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69" r:id="rId4"/>
    <p:sldId id="272" r:id="rId5"/>
    <p:sldId id="271" r:id="rId6"/>
    <p:sldId id="266" r:id="rId7"/>
    <p:sldId id="265" r:id="rId8"/>
    <p:sldId id="262" r:id="rId9"/>
    <p:sldId id="267" r:id="rId10"/>
    <p:sldId id="268" r:id="rId11"/>
    <p:sldId id="263" r:id="rId12"/>
    <p:sldId id="264" r:id="rId13"/>
    <p:sldId id="258" r:id="rId14"/>
    <p:sldId id="260" r:id="rId15"/>
    <p:sldId id="257" r:id="rId16"/>
    <p:sldId id="259" r:id="rId1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6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_big_edit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_big_edit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JKDEV\JK_FIXes\J8313_multi_dset_rw\Doc\H5DWRITE_MULTI_Perfrom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JKDEV\JK_FIXes\J8313_multi_dset_rw\Doc\H5DWRITE_MULTI_Perfro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</c:numCache>
            </c:numRef>
          </c:cat>
          <c:val>
            <c:numRef>
              <c:f>Sheet1!$B$5:$B$9</c:f>
              <c:numCache>
                <c:formatCode>General</c:formatCode>
                <c:ptCount val="5"/>
                <c:pt idx="0">
                  <c:v>6.4169999999999998</c:v>
                </c:pt>
                <c:pt idx="1">
                  <c:v>12.238</c:v>
                </c:pt>
                <c:pt idx="2">
                  <c:v>30.283000000000001</c:v>
                </c:pt>
                <c:pt idx="3">
                  <c:v>55.247999999999998</c:v>
                </c:pt>
                <c:pt idx="4">
                  <c:v>60.295000000000002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</c:numCache>
            </c:numRef>
          </c:cat>
          <c:val>
            <c:numRef>
              <c:f>Sheet1!$C$5:$C$9</c:f>
              <c:numCache>
                <c:formatCode>General</c:formatCode>
                <c:ptCount val="5"/>
                <c:pt idx="0">
                  <c:v>0.59799999999999998</c:v>
                </c:pt>
                <c:pt idx="1">
                  <c:v>1.19</c:v>
                </c:pt>
                <c:pt idx="2">
                  <c:v>3.1160000000000001</c:v>
                </c:pt>
                <c:pt idx="3">
                  <c:v>4.7380000000000004</c:v>
                </c:pt>
                <c:pt idx="4">
                  <c:v>7.5069999999999997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0528"/>
        <c:axId val="57559680"/>
      </c:lineChart>
      <c:catAx>
        <c:axId val="57510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7559680"/>
        <c:crosses val="autoZero"/>
        <c:auto val="1"/>
        <c:lblAlgn val="ctr"/>
        <c:lblOffset val="100"/>
        <c:noMultiLvlLbl val="0"/>
      </c:catAx>
      <c:valAx>
        <c:axId val="57559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7510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12.837</c:v>
                </c:pt>
                <c:pt idx="1">
                  <c:v>26.143000000000001</c:v>
                </c:pt>
                <c:pt idx="2">
                  <c:v>39.429000000000002</c:v>
                </c:pt>
                <c:pt idx="3">
                  <c:v>53.238999999999997</c:v>
                </c:pt>
                <c:pt idx="4">
                  <c:v>69.817999999999998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1.504</c:v>
                </c:pt>
                <c:pt idx="1">
                  <c:v>2.68</c:v>
                </c:pt>
                <c:pt idx="2">
                  <c:v>3.371</c:v>
                </c:pt>
                <c:pt idx="3">
                  <c:v>4.9260000000000002</c:v>
                </c:pt>
                <c:pt idx="4">
                  <c:v>6.0229999999999997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769984"/>
        <c:axId val="107591552"/>
      </c:lineChart>
      <c:catAx>
        <c:axId val="10376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591552"/>
        <c:crosses val="autoZero"/>
        <c:auto val="1"/>
        <c:lblAlgn val="ctr"/>
        <c:lblOffset val="100"/>
        <c:noMultiLvlLbl val="0"/>
      </c:catAx>
      <c:valAx>
        <c:axId val="107591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3769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'I:\hdf5_trunk_doc\RFCs\HDF5_Library\HPC_H5Dread_multi_H5Dwrite_multi\[H5Dwrite_multi_Perfrom_v2_hopper1.xlsx]Sheet1'!$A$5:$A$9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'I:\hdf5_trunk_doc\RFCs\HDF5_Library\HPC_H5Dread_multi_H5Dwrite_multi\[H5Dwrite_multi_Perfrom_v2_hopper1.xlsx]Sheet1'!$B$5:$B$9</c:f>
              <c:numCache>
                <c:formatCode>General</c:formatCode>
                <c:ptCount val="5"/>
                <c:pt idx="0">
                  <c:v>1.585</c:v>
                </c:pt>
                <c:pt idx="1">
                  <c:v>3.1720000000000002</c:v>
                </c:pt>
                <c:pt idx="2">
                  <c:v>6.34</c:v>
                </c:pt>
                <c:pt idx="3">
                  <c:v>12.682</c:v>
                </c:pt>
                <c:pt idx="4">
                  <c:v>25.335000000000001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'I:\hdf5_trunk_doc\RFCs\HDF5_Library\HPC_H5Dread_multi_H5Dwrite_multi\[H5Dwrite_multi_Perfrom_v2_hopper1.xlsx]Sheet1'!$A$5:$A$9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'I:\hdf5_trunk_doc\RFCs\HDF5_Library\HPC_H5Dread_multi_H5Dwrite_multi\[H5Dwrite_multi_Perfrom_v2_hopper1.xlsx]Sheet1'!$C$5:$C$9</c:f>
              <c:numCache>
                <c:formatCode>General</c:formatCode>
                <c:ptCount val="5"/>
                <c:pt idx="0">
                  <c:v>0.04</c:v>
                </c:pt>
                <c:pt idx="1">
                  <c:v>0.06</c:v>
                </c:pt>
                <c:pt idx="2">
                  <c:v>0.105</c:v>
                </c:pt>
                <c:pt idx="3">
                  <c:v>0.23100000000000001</c:v>
                </c:pt>
                <c:pt idx="4">
                  <c:v>0.68799999999999994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65312"/>
        <c:axId val="157568000"/>
      </c:lineChart>
      <c:catAx>
        <c:axId val="157565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7568000"/>
        <c:crosses val="autoZero"/>
        <c:auto val="1"/>
        <c:lblAlgn val="ctr"/>
        <c:lblOffset val="100"/>
        <c:noMultiLvlLbl val="0"/>
      </c:catAx>
      <c:valAx>
        <c:axId val="157568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7565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'I:\hdf5_trunk_doc\RFCs\HDF5_Library\HPC_H5Dread_multi_H5Dwrite_multi\[H5Dwrite_multi_Perfrom_v2_hopper1.xlsx]Sheet1'!$E$5:$E$10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'I:\hdf5_trunk_doc\RFCs\HDF5_Library\HPC_H5Dread_multi_H5Dwrite_multi\[H5Dwrite_multi_Perfrom_v2_hopper1.xlsx]Sheet1'!$F$5:$F$9</c:f>
              <c:numCache>
                <c:formatCode>General</c:formatCode>
                <c:ptCount val="5"/>
                <c:pt idx="0">
                  <c:v>12.757999999999999</c:v>
                </c:pt>
                <c:pt idx="1">
                  <c:v>25.506</c:v>
                </c:pt>
                <c:pt idx="2">
                  <c:v>51.530999999999999</c:v>
                </c:pt>
                <c:pt idx="3">
                  <c:v>111.702</c:v>
                </c:pt>
                <c:pt idx="4">
                  <c:v>213.56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'I:\hdf5_trunk_doc\RFCs\HDF5_Library\HPC_H5Dread_multi_H5Dwrite_multi\[H5Dwrite_multi_Perfrom_v2_hopper1.xlsx]Sheet1'!$E$5:$E$10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'I:\hdf5_trunk_doc\RFCs\HDF5_Library\HPC_H5Dread_multi_H5Dwrite_multi\[H5Dwrite_multi_Perfrom_v2_hopper1.xlsx]Sheet1'!$G$5:$G$9</c:f>
              <c:numCache>
                <c:formatCode>General</c:formatCode>
                <c:ptCount val="5"/>
                <c:pt idx="0">
                  <c:v>0.04</c:v>
                </c:pt>
                <c:pt idx="1">
                  <c:v>4.8000000000000001E-2</c:v>
                </c:pt>
                <c:pt idx="2">
                  <c:v>0.10100000000000001</c:v>
                </c:pt>
                <c:pt idx="3">
                  <c:v>0.16500000000000001</c:v>
                </c:pt>
                <c:pt idx="4">
                  <c:v>0.252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67040"/>
        <c:axId val="165801984"/>
      </c:lineChart>
      <c:catAx>
        <c:axId val="165767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801984"/>
        <c:crosses val="autoZero"/>
        <c:auto val="1"/>
        <c:lblAlgn val="ctr"/>
        <c:lblOffset val="100"/>
        <c:noMultiLvlLbl val="0"/>
      </c:catAx>
      <c:valAx>
        <c:axId val="165801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767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'I:\hdf5_trunk_doc\RFCs\HDF5_Library\HPC_H5Dread_multi_H5Dwrite_multi\[H5Dwrite_multi_Perfrom_v2_hopper2.xlsx]Sheet1'!$A$5:$A$9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'I:\hdf5_trunk_doc\RFCs\HDF5_Library\HPC_H5Dread_multi_H5Dwrite_multi\[H5Dwrite_multi_Perfrom_v2_hopper2.xlsx]Sheet1'!$B$5:$B$9</c:f>
              <c:numCache>
                <c:formatCode>General</c:formatCode>
                <c:ptCount val="5"/>
                <c:pt idx="0">
                  <c:v>19.292000000000002</c:v>
                </c:pt>
                <c:pt idx="1">
                  <c:v>46.939</c:v>
                </c:pt>
                <c:pt idx="2">
                  <c:v>80.319000000000003</c:v>
                </c:pt>
                <c:pt idx="3">
                  <c:v>171.79300000000001</c:v>
                </c:pt>
                <c:pt idx="4">
                  <c:v>272.15699999999998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'I:\hdf5_trunk_doc\RFCs\HDF5_Library\HPC_H5Dread_multi_H5Dwrite_multi\[H5Dwrite_multi_Perfrom_v2_hopper2.xlsx]Sheet1'!$A$5:$A$9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'I:\hdf5_trunk_doc\RFCs\HDF5_Library\HPC_H5Dread_multi_H5Dwrite_multi\[H5Dwrite_multi_Perfrom_v2_hopper2.xlsx]Sheet1'!$C$5:$C$9</c:f>
              <c:numCache>
                <c:formatCode>General</c:formatCode>
                <c:ptCount val="5"/>
                <c:pt idx="0">
                  <c:v>8.1000000000000003E-2</c:v>
                </c:pt>
                <c:pt idx="1">
                  <c:v>0.115</c:v>
                </c:pt>
                <c:pt idx="2">
                  <c:v>0.14099999999999999</c:v>
                </c:pt>
                <c:pt idx="3">
                  <c:v>0.29599999999999999</c:v>
                </c:pt>
                <c:pt idx="4">
                  <c:v>0.93400000000000005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413440"/>
        <c:axId val="171482496"/>
      </c:lineChart>
      <c:catAx>
        <c:axId val="166413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482496"/>
        <c:crosses val="autoZero"/>
        <c:auto val="1"/>
        <c:lblAlgn val="ctr"/>
        <c:lblOffset val="100"/>
        <c:noMultiLvlLbl val="0"/>
      </c:catAx>
      <c:valAx>
        <c:axId val="171482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6413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'I:\hdf5_trunk_doc\RFCs\HDF5_Library\HPC_H5Dread_multi_H5Dwrite_multi\[H5Dwrite_multi_Perfrom_v2_hopper2.xlsx]Sheet1'!$E$5:$E$10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'I:\hdf5_trunk_doc\RFCs\HDF5_Library\HPC_H5Dread_multi_H5Dwrite_multi\[H5Dwrite_multi_Perfrom_v2_hopper2.xlsx]Sheet1'!$F$5:$F$9</c:f>
              <c:numCache>
                <c:formatCode>General</c:formatCode>
                <c:ptCount val="5"/>
                <c:pt idx="0">
                  <c:v>31.684000000000001</c:v>
                </c:pt>
                <c:pt idx="1">
                  <c:v>51.728000000000002</c:v>
                </c:pt>
                <c:pt idx="2">
                  <c:v>111.28</c:v>
                </c:pt>
                <c:pt idx="3">
                  <c:v>223.49299999999999</c:v>
                </c:pt>
                <c:pt idx="4">
                  <c:v>429.84800000000001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'I:\hdf5_trunk_doc\RFCs\HDF5_Library\HPC_H5Dread_multi_H5Dwrite_multi\[H5Dwrite_multi_Perfrom_v2_hopper2.xlsx]Sheet1'!$E$5:$E$10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'I:\hdf5_trunk_doc\RFCs\HDF5_Library\HPC_H5Dread_multi_H5Dwrite_multi\[H5Dwrite_multi_Perfrom_v2_hopper2.xlsx]Sheet1'!$G$5:$G$9</c:f>
              <c:numCache>
                <c:formatCode>General</c:formatCode>
                <c:ptCount val="5"/>
                <c:pt idx="0">
                  <c:v>8.5999999999999993E-2</c:v>
                </c:pt>
                <c:pt idx="1">
                  <c:v>0.111</c:v>
                </c:pt>
                <c:pt idx="2">
                  <c:v>0.13500000000000001</c:v>
                </c:pt>
                <c:pt idx="3">
                  <c:v>0.18099999999999999</c:v>
                </c:pt>
                <c:pt idx="4">
                  <c:v>0.625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054848"/>
        <c:axId val="177057152"/>
      </c:lineChart>
      <c:catAx>
        <c:axId val="177054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7057152"/>
        <c:crosses val="autoZero"/>
        <c:auto val="1"/>
        <c:lblAlgn val="ctr"/>
        <c:lblOffset val="100"/>
        <c:noMultiLvlLbl val="0"/>
      </c:catAx>
      <c:valAx>
        <c:axId val="177057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7054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Sheet1!$E$3:$E$8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Sheet1!$F$3:$F$7</c:f>
              <c:numCache>
                <c:formatCode>General</c:formatCode>
                <c:ptCount val="5"/>
                <c:pt idx="0">
                  <c:v>0.45600000000000002</c:v>
                </c:pt>
                <c:pt idx="1">
                  <c:v>0.90100000000000002</c:v>
                </c:pt>
                <c:pt idx="2">
                  <c:v>1.7729999999999999</c:v>
                </c:pt>
                <c:pt idx="3">
                  <c:v>3.4249999999999998</c:v>
                </c:pt>
                <c:pt idx="4">
                  <c:v>7.7039999999999997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Sheet1!$E$3:$E$8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Sheet1!$G$3:$G$7</c:f>
              <c:numCache>
                <c:formatCode>General</c:formatCode>
                <c:ptCount val="5"/>
                <c:pt idx="0">
                  <c:v>0.111</c:v>
                </c:pt>
                <c:pt idx="1">
                  <c:v>5.0999999999999997E-2</c:v>
                </c:pt>
                <c:pt idx="2">
                  <c:v>9.8000000000000004E-2</c:v>
                </c:pt>
                <c:pt idx="3">
                  <c:v>0.17599999999999999</c:v>
                </c:pt>
                <c:pt idx="4">
                  <c:v>0.63200000000000001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391616"/>
        <c:axId val="171406080"/>
      </c:lineChart>
      <c:catAx>
        <c:axId val="171391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datasets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406080"/>
        <c:crosses val="autoZero"/>
        <c:auto val="1"/>
        <c:lblAlgn val="ctr"/>
        <c:lblOffset val="100"/>
        <c:noMultiLvlLbl val="0"/>
      </c:catAx>
      <c:valAx>
        <c:axId val="171406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Write </a:t>
                </a:r>
                <a:r>
                  <a:rPr lang="en-US" dirty="0" smtClean="0"/>
                  <a:t>time </a:t>
                </a:r>
                <a:r>
                  <a:rPr lang="en-US" dirty="0"/>
                  <a:t>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391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Sheet1!$B$3:$B$7</c:f>
              <c:numCache>
                <c:formatCode>General</c:formatCode>
                <c:ptCount val="5"/>
                <c:pt idx="0">
                  <c:v>0.55500000000000005</c:v>
                </c:pt>
                <c:pt idx="1">
                  <c:v>1.077</c:v>
                </c:pt>
                <c:pt idx="2">
                  <c:v>2.1030000000000002</c:v>
                </c:pt>
                <c:pt idx="3">
                  <c:v>4.2460000000000004</c:v>
                </c:pt>
                <c:pt idx="4">
                  <c:v>8.34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7.5999999999999998E-2</c:v>
                </c:pt>
                <c:pt idx="1">
                  <c:v>4.5999999999999999E-2</c:v>
                </c:pt>
                <c:pt idx="2">
                  <c:v>0.14299999999999999</c:v>
                </c:pt>
                <c:pt idx="3">
                  <c:v>0.29099999999999998</c:v>
                </c:pt>
                <c:pt idx="4">
                  <c:v>1.018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415808"/>
        <c:axId val="171479424"/>
      </c:lineChart>
      <c:catAx>
        <c:axId val="171415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479424"/>
        <c:crosses val="autoZero"/>
        <c:auto val="1"/>
        <c:lblAlgn val="ctr"/>
        <c:lblOffset val="100"/>
        <c:noMultiLvlLbl val="0"/>
      </c:catAx>
      <c:valAx>
        <c:axId val="171479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415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8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C652-8948-4847-9AD6-B62C91009690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   (1MB per dataset)</a:t>
            </a:r>
            <a:endParaRPr lang="en-US" sz="1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16376"/>
              </p:ext>
            </p:extLst>
          </p:nvPr>
        </p:nvGraphicFramePr>
        <p:xfrm>
          <a:off x="315893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256000,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25600,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Float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(on 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6.417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0.598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1,073%   (10times)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0:09.21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12.238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1.190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1,028%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 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30.283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3.116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972%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55.248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4.738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1,166%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00:57.85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0:11.93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60.295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7.507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803%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1:04.89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6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65886"/>
              </p:ext>
            </p:extLst>
          </p:nvPr>
        </p:nvGraphicFramePr>
        <p:xfrm>
          <a:off x="381000" y="914400"/>
          <a:ext cx="8305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31338"/>
              </p:ext>
            </p:extLst>
          </p:nvPr>
        </p:nvGraphicFramePr>
        <p:xfrm>
          <a:off x="316779" y="17526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26.716 - 31.684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0.043 -  0.086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368 - 621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0:33.19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0:01.47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51.623 - 51.728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0.058 -  0.111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466 - 890 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0:53.41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0:01.59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110.794 -  111.280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0.085 -  0.135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824 – 1303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1:58.09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0:01.71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213.682 - 223.493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0.133 -  0.181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1234 - 1606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3:45.76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0:02.01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424.471 - 429.848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0.589 -  0.625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687 - 720 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7:18.95 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0:02.97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(6 processes , 3 nodes 2processes  each)</a:t>
            </a:r>
          </a:p>
          <a:p>
            <a:r>
              <a:rPr lang="en-US" sz="1200" b="1" dirty="0" smtClean="0"/>
              <a:t>CONTIGUOUS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2509" y="4800600"/>
            <a:ext cx="8307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results from H5Dwrite() seems much slower , probably because memory and file spaces are selected all per process IO., thus each process perform write IO redundantly.  </a:t>
            </a:r>
          </a:p>
        </p:txBody>
      </p:sp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412414"/>
              </p:ext>
            </p:extLst>
          </p:nvPr>
        </p:nvGraphicFramePr>
        <p:xfrm>
          <a:off x="533400" y="914400"/>
          <a:ext cx="8153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32111"/>
              </p:ext>
            </p:extLst>
          </p:nvPr>
        </p:nvGraphicFramePr>
        <p:xfrm>
          <a:off x="303028" y="10668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0.456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0m0.957s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0m0.160s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0m0.746s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0m0.142s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0.901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0m2.004s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0m0.303s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0m0.261s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0m1.408s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0m0.311s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0m0.143s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1.773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1809%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0m3.938s</a:t>
                      </a:r>
                    </a:p>
                    <a:p>
                      <a:r>
                        <a:rPr lang="en-US" sz="1000" dirty="0" smtClean="0"/>
                        <a:t>user	0m0.663s</a:t>
                      </a:r>
                    </a:p>
                    <a:p>
                      <a:r>
                        <a:rPr lang="en-US" sz="1000" dirty="0" smtClean="0"/>
                        <a:t>sys	0m0.550s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0m2.562s</a:t>
                      </a:r>
                    </a:p>
                    <a:p>
                      <a:r>
                        <a:rPr lang="en-US" sz="1000" dirty="0" smtClean="0"/>
                        <a:t>user	0m0.608s</a:t>
                      </a:r>
                    </a:p>
                    <a:p>
                      <a:r>
                        <a:rPr lang="en-US" sz="1000" dirty="0" smtClean="0"/>
                        <a:t>sys	0m0.291s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153%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3.425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1946%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0m7.702s</a:t>
                      </a:r>
                    </a:p>
                    <a:p>
                      <a:r>
                        <a:rPr lang="en-US" sz="1000" dirty="0" smtClean="0"/>
                        <a:t>user	0m1.210s</a:t>
                      </a:r>
                    </a:p>
                    <a:p>
                      <a:r>
                        <a:rPr lang="en-US" sz="1000" dirty="0" smtClean="0"/>
                        <a:t>sys	0m1.174s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0m4.947s</a:t>
                      </a:r>
                    </a:p>
                    <a:p>
                      <a:r>
                        <a:rPr lang="en-US" sz="1000" dirty="0" smtClean="0"/>
                        <a:t>user	0m1.183s</a:t>
                      </a:r>
                    </a:p>
                    <a:p>
                      <a:r>
                        <a:rPr lang="en-US" sz="1000" dirty="0" smtClean="0"/>
                        <a:t>sys	0m0.526s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155%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7.704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0.632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1218%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0m17.170s</a:t>
                      </a:r>
                    </a:p>
                    <a:p>
                      <a:r>
                        <a:rPr lang="en-US" sz="1000" dirty="0" smtClean="0"/>
                        <a:t>user	0m2.599s</a:t>
                      </a:r>
                    </a:p>
                    <a:p>
                      <a:r>
                        <a:rPr lang="en-US" sz="1000" dirty="0" smtClean="0"/>
                        <a:t>sys	0m2.057s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0m9.760s</a:t>
                      </a:r>
                    </a:p>
                    <a:p>
                      <a:r>
                        <a:rPr lang="en-US" sz="1000" dirty="0" smtClean="0"/>
                        <a:t>user	0m2.463s</a:t>
                      </a:r>
                    </a:p>
                    <a:p>
                      <a:r>
                        <a:rPr lang="en-US" sz="1000" dirty="0" smtClean="0"/>
                        <a:t>sys	0m1.063s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51710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Table – Multiple Contiguous Datasets Write </a:t>
            </a:r>
            <a:r>
              <a:rPr lang="en-US" sz="1400" b="1" dirty="0" smtClean="0"/>
              <a:t>comparison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469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082904"/>
              </p:ext>
            </p:extLst>
          </p:nvPr>
        </p:nvGraphicFramePr>
        <p:xfrm>
          <a:off x="457200" y="838200"/>
          <a:ext cx="83058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351710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Chart – Multiple Contiguous Datasets Write comparison</a:t>
            </a:r>
          </a:p>
        </p:txBody>
      </p:sp>
    </p:spTree>
    <p:extLst>
      <p:ext uri="{BB962C8B-B14F-4D97-AF65-F5344CB8AC3E}">
        <p14:creationId xmlns:p14="http://schemas.microsoft.com/office/powerpoint/2010/main" val="43945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7479"/>
              </p:ext>
            </p:extLst>
          </p:nvPr>
        </p:nvGraphicFramePr>
        <p:xfrm>
          <a:off x="381000" y="10668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0.555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730%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0m0.824s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2340%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0m2.478s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0m0.356s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0m0.074s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2.103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0m4.792s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0m0.529s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0m2.831s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0m0.243s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0m0.316s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170%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0m9.711s</a:t>
                      </a:r>
                    </a:p>
                    <a:p>
                      <a:r>
                        <a:rPr lang="en-US" sz="1000" dirty="0" smtClean="0"/>
                        <a:t>user	0m0.455s</a:t>
                      </a:r>
                    </a:p>
                    <a:p>
                      <a:r>
                        <a:rPr lang="en-US" sz="1000" dirty="0" smtClean="0"/>
                        <a:t>sys	0m1.017s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0m5.522s</a:t>
                      </a:r>
                    </a:p>
                    <a:p>
                      <a:r>
                        <a:rPr lang="en-US" sz="1000" dirty="0" smtClean="0"/>
                        <a:t>user	0m0.489s</a:t>
                      </a:r>
                    </a:p>
                    <a:p>
                      <a:r>
                        <a:rPr lang="en-US" sz="1000" dirty="0" smtClean="0"/>
                        <a:t>sys	0m0.615s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0m18.768s</a:t>
                      </a:r>
                    </a:p>
                    <a:p>
                      <a:r>
                        <a:rPr lang="en-US" sz="1000" dirty="0" smtClean="0"/>
                        <a:t>user	0m0.848s</a:t>
                      </a:r>
                    </a:p>
                    <a:p>
                      <a:r>
                        <a:rPr lang="en-US" sz="1000" dirty="0" smtClean="0"/>
                        <a:t>sys	0m2.299s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0m11.344s</a:t>
                      </a:r>
                    </a:p>
                    <a:p>
                      <a:r>
                        <a:rPr lang="en-US" sz="1000" dirty="0" smtClean="0"/>
                        <a:t>user	0m1.399s</a:t>
                      </a:r>
                    </a:p>
                    <a:p>
                      <a:r>
                        <a:rPr lang="en-US" sz="1000" dirty="0" smtClean="0"/>
                        <a:t>sys	0m1.393s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166%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51710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Table – Multiple Chunked Datasets Write comparison</a:t>
            </a:r>
          </a:p>
          <a:p>
            <a:r>
              <a:rPr lang="en-US" sz="1400" b="1" dirty="0" smtClean="0"/>
              <a:t>(dataset dim size 200 / chunk dim size 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42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04485"/>
              </p:ext>
            </p:extLst>
          </p:nvPr>
        </p:nvGraphicFramePr>
        <p:xfrm>
          <a:off x="533400" y="990600"/>
          <a:ext cx="8001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351710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Chart – Multiple Chunked Datasets Write comparison</a:t>
            </a:r>
          </a:p>
          <a:p>
            <a:r>
              <a:rPr lang="en-US" sz="1400" b="1" dirty="0" smtClean="0"/>
              <a:t>(dataset dim size 200 / chunk dim size 20)</a:t>
            </a:r>
          </a:p>
        </p:txBody>
      </p:sp>
    </p:spTree>
    <p:extLst>
      <p:ext uri="{BB962C8B-B14F-4D97-AF65-F5344CB8AC3E}">
        <p14:creationId xmlns:p14="http://schemas.microsoft.com/office/powerpoint/2010/main" val="396427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508807"/>
              </p:ext>
            </p:extLst>
          </p:nvPr>
        </p:nvGraphicFramePr>
        <p:xfrm>
          <a:off x="609600" y="838200"/>
          <a:ext cx="7848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023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  (1MB per dataset)</a:t>
            </a:r>
            <a:endParaRPr lang="en-US" sz="1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69985"/>
              </p:ext>
            </p:extLst>
          </p:nvPr>
        </p:nvGraphicFramePr>
        <p:xfrm>
          <a:off x="304800" y="16764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256000,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Float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type,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12.837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1.504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845%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0:15.33 sec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26.143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2.680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975%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0:28.44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0:04.29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39.429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1,170%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0:42.58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0:05.78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53.239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4.926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1,080%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0:54.25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0:06.92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(2GB)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69.818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6.023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1,160%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1:10.51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58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105231"/>
              </p:ext>
            </p:extLst>
          </p:nvPr>
        </p:nvGraphicFramePr>
        <p:xfrm>
          <a:off x="609600" y="990600"/>
          <a:ext cx="7696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58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44826"/>
              </p:ext>
            </p:extLst>
          </p:nvPr>
        </p:nvGraphicFramePr>
        <p:xfrm>
          <a:off x="304800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1.585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3.172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52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0:04.13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0:01.07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6.340 </a:t>
                      </a: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60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0:07.43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0:01.11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12.682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55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0:13.86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25.335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0.688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</a:t>
                      </a:r>
                      <a:r>
                        <a:rPr lang="en-US" sz="1000" baseline="0" dirty="0" smtClean="0"/>
                        <a:t>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0:26.68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07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368309"/>
              </p:ext>
            </p:extLst>
          </p:nvPr>
        </p:nvGraphicFramePr>
        <p:xfrm>
          <a:off x="457200" y="914400"/>
          <a:ext cx="8001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03825"/>
              </p:ext>
            </p:extLst>
          </p:nvPr>
        </p:nvGraphicFramePr>
        <p:xfrm>
          <a:off x="304800" y="14478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12.758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318 times   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0:13.78  sec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0:01.73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25.506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0.048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531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0:26.75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0:01.20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51.531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0.101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510 times 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0:52.85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0:01.21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111.702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0.165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676 times 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1:53.24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0:01.61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213.560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0.252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802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3:35.67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0:02.03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CONTIGUOUS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891508"/>
              </p:ext>
            </p:extLst>
          </p:nvPr>
        </p:nvGraphicFramePr>
        <p:xfrm>
          <a:off x="457200" y="762000"/>
          <a:ext cx="8077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1737"/>
              </p:ext>
            </p:extLst>
          </p:nvPr>
        </p:nvGraphicFramePr>
        <p:xfrm>
          <a:off x="303028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9.870 - 19.292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0.044 - 0.081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224 -</a:t>
                      </a:r>
                      <a:r>
                        <a:rPr lang="en-US" sz="1000" baseline="0" dirty="0" smtClean="0"/>
                        <a:t>  238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0:35.45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0:01.35 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22.620 - 46.939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0.082 - 0.115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275</a:t>
                      </a:r>
                      <a:r>
                        <a:rPr lang="en-US" sz="1000" baseline="0" dirty="0" smtClean="0"/>
                        <a:t> -  408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1:08.35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34.187 - 80.319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0.108 -  0.141sec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316 -  569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2:15.05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0:01.64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82.837 - 171.793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0.259 -  0.296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319 -  580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4:31.32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154.203 - 272.157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0.858 - 0.934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180 -  291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6:32.83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0:03.36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(6 processes , 3 nodes 2processes  each)</a:t>
            </a:r>
          </a:p>
          <a:p>
            <a:r>
              <a:rPr lang="en-US" sz="1200" b="1" dirty="0" smtClean="0"/>
              <a:t>CHUNKED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509" y="4800600"/>
            <a:ext cx="8307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results from H5Dwrite() seems much slower , probably because memory and file spaces are selected all per process IO., thus each process perform write IO redundantly.  </a:t>
            </a:r>
          </a:p>
        </p:txBody>
      </p:sp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1480</Words>
  <Application>Microsoft Office PowerPoint</Application>
  <PresentationFormat>On-screen Show (4:3)</PresentationFormat>
  <Paragraphs>464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Jong H</dc:creator>
  <cp:lastModifiedBy>Kim, Jong H</cp:lastModifiedBy>
  <cp:revision>8</cp:revision>
  <cp:lastPrinted>2013-08-26T21:24:10Z</cp:lastPrinted>
  <dcterms:created xsi:type="dcterms:W3CDTF">2013-08-20T17:04:44Z</dcterms:created>
  <dcterms:modified xsi:type="dcterms:W3CDTF">2013-08-27T16:24:26Z</dcterms:modified>
</cp:coreProperties>
</file>