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331" r:id="rId2"/>
    <p:sldId id="354" r:id="rId3"/>
    <p:sldId id="358" r:id="rId4"/>
    <p:sldId id="356" r:id="rId5"/>
    <p:sldId id="353" r:id="rId6"/>
    <p:sldId id="257" r:id="rId7"/>
    <p:sldId id="256" r:id="rId8"/>
    <p:sldId id="264" r:id="rId9"/>
    <p:sldId id="259" r:id="rId10"/>
    <p:sldId id="260" r:id="rId11"/>
    <p:sldId id="262" r:id="rId12"/>
    <p:sldId id="359" r:id="rId13"/>
    <p:sldId id="258" r:id="rId14"/>
    <p:sldId id="360" r:id="rId15"/>
    <p:sldId id="341" r:id="rId16"/>
    <p:sldId id="340" r:id="rId17"/>
    <p:sldId id="351" r:id="rId18"/>
    <p:sldId id="334" r:id="rId19"/>
    <p:sldId id="345" r:id="rId20"/>
    <p:sldId id="330" r:id="rId21"/>
    <p:sldId id="266" r:id="rId22"/>
    <p:sldId id="265" r:id="rId23"/>
    <p:sldId id="267" r:id="rId24"/>
    <p:sldId id="269" r:id="rId25"/>
    <p:sldId id="329" r:id="rId26"/>
    <p:sldId id="268" r:id="rId27"/>
    <p:sldId id="322" r:id="rId28"/>
    <p:sldId id="323" r:id="rId29"/>
    <p:sldId id="325" r:id="rId30"/>
    <p:sldId id="363" r:id="rId31"/>
    <p:sldId id="364" r:id="rId32"/>
    <p:sldId id="332" r:id="rId33"/>
    <p:sldId id="272" r:id="rId34"/>
    <p:sldId id="273" r:id="rId35"/>
    <p:sldId id="284" r:id="rId36"/>
    <p:sldId id="274" r:id="rId37"/>
    <p:sldId id="275" r:id="rId38"/>
    <p:sldId id="346" r:id="rId39"/>
    <p:sldId id="347" r:id="rId40"/>
    <p:sldId id="327" r:id="rId41"/>
    <p:sldId id="362" r:id="rId42"/>
    <p:sldId id="361" r:id="rId43"/>
    <p:sldId id="276" r:id="rId44"/>
    <p:sldId id="283" r:id="rId45"/>
    <p:sldId id="352" r:id="rId46"/>
    <p:sldId id="370" r:id="rId47"/>
    <p:sldId id="277" r:id="rId48"/>
    <p:sldId id="349" r:id="rId49"/>
    <p:sldId id="278" r:id="rId50"/>
    <p:sldId id="279" r:id="rId51"/>
    <p:sldId id="369" r:id="rId52"/>
    <p:sldId id="280" r:id="rId53"/>
    <p:sldId id="282" r:id="rId54"/>
    <p:sldId id="281" r:id="rId55"/>
    <p:sldId id="301" r:id="rId56"/>
    <p:sldId id="314" r:id="rId57"/>
    <p:sldId id="336" r:id="rId58"/>
    <p:sldId id="337" r:id="rId59"/>
    <p:sldId id="342" r:id="rId60"/>
    <p:sldId id="343" r:id="rId61"/>
    <p:sldId id="344" r:id="rId62"/>
    <p:sldId id="335" r:id="rId63"/>
    <p:sldId id="288" r:id="rId64"/>
    <p:sldId id="289" r:id="rId65"/>
    <p:sldId id="315" r:id="rId66"/>
    <p:sldId id="294" r:id="rId67"/>
    <p:sldId id="295" r:id="rId68"/>
    <p:sldId id="290" r:id="rId69"/>
    <p:sldId id="291" r:id="rId70"/>
    <p:sldId id="316" r:id="rId71"/>
    <p:sldId id="292" r:id="rId72"/>
    <p:sldId id="293" r:id="rId73"/>
    <p:sldId id="317" r:id="rId74"/>
    <p:sldId id="296" r:id="rId75"/>
    <p:sldId id="298" r:id="rId76"/>
    <p:sldId id="297" r:id="rId77"/>
    <p:sldId id="299" r:id="rId78"/>
    <p:sldId id="300" r:id="rId79"/>
    <p:sldId id="312" r:id="rId80"/>
    <p:sldId id="303" r:id="rId81"/>
    <p:sldId id="304" r:id="rId82"/>
    <p:sldId id="305" r:id="rId83"/>
    <p:sldId id="306" r:id="rId84"/>
    <p:sldId id="313" r:id="rId85"/>
    <p:sldId id="307" r:id="rId86"/>
    <p:sldId id="309" r:id="rId87"/>
    <p:sldId id="310" r:id="rId88"/>
    <p:sldId id="365" r:id="rId89"/>
    <p:sldId id="366" r:id="rId90"/>
    <p:sldId id="367" r:id="rId91"/>
    <p:sldId id="368" r:id="rId9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Sheet1!$F$6:$F$10</c:f>
              <c:numCache>
                <c:formatCode>General</c:formatCode>
                <c:ptCount val="5"/>
                <c:pt idx="0">
                  <c:v>16.141999999999999</c:v>
                </c:pt>
                <c:pt idx="1">
                  <c:v>13.053000000000001</c:v>
                </c:pt>
                <c:pt idx="2">
                  <c:v>13.272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Sheet1!$G$6:$G$10</c:f>
              <c:numCache>
                <c:formatCode>General</c:formatCode>
                <c:ptCount val="5"/>
                <c:pt idx="0">
                  <c:v>3.351</c:v>
                </c:pt>
                <c:pt idx="1">
                  <c:v>1.5489999999999999</c:v>
                </c:pt>
                <c:pt idx="2">
                  <c:v>1.627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260992"/>
        <c:axId val="132262912"/>
      </c:lineChart>
      <c:catAx>
        <c:axId val="132260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262912"/>
        <c:crosses val="autoZero"/>
        <c:auto val="1"/>
        <c:lblAlgn val="ctr"/>
        <c:lblOffset val="100"/>
        <c:noMultiLvlLbl val="0"/>
      </c:catAx>
      <c:valAx>
        <c:axId val="132262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260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Sheet1!$B$6:$B$10</c:f>
              <c:numCache>
                <c:formatCode>General</c:formatCode>
                <c:ptCount val="5"/>
                <c:pt idx="0">
                  <c:v>11.672000000000001</c:v>
                </c:pt>
                <c:pt idx="1">
                  <c:v>12.933</c:v>
                </c:pt>
                <c:pt idx="2">
                  <c:v>18.852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5.4610000000000003</c:v>
                </c:pt>
                <c:pt idx="1">
                  <c:v>4.085</c:v>
                </c:pt>
                <c:pt idx="2">
                  <c:v>2.3580000000000001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298624"/>
        <c:axId val="132300800"/>
      </c:lineChart>
      <c:catAx>
        <c:axId val="13229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300800"/>
        <c:crosses val="autoZero"/>
        <c:auto val="1"/>
        <c:lblAlgn val="ctr"/>
        <c:lblOffset val="100"/>
        <c:noMultiLvlLbl val="0"/>
      </c:catAx>
      <c:valAx>
        <c:axId val="132300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2986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0A36-E2A6-4181-B384-182FBC2F8114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F6F8-39F0-44C7-8498-D4C3117B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2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4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CE3D-C4D1-43F2-9557-6364F1F064FC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9" y="4416512"/>
            <a:ext cx="5607050" cy="4183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4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446D-5E98-49D8-B9DD-C9943102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3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F446D-5E98-49D8-B9DD-C9943102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99C-C8B3-4A54-8CAB-36E8426ED6E5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002F-2259-4566-A2B0-48DCC7A46E44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81B-181D-424C-9884-71F10696B17F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CE5-B9AD-4C01-B81F-A0E47FE8E4DC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8E66-2528-49BA-8F47-AEC9553A239E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3E06-02F8-4D9E-8581-8CB2CC205C44}" type="datetime1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D440-6636-472C-A37C-00F31A1C3FDD}" type="datetime1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C62-87C8-402D-9295-4452598BFF58}" type="datetime1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E581-7A29-47B9-B448-02E82D509F10}" type="datetime1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E7A3-9078-4CF8-9335-2ADBE0A0E053}" type="datetime1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6025-37AA-48B0-A410-8A76B8C8E82C}" type="datetime1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ADE7-83AC-4D37-963A-219A164D0599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RFCs/HDF5_Library/HPC_H5Dread_multi_H5Dwrite_multi/H5Dwrite_multi_Perfrom_v5.pptx" TargetMode="External"/><Relationship Id="rId2" Type="http://schemas.openxmlformats.org/officeDocument/2006/relationships/hyperlink" Target="https://svn.hdfgroup.uiuc.edu/hdf5doc/trunk/RFCs/HDF5_Library/HPC_H5Dread_multi_H5Dwrite_multi/H5HPC_MultiDset_RW_IO_RFC_v4_20130320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n.hdfgroup.uiuc.edu/hdf5doc/trunk/RFCs/HDF5_Library/HPC_H5Dread_multi_H5Dwrite_multi/MultiDset_RW_Presentation_03082013.pptx" TargetMode="External"/><Relationship Id="rId4" Type="http://schemas.openxmlformats.org/officeDocument/2006/relationships/hyperlink" Target="http://confluence.hdfgroup.uiuc.edu/pages/viewpage.action?pageId=2955913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82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</a:t>
            </a:r>
            <a:r>
              <a:rPr lang="en-US" sz="3600" dirty="0" err="1" smtClean="0"/>
              <a:t>Dset</a:t>
            </a:r>
            <a:r>
              <a:rPr lang="en-US" sz="3600" dirty="0" smtClean="0"/>
              <a:t> Read/Write IO (Serial &amp; Parallel) Design and Development Notes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352800"/>
          </a:xfrm>
        </p:spPr>
        <p:txBody>
          <a:bodyPr/>
          <a:lstStyle/>
          <a:p>
            <a:r>
              <a:rPr lang="en-US" dirty="0" smtClean="0"/>
              <a:t>This Slides are generated by Jonathan Kim as he was working on the project. (2013)</a:t>
            </a:r>
          </a:p>
          <a:p>
            <a:r>
              <a:rPr lang="en-US" dirty="0" smtClean="0"/>
              <a:t>This contains code level details, tests, performance results.</a:t>
            </a:r>
          </a:p>
          <a:p>
            <a:r>
              <a:rPr lang="en-US" dirty="0" smtClean="0"/>
              <a:t>Each topic is separated by title and content slides.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886" y="567163"/>
            <a:ext cx="2352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H5D__R/W()</a:t>
            </a:r>
          </a:p>
          <a:p>
            <a:r>
              <a:rPr lang="en-US" sz="1000" dirty="0" err="1" smtClean="0"/>
              <a:t>Io_info_md.</a:t>
            </a:r>
            <a:r>
              <a:rPr lang="en-US" sz="1000" b="1" dirty="0" err="1" smtClean="0"/>
              <a:t>io_ops.multi_read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write_md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6822" y="1205072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61206" y="1204004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793597" y="1741778"/>
            <a:ext cx="14102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</a:t>
            </a:r>
            <a:r>
              <a:rPr lang="en-US" sz="1000" b="1" dirty="0" smtClean="0"/>
              <a:t>mdsets</a:t>
            </a:r>
            <a:r>
              <a:rPr lang="en-US" sz="1000" dirty="0" smtClean="0"/>
              <a:t>_R/W()</a:t>
            </a:r>
          </a:p>
          <a:p>
            <a:r>
              <a:rPr lang="en-US" sz="1000" dirty="0" smtClean="0"/>
              <a:t>LOOP for MULTI </a:t>
            </a:r>
            <a:r>
              <a:rPr lang="en-US" sz="1000" dirty="0"/>
              <a:t>w</a:t>
            </a:r>
            <a:r>
              <a:rPr lang="en-US" sz="1000" dirty="0" smtClean="0"/>
              <a:t>ith </a:t>
            </a:r>
            <a:r>
              <a:rPr lang="en-US" sz="1000" dirty="0"/>
              <a:t>H5D__</a:t>
            </a:r>
            <a:r>
              <a:rPr lang="en-US" sz="1000" dirty="0" smtClean="0"/>
              <a:t>contig_R/W</a:t>
            </a:r>
          </a:p>
          <a:p>
            <a:r>
              <a:rPr lang="en-US" sz="1000" dirty="0"/>
              <a:t>H5D</a:t>
            </a:r>
            <a:r>
              <a:rPr lang="en-US" sz="1000" dirty="0" smtClean="0"/>
              <a:t>__chunk_R/W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8713" y="1724055"/>
            <a:ext cx="179916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</a:t>
            </a:r>
            <a:r>
              <a:rPr lang="en-US" sz="1000" b="1" dirty="0" smtClean="0"/>
              <a:t>mdsets</a:t>
            </a:r>
            <a:r>
              <a:rPr lang="en-US" sz="1000" dirty="0" smtClean="0"/>
              <a:t>_collective_R/W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761" y="3492393"/>
            <a:ext cx="24433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Io_info_md.</a:t>
            </a:r>
            <a:r>
              <a:rPr lang="en-US" sz="1000" b="1" dirty="0" err="1" smtClean="0"/>
              <a:t>io_ops.single_read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write_md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23906" y="4057028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7476" y="4065026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8816" y="4563789"/>
            <a:ext cx="13652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H5D__select_R/W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H5D__scatgath_R/W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2340" y="4563789"/>
            <a:ext cx="1923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H5D__mpio_select_</a:t>
            </a:r>
            <a:r>
              <a:rPr lang="en-US" sz="1000" b="1" dirty="0" smtClean="0"/>
              <a:t>mdsets</a:t>
            </a:r>
            <a:r>
              <a:rPr lang="en-US" sz="1000" dirty="0" smtClean="0"/>
              <a:t>_R/W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2673" y="5430035"/>
            <a:ext cx="17575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layout_ops.Rvv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Wvv</a:t>
            </a:r>
            <a:endParaRPr lang="en-US" sz="1000" b="1" dirty="0" smtClean="0"/>
          </a:p>
          <a:p>
            <a:r>
              <a:rPr lang="en-US" sz="1000" dirty="0" smtClean="0"/>
              <a:t>Call directly via H5D_layout_ops_t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3746806" y="967273"/>
            <a:ext cx="700440" cy="23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4447246" y="967273"/>
            <a:ext cx="562505" cy="23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3498735" y="1451293"/>
            <a:ext cx="248071" cy="29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5009751" y="1450225"/>
            <a:ext cx="348545" cy="27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flipH="1">
            <a:off x="3913890" y="3738614"/>
            <a:ext cx="616525" cy="31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4530415" y="3738614"/>
            <a:ext cx="625606" cy="32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 flipH="1">
            <a:off x="3671442" y="4303249"/>
            <a:ext cx="242448" cy="26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5156021" y="4311247"/>
            <a:ext cx="587949" cy="25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3671442" y="5117787"/>
            <a:ext cx="0" cy="31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6828" y="2941851"/>
            <a:ext cx="21229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H5D__final_collective_io_</a:t>
            </a:r>
            <a:r>
              <a:rPr lang="en-US" sz="1000" b="1" dirty="0" smtClean="0"/>
              <a:t>mdsets(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43" name="Elbow Connector 42"/>
          <p:cNvCxnSpPr>
            <a:stCxn id="7" idx="2"/>
            <a:endCxn id="9" idx="1"/>
          </p:cNvCxnSpPr>
          <p:nvPr/>
        </p:nvCxnSpPr>
        <p:spPr>
          <a:xfrm rot="5400000">
            <a:off x="2820828" y="2937597"/>
            <a:ext cx="1165840" cy="189974"/>
          </a:xfrm>
          <a:prstGeom prst="bentConnector4">
            <a:avLst>
              <a:gd name="adj1" fmla="val 44720"/>
              <a:gd name="adj2" fmla="val 220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34053" y="2458728"/>
            <a:ext cx="12484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… BUILD MPI TYPE …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8" idx="2"/>
            <a:endCxn id="57" idx="0"/>
          </p:cNvCxnSpPr>
          <p:nvPr/>
        </p:nvCxnSpPr>
        <p:spPr>
          <a:xfrm>
            <a:off x="5358296" y="1970276"/>
            <a:ext cx="0" cy="4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35" idx="0"/>
          </p:cNvCxnSpPr>
          <p:nvPr/>
        </p:nvCxnSpPr>
        <p:spPr>
          <a:xfrm flipH="1">
            <a:off x="5358295" y="2704949"/>
            <a:ext cx="1" cy="23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9" idx="3"/>
          </p:cNvCxnSpPr>
          <p:nvPr/>
        </p:nvCxnSpPr>
        <p:spPr>
          <a:xfrm flipH="1">
            <a:off x="5752068" y="3064962"/>
            <a:ext cx="667693" cy="550542"/>
          </a:xfrm>
          <a:prstGeom prst="bentConnector3">
            <a:avLst>
              <a:gd name="adj1" fmla="val -34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" y="367108"/>
            <a:ext cx="2057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ulti dataset I/O</a:t>
            </a:r>
          </a:p>
          <a:p>
            <a:r>
              <a:rPr lang="en-US" sz="1200" dirty="0"/>
              <a:t>Function pointers and Serial/Parallel point of view  </a:t>
            </a:r>
          </a:p>
          <a:p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505607"/>
            <a:ext cx="3429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 </a:t>
            </a:r>
            <a:r>
              <a:rPr lang="en-US" sz="1000" dirty="0"/>
              <a:t>path in </a:t>
            </a:r>
            <a:r>
              <a:rPr lang="en-US" sz="1000" dirty="0" smtClean="0"/>
              <a:t>parallel  - Function stack</a:t>
            </a:r>
          </a:p>
          <a:p>
            <a:endParaRPr lang="en-US" sz="1000" dirty="0"/>
          </a:p>
          <a:p>
            <a:r>
              <a:rPr lang="en-US" sz="1000" dirty="0"/>
              <a:t>H5Dwrite:H5Dio.c </a:t>
            </a:r>
          </a:p>
          <a:p>
            <a:r>
              <a:rPr lang="en-US" sz="1000" dirty="0"/>
              <a:t> - H5D__pre_write:H5Dio.c</a:t>
            </a:r>
          </a:p>
          <a:p>
            <a:r>
              <a:rPr lang="en-US" sz="1000" dirty="0"/>
              <a:t>   - H5D__chunk_direct_write:H5Dchunk.c</a:t>
            </a:r>
          </a:p>
          <a:p>
            <a:r>
              <a:rPr lang="en-US" sz="1000" dirty="0"/>
              <a:t>   - H5D__write:H5Dio.c</a:t>
            </a:r>
          </a:p>
          <a:p>
            <a:r>
              <a:rPr lang="en-US" sz="1000" dirty="0"/>
              <a:t>     - H5D__ioinfo_init:H5Dio.c</a:t>
            </a:r>
          </a:p>
          <a:p>
            <a:r>
              <a:rPr lang="en-US" sz="1000" dirty="0"/>
              <a:t>     - *</a:t>
            </a:r>
            <a:r>
              <a:rPr lang="en-US" sz="1000" dirty="0" err="1"/>
              <a:t>io_info.layout_ops.io_init</a:t>
            </a:r>
            <a:r>
              <a:rPr lang="en-US" sz="1000" dirty="0"/>
              <a:t>():H5D_layout_ops_t</a:t>
            </a:r>
          </a:p>
          <a:p>
            <a:r>
              <a:rPr lang="en-US" sz="1000" dirty="0"/>
              <a:t>     - H5D__ioinfo_adjust:H5Dio.c</a:t>
            </a:r>
          </a:p>
          <a:p>
            <a:r>
              <a:rPr lang="en-US" sz="1000" dirty="0"/>
              <a:t>     - *</a:t>
            </a:r>
            <a:r>
              <a:rPr lang="en-US" sz="1000" dirty="0" err="1"/>
              <a:t>io_info.io_ops.multi_write</a:t>
            </a:r>
            <a:r>
              <a:rPr lang="en-US" sz="1000" dirty="0"/>
              <a:t>():H5D_io_ops_t</a:t>
            </a:r>
          </a:p>
          <a:p>
            <a:endParaRPr lang="en-US" sz="1000" dirty="0"/>
          </a:p>
          <a:p>
            <a:r>
              <a:rPr lang="en-US" sz="1000" dirty="0"/>
              <a:t>       - 1.H5D__chunk_collective_write():H5Dmpio.c</a:t>
            </a:r>
          </a:p>
          <a:p>
            <a:r>
              <a:rPr lang="en-US" sz="1000" dirty="0"/>
              <a:t>         - H5D__chunk_collective_io():H5Dmpio.c</a:t>
            </a:r>
          </a:p>
          <a:p>
            <a:r>
              <a:rPr lang="en-US" sz="1000" dirty="0"/>
              <a:t>           - H5D__link_chunk_collective_io():H5Dmpio.c</a:t>
            </a:r>
          </a:p>
          <a:p>
            <a:r>
              <a:rPr lang="en-US" sz="1000" dirty="0"/>
              <a:t>           - H5D__final_collective_io():H5Dmpio.c</a:t>
            </a:r>
          </a:p>
          <a:p>
            <a:r>
              <a:rPr lang="en-US" sz="1000" dirty="0"/>
              <a:t>         - H5D__collective_chunks_atonce_io():H5Dmpio.c</a:t>
            </a:r>
          </a:p>
          <a:p>
            <a:r>
              <a:rPr lang="en-US" sz="1000" dirty="0"/>
              <a:t>           - H5D__final_collective_io():H5Dmpio.c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r>
              <a:rPr lang="en-US" sz="1000" dirty="0"/>
              <a:t>         - H5D__multi_chunk_collective_io():H5Dmpio.c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r>
              <a:rPr lang="en-US" sz="1000" dirty="0"/>
              <a:t>         - H5D__all_chunk_individual_io():H5Dmpio.c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endParaRPr lang="en-US" sz="1000" dirty="0"/>
          </a:p>
          <a:p>
            <a:r>
              <a:rPr lang="en-US" sz="1000" dirty="0"/>
              <a:t>       - 2.H5D__contig_collective_write()</a:t>
            </a:r>
          </a:p>
          <a:p>
            <a:r>
              <a:rPr lang="en-US" sz="1000" dirty="0"/>
              <a:t>         - H5D__inter_collective_io():H5Dmpio.c</a:t>
            </a:r>
          </a:p>
          <a:p>
            <a:r>
              <a:rPr lang="en-US" sz="1000" dirty="0"/>
              <a:t>          - H5D__final_collective_io():H5Dmpio.c</a:t>
            </a:r>
          </a:p>
          <a:p>
            <a:r>
              <a:rPr lang="en-US" sz="1000" dirty="0"/>
              <a:t>           - </a:t>
            </a:r>
            <a:r>
              <a:rPr lang="en-US" sz="1000" dirty="0" err="1"/>
              <a:t>io_info</a:t>
            </a:r>
            <a:r>
              <a:rPr lang="en-US" sz="1000" dirty="0"/>
              <a:t>-&gt;</a:t>
            </a:r>
            <a:r>
              <a:rPr lang="en-US" sz="1000" dirty="0" err="1"/>
              <a:t>io_ops.single_write</a:t>
            </a:r>
            <a:r>
              <a:rPr lang="en-US" sz="1000" dirty="0"/>
              <a:t>():H5D_io_ops_t</a:t>
            </a:r>
          </a:p>
          <a:p>
            <a:r>
              <a:rPr lang="en-US" sz="1000" dirty="0"/>
              <a:t>            - H5D__mpio_select_write():H5Dmpio.c</a:t>
            </a:r>
          </a:p>
          <a:p>
            <a:r>
              <a:rPr lang="en-US" sz="1000" dirty="0"/>
              <a:t>             - H5F_block_write(file, </a:t>
            </a:r>
            <a:r>
              <a:rPr lang="en-US" sz="1000" dirty="0" err="1"/>
              <a:t>dset_addr</a:t>
            </a:r>
            <a:r>
              <a:rPr lang="en-US" sz="1000" dirty="0"/>
              <a:t>, </a:t>
            </a:r>
            <a:r>
              <a:rPr lang="en-US" sz="1000" dirty="0" err="1"/>
              <a:t>dxpl</a:t>
            </a:r>
            <a:r>
              <a:rPr lang="en-US" sz="1000" dirty="0"/>
              <a:t>, </a:t>
            </a:r>
            <a:r>
              <a:rPr lang="en-US" sz="1000" dirty="0" err="1"/>
              <a:t>one_buf</a:t>
            </a:r>
            <a:r>
              <a:rPr lang="en-US" sz="1000" dirty="0"/>
              <a:t>):H5Fio.c</a:t>
            </a:r>
          </a:p>
          <a:p>
            <a:r>
              <a:rPr lang="en-US" sz="1000" dirty="0"/>
              <a:t>              - H5F_accum_write(</a:t>
            </a:r>
            <a:r>
              <a:rPr lang="en-US" sz="1000" dirty="0" err="1"/>
              <a:t>file,dxpl,type,addr,size,buf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</a:t>
            </a:r>
          </a:p>
          <a:p>
            <a:r>
              <a:rPr lang="en-US" sz="1000" dirty="0"/>
              <a:t>   - *</a:t>
            </a:r>
            <a:r>
              <a:rPr lang="en-US" sz="1000" dirty="0" err="1"/>
              <a:t>io_info.layout_ops.io_term</a:t>
            </a:r>
            <a:r>
              <a:rPr lang="en-US" sz="1000" dirty="0"/>
              <a:t>():H5D_layout_ops_t</a:t>
            </a:r>
          </a:p>
          <a:p>
            <a:r>
              <a:rPr lang="en-US" sz="1000" dirty="0"/>
              <a:t>   - H5D__ioinfo_term(&amp;</a:t>
            </a:r>
            <a:r>
              <a:rPr lang="en-US" sz="1000" dirty="0" err="1"/>
              <a:t>io_info</a:t>
            </a:r>
            <a:r>
              <a:rPr lang="en-US" sz="1000" dirty="0"/>
              <a:t>):H5Dio.c for H5_HAVE_PARALLEL</a:t>
            </a:r>
          </a:p>
          <a:p>
            <a:r>
              <a:rPr lang="en-US" sz="1000" dirty="0"/>
              <a:t>   - H5D__typeinfo_term(&amp;</a:t>
            </a:r>
            <a:r>
              <a:rPr lang="en-US" sz="1000" dirty="0" err="1"/>
              <a:t>type_info</a:t>
            </a:r>
            <a:r>
              <a:rPr lang="en-US" sz="1000" dirty="0"/>
              <a:t>):H5Dio.c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" y="1752600"/>
            <a:ext cx="3429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Layout related code locations</a:t>
            </a:r>
          </a:p>
          <a:p>
            <a:endParaRPr lang="en-US" sz="1000" dirty="0"/>
          </a:p>
          <a:p>
            <a:r>
              <a:rPr lang="en-US" sz="1000" dirty="0" smtClean="0"/>
              <a:t>[</a:t>
            </a:r>
            <a:r>
              <a:rPr lang="en-US" sz="1000" dirty="0"/>
              <a:t>T] H5D_layout_ops_t related </a:t>
            </a:r>
            <a:r>
              <a:rPr lang="en-US" sz="1000" dirty="0" err="1"/>
              <a:t>src</a:t>
            </a:r>
            <a:r>
              <a:rPr lang="en-US" sz="1000" dirty="0"/>
              <a:t>:</a:t>
            </a:r>
          </a:p>
          <a:p>
            <a:r>
              <a:rPr lang="en-US" sz="1000" dirty="0"/>
              <a:t>- H5Dpkg.h , H5Dcontig.c, H5Dchunk.c, H5Dcompact.c, H5Defl.c</a:t>
            </a:r>
          </a:p>
          <a:p>
            <a:r>
              <a:rPr lang="en-US" sz="1000" dirty="0"/>
              <a:t>- search 'H5D_layout_ops_t'</a:t>
            </a:r>
          </a:p>
          <a:p>
            <a:endParaRPr lang="en-US" sz="1000" dirty="0"/>
          </a:p>
          <a:p>
            <a:r>
              <a:rPr lang="en-US" sz="1000" dirty="0"/>
              <a:t>[T] H5D_io_ops_t related </a:t>
            </a:r>
            <a:r>
              <a:rPr lang="en-US" sz="1000" dirty="0" err="1"/>
              <a:t>src</a:t>
            </a:r>
            <a:r>
              <a:rPr lang="en-US" sz="1000" dirty="0"/>
              <a:t>:</a:t>
            </a:r>
          </a:p>
          <a:p>
            <a:r>
              <a:rPr lang="en-US" sz="1000" dirty="0"/>
              <a:t>- H5Dpkg.h, H5D__ioinfo_init:H5Dio.c, H5D__ioinfo_adjust:H5Dio.c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67108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notes for debugging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031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with Write feature. Similar design can be applied for Read feature.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0476" y="421709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179075" y="1076171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</a:t>
            </a:r>
            <a:r>
              <a:rPr lang="en-US" sz="1000" b="1" dirty="0" smtClean="0"/>
              <a:t>_mdset</a:t>
            </a:r>
            <a:r>
              <a:rPr lang="en-US" sz="1000" dirty="0" smtClean="0"/>
              <a:t>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</a:t>
            </a:r>
            <a:r>
              <a:rPr lang="en-US" sz="1000" b="1" dirty="0" err="1" smtClean="0"/>
              <a:t>multi_write_md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2115" y="1608219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piece_mdset_io</a:t>
            </a:r>
            <a:r>
              <a:rPr lang="en-US" sz="1000" dirty="0" smtClean="0"/>
              <a:t>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14725" y="2182947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all_piece_collective_io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b="1" dirty="0" smtClean="0"/>
              <a:t>BUILD A MPI TYPE </a:t>
            </a:r>
            <a:r>
              <a:rPr lang="en-US" sz="1000" dirty="0" smtClean="0"/>
              <a:t>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b="1" dirty="0" smtClean="0"/>
              <a:t>BUILD A MPI TYPE </a:t>
            </a:r>
            <a:r>
              <a:rPr lang="en-US" sz="1000" dirty="0" smtClean="0"/>
              <a:t>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46421" y="3035460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</a:t>
            </a:r>
            <a:r>
              <a:rPr lang="en-US" sz="1000" b="1" dirty="0" smtClean="0"/>
              <a:t>mdset</a:t>
            </a:r>
            <a:r>
              <a:rPr lang="en-US" sz="1000" dirty="0" smtClean="0"/>
              <a:t>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</a:t>
            </a:r>
            <a:r>
              <a:rPr lang="en-US" sz="800" b="1" dirty="0" smtClean="0"/>
              <a:t>mdsets_parallel</a:t>
            </a:r>
            <a:r>
              <a:rPr lang="en-US" sz="800" dirty="0" smtClean="0"/>
              <a:t>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479" y="3671079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mpio_select_write</a:t>
            </a:r>
            <a:r>
              <a:rPr lang="en-US" sz="1000" b="1" dirty="0" smtClean="0"/>
              <a:t>_mdset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873" y="4053686"/>
            <a:ext cx="3449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991" y="5342496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</a:t>
            </a:r>
            <a:r>
              <a:rPr lang="en-US" sz="1000" dirty="0" smtClean="0"/>
              <a:t>same)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6905" y="6127326"/>
            <a:ext cx="25223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 IO - </a:t>
            </a:r>
            <a:r>
              <a:rPr lang="en-US" sz="1000" dirty="0" err="1" smtClean="0"/>
              <a:t>MPI_File_write_at_all</a:t>
            </a:r>
            <a:r>
              <a:rPr lang="en-US" sz="1000" dirty="0"/>
              <a:t>(.., </a:t>
            </a:r>
            <a:r>
              <a:rPr lang="en-US" sz="1000" dirty="0" err="1"/>
              <a:t>buf,size</a:t>
            </a:r>
            <a:r>
              <a:rPr lang="en-US" sz="1000" dirty="0" smtClean="0"/>
              <a:t>,..)</a:t>
            </a:r>
          </a:p>
          <a:p>
            <a:r>
              <a:rPr lang="en-US" sz="1000" dirty="0" smtClean="0"/>
              <a:t>IND IO - </a:t>
            </a:r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98184" y="1153115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</a:t>
            </a:r>
            <a:r>
              <a:rPr lang="en-US" sz="1000" b="1" dirty="0" smtClean="0"/>
              <a:t>__mdset_collective_write (same)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1884" y="2024428"/>
            <a:ext cx="418027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NOTE: </a:t>
            </a:r>
            <a:r>
              <a:rPr lang="en-US" sz="1000" dirty="0" smtClean="0"/>
              <a:t>This </a:t>
            </a:r>
            <a:r>
              <a:rPr lang="en-US" sz="1000" dirty="0"/>
              <a:t>is </a:t>
            </a:r>
            <a:r>
              <a:rPr lang="en-US" sz="1000" dirty="0" smtClean="0"/>
              <a:t> not necessary </a:t>
            </a:r>
            <a:r>
              <a:rPr lang="en-US" sz="1000" dirty="0"/>
              <a:t>any more, since  ‘H5D__sort_piece()’  method  which iterate through  </a:t>
            </a:r>
            <a:r>
              <a:rPr lang="en-US" sz="1000" dirty="0" err="1"/>
              <a:t>total_chunks</a:t>
            </a:r>
            <a:r>
              <a:rPr lang="en-US" sz="1000" dirty="0"/>
              <a:t> is removed. No more expensive OP  as before. Just directly pull the single </a:t>
            </a:r>
            <a:r>
              <a:rPr lang="en-US" sz="1000" dirty="0" err="1"/>
              <a:t>piece_node</a:t>
            </a:r>
            <a:r>
              <a:rPr lang="en-US" sz="1000" dirty="0"/>
              <a:t> from </a:t>
            </a:r>
            <a:r>
              <a:rPr lang="en-US" sz="1000" dirty="0" err="1"/>
              <a:t>skiplist</a:t>
            </a:r>
            <a:r>
              <a:rPr lang="en-US" sz="1000" dirty="0"/>
              <a:t> and  pretty much to do the same as the  previous (</a:t>
            </a:r>
            <a:r>
              <a:rPr lang="en-US" sz="1000" dirty="0" err="1"/>
              <a:t>total_chunks</a:t>
            </a:r>
            <a:r>
              <a:rPr lang="en-US" sz="1000" dirty="0"/>
              <a:t>===1) case </a:t>
            </a:r>
            <a:r>
              <a:rPr lang="en-US" sz="1000" dirty="0" smtClean="0"/>
              <a:t> code.  Also less maintenance.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31130" y="1531274"/>
            <a:ext cx="136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flipH="1">
            <a:off x="2191447" y="1854440"/>
            <a:ext cx="5863" cy="32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2191447" y="2736945"/>
            <a:ext cx="5863" cy="29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 flipH="1">
            <a:off x="2190898" y="3558680"/>
            <a:ext cx="6412" cy="11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12802" y="4448737"/>
            <a:ext cx="1832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 same)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4861" y="4804341"/>
            <a:ext cx="20284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via H5FD_class_t</a:t>
            </a:r>
          </a:p>
        </p:txBody>
      </p: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2180518" y="3917300"/>
            <a:ext cx="10380" cy="13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2229099" y="4327288"/>
            <a:ext cx="0" cy="12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9" idx="0"/>
          </p:cNvCxnSpPr>
          <p:nvPr/>
        </p:nvCxnSpPr>
        <p:spPr>
          <a:xfrm>
            <a:off x="2229099" y="4694958"/>
            <a:ext cx="0" cy="10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38" idx="0"/>
          </p:cNvCxnSpPr>
          <p:nvPr/>
        </p:nvCxnSpPr>
        <p:spPr>
          <a:xfrm flipH="1">
            <a:off x="2228086" y="5588717"/>
            <a:ext cx="1013" cy="17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3" idx="0"/>
          </p:cNvCxnSpPr>
          <p:nvPr/>
        </p:nvCxnSpPr>
        <p:spPr>
          <a:xfrm>
            <a:off x="2229099" y="5204451"/>
            <a:ext cx="0" cy="13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4145" y="5465607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 this 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dset.</a:t>
            </a:r>
            <a:endParaRPr lang="en-US" sz="1000" dirty="0"/>
          </a:p>
        </p:txBody>
      </p:sp>
      <p:cxnSp>
        <p:nvCxnSpPr>
          <p:cNvPr id="72" name="Elbow Connector 71"/>
          <p:cNvCxnSpPr>
            <a:stCxn id="16" idx="1"/>
            <a:endCxn id="8" idx="0"/>
          </p:cNvCxnSpPr>
          <p:nvPr/>
        </p:nvCxnSpPr>
        <p:spPr>
          <a:xfrm rot="10800000" flipV="1">
            <a:off x="2197310" y="1276225"/>
            <a:ext cx="300874" cy="3319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199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 mode / multi </a:t>
            </a:r>
            <a:r>
              <a:rPr lang="en-US" sz="1200" dirty="0" err="1" smtClean="0"/>
              <a:t>dsets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H5FD_MPIO_COLLECTIVE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70113" y="1948804"/>
            <a:ext cx="7764287" cy="968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62455" y="170258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34842" y="2096455"/>
            <a:ext cx="68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single chunk?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9" idx="3"/>
            <a:endCxn id="17" idx="1"/>
          </p:cNvCxnSpPr>
          <p:nvPr/>
        </p:nvCxnSpPr>
        <p:spPr>
          <a:xfrm flipV="1">
            <a:off x="3468169" y="2455315"/>
            <a:ext cx="753715" cy="46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064978" y="5762775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MPI_File_set_view</a:t>
            </a:r>
            <a:r>
              <a:rPr lang="en-US" sz="1000" dirty="0" smtClean="0"/>
              <a:t>(</a:t>
            </a:r>
            <a:r>
              <a:rPr lang="en-US" sz="1000" dirty="0" err="1" smtClean="0"/>
              <a:t>fh</a:t>
            </a:r>
            <a:r>
              <a:rPr lang="en-US" sz="1000" dirty="0" smtClean="0"/>
              <a:t>, </a:t>
            </a:r>
            <a:r>
              <a:rPr lang="en-US" sz="1000" dirty="0" err="1" smtClean="0"/>
              <a:t>disp</a:t>
            </a:r>
            <a:r>
              <a:rPr lang="en-US" sz="1000" dirty="0" smtClean="0"/>
              <a:t>, </a:t>
            </a:r>
            <a:r>
              <a:rPr lang="en-US" sz="1000" dirty="0" err="1" smtClean="0"/>
              <a:t>etype</a:t>
            </a:r>
            <a:r>
              <a:rPr lang="en-US" sz="1000" dirty="0" smtClean="0"/>
              <a:t>, </a:t>
            </a:r>
            <a:r>
              <a:rPr lang="en-US" sz="1000" dirty="0" err="1" smtClean="0"/>
              <a:t>ftype</a:t>
            </a:r>
            <a:r>
              <a:rPr lang="en-US" sz="1000" dirty="0" smtClean="0"/>
              <a:t>, 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38" idx="2"/>
            <a:endCxn id="14" idx="0"/>
          </p:cNvCxnSpPr>
          <p:nvPr/>
        </p:nvCxnSpPr>
        <p:spPr>
          <a:xfrm>
            <a:off x="2228086" y="6008996"/>
            <a:ext cx="0" cy="11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6276" y="667930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pre_write_</a:t>
            </a:r>
            <a:r>
              <a:rPr lang="en-US" sz="1000" b="1" dirty="0" smtClean="0"/>
              <a:t>mdset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39" name="Elbow Connector 38"/>
          <p:cNvCxnSpPr>
            <a:stCxn id="4" idx="3"/>
            <a:endCxn id="38" idx="0"/>
          </p:cNvCxnSpPr>
          <p:nvPr/>
        </p:nvCxnSpPr>
        <p:spPr>
          <a:xfrm>
            <a:off x="4764076" y="544820"/>
            <a:ext cx="1547945" cy="123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1"/>
            <a:endCxn id="16" idx="3"/>
          </p:cNvCxnSpPr>
          <p:nvPr/>
        </p:nvCxnSpPr>
        <p:spPr>
          <a:xfrm flipH="1">
            <a:off x="4764076" y="1276226"/>
            <a:ext cx="41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2"/>
            <a:endCxn id="6" idx="0"/>
          </p:cNvCxnSpPr>
          <p:nvPr/>
        </p:nvCxnSpPr>
        <p:spPr>
          <a:xfrm>
            <a:off x="6312021" y="914151"/>
            <a:ext cx="0" cy="16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structures and how they relate to each other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319831"/>
            <a:ext cx="5029903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H5D_io_info_md_t {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ifndef</a:t>
            </a:r>
            <a:r>
              <a:rPr lang="en-US" sz="1000" dirty="0"/>
              <a:t> H5_HAVE_PARALLEL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endParaRPr lang="en-US" sz="1000" dirty="0"/>
          </a:p>
          <a:p>
            <a:r>
              <a:rPr lang="en-US" sz="1000" dirty="0"/>
              <a:t>#</a:t>
            </a:r>
            <a:r>
              <a:rPr lang="en-US" sz="1000" dirty="0" err="1"/>
              <a:t>endif</a:t>
            </a:r>
            <a:r>
              <a:rPr lang="en-US" sz="1000" dirty="0"/>
              <a:t> /* H5_HAVE_PARALLEL */</a:t>
            </a:r>
          </a:p>
          <a:p>
            <a:r>
              <a:rPr lang="en-US" sz="1000" dirty="0"/>
              <a:t>        H5D_dxpl_cache_t *</a:t>
            </a:r>
            <a:r>
              <a:rPr lang="en-US" sz="1000" dirty="0" err="1"/>
              <a:t>dxpl_cache</a:t>
            </a:r>
            <a:r>
              <a:rPr lang="en-US" sz="1000" dirty="0"/>
              <a:t>; /* Pointer to cached DXPL info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dxpl_id</a:t>
            </a:r>
            <a:r>
              <a:rPr lang="en-US" sz="1000" dirty="0"/>
              <a:t>;              /* Original DXPL ID */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ifdef</a:t>
            </a:r>
            <a:r>
              <a:rPr lang="en-US" sz="1000" dirty="0"/>
              <a:t> H5_HAVE_PARALLEL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MPI_Comm</a:t>
            </a:r>
            <a:r>
              <a:rPr lang="en-US" sz="1000" dirty="0"/>
              <a:t> </a:t>
            </a:r>
            <a:r>
              <a:rPr lang="en-US" sz="1000" dirty="0" err="1"/>
              <a:t>comm</a:t>
            </a:r>
            <a:r>
              <a:rPr lang="en-US" sz="1000" dirty="0"/>
              <a:t>;              /* MPI communicator for file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using_mpi_vfd</a:t>
            </a:r>
            <a:r>
              <a:rPr lang="en-US" sz="1000" dirty="0"/>
              <a:t>;      /* Whether the file is using an MPI-based VFD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struct</a:t>
            </a:r>
            <a:r>
              <a:rPr lang="en-US" sz="1000" dirty="0"/>
              <a:t> {</a:t>
            </a:r>
          </a:p>
          <a:p>
            <a:r>
              <a:rPr lang="en-US" sz="1000" dirty="0"/>
              <a:t>        H5FD_mpio_xfer_t </a:t>
            </a:r>
            <a:r>
              <a:rPr lang="en-US" sz="1000" dirty="0" err="1"/>
              <a:t>xfer_mode</a:t>
            </a:r>
            <a:r>
              <a:rPr lang="en-US" sz="1000" dirty="0"/>
              <a:t>; /* Parallel transfer for this request (H5D_XFER_IO_XFER_MODE_NAME) */</a:t>
            </a:r>
          </a:p>
          <a:p>
            <a:r>
              <a:rPr lang="en-US" sz="1000" dirty="0"/>
              <a:t>        H5FD_mpio_collective_opt_t </a:t>
            </a:r>
            <a:r>
              <a:rPr lang="en-US" sz="1000" dirty="0" err="1"/>
              <a:t>coll_opt_mode</a:t>
            </a:r>
            <a:r>
              <a:rPr lang="en-US" sz="1000" dirty="0"/>
              <a:t>; /* Parallel transfer with independent IO or collective IO with this mode */</a:t>
            </a:r>
          </a:p>
          <a:p>
            <a:r>
              <a:rPr lang="en-US" sz="1000" dirty="0"/>
              <a:t>        H5D_io_ops_t </a:t>
            </a:r>
            <a:r>
              <a:rPr lang="en-US" sz="1000" dirty="0" err="1"/>
              <a:t>io_ops</a:t>
            </a:r>
            <a:r>
              <a:rPr lang="en-US" sz="1000" dirty="0"/>
              <a:t>;    /* I/O operation function pointers */</a:t>
            </a:r>
          </a:p>
          <a:p>
            <a:r>
              <a:rPr lang="en-US" sz="1000" dirty="0"/>
              <a:t>    } </a:t>
            </a:r>
            <a:r>
              <a:rPr lang="en-US" sz="1000" dirty="0" err="1"/>
              <a:t>orig</a:t>
            </a:r>
            <a:r>
              <a:rPr lang="en-US" sz="1000" dirty="0"/>
              <a:t>;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endif</a:t>
            </a:r>
            <a:r>
              <a:rPr lang="en-US" sz="1000" dirty="0"/>
              <a:t> /* H5_HAVE_PARALLEL */</a:t>
            </a:r>
          </a:p>
          <a:p>
            <a:r>
              <a:rPr lang="en-US" sz="1000" dirty="0"/>
              <a:t>    H5D_io_ops_t </a:t>
            </a:r>
            <a:r>
              <a:rPr lang="en-US" sz="1000" dirty="0" err="1"/>
              <a:t>io_ops</a:t>
            </a:r>
            <a:r>
              <a:rPr lang="en-US" sz="1000" dirty="0"/>
              <a:t>;        /* I/O operation function pointers */</a:t>
            </a:r>
          </a:p>
          <a:p>
            <a:r>
              <a:rPr lang="en-US" sz="1000" dirty="0"/>
              <a:t>    H5D_io_op_type_t </a:t>
            </a:r>
            <a:r>
              <a:rPr lang="en-US" sz="1000" dirty="0" err="1"/>
              <a:t>op_type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    H5D_dset_info_t *</a:t>
            </a:r>
            <a:r>
              <a:rPr lang="en-US" sz="1000" dirty="0" err="1"/>
              <a:t>dsets_info</a:t>
            </a:r>
            <a:r>
              <a:rPr lang="en-US" sz="1000" dirty="0"/>
              <a:t>; /* multiple </a:t>
            </a:r>
            <a:r>
              <a:rPr lang="en-US" sz="1000" dirty="0" err="1"/>
              <a:t>dsets</a:t>
            </a:r>
            <a:r>
              <a:rPr lang="en-US" sz="1000" dirty="0"/>
              <a:t> info */</a:t>
            </a:r>
          </a:p>
          <a:p>
            <a:r>
              <a:rPr lang="en-US" sz="1000" dirty="0" smtClean="0"/>
              <a:t>    H5SL_t </a:t>
            </a:r>
            <a:r>
              <a:rPr lang="en-US" sz="1000" dirty="0"/>
              <a:t>*</a:t>
            </a:r>
            <a:r>
              <a:rPr lang="en-US" sz="1000" dirty="0" err="1"/>
              <a:t>sel_pieces</a:t>
            </a:r>
            <a:r>
              <a:rPr lang="en-US" sz="1000" dirty="0"/>
              <a:t>;         /* Skip list containing information for each piece selected */</a:t>
            </a:r>
          </a:p>
          <a:p>
            <a:endParaRPr lang="en-US" sz="1000" dirty="0"/>
          </a:p>
          <a:p>
            <a:r>
              <a:rPr lang="en-US" sz="1000" dirty="0"/>
              <a:t>    #</a:t>
            </a:r>
            <a:r>
              <a:rPr lang="en-US" sz="1000" dirty="0" err="1"/>
              <a:t>ifndef</a:t>
            </a:r>
            <a:r>
              <a:rPr lang="en-US" sz="1000" dirty="0"/>
              <a:t> JK_MULTI_DSET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haddr_t</a:t>
            </a:r>
            <a:r>
              <a:rPr lang="en-US" sz="1000" dirty="0"/>
              <a:t> </a:t>
            </a:r>
            <a:r>
              <a:rPr lang="en-US" sz="1000" dirty="0" err="1"/>
              <a:t>store_faddr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void * </a:t>
            </a:r>
            <a:r>
              <a:rPr lang="en-US" sz="1000" dirty="0" err="1"/>
              <a:t>base_maddr_w</a:t>
            </a:r>
            <a:r>
              <a:rPr lang="en-US" sz="1000" dirty="0"/>
              <a:t>;</a:t>
            </a:r>
          </a:p>
          <a:p>
            <a:r>
              <a:rPr lang="en-US" sz="1000" dirty="0"/>
              <a:t>    void * </a:t>
            </a:r>
            <a:r>
              <a:rPr lang="en-US" sz="1000" dirty="0" err="1"/>
              <a:t>base_maddr_r</a:t>
            </a:r>
            <a:r>
              <a:rPr lang="en-US" sz="1000" dirty="0"/>
              <a:t>;</a:t>
            </a:r>
          </a:p>
          <a:p>
            <a:r>
              <a:rPr lang="en-US" sz="1000" dirty="0"/>
              <a:t>    #</a:t>
            </a:r>
            <a:r>
              <a:rPr lang="en-US" sz="1000" dirty="0" err="1"/>
              <a:t>endif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#</a:t>
            </a:r>
            <a:r>
              <a:rPr lang="en-US" sz="1000" dirty="0" err="1"/>
              <a:t>ifndef</a:t>
            </a:r>
            <a:r>
              <a:rPr lang="en-US" sz="1000" dirty="0"/>
              <a:t> JK_NOCOLLCAUSE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is_coll_broken</a:t>
            </a:r>
            <a:r>
              <a:rPr lang="en-US" sz="1000" dirty="0"/>
              <a:t>;</a:t>
            </a:r>
          </a:p>
          <a:p>
            <a:r>
              <a:rPr lang="en-US" sz="1000" dirty="0"/>
              <a:t>    #</a:t>
            </a:r>
            <a:r>
              <a:rPr lang="en-US" sz="1000" dirty="0" err="1"/>
              <a:t>endif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} </a:t>
            </a:r>
            <a:r>
              <a:rPr lang="en-US" sz="1000" dirty="0"/>
              <a:t>H5D_io_info_md_t;</a:t>
            </a:r>
          </a:p>
          <a:p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9647" y="1702178"/>
            <a:ext cx="1239661" cy="2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H5D_io_info_md_t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8251" y="2209355"/>
            <a:ext cx="13024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H5D_dset_info_t,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9952" y="2758842"/>
            <a:ext cx="15190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H5D_piece_info_t, …</a:t>
            </a:r>
          </a:p>
        </p:txBody>
      </p:sp>
      <p:cxnSp>
        <p:nvCxnSpPr>
          <p:cNvPr id="20" name="Elbow Connector 19"/>
          <p:cNvCxnSpPr>
            <a:stCxn id="14" idx="2"/>
            <a:endCxn id="16" idx="0"/>
          </p:cNvCxnSpPr>
          <p:nvPr/>
        </p:nvCxnSpPr>
        <p:spPr>
          <a:xfrm rot="5400000">
            <a:off x="1728999" y="2078875"/>
            <a:ext cx="260957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8" idx="0"/>
          </p:cNvCxnSpPr>
          <p:nvPr/>
        </p:nvCxnSpPr>
        <p:spPr>
          <a:xfrm rot="5400000">
            <a:off x="1707843" y="2607209"/>
            <a:ext cx="30326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16" idx="3"/>
          </p:cNvCxnSpPr>
          <p:nvPr/>
        </p:nvCxnSpPr>
        <p:spPr>
          <a:xfrm flipH="1" flipV="1">
            <a:off x="2510701" y="2332466"/>
            <a:ext cx="108299" cy="549487"/>
          </a:xfrm>
          <a:prstGeom prst="bentConnector3">
            <a:avLst>
              <a:gd name="adj1" fmla="val -2110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11" y="4306784"/>
            <a:ext cx="26387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H5D_rw_multi_t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dset_id</a:t>
            </a:r>
            <a:r>
              <a:rPr lang="en-US" sz="1000" dirty="0"/>
              <a:t>;   </a:t>
            </a:r>
            <a:r>
              <a:rPr lang="en-US" sz="1000" dirty="0" smtClean="0"/>
              <a:t>    </a:t>
            </a:r>
            <a:r>
              <a:rPr lang="en-US" sz="1000" dirty="0"/>
              <a:t>/* </a:t>
            </a:r>
            <a:r>
              <a:rPr lang="en-US" sz="1000" dirty="0" err="1"/>
              <a:t>dstaset</a:t>
            </a:r>
            <a:r>
              <a:rPr lang="en-US" sz="1000" dirty="0"/>
              <a:t> id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file_space_id</a:t>
            </a:r>
            <a:r>
              <a:rPr lang="en-US" sz="1000" dirty="0"/>
              <a:t>;    </a:t>
            </a:r>
          </a:p>
          <a:p>
            <a:r>
              <a:rPr lang="en-US" sz="1000" dirty="0"/>
              <a:t>    void *</a:t>
            </a:r>
            <a:r>
              <a:rPr lang="en-US" sz="1000" dirty="0" err="1"/>
              <a:t>rbuf</a:t>
            </a:r>
            <a:r>
              <a:rPr lang="en-US" sz="1000" dirty="0"/>
              <a:t>;         </a:t>
            </a:r>
            <a:r>
              <a:rPr lang="en-US" sz="1000" dirty="0" smtClean="0"/>
              <a:t>  </a:t>
            </a:r>
            <a:r>
              <a:rPr lang="en-US" sz="1000" dirty="0"/>
              <a:t>/* read buffer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void *</a:t>
            </a:r>
            <a:r>
              <a:rPr lang="en-US" sz="1000" dirty="0" err="1"/>
              <a:t>wbuf</a:t>
            </a:r>
            <a:r>
              <a:rPr lang="en-US" sz="1000" dirty="0"/>
              <a:t>;       /* write buffer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mem_type_id</a:t>
            </a:r>
            <a:r>
              <a:rPr lang="en-US" sz="1000" dirty="0"/>
              <a:t>;      /* memory type id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mem_space_id</a:t>
            </a:r>
            <a:r>
              <a:rPr lang="en-US" sz="1000" dirty="0"/>
              <a:t>;</a:t>
            </a:r>
          </a:p>
          <a:p>
            <a:r>
              <a:rPr lang="en-US" sz="1000" dirty="0"/>
              <a:t>} H5D_rw_multi_t;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9646" y="808908"/>
            <a:ext cx="1239661" cy="2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H5D_rw_multi_t</a:t>
            </a:r>
          </a:p>
        </p:txBody>
      </p:sp>
      <p:cxnSp>
        <p:nvCxnSpPr>
          <p:cNvPr id="27" name="Elbow Connector 26"/>
          <p:cNvCxnSpPr>
            <a:stCxn id="26" idx="2"/>
            <a:endCxn id="15" idx="0"/>
          </p:cNvCxnSpPr>
          <p:nvPr/>
        </p:nvCxnSpPr>
        <p:spPr>
          <a:xfrm rot="5400000">
            <a:off x="1777441" y="1137164"/>
            <a:ext cx="16407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9952" y="1219200"/>
            <a:ext cx="15190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write_mdset()</a:t>
            </a:r>
            <a:endParaRPr lang="en-US" sz="1000" dirty="0"/>
          </a:p>
        </p:txBody>
      </p:sp>
      <p:cxnSp>
        <p:nvCxnSpPr>
          <p:cNvPr id="19" name="Elbow Connector 18"/>
          <p:cNvCxnSpPr>
            <a:stCxn id="15" idx="2"/>
            <a:endCxn id="14" idx="0"/>
          </p:cNvCxnSpPr>
          <p:nvPr/>
        </p:nvCxnSpPr>
        <p:spPr>
          <a:xfrm rot="16200000" flipH="1">
            <a:off x="1741099" y="1583798"/>
            <a:ext cx="23675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02620"/>
            <a:ext cx="4495799" cy="6401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H5D_dset_info_t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index;              /* "Index" of dataset info. key of skip list */</a:t>
            </a:r>
          </a:p>
          <a:p>
            <a:endParaRPr lang="en-US" sz="1000" dirty="0"/>
          </a:p>
          <a:p>
            <a:r>
              <a:rPr lang="en-US" sz="1000" dirty="0"/>
              <a:t>    // from H5D_io_info_t</a:t>
            </a:r>
          </a:p>
          <a:p>
            <a:r>
              <a:rPr lang="en-US" sz="1000" dirty="0"/>
              <a:t>    H5D_t *</a:t>
            </a:r>
            <a:r>
              <a:rPr lang="en-US" sz="1000" dirty="0" err="1"/>
              <a:t>dset</a:t>
            </a:r>
            <a:r>
              <a:rPr lang="en-US" sz="1000" dirty="0"/>
              <a:t>;                /* Pointer to dataset being operated on */</a:t>
            </a:r>
          </a:p>
          <a:p>
            <a:r>
              <a:rPr lang="en-US" sz="1000" dirty="0"/>
              <a:t>    H5D_storage_t *store;       /* Dataset storage info */</a:t>
            </a:r>
          </a:p>
          <a:p>
            <a:r>
              <a:rPr lang="en-US" sz="1000" dirty="0"/>
              <a:t>    H5D_layout_ops_t </a:t>
            </a:r>
            <a:r>
              <a:rPr lang="en-US" sz="1000" dirty="0" err="1"/>
              <a:t>layout_ops</a:t>
            </a:r>
            <a:r>
              <a:rPr lang="en-US" sz="1000" dirty="0"/>
              <a:t>;    /* Dataset layout I/O operation function pointers */</a:t>
            </a:r>
          </a:p>
          <a:p>
            <a:r>
              <a:rPr lang="en-US" sz="1000" dirty="0"/>
              <a:t>    union {</a:t>
            </a:r>
          </a:p>
          <a:p>
            <a:r>
              <a:rPr lang="en-US" sz="1000" dirty="0"/>
              <a:t>        void *</a:t>
            </a:r>
            <a:r>
              <a:rPr lang="en-US" sz="1000" dirty="0" err="1"/>
              <a:t>rbuf</a:t>
            </a:r>
            <a:r>
              <a:rPr lang="en-US" sz="1000" dirty="0"/>
              <a:t>;             /* Pointer to buffer for read */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const</a:t>
            </a:r>
            <a:r>
              <a:rPr lang="en-US" sz="1000" dirty="0"/>
              <a:t> void *</a:t>
            </a:r>
            <a:r>
              <a:rPr lang="en-US" sz="1000" dirty="0" err="1"/>
              <a:t>wbuf</a:t>
            </a:r>
            <a:r>
              <a:rPr lang="en-US" sz="1000" dirty="0"/>
              <a:t>;       /* Pointer to buffer to write */</a:t>
            </a:r>
          </a:p>
          <a:p>
            <a:r>
              <a:rPr lang="en-US" sz="1000" dirty="0"/>
              <a:t>    } u;</a:t>
            </a:r>
          </a:p>
          <a:p>
            <a:endParaRPr lang="en-US" sz="1000" dirty="0"/>
          </a:p>
          <a:p>
            <a:r>
              <a:rPr lang="en-US" sz="1000" dirty="0"/>
              <a:t>    // from H5D_chunk_map_t</a:t>
            </a:r>
          </a:p>
          <a:p>
            <a:r>
              <a:rPr lang="en-US" sz="1000" dirty="0"/>
              <a:t>    H5O_layout_t *layout;       /* Dataset layout information*/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nelmts</a:t>
            </a:r>
            <a:r>
              <a:rPr lang="en-US" sz="1000" dirty="0"/>
              <a:t>;             /* Number of elements selected in file &amp; memory </a:t>
            </a:r>
            <a:r>
              <a:rPr lang="en-US" sz="1000" dirty="0" err="1"/>
              <a:t>dataspaces</a:t>
            </a:r>
            <a:r>
              <a:rPr lang="en-US" sz="1000" dirty="0"/>
              <a:t>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file_space</a:t>
            </a:r>
            <a:r>
              <a:rPr lang="en-US" sz="1000" dirty="0"/>
              <a:t>;    /* Pointer to the file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f_ndims</a:t>
            </a:r>
            <a:r>
              <a:rPr lang="en-US" sz="1000" dirty="0"/>
              <a:t>;           /* Number of dimensions for file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f_dims</a:t>
            </a:r>
            <a:r>
              <a:rPr lang="en-US" sz="1000" dirty="0"/>
              <a:t>[H5O_LAYOUT_NDIMS];   /* File </a:t>
            </a:r>
            <a:r>
              <a:rPr lang="en-US" sz="1000" dirty="0" err="1"/>
              <a:t>dataspace</a:t>
            </a:r>
            <a:r>
              <a:rPr lang="en-US" sz="1000" dirty="0"/>
              <a:t> dimensions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mem_space</a:t>
            </a:r>
            <a:r>
              <a:rPr lang="en-US" sz="1000" dirty="0"/>
              <a:t>;     /* Pointer to the memory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H5S_t *</a:t>
            </a:r>
            <a:r>
              <a:rPr lang="en-US" sz="1000" dirty="0" err="1"/>
              <a:t>mchunk_tmpl</a:t>
            </a:r>
            <a:r>
              <a:rPr lang="en-US" sz="1000" dirty="0"/>
              <a:t>;         /* </a:t>
            </a:r>
            <a:r>
              <a:rPr lang="en-US" sz="1000" dirty="0" err="1"/>
              <a:t>Dataspace</a:t>
            </a:r>
            <a:r>
              <a:rPr lang="en-US" sz="1000" dirty="0"/>
              <a:t> template for new memory chunks */</a:t>
            </a:r>
          </a:p>
          <a:p>
            <a:r>
              <a:rPr lang="en-US" sz="1000" dirty="0"/>
              <a:t>    H5S_sel_iter_t </a:t>
            </a:r>
            <a:r>
              <a:rPr lang="en-US" sz="1000" dirty="0" err="1"/>
              <a:t>mem_iter</a:t>
            </a:r>
            <a:r>
              <a:rPr lang="en-US" sz="1000" dirty="0"/>
              <a:t>;    /* Iterator for elements in memory selection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m_ndims</a:t>
            </a:r>
            <a:r>
              <a:rPr lang="en-US" sz="1000" dirty="0"/>
              <a:t>;           /* Number of dimensions for memory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H5S_sel_type </a:t>
            </a:r>
            <a:r>
              <a:rPr lang="en-US" sz="1000" dirty="0" err="1"/>
              <a:t>msel_type</a:t>
            </a:r>
            <a:r>
              <a:rPr lang="en-US" sz="1000" dirty="0"/>
              <a:t>;     /* Selection type in memory */</a:t>
            </a:r>
          </a:p>
          <a:p>
            <a:endParaRPr lang="en-US" sz="1000" dirty="0"/>
          </a:p>
          <a:p>
            <a:r>
              <a:rPr lang="en-US" sz="1000" dirty="0"/>
              <a:t>    H5S_t  *</a:t>
            </a:r>
            <a:r>
              <a:rPr lang="en-US" sz="1000" dirty="0" err="1"/>
              <a:t>single_space</a:t>
            </a:r>
            <a:r>
              <a:rPr lang="en-US" sz="1000" dirty="0"/>
              <a:t>;       /* </a:t>
            </a:r>
            <a:r>
              <a:rPr lang="en-US" sz="1000" dirty="0" err="1"/>
              <a:t>Dataspace</a:t>
            </a:r>
            <a:r>
              <a:rPr lang="en-US" sz="1000" dirty="0"/>
              <a:t> for single chunk */</a:t>
            </a:r>
          </a:p>
          <a:p>
            <a:r>
              <a:rPr lang="en-US" sz="1000" dirty="0" smtClean="0"/>
              <a:t>    H5D_piece_info_t </a:t>
            </a:r>
            <a:r>
              <a:rPr lang="en-US" sz="1000" dirty="0"/>
              <a:t>*</a:t>
            </a:r>
            <a:r>
              <a:rPr lang="en-US" sz="1000" dirty="0" err="1"/>
              <a:t>single_piece_info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use_single</a:t>
            </a:r>
            <a:r>
              <a:rPr lang="en-US" sz="1000" dirty="0"/>
              <a:t>;         /* Whether I/O is on a single element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last_index</a:t>
            </a:r>
            <a:r>
              <a:rPr lang="en-US" sz="1000" dirty="0"/>
              <a:t>;         /* Index of last chunk operated on */</a:t>
            </a:r>
          </a:p>
          <a:p>
            <a:r>
              <a:rPr lang="en-US" sz="1000" dirty="0" smtClean="0"/>
              <a:t>    H5D_piece_info_t </a:t>
            </a:r>
            <a:r>
              <a:rPr lang="en-US" sz="1000" dirty="0"/>
              <a:t>*</a:t>
            </a:r>
            <a:r>
              <a:rPr lang="en-US" sz="1000" dirty="0" err="1"/>
              <a:t>last_piece_info</a:t>
            </a:r>
            <a:r>
              <a:rPr lang="en-US" sz="1000" dirty="0"/>
              <a:t>;  /* Pointer to last chunk's info */</a:t>
            </a:r>
          </a:p>
          <a:p>
            <a:r>
              <a:rPr lang="en-US" sz="1000" dirty="0"/>
              <a:t>    </a:t>
            </a:r>
            <a:r>
              <a:rPr lang="en-US" sz="1000" dirty="0" err="1" smtClean="0"/>
              <a:t>hsize_t</a:t>
            </a:r>
            <a:r>
              <a:rPr lang="en-US" sz="1000" dirty="0" smtClean="0"/>
              <a:t> </a:t>
            </a:r>
            <a:r>
              <a:rPr lang="en-US" sz="1000" dirty="0" err="1"/>
              <a:t>chunk_dim</a:t>
            </a:r>
            <a:r>
              <a:rPr lang="en-US" sz="1000" dirty="0"/>
              <a:t>[H5O_LAYOUT_NDIMS];    /* Size of chunk in each dimension */</a:t>
            </a:r>
          </a:p>
          <a:p>
            <a:r>
              <a:rPr lang="en-US" sz="1000" dirty="0" smtClean="0"/>
              <a:t>    </a:t>
            </a:r>
            <a:r>
              <a:rPr lang="en-US" sz="1000" dirty="0"/>
              <a:t>// NEW</a:t>
            </a:r>
          </a:p>
          <a:p>
            <a:r>
              <a:rPr lang="en-US" sz="1000" dirty="0"/>
              <a:t>    H5D_type_info_t </a:t>
            </a:r>
            <a:r>
              <a:rPr lang="en-US" sz="1000" dirty="0" err="1"/>
              <a:t>type_info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type_info_init</a:t>
            </a:r>
            <a:r>
              <a:rPr lang="en-US" sz="1000" dirty="0"/>
              <a:t>; // </a:t>
            </a:r>
            <a:r>
              <a:rPr lang="en-US" sz="1000" dirty="0" err="1"/>
              <a:t>init</a:t>
            </a:r>
            <a:r>
              <a:rPr lang="en-US" sz="1000" dirty="0"/>
              <a:t> = FALSE;</a:t>
            </a:r>
          </a:p>
          <a:p>
            <a:r>
              <a:rPr lang="en-US" sz="1000" dirty="0"/>
              <a:t>} H5D_dset_info_t;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87286"/>
            <a:ext cx="384543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H5D_piece_info_t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haddr_t</a:t>
            </a:r>
            <a:r>
              <a:rPr lang="en-US" sz="1000" dirty="0"/>
              <a:t> </a:t>
            </a:r>
            <a:r>
              <a:rPr lang="en-US" sz="1000" dirty="0" err="1"/>
              <a:t>faddr</a:t>
            </a:r>
            <a:r>
              <a:rPr lang="en-US" sz="1000" dirty="0"/>
              <a:t>;         /* file </a:t>
            </a:r>
            <a:r>
              <a:rPr lang="en-US" sz="1000" dirty="0" err="1"/>
              <a:t>addr</a:t>
            </a:r>
            <a:r>
              <a:rPr lang="en-US" sz="1000" dirty="0"/>
              <a:t>. key of skip list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index;              /* "Index" of chunk in dataset */</a:t>
            </a:r>
          </a:p>
          <a:p>
            <a:r>
              <a:rPr lang="en-US" sz="1000" dirty="0" smtClean="0"/>
              <a:t>    uint32_t </a:t>
            </a:r>
            <a:r>
              <a:rPr lang="en-US" sz="1000" dirty="0" err="1"/>
              <a:t>piece_points</a:t>
            </a:r>
            <a:r>
              <a:rPr lang="en-US" sz="1000" dirty="0"/>
              <a:t>;      /* Number of elements selected in piece */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hsize_t</a:t>
            </a:r>
            <a:r>
              <a:rPr lang="en-US" sz="1000" dirty="0" smtClean="0"/>
              <a:t> </a:t>
            </a:r>
            <a:r>
              <a:rPr lang="en-US" sz="1000" dirty="0" err="1"/>
              <a:t>coords</a:t>
            </a:r>
            <a:r>
              <a:rPr lang="en-US" sz="1000" dirty="0"/>
              <a:t>[H5O_LAYOUT_NDIMS];   /* Coordinates of chunk in file dataset's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fspace</a:t>
            </a:r>
            <a:r>
              <a:rPr lang="en-US" sz="1000" dirty="0"/>
              <a:t>;              /* </a:t>
            </a:r>
            <a:r>
              <a:rPr lang="en-US" sz="1000" dirty="0" err="1"/>
              <a:t>Dataspace</a:t>
            </a:r>
            <a:r>
              <a:rPr lang="en-US" sz="1000" dirty="0"/>
              <a:t> describing chunk &amp; selection in it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fspace_shared</a:t>
            </a:r>
            <a:r>
              <a:rPr lang="en-US" sz="1000" dirty="0"/>
              <a:t>;     /* Indicate that the file space for a chunk is shared and shouldn't be freed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mspace</a:t>
            </a:r>
            <a:r>
              <a:rPr lang="en-US" sz="1000" dirty="0"/>
              <a:t>;              /* </a:t>
            </a:r>
            <a:r>
              <a:rPr lang="en-US" sz="1000" dirty="0" err="1"/>
              <a:t>Dataspace</a:t>
            </a:r>
            <a:r>
              <a:rPr lang="en-US" sz="1000" dirty="0"/>
              <a:t> describing selection in memory corresponding to this chunk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mspace_shared</a:t>
            </a:r>
            <a:r>
              <a:rPr lang="en-US" sz="1000" dirty="0"/>
              <a:t>;     /* Indicate that the memory space for a chunk is shared and shouldn't be freed */</a:t>
            </a:r>
          </a:p>
          <a:p>
            <a:r>
              <a:rPr lang="en-US" sz="1000" dirty="0" smtClean="0"/>
              <a:t>    </a:t>
            </a:r>
            <a:r>
              <a:rPr lang="en-US" sz="1000" dirty="0" err="1"/>
              <a:t>struct</a:t>
            </a:r>
            <a:r>
              <a:rPr lang="en-US" sz="1000" dirty="0"/>
              <a:t> H5D_dset_info_t *</a:t>
            </a:r>
            <a:r>
              <a:rPr lang="en-US" sz="1000" dirty="0" err="1"/>
              <a:t>dset_info</a:t>
            </a:r>
            <a:r>
              <a:rPr lang="en-US" sz="1000" dirty="0"/>
              <a:t>;  /* Pointer to </a:t>
            </a:r>
            <a:r>
              <a:rPr lang="en-US" sz="1000" dirty="0" err="1"/>
              <a:t>dset_info</a:t>
            </a:r>
            <a:r>
              <a:rPr lang="en-US" sz="1000" dirty="0"/>
              <a:t> */</a:t>
            </a:r>
          </a:p>
          <a:p>
            <a:r>
              <a:rPr lang="en-US" sz="1000" dirty="0" smtClean="0"/>
              <a:t>selected </a:t>
            </a:r>
            <a:r>
              <a:rPr lang="en-US" sz="1000" dirty="0"/>
              <a:t>*/</a:t>
            </a:r>
          </a:p>
          <a:p>
            <a:r>
              <a:rPr lang="en-US" sz="1000" dirty="0"/>
              <a:t>} H5D_piece_info_t;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1828800"/>
            <a:ext cx="75438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 flow charts for Single-</a:t>
            </a:r>
            <a:r>
              <a:rPr lang="en-US" sz="2400" dirty="0" err="1" smtClean="0"/>
              <a:t>dset</a:t>
            </a:r>
            <a:r>
              <a:rPr lang="en-US" sz="2400" dirty="0" smtClean="0"/>
              <a:t> and Multi-</a:t>
            </a:r>
            <a:r>
              <a:rPr lang="en-US" sz="2400" dirty="0" err="1" smtClean="0"/>
              <a:t>dset</a:t>
            </a:r>
            <a:r>
              <a:rPr lang="en-US" sz="2400" dirty="0" smtClean="0"/>
              <a:t> function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includes rewire H5Dread/H5Dwrite via multi-</a:t>
            </a:r>
            <a:r>
              <a:rPr lang="en-US" sz="2400" dirty="0" err="1" smtClean="0"/>
              <a:t>dset</a:t>
            </a:r>
            <a:r>
              <a:rPr lang="en-US" sz="2400" dirty="0" smtClean="0"/>
              <a:t> path in parallel mode. Also includes cutting off redundant single-</a:t>
            </a:r>
            <a:r>
              <a:rPr lang="en-US" sz="2400" dirty="0" err="1" smtClean="0"/>
              <a:t>dset</a:t>
            </a:r>
            <a:r>
              <a:rPr lang="en-US" sz="2400" dirty="0" smtClean="0"/>
              <a:t> path functions.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696" y="914400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20794" y="3005166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write_mdset(same)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io_info_md.io_ops.multi_write_md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545" y="4058145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piece_mdset_io(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7018" y="4507204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all_piece_collective_io(*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40" y="5245546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final_collective_io_mdset(*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final_mdsets_parallel_io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625" y="5964441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mpio_select_write_mdset(*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93" y="3648139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__mdset_collective_write (same)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218" y="3248029"/>
            <a:ext cx="102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1953740" y="4304366"/>
            <a:ext cx="0" cy="20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1942729" y="5061202"/>
            <a:ext cx="11011" cy="18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1942729" y="5768766"/>
            <a:ext cx="5315" cy="19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73" idx="0"/>
          </p:cNvCxnSpPr>
          <p:nvPr/>
        </p:nvCxnSpPr>
        <p:spPr>
          <a:xfrm>
            <a:off x="1948044" y="6210662"/>
            <a:ext cx="5695" cy="14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340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Multi-</a:t>
            </a:r>
            <a:r>
              <a:rPr lang="en-US" sz="1200" dirty="0" err="1" smtClean="0"/>
              <a:t>dsets</a:t>
            </a:r>
            <a:r>
              <a:rPr lang="en-US" sz="1200" dirty="0" smtClean="0"/>
              <a:t> &amp; Single-</a:t>
            </a:r>
            <a:r>
              <a:rPr lang="en-US" sz="1200" dirty="0" err="1" smtClean="0"/>
              <a:t>dset</a:t>
            </a:r>
            <a:r>
              <a:rPr lang="en-US" sz="1200" dirty="0" smtClean="0"/>
              <a:t> design for WRITE</a:t>
            </a:r>
          </a:p>
          <a:p>
            <a:r>
              <a:rPr lang="en-US" sz="1200" dirty="0" smtClean="0"/>
              <a:t>PARALLEL &amp; SERIAL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6250" y="460143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47994" y="2465139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pre_write_mdset()</a:t>
            </a:r>
            <a:endParaRPr lang="en-US" sz="1000" dirty="0"/>
          </a:p>
        </p:txBody>
      </p:sp>
      <p:cxnSp>
        <p:nvCxnSpPr>
          <p:cNvPr id="39" name="Elbow Connector 38"/>
          <p:cNvCxnSpPr>
            <a:stCxn id="4" idx="2"/>
            <a:endCxn id="38" idx="0"/>
          </p:cNvCxnSpPr>
          <p:nvPr/>
        </p:nvCxnSpPr>
        <p:spPr>
          <a:xfrm rot="5400000">
            <a:off x="1581359" y="1533002"/>
            <a:ext cx="1304518" cy="5597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9" idx="2"/>
            <a:endCxn id="108" idx="0"/>
          </p:cNvCxnSpPr>
          <p:nvPr/>
        </p:nvCxnSpPr>
        <p:spPr>
          <a:xfrm>
            <a:off x="5763733" y="1185231"/>
            <a:ext cx="0" cy="50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8" idx="0"/>
          </p:cNvCxnSpPr>
          <p:nvPr/>
        </p:nvCxnSpPr>
        <p:spPr>
          <a:xfrm>
            <a:off x="1953739" y="3894360"/>
            <a:ext cx="1" cy="16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16" idx="0"/>
          </p:cNvCxnSpPr>
          <p:nvPr/>
        </p:nvCxnSpPr>
        <p:spPr>
          <a:xfrm flipH="1">
            <a:off x="1953739" y="3405276"/>
            <a:ext cx="1" cy="2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21511" y="6356667"/>
            <a:ext cx="14644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for the rest . . . .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1076" y="1689769"/>
            <a:ext cx="13253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pre_write()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62438" y="939010"/>
            <a:ext cx="12025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H5Dwrite(NEW)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87433" y="2415834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H5D__write()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03204" y="3395610"/>
            <a:ext cx="12639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__chunk_write()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/>
              <a:t>H5D__contig_write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39313" y="4201323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SERIAL path for the rest . . . .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70955" y="3405276"/>
            <a:ext cx="176883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chunk_collective_write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contig_collective_write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38" idx="2"/>
            <a:endCxn id="6" idx="0"/>
          </p:cNvCxnSpPr>
          <p:nvPr/>
        </p:nvCxnSpPr>
        <p:spPr>
          <a:xfrm>
            <a:off x="1953739" y="2711360"/>
            <a:ext cx="1" cy="29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8" idx="2"/>
            <a:endCxn id="110" idx="0"/>
          </p:cNvCxnSpPr>
          <p:nvPr/>
        </p:nvCxnSpPr>
        <p:spPr>
          <a:xfrm>
            <a:off x="5763733" y="1935990"/>
            <a:ext cx="0" cy="47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0" idx="2"/>
            <a:endCxn id="111" idx="0"/>
          </p:cNvCxnSpPr>
          <p:nvPr/>
        </p:nvCxnSpPr>
        <p:spPr>
          <a:xfrm flipH="1">
            <a:off x="5135180" y="2815944"/>
            <a:ext cx="628553" cy="579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1" idx="2"/>
            <a:endCxn id="112" idx="0"/>
          </p:cNvCxnSpPr>
          <p:nvPr/>
        </p:nvCxnSpPr>
        <p:spPr>
          <a:xfrm>
            <a:off x="5135180" y="3949608"/>
            <a:ext cx="0" cy="25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9" idx="1"/>
            <a:endCxn id="38" idx="0"/>
          </p:cNvCxnSpPr>
          <p:nvPr/>
        </p:nvCxnSpPr>
        <p:spPr>
          <a:xfrm flipH="1">
            <a:off x="1953739" y="1062121"/>
            <a:ext cx="3208699" cy="140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731046" y="1241513"/>
            <a:ext cx="1028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COMPACT,EFL ?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114800" y="939010"/>
            <a:ext cx="1111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CONTIG/CHUNK ?</a:t>
            </a:r>
            <a:endParaRPr lang="en-US" sz="900" dirty="0"/>
          </a:p>
        </p:txBody>
      </p:sp>
      <p:cxnSp>
        <p:nvCxnSpPr>
          <p:cNvPr id="162" name="Elbow Connector 161"/>
          <p:cNvCxnSpPr>
            <a:stCxn id="110" idx="3"/>
            <a:endCxn id="113" idx="0"/>
          </p:cNvCxnSpPr>
          <p:nvPr/>
        </p:nvCxnSpPr>
        <p:spPr>
          <a:xfrm>
            <a:off x="6640033" y="2615889"/>
            <a:ext cx="1115339" cy="7893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3066" y="1957307"/>
            <a:ext cx="18172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Cut off here. SINGLE-PARALLEL</a:t>
            </a:r>
          </a:p>
          <a:p>
            <a:r>
              <a:rPr lang="en-US" sz="1000" b="1" dirty="0" smtClean="0"/>
              <a:t>Use multi-</a:t>
            </a:r>
            <a:r>
              <a:rPr lang="en-US" sz="1000" b="1" dirty="0" err="1" smtClean="0"/>
              <a:t>dset</a:t>
            </a:r>
            <a:r>
              <a:rPr lang="en-US" sz="1000" b="1" dirty="0" smtClean="0"/>
              <a:t> path instead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652151" y="2300418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75926" y="3105777"/>
            <a:ext cx="100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Broke Collective?</a:t>
            </a:r>
          </a:p>
          <a:p>
            <a:r>
              <a:rPr lang="en-US" sz="900" dirty="0" smtClean="0"/>
              <a:t>DO SERIAL loop</a:t>
            </a:r>
            <a:endParaRPr lang="en-US" sz="900" dirty="0"/>
          </a:p>
        </p:txBody>
      </p:sp>
      <p:cxnSp>
        <p:nvCxnSpPr>
          <p:cNvPr id="166" name="Straight Arrow Connector 165"/>
          <p:cNvCxnSpPr>
            <a:stCxn id="6" idx="3"/>
            <a:endCxn id="108" idx="1"/>
          </p:cNvCxnSpPr>
          <p:nvPr/>
        </p:nvCxnSpPr>
        <p:spPr>
          <a:xfrm flipV="1">
            <a:off x="3086686" y="1812880"/>
            <a:ext cx="2014390" cy="139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11697" y="2357417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PARALLEL (MPIO)?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stCxn id="38" idx="3"/>
            <a:endCxn id="108" idx="1"/>
          </p:cNvCxnSpPr>
          <p:nvPr/>
        </p:nvCxnSpPr>
        <p:spPr>
          <a:xfrm flipV="1">
            <a:off x="2759484" y="1812880"/>
            <a:ext cx="2341592" cy="775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9161" y="6120653"/>
            <a:ext cx="19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PARALLEL: H5FD_MPIO_COLLECTIVE</a:t>
            </a:r>
          </a:p>
          <a:p>
            <a:r>
              <a:rPr lang="en-US" sz="900" dirty="0" smtClean="0"/>
              <a:t>SERIAL : H5FD_MPIO_INDEPENDENT</a:t>
            </a:r>
            <a:endParaRPr 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585614" y="2845041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975361" y="2711360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 (MPIO)?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147405" y="4216367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SAME path for the rest . . . .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7" name="Straight Arrow Connector 206"/>
          <p:cNvCxnSpPr>
            <a:endCxn id="206" idx="0"/>
          </p:cNvCxnSpPr>
          <p:nvPr/>
        </p:nvCxnSpPr>
        <p:spPr>
          <a:xfrm flipH="1">
            <a:off x="7743272" y="3871275"/>
            <a:ext cx="24200" cy="34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711697" y="1935990"/>
            <a:ext cx="2111550" cy="28337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696" y="914400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H5Dread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20794" y="3005166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__read_mdset(same)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io_info_md.io_ops.multi_read_md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545" y="4058145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piece_mdset_io(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7018" y="4507204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all_piece_collective_io(*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40" y="5245546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final_collective_io_mdset(*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final_mdsets_parallel_io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io_ops.single_read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625" y="5964441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mpio_select_read_mdset(*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93" y="3648139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__mdset_collective_read (same)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218" y="3248029"/>
            <a:ext cx="102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1953740" y="4304366"/>
            <a:ext cx="0" cy="20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1942729" y="5061202"/>
            <a:ext cx="11011" cy="18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1942729" y="5768766"/>
            <a:ext cx="5315" cy="19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73" idx="0"/>
          </p:cNvCxnSpPr>
          <p:nvPr/>
        </p:nvCxnSpPr>
        <p:spPr>
          <a:xfrm>
            <a:off x="1948044" y="6210662"/>
            <a:ext cx="5695" cy="14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340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Multi-</a:t>
            </a:r>
            <a:r>
              <a:rPr lang="en-US" sz="1200" dirty="0" err="1" smtClean="0"/>
              <a:t>dsets</a:t>
            </a:r>
            <a:r>
              <a:rPr lang="en-US" sz="1200" dirty="0" smtClean="0"/>
              <a:t> &amp; Single-</a:t>
            </a:r>
            <a:r>
              <a:rPr lang="en-US" sz="1200" dirty="0" err="1" smtClean="0"/>
              <a:t>dset</a:t>
            </a:r>
            <a:r>
              <a:rPr lang="en-US" sz="1200" dirty="0" smtClean="0"/>
              <a:t> design for READ</a:t>
            </a:r>
          </a:p>
          <a:p>
            <a:r>
              <a:rPr lang="en-US" sz="1200" dirty="0" smtClean="0"/>
              <a:t>PARALLEL &amp; SERIAL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6250" y="460143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cxnSp>
        <p:nvCxnSpPr>
          <p:cNvPr id="39" name="Elbow Connector 38"/>
          <p:cNvCxnSpPr>
            <a:stCxn id="4" idx="2"/>
            <a:endCxn id="6" idx="0"/>
          </p:cNvCxnSpPr>
          <p:nvPr/>
        </p:nvCxnSpPr>
        <p:spPr>
          <a:xfrm rot="5400000">
            <a:off x="1311346" y="1803015"/>
            <a:ext cx="1844545" cy="559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9" idx="2"/>
            <a:endCxn id="110" idx="0"/>
          </p:cNvCxnSpPr>
          <p:nvPr/>
        </p:nvCxnSpPr>
        <p:spPr>
          <a:xfrm>
            <a:off x="5763733" y="1185231"/>
            <a:ext cx="0" cy="1230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8" idx="0"/>
          </p:cNvCxnSpPr>
          <p:nvPr/>
        </p:nvCxnSpPr>
        <p:spPr>
          <a:xfrm>
            <a:off x="1953739" y="3894360"/>
            <a:ext cx="1" cy="16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16" idx="0"/>
          </p:cNvCxnSpPr>
          <p:nvPr/>
        </p:nvCxnSpPr>
        <p:spPr>
          <a:xfrm flipH="1">
            <a:off x="1953739" y="3405276"/>
            <a:ext cx="1" cy="2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21511" y="6356667"/>
            <a:ext cx="14644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for the rest . . . .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62438" y="939010"/>
            <a:ext cx="12025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H5Dread(NEW)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87433" y="2415834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H5D__read()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Io_info.io_ops.multi_read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03204" y="3395610"/>
            <a:ext cx="12639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__chunk_read()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/>
              <a:t>H5D__</a:t>
            </a:r>
            <a:r>
              <a:rPr lang="en-US" sz="1000" dirty="0" smtClean="0"/>
              <a:t>contig_read()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39313" y="4201323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SERIAL path for the rest . . . .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70955" y="3405276"/>
            <a:ext cx="176883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chunk_collective_read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contig_collective_read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10" idx="2"/>
            <a:endCxn id="111" idx="0"/>
          </p:cNvCxnSpPr>
          <p:nvPr/>
        </p:nvCxnSpPr>
        <p:spPr>
          <a:xfrm flipH="1">
            <a:off x="5135180" y="2815944"/>
            <a:ext cx="628553" cy="579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1" idx="2"/>
            <a:endCxn id="112" idx="0"/>
          </p:cNvCxnSpPr>
          <p:nvPr/>
        </p:nvCxnSpPr>
        <p:spPr>
          <a:xfrm>
            <a:off x="5135180" y="3949608"/>
            <a:ext cx="0" cy="25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9" idx="1"/>
            <a:endCxn id="6" idx="0"/>
          </p:cNvCxnSpPr>
          <p:nvPr/>
        </p:nvCxnSpPr>
        <p:spPr>
          <a:xfrm flipH="1">
            <a:off x="1953740" y="1062121"/>
            <a:ext cx="3208698" cy="194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731046" y="1241513"/>
            <a:ext cx="1028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COMPACT,EFL ?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947239" y="1069815"/>
            <a:ext cx="1111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CONTIG/CHUNK ?</a:t>
            </a:r>
            <a:endParaRPr lang="en-US" sz="900" dirty="0"/>
          </a:p>
        </p:txBody>
      </p:sp>
      <p:cxnSp>
        <p:nvCxnSpPr>
          <p:cNvPr id="162" name="Elbow Connector 161"/>
          <p:cNvCxnSpPr>
            <a:stCxn id="110" idx="3"/>
            <a:endCxn id="113" idx="0"/>
          </p:cNvCxnSpPr>
          <p:nvPr/>
        </p:nvCxnSpPr>
        <p:spPr>
          <a:xfrm>
            <a:off x="6640033" y="2615889"/>
            <a:ext cx="1115339" cy="7893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22558" y="1959098"/>
            <a:ext cx="18172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Cut off here. SINGLE-PARALLEL</a:t>
            </a:r>
          </a:p>
          <a:p>
            <a:r>
              <a:rPr lang="en-US" sz="1000" b="1" dirty="0" smtClean="0"/>
              <a:t>Use multi-</a:t>
            </a:r>
            <a:r>
              <a:rPr lang="en-US" sz="1000" b="1" dirty="0" err="1" smtClean="0"/>
              <a:t>dset</a:t>
            </a:r>
            <a:r>
              <a:rPr lang="en-US" sz="1000" b="1" dirty="0" smtClean="0"/>
              <a:t> path instead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89892" y="2708608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75926" y="3105777"/>
            <a:ext cx="100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Broke Collective?</a:t>
            </a:r>
          </a:p>
          <a:p>
            <a:r>
              <a:rPr lang="en-US" sz="900" dirty="0" smtClean="0"/>
              <a:t>DO SERIAL loop</a:t>
            </a:r>
            <a:endParaRPr lang="en-US" sz="900" dirty="0"/>
          </a:p>
        </p:txBody>
      </p:sp>
      <p:cxnSp>
        <p:nvCxnSpPr>
          <p:cNvPr id="166" name="Straight Arrow Connector 165"/>
          <p:cNvCxnSpPr>
            <a:stCxn id="6" idx="3"/>
            <a:endCxn id="110" idx="1"/>
          </p:cNvCxnSpPr>
          <p:nvPr/>
        </p:nvCxnSpPr>
        <p:spPr>
          <a:xfrm flipV="1">
            <a:off x="3086686" y="2615889"/>
            <a:ext cx="1800747" cy="58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11697" y="2357417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PARALLEL (MPIO)?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endCxn id="110" idx="1"/>
          </p:cNvCxnSpPr>
          <p:nvPr/>
        </p:nvCxnSpPr>
        <p:spPr>
          <a:xfrm flipV="1">
            <a:off x="2685967" y="2615889"/>
            <a:ext cx="2201466" cy="37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9161" y="6120653"/>
            <a:ext cx="19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PARALLEL: H5FD_MPIO_COLLECTIVE</a:t>
            </a:r>
          </a:p>
          <a:p>
            <a:r>
              <a:rPr lang="en-US" sz="900" dirty="0" smtClean="0"/>
              <a:t>SERIAL : H5FD_MPIO_INDEPENDENT</a:t>
            </a:r>
            <a:endParaRPr 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585614" y="2845041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986121" y="3405276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 (MPIO)?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147405" y="4216367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SAME path for the rest . . . .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7" name="Straight Arrow Connector 206"/>
          <p:cNvCxnSpPr>
            <a:endCxn id="206" idx="0"/>
          </p:cNvCxnSpPr>
          <p:nvPr/>
        </p:nvCxnSpPr>
        <p:spPr>
          <a:xfrm flipH="1">
            <a:off x="7743272" y="3871275"/>
            <a:ext cx="24200" cy="34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711697" y="1936917"/>
            <a:ext cx="2111550" cy="28328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944562"/>
          </a:xfrm>
        </p:spPr>
        <p:txBody>
          <a:bodyPr/>
          <a:lstStyle/>
          <a:p>
            <a:r>
              <a:rPr lang="en-US" dirty="0" smtClean="0"/>
              <a:t>Related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RFC: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svn.hdfgroup.uiuc.edu/hdf5doc/trunk/RFCs/HDF5_Library/HPC_H5Dread_multi_H5Dwrite_multi/H5HPC_MultiDset_RW_IO_RFC_v4_20130320.docx</a:t>
            </a:r>
            <a:endParaRPr lang="en-US" sz="2000" dirty="0" smtClean="0"/>
          </a:p>
          <a:p>
            <a:r>
              <a:rPr lang="en-US" sz="2000" dirty="0" smtClean="0"/>
              <a:t>Performance results </a:t>
            </a:r>
            <a:r>
              <a:rPr lang="en-US" sz="2000" dirty="0"/>
              <a:t>with graph: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svn.hdfgroup.uiuc.edu/hdf5doc/trunk/RFCs/HDF5_Library/HPC_H5Dread_multi_H5Dwrite_multi/H5Dwrite_multi_Perfrom_v5.pptx</a:t>
            </a:r>
            <a:endParaRPr lang="en-US" sz="2000" dirty="0" smtClean="0"/>
          </a:p>
          <a:p>
            <a:r>
              <a:rPr lang="en-US" sz="2000" dirty="0" smtClean="0"/>
              <a:t>Confluence page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://confluence.hdfgroup.uiuc.edu/pages/viewpage.action?pageId=29559137</a:t>
            </a:r>
            <a:endParaRPr lang="en-US" sz="2000" dirty="0" smtClean="0"/>
          </a:p>
          <a:p>
            <a:r>
              <a:rPr lang="en-US" sz="2000" dirty="0" smtClean="0"/>
              <a:t>Presentation </a:t>
            </a:r>
            <a:r>
              <a:rPr lang="en-US" sz="2000" dirty="0"/>
              <a:t>(internal)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svn.hdfgroup.uiuc.edu/hdf5doc/trunk/RFCs/HDF5_Library/HPC_H5Dread_multi_H5Dwrite_multi/MultiDset_RW_Presentation_03082013.pptx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 Implementation Design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Following  4 slides were used during development as planning note.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are outdated. Not important at this point. Just left them here as procedural record.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60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24816"/>
              </p:ext>
            </p:extLst>
          </p:nvPr>
        </p:nvGraphicFramePr>
        <p:xfrm>
          <a:off x="381000" y="381000"/>
          <a:ext cx="8382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08"/>
                <a:gridCol w="3662039"/>
                <a:gridCol w="3987553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io_ops.multi_read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io_ops.single_read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Settee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H5D__ioinfo_init()  in H5Dio.c – SERIAL </a:t>
                      </a:r>
                      <a:r>
                        <a:rPr lang="en-US" sz="1050" dirty="0" err="1" smtClean="0"/>
                        <a:t>init</a:t>
                      </a:r>
                      <a:endParaRPr lang="en-US" sz="1050" dirty="0" smtClean="0"/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ser_read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ser_write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endParaRPr lang="en-US" sz="1050" dirty="0" smtClean="0"/>
                    </a:p>
                    <a:p>
                      <a:r>
                        <a:rPr lang="en-US" sz="1050" dirty="0" smtClean="0"/>
                        <a:t>H5D__ioinfo_adjust()  in H5Dio.c  - PARALLEL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par_read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par_write</a:t>
                      </a:r>
                      <a:r>
                        <a:rPr lang="en-US" sz="900" dirty="0" smtClean="0"/>
                        <a:t>;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H5D__ioinfo_init()  in H5Dio.c</a:t>
                      </a:r>
                      <a:r>
                        <a:rPr lang="en-US" sz="1000" baseline="0" dirty="0" smtClean="0"/>
                        <a:t> – SERIAL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</a:t>
                      </a:r>
                      <a:r>
                        <a:rPr lang="en-US" sz="1000" dirty="0" smtClean="0"/>
                        <a:t>/write = H5D__select_read/write;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</a:t>
                      </a:r>
                      <a:r>
                        <a:rPr lang="en-US" sz="1000" dirty="0" smtClean="0"/>
                        <a:t>/write = H5D__scatgath_read/write;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H5D__ioinfo_adjust() </a:t>
                      </a:r>
                      <a:r>
                        <a:rPr lang="en-US" sz="1000" baseline="0" dirty="0" smtClean="0"/>
                        <a:t> in H5Dio.c – PARALLEL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io_ops.single_read</a:t>
                      </a:r>
                      <a:r>
                        <a:rPr lang="en-US" sz="1000" baseline="0" dirty="0" smtClean="0"/>
                        <a:t>/write =H5D__mpio_select_read/write;</a:t>
                      </a:r>
                      <a:r>
                        <a:rPr lang="en-US" sz="10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H5D__ioinfo_xfer_mode() in H5Dmpio.c  – SERIAL  / PARA</a:t>
                      </a:r>
                    </a:p>
                    <a:p>
                      <a:r>
                        <a:rPr lang="en-US" sz="1000" dirty="0" smtClean="0"/>
                        <a:t>   if(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H5FD_MPIO_INDEPENDENT)</a:t>
                      </a:r>
                    </a:p>
                    <a:p>
                      <a:r>
                        <a:rPr lang="en-US" sz="1000" dirty="0" smtClean="0"/>
                        <a:t> 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orig.io_ops.single_R</a:t>
                      </a:r>
                      <a:r>
                        <a:rPr lang="en-US" sz="1000" dirty="0" smtClean="0"/>
                        <a:t>/W;</a:t>
                      </a:r>
                    </a:p>
                    <a:p>
                      <a:r>
                        <a:rPr lang="en-US" sz="1000" dirty="0" smtClean="0"/>
                        <a:t>   else  // 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H5FD_MPIO_COLLECTIVE</a:t>
                      </a:r>
                    </a:p>
                    <a:p>
                      <a:r>
                        <a:rPr lang="en-US" sz="1000" dirty="0" smtClean="0"/>
                        <a:t> 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H5D__mpio_select_R/W;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 or _write()   in H5Dio.c  - SERIAL/PARA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io_info.io_ops.multi_read</a:t>
                      </a:r>
                      <a:r>
                        <a:rPr lang="en-US" sz="1000" dirty="0" smtClean="0"/>
                        <a:t>/write)()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H5D__final_collective_io()  in H5Dmpio.c  - PARALLEL</a:t>
                      </a:r>
                    </a:p>
                    <a:p>
                      <a:r>
                        <a:rPr lang="en-US" sz="1000" dirty="0" smtClean="0"/>
                        <a:t>H5D__chunk_read()  in H5Dchunk.c  - SERIAL</a:t>
                      </a:r>
                    </a:p>
                    <a:p>
                      <a:r>
                        <a:rPr lang="en-US" sz="1000" dirty="0" smtClean="0"/>
                        <a:t>H5D__contig_read()  in H5Dcontig.c  - SERIAL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79618"/>
              </p:ext>
            </p:extLst>
          </p:nvPr>
        </p:nvGraphicFramePr>
        <p:xfrm>
          <a:off x="381000" y="3429000"/>
          <a:ext cx="8382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3795622"/>
                <a:gridCol w="3953774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MULTI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io_info_md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io_ops.multi_read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write_md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io_info_md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io_ops.single_read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write_md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Setter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Settee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 – SERIAL </a:t>
                      </a:r>
                      <a:r>
                        <a:rPr lang="en-US" sz="1000" dirty="0" err="1" smtClean="0"/>
                        <a:t>init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Same as SINGLE</a:t>
                      </a:r>
                    </a:p>
                    <a:p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  - PARALLEL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par_read_</a:t>
                      </a:r>
                      <a:r>
                        <a:rPr lang="en-US" sz="900" b="1" dirty="0" err="1" smtClean="0"/>
                        <a:t>md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par_write_</a:t>
                      </a:r>
                      <a:r>
                        <a:rPr lang="en-US" sz="900" b="1" dirty="0" err="1" smtClean="0"/>
                        <a:t>md</a:t>
                      </a:r>
                      <a:r>
                        <a:rPr lang="en-US" sz="1000" dirty="0" smtClean="0"/>
                        <a:t>;</a:t>
                      </a:r>
                      <a:endParaRPr lang="en-US" sz="105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</a:t>
                      </a:r>
                      <a:r>
                        <a:rPr lang="en-US" sz="1000" baseline="0" dirty="0" smtClean="0"/>
                        <a:t> – SERIAL</a:t>
                      </a:r>
                    </a:p>
                    <a:p>
                      <a:r>
                        <a:rPr lang="en-US" sz="1000" baseline="0" dirty="0" smtClean="0"/>
                        <a:t>   Same as SINGLE</a:t>
                      </a:r>
                    </a:p>
                    <a:p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</a:t>
                      </a:r>
                      <a:r>
                        <a:rPr lang="en-US" sz="1000" baseline="0" dirty="0" smtClean="0"/>
                        <a:t> in H5Dio.c – PARALLEL</a:t>
                      </a:r>
                    </a:p>
                    <a:p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io_ops.single_read</a:t>
                      </a:r>
                      <a:r>
                        <a:rPr lang="en-US" sz="1000" baseline="0" dirty="0" smtClean="0"/>
                        <a:t>/write =H5D__mpio_select_R/</a:t>
                      </a:r>
                      <a:r>
                        <a:rPr lang="en-US" sz="1000" baseline="0" dirty="0" err="1" smtClean="0"/>
                        <a:t>W_</a:t>
                      </a:r>
                      <a:r>
                        <a:rPr lang="en-US" sz="1000" b="1" baseline="0" dirty="0" err="1" smtClean="0"/>
                        <a:t>md</a:t>
                      </a:r>
                      <a:endParaRPr lang="en-US" sz="1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H5D__ioinfo_xfer_mode() in H5Dmpio.c  – SERIAL  / PARA</a:t>
                      </a:r>
                    </a:p>
                    <a:p>
                      <a:r>
                        <a:rPr lang="en-US" sz="1000" dirty="0" smtClean="0"/>
                        <a:t>  if(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H5FD_MPIO_INDEPENDENT)</a:t>
                      </a:r>
                    </a:p>
                    <a:p>
                      <a:r>
                        <a:rPr lang="en-US" sz="1000" dirty="0" smtClean="0"/>
                        <a:t>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orig.io_ops.single_R</a:t>
                      </a:r>
                      <a:r>
                        <a:rPr lang="en-US" sz="1000" dirty="0" smtClean="0"/>
                        <a:t>/W;</a:t>
                      </a:r>
                    </a:p>
                    <a:p>
                      <a:r>
                        <a:rPr lang="en-US" sz="1000" dirty="0" smtClean="0"/>
                        <a:t>  else  // 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H5FD_MPIO_COLLECTIVE</a:t>
                      </a:r>
                    </a:p>
                    <a:p>
                      <a:r>
                        <a:rPr lang="en-US" sz="1000" dirty="0" smtClean="0"/>
                        <a:t>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H5D__mpio_select_R/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 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b="1" dirty="0" smtClean="0"/>
                        <a:t>()</a:t>
                      </a:r>
                      <a:r>
                        <a:rPr lang="en-US" sz="1000" dirty="0" smtClean="0"/>
                        <a:t> or _</a:t>
                      </a:r>
                      <a:r>
                        <a:rPr lang="en-US" sz="1000" dirty="0" err="1" smtClean="0"/>
                        <a:t>write_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   in H5Dio.c  - SERIAL/PARA</a:t>
                      </a:r>
                      <a:endParaRPr lang="en-US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</a:t>
                      </a: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io_info.io_ops.multi_read</a:t>
                      </a:r>
                      <a:r>
                        <a:rPr lang="en-US" sz="1000" dirty="0" smtClean="0"/>
                        <a:t>/write)()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H5Dmpio.c  - PARALLEL</a:t>
                      </a:r>
                    </a:p>
                    <a:p>
                      <a:r>
                        <a:rPr lang="en-US" sz="1000" dirty="0" smtClean="0"/>
                        <a:t>H5D__chunk_read()  in H5Dchunk.c  - SERIAL</a:t>
                      </a:r>
                    </a:p>
                    <a:p>
                      <a:r>
                        <a:rPr lang="en-US" sz="1000" dirty="0" smtClean="0"/>
                        <a:t>H5D__contig_read()  in H5Dcontig.c  - SERIAL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73323"/>
              </p:ext>
            </p:extLst>
          </p:nvPr>
        </p:nvGraphicFramePr>
        <p:xfrm>
          <a:off x="381000" y="533400"/>
          <a:ext cx="83057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14600"/>
                <a:gridCol w="2438400"/>
                <a:gridCol w="1295400"/>
                <a:gridCol w="12953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Compact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CONTIG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SAME as CONTIG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io_ops.multi_R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 Chart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Chart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15500"/>
              </p:ext>
            </p:extLst>
          </p:nvPr>
        </p:nvGraphicFramePr>
        <p:xfrm>
          <a:off x="381000" y="3352800"/>
          <a:ext cx="83057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14600"/>
                <a:gridCol w="2438400"/>
                <a:gridCol w="1295400"/>
                <a:gridCol w="12953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MULTI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Compact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</a:t>
                      </a:r>
                      <a:r>
                        <a:rPr lang="en-US" sz="1000" dirty="0" err="1" smtClean="0"/>
                        <a:t>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CONTIG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SAME as CONTIG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io_ops.multi_R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 Chart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Chart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5829"/>
              </p:ext>
            </p:extLst>
          </p:nvPr>
        </p:nvGraphicFramePr>
        <p:xfrm>
          <a:off x="685800" y="381000"/>
          <a:ext cx="7620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10"/>
                <a:gridCol w="663039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-&gt;shared-&gt;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layout.ops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   (H5D_layout_ops_t)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  in  H5Dio.c  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layout_ops</a:t>
                      </a:r>
                      <a:r>
                        <a:rPr lang="en-US" sz="1000" dirty="0" smtClean="0"/>
                        <a:t> = *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ser_read</a:t>
                      </a:r>
                      <a:r>
                        <a:rPr lang="en-US" sz="1000" dirty="0" smtClean="0"/>
                        <a:t>;  -  SERIAL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ser_write</a:t>
                      </a:r>
                      <a:r>
                        <a:rPr lang="en-US" sz="1000" dirty="0" smtClean="0"/>
                        <a:t>;  -  SERIAL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H5D__ioinfo_adjust()  in  H5Dio.c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par_read</a:t>
                      </a:r>
                      <a:r>
                        <a:rPr lang="en-US" sz="1000" dirty="0" smtClean="0"/>
                        <a:t>;  -  PARA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par_write</a:t>
                      </a:r>
                      <a:r>
                        <a:rPr lang="en-US" sz="1000" dirty="0" smtClean="0"/>
                        <a:t>;  -  PARA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H5D__layout_set_io_ops()  in  H5Dlayout.c</a:t>
                      </a:r>
                    </a:p>
                    <a:p>
                      <a:r>
                        <a:rPr lang="en-US" sz="1000" dirty="0" smtClean="0"/>
                        <a:t>    switch(dataset-&gt;shared-&gt;</a:t>
                      </a:r>
                      <a:r>
                        <a:rPr lang="en-US" sz="1000" dirty="0" err="1" smtClean="0"/>
                        <a:t>layout.type</a:t>
                      </a:r>
                      <a:r>
                        <a:rPr lang="en-US" sz="1000" dirty="0" smtClean="0"/>
                        <a:t>) {</a:t>
                      </a:r>
                    </a:p>
                    <a:p>
                      <a:r>
                        <a:rPr lang="en-US" sz="1000" dirty="0" smtClean="0"/>
                        <a:t>        case H5D_CONTIGUOUS:</a:t>
                      </a:r>
                    </a:p>
                    <a:p>
                      <a:r>
                        <a:rPr lang="en-US" sz="1000" dirty="0" smtClean="0"/>
                        <a:t>            if(dataset-&gt;shared-&gt;</a:t>
                      </a:r>
                      <a:r>
                        <a:rPr lang="en-US" sz="1000" dirty="0" err="1" smtClean="0"/>
                        <a:t>dcpl_cache.efl.nused</a:t>
                      </a:r>
                      <a:r>
                        <a:rPr lang="en-US" sz="1000" dirty="0" smtClean="0"/>
                        <a:t> &gt; 0)</a:t>
                      </a:r>
                    </a:p>
                    <a:p>
                      <a:r>
                        <a:rPr lang="en-US" sz="1000" dirty="0" smtClean="0"/>
                        <a:t>    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H5D_LOPS_EFL;</a:t>
                      </a:r>
                    </a:p>
                    <a:p>
                      <a:r>
                        <a:rPr lang="en-US" sz="1000" dirty="0" smtClean="0"/>
                        <a:t>            else</a:t>
                      </a:r>
                    </a:p>
                    <a:p>
                      <a:r>
                        <a:rPr lang="en-US" sz="1000" dirty="0" smtClean="0"/>
                        <a:t>    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H5D_LOPS_CONTIG;</a:t>
                      </a:r>
                    </a:p>
                    <a:p>
                      <a:r>
                        <a:rPr lang="en-US" sz="1000" dirty="0" smtClean="0"/>
                        <a:t>        case H5D_CHUNKED: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H5D_LOPS_CHUNK;</a:t>
                      </a:r>
                    </a:p>
                    <a:p>
                      <a:r>
                        <a:rPr lang="en-US" sz="1000" dirty="0" smtClean="0"/>
                        <a:t>            /* Set the chunk operations</a:t>
                      </a:r>
                      <a:r>
                        <a:rPr lang="en-US" sz="1000" baseline="0" dirty="0" smtClean="0"/>
                        <a:t> /  </a:t>
                      </a:r>
                      <a:r>
                        <a:rPr lang="en-US" sz="1000" dirty="0" smtClean="0"/>
                        <a:t>(Only "B-tree" indexing type currently supported) */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layout.storage.u.chunk.ops</a:t>
                      </a:r>
                      <a:r>
                        <a:rPr lang="en-US" sz="1000" dirty="0" smtClean="0"/>
                        <a:t> = H5D_COPS_BTREE;</a:t>
                      </a:r>
                    </a:p>
                    <a:p>
                      <a:r>
                        <a:rPr lang="en-US" sz="1000" dirty="0" smtClean="0"/>
                        <a:t>        case H5D_COMPACT: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H5D_LOPS_COMPACT;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H5D__layout_oh_read()  in  H5Dlayout.c  </a:t>
                      </a:r>
                    </a:p>
                    <a:p>
                      <a:r>
                        <a:rPr lang="en-US" sz="1000" dirty="0" smtClean="0"/>
                        <a:t>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H5D_LOPS_EFL; if external layout  (H5O_msg_exists())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H5D__chunk_direct_write()  in H5Dchunk.c  -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&lt; H5Dint.c &gt; --------</a:t>
                      </a:r>
                    </a:p>
                    <a:p>
                      <a:r>
                        <a:rPr lang="en-US" sz="1000" dirty="0" smtClean="0"/>
                        <a:t>H5D__create()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-&gt;construct()</a:t>
                      </a:r>
                    </a:p>
                    <a:p>
                      <a:r>
                        <a:rPr lang="en-US" sz="1000" dirty="0" smtClean="0"/>
                        <a:t>H5D__open_oid() [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called</a:t>
                      </a:r>
                      <a:r>
                        <a:rPr lang="en-US" sz="1000" baseline="0" dirty="0" smtClean="0"/>
                        <a:t> by </a:t>
                      </a:r>
                      <a:r>
                        <a:rPr lang="en-US" sz="1000" dirty="0" smtClean="0"/>
                        <a:t>H5D__open() ]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 </a:t>
                      </a:r>
                    </a:p>
                    <a:p>
                      <a:r>
                        <a:rPr lang="en-US" sz="1000" dirty="0" smtClean="0"/>
                        <a:t>H5D__alloc_storage() 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CONTIG , CHUNK cases</a:t>
                      </a:r>
                    </a:p>
                    <a:p>
                      <a:r>
                        <a:rPr lang="en-US" sz="1000" dirty="0" smtClean="0"/>
                        <a:t>H5D__get_storage_size()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CONTIG , CHUNK cases</a:t>
                      </a:r>
                    </a:p>
                    <a:p>
                      <a:r>
                        <a:rPr lang="en-US" sz="1000" dirty="0" smtClean="0"/>
                        <a:t>H5D__set_extent()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 CHUHK case</a:t>
                      </a:r>
                    </a:p>
                    <a:p>
                      <a:r>
                        <a:rPr lang="en-US" sz="1000" dirty="0" smtClean="0"/>
                        <a:t>H5D__flush_real()  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-&gt;flush()</a:t>
                      </a:r>
                    </a:p>
                    <a:p>
                      <a:r>
                        <a:rPr lang="en-US" sz="1000" baseline="0" dirty="0" smtClean="0"/>
                        <a:t>&lt; H5Dio.c  &gt; -------</a:t>
                      </a:r>
                    </a:p>
                    <a:p>
                      <a:r>
                        <a:rPr lang="en-US" sz="1000" baseline="0" dirty="0" smtClean="0"/>
                        <a:t>H5D__read()  -  </a:t>
                      </a:r>
                      <a:r>
                        <a:rPr lang="en-US" sz="1000" baseline="0" dirty="0" err="1" smtClean="0"/>
                        <a:t>layout.ops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is_space_alloc</a:t>
                      </a:r>
                      <a:r>
                        <a:rPr lang="en-US" sz="1000" baseline="0" dirty="0" smtClean="0"/>
                        <a:t>()  </a:t>
                      </a:r>
                      <a:r>
                        <a:rPr lang="en-US" sz="900" baseline="0" dirty="0" smtClean="0"/>
                        <a:t>/*if space hasn’t been allocated and not use external </a:t>
                      </a:r>
                      <a:r>
                        <a:rPr lang="en-US" sz="900" baseline="0" dirty="0" err="1" smtClean="0"/>
                        <a:t>stroage</a:t>
                      </a:r>
                      <a:r>
                        <a:rPr lang="en-US" sz="900" baseline="0" dirty="0" smtClean="0"/>
                        <a:t> */</a:t>
                      </a:r>
                    </a:p>
                    <a:p>
                      <a:r>
                        <a:rPr lang="en-US" sz="1000" dirty="0" smtClean="0"/>
                        <a:t>H5D__write()  -  SAME as read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H5D__layout_oh_create()  [ called by H5D__create() ]  in H5Dlayout.c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95838"/>
              </p:ext>
            </p:extLst>
          </p:nvPr>
        </p:nvGraphicFramePr>
        <p:xfrm>
          <a:off x="457200" y="3581400"/>
          <a:ext cx="6553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65"/>
                <a:gridCol w="5702135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layout_ops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  in H5Dio.c – SERIAL </a:t>
                      </a:r>
                      <a:r>
                        <a:rPr lang="en-US" sz="1000" dirty="0" err="1" smtClean="0"/>
                        <a:t>init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/* Set I/O operations to initial values */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layout_ops</a:t>
                      </a:r>
                      <a:r>
                        <a:rPr lang="en-US" sz="1000" dirty="0" smtClean="0"/>
                        <a:t> = *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H5D__select_io()  in H5Dselect.c  - SERIAL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layout_ops.readvv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layout_ops.writevv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H5D__scatter_file()  in  H5Dscatgath.c  - SERIAL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tmp_io_info.layout_ops.writevv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H5D__gather_file()  in  H5Dscatgath.c</a:t>
                      </a:r>
                      <a:r>
                        <a:rPr lang="en-US" sz="1000" baseline="0" dirty="0" smtClean="0"/>
                        <a:t>  - SERIAL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tmp_io_info.layout_ops.readvv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H5D__read()  and  H5D__write()</a:t>
                      </a:r>
                      <a:r>
                        <a:rPr lang="en-US" sz="1000" baseline="0" dirty="0" smtClean="0"/>
                        <a:t>   -  NEED PARA ( _</a:t>
                      </a:r>
                      <a:r>
                        <a:rPr lang="en-US" sz="1000" baseline="0" dirty="0" err="1" smtClean="0"/>
                        <a:t>mdset</a:t>
                      </a:r>
                      <a:r>
                        <a:rPr lang="en-US" sz="1000" baseline="0" dirty="0" smtClean="0"/>
                        <a:t> )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io_info.layout_ops.io_init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io_info.layout_ops.io_term</a:t>
                      </a:r>
                      <a:r>
                        <a:rPr lang="en-US" sz="1000" dirty="0" smtClean="0"/>
                        <a:t>)()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31947"/>
              </p:ext>
            </p:extLst>
          </p:nvPr>
        </p:nvGraphicFramePr>
        <p:xfrm>
          <a:off x="457200" y="457200"/>
          <a:ext cx="6553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51054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H5D_layout_ops_t  (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-&gt;shared-&gt;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layout.ops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Initial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H5D__layout_set_io_ops()    &lt; called from H5D__create &gt;</a:t>
                      </a:r>
                    </a:p>
                    <a:p>
                      <a:r>
                        <a:rPr lang="en-US" sz="1000" smtClean="0"/>
                        <a:t>   H5D_layout_ops_t  in  H5Dpkg.h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H5D_LOPS_CHUNK, H5D_LOPS_CONTIG,</a:t>
                      </a:r>
                      <a:r>
                        <a:rPr lang="en-US" sz="1000" baseline="0" dirty="0" smtClean="0"/>
                        <a:t> H5D_LOPS_COMPACT, H5D_LOPS_EFL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       &lt; ONLY called from H5Dcreate &gt;</a:t>
                      </a:r>
                    </a:p>
                    <a:p>
                      <a:r>
                        <a:rPr lang="en-US" sz="1000" dirty="0" smtClean="0"/>
                        <a:t>  &lt;- H5D__layout_oh_create</a:t>
                      </a:r>
                    </a:p>
                    <a:p>
                      <a:r>
                        <a:rPr lang="en-US" sz="1000" dirty="0" smtClean="0"/>
                        <a:t>    &lt;- H5D__update_oh_info</a:t>
                      </a:r>
                    </a:p>
                    <a:p>
                      <a:r>
                        <a:rPr lang="en-US" sz="1000" dirty="0" smtClean="0"/>
                        <a:t>      &lt;- H5D__create()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-&gt;construct)()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new_dset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-&gt;construct)() &lt;ONLY called from H5Dcreate&gt;</a:t>
                      </a:r>
                    </a:p>
                    <a:p>
                      <a:r>
                        <a:rPr lang="en-US" sz="1000" dirty="0" smtClean="0"/>
                        <a:t>  &lt;- H5D__create()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&lt;- H5D__open_oid &lt;- H5D_open()</a:t>
                      </a:r>
                    </a:p>
                    <a:p>
                      <a:r>
                        <a:rPr lang="en-US" sz="1000" dirty="0" smtClean="0"/>
                        <a:t>  &lt;- H5D__alloc_storage()</a:t>
                      </a:r>
                    </a:p>
                    <a:p>
                      <a:r>
                        <a:rPr lang="en-US" sz="1000" dirty="0" smtClean="0"/>
                        <a:t>  &lt;- H5Dget_storage_size()</a:t>
                      </a:r>
                    </a:p>
                    <a:p>
                      <a:r>
                        <a:rPr lang="en-US" sz="1000" dirty="0" smtClean="0"/>
                        <a:t>  &lt;- H5D__set_extent() &lt;- H5Dset_extent()</a:t>
                      </a:r>
                    </a:p>
                    <a:p>
                      <a:r>
                        <a:rPr lang="en-US" sz="1000" dirty="0" smtClean="0"/>
                        <a:t>  &lt;- H5D__read()</a:t>
                      </a:r>
                    </a:p>
                    <a:p>
                      <a:r>
                        <a:rPr lang="en-US" sz="1000" dirty="0" smtClean="0"/>
                        <a:t>  &lt;- H5D__write()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dset</a:t>
            </a:r>
            <a:r>
              <a:rPr lang="en-US" dirty="0" smtClean="0"/>
              <a:t> functions path need to be refactored from/based single-</a:t>
            </a:r>
            <a:r>
              <a:rPr lang="en-US" dirty="0" err="1" smtClean="0"/>
              <a:t>dset</a:t>
            </a:r>
            <a:r>
              <a:rPr lang="en-US" dirty="0" smtClean="0"/>
              <a:t> functions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6707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 added for </a:t>
            </a:r>
            <a:r>
              <a:rPr lang="en-US" sz="1000" dirty="0" err="1" smtClean="0"/>
              <a:t>mdset</a:t>
            </a:r>
            <a:r>
              <a:rPr lang="en-US" sz="1000" dirty="0" smtClean="0"/>
              <a:t> </a:t>
            </a:r>
            <a:r>
              <a:rPr lang="en-US" sz="1000" dirty="0" err="1" smtClean="0"/>
              <a:t>func</a:t>
            </a:r>
            <a:r>
              <a:rPr lang="en-US" sz="1000" dirty="0" smtClean="0"/>
              <a:t> path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- only add if need new parameter passing  (ex: 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) for multi-</a:t>
            </a:r>
            <a:r>
              <a:rPr lang="en-US" sz="1000" dirty="0" err="1" smtClean="0"/>
              <a:t>dset</a:t>
            </a:r>
            <a:r>
              <a:rPr lang="en-US" sz="1000" dirty="0" smtClean="0"/>
              <a:t> feature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8622"/>
              </p:ext>
            </p:extLst>
          </p:nvPr>
        </p:nvGraphicFramePr>
        <p:xfrm>
          <a:off x="133350" y="762000"/>
          <a:ext cx="8934451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/>
                <a:gridCol w="2154443"/>
                <a:gridCol w="439875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H5Dwrite_</a:t>
                      </a:r>
                      <a:r>
                        <a:rPr lang="en-US" sz="1000" b="1" dirty="0" smtClean="0"/>
                        <a:t>multi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H5D__pre_write()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H5D__pre_write_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H5D__read/write()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H5D__read/</a:t>
                      </a:r>
                      <a:r>
                        <a:rPr lang="en-US" sz="1000" dirty="0" err="1" smtClean="0"/>
                        <a:t>write_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REVIEW: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Loop</a:t>
                      </a:r>
                      <a:r>
                        <a:rPr lang="en-US" sz="1000" baseline="0" dirty="0" smtClean="0"/>
                        <a:t> group or individual </a:t>
                      </a:r>
                      <a:r>
                        <a:rPr lang="en-US" sz="1000" baseline="0" dirty="0" err="1" smtClean="0"/>
                        <a:t>funcs</a:t>
                      </a:r>
                      <a:r>
                        <a:rPr lang="en-US" sz="1000" baseline="0" dirty="0" smtClean="0"/>
                        <a:t> from ‘</a:t>
                      </a:r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()’ to ‘H5D__mpio_opt_possible_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io_info.layout_ops.io_init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H5D__contig_io_init()</a:t>
                      </a:r>
                    </a:p>
                    <a:p>
                      <a:r>
                        <a:rPr lang="en-US" sz="1000" dirty="0" smtClean="0"/>
                        <a:t>  H5D__chunk_io_init()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io_info.layout_ops.io_init_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H5D__contig_io_init_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H5D__chunk_io_init_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 ‘</a:t>
                      </a:r>
                      <a:r>
                        <a:rPr lang="en-US" sz="1000" dirty="0" err="1" smtClean="0"/>
                        <a:t>io_init_md</a:t>
                      </a:r>
                      <a:r>
                        <a:rPr lang="en-US" sz="1000" dirty="0" smtClean="0"/>
                        <a:t>’ 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</a:p>
                    <a:p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related function pointers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H5Dchunk.c:const H5D_layout_ops_t H5D_LOPS_CHUNK[1] = {{</a:t>
                      </a:r>
                    </a:p>
                    <a:p>
                      <a:r>
                        <a:rPr lang="en-US" sz="1000" dirty="0" smtClean="0"/>
                        <a:t>H5Dchunk.c:const H5D_layout_ops_t H5D_LOPS_NONEXISTENT[1] = {{</a:t>
                      </a:r>
                    </a:p>
                    <a:p>
                      <a:r>
                        <a:rPr lang="en-US" sz="1000" dirty="0" smtClean="0"/>
                        <a:t>H5Dcompact.c:const H5D_layout_ops_t H5D_LOPS_COMPACT[1] = {{</a:t>
                      </a:r>
                    </a:p>
                    <a:p>
                      <a:r>
                        <a:rPr lang="en-US" sz="1000" dirty="0" smtClean="0"/>
                        <a:t>H5Dcontig.c:const H5D_layout_ops_t H5D_LOPS_CONTIG[1] = {{</a:t>
                      </a:r>
                    </a:p>
                    <a:p>
                      <a:r>
                        <a:rPr lang="en-US" sz="1000" dirty="0" smtClean="0"/>
                        <a:t>H5Defl.c:const H5D_layout_ops_t H5D_LOPS_EFL[1] = {{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H5D__ioinfo_adjust()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Call once</a:t>
                      </a:r>
                      <a:r>
                        <a:rPr lang="en-US" sz="1000" baseline="0" dirty="0" smtClean="0"/>
                        <a:t> out side.  Loop inside over H5D__mpio_opt_possible()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Add ‘</a:t>
                      </a:r>
                      <a:r>
                        <a:rPr lang="en-US" sz="1000" baseline="0" dirty="0" err="1" smtClean="0"/>
                        <a:t>par_read</a:t>
                      </a:r>
                      <a:r>
                        <a:rPr lang="en-US" sz="1000" baseline="0" dirty="0" smtClean="0"/>
                        <a:t>/</a:t>
                      </a:r>
                      <a:r>
                        <a:rPr lang="en-US" sz="1000" baseline="0" dirty="0" err="1" smtClean="0"/>
                        <a:t>write_md</a:t>
                      </a:r>
                      <a:r>
                        <a:rPr lang="en-US" sz="1000" baseline="0" dirty="0" smtClean="0"/>
                        <a:t>’ </a:t>
                      </a:r>
                      <a:r>
                        <a:rPr lang="en-US" sz="1000" dirty="0" smtClean="0"/>
                        <a:t>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io_ops.multi_read_md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par_read_md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io_ops.multi_write_md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par_write_md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io_ops.single_read_md</a:t>
                      </a:r>
                      <a:r>
                        <a:rPr lang="en-US" sz="1000" dirty="0" smtClean="0"/>
                        <a:t> = H5D__mpio_select_read_mdset;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io_ops.single_write_md</a:t>
                      </a:r>
                      <a:r>
                        <a:rPr lang="en-US" sz="1000" dirty="0" smtClean="0"/>
                        <a:t> = H5D__mpio_select_write_mdset;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H5D__mpio_opt_possible()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H5D__mpio_opt_possible_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 H5D__chunk_collective_R/W() - </a:t>
                      </a:r>
                      <a:r>
                        <a:rPr lang="en-US" sz="1000" b="1" dirty="0" smtClean="0"/>
                        <a:t>CUTOFF</a:t>
                      </a:r>
                    </a:p>
                    <a:p>
                      <a:r>
                        <a:rPr lang="en-US" sz="1000" baseline="0" dirty="0" smtClean="0"/>
                        <a:t>  H5D__contig_collective_R/W() - </a:t>
                      </a:r>
                      <a:r>
                        <a:rPr lang="en-US" sz="1000" b="1" baseline="0" dirty="0" smtClean="0"/>
                        <a:t>CUTOFF</a:t>
                      </a:r>
                      <a:endParaRPr 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H5D__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_collevtive_R/W()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TODO: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One or Two way?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One initially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H5D_io_info_t * -&gt;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 H5D_dset_info_t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Already set by H5D__ioinfo_adjust_mdset() &amp; H5D__ioinfo_init_mdset()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H5D__mpio_select_read() - </a:t>
                      </a:r>
                      <a:r>
                        <a:rPr lang="en-US" sz="1000" b="1" dirty="0" smtClean="0"/>
                        <a:t>CUTOFF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H5D__mpio_select_write() - </a:t>
                      </a:r>
                      <a:r>
                        <a:rPr lang="en-US" sz="1000" b="1" dirty="0" smtClean="0"/>
                        <a:t>CUTOFF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io_info.io_ops.single_R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H5D__mpio_select_read_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H5D__mpio_select_write_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33143"/>
              </p:ext>
            </p:extLst>
          </p:nvPr>
        </p:nvGraphicFramePr>
        <p:xfrm>
          <a:off x="228600" y="685800"/>
          <a:ext cx="859316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209800"/>
                <a:gridCol w="4021166"/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H5D__create_chunk_mem_map_hyper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_mem_map_hyper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 -&gt; H5D_io_info_md_t * AND H5D_dset_info_t * 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H5D__create_chunk_map_single()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_map_single()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H5D__create_chunk_file_map_hyper()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_file_map_hyper()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H5D__chunk_mem_cb()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_mem_cb()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H5D_chunk_map_t * -&gt; both H5D_io_info_md_t * and  H5D_dset_info_t*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H5D__chunk_file_cb()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_file_cb()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both H5D_io_info_md_t * and  H5D_dset_info_t*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H5D__free_chunk_info()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H5D__free_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_info()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_mdset_io()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This routes next calls based on previous chunk opt mode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H5D__link_chunk_collective_io()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H5D__all_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_collective_io()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Implement with all pieces (from multiple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H5D__sort_chunk()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H5D__sort_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This is REMOVED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H5D__mpio_get_sum_chunk()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H5D__mpio_get_sum_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H5D__final_collective_io_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Just to satisfy parameter passing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H5D__mpio_select_R/W()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H5D__mpio_select_R/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Called via ‘(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W_md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)()‘ in ‘</a:t>
                      </a:r>
                      <a:r>
                        <a:rPr lang="en-US" sz="1000" dirty="0" smtClean="0"/>
                        <a:t>H5D__final_collective_io_mdset()’ ,  set by H5D__ioinfo_adjust_mdset()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Just to satisfy parameter passing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H5F_block_R/W()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H5F_block_R/W()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work at this point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39474"/>
              </p:ext>
            </p:extLst>
          </p:nvPr>
        </p:nvGraphicFramePr>
        <p:xfrm>
          <a:off x="133350" y="762000"/>
          <a:ext cx="893445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870"/>
                <a:gridCol w="2247823"/>
                <a:gridCol w="4398757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io_info.layout_ops.io_term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H5D__chunk_io_term()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io_info.layout_ops.io_term_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_io_term_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 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 ‘</a:t>
                      </a:r>
                      <a:r>
                        <a:rPr lang="en-US" sz="1000" dirty="0" err="1" smtClean="0"/>
                        <a:t>io_init_md</a:t>
                      </a:r>
                      <a:r>
                        <a:rPr lang="en-US" sz="1000" dirty="0" smtClean="0"/>
                        <a:t>’ 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</a:p>
                    <a:p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H5D__ioinfo_term()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H5D__ioinfo_term_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H5D_io_info_t * -&gt; H5D_io_info_md_t *</a:t>
                      </a:r>
                    </a:p>
                    <a:p>
                      <a:r>
                        <a:rPr lang="en-US" sz="1000" dirty="0" smtClean="0"/>
                        <a:t>H5D_chunk_map_t * -&gt;  H5D_dset_info_t *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 of Structures for multi-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04589"/>
              </p:ext>
            </p:extLst>
          </p:nvPr>
        </p:nvGraphicFramePr>
        <p:xfrm>
          <a:off x="133350" y="762000"/>
          <a:ext cx="893445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870"/>
                <a:gridCol w="2247823"/>
                <a:gridCol w="2199379"/>
                <a:gridCol w="219937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H5D_io_info_t;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H5D_io_info_</a:t>
                      </a:r>
                      <a:r>
                        <a:rPr lang="en-US" sz="1000" b="1" dirty="0" smtClean="0"/>
                        <a:t>md</a:t>
                      </a:r>
                      <a:r>
                        <a:rPr lang="en-US" sz="1000" dirty="0" smtClean="0"/>
                        <a:t>_t;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H5D_layout_ops_t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Added ‘_</a:t>
                      </a:r>
                      <a:r>
                        <a:rPr lang="en-US" sz="1000" b="1" dirty="0" smtClean="0"/>
                        <a:t>md</a:t>
                      </a:r>
                      <a:r>
                        <a:rPr lang="en-US" sz="1000" dirty="0" smtClean="0"/>
                        <a:t>’ members  for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io_init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par_read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par_write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io_term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io_init_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par_read_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par_write_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io_term_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H5D_io_ops_t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Added ‘_md’ members for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single_read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single_write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multi_read_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multi_write_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H5D_chunk_info_t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_info_t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https://svn.hdfgroup.uiuc.edu/hdf5/features/multi_rd_wd_coll_io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dataset transfer property from a user 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28132"/>
              </p:ext>
            </p:extLst>
          </p:nvPr>
        </p:nvGraphicFramePr>
        <p:xfrm>
          <a:off x="304800" y="762000"/>
          <a:ext cx="84582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95600"/>
                <a:gridCol w="4038600"/>
              </a:tblGrid>
              <a:tr h="152400">
                <a:tc gridSpan="3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Choose Parallel (MPI) or Serial (NO-MPI) mode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(MPI) mode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H5Pset_dxpl_mpio(.., H5FD_MPIO_COLLECTIVE);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 this calls ‘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MPI_File_set_view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’ via H5FD_mpio_read/write()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COLLECTIVE-IO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(These are defaults  so no need to set it.)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Don’t do any (as 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H5Pset_dxpl_mpio_collective_opt(.., H5FD_MPIO_COLLECTIVE_IO);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or H5Pset_dxpl_mpio_chunk_opt(..,H5FD_MPIO_CHUNK_ONE_IO); 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this calls  ‘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MPI_File_write_at_all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via H5FD_mpio_read/write()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INDEPENDENT-IO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H5Pset_dxpl_mpio_collective_opt(.., H5FD_MPIO_INDIVIDUAL_IO);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 this calls  ‘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MPI_File_write_at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’ via H5FD_mpio_read/write()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(NO-MPI) mode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Don't do any (as Default)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or H5Pset_dxpl_mpio(…, H5FD_MPIO_INDEPENDENT);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Sub-tasks, Work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code level task list</a:t>
            </a:r>
          </a:p>
          <a:p>
            <a:r>
              <a:rPr lang="en-US" dirty="0" smtClean="0"/>
              <a:t>Work logs </a:t>
            </a:r>
            <a:r>
              <a:rPr lang="en-US" dirty="0"/>
              <a:t>as implementation </a:t>
            </a:r>
            <a:r>
              <a:rPr lang="en-US" dirty="0" smtClean="0"/>
              <a:t>progress</a:t>
            </a:r>
          </a:p>
          <a:p>
            <a:r>
              <a:rPr lang="en-US" dirty="0" smtClean="0"/>
              <a:t>Just leave here as procedural record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6827"/>
              </p:ext>
            </p:extLst>
          </p:nvPr>
        </p:nvGraphicFramePr>
        <p:xfrm>
          <a:off x="304800" y="304800"/>
          <a:ext cx="84582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477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TODO1s  CHUNKED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Non-SHAPE SAME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TESTED for Not Shape Same code by put #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ifdef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around – 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Note: search “#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ifndef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JK_ORI_NOT_SAME-SHAPE_TEST”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BYROW </a:t>
                      </a:r>
                      <a:r>
                        <a:rPr lang="en-US" sz="1000" dirty="0" err="1" smtClean="0"/>
                        <a:t>vs</a:t>
                      </a:r>
                      <a:r>
                        <a:rPr lang="en-US" sz="1000" dirty="0" smtClean="0"/>
                        <a:t> BYROW2 (COL)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OK  (both Shape same and not)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mpio_opt_possible_mdset</a:t>
                      </a:r>
                      <a:r>
                        <a:rPr lang="en-US" sz="1000" dirty="0" smtClean="0"/>
                        <a:t>() should check multi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at once.</a:t>
                      </a: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One or Two way?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- One initially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H5D__all_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_collective_io()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 How to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piece_info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faddr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in ‘H5D__create_piece_file_map_hyper’ or ‘H5D__create_piece_map_single’ or ‘</a:t>
                      </a:r>
                      <a:r>
                        <a:rPr lang="en-US" sz="1000" dirty="0" smtClean="0"/>
                        <a:t>H5D__piece_file_cb’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 Update to use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piece_info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faddr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as Skip List key instead of index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 SKIPLIST index to </a:t>
                      </a:r>
                      <a:r>
                        <a:rPr lang="en-US" sz="1000" b="1" dirty="0" err="1" smtClean="0"/>
                        <a:t>faddr</a:t>
                      </a:r>
                      <a:r>
                        <a:rPr lang="en-US" sz="1000" b="1" dirty="0" smtClean="0"/>
                        <a:t> </a:t>
                      </a:r>
                    </a:p>
                    <a:p>
                      <a:r>
                        <a:rPr lang="en-US" sz="1000" b="0" dirty="0" smtClean="0"/>
                        <a:t>(in</a:t>
                      </a:r>
                      <a:r>
                        <a:rPr lang="en-US" sz="1000" b="0" baseline="0" dirty="0" smtClean="0"/>
                        <a:t> H5Dchunk.c / </a:t>
                      </a:r>
                      <a:r>
                        <a:rPr lang="en-US" sz="1000" baseline="0" dirty="0" smtClean="0"/>
                        <a:t>H5Dmpio.c</a:t>
                      </a:r>
                      <a:r>
                        <a:rPr lang="en-US" sz="1000" b="0" baseline="0" dirty="0" smtClean="0"/>
                        <a:t>) 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r>
                        <a:rPr lang="en-US" sz="1000" baseline="0" dirty="0" smtClean="0"/>
                        <a:t>#</a:t>
                      </a:r>
                      <a:r>
                        <a:rPr lang="en-US" sz="1000" baseline="0" dirty="0" err="1" smtClean="0"/>
                        <a:t>ifndef</a:t>
                      </a:r>
                      <a:r>
                        <a:rPr lang="en-US" sz="1000" baseline="0" dirty="0" smtClean="0"/>
                        <a:t> JK_SL_P_FADDR</a:t>
                      </a:r>
                    </a:p>
                    <a:p>
                      <a:endParaRPr lang="en-US" sz="10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Search H5SL_TYPE_HADDR  &amp; convert index to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 H5SL_create &amp; H5SL_insert in H5D__chunk_io_init_mdset()</a:t>
                      </a:r>
                    </a:p>
                    <a:p>
                      <a:r>
                        <a:rPr lang="en-US" sz="1000" baseline="0" dirty="0" smtClean="0"/>
                        <a:t>Remove H5D__sort_piece() related code, and use </a:t>
                      </a:r>
                      <a:r>
                        <a:rPr lang="en-US" sz="1000" baseline="0" dirty="0" err="1" smtClean="0"/>
                        <a:t>piece_info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faddr</a:t>
                      </a:r>
                      <a:r>
                        <a:rPr lang="en-US" sz="1000" baseline="0" dirty="0" smtClean="0"/>
                        <a:t> directly from </a:t>
                      </a:r>
                      <a:r>
                        <a:rPr lang="en-US" sz="1000" baseline="0" dirty="0" err="1" smtClean="0"/>
                        <a:t>SKIPlist</a:t>
                      </a:r>
                      <a:r>
                        <a:rPr lang="en-US" sz="1000" baseline="0" dirty="0" smtClean="0"/>
                        <a:t> in  H5D__all_piece_collective_io().</a:t>
                      </a:r>
                    </a:p>
                    <a:p>
                      <a:r>
                        <a:rPr lang="en-US" sz="1000" dirty="0" smtClean="0"/>
                        <a:t>Piece’s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set in H5D__create_piece_map_single, H5D__create_piece_file_map_hyper, H5D__piece_file_cb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H5D__all_piece_collective_io() -&gt;</a:t>
                      </a:r>
                    </a:p>
                    <a:p>
                      <a:r>
                        <a:rPr lang="en-US" sz="1000" dirty="0" smtClean="0"/>
                        <a:t>H5D__sort_piece() -&gt;</a:t>
                      </a:r>
                    </a:p>
                    <a:p>
                      <a:r>
                        <a:rPr lang="en-US" sz="1000" dirty="0" smtClean="0"/>
                        <a:t>H5D__chunk_lookup() Error due to fail to get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addr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DECIDE where to set the AC-TAG via FUNC_ENTER_STATIC_TAG in H5D__write_mdset() -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Quincey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agreed , I can use  H5AC_tag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) directly. 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/>
                        <a:t>Search #</a:t>
                      </a:r>
                      <a:r>
                        <a:rPr lang="en-US" sz="1000" dirty="0" err="1" smtClean="0"/>
                        <a:t>ifndef</a:t>
                      </a:r>
                      <a:r>
                        <a:rPr lang="en-US" sz="1000" dirty="0" smtClean="0"/>
                        <a:t> JK_TODO_TEST_ADDR_TAG in  ‘H5D__sort_piece()’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Move the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oloc.addr</a:t>
                      </a:r>
                      <a:r>
                        <a:rPr lang="en-US" sz="1000" baseline="0" dirty="0" smtClean="0"/>
                        <a:t> tag from </a:t>
                      </a:r>
                      <a:r>
                        <a:rPr lang="en-US" sz="1000" dirty="0" smtClean="0"/>
                        <a:t>H5D__write_mdset() to  ‘H5D__sort_piece()’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 H5AC_tag() and use </a:t>
                      </a:r>
                      <a:r>
                        <a:rPr lang="en-US" sz="1000" dirty="0" err="1" smtClean="0"/>
                        <a:t>piece_info_faddr</a:t>
                      </a:r>
                      <a:r>
                        <a:rPr lang="en-US" sz="1000" dirty="0" smtClean="0"/>
                        <a:t>. </a:t>
                      </a:r>
                      <a:r>
                        <a:rPr lang="en-US" sz="1000" baseline="0" dirty="0" smtClean="0"/>
                        <a:t> (After verify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test all works)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H5D__create_piece_file_map_hyper(), H5D__piece_file_cb (), H5D__create_piece_map_single()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Active  ‘JK_SL_P_FADDR’ and use </a:t>
                      </a: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 , Remove JK_TODO_TEST_ADDR_TAG in ‘H5D__sort_piece()’ 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</a:t>
                      </a:r>
                      <a:r>
                        <a:rPr lang="en-US" sz="1000" baseline="0" dirty="0" smtClean="0"/>
                        <a:t> macro for piece as well</a:t>
                      </a:r>
                    </a:p>
                    <a:p>
                      <a:r>
                        <a:rPr lang="en-US" sz="1000" baseline="0" dirty="0" smtClean="0"/>
                        <a:t>Also for piece </a:t>
                      </a:r>
                      <a:r>
                        <a:rPr lang="en-US" sz="1000" baseline="0" dirty="0" err="1" smtClean="0"/>
                        <a:t>faddr</a:t>
                      </a:r>
                      <a:r>
                        <a:rPr lang="en-US" sz="1000" baseline="0" dirty="0" smtClean="0"/>
                        <a:t> code - </a:t>
                      </a:r>
                      <a:r>
                        <a:rPr lang="en-US" sz="1000" b="0" baseline="0" dirty="0" smtClean="0"/>
                        <a:t>TODO</a:t>
                      </a: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H5D_CHUNK_GET_FIRST_NODE() , H5D_CHUNK_GET_NODE_INFO(map, node), H5D_CHUNK_GET_NEXT_NODE(map, node)  in  H5Dchunk.c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 back H5D_storage_t *store to 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 from </a:t>
                      </a:r>
                      <a:r>
                        <a:rPr lang="en-US" sz="1000" dirty="0" err="1" smtClean="0"/>
                        <a:t>dset_info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struct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this way because  H5D__mpio_select_write/read() only pass the smallest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of each chunk or 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to H5F_block_write()  , so don’t need it from each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.</a:t>
                      </a:r>
                      <a:r>
                        <a:rPr lang="en-US" sz="1000" baseline="0" dirty="0" smtClean="0"/>
                        <a:t>  </a:t>
                      </a:r>
                    </a:p>
                    <a:p>
                      <a:r>
                        <a:rPr lang="en-US" sz="1000" baseline="0" dirty="0" smtClean="0"/>
                        <a:t>OR</a:t>
                      </a:r>
                    </a:p>
                    <a:p>
                      <a:r>
                        <a:rPr lang="en-US" sz="1000" b="1" baseline="0" dirty="0" smtClean="0"/>
                        <a:t>CHOOSED OK</a:t>
                      </a:r>
                      <a:r>
                        <a:rPr lang="en-US" sz="1000" baseline="0" dirty="0" smtClean="0"/>
                        <a:t>: Add </a:t>
                      </a:r>
                      <a:r>
                        <a:rPr lang="en-US" sz="1000" baseline="0" dirty="0" err="1" smtClean="0"/>
                        <a:t>store_addr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io_info_md</a:t>
                      </a:r>
                      <a:r>
                        <a:rPr lang="en-US" sz="1000" baseline="0" dirty="0" smtClean="0"/>
                        <a:t> and use it for </a:t>
                      </a:r>
                      <a:r>
                        <a:rPr lang="en-US" sz="1000" dirty="0" smtClean="0"/>
                        <a:t>H5F_block_write()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H5D__mpio_select_R/</a:t>
                      </a:r>
                      <a:r>
                        <a:rPr lang="en-US" sz="1000" dirty="0" err="1" smtClean="0"/>
                        <a:t>W_mdset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JK_TODO_MEM_MPITYPE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</a:t>
                      </a:r>
                      <a:r>
                        <a:rPr lang="en-US" sz="1000" baseline="0" dirty="0" smtClean="0"/>
                        <a:t> on “</a:t>
                      </a:r>
                      <a:r>
                        <a:rPr lang="en-US" sz="1000" dirty="0" err="1" smtClean="0"/>
                        <a:t>u.wbuf</a:t>
                      </a:r>
                      <a:r>
                        <a:rPr lang="en-US" sz="1000" dirty="0" smtClean="0"/>
                        <a:t>”     ( *</a:t>
                      </a:r>
                      <a:r>
                        <a:rPr lang="en-US" sz="1000" dirty="0" err="1" smtClean="0"/>
                        <a:t>wbuf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dsets_info</a:t>
                      </a:r>
                      <a:r>
                        <a:rPr lang="en-US" sz="1000" dirty="0" smtClean="0"/>
                        <a:t>[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000" dirty="0" smtClean="0"/>
                        <a:t>].</a:t>
                      </a:r>
                      <a:r>
                        <a:rPr lang="en-US" sz="1000" dirty="0" err="1" smtClean="0"/>
                        <a:t>u.wbuf</a:t>
                      </a:r>
                      <a:r>
                        <a:rPr lang="en-US" sz="1000" dirty="0" smtClean="0"/>
                        <a:t>; ) 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r>
                        <a:rPr lang="en-US" sz="1000" baseline="0" dirty="0" smtClean="0"/>
                        <a:t> Update </a:t>
                      </a:r>
                      <a:r>
                        <a:rPr lang="en-US" sz="1000" b="1" baseline="0" dirty="0" smtClean="0"/>
                        <a:t>build memory MPI type</a:t>
                      </a:r>
                      <a:r>
                        <a:rPr lang="en-US" sz="1000" baseline="0" dirty="0" smtClean="0"/>
                        <a:t> in H5D__all_piece_collective_io() – Refer to Paper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JK_MULTI_DSET   -  H5Dio.c , H5Dpkg.h , H5Dchunk.c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3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3838"/>
              </p:ext>
            </p:extLst>
          </p:nvPr>
        </p:nvGraphicFramePr>
        <p:xfrm>
          <a:off x="304800" y="304800"/>
          <a:ext cx="84582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CHUNKED (Hyper)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Single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– </a:t>
                      </a:r>
                      <a:r>
                        <a:rPr lang="en-US" sz="1000" b="1" dirty="0" smtClean="0"/>
                        <a:t>SOLVED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JK_ALSO_CONTIG1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 CONTIG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–  </a:t>
                      </a:r>
                      <a:r>
                        <a:rPr lang="en-US" sz="1000" b="1" baseline="0" dirty="0" smtClean="0"/>
                        <a:t>OK</a:t>
                      </a:r>
                    </a:p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– </a:t>
                      </a:r>
                      <a:r>
                        <a:rPr lang="en-US" sz="1000" b="1" dirty="0" smtClean="0"/>
                        <a:t>SOLVED</a:t>
                      </a:r>
                      <a:r>
                        <a:rPr lang="en-US" sz="1000" b="1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SEC_PART: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,   </a:t>
                      </a:r>
                      <a:r>
                        <a:rPr lang="en-US" sz="1000" baseline="0" dirty="0" err="1" smtClean="0"/>
                        <a:t>UnInitial</a:t>
                      </a:r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bufIssue</a:t>
                      </a:r>
                      <a:r>
                        <a:rPr lang="en-US" sz="1000" baseline="0" dirty="0" smtClean="0"/>
                        <a:t> - EXIST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CHUNKS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– </a:t>
                      </a:r>
                      <a:r>
                        <a:rPr lang="en-US" sz="1000" b="1" dirty="0" smtClean="0"/>
                        <a:t>SOLVED</a:t>
                      </a:r>
                      <a:r>
                        <a:rPr lang="en-US" sz="1000" b="1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SEC_PART: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, BYROW2 Mix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,  </a:t>
                      </a:r>
                      <a:r>
                        <a:rPr lang="en-US" sz="1000" baseline="0" dirty="0" err="1" smtClean="0"/>
                        <a:t>UnInitial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buf</a:t>
                      </a:r>
                      <a:r>
                        <a:rPr lang="en-US" sz="1000" baseline="0" dirty="0" smtClean="0"/>
                        <a:t> Issue – EXIST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ISSUE – dset0  BYROW2, dset1 BYCOL     -&gt; </a:t>
                      </a:r>
                      <a:r>
                        <a:rPr lang="en-US" sz="1000" dirty="0" err="1" smtClean="0"/>
                        <a:t>Incorect</a:t>
                      </a:r>
                      <a:r>
                        <a:rPr lang="en-US" sz="1000" dirty="0" smtClean="0"/>
                        <a:t> IO write for dset0 (didn’t cover</a:t>
                      </a:r>
                      <a:r>
                        <a:rPr lang="en-US" sz="1000" baseline="0" dirty="0" smtClean="0"/>
                        <a:t> all selection)  - </a:t>
                      </a:r>
                      <a:r>
                        <a:rPr lang="en-US" sz="1000" b="1" baseline="0" dirty="0" smtClean="0"/>
                        <a:t>SOLVED</a:t>
                      </a:r>
                      <a:endParaRPr lang="en-US" sz="1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ISSUE – dset0 BYROW2, dset1 BYCOL2  -&gt; </a:t>
                      </a:r>
                      <a:r>
                        <a:rPr lang="en-US" sz="1000" dirty="0" err="1" smtClean="0"/>
                        <a:t>Segfault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SOLVED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  =&gt; Above both are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by </a:t>
                      </a:r>
                      <a:r>
                        <a:rPr lang="en-US" sz="1000" dirty="0" smtClean="0"/>
                        <a:t>JK_TODO_PER_DSET in  ‘H5D__create_piece_mem_map_hyper()’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JK_TODO_PER_DSET - </a:t>
                      </a:r>
                      <a:r>
                        <a:rPr lang="en-US" sz="1000" b="1" dirty="0" smtClean="0"/>
                        <a:t>IMPROVE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Improve not to loop</a:t>
                      </a:r>
                      <a:r>
                        <a:rPr lang="en-US" sz="1000" baseline="0" dirty="0" smtClean="0"/>
                        <a:t> through all the selected pieces to find which piece belong to this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.  </a:t>
                      </a:r>
                      <a:r>
                        <a:rPr lang="en-US" sz="1000" baseline="0" dirty="0" err="1" smtClean="0"/>
                        <a:t>Malloc</a:t>
                      </a:r>
                      <a:r>
                        <a:rPr lang="en-US" sz="1000" baseline="0" dirty="0" smtClean="0"/>
                        <a:t> ahead array of the piece info belong to this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and just loop through the array.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1 CONTIG &amp; 1 CHUNKED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- </a:t>
                      </a:r>
                      <a:r>
                        <a:rPr lang="en-US" sz="1000" b="1" dirty="0" smtClean="0"/>
                        <a:t>SOLVED</a:t>
                      </a:r>
                    </a:p>
                    <a:p>
                      <a:r>
                        <a:rPr lang="en-US" sz="1000" dirty="0" smtClean="0"/>
                        <a:t>SEC_PART: 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 - </a:t>
                      </a:r>
                      <a:r>
                        <a:rPr lang="en-US" sz="1000" b="1" baseline="0" dirty="0" smtClean="0"/>
                        <a:t>SOLVED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&amp; 2 CHUNKED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SOLVED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SELECT HYPER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 (all in above) – 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SOLVED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JK_TODO_IO_TERM_CONTIG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All</a:t>
                      </a:r>
                      <a:r>
                        <a:rPr lang="en-US" sz="1000" baseline="0" dirty="0" smtClean="0"/>
                        <a:t> in a piece  (CHUNK or CONTIG) – OK  /   One partial in a piece (CHUNK or CONTIG)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Two partial in a piece : 1CONTIG – OK,  2CONTIG-OK, 1 CHUNK – OK, 2 CHUNK – OK, 1CONTIG-1CHUNK -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SOLVED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SELECT NONE1 – </a:t>
                      </a:r>
                      <a:r>
                        <a:rPr lang="en-US" sz="1000" b="1" baseline="0" dirty="0" smtClean="0"/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None in a piece  for this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: if(</a:t>
                      </a:r>
                      <a:r>
                        <a:rPr lang="en-US" sz="1000" dirty="0" err="1" smtClean="0"/>
                        <a:t>num_chunk</a:t>
                      </a:r>
                      <a:r>
                        <a:rPr lang="en-US" sz="1000" dirty="0" smtClean="0"/>
                        <a:t>==0)  In H5D__all_piece_collective_io   NOTE: This</a:t>
                      </a:r>
                      <a:r>
                        <a:rPr lang="en-US" sz="1000" baseline="0" dirty="0" smtClean="0"/>
                        <a:t> may need along with selection point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Tested with  JK_NONE in ph5mdsettest.c  ,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JK_TODO_POINT_NONE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SELECT NONE2 –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JK_COUNT0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None in a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(count == 0 case) - </a:t>
                      </a:r>
                      <a:r>
                        <a:rPr lang="en-US" sz="1000" dirty="0" smtClean="0"/>
                        <a:t>The 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check is in  ‘H5D__pre_write_mdset’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Refer to PPT test sheets  (Chunked and </a:t>
                      </a:r>
                      <a:r>
                        <a:rPr lang="en-US" sz="1000" baseline="0" dirty="0" err="1" smtClean="0"/>
                        <a:t>Contig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, multi processes, serial &amp; parallel)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r>
                        <a:rPr lang="en-US" sz="1000" baseline="0" dirty="0" smtClean="0"/>
                        <a:t>: When Counts are not set correctly , it may hang.  It’s user’s responsibility, but improve user experience.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dset_info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: Double check to Make sure to set </a:t>
                      </a: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dset_info</a:t>
                      </a:r>
                      <a:r>
                        <a:rPr lang="en-US" sz="1000" dirty="0" smtClean="0"/>
                        <a:t> before H5SL_insert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5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9644"/>
              </p:ext>
            </p:extLst>
          </p:nvPr>
        </p:nvGraphicFramePr>
        <p:xfrm>
          <a:off x="304800" y="228600"/>
          <a:ext cx="8458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POINTS - DONE</a:t>
                      </a:r>
                      <a:endParaRPr lang="en-US" sz="1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JK_TODO_POINT_NONE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JK_NOCOLLCAUSE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Multi points  in a piece - </a:t>
                      </a:r>
                      <a:r>
                        <a:rPr lang="en-US" sz="1000" b="1" baseline="0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One Point  in a piece  - OK for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H5_HAVE_PARALLEL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One Point  in a piece for  undefined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H5_HAVE_PARALLEL case  (no –enable-parallel) - DONE</a:t>
                      </a:r>
                      <a:endParaRPr lang="en-US" sz="10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TEST: H5D__piece_file_cb() in  H5D__chunk_io_init_mdset()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TEST: if(</a:t>
                      </a:r>
                      <a:r>
                        <a:rPr lang="en-US" sz="1000" dirty="0" err="1" smtClean="0"/>
                        <a:t>nelmts</a:t>
                      </a:r>
                      <a:r>
                        <a:rPr lang="en-US" sz="1000" dirty="0" smtClean="0"/>
                        <a:t> == 1 ..) </a:t>
                      </a: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for H5_HAVE_PARALLEL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In  H5D__chunk_io_init_mdset()</a:t>
                      </a:r>
                    </a:p>
                    <a:p>
                      <a:r>
                        <a:rPr lang="en-US" sz="1000" dirty="0" smtClean="0"/>
                        <a:t>May need to port the code also for H5D__contig_io_init_mdset() – However this  is not</a:t>
                      </a:r>
                      <a:r>
                        <a:rPr lang="en-US" sz="1000" baseline="0" dirty="0" smtClean="0"/>
                        <a:t> necessary for </a:t>
                      </a:r>
                      <a:r>
                        <a:rPr lang="en-US" sz="1000" baseline="0" dirty="0" err="1" smtClean="0"/>
                        <a:t>multuiple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case.  Only valid for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case for chunked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&amp; no parallel case.</a:t>
                      </a:r>
                    </a:p>
                    <a:p>
                      <a:r>
                        <a:rPr lang="en-US" sz="1000" baseline="0" dirty="0" smtClean="0"/>
                        <a:t>Test without –enable-parallel  &amp; </a:t>
                      </a:r>
                      <a:r>
                        <a:rPr lang="en-US" sz="1000" baseline="0" dirty="0" err="1" smtClean="0"/>
                        <a:t>Point_Sel</a:t>
                      </a:r>
                      <a:r>
                        <a:rPr lang="en-US" sz="1000" baseline="0" dirty="0" smtClean="0"/>
                        <a:t>. &amp; </a:t>
                      </a:r>
                      <a:r>
                        <a:rPr lang="en-US" sz="1000" baseline="0" dirty="0" err="1" smtClean="0"/>
                        <a:t>nelemt</a:t>
                      </a:r>
                      <a:r>
                        <a:rPr lang="en-US" sz="1000" baseline="0" dirty="0" smtClean="0"/>
                        <a:t> == 1 , Also did test with JK_1POINT - DONE</a:t>
                      </a:r>
                      <a:endParaRPr lang="en-US" sz="1000" dirty="0" smtClean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testphdf5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error -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testphdf5  -o </a:t>
                      </a:r>
                      <a:r>
                        <a:rPr lang="en-US" sz="1000" baseline="0" dirty="0" err="1" smtClean="0"/>
                        <a:t>edpl</a:t>
                      </a:r>
                      <a:r>
                        <a:rPr lang="en-US" sz="1000" baseline="0" dirty="0" smtClean="0"/>
                        <a:t>  [ -p ]  error – This is no issue as working with </a:t>
                      </a:r>
                      <a:r>
                        <a:rPr lang="en-US" sz="1000" baseline="0" dirty="0" err="1" smtClean="0"/>
                        <a:t>mpiexec</a:t>
                      </a:r>
                      <a:r>
                        <a:rPr lang="en-US" sz="1000" baseline="0" dirty="0" smtClean="0"/>
                        <a:t> –</a:t>
                      </a:r>
                      <a:r>
                        <a:rPr lang="en-US" sz="1000" baseline="0" dirty="0" err="1" smtClean="0"/>
                        <a:t>np</a:t>
                      </a:r>
                      <a:r>
                        <a:rPr lang="en-US" sz="1000" baseline="0" dirty="0" smtClean="0"/>
                        <a:t>  3. </a:t>
                      </a:r>
                      <a:r>
                        <a:rPr lang="en-US" sz="1000" baseline="0" dirty="0" err="1" smtClean="0"/>
                        <a:t>Intened</a:t>
                      </a:r>
                      <a:r>
                        <a:rPr lang="en-US" sz="1000" baseline="0" dirty="0" smtClean="0"/>
                        <a:t> to run with multiple processes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- </a:t>
                      </a:r>
                      <a:r>
                        <a:rPr lang="en-US" sz="1000" baseline="0" dirty="0" err="1" smtClean="0"/>
                        <a:t>test_plist_ed</a:t>
                      </a:r>
                      <a:r>
                        <a:rPr lang="en-US" sz="1000" baseline="0" dirty="0" smtClean="0"/>
                        <a:t>()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Convert,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Trasfrom</a:t>
                      </a:r>
                      <a:r>
                        <a:rPr lang="en-US" sz="1000" baseline="0" dirty="0" smtClean="0"/>
                        <a:t>, Point, POSIX </a:t>
                      </a:r>
                      <a:r>
                        <a:rPr lang="en-US" sz="1000" baseline="0" dirty="0" err="1" smtClean="0"/>
                        <a:t>segfault</a:t>
                      </a:r>
                      <a:r>
                        <a:rPr lang="en-US" sz="1000" baseline="0" dirty="0" smtClean="0"/>
                        <a:t> on </a:t>
                      </a:r>
                      <a:r>
                        <a:rPr lang="en-US" sz="1000" b="1" baseline="0" dirty="0" err="1" smtClean="0"/>
                        <a:t>nocolcause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This occurs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due to Broken Collective cases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./testphdf5 -o </a:t>
                      </a:r>
                      <a:r>
                        <a:rPr lang="en-US" sz="1000" b="1" dirty="0" err="1" smtClean="0"/>
                        <a:t>nocolcause</a:t>
                      </a:r>
                      <a:r>
                        <a:rPr lang="en-US" sz="1000" b="1" dirty="0" smtClean="0"/>
                        <a:t>  [-p] &amp;</a:t>
                      </a:r>
                      <a:r>
                        <a:rPr lang="en-US" sz="1000" b="1" baseline="0" dirty="0" smtClean="0"/>
                        <a:t> -o </a:t>
                      </a:r>
                      <a:r>
                        <a:rPr lang="en-US" sz="1000" b="1" baseline="0" dirty="0" err="1" smtClean="0"/>
                        <a:t>ecdsetw</a:t>
                      </a:r>
                      <a:r>
                        <a:rPr lang="en-US" sz="1000" b="1" baseline="0" dirty="0" smtClean="0"/>
                        <a:t> [-p]</a:t>
                      </a:r>
                      <a:r>
                        <a:rPr lang="en-US" sz="1000" dirty="0" smtClean="0"/>
                        <a:t>    </a:t>
                      </a:r>
                      <a:r>
                        <a:rPr lang="en-US" sz="1000" b="0" dirty="0" smtClean="0"/>
                        <a:t>(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JK_NOCOLLCAUSE</a:t>
                      </a:r>
                      <a:r>
                        <a:rPr lang="en-US" sz="1000" b="0" dirty="0" smtClean="0"/>
                        <a:t>) </a:t>
                      </a:r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: Failed because didn't support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   - TEST_DATATYPE_CONVERSION,  TEST_DATA_TRANSFORMS,  TEST_POINT_SELECTIONS,  TEST_SET_MPIPOSIX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Tests:   testphdf5 -o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, testphdf5 –o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–p  (both via H5Dwrite-Mdset and via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H5Dwrite)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Testphdf5 test via  </a:t>
                      </a:r>
                      <a:r>
                        <a:rPr lang="en-US" sz="1000" baseline="0" dirty="0" smtClean="0"/>
                        <a:t>H5Dwrite-MDSET()  path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DONE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(ONLY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SINGLE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DSET TEST)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JK_TODO_TESTP_SKIP in testphdf5.c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JK_MCHUNK_OPT_REMOVE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JK_TODO_MCHUNK_OPT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/tools : All PASSED! ,  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/test : All PASSED!    (was</a:t>
                      </a:r>
                      <a:r>
                        <a:rPr lang="en-US" sz="1000" baseline="0" dirty="0" smtClean="0"/>
                        <a:t> ./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, ./</a:t>
                      </a:r>
                      <a:r>
                        <a:rPr lang="en-US" sz="1000" baseline="0" dirty="0" err="1" smtClean="0"/>
                        <a:t>set_extent</a:t>
                      </a:r>
                      <a:r>
                        <a:rPr lang="en-US" sz="1000" baseline="0" dirty="0" smtClean="0"/>
                        <a:t>)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Src.testpar</a:t>
                      </a:r>
                      <a:r>
                        <a:rPr lang="en-US" sz="1000" dirty="0" smtClean="0"/>
                        <a:t> :  testphdf5 -x cchunk6 -x cchunk7 -x cchunk8 -x cchunk9 -x cchunk10 -x </a:t>
                      </a:r>
                      <a:r>
                        <a:rPr lang="en-US" sz="1000" dirty="0" err="1" smtClean="0"/>
                        <a:t>actualio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-x cchunk6 -x cchunk7 -x cchunk8 -x cchunk9 -x cchunk10 -x </a:t>
                      </a:r>
                      <a:r>
                        <a:rPr lang="en-US" sz="1000" dirty="0" err="1" smtClean="0"/>
                        <a:t>actualio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: Failed because doesn’t  support H5D_MPIO_MULTI_CHUNK  ( H5D__multi_chunk_collective_io()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Also Fortran test.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TODO:</a:t>
                      </a:r>
                      <a:r>
                        <a:rPr lang="en-US" sz="1000" baseline="0" dirty="0" smtClean="0"/>
                        <a:t> Don’t support this for H5Dwrite_multi() yet.  </a:t>
                      </a:r>
                      <a:r>
                        <a:rPr lang="en-US" sz="1000" baseline="0" dirty="0" err="1" smtClean="0"/>
                        <a:t>Postpond</a:t>
                      </a:r>
                      <a:r>
                        <a:rPr lang="en-US" sz="1000" baseline="0" dirty="0" smtClean="0"/>
                        <a:t> for later. Now </a:t>
                      </a:r>
                      <a:r>
                        <a:rPr lang="en-US" sz="1000" baseline="0" dirty="0" err="1" smtClean="0"/>
                        <a:t>forcus</a:t>
                      </a:r>
                      <a:r>
                        <a:rPr lang="en-US" sz="1000" baseline="0" dirty="0" smtClean="0"/>
                        <a:t> on ONE_LINK only.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total_chunks</a:t>
                      </a:r>
                      <a:r>
                        <a:rPr lang="en-US" sz="1000" dirty="0" smtClean="0"/>
                        <a:t> == 1 case  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JK_TODO_NOT_NECESSARY_REMOVE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</a:t>
                      </a:r>
                      <a:r>
                        <a:rPr lang="en-US" sz="1000" dirty="0" err="1" smtClean="0"/>
                        <a:t>ifdef</a:t>
                      </a:r>
                      <a:r>
                        <a:rPr lang="en-US" sz="1000" dirty="0" smtClean="0"/>
                        <a:t> JK_TODO_LATER of if(</a:t>
                      </a:r>
                      <a:r>
                        <a:rPr lang="en-US" sz="1000" dirty="0" err="1" smtClean="0"/>
                        <a:t>total_chunks</a:t>
                      </a:r>
                      <a:r>
                        <a:rPr lang="en-US" sz="1000" dirty="0" smtClean="0"/>
                        <a:t> == 1)  in  H5D__all_piece_collective_io()   </a:t>
                      </a:r>
                    </a:p>
                    <a:p>
                      <a:r>
                        <a:rPr lang="en-US" sz="1000" dirty="0" smtClean="0"/>
                        <a:t>Need to work for both CONTIG</a:t>
                      </a:r>
                      <a:r>
                        <a:rPr lang="en-US" sz="1000" baseline="0" dirty="0" smtClean="0"/>
                        <a:t> and CHUNKED cases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NOTE: THIS is necessary any more, since  ‘H5D__sort_piece()’  method  which iterate through  </a:t>
                      </a:r>
                      <a:r>
                        <a:rPr lang="en-US" sz="1000" baseline="0" dirty="0" err="1" smtClean="0"/>
                        <a:t>total_chunks</a:t>
                      </a:r>
                      <a:r>
                        <a:rPr lang="en-US" sz="1000" baseline="0" dirty="0" smtClean="0"/>
                        <a:t> is removed. No more expensive OP  as before. Just directly pull the single </a:t>
                      </a:r>
                      <a:r>
                        <a:rPr lang="en-US" sz="1000" baseline="0" dirty="0" err="1" smtClean="0"/>
                        <a:t>piece_node</a:t>
                      </a:r>
                      <a:r>
                        <a:rPr lang="en-US" sz="1000" baseline="0" dirty="0" smtClean="0"/>
                        <a:t> from </a:t>
                      </a:r>
                      <a:r>
                        <a:rPr lang="en-US" sz="1000" baseline="0" dirty="0" err="1" smtClean="0"/>
                        <a:t>skiplist</a:t>
                      </a:r>
                      <a:r>
                        <a:rPr lang="en-US" sz="1000" baseline="0" dirty="0" smtClean="0"/>
                        <a:t> and  pretty much to do the same as the  previous (</a:t>
                      </a:r>
                      <a:r>
                        <a:rPr lang="en-US" sz="1000" baseline="0" dirty="0" err="1" smtClean="0"/>
                        <a:t>total_chunks</a:t>
                      </a:r>
                      <a:r>
                        <a:rPr lang="en-US" sz="1000" baseline="0" dirty="0" smtClean="0"/>
                        <a:t>===1) case code.  The old code now just created more code maintenance. 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1227"/>
              </p:ext>
            </p:extLst>
          </p:nvPr>
        </p:nvGraphicFramePr>
        <p:xfrm>
          <a:off x="304800" y="228600"/>
          <a:ext cx="84582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and  (assertion</a:t>
                      </a:r>
                      <a:r>
                        <a:rPr lang="en-US" sz="1000" baseline="0" dirty="0" smtClean="0"/>
                        <a:t> error from H5Eprint() ) between </a:t>
                      </a:r>
                      <a:r>
                        <a:rPr lang="en-US" sz="1000" baseline="0" dirty="0" err="1" smtClean="0"/>
                        <a:t>SL_create</a:t>
                      </a:r>
                      <a:r>
                        <a:rPr lang="en-US" sz="1000" baseline="0" dirty="0" smtClean="0"/>
                        <a:t>() / </a:t>
                      </a:r>
                      <a:r>
                        <a:rPr lang="en-US" sz="1000" baseline="0" dirty="0" err="1" smtClean="0"/>
                        <a:t>SL_close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JK_SLCLOSE_ISSUE </a:t>
                      </a:r>
                      <a:endParaRPr lang="en-US" sz="10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</a:t>
                      </a:r>
                      <a:r>
                        <a:rPr lang="en-US" sz="1000" baseline="0" dirty="0" smtClean="0"/>
                        <a:t>  “H5SL_t *</a:t>
                      </a:r>
                      <a:r>
                        <a:rPr lang="en-US" sz="1000" baseline="0" dirty="0" err="1" smtClean="0"/>
                        <a:t>sel_pieces</a:t>
                      </a:r>
                      <a:r>
                        <a:rPr lang="en-US" sz="1000" baseline="0" dirty="0" smtClean="0"/>
                        <a:t>;” from  H5D_rdcc_t  to  ‘H5D_shared_t.cache’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It’s</a:t>
                      </a:r>
                      <a:r>
                        <a:rPr lang="en-US" sz="1000" baseline="0" dirty="0" smtClean="0"/>
                        <a:t> H5SL_close() for </a:t>
                      </a:r>
                      <a:r>
                        <a:rPr lang="en-US" sz="1000" baseline="0" dirty="0" err="1" smtClean="0"/>
                        <a:t>chunk.sel_pieces</a:t>
                      </a:r>
                      <a:r>
                        <a:rPr lang="en-US" sz="1000" baseline="0" dirty="0" smtClean="0"/>
                        <a:t> code in H5D__close()  of H5Dint.c  </a:t>
                      </a:r>
                    </a:p>
                    <a:p>
                      <a:r>
                        <a:rPr lang="en-US" sz="1000" baseline="0" dirty="0" smtClean="0"/>
                        <a:t>It was created in H5D__chunk_io_init_mdset() with H5SL_create() in H5Dchunk.c</a:t>
                      </a:r>
                    </a:p>
                    <a:p>
                      <a:r>
                        <a:rPr lang="en-US" sz="1000" dirty="0" smtClean="0"/>
                        <a:t>Memory leak: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definitely lost: 24 bytes in 1 blocks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 (assertion error from H5Eprint()) </a:t>
                      </a:r>
                      <a:r>
                        <a:rPr lang="en-US" sz="1000" baseline="0" dirty="0" smtClean="0"/>
                        <a:t>between </a:t>
                      </a:r>
                      <a:r>
                        <a:rPr lang="en-US" sz="1000" baseline="0" dirty="0" err="1" smtClean="0"/>
                        <a:t>SL_create</a:t>
                      </a:r>
                      <a:r>
                        <a:rPr lang="en-US" sz="1000" baseline="0" dirty="0" smtClean="0"/>
                        <a:t>() / </a:t>
                      </a:r>
                      <a:r>
                        <a:rPr lang="en-US" sz="1000" baseline="0" dirty="0" err="1" smtClean="0"/>
                        <a:t>SL_close</a:t>
                      </a:r>
                      <a:r>
                        <a:rPr lang="en-US" sz="1000" baseline="0" dirty="0" smtClean="0"/>
                        <a:t>()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</a:t>
                      </a:r>
                      <a:r>
                        <a:rPr lang="en-US" sz="1000" baseline="0" dirty="0" smtClean="0"/>
                        <a:t> with</a:t>
                      </a:r>
                      <a:r>
                        <a:rPr lang="en-US" sz="1000" dirty="0" smtClean="0"/>
                        <a:t> ./</a:t>
                      </a:r>
                      <a:r>
                        <a:rPr lang="en-US" sz="1000" dirty="0" err="1" smtClean="0"/>
                        <a:t>t_shapesame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DONE   (TOUGH to work through!)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sscontig4 : H5Eprint   and   sschecker4 : H5Eprint</a:t>
                      </a:r>
                    </a:p>
                    <a:p>
                      <a:r>
                        <a:rPr lang="en-US" sz="1000" dirty="0" smtClean="0"/>
                        <a:t> JK_SLCLOSE_ISSUE, JK_DEBUG_SLMEM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FAIL  ./</a:t>
                      </a:r>
                      <a:r>
                        <a:rPr lang="en-US" sz="1000" dirty="0" err="1" smtClean="0"/>
                        <a:t>t_shapesame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JK_SHAPE_SAME_P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JK_DBG_SHAPE_SAME_P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sscontig4 -p : VRFY FAIL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-</a:t>
                      </a:r>
                      <a:r>
                        <a:rPr lang="en-US" sz="1000" baseline="0" dirty="0" smtClean="0"/>
                        <a:t> contig_hs_dr_pio_test__</a:t>
                      </a:r>
                      <a:r>
                        <a:rPr lang="en-US" sz="1000" baseline="0" dirty="0" err="1" smtClean="0"/>
                        <a:t>run_test</a:t>
                      </a:r>
                      <a:r>
                        <a:rPr lang="en-US" sz="1000" baseline="0" dirty="0" smtClean="0"/>
                        <a:t>() , COL_CHUNKED case   with </a:t>
                      </a:r>
                      <a:r>
                        <a:rPr lang="en-US" sz="1000" baseline="0" dirty="0" err="1" smtClean="0"/>
                        <a:t>test_num</a:t>
                      </a:r>
                      <a:r>
                        <a:rPr lang="en-US" sz="1000" baseline="0" dirty="0" smtClean="0"/>
                        <a:t> = 1,3,4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sschecker4 -p : VRFY FAIL</a:t>
                      </a:r>
                    </a:p>
                    <a:p>
                      <a:r>
                        <a:rPr lang="en-US" sz="1000" dirty="0" smtClean="0"/>
                        <a:t> - ckrbrd_hs_dr_pio_test__</a:t>
                      </a:r>
                      <a:r>
                        <a:rPr lang="en-US" sz="1000" dirty="0" err="1" smtClean="0"/>
                        <a:t>run_test</a:t>
                      </a:r>
                      <a:r>
                        <a:rPr lang="en-US" sz="1000" dirty="0" smtClean="0"/>
                        <a:t>()  , </a:t>
                      </a:r>
                      <a:r>
                        <a:rPr lang="en-US" sz="1000" baseline="0" dirty="0" smtClean="0"/>
                        <a:t>COL_CHUNKED case   with </a:t>
                      </a:r>
                      <a:r>
                        <a:rPr lang="en-US" sz="1000" baseline="0" dirty="0" err="1" smtClean="0"/>
                        <a:t>test_num</a:t>
                      </a:r>
                      <a:r>
                        <a:rPr lang="en-US" sz="1000" baseline="0" dirty="0" smtClean="0"/>
                        <a:t> = 1,3,4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Multiple H5Dwrite_multi() before H5Dclose.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 Test,  In ph5mdsettest.c , define JK_TEST_DOUBLE_W_M</a:t>
                      </a:r>
                    </a:p>
                    <a:p>
                      <a:r>
                        <a:rPr lang="en-US" sz="1000" dirty="0" smtClean="0"/>
                        <a:t>In 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, JK_MANY_WRITE_B_CLOSE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H5S_NULL case with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-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JK_TODO_H5S_NULL</a:t>
                      </a:r>
                      <a:r>
                        <a:rPr lang="en-US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JK_H5S_SCALAR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Test:  ./testphdf5 --x null   -x </a:t>
                      </a:r>
                      <a:r>
                        <a:rPr lang="en-US" sz="1000" dirty="0" err="1" smtClean="0"/>
                        <a:t>nocolcause</a:t>
                      </a:r>
                      <a:r>
                        <a:rPr lang="en-US" sz="1000" dirty="0" smtClean="0"/>
                        <a:t>  -x </a:t>
                      </a:r>
                      <a:r>
                        <a:rPr lang="en-US" sz="1000" dirty="0" err="1" smtClean="0"/>
                        <a:t>cdsetw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nocolcause</a:t>
                      </a:r>
                      <a:r>
                        <a:rPr lang="en-US" sz="1000" dirty="0" smtClean="0"/>
                        <a:t>  : TEST_NOT_SIMPLE_OR_SCALAR_DATASPACES  case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Cdsetw</a:t>
                      </a:r>
                      <a:r>
                        <a:rPr lang="en-US" sz="1000" dirty="0" smtClean="0"/>
                        <a:t> :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some non-parallel compile error (without --enable-parallel)  -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--enable-parallel and make  (Or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h5committest  koala, ostrich, …)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H5DOwrite_chunk failure, tested via multi-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dset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 path -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hl/test/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test_dset_opt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Incorrect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Actual_io_mode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Collective  -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JK_ACTUALIO_MDSET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via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sin;ge-dset</a:t>
                      </a:r>
                      <a:r>
                        <a:rPr lang="en-US" sz="1000" baseline="0" dirty="0" smtClean="0"/>
                        <a:t> path,  </a:t>
                      </a:r>
                      <a:r>
                        <a:rPr lang="en-US" sz="1000" dirty="0" smtClean="0"/>
                        <a:t>H5D_MPIO_CONTIGUOUS_COLLECTIVE is</a:t>
                      </a:r>
                      <a:r>
                        <a:rPr lang="en-US" sz="1000" baseline="0" dirty="0" smtClean="0"/>
                        <a:t> correct. But H5D_MPIO_CHUNK_COLLECTIVE is returned.  It’s because CHUNK_COLLECTIVE is always set in  H5D__all_piece_collective_io() from old code.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Out of memory from MPI type build when 128000dset 4 chunked each –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Fatal error in </a:t>
                      </a:r>
                      <a:r>
                        <a:rPr lang="en-US" sz="800" dirty="0" err="1" smtClean="0"/>
                        <a:t>PMPI_Type_vector</a:t>
                      </a:r>
                      <a:r>
                        <a:rPr lang="en-US" sz="800" dirty="0" smtClean="0"/>
                        <a:t>: Other MPI error, error stack:</a:t>
                      </a:r>
                    </a:p>
                    <a:p>
                      <a:r>
                        <a:rPr lang="en-US" sz="800" dirty="0" err="1" smtClean="0"/>
                        <a:t>PMPI_Type_vector</a:t>
                      </a:r>
                      <a:r>
                        <a:rPr lang="en-US" sz="800" dirty="0" smtClean="0"/>
                        <a:t>(149)....: </a:t>
                      </a:r>
                      <a:r>
                        <a:rPr lang="en-US" sz="800" dirty="0" err="1" smtClean="0"/>
                        <a:t>MPI_Type_vector</a:t>
                      </a:r>
                      <a:r>
                        <a:rPr lang="en-US" sz="800" dirty="0" smtClean="0"/>
                        <a:t>(count=1, </a:t>
                      </a:r>
                      <a:r>
                        <a:rPr lang="en-US" sz="800" dirty="0" err="1" smtClean="0"/>
                        <a:t>blocklength</a:t>
                      </a:r>
                      <a:r>
                        <a:rPr lang="en-US" sz="800" dirty="0" smtClean="0"/>
                        <a:t>=40, stride=1, </a:t>
                      </a:r>
                      <a:r>
                        <a:rPr lang="en-US" sz="800" dirty="0" err="1" smtClean="0"/>
                        <a:t>dtype</a:t>
                      </a:r>
                      <a:r>
                        <a:rPr lang="en-US" sz="800" dirty="0" smtClean="0"/>
                        <a:t>=USER&lt;</a:t>
                      </a:r>
                      <a:r>
                        <a:rPr lang="en-US" sz="800" dirty="0" err="1" smtClean="0"/>
                        <a:t>contig</a:t>
                      </a:r>
                      <a:r>
                        <a:rPr lang="en-US" sz="800" dirty="0" smtClean="0"/>
                        <a:t>&gt;, </a:t>
                      </a:r>
                      <a:r>
                        <a:rPr lang="en-US" sz="800" dirty="0" err="1" smtClean="0"/>
                        <a:t>new_type_p</a:t>
                      </a:r>
                      <a:r>
                        <a:rPr lang="en-US" sz="800" dirty="0" smtClean="0"/>
                        <a:t>=0xbfa2ffcc) failed</a:t>
                      </a:r>
                    </a:p>
                    <a:p>
                      <a:r>
                        <a:rPr lang="en-US" sz="800" dirty="0" err="1" smtClean="0"/>
                        <a:t>MPIR_Type_vector_impl</a:t>
                      </a:r>
                      <a:r>
                        <a:rPr lang="en-US" sz="800" dirty="0" smtClean="0"/>
                        <a:t>(44):</a:t>
                      </a:r>
                    </a:p>
                    <a:p>
                      <a:r>
                        <a:rPr lang="en-US" sz="800" dirty="0" err="1" smtClean="0"/>
                        <a:t>MPID_Type_vector</a:t>
                      </a:r>
                      <a:r>
                        <a:rPr lang="en-US" sz="800" dirty="0" smtClean="0"/>
                        <a:t>(54).....: Out of memory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if(!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sel_hyper_flag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 case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  H5D__contig_io_init_mdset()  (</a:t>
                      </a:r>
                      <a:r>
                        <a:rPr lang="en-US" sz="1000" baseline="0" dirty="0" smtClean="0"/>
                        <a:t> refer to  H5D__chunk_io_init_mdset()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JK_TODO_NOT_NECESSARY_REMOVE  : not necessary for CONTIG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1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78181"/>
              </p:ext>
            </p:extLst>
          </p:nvPr>
        </p:nvGraphicFramePr>
        <p:xfrm>
          <a:off x="304800" y="304800"/>
          <a:ext cx="84582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JK_FCLOSE_PATCH - </a:t>
                      </a:r>
                      <a:r>
                        <a:rPr lang="en-US" sz="1000" b="1" dirty="0" smtClean="0">
                          <a:solidFill>
                            <a:srgbClr val="00B0F0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Applied</a:t>
                      </a:r>
                      <a:r>
                        <a:rPr lang="en-US" sz="1000" baseline="0" dirty="0" smtClean="0"/>
                        <a:t>  patch from Quincey to make </a:t>
                      </a:r>
                      <a:r>
                        <a:rPr lang="en-US" sz="1000" baseline="0" dirty="0" err="1" smtClean="0"/>
                        <a:t>Fclose</a:t>
                      </a:r>
                      <a:r>
                        <a:rPr lang="en-US" sz="1000" baseline="0" dirty="0" smtClean="0"/>
                        <a:t> faster (H5FDmpio.c, H5FDmpiposix.c, H5Fsuper_cache.c)  Remove as it’s not official.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Test remove  </a:t>
                      </a:r>
                      <a:r>
                        <a:rPr lang="en-US" sz="1000" b="0" dirty="0" err="1" smtClean="0"/>
                        <a:t>Io_info_md</a:t>
                      </a:r>
                      <a:r>
                        <a:rPr lang="en-US" sz="1000" b="0" dirty="0" smtClean="0"/>
                        <a:t>-&gt;</a:t>
                      </a:r>
                      <a:r>
                        <a:rPr lang="en-US" sz="1000" b="0" dirty="0" err="1" smtClean="0"/>
                        <a:t>select_piece</a:t>
                      </a:r>
                      <a:r>
                        <a:rPr lang="en-US" sz="1000" b="0" dirty="0" smtClean="0"/>
                        <a:t>  - </a:t>
                      </a:r>
                      <a:r>
                        <a:rPr lang="en-US" sz="1000" b="1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JK_TEST_NO_TOTAL_SELECT_PIECE</a:t>
                      </a:r>
                    </a:p>
                    <a:p>
                      <a:r>
                        <a:rPr lang="en-US" sz="1000" dirty="0" smtClean="0"/>
                        <a:t>Tested – OK  (removed</a:t>
                      </a:r>
                      <a:r>
                        <a:rPr lang="en-US" sz="1000" baseline="0" dirty="0" smtClean="0"/>
                        <a:t> from H5Dpkg.h, H5Dio.c, H5Dcheck.c)   </a:t>
                      </a:r>
                    </a:p>
                    <a:p>
                      <a:r>
                        <a:rPr lang="en-US" sz="1000" baseline="0" dirty="0" smtClean="0"/>
                        <a:t>Only question is why it required </a:t>
                      </a:r>
                      <a:r>
                        <a:rPr lang="en-US" sz="1000" baseline="0" dirty="0" err="1" smtClean="0"/>
                        <a:t>realloc</a:t>
                      </a:r>
                      <a:r>
                        <a:rPr lang="en-US" sz="1000" baseline="0" dirty="0" smtClean="0"/>
                        <a:t> before when it’s not even used? It was just because leak or </a:t>
                      </a:r>
                      <a:r>
                        <a:rPr lang="en-US" sz="1000" baseline="0" dirty="0" err="1" smtClean="0"/>
                        <a:t>segfault</a:t>
                      </a:r>
                      <a:r>
                        <a:rPr lang="en-US" sz="1000" baseline="0" dirty="0" smtClean="0"/>
                        <a:t> from double free and nothing to do with feature. 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-I  (independent IO test) </a:t>
                      </a:r>
                    </a:p>
                    <a:p>
                      <a:r>
                        <a:rPr lang="en-US" sz="1000" dirty="0" smtClean="0"/>
                        <a:t>(TODO LATER)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Causes  </a:t>
                      </a:r>
                      <a:r>
                        <a:rPr lang="en-US" sz="1000" dirty="0" err="1" smtClean="0"/>
                        <a:t>valgrind</a:t>
                      </a:r>
                      <a:r>
                        <a:rPr lang="en-US" sz="1000" dirty="0" smtClean="0"/>
                        <a:t> warn about uninitialized write </a:t>
                      </a:r>
                      <a:r>
                        <a:rPr lang="en-US" sz="1000" dirty="0" err="1" smtClean="0"/>
                        <a:t>buf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This occurs</a:t>
                      </a:r>
                      <a:r>
                        <a:rPr lang="en-US" sz="1000" baseline="0" dirty="0" smtClean="0"/>
                        <a:t> both </a:t>
                      </a:r>
                      <a:r>
                        <a:rPr lang="en-US" sz="1000" b="1" baseline="0" dirty="0" smtClean="0"/>
                        <a:t>ORIGINAL</a:t>
                      </a:r>
                      <a:r>
                        <a:rPr lang="en-US" sz="1000" baseline="0" dirty="0" smtClean="0"/>
                        <a:t> (H5Dwrite) and NEW (H5Dwrite_multi)  code.  (</a:t>
                      </a:r>
                      <a:r>
                        <a:rPr lang="en-US" altLang="ko-KR" sz="1000" baseline="0" dirty="0" smtClean="0"/>
                        <a:t>Exist originally)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JK_TODO_NOSELECTION_COMMON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H5Dio.c  -  Make common function</a:t>
                      </a:r>
                      <a:r>
                        <a:rPr lang="en-US" sz="1000" baseline="0" dirty="0" smtClean="0"/>
                        <a:t>   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Why –s or –I hang a while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Debug</a:t>
                      </a:r>
                      <a:r>
                        <a:rPr lang="en-US" sz="1000" baseline="0" dirty="0" smtClean="0"/>
                        <a:t> to find where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Try eliminate </a:t>
                      </a:r>
                      <a:r>
                        <a:rPr lang="en-US" sz="1000" dirty="0" err="1" smtClean="0"/>
                        <a:t>fm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select_chunk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select_piece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</a:t>
                      </a:r>
                      <a:r>
                        <a:rPr lang="en-US" sz="1000" dirty="0" err="1" smtClean="0"/>
                        <a:t>alloc</a:t>
                      </a:r>
                      <a:r>
                        <a:rPr lang="en-US" sz="1000" dirty="0" smtClean="0"/>
                        <a:t> for TOTAL chunks in a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in ‘H5D__chunk_io_init()’</a:t>
                      </a:r>
                      <a:r>
                        <a:rPr lang="en-US" sz="1000" baseline="0" dirty="0" smtClean="0"/>
                        <a:t> and only use [</a:t>
                      </a:r>
                      <a:r>
                        <a:rPr lang="en-US" sz="1000" baseline="0" dirty="0" err="1" smtClean="0"/>
                        <a:t>idx</a:t>
                      </a:r>
                      <a:r>
                        <a:rPr lang="en-US" sz="1000" baseline="0" dirty="0" smtClean="0"/>
                        <a:t>] according to selected </a:t>
                      </a:r>
                      <a:r>
                        <a:rPr lang="en-US" sz="1000" baseline="0" dirty="0" err="1" smtClean="0"/>
                        <a:t>chunk_index</a:t>
                      </a:r>
                      <a:r>
                        <a:rPr lang="en-US" sz="1000" baseline="0" dirty="0" smtClean="0"/>
                        <a:t> via  H5V_chunk_index()</a:t>
                      </a:r>
                      <a:r>
                        <a:rPr lang="en-US" sz="1000" dirty="0" smtClean="0"/>
                        <a:t>.  Set </a:t>
                      </a:r>
                      <a:r>
                        <a:rPr lang="en-US" sz="1000" dirty="0" err="1" smtClean="0"/>
                        <a:t>chunk_info</a:t>
                      </a:r>
                      <a:r>
                        <a:rPr lang="en-US" sz="1000" dirty="0" smtClean="0"/>
                        <a:t> in ‘H5D__create_chunk_map_single’, ‘H5D__create_chunk_file_map_hyper’.</a:t>
                      </a:r>
                      <a:r>
                        <a:rPr lang="en-US" sz="1000" baseline="0" dirty="0" smtClean="0"/>
                        <a:t>  Use in </a:t>
                      </a:r>
                      <a:r>
                        <a:rPr lang="en-US" sz="1000" dirty="0" smtClean="0"/>
                        <a:t>‘H5D__multi_chunk_collective_io()’  to loop through total chunks.  This should be eliminated and  use only loop selected chunks via SKIP List (</a:t>
                      </a:r>
                      <a:r>
                        <a:rPr lang="en-US" sz="1000" dirty="0" err="1" smtClean="0"/>
                        <a:t>sel_chunks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r>
                        <a:rPr lang="en-US" sz="1000" dirty="0" smtClean="0"/>
                        <a:t>For HDFFV-8244 is also used for ‘H5D__collective_chunks_atonce_io’ , ‘H5D__all_chunk_individual_io’</a:t>
                      </a:r>
                    </a:p>
                    <a:p>
                      <a:r>
                        <a:rPr lang="en-US" sz="1000" b="1" dirty="0" smtClean="0"/>
                        <a:t>SOLUTION</a:t>
                      </a:r>
                      <a:r>
                        <a:rPr lang="en-US" sz="1000" dirty="0" smtClean="0"/>
                        <a:t>: Make it go though only selected chunks</a:t>
                      </a:r>
                      <a:r>
                        <a:rPr lang="en-US" sz="1000" baseline="0" dirty="0" smtClean="0"/>
                        <a:t> via SKIP-List instead.  Can get count with H5SL_count. Should work either IND or COLL.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Io_info_md</a:t>
                      </a:r>
                      <a:r>
                        <a:rPr lang="en-US" sz="1000" b="0" dirty="0" smtClean="0"/>
                        <a:t>-&gt;</a:t>
                      </a:r>
                      <a:r>
                        <a:rPr lang="en-US" sz="1000" b="0" dirty="0" err="1" smtClean="0"/>
                        <a:t>select_piece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If this can be removed , do</a:t>
                      </a:r>
                      <a:r>
                        <a:rPr lang="en-US" sz="1000" baseline="0" dirty="0" smtClean="0"/>
                        <a:t> so.  </a:t>
                      </a:r>
                    </a:p>
                    <a:p>
                      <a:r>
                        <a:rPr lang="en-US" sz="1000" baseline="0" dirty="0" smtClean="0"/>
                        <a:t>If not, setting code needs to be updated to keep piece-info from multi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. Current code only handles 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even updated to </a:t>
                      </a:r>
                      <a:r>
                        <a:rPr lang="en-US" sz="1000" baseline="0" dirty="0" err="1" smtClean="0"/>
                        <a:t>realloc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alloc</a:t>
                      </a:r>
                      <a:r>
                        <a:rPr lang="en-US" sz="1000" baseline="0" dirty="0" smtClean="0"/>
                        <a:t> accumulative. </a:t>
                      </a:r>
                    </a:p>
                    <a:p>
                      <a:r>
                        <a:rPr lang="en-US" sz="1000" baseline="0" dirty="0" smtClean="0"/>
                        <a:t>BTW, it make more sense to remove it if can, because mapping </a:t>
                      </a:r>
                      <a:r>
                        <a:rPr lang="en-US" sz="1000" baseline="0" dirty="0" err="1" smtClean="0"/>
                        <a:t>select_piece</a:t>
                      </a:r>
                      <a:r>
                        <a:rPr lang="en-US" sz="1000" baseline="0" dirty="0" smtClean="0"/>
                        <a:t>[] by </a:t>
                      </a:r>
                      <a:r>
                        <a:rPr lang="en-US" sz="1000" baseline="0" dirty="0" err="1" smtClean="0"/>
                        <a:t>chunk_index</a:t>
                      </a:r>
                      <a:r>
                        <a:rPr lang="en-US" sz="1000" baseline="0" dirty="0" smtClean="0"/>
                        <a:t> from ‘H5V_chunk_index’ for multiple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can be an issue.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</a:t>
                      </a:r>
                      <a:r>
                        <a:rPr lang="en-US" sz="1000" dirty="0" err="1" smtClean="0"/>
                        <a:t>projected_mem_space</a:t>
                      </a:r>
                      <a:r>
                        <a:rPr lang="en-US" sz="1000" dirty="0" smtClean="0"/>
                        <a:t> path in H5D__write_mdset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Consider if will use   </a:t>
                      </a:r>
                      <a:r>
                        <a:rPr lang="en-US" sz="1000" dirty="0" err="1" smtClean="0"/>
                        <a:t>ayout.ops_md</a:t>
                      </a:r>
                      <a:r>
                        <a:rPr lang="en-US" sz="1000" dirty="0" smtClean="0"/>
                        <a:t>?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Consider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 move  “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single_piece_info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 out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cache level.  (like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sel_pieces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This is only if decide to mimic  if (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nelmts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1) code like H5D__chunk_io_init_mdset(). 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0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87446"/>
              </p:ext>
            </p:extLst>
          </p:nvPr>
        </p:nvGraphicFramePr>
        <p:xfrm>
          <a:off x="304800" y="838200"/>
          <a:ext cx="8458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Rewire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Single-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READ path via multi-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Read path</a:t>
                      </a: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JK_REWIRE_SINGLE_PATH_READ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35047"/>
              </p:ext>
            </p:extLst>
          </p:nvPr>
        </p:nvGraphicFramePr>
        <p:xfrm>
          <a:off x="304800" y="457200"/>
          <a:ext cx="845820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6840"/>
                <a:gridCol w="2169160"/>
                <a:gridCol w="4038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 grid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Remove Single-path code</a:t>
                      </a: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JK_SINGLE_PATH_CUTOFF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REMOVED for WRITE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REMOVED for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 Common (CONSIDERED)</a:t>
                      </a:r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endParaRPr lang="en-US" sz="105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H5D__chunk_collective_write()  -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H5D__chunk_collective_read() - DONE</a:t>
                      </a:r>
                      <a:r>
                        <a:rPr lang="en-US" sz="1050" baseline="0" dirty="0" smtClean="0"/>
                        <a:t> TD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H5D__chunk_collective_write/read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- H5D__chunk_collective_io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- H5D__mpio_get_sum_chunk – DONE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TD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- H5D__link_chunk_collective_io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H5D__inter_collective_io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H5D__final_collective_io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H5D__sort_chunk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H5D__chunk_addrmap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   - H5D__chunk_addrmap_cb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Note: H5D__link_chunk_collective_io  is </a:t>
                      </a:r>
                      <a:r>
                        <a:rPr lang="en-US" sz="1050" baseline="0" dirty="0" smtClean="0"/>
                        <a:t>replaced by </a:t>
                      </a:r>
                      <a:r>
                        <a:rPr lang="en-US" sz="1050" dirty="0" smtClean="0"/>
                        <a:t>H5D__all_piece_collective_io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H5D__mpio_select_write() - 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H5D__mpio_select_read() - DONE TD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H5D__contig_collective_write()  -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H5D__contig_collective_read() - DONE 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/>
                        <a:t>NOTE: TD means “Trace Done”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330" y="381000"/>
            <a:ext cx="1295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SVN Branch Update</a:t>
            </a:r>
            <a:endParaRPr lang="en-US" sz="1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7330" y="2209800"/>
            <a:ext cx="8187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347330" y="2209800"/>
            <a:ext cx="8187070" cy="1828800"/>
          </a:xfrm>
          <a:prstGeom prst="bentConnector3">
            <a:avLst>
              <a:gd name="adj1" fmla="val 44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98" y="233113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Trunk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9998" y="3657600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Branch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541817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734532" y="4038600"/>
            <a:ext cx="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373372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  <a:endCxn id="16" idx="1"/>
          </p:cNvCxnSpPr>
          <p:nvPr/>
        </p:nvCxnSpPr>
        <p:spPr>
          <a:xfrm>
            <a:off x="927247" y="5029200"/>
            <a:ext cx="4461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1566087" y="40386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4850" y="4164851"/>
            <a:ext cx="709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r>
              <a:rPr lang="en-US" sz="1000" dirty="0" smtClean="0"/>
              <a:t> Commit (only my)</a:t>
            </a:r>
            <a:endParaRPr lang="en-US" sz="1000" dirty="0"/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H="1" flipV="1">
            <a:off x="1851392" y="1752600"/>
            <a:ext cx="6646" cy="4572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658677" y="1447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TL1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3739" y="2252231"/>
            <a:ext cx="427519" cy="246221"/>
          </a:xfrm>
          <a:prstGeom prst="rect">
            <a:avLst/>
          </a:prstGeom>
          <a:noFill/>
          <a:ln w="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r100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59712" y="1753032"/>
            <a:ext cx="758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dirty="0" smtClean="0"/>
              <a:t> checkout trunk r100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44107" y="2947600"/>
            <a:ext cx="11562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3</a:t>
            </a:r>
            <a:r>
              <a:rPr lang="en-US" sz="1000" dirty="0" smtClean="0"/>
              <a:t> dry merge with r100 trunk. </a:t>
            </a:r>
          </a:p>
          <a:p>
            <a:r>
              <a:rPr lang="en-US" sz="1000" dirty="0" smtClean="0"/>
              <a:t>Save the list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0" idx="3"/>
            <a:endCxn id="21" idx="0"/>
          </p:cNvCxnSpPr>
          <p:nvPr/>
        </p:nvCxnSpPr>
        <p:spPr>
          <a:xfrm>
            <a:off x="2044107" y="1600200"/>
            <a:ext cx="1349008" cy="3276600"/>
          </a:xfrm>
          <a:prstGeom prst="bentConnector2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7951" y="1353978"/>
            <a:ext cx="12448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</a:t>
            </a:r>
            <a:r>
              <a:rPr lang="en-US" sz="1000" dirty="0" smtClean="0"/>
              <a:t> resolve conflicts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01801" y="5257799"/>
            <a:ext cx="12448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5</a:t>
            </a:r>
            <a:r>
              <a:rPr lang="en-US" sz="1000" dirty="0" smtClean="0"/>
              <a:t> merge with  r100</a:t>
            </a:r>
            <a:endParaRPr lang="en-US" sz="1000" dirty="0"/>
          </a:p>
        </p:txBody>
      </p:sp>
      <p:cxnSp>
        <p:nvCxnSpPr>
          <p:cNvPr id="31" name="Elbow Connector 30"/>
          <p:cNvCxnSpPr>
            <a:stCxn id="21" idx="3"/>
          </p:cNvCxnSpPr>
          <p:nvPr/>
        </p:nvCxnSpPr>
        <p:spPr>
          <a:xfrm flipV="1">
            <a:off x="3585830" y="4038600"/>
            <a:ext cx="150185" cy="9906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6015" y="4629090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</a:t>
            </a:r>
            <a:r>
              <a:rPr lang="en-US" sz="1000" dirty="0" smtClean="0"/>
              <a:t> commit (only trunk change)</a:t>
            </a:r>
            <a:endParaRPr lang="en-US" sz="1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19800" y="594955"/>
            <a:ext cx="0" cy="528709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2200" y="1164716"/>
            <a:ext cx="106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REPEAT SAME </a:t>
            </a:r>
          </a:p>
          <a:p>
            <a:r>
              <a:rPr lang="en-US" sz="1200" b="1" dirty="0" smtClean="0"/>
              <a:t>for Next …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49059" y="3620860"/>
            <a:ext cx="11108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 to date with r100 Trunk</a:t>
            </a:r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6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for document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4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711"/>
              </p:ext>
            </p:extLst>
          </p:nvPr>
        </p:nvGraphicFramePr>
        <p:xfrm>
          <a:off x="304800" y="685800"/>
          <a:ext cx="8458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 Documentation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Remove multi-chunk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optimization</a:t>
                      </a:r>
                    </a:p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TODO DOC</a:t>
                      </a: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H5Pset_dxpl_mpio_chunk_opt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H5FD_MPIO_CHUNK_ONE_IO     (Stay)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H5FD_MPIO_CHUNK_MULTI_IO   (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 -  </a:t>
                      </a:r>
                      <a:r>
                        <a:rPr lang="en-US" sz="1000" b="1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need to be removed from RM</a:t>
                      </a:r>
                      <a:endPara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0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and debugging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3075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and Functional considerations</a:t>
            </a:r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89108"/>
              </p:ext>
            </p:extLst>
          </p:nvPr>
        </p:nvGraphicFramePr>
        <p:xfrm>
          <a:off x="304800" y="1066800"/>
          <a:ext cx="21336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 combination tests to consider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 vs. 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 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dirty="0" smtClean="0"/>
                        <a:t>Chunk via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via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 Serial (NO MPI)  vs.  Parallel  (MPI)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14722"/>
              </p:ext>
            </p:extLst>
          </p:nvPr>
        </p:nvGraphicFramePr>
        <p:xfrm>
          <a:off x="5029200" y="914400"/>
          <a:ext cx="25908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Verifications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during development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 memory leak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Without</a:t>
                      </a:r>
                      <a:r>
                        <a:rPr lang="en-US" sz="1000" baseline="0" dirty="0" smtClean="0"/>
                        <a:t> –enable-parallel (NO-MPI)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Chunk/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via 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as original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Compact/EFL via 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as original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and Compact mixture for</a:t>
                      </a:r>
                      <a:r>
                        <a:rPr lang="en-US" sz="1000" baseline="0" dirty="0" smtClean="0"/>
                        <a:t> multi-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– NEED Test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19719"/>
              </p:ext>
            </p:extLst>
          </p:nvPr>
        </p:nvGraphicFramePr>
        <p:xfrm>
          <a:off x="2667000" y="1066800"/>
          <a:ext cx="2057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Selection of process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HYPERSLAB</a:t>
                      </a:r>
                      <a:r>
                        <a:rPr lang="en-US" sz="1000" baseline="0" dirty="0" smtClean="0"/>
                        <a:t> – a Block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HYPERSLAB - Partial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</a:t>
                      </a:r>
                      <a:r>
                        <a:rPr lang="en-US" sz="1000" baseline="0" dirty="0" smtClean="0"/>
                        <a:t> Points via Element</a:t>
                      </a:r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None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39338"/>
              </p:ext>
            </p:extLst>
          </p:nvPr>
        </p:nvGraphicFramePr>
        <p:xfrm>
          <a:off x="304800" y="2514600"/>
          <a:ext cx="28194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Rewire H5Dwrite/read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Rewire H5Dwrite/H5Dread via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</a:tr>
              <a:tr h="326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Cutoff</a:t>
                      </a:r>
                      <a:r>
                        <a:rPr lang="en-US" sz="1000" baseline="0" dirty="0" smtClean="0"/>
                        <a:t> single-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functions for CHUNK/CONTIG </a:t>
                      </a:r>
                      <a:r>
                        <a:rPr lang="en-US" sz="1000" baseline="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4607"/>
              </p:ext>
            </p:extLst>
          </p:nvPr>
        </p:nvGraphicFramePr>
        <p:xfrm>
          <a:off x="3352800" y="2514600"/>
          <a:ext cx="2819400" cy="99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Remove collective multi-chunk IO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optimization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H5FD_MPIO_CHUNK_MULTI_IO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26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1000" y="3657600"/>
            <a:ext cx="8231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7345"/>
              </p:ext>
            </p:extLst>
          </p:nvPr>
        </p:nvGraphicFramePr>
        <p:xfrm>
          <a:off x="304800" y="3886201"/>
          <a:ext cx="8001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What to test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working with combination of CHUNK and CONTIG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Are each selection types working?  ALL</a:t>
                      </a:r>
                      <a:r>
                        <a:rPr lang="en-US" sz="1000" baseline="0" dirty="0" smtClean="0"/>
                        <a:t> . HYPERSLAB (Partial Selection) , POINTs, NONE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</a:t>
                      </a:r>
                      <a:r>
                        <a:rPr lang="en-US" sz="1000" baseline="0" dirty="0" smtClean="0"/>
                        <a:t> select from a process work? TEST_MULTIDSET_NO_SEL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with NO-MPI (Serial)  mode work?   TEST_NO_MPI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with</a:t>
                      </a:r>
                      <a:r>
                        <a:rPr lang="en-US" sz="1000" baseline="0" dirty="0" smtClean="0"/>
                        <a:t> MPI or NO-MPI work?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tests  done by existing daily test. 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also tested without –enable-parallel test with non-parallel (Koala, Ostrich)    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also verify Rewire H5Dwrite/read  via multi-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path refactor work.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test was done</a:t>
                      </a:r>
                      <a:r>
                        <a:rPr lang="en-US" sz="1000" baseline="0" dirty="0" smtClean="0"/>
                        <a:t> and verified during and at the end of development.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1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83200"/>
              </p:ext>
            </p:extLst>
          </p:nvPr>
        </p:nvGraphicFramePr>
        <p:xfrm>
          <a:off x="304800" y="685800"/>
          <a:ext cx="8458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 various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layout mix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CHUNKED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H5Dwrite() test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 . Test All</a:t>
                      </a:r>
                      <a:r>
                        <a:rPr lang="en-US" sz="1000" baseline="0" dirty="0" smtClean="0"/>
                        <a:t> the current test cases.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Verify</a:t>
                      </a:r>
                      <a:r>
                        <a:rPr lang="en-US" sz="1000" baseline="0" dirty="0" smtClean="0"/>
                        <a:t> all the features are working with current test cases.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H5Dwrite() test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 . Test All</a:t>
                      </a:r>
                      <a:r>
                        <a:rPr lang="en-US" sz="1000" baseline="0" dirty="0" smtClean="0"/>
                        <a:t> the current test cases.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Verify</a:t>
                      </a:r>
                      <a:r>
                        <a:rPr lang="en-US" sz="1000" baseline="0" dirty="0" smtClean="0"/>
                        <a:t> all the features are working with current test cases.</a:t>
                      </a:r>
                      <a:endParaRPr lang="en-US" sz="1000" dirty="0" smtClean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Two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CHUNKED , one</a:t>
                      </a:r>
                      <a:r>
                        <a:rPr lang="en-US" sz="1000" baseline="0" dirty="0" smtClean="0"/>
                        <a:t> CONTIG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via </a:t>
                      </a:r>
                      <a:r>
                        <a:rPr lang="en-US" sz="1000" baseline="0" dirty="0" err="1" smtClean="0"/>
                        <a:t>mdset</a:t>
                      </a:r>
                      <a:r>
                        <a:rPr lang="en-US" sz="1000" baseline="0" dirty="0" smtClean="0"/>
                        <a:t> path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CHUNKED, two CONTIG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7550"/>
              </p:ext>
            </p:extLst>
          </p:nvPr>
        </p:nvGraphicFramePr>
        <p:xfrm>
          <a:off x="381000" y="3505200"/>
          <a:ext cx="8458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 various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count per 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process run</a:t>
                      </a:r>
                    </a:p>
                    <a:p>
                      <a:r>
                        <a:rPr lang="en-US" sz="1000" dirty="0" smtClean="0"/>
                        <a:t>select two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(count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One process 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no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 (count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Two process 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One</a:t>
                      </a:r>
                      <a:r>
                        <a:rPr lang="en-US" sz="1000" baseline="0" dirty="0" smtClean="0"/>
                        <a:t> process select Two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 (count =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Other process select  the  same Two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(count =2 )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process run</a:t>
                      </a:r>
                    </a:p>
                    <a:p>
                      <a:r>
                        <a:rPr lang="en-US" sz="1000" dirty="0" smtClean="0"/>
                        <a:t>One process select Two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(count = 2)</a:t>
                      </a:r>
                    </a:p>
                    <a:p>
                      <a:r>
                        <a:rPr lang="en-US" sz="1000" dirty="0" smtClean="0"/>
                        <a:t>Other process select only one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 (count = 1)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40735"/>
              </p:ext>
            </p:extLst>
          </p:nvPr>
        </p:nvGraphicFramePr>
        <p:xfrm>
          <a:off x="381000" y="1219200"/>
          <a:ext cx="8458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248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#define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Without  JK_NO_SEL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All process select each dataset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JK_NO_SEL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Some process doesn’t select dataset 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  JK_MULTI_PARTIAL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Partially in piece (chunk)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 JK_TEST_DOUBLE_W_M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Write_multi</a:t>
                      </a:r>
                      <a:r>
                        <a:rPr lang="en-US" sz="1000" baseline="0" dirty="0" smtClean="0"/>
                        <a:t>()  twice  before H5Dclose()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Added Feature TEST cases for multi-</a:t>
            </a:r>
            <a:r>
              <a:rPr lang="en-US" sz="3600" dirty="0" err="1" smtClean="0"/>
              <a:t>dset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7112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&lt;TOPSRC&gt;/</a:t>
            </a:r>
            <a:r>
              <a:rPr lang="en-US" dirty="0" err="1" smtClean="0"/>
              <a:t>testpar</a:t>
            </a:r>
            <a:r>
              <a:rPr lang="en-US" dirty="0" smtClean="0"/>
              <a:t>/ph5mdsettest.c</a:t>
            </a:r>
          </a:p>
          <a:p>
            <a:r>
              <a:rPr lang="en-US" dirty="0" smtClean="0"/>
              <a:t>- This contains both feature and performance test by “TEST_TYPE” in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80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39963"/>
              </p:ext>
            </p:extLst>
          </p:nvPr>
        </p:nvGraphicFramePr>
        <p:xfrm>
          <a:off x="304800" y="304800"/>
          <a:ext cx="838199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57200"/>
                <a:gridCol w="1219200"/>
                <a:gridCol w="1143000"/>
                <a:gridCol w="1295400"/>
                <a:gridCol w="1371600"/>
                <a:gridCol w="14477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HYPER SINGLE- BLOCK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WRITE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(NO-MPI)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1CHUNK&amp;1CONTIG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9032"/>
              </p:ext>
            </p:extLst>
          </p:nvPr>
        </p:nvGraphicFramePr>
        <p:xfrm>
          <a:off x="304800" y="304800"/>
          <a:ext cx="838199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61"/>
                <a:gridCol w="315113"/>
                <a:gridCol w="1267326"/>
                <a:gridCol w="1219200"/>
                <a:gridCol w="1524000"/>
                <a:gridCol w="1447800"/>
                <a:gridCol w="160019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HYPER MULTI-BLOCK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WRITE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(NO-MPI)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1CHUNK&amp;1CONTIG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5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13615"/>
              </p:ext>
            </p:extLst>
          </p:nvPr>
        </p:nvGraphicFramePr>
        <p:xfrm>
          <a:off x="304800" y="304800"/>
          <a:ext cx="8382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11"/>
                <a:gridCol w="392289"/>
                <a:gridCol w="1524000"/>
                <a:gridCol w="2514600"/>
                <a:gridCol w="2895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=0,1 - 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 (Take Time)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– OK (Take Time)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=4,0 - OK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=4,0 - OK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60198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TODO</a:t>
            </a:r>
            <a:r>
              <a:rPr lang="en-US" sz="1000" dirty="0" smtClean="0"/>
              <a:t>:  In correct counts combination handle:  make sure incorrect counts combination doesn’t hang. Instead display error!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3028" y="55626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Also TEST</a:t>
            </a:r>
            <a:r>
              <a:rPr lang="en-US" sz="1000" dirty="0" smtClean="0"/>
              <a:t>:  Test with JK_NONE in ph5mdesettest.c ,  with </a:t>
            </a:r>
            <a:r>
              <a:rPr lang="en-US" sz="1000" dirty="0" err="1" smtClean="0"/>
              <a:t>cnt</a:t>
            </a:r>
            <a:r>
              <a:rPr lang="en-US" sz="1000" dirty="0" smtClean="0"/>
              <a:t>=2,0  &amp; 2,1.  This is also test when count != 0 but no selection for the process.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Charts are generated for overview before  multi-</a:t>
            </a:r>
            <a:r>
              <a:rPr lang="en-US" dirty="0" err="1" smtClean="0"/>
              <a:t>dset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These are to understand what’s going on with H5Dread and H5Dwrite in details.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9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11864"/>
              </p:ext>
            </p:extLst>
          </p:nvPr>
        </p:nvGraphicFramePr>
        <p:xfrm>
          <a:off x="304800" y="304800"/>
          <a:ext cx="8381999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25"/>
                <a:gridCol w="326075"/>
                <a:gridCol w="533400"/>
                <a:gridCol w="1987061"/>
                <a:gridCol w="2192215"/>
                <a:gridCol w="245012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POINTs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=1,1 - OK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 OK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by existing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These were tested with H5Dwrite/H5Dread which go through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path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82918"/>
              </p:ext>
            </p:extLst>
          </p:nvPr>
        </p:nvGraphicFramePr>
        <p:xfrm>
          <a:off x="304800" y="304800"/>
          <a:ext cx="784859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219200"/>
                <a:gridCol w="3048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COLL Broken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CONVERT,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TRANSFER, POINT, POSIX, FILTER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 with  testphdf5  -o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 with  testphdf5  -o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-p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Done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8814"/>
              </p:ext>
            </p:extLst>
          </p:nvPr>
        </p:nvGraphicFramePr>
        <p:xfrm>
          <a:off x="304800" y="2133600"/>
          <a:ext cx="78485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143000"/>
                <a:gridCol w="3810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6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multiple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Dwrite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(or Dread) 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This check memory leak between H5SL_create and H5SL_close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with  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but need for multiple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 as well.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6318"/>
              </p:ext>
            </p:extLst>
          </p:nvPr>
        </p:nvGraphicFramePr>
        <p:xfrm>
          <a:off x="304800" y="4114800"/>
          <a:ext cx="784859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143000"/>
                <a:gridCol w="3810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6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multiple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Dwrite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_multi (or Dread) 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This check memory leak between H5SL_create and H5SL_close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with  ph5mdsettest.c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do write twice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OK:  1,0 / 2,0 / 0,0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OK: 1,0 / 2,0 / 2,1 / 2,2 / 0,0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FAIL: 1,0 / 2,0 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Segfault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Fixed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FAIL: 3,4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/ 4,4  - Fixed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03550"/>
              </p:ext>
            </p:extLst>
          </p:nvPr>
        </p:nvGraphicFramePr>
        <p:xfrm>
          <a:off x="381000" y="381000"/>
          <a:ext cx="8153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67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 –p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multi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sscontig4 -p,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multi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06985"/>
              </p:ext>
            </p:extLst>
          </p:nvPr>
        </p:nvGraphicFramePr>
        <p:xfrm>
          <a:off x="381000" y="2514600"/>
          <a:ext cx="81534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33400"/>
                <a:gridCol w="609600"/>
                <a:gridCol w="609600"/>
                <a:gridCol w="685800"/>
                <a:gridCol w="3810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DBG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=1,1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total_chunks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sum_chunk_allproc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num_chunk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(this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skiplist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52184"/>
              </p:ext>
            </p:extLst>
          </p:nvPr>
        </p:nvGraphicFramePr>
        <p:xfrm>
          <a:off x="381000" y="4572000"/>
          <a:ext cx="81534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/>
                <a:gridCol w="592974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Contiguous H5S_NULL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via Single-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path  :  “./testphdf5 -x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cdsetw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-o null”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Contiguous H5S_SCALAR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via Single-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path :  “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np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2 ./testphdf5 --o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cdsetw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7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89435"/>
              </p:ext>
            </p:extLst>
          </p:nvPr>
        </p:nvGraphicFramePr>
        <p:xfrm>
          <a:off x="304800" y="228600"/>
          <a:ext cx="84582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143000"/>
                <a:gridCol w="1219200"/>
                <a:gridCol w="4114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shapesame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-o sscontig4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3  -o sscontig4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-o sscontig4 -p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contig_hs_dr_pio_test__d2m_l2s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contig_hs_dr_pio_test__d2m_s2l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contig_hs_dr_pio_test__m2d_l2s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FAILED - VRFY (small slice write from large ds data good.)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contig_hs_dr_pio_test__m2d_s2l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hs_dr_pio_test__takedown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3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slides shows performance improvements with various tests on local system and HPC system</a:t>
            </a:r>
          </a:p>
          <a:p>
            <a:r>
              <a:rPr lang="en-US" sz="2400" dirty="0" smtClean="0"/>
              <a:t>To see along </a:t>
            </a:r>
            <a:r>
              <a:rPr lang="en-US" sz="2400" dirty="0"/>
              <a:t>with Graph, refer to </a:t>
            </a:r>
            <a:r>
              <a:rPr lang="en-US" sz="1600" dirty="0"/>
              <a:t>https://</a:t>
            </a:r>
            <a:r>
              <a:rPr lang="en-US" sz="1600" dirty="0" smtClean="0"/>
              <a:t>svn.hdfgroup.uiuc.edu/hdf5doc/trunk/RFCs/HDF5_Library/HPC_H5Dread_multi_H5Dwrite_multi/H5Dwrite_multi_Perfrom_v#.pptx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6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Intrepid  (BG/Q)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all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Number </a:t>
            </a:r>
            <a:r>
              <a:rPr lang="en-US" sz="2800" dirty="0"/>
              <a:t>of processes: 2048, 8096, 32384</a:t>
            </a:r>
            <a:endParaRPr lang="en-US" sz="2800" dirty="0" smtClean="0"/>
          </a:p>
          <a:p>
            <a:r>
              <a:rPr lang="en-US" sz="2800" dirty="0" smtClean="0"/>
              <a:t>Following 5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4929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2048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4.662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1.135 – 1.377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1.115 – 1.169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2.918 – 3.351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4.8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1.175 – 1.387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1.156 – 1.422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13.271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3.290 – 3.704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1.189 – 1.364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1.132 – 1.153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14155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2048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11.672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4.602 – 5.461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2.2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3.604 – 4.512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4.131</a:t>
                      </a:r>
                      <a:r>
                        <a:rPr lang="en-US" sz="1000" baseline="0" dirty="0" smtClean="0"/>
                        <a:t> – 4.165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13.027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5.471 – 6.712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3.374 – 3.958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4.102</a:t>
                      </a:r>
                      <a:r>
                        <a:rPr lang="en-US" sz="1000" baseline="0" dirty="0" smtClean="0"/>
                        <a:t> – 4.194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15.202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6.540 – 7.890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3.098 – 3.901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4.825 – 4.849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4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686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8096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1.248 – 2.085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3.262 –</a:t>
                      </a:r>
                      <a:r>
                        <a:rPr lang="en-US" sz="1000" baseline="0" dirty="0" smtClean="0"/>
                        <a:t> 3.346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1.569 – 2.184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3.038 – 3.285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3.063 – 3.134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0.788 – 1.549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8.4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2.545 – 2.828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4.446 – 4.562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8389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8096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2.692 – 4.317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9.429 – 10.074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10.150 – 10.226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2.857 – 4.250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6.728</a:t>
                      </a:r>
                      <a:r>
                        <a:rPr lang="en-US" sz="1000" baseline="0" dirty="0" smtClean="0"/>
                        <a:t> – 7.602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10.797 – 10.796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3.066 – 4.085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3.2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8.626 – 9.407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7.754 – 7.823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3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05280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32,384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14.117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0.074 – 2.496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18.359  -  18.873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18.272 – 18.905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13.272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0.075 – 1.627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8.2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18.426  -  19.260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16.194 – 16.508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13.468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0.072 – 1.737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20.996  -  21.300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17.308 – 17.686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83008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32,384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14.232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0.092  -  3.111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23.721  -  24.687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24.530 </a:t>
                      </a:r>
                      <a:r>
                        <a:rPr lang="en-US" sz="1000" baseline="0" dirty="0" smtClean="0"/>
                        <a:t> -  24.596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15.525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0.094  -  2.246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21.674  -  22.534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22.098  -  22.166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18.852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0.094  -  2.358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19.466  -  20.574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24.003  -  24.091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3635" y="381185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549249" y="769065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526520" y="1151027"/>
            <a:ext cx="16806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H5D__write(..,</a:t>
            </a:r>
            <a:r>
              <a:rPr lang="en-US" sz="1000" dirty="0" err="1"/>
              <a:t>buf</a:t>
            </a:r>
            <a:r>
              <a:rPr lang="en-US" sz="1000" dirty="0" smtClean="0"/>
              <a:t>) 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30461" y="1674470"/>
            <a:ext cx="18612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H5D__chunk_write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14682" y="950394"/>
            <a:ext cx="9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 mode:  </a:t>
            </a:r>
          </a:p>
          <a:p>
            <a:r>
              <a:rPr lang="en-US" sz="1000" b="1" dirty="0" smtClean="0"/>
              <a:t>chunked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424568" y="1659549"/>
            <a:ext cx="18845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H5D__contig_write</a:t>
            </a:r>
            <a:r>
              <a:rPr lang="en-US" sz="1000" dirty="0"/>
              <a:t>()</a:t>
            </a:r>
            <a:r>
              <a:rPr lang="en-US" sz="1000" dirty="0" smtClean="0"/>
              <a:t>(*</a:t>
            </a:r>
            <a:r>
              <a:rPr lang="en-US" sz="1000" dirty="0" err="1"/>
              <a:t>io_info</a:t>
            </a:r>
            <a:r>
              <a:rPr lang="en-US" sz="1000" dirty="0"/>
              <a:t>,..) </a:t>
            </a:r>
            <a:endParaRPr lang="en-US" sz="1000" dirty="0" smtClean="0"/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5354994" y="627406"/>
            <a:ext cx="2041" cy="141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354994" y="1015286"/>
            <a:ext cx="11844" cy="135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7" idx="0"/>
          </p:cNvCxnSpPr>
          <p:nvPr/>
        </p:nvCxnSpPr>
        <p:spPr>
          <a:xfrm rot="10800000" flipV="1">
            <a:off x="2561090" y="1351082"/>
            <a:ext cx="1965430" cy="323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0671" y="2396162"/>
            <a:ext cx="9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 mode:  </a:t>
            </a:r>
          </a:p>
          <a:p>
            <a:r>
              <a:rPr lang="en-US" sz="1000" b="1" dirty="0" err="1" smtClean="0"/>
              <a:t>contig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>
            <a:off x="2561090" y="2074580"/>
            <a:ext cx="0" cy="9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096" y="2168301"/>
            <a:ext cx="206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 or</a:t>
            </a:r>
          </a:p>
          <a:p>
            <a:r>
              <a:rPr lang="en-US" sz="1000" dirty="0" smtClean="0"/>
              <a:t>5D__scatgath_write(*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9509" y="2662092"/>
            <a:ext cx="202316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select_io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or </a:t>
            </a:r>
          </a:p>
          <a:p>
            <a:r>
              <a:rPr lang="en-US" sz="1000" dirty="0" smtClean="0"/>
              <a:t>H5D__scatter_file(*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layout_ops.writevv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63243" y="3337200"/>
            <a:ext cx="21956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contig_writevv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2010" y="3698098"/>
            <a:ext cx="18095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H5V_opvv(</a:t>
            </a:r>
            <a:r>
              <a:rPr lang="en-US" sz="1000" dirty="0" err="1" smtClean="0"/>
              <a:t>func_cb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965623" y="4077590"/>
            <a:ext cx="31406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contig_writevv_cb(</a:t>
            </a:r>
            <a:r>
              <a:rPr lang="en-US" sz="1000" dirty="0" err="1" smtClean="0"/>
              <a:t>dst_offset</a:t>
            </a:r>
            <a:r>
              <a:rPr lang="en-US" sz="1000" dirty="0" smtClean="0"/>
              <a:t> , </a:t>
            </a:r>
            <a:r>
              <a:rPr lang="en-US" sz="1000" dirty="0" err="1" smtClean="0"/>
              <a:t>src_offset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31612" y="4479972"/>
            <a:ext cx="339954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 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93632" y="5691140"/>
            <a:ext cx="22755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same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63007" y="6008984"/>
            <a:ext cx="1927580" cy="246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86346" y="4821846"/>
            <a:ext cx="17083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H5F_accum_write(same) 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9096" y="5213888"/>
            <a:ext cx="2022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H5FD_class_t</a:t>
            </a:r>
            <a:endParaRPr lang="en-US" sz="1000" dirty="0"/>
          </a:p>
        </p:txBody>
      </p:sp>
      <p:cxnSp>
        <p:nvCxnSpPr>
          <p:cNvPr id="29" name="Elbow Connector 28"/>
          <p:cNvCxnSpPr>
            <a:stCxn id="25" idx="2"/>
            <a:endCxn id="7" idx="1"/>
          </p:cNvCxnSpPr>
          <p:nvPr/>
        </p:nvCxnSpPr>
        <p:spPr>
          <a:xfrm rot="5400000" flipH="1">
            <a:off x="-111712" y="3616698"/>
            <a:ext cx="4380681" cy="896336"/>
          </a:xfrm>
          <a:prstGeom prst="bentConnector4">
            <a:avLst>
              <a:gd name="adj1" fmla="val -5218"/>
              <a:gd name="adj2" fmla="val 2224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146" y="6400800"/>
            <a:ext cx="121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Until all chunks are done (while loop)</a:t>
            </a:r>
            <a:endParaRPr lang="en-US" sz="1000" dirty="0"/>
          </a:p>
        </p:txBody>
      </p:sp>
      <p:cxnSp>
        <p:nvCxnSpPr>
          <p:cNvPr id="32" name="Elbow Connector 31"/>
          <p:cNvCxnSpPr>
            <a:stCxn id="9" idx="2"/>
            <a:endCxn id="17" idx="3"/>
          </p:cNvCxnSpPr>
          <p:nvPr/>
        </p:nvCxnSpPr>
        <p:spPr>
          <a:xfrm rot="5400000">
            <a:off x="4325613" y="1327130"/>
            <a:ext cx="308697" cy="17737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84554" y="3157551"/>
            <a:ext cx="16668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compact_writevv()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060009" y="2294570"/>
            <a:ext cx="13163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H5D__select_write()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809" y="2764438"/>
            <a:ext cx="12147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H5D__select_io()</a:t>
            </a:r>
          </a:p>
        </p:txBody>
      </p:sp>
      <p:cxnSp>
        <p:nvCxnSpPr>
          <p:cNvPr id="45" name="Elbow Connector 44"/>
          <p:cNvCxnSpPr>
            <a:stCxn id="9" idx="3"/>
            <a:endCxn id="42" idx="0"/>
          </p:cNvCxnSpPr>
          <p:nvPr/>
        </p:nvCxnSpPr>
        <p:spPr>
          <a:xfrm>
            <a:off x="6309107" y="1859604"/>
            <a:ext cx="1409098" cy="434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77306" y="1290933"/>
            <a:ext cx="1199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IND/COLL mode:  </a:t>
            </a:r>
          </a:p>
          <a:p>
            <a:r>
              <a:rPr lang="en-US" sz="1000" b="1" dirty="0" smtClean="0"/>
              <a:t>compact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 smtClean="0"/>
          </a:p>
          <a:p>
            <a:r>
              <a:rPr lang="en-US" sz="1000" dirty="0" smtClean="0"/>
              <a:t>No disk IO</a:t>
            </a:r>
            <a:endParaRPr lang="en-US" sz="1000" dirty="0"/>
          </a:p>
        </p:txBody>
      </p:sp>
      <p:cxnSp>
        <p:nvCxnSpPr>
          <p:cNvPr id="50" name="Straight Arrow Connector 49"/>
          <p:cNvCxnSpPr>
            <a:stCxn id="17" idx="2"/>
            <a:endCxn id="18" idx="0"/>
          </p:cNvCxnSpPr>
          <p:nvPr/>
        </p:nvCxnSpPr>
        <p:spPr>
          <a:xfrm>
            <a:off x="2561090" y="2568411"/>
            <a:ext cx="0" cy="93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9" idx="0"/>
          </p:cNvCxnSpPr>
          <p:nvPr/>
        </p:nvCxnSpPr>
        <p:spPr>
          <a:xfrm flipH="1">
            <a:off x="2561089" y="3216090"/>
            <a:ext cx="1" cy="12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20" idx="0"/>
          </p:cNvCxnSpPr>
          <p:nvPr/>
        </p:nvCxnSpPr>
        <p:spPr>
          <a:xfrm flipH="1">
            <a:off x="2526798" y="3583421"/>
            <a:ext cx="34291" cy="11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21" idx="0"/>
          </p:cNvCxnSpPr>
          <p:nvPr/>
        </p:nvCxnSpPr>
        <p:spPr>
          <a:xfrm>
            <a:off x="2526798" y="3944319"/>
            <a:ext cx="9172" cy="13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  <a:endCxn id="23" idx="0"/>
          </p:cNvCxnSpPr>
          <p:nvPr/>
        </p:nvCxnSpPr>
        <p:spPr>
          <a:xfrm flipH="1">
            <a:off x="2531384" y="4323811"/>
            <a:ext cx="4586" cy="156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26" idx="0"/>
          </p:cNvCxnSpPr>
          <p:nvPr/>
        </p:nvCxnSpPr>
        <p:spPr>
          <a:xfrm>
            <a:off x="2531384" y="4726193"/>
            <a:ext cx="9127" cy="95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7" idx="0"/>
          </p:cNvCxnSpPr>
          <p:nvPr/>
        </p:nvCxnSpPr>
        <p:spPr>
          <a:xfrm>
            <a:off x="2540511" y="5068067"/>
            <a:ext cx="0" cy="145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25" idx="0"/>
          </p:cNvCxnSpPr>
          <p:nvPr/>
        </p:nvCxnSpPr>
        <p:spPr>
          <a:xfrm flipH="1">
            <a:off x="2526797" y="5937361"/>
            <a:ext cx="4632" cy="7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2"/>
            <a:endCxn id="24" idx="0"/>
          </p:cNvCxnSpPr>
          <p:nvPr/>
        </p:nvCxnSpPr>
        <p:spPr>
          <a:xfrm flipH="1">
            <a:off x="2531429" y="5613998"/>
            <a:ext cx="9082" cy="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2" idx="2"/>
            <a:endCxn id="43" idx="0"/>
          </p:cNvCxnSpPr>
          <p:nvPr/>
        </p:nvCxnSpPr>
        <p:spPr>
          <a:xfrm>
            <a:off x="7718205" y="2540791"/>
            <a:ext cx="0" cy="22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2"/>
            <a:endCxn id="33" idx="0"/>
          </p:cNvCxnSpPr>
          <p:nvPr/>
        </p:nvCxnSpPr>
        <p:spPr>
          <a:xfrm flipH="1">
            <a:off x="7717992" y="3010659"/>
            <a:ext cx="213" cy="14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" idx="2"/>
            <a:endCxn id="9" idx="0"/>
          </p:cNvCxnSpPr>
          <p:nvPr/>
        </p:nvCxnSpPr>
        <p:spPr>
          <a:xfrm>
            <a:off x="5366838" y="1551137"/>
            <a:ext cx="0" cy="1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31651" y="2474996"/>
            <a:ext cx="106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IND/COLL mode</a:t>
            </a:r>
          </a:p>
          <a:p>
            <a:r>
              <a:rPr lang="en-US" sz="1000" b="1" dirty="0" smtClean="0"/>
              <a:t>EFL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4522704" y="4551788"/>
            <a:ext cx="21956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H5D__efl_writevv(*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715762" y="4902008"/>
            <a:ext cx="18095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H5V_opvv(</a:t>
            </a:r>
            <a:r>
              <a:rPr lang="en-US" sz="1000" dirty="0" err="1" smtClean="0"/>
              <a:t>func_cb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050204" y="5292596"/>
            <a:ext cx="31406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H5D__efl_writevv_cb(</a:t>
            </a:r>
            <a:r>
              <a:rPr lang="en-US" sz="1000" dirty="0" err="1" smtClean="0"/>
              <a:t>dst_offset</a:t>
            </a:r>
            <a:r>
              <a:rPr lang="en-US" sz="1000" dirty="0" smtClean="0"/>
              <a:t> , </a:t>
            </a:r>
            <a:r>
              <a:rPr lang="en-US" sz="1000" dirty="0" err="1" smtClean="0"/>
              <a:t>src_offset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312810" y="5681108"/>
            <a:ext cx="261548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 (</a:t>
            </a:r>
            <a:r>
              <a:rPr lang="en-US" sz="1000" dirty="0" err="1" smtClean="0"/>
              <a:t>udata</a:t>
            </a:r>
            <a:r>
              <a:rPr lang="en-US" sz="1000" dirty="0" smtClean="0"/>
              <a:t>-&gt;</a:t>
            </a:r>
            <a:r>
              <a:rPr lang="en-US" sz="1000" dirty="0" err="1" smtClean="0"/>
              <a:t>efl</a:t>
            </a:r>
            <a:r>
              <a:rPr lang="en-US" sz="1000" dirty="0" smtClean="0"/>
              <a:t>, </a:t>
            </a:r>
            <a:r>
              <a:rPr lang="en-US" sz="1000" dirty="0" err="1" smtClean="0"/>
              <a:t>dst_off</a:t>
            </a:r>
            <a:r>
              <a:rPr lang="en-US" sz="1000" dirty="0" smtClean="0"/>
              <a:t>, </a:t>
            </a:r>
            <a:r>
              <a:rPr lang="en-US" sz="1000" dirty="0" err="1" smtClean="0"/>
              <a:t>len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509587" y="6091276"/>
            <a:ext cx="22219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HDwrite</a:t>
            </a:r>
            <a:r>
              <a:rPr lang="en-US" sz="1000" dirty="0" smtClean="0"/>
              <a:t>(</a:t>
            </a:r>
            <a:r>
              <a:rPr lang="en-US" sz="1000" dirty="0" err="1" smtClean="0"/>
              <a:t>fd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, </a:t>
            </a:r>
            <a:r>
              <a:rPr lang="en-US" sz="1000" dirty="0" err="1" smtClean="0"/>
              <a:t>to_write</a:t>
            </a:r>
            <a:r>
              <a:rPr lang="en-US" sz="1000" dirty="0" smtClean="0"/>
              <a:t>)  -&gt; write()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576501" y="3698098"/>
            <a:ext cx="20881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640545" y="4058097"/>
            <a:ext cx="19600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select_io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layout_ops.writevv</a:t>
            </a:r>
            <a:endParaRPr lang="en-US" sz="1000" dirty="0"/>
          </a:p>
        </p:txBody>
      </p:sp>
      <p:cxnSp>
        <p:nvCxnSpPr>
          <p:cNvPr id="212" name="Straight Arrow Connector 211"/>
          <p:cNvCxnSpPr>
            <a:stCxn id="210" idx="2"/>
            <a:endCxn id="211" idx="0"/>
          </p:cNvCxnSpPr>
          <p:nvPr/>
        </p:nvCxnSpPr>
        <p:spPr>
          <a:xfrm>
            <a:off x="5620551" y="3944319"/>
            <a:ext cx="0" cy="11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9" idx="2"/>
            <a:endCxn id="210" idx="0"/>
          </p:cNvCxnSpPr>
          <p:nvPr/>
        </p:nvCxnSpPr>
        <p:spPr>
          <a:xfrm rot="16200000" flipH="1">
            <a:off x="4674475" y="2752021"/>
            <a:ext cx="1638439" cy="2537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1" idx="2"/>
            <a:endCxn id="204" idx="0"/>
          </p:cNvCxnSpPr>
          <p:nvPr/>
        </p:nvCxnSpPr>
        <p:spPr>
          <a:xfrm flipH="1">
            <a:off x="5620550" y="4458207"/>
            <a:ext cx="1" cy="93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04" idx="2"/>
            <a:endCxn id="206" idx="0"/>
          </p:cNvCxnSpPr>
          <p:nvPr/>
        </p:nvCxnSpPr>
        <p:spPr>
          <a:xfrm>
            <a:off x="5620550" y="4798009"/>
            <a:ext cx="0" cy="103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06" idx="2"/>
            <a:endCxn id="207" idx="0"/>
          </p:cNvCxnSpPr>
          <p:nvPr/>
        </p:nvCxnSpPr>
        <p:spPr>
          <a:xfrm>
            <a:off x="5620550" y="5148229"/>
            <a:ext cx="1" cy="14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7" idx="2"/>
            <a:endCxn id="208" idx="0"/>
          </p:cNvCxnSpPr>
          <p:nvPr/>
        </p:nvCxnSpPr>
        <p:spPr>
          <a:xfrm>
            <a:off x="5620551" y="5538817"/>
            <a:ext cx="0" cy="14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8" idx="2"/>
            <a:endCxn id="209" idx="0"/>
          </p:cNvCxnSpPr>
          <p:nvPr/>
        </p:nvCxnSpPr>
        <p:spPr>
          <a:xfrm>
            <a:off x="5620551" y="5927329"/>
            <a:ext cx="0" cy="163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76329" y="371046"/>
            <a:ext cx="218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 mode (default): H5FD_MPIO_INDEPENDENT 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8" idx="3"/>
            <a:endCxn id="33" idx="1"/>
          </p:cNvCxnSpPr>
          <p:nvPr/>
        </p:nvCxnSpPr>
        <p:spPr>
          <a:xfrm>
            <a:off x="3572670" y="2939091"/>
            <a:ext cx="3311884" cy="3415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6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484765"/>
              </p:ext>
            </p:extLst>
          </p:nvPr>
        </p:nvGraphicFramePr>
        <p:xfrm>
          <a:off x="685800" y="1524000"/>
          <a:ext cx="769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03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79729"/>
              </p:ext>
            </p:extLst>
          </p:nvPr>
        </p:nvGraphicFramePr>
        <p:xfrm>
          <a:off x="583479" y="16002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0999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CHUNKED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</a:t>
            </a:r>
            <a:r>
              <a:rPr lang="en-US" sz="2800" dirty="0" err="1" smtClean="0"/>
              <a:t>Wallby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Wallaby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0079"/>
              </p:ext>
            </p:extLst>
          </p:nvPr>
        </p:nvGraphicFramePr>
        <p:xfrm>
          <a:off x="304800" y="5334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1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44810"/>
              </p:ext>
            </p:extLst>
          </p:nvPr>
        </p:nvGraphicFramePr>
        <p:xfrm>
          <a:off x="304800" y="6096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</a:t>
            </a:r>
            <a:r>
              <a:rPr lang="en-US" sz="2800" dirty="0"/>
              <a:t>4</a:t>
            </a:r>
            <a:r>
              <a:rPr lang="en-US" sz="2800" dirty="0" smtClean="0"/>
              <a:t>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82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0193"/>
              </p:ext>
            </p:extLst>
          </p:nvPr>
        </p:nvGraphicFramePr>
        <p:xfrm>
          <a:off x="304800" y="609600"/>
          <a:ext cx="838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1.843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0.247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746%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(100BM)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1,042%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88.597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1:33.85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3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9043"/>
              </p:ext>
            </p:extLst>
          </p:nvPr>
        </p:nvGraphicFramePr>
        <p:xfrm>
          <a:off x="304801" y="609600"/>
          <a:ext cx="8305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Failed</a:t>
                      </a:r>
                      <a:r>
                        <a:rPr lang="en-US" sz="1000" baseline="0" dirty="0" smtClean="0"/>
                        <a:t> due to over 2GB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1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87210"/>
              </p:ext>
            </p:extLst>
          </p:nvPr>
        </p:nvGraphicFramePr>
        <p:xfrm>
          <a:off x="304800" y="6096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    (4,000% 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1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3168"/>
              </p:ext>
            </p:extLst>
          </p:nvPr>
        </p:nvGraphicFramePr>
        <p:xfrm>
          <a:off x="304801" y="609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 (31,800%)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266" y="421709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59572" y="787043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020578" y="1160376"/>
            <a:ext cx="19021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H5D__write(..,</a:t>
            </a:r>
            <a:r>
              <a:rPr lang="en-US" sz="1000" dirty="0" err="1"/>
              <a:t>buf</a:t>
            </a:r>
            <a:r>
              <a:rPr lang="en-US" sz="1000" dirty="0" smtClean="0"/>
              <a:t>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15227" y="1676682"/>
            <a:ext cx="18390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chunk_collective_write</a:t>
            </a:r>
          </a:p>
          <a:p>
            <a:r>
              <a:rPr lang="en-US" sz="1000" dirty="0" smtClean="0"/>
              <a:t>(*</a:t>
            </a:r>
            <a:r>
              <a:rPr lang="en-US" sz="1000" dirty="0" err="1" smtClean="0"/>
              <a:t>io_info,type_info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56560" y="2237164"/>
            <a:ext cx="29710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H5D__chunk_collective_io(*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err="1" smtClean="0"/>
              <a:t>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312375" y="2653802"/>
            <a:ext cx="24765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H5D__link_chunk_collective_io(*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</a:p>
          <a:p>
            <a:r>
              <a:rPr lang="en-US" sz="1000" b="1" dirty="0" smtClean="0"/>
              <a:t>BUILD MPI TYPE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2375" y="3177610"/>
            <a:ext cx="24765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H5D__final_collective_io(*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3815" y="3716221"/>
            <a:ext cx="24765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H5D__mpio_select_write(*</a:t>
            </a:r>
            <a:r>
              <a:rPr lang="en-US" sz="1000" dirty="0" err="1"/>
              <a:t>io_info</a:t>
            </a:r>
            <a:r>
              <a:rPr lang="en-US" sz="1000" dirty="0"/>
              <a:t>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920" y="4087533"/>
            <a:ext cx="3449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0457" y="5324485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</a:t>
            </a:r>
            <a:r>
              <a:rPr lang="en-US" sz="1000" dirty="0" smtClean="0"/>
              <a:t>same)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7225" y="6096000"/>
            <a:ext cx="25223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 IO - </a:t>
            </a:r>
            <a:r>
              <a:rPr lang="en-US" sz="1000" dirty="0" err="1" smtClean="0"/>
              <a:t>MPI_File_write_at_all</a:t>
            </a:r>
            <a:r>
              <a:rPr lang="en-US" sz="1000" dirty="0"/>
              <a:t>(.., </a:t>
            </a:r>
            <a:r>
              <a:rPr lang="en-US" sz="1000" dirty="0" err="1"/>
              <a:t>buf,size</a:t>
            </a:r>
            <a:r>
              <a:rPr lang="en-US" sz="1000" dirty="0" smtClean="0"/>
              <a:t>,..)</a:t>
            </a:r>
          </a:p>
          <a:p>
            <a:r>
              <a:rPr lang="en-US" sz="1000" dirty="0" smtClean="0"/>
              <a:t>IND IO - </a:t>
            </a:r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9170" y="1113681"/>
            <a:ext cx="963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mode:  </a:t>
            </a:r>
          </a:p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</a:t>
            </a:r>
          </a:p>
          <a:p>
            <a:r>
              <a:rPr lang="en-US" sz="1000" b="1" dirty="0" smtClean="0"/>
              <a:t>chunked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0993" y="1676682"/>
            <a:ext cx="19201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contig_collective_write</a:t>
            </a:r>
            <a:endParaRPr lang="en-US" sz="1000" dirty="0" smtClean="0"/>
          </a:p>
          <a:p>
            <a:r>
              <a:rPr lang="en-US" sz="1000" dirty="0"/>
              <a:t>(</a:t>
            </a:r>
            <a:r>
              <a:rPr lang="en-US" sz="1000" dirty="0" smtClean="0"/>
              <a:t>*</a:t>
            </a:r>
            <a:r>
              <a:rPr lang="en-US" sz="1000" dirty="0" err="1"/>
              <a:t>io_info</a:t>
            </a:r>
            <a:r>
              <a:rPr lang="en-US" sz="1000" dirty="0" smtClean="0"/>
              <a:t>, </a:t>
            </a:r>
            <a:r>
              <a:rPr lang="en-US" sz="1000" dirty="0" err="1" smtClean="0"/>
              <a:t>type_info_fm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9300" y="2650857"/>
            <a:ext cx="25089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H5D__inter_collective_io(*</a:t>
            </a:r>
            <a:r>
              <a:rPr lang="en-US" sz="1000" dirty="0" err="1"/>
              <a:t>io_info</a:t>
            </a:r>
            <a:r>
              <a:rPr lang="en-US" sz="1000" dirty="0" smtClean="0"/>
              <a:t>,..)</a:t>
            </a:r>
          </a:p>
          <a:p>
            <a:r>
              <a:rPr lang="en-US" sz="1000" b="1" dirty="0" smtClean="0"/>
              <a:t>BUILD MPI TYPE</a:t>
            </a:r>
            <a:endParaRPr lang="en-US" sz="1000" b="1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 flipH="1">
            <a:off x="4965317" y="667930"/>
            <a:ext cx="6349" cy="1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4965317" y="1033264"/>
            <a:ext cx="6350" cy="12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1"/>
            <a:endCxn id="7" idx="0"/>
          </p:cNvCxnSpPr>
          <p:nvPr/>
        </p:nvCxnSpPr>
        <p:spPr>
          <a:xfrm rot="10800000" flipV="1">
            <a:off x="2534748" y="1360430"/>
            <a:ext cx="1485830" cy="3162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 flipH="1">
            <a:off x="5763778" y="2076792"/>
            <a:ext cx="7284" cy="5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10" idx="3"/>
          </p:cNvCxnSpPr>
          <p:nvPr/>
        </p:nvCxnSpPr>
        <p:spPr>
          <a:xfrm rot="5400000">
            <a:off x="4612978" y="2226865"/>
            <a:ext cx="326698" cy="19749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1083432"/>
            <a:ext cx="94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mode: </a:t>
            </a:r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2534748" y="2076792"/>
            <a:ext cx="7317" cy="16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>
            <a:off x="2542065" y="2483385"/>
            <a:ext cx="8560" cy="17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0" idx="0"/>
          </p:cNvCxnSpPr>
          <p:nvPr/>
        </p:nvCxnSpPr>
        <p:spPr>
          <a:xfrm>
            <a:off x="2550625" y="3053912"/>
            <a:ext cx="0" cy="12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1" idx="0"/>
          </p:cNvCxnSpPr>
          <p:nvPr/>
        </p:nvCxnSpPr>
        <p:spPr>
          <a:xfrm flipH="1">
            <a:off x="2542065" y="3577720"/>
            <a:ext cx="8560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6519" y="4432991"/>
            <a:ext cx="1832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 same) 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9327" y="4771109"/>
            <a:ext cx="20284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via H5FD_class_t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11" idx="2"/>
            <a:endCxn id="12" idx="0"/>
          </p:cNvCxnSpPr>
          <p:nvPr/>
        </p:nvCxnSpPr>
        <p:spPr>
          <a:xfrm>
            <a:off x="2542065" y="3962442"/>
            <a:ext cx="21500" cy="125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42" idx="0"/>
          </p:cNvCxnSpPr>
          <p:nvPr/>
        </p:nvCxnSpPr>
        <p:spPr>
          <a:xfrm flipH="1">
            <a:off x="2552816" y="4333754"/>
            <a:ext cx="10749" cy="99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3" idx="0"/>
          </p:cNvCxnSpPr>
          <p:nvPr/>
        </p:nvCxnSpPr>
        <p:spPr>
          <a:xfrm>
            <a:off x="2552816" y="4679212"/>
            <a:ext cx="10749" cy="91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2"/>
            <a:endCxn id="40" idx="0"/>
          </p:cNvCxnSpPr>
          <p:nvPr/>
        </p:nvCxnSpPr>
        <p:spPr>
          <a:xfrm flipH="1">
            <a:off x="2542065" y="5570706"/>
            <a:ext cx="21500" cy="15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3" idx="2"/>
            <a:endCxn id="13" idx="0"/>
          </p:cNvCxnSpPr>
          <p:nvPr/>
        </p:nvCxnSpPr>
        <p:spPr>
          <a:xfrm>
            <a:off x="2563565" y="5171219"/>
            <a:ext cx="0" cy="1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30984" y="313988"/>
            <a:ext cx="26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 mode / single </a:t>
            </a:r>
            <a:r>
              <a:rPr lang="en-US" sz="1200" dirty="0" err="1" smtClean="0"/>
              <a:t>dset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H5FD_MPIO_COLLECTIVE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6" idx="3"/>
            <a:endCxn id="17" idx="3"/>
          </p:cNvCxnSpPr>
          <p:nvPr/>
        </p:nvCxnSpPr>
        <p:spPr>
          <a:xfrm>
            <a:off x="5922756" y="1360431"/>
            <a:ext cx="808375" cy="516306"/>
          </a:xfrm>
          <a:prstGeom prst="bentConnector3">
            <a:avLst>
              <a:gd name="adj1" fmla="val 1282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474146" y="5352716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</a:t>
            </a:r>
            <a:r>
              <a:rPr lang="en-US" sz="1000" dirty="0" err="1" smtClean="0"/>
              <a:t>Coll</a:t>
            </a:r>
            <a:r>
              <a:rPr lang="en-US" sz="1000" dirty="0" smtClean="0"/>
              <a:t>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dset.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9" idx="3"/>
            <a:endCxn id="18" idx="1"/>
          </p:cNvCxnSpPr>
          <p:nvPr/>
        </p:nvCxnSpPr>
        <p:spPr>
          <a:xfrm flipV="1">
            <a:off x="3788875" y="2850912"/>
            <a:ext cx="720425" cy="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6000" y="2497006"/>
            <a:ext cx="68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single chunk?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8957" y="5729220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MPI_File_set_view</a:t>
            </a:r>
            <a:r>
              <a:rPr lang="en-US" sz="1000" dirty="0" smtClean="0"/>
              <a:t>(</a:t>
            </a:r>
            <a:r>
              <a:rPr lang="en-US" sz="1000" dirty="0" err="1" smtClean="0"/>
              <a:t>fh</a:t>
            </a:r>
            <a:r>
              <a:rPr lang="en-US" sz="1000" dirty="0" smtClean="0"/>
              <a:t>, </a:t>
            </a:r>
            <a:r>
              <a:rPr lang="en-US" sz="1000" dirty="0" err="1" smtClean="0"/>
              <a:t>disp</a:t>
            </a:r>
            <a:r>
              <a:rPr lang="en-US" sz="1000" dirty="0" smtClean="0"/>
              <a:t>, </a:t>
            </a:r>
            <a:r>
              <a:rPr lang="en-US" sz="1000" dirty="0" err="1" smtClean="0"/>
              <a:t>etype</a:t>
            </a:r>
            <a:r>
              <a:rPr lang="en-US" sz="1000" dirty="0" smtClean="0"/>
              <a:t>, </a:t>
            </a:r>
            <a:r>
              <a:rPr lang="en-US" sz="1000" dirty="0" err="1" smtClean="0"/>
              <a:t>ftype</a:t>
            </a:r>
            <a:r>
              <a:rPr lang="en-US" sz="1000" dirty="0" smtClean="0"/>
              <a:t>, </a:t>
            </a:r>
            <a:endParaRPr lang="en-US" sz="1000" dirty="0"/>
          </a:p>
        </p:txBody>
      </p:sp>
      <p:cxnSp>
        <p:nvCxnSpPr>
          <p:cNvPr id="129" name="Straight Arrow Connector 128"/>
          <p:cNvCxnSpPr>
            <a:stCxn id="40" idx="2"/>
            <a:endCxn id="14" idx="0"/>
          </p:cNvCxnSpPr>
          <p:nvPr/>
        </p:nvCxnSpPr>
        <p:spPr>
          <a:xfrm flipH="1">
            <a:off x="2538406" y="5975441"/>
            <a:ext cx="3659" cy="12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 6 processes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58587"/>
              </p:ext>
            </p:extLst>
          </p:nvPr>
        </p:nvGraphicFramePr>
        <p:xfrm>
          <a:off x="304800" y="6096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2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6928"/>
              </p:ext>
            </p:extLst>
          </p:nvPr>
        </p:nvGraphicFramePr>
        <p:xfrm>
          <a:off x="304801" y="609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0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All processes 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5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processes up to 256 processes and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93636"/>
              </p:ext>
            </p:extLst>
          </p:nvPr>
        </p:nvGraphicFramePr>
        <p:xfrm>
          <a:off x="304801" y="6096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(Without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03.94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0.254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0.326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0.875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7.041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0:09.76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0:10.52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Xx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0:16.34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7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5389"/>
              </p:ext>
            </p:extLst>
          </p:nvPr>
        </p:nvGraphicFramePr>
        <p:xfrm>
          <a:off x="304801" y="6096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CHUNKED 25600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(without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2.460sec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3.846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3.780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11.34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2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42351"/>
              </p:ext>
            </p:extLst>
          </p:nvPr>
        </p:nvGraphicFramePr>
        <p:xfrm>
          <a:off x="304801" y="609600"/>
          <a:ext cx="8305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(OLD 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63.054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64.857s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2.788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98.185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0.866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100.844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3.919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64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195.563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198.901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6.952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272.803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276.387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9.330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347.788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0.910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11.217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7.198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364.659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567.086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11.568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581.345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15.603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1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02137"/>
              </p:ext>
            </p:extLst>
          </p:nvPr>
        </p:nvGraphicFramePr>
        <p:xfrm>
          <a:off x="304801" y="6096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0.424 – 1.160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65.480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2.478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74.236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0.352 – 1.103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0.042 – 5.779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0.069 – 0.070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76.825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3.485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254.081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0.664 – 5.099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0.396 – 6.133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0.071 - 0.072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262.008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7.354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36times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281.438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– 6.333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0.699 – 1.474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0.682 – 0.683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492.256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0.633</a:t>
                      </a:r>
                      <a:r>
                        <a:rPr lang="en-US" sz="1000" baseline="0" dirty="0" smtClean="0"/>
                        <a:t> – 8.385</a:t>
                      </a: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1.332 – 12.087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1.303 – 1.305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12.108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2194"/>
              </p:ext>
            </p:extLst>
          </p:nvPr>
        </p:nvGraphicFramePr>
        <p:xfrm>
          <a:off x="304801" y="6096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10 CHUNKED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58.565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0.083 – 0.835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0.006 – 0.755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2.095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78.273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0.338 – 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0.060 – 0.819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0.086 – 0.087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80.773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3.456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158.507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0.742 – 3.495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0.051 – 10.798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0.302 – 0.303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160.877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7.016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187.997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0.662 – 6.414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0.655 – 1.419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0.650 – 0.650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191.646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9.391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412.168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0.718 – 8.474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1.331 – 7.794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1.296 – 1.297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418.000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13.321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1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Both “</a:t>
            </a:r>
            <a:r>
              <a:rPr lang="en-US" sz="2800" dirty="0"/>
              <a:t>Each process write each dataset. (embarrassingly parallel case</a:t>
            </a:r>
            <a:r>
              <a:rPr lang="en-US" sz="2800" dirty="0" smtClean="0"/>
              <a:t>)” and 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processes up to 4000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Mainly purpose for testing stability with larger scale.</a:t>
            </a:r>
          </a:p>
          <a:p>
            <a:r>
              <a:rPr lang="en-US" sz="2800" dirty="0" smtClean="0"/>
              <a:t>Also shows comparisons between ‘H5Dwrite’ and ‘H5Dwrite_multi’ for 2k/4k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792" y="310532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17447" y="694371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95018" y="1124136"/>
            <a:ext cx="1456348" cy="276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H5D__write(..,</a:t>
            </a:r>
            <a:r>
              <a:rPr lang="en-US" sz="1200" b="1" dirty="0" err="1"/>
              <a:t>buf</a:t>
            </a:r>
            <a:r>
              <a:rPr lang="en-US" sz="1200" b="1" dirty="0" smtClean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481" y="4335971"/>
            <a:ext cx="2003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chunk_collective_write</a:t>
            </a:r>
          </a:p>
          <a:p>
            <a:r>
              <a:rPr lang="en-US" sz="1000" dirty="0" smtClean="0"/>
              <a:t>(*</a:t>
            </a:r>
            <a:r>
              <a:rPr lang="en-US" sz="1000" dirty="0" err="1" smtClean="0"/>
              <a:t>io_info,type_info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Or </a:t>
            </a:r>
          </a:p>
          <a:p>
            <a:r>
              <a:rPr lang="en-US" sz="1000" b="1" dirty="0"/>
              <a:t>H5D__chunk_write</a:t>
            </a:r>
            <a:r>
              <a:rPr lang="en-US" sz="1000" dirty="0"/>
              <a:t>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4335971"/>
            <a:ext cx="19201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contig_collective_write</a:t>
            </a:r>
            <a:endParaRPr lang="en-US" sz="1000" dirty="0" smtClean="0"/>
          </a:p>
          <a:p>
            <a:r>
              <a:rPr lang="en-US" sz="1000" dirty="0"/>
              <a:t>(</a:t>
            </a:r>
            <a:r>
              <a:rPr lang="en-US" sz="1000" dirty="0" smtClean="0"/>
              <a:t>*</a:t>
            </a:r>
            <a:r>
              <a:rPr lang="en-US" sz="1000" dirty="0" err="1"/>
              <a:t>io_info</a:t>
            </a:r>
            <a:r>
              <a:rPr lang="en-US" sz="1000" dirty="0" smtClean="0"/>
              <a:t>, </a:t>
            </a:r>
            <a:r>
              <a:rPr lang="en-US" sz="1000" dirty="0" err="1" smtClean="0"/>
              <a:t>type_info_fm</a:t>
            </a:r>
            <a:r>
              <a:rPr lang="en-US" sz="1000" dirty="0" smtClean="0"/>
              <a:t>) 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b="1" dirty="0"/>
              <a:t>H5D__contig_write</a:t>
            </a:r>
            <a:r>
              <a:rPr lang="en-US" sz="1000" dirty="0"/>
              <a:t>()(*</a:t>
            </a:r>
            <a:r>
              <a:rPr lang="en-US" sz="1000" dirty="0" err="1"/>
              <a:t>io_info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4223192" y="556753"/>
            <a:ext cx="0" cy="137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4223192" y="940592"/>
            <a:ext cx="0" cy="18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7" idx="1"/>
            <a:endCxn id="7" idx="3"/>
          </p:cNvCxnSpPr>
          <p:nvPr/>
        </p:nvCxnSpPr>
        <p:spPr>
          <a:xfrm rot="10800000">
            <a:off x="2774754" y="4689915"/>
            <a:ext cx="48646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flipV="1">
            <a:off x="6751269" y="4896453"/>
            <a:ext cx="0" cy="14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67" idx="3"/>
            <a:endCxn id="17" idx="1"/>
          </p:cNvCxnSpPr>
          <p:nvPr/>
        </p:nvCxnSpPr>
        <p:spPr>
          <a:xfrm flipV="1">
            <a:off x="5143965" y="4689914"/>
            <a:ext cx="6472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26348" y="450258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</a:t>
            </a:r>
            <a:r>
              <a:rPr lang="en-US" sz="1000" dirty="0" err="1" smtClean="0"/>
              <a:t>Coll</a:t>
            </a:r>
            <a:r>
              <a:rPr lang="en-US" sz="1000" dirty="0" smtClean="0"/>
              <a:t>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 for parallel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80711" y="1532703"/>
            <a:ext cx="24733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(MPI VFD on)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H5TVLEN not support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Region reference not support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Chunked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with filter not support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7171" y="1686591"/>
            <a:ext cx="30806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Shape_same</a:t>
            </a:r>
            <a:endParaRPr lang="en-US" sz="1000" dirty="0" smtClean="0"/>
          </a:p>
          <a:p>
            <a:r>
              <a:rPr lang="en-US" sz="1000" dirty="0" smtClean="0"/>
              <a:t>- Use </a:t>
            </a:r>
            <a:r>
              <a:rPr lang="en-US" sz="1000" dirty="0" err="1" smtClean="0"/>
              <a:t>projected_mem_space</a:t>
            </a:r>
            <a:r>
              <a:rPr lang="en-US" sz="1000" dirty="0" smtClean="0"/>
              <a:t>  &amp; adjust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3807" y="2439144"/>
            <a:ext cx="39473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SELECT_NPOINTS (</a:t>
            </a:r>
            <a:r>
              <a:rPr lang="en-US" sz="1000" dirty="0" err="1" smtClean="0"/>
              <a:t>mem</a:t>
            </a:r>
            <a:r>
              <a:rPr lang="en-US" sz="1000" dirty="0" err="1"/>
              <a:t>_</a:t>
            </a:r>
            <a:r>
              <a:rPr lang="en-US" sz="1000" dirty="0" err="1" smtClean="0"/>
              <a:t>space</a:t>
            </a:r>
            <a:r>
              <a:rPr lang="en-US" sz="1000" dirty="0" smtClean="0"/>
              <a:t>) == </a:t>
            </a:r>
            <a:r>
              <a:rPr lang="en-US" sz="1000" dirty="0"/>
              <a:t>SELECT_NPOINTS </a:t>
            </a:r>
            <a:r>
              <a:rPr lang="en-US" sz="1000" dirty="0" smtClean="0"/>
              <a:t>(</a:t>
            </a:r>
            <a:r>
              <a:rPr lang="en-US" sz="1000" dirty="0" err="1" smtClean="0"/>
              <a:t>file_space</a:t>
            </a:r>
            <a:r>
              <a:rPr lang="en-US" sz="1000" dirty="0"/>
              <a:t>)</a:t>
            </a:r>
            <a:r>
              <a:rPr lang="en-US" sz="1000" dirty="0" smtClean="0"/>
              <a:t>  </a:t>
            </a:r>
          </a:p>
          <a:p>
            <a:r>
              <a:rPr lang="en-US" sz="1000" dirty="0"/>
              <a:t>Check </a:t>
            </a:r>
            <a:r>
              <a:rPr lang="en-US" sz="1000" dirty="0" smtClean="0"/>
              <a:t>H5S_has_extent() for </a:t>
            </a:r>
            <a:r>
              <a:rPr lang="en-US" sz="1000" dirty="0" err="1" smtClean="0"/>
              <a:t>file_space</a:t>
            </a:r>
            <a:r>
              <a:rPr lang="en-US" sz="1000" dirty="0" smtClean="0"/>
              <a:t> and </a:t>
            </a:r>
            <a:r>
              <a:rPr lang="en-US" sz="1000" dirty="0" err="1" smtClean="0"/>
              <a:t>mem_space</a:t>
            </a:r>
            <a:endParaRPr lang="en-US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75219" y="2362200"/>
            <a:ext cx="30806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Allocate data space and initialize it if it hasn't </a:t>
            </a:r>
            <a:r>
              <a:rPr lang="en-US" sz="1000" dirty="0" smtClean="0"/>
              <a:t>been</a:t>
            </a:r>
          </a:p>
          <a:p>
            <a:r>
              <a:rPr lang="en-US" sz="1000" dirty="0"/>
              <a:t>dataset-&gt;shared-&gt;</a:t>
            </a:r>
            <a:r>
              <a:rPr lang="en-US" sz="1000" dirty="0" err="1"/>
              <a:t>layout.ops</a:t>
            </a:r>
            <a:r>
              <a:rPr lang="en-US" sz="1000" dirty="0"/>
              <a:t>-&gt;</a:t>
            </a:r>
            <a:r>
              <a:rPr lang="en-US" sz="1000" dirty="0" err="1" smtClean="0"/>
              <a:t>is_space_alloc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H5D__alloc_storage</a:t>
            </a:r>
            <a:r>
              <a:rPr lang="en-US" sz="1000" dirty="0" smtClean="0"/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51988" y="3248798"/>
            <a:ext cx="1309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ioinfo_init()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22970" y="3714753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io_info.layout_ops.io_init</a:t>
            </a:r>
            <a:r>
              <a:rPr lang="en-US" sz="1000" dirty="0" smtClean="0"/>
              <a:t>)()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95018" y="4089750"/>
            <a:ext cx="14237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H5D__ioinfo_adjust</a:t>
            </a:r>
            <a:r>
              <a:rPr lang="en-US" sz="1000" dirty="0" smtClean="0"/>
              <a:t>()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1220" y="4566804"/>
            <a:ext cx="18827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io_info.io_ops.multi_write</a:t>
            </a:r>
            <a:r>
              <a:rPr lang="en-US" sz="1000" dirty="0" smtClean="0"/>
              <a:t>)()</a:t>
            </a:r>
          </a:p>
        </p:txBody>
      </p:sp>
      <p:cxnSp>
        <p:nvCxnSpPr>
          <p:cNvPr id="70" name="Elbow Connector 69"/>
          <p:cNvCxnSpPr>
            <a:stCxn id="6" idx="1"/>
            <a:endCxn id="57" idx="0"/>
          </p:cNvCxnSpPr>
          <p:nvPr/>
        </p:nvCxnSpPr>
        <p:spPr>
          <a:xfrm rot="10800000" flipV="1">
            <a:off x="2317364" y="1262635"/>
            <a:ext cx="1177654" cy="270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58" idx="1"/>
          </p:cNvCxnSpPr>
          <p:nvPr/>
        </p:nvCxnSpPr>
        <p:spPr>
          <a:xfrm>
            <a:off x="3554017" y="1886646"/>
            <a:ext cx="12231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1"/>
            <a:endCxn id="60" idx="3"/>
          </p:cNvCxnSpPr>
          <p:nvPr/>
        </p:nvCxnSpPr>
        <p:spPr>
          <a:xfrm flipH="1">
            <a:off x="3855853" y="2639199"/>
            <a:ext cx="487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2"/>
            <a:endCxn id="59" idx="0"/>
          </p:cNvCxnSpPr>
          <p:nvPr/>
        </p:nvCxnSpPr>
        <p:spPr>
          <a:xfrm>
            <a:off x="6317488" y="2086701"/>
            <a:ext cx="0" cy="35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0" idx="2"/>
            <a:endCxn id="61" idx="0"/>
          </p:cNvCxnSpPr>
          <p:nvPr/>
        </p:nvCxnSpPr>
        <p:spPr>
          <a:xfrm rot="16200000" flipH="1">
            <a:off x="3094920" y="2136813"/>
            <a:ext cx="332600" cy="18913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07227" y="5276472"/>
            <a:ext cx="22156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io_info.layout_ops.io_term</a:t>
            </a:r>
            <a:r>
              <a:rPr lang="en-US" sz="1000" dirty="0"/>
              <a:t>)(&amp;</a:t>
            </a:r>
            <a:r>
              <a:rPr lang="en-US" sz="1000" dirty="0" err="1"/>
              <a:t>fm</a:t>
            </a:r>
            <a:r>
              <a:rPr lang="en-US" sz="1000" dirty="0" smtClean="0"/>
              <a:t>)</a:t>
            </a:r>
          </a:p>
        </p:txBody>
      </p:sp>
      <p:cxnSp>
        <p:nvCxnSpPr>
          <p:cNvPr id="96" name="Straight Arrow Connector 95"/>
          <p:cNvCxnSpPr>
            <a:stCxn id="67" idx="2"/>
            <a:endCxn id="87" idx="0"/>
          </p:cNvCxnSpPr>
          <p:nvPr/>
        </p:nvCxnSpPr>
        <p:spPr>
          <a:xfrm>
            <a:off x="4202593" y="4813025"/>
            <a:ext cx="12455" cy="46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1" idx="2"/>
            <a:endCxn id="63" idx="0"/>
          </p:cNvCxnSpPr>
          <p:nvPr/>
        </p:nvCxnSpPr>
        <p:spPr>
          <a:xfrm>
            <a:off x="4206905" y="3495019"/>
            <a:ext cx="8142" cy="21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3" idx="2"/>
            <a:endCxn id="65" idx="0"/>
          </p:cNvCxnSpPr>
          <p:nvPr/>
        </p:nvCxnSpPr>
        <p:spPr>
          <a:xfrm flipH="1">
            <a:off x="4206904" y="3960974"/>
            <a:ext cx="8143" cy="128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2"/>
            <a:endCxn id="67" idx="0"/>
          </p:cNvCxnSpPr>
          <p:nvPr/>
        </p:nvCxnSpPr>
        <p:spPr>
          <a:xfrm flipH="1">
            <a:off x="4202593" y="4335971"/>
            <a:ext cx="4311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0599" y="3630872"/>
            <a:ext cx="1784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H5D__chunk_io_init()</a:t>
            </a:r>
          </a:p>
          <a:p>
            <a:r>
              <a:rPr lang="en-US" sz="1000" dirty="0" smtClean="0"/>
              <a:t>H5D__chunk_io_init_mdset()</a:t>
            </a:r>
          </a:p>
        </p:txBody>
      </p:sp>
      <p:cxnSp>
        <p:nvCxnSpPr>
          <p:cNvPr id="32" name="Elbow Connector 31"/>
          <p:cNvCxnSpPr>
            <a:stCxn id="63" idx="1"/>
            <a:endCxn id="31" idx="3"/>
          </p:cNvCxnSpPr>
          <p:nvPr/>
        </p:nvCxnSpPr>
        <p:spPr>
          <a:xfrm rot="10800000">
            <a:off x="2774754" y="3830928"/>
            <a:ext cx="548217" cy="6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1200" y="3630872"/>
            <a:ext cx="1784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NULL   (CONTIG)</a:t>
            </a:r>
          </a:p>
          <a:p>
            <a:r>
              <a:rPr lang="en-US" sz="1000" dirty="0" smtClean="0"/>
              <a:t>H5D__contig_io_init_mdset()</a:t>
            </a:r>
          </a:p>
        </p:txBody>
      </p:sp>
      <p:cxnSp>
        <p:nvCxnSpPr>
          <p:cNvPr id="38" name="Elbow Connector 37"/>
          <p:cNvCxnSpPr>
            <a:stCxn id="63" idx="3"/>
            <a:endCxn id="37" idx="1"/>
          </p:cNvCxnSpPr>
          <p:nvPr/>
        </p:nvCxnSpPr>
        <p:spPr>
          <a:xfrm flipV="1">
            <a:off x="5107124" y="3830927"/>
            <a:ext cx="684076" cy="6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5519" y="5276471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H5D__chunk_io_term()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01500" y="5276472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NULL (CONTIG)</a:t>
            </a:r>
          </a:p>
        </p:txBody>
      </p:sp>
      <p:cxnSp>
        <p:nvCxnSpPr>
          <p:cNvPr id="54" name="Elbow Connector 53"/>
          <p:cNvCxnSpPr>
            <a:stCxn id="87" idx="1"/>
            <a:endCxn id="52" idx="3"/>
          </p:cNvCxnSpPr>
          <p:nvPr/>
        </p:nvCxnSpPr>
        <p:spPr>
          <a:xfrm rot="10800000">
            <a:off x="2569673" y="5399583"/>
            <a:ext cx="53755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7" idx="3"/>
            <a:endCxn id="53" idx="1"/>
          </p:cNvCxnSpPr>
          <p:nvPr/>
        </p:nvCxnSpPr>
        <p:spPr>
          <a:xfrm>
            <a:off x="5322868" y="5399583"/>
            <a:ext cx="47863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15371" y="5777406"/>
            <a:ext cx="22156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</a:t>
            </a:r>
            <a:r>
              <a:rPr lang="en-US" sz="1000" dirty="0"/>
              <a:t>__ioinfo_term(&amp;</a:t>
            </a:r>
            <a:r>
              <a:rPr lang="en-US" sz="1000" dirty="0" err="1"/>
              <a:t>io_info</a:t>
            </a:r>
            <a:r>
              <a:rPr lang="en-US" sz="1000" dirty="0" smtClean="0"/>
              <a:t>)</a:t>
            </a:r>
          </a:p>
          <a:p>
            <a:r>
              <a:rPr lang="en-US" sz="1000" dirty="0"/>
              <a:t>H5D__typeinfo_term(&amp;</a:t>
            </a:r>
            <a:r>
              <a:rPr lang="en-US" sz="1000" dirty="0" err="1"/>
              <a:t>type_info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cxnSp>
        <p:nvCxnSpPr>
          <p:cNvPr id="82" name="Straight Arrow Connector 81"/>
          <p:cNvCxnSpPr>
            <a:stCxn id="87" idx="2"/>
            <a:endCxn id="64" idx="0"/>
          </p:cNvCxnSpPr>
          <p:nvPr/>
        </p:nvCxnSpPr>
        <p:spPr>
          <a:xfrm>
            <a:off x="4215048" y="5522693"/>
            <a:ext cx="8144" cy="25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5892" y="333090"/>
            <a:ext cx="247330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Branch functions </a:t>
            </a:r>
            <a:r>
              <a:rPr lang="en-US" sz="1100" dirty="0" smtClean="0"/>
              <a:t>from back bone path</a:t>
            </a:r>
          </a:p>
          <a:p>
            <a:r>
              <a:rPr lang="en-US" sz="1100" dirty="0" smtClean="0"/>
              <a:t>in parallel mode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20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53079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0.811 – 16.529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5.373 – 5.375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24.945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1.038 – 21.760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6.013 – 6.016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32.169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3225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0.546 – 11.434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2.745 – 2.746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17.051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2.253 – 18.253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2.660 – 2.662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24.214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512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3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06668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3.358 – 29.093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11.402 – 11.405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43.652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5.824 – 26.560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11.959 – 11.962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44.257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37726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0.618 – 21.342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5.523 – 5.526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29.422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2.866 – 18.616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5.729 – 5.732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1024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8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45958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– 24.615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5.315 – 31.036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22.088 – 22.090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22.035 – 22.040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50.158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56.952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0.175 – 26.255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9.078 – 29.808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22.602 – 22.609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21.390 – 21.395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64.401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48069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759.272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1.049 – 21.776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10.147 – 30.865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10.335 – 10.338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792.960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36.762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699.326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2.966 – 23.689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11.274 – 37.014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10.079 – 10.082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742.781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38.670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1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4976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128000, 0.5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4.241 – 24.980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41.959 – 41.969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72.467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14.604 – 35.354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41.728 – 41.742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80095"/>
              </p:ext>
            </p:extLst>
          </p:nvPr>
        </p:nvGraphicFramePr>
        <p:xfrm>
          <a:off x="304800" y="2895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850.971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1.161 – 27.350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21.059 – 31.807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20.344 – 20.351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876.464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50.730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836.984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3.918 – 19.646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23.024 – 53.734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20.449 – 20.454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893.966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43.414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3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2k/4k processes with more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Purpose for testing stability with larger scale with more datasets and more chunks.</a:t>
            </a:r>
          </a:p>
          <a:p>
            <a:r>
              <a:rPr lang="en-US" sz="2800" dirty="0" smtClean="0"/>
              <a:t>Also shows comparisons between ‘H5Dwrite’ and ‘H5Dwrite_multi’ for 2000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9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300dsets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61245"/>
              </p:ext>
            </p:extLst>
          </p:nvPr>
        </p:nvGraphicFramePr>
        <p:xfrm>
          <a:off x="304800" y="685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4012.661 sec    (66m.)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6.832 – 22.547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10.713 – 21.458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10.625 – 10.629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4037.097 sec   (67m17)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36.254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111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3774.168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23.412 – 34.146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10.505 – 16.264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11.194 – 11.199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3796.485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49.937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 times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0694"/>
              </p:ext>
            </p:extLst>
          </p:nvPr>
        </p:nvGraphicFramePr>
        <p:xfrm>
          <a:off x="303028" y="3581400"/>
          <a:ext cx="8305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128,000,000, 500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 for handling 1milion pieces.  0.5milion pieces per dataset via 500,000 chunks.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(1M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55.791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25.078 – 51.092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10.878 – 36.585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12.623 – 12.626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124.918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95.715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028" y="3124200"/>
            <a:ext cx="53357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2dsets /  1000,000 chunks / 1GB file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500dsets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88938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17.782 – 43.503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21.346 – 21.373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60.923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46.687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– 67.399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21.240 – 21.246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96.411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4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1000dsets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22527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1000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28.704 – 44.425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29.997 – 21.003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 2 hours continue…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68.616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1000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330.385 – 346.116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22.247 – 22.254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  <a:r>
                        <a:rPr lang="en-US" sz="1000" baseline="0" dirty="0" smtClean="0"/>
                        <a:t> too long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380.237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472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</a:t>
            </a:r>
            <a:r>
              <a:rPr lang="en-US" dirty="0"/>
              <a:t>o</a:t>
            </a:r>
            <a:r>
              <a:rPr lang="en-US" dirty="0" smtClean="0"/>
              <a:t>n 9-17-2013 </a:t>
            </a:r>
          </a:p>
          <a:p>
            <a:pPr lvl="1"/>
            <a:r>
              <a:rPr lang="en-US" dirty="0" smtClean="0"/>
              <a:t>3 slides along with work break 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3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Work Break Down List</a:t>
            </a:r>
          </a:p>
          <a:p>
            <a:r>
              <a:rPr lang="en-US" sz="1400" dirty="0"/>
              <a:t>Rewire single-</a:t>
            </a:r>
            <a:r>
              <a:rPr lang="en-US" sz="1400" dirty="0" err="1"/>
              <a:t>dset</a:t>
            </a:r>
            <a:r>
              <a:rPr lang="en-US" sz="1400" dirty="0"/>
              <a:t> Write via multi-</a:t>
            </a:r>
            <a:r>
              <a:rPr lang="en-US" sz="1400" dirty="0" err="1"/>
              <a:t>dset</a:t>
            </a:r>
            <a:r>
              <a:rPr lang="en-US" sz="1400" dirty="0"/>
              <a:t> Write  [ </a:t>
            </a:r>
            <a:r>
              <a:rPr lang="en-US" sz="1400" dirty="0" smtClean="0"/>
              <a:t>12.5 </a:t>
            </a:r>
            <a:r>
              <a:rPr lang="en-US" sz="1400" dirty="0"/>
              <a:t>~ </a:t>
            </a:r>
            <a:r>
              <a:rPr lang="en-US" sz="1400" dirty="0" smtClean="0"/>
              <a:t>14 </a:t>
            </a:r>
            <a:r>
              <a:rPr lang="en-US" sz="1400" dirty="0"/>
              <a:t>days ]</a:t>
            </a:r>
          </a:p>
          <a:p>
            <a:pPr lvl="1"/>
            <a:r>
              <a:rPr lang="en-US" sz="1400" dirty="0"/>
              <a:t>Remove multi-chunk opt code from lib and lib test. -x cchunk6 -x cchunk7 -x cchunk8 -x cchunk9 -x cchunk10 -x </a:t>
            </a:r>
            <a:r>
              <a:rPr lang="en-US" sz="1400" dirty="0" err="1"/>
              <a:t>actualio</a:t>
            </a:r>
            <a:r>
              <a:rPr lang="en-US" sz="1400" dirty="0"/>
              <a:t> (only related multi-chunk-opt)   (just remove or depreciate wrap?) (need to be done careful) – </a:t>
            </a:r>
            <a:r>
              <a:rPr lang="en-US" sz="1400" dirty="0" smtClean="0"/>
              <a:t>4 </a:t>
            </a:r>
            <a:r>
              <a:rPr lang="en-US" sz="1400" dirty="0"/>
              <a:t>days</a:t>
            </a:r>
          </a:p>
          <a:p>
            <a:pPr lvl="1"/>
            <a:r>
              <a:rPr lang="en-US" sz="1400" dirty="0"/>
              <a:t>Remove multi-chunk opt from </a:t>
            </a:r>
            <a:r>
              <a:rPr lang="en-US" sz="1400" dirty="0" smtClean="0"/>
              <a:t>Fortran </a:t>
            </a:r>
            <a:r>
              <a:rPr lang="en-US" sz="1400" dirty="0"/>
              <a:t>test. –  0.5 day </a:t>
            </a:r>
          </a:p>
          <a:p>
            <a:pPr lvl="1"/>
            <a:r>
              <a:rPr lang="en-US" sz="1400" dirty="0"/>
              <a:t>RM and User Manual updates. -  3</a:t>
            </a:r>
            <a:r>
              <a:rPr lang="en-US" sz="1400" dirty="0" smtClean="0"/>
              <a:t> </a:t>
            </a:r>
            <a:r>
              <a:rPr lang="en-US" sz="1400" dirty="0"/>
              <a:t>day  (include doc team)</a:t>
            </a:r>
          </a:p>
          <a:p>
            <a:pPr lvl="1"/>
            <a:r>
              <a:rPr lang="en-US" sz="1400" dirty="0"/>
              <a:t>Analyze how to reorganize or refactor code in a big frame work. – 1 day</a:t>
            </a:r>
          </a:p>
          <a:p>
            <a:pPr lvl="1"/>
            <a:r>
              <a:rPr lang="en-US" sz="1400" dirty="0"/>
              <a:t>Implement rewiring work.  (which one to remove, which one to rewire) – 3 ~ 4days</a:t>
            </a:r>
          </a:p>
          <a:p>
            <a:pPr lvl="1"/>
            <a:r>
              <a:rPr lang="en-US" sz="1400" dirty="0"/>
              <a:t>Feature verification tests for the rewired work - 0.5 days</a:t>
            </a:r>
          </a:p>
          <a:p>
            <a:pPr lvl="1"/>
            <a:r>
              <a:rPr lang="en-US" sz="1400" dirty="0"/>
              <a:t>Also test without –enable-parallel - 0.5 day </a:t>
            </a:r>
            <a:r>
              <a:rPr lang="en-US" sz="1400" dirty="0" smtClean="0"/>
              <a:t>~ </a:t>
            </a:r>
            <a:r>
              <a:rPr lang="en-US" sz="1400" dirty="0"/>
              <a:t>1 </a:t>
            </a:r>
            <a:r>
              <a:rPr lang="en-US" sz="1400" dirty="0" smtClean="0"/>
              <a:t>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Update </a:t>
            </a:r>
            <a:r>
              <a:rPr lang="en-US" sz="1400" dirty="0"/>
              <a:t>performance tests results from other HPC (Mira) for multi-</a:t>
            </a:r>
            <a:r>
              <a:rPr lang="en-US" sz="1400" dirty="0" err="1"/>
              <a:t>dset</a:t>
            </a:r>
            <a:r>
              <a:rPr lang="en-US" sz="1400" dirty="0"/>
              <a:t> writ </a:t>
            </a:r>
            <a:r>
              <a:rPr lang="en-US" sz="1400" dirty="0" smtClean="0"/>
              <a:t>tests, when arrives from Rob. - 0.5 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Implement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feature   [16.5 days ]</a:t>
            </a:r>
          </a:p>
          <a:p>
            <a:pPr lvl="1"/>
            <a:r>
              <a:rPr lang="en-US" sz="1400" dirty="0" smtClean="0"/>
              <a:t>Implementation and debugging - 12 days</a:t>
            </a:r>
          </a:p>
          <a:p>
            <a:pPr lvl="2"/>
            <a:r>
              <a:rPr lang="en-US" sz="1200" dirty="0" smtClean="0"/>
              <a:t>Work on multi </a:t>
            </a:r>
            <a:r>
              <a:rPr lang="en-US" sz="1200" dirty="0" err="1" smtClean="0"/>
              <a:t>dset</a:t>
            </a:r>
            <a:r>
              <a:rPr lang="en-US" sz="1200" dirty="0" smtClean="0"/>
              <a:t> features ,  writing various test cases, run various tests on local system, run memory tests – (8 days)</a:t>
            </a:r>
          </a:p>
          <a:p>
            <a:pPr lvl="2"/>
            <a:r>
              <a:rPr lang="en-US" sz="1200" dirty="0" smtClean="0"/>
              <a:t>Work on single </a:t>
            </a:r>
            <a:r>
              <a:rPr lang="en-US" sz="1200" dirty="0" err="1" smtClean="0"/>
              <a:t>dset</a:t>
            </a:r>
            <a:r>
              <a:rPr lang="en-US" sz="1200" dirty="0" smtClean="0"/>
              <a:t> side features via multi-</a:t>
            </a:r>
            <a:r>
              <a:rPr lang="en-US" sz="1200" dirty="0" err="1" smtClean="0"/>
              <a:t>dset</a:t>
            </a:r>
            <a:r>
              <a:rPr lang="en-US" sz="1200" dirty="0" smtClean="0"/>
              <a:t> path, run various tests on local system, run memory tests – (4 days)</a:t>
            </a:r>
          </a:p>
          <a:p>
            <a:pPr lvl="1"/>
            <a:r>
              <a:rPr lang="en-US" sz="1400" dirty="0" smtClean="0"/>
              <a:t>Performance verification tests on local system &amp; doc updates – 1.5 day</a:t>
            </a:r>
          </a:p>
          <a:p>
            <a:pPr lvl="1"/>
            <a:r>
              <a:rPr lang="en-US" sz="1400" dirty="0" smtClean="0"/>
              <a:t>Various  feature verification tests on HPC system – 1 day</a:t>
            </a:r>
          </a:p>
          <a:p>
            <a:pPr lvl="1"/>
            <a:r>
              <a:rPr lang="en-US" sz="1400" dirty="0" smtClean="0"/>
              <a:t>Various performance verification tests on HPC system &amp; doc updates – 2 days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Rewire single 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via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 [ 2 ~ 3 days ]</a:t>
            </a:r>
          </a:p>
          <a:p>
            <a:pPr lvl="1"/>
            <a:r>
              <a:rPr lang="en-US" sz="1400" dirty="0" smtClean="0"/>
              <a:t>Follow write did – 1.5 ~ 2.5 days</a:t>
            </a:r>
          </a:p>
          <a:p>
            <a:pPr lvl="1"/>
            <a:r>
              <a:rPr lang="en-US" sz="1400" dirty="0" smtClean="0"/>
              <a:t>Feature </a:t>
            </a:r>
            <a:r>
              <a:rPr lang="en-US" sz="1400" dirty="0"/>
              <a:t>verification </a:t>
            </a:r>
            <a:r>
              <a:rPr lang="en-US" sz="1400" dirty="0" smtClean="0"/>
              <a:t>tests for the rewired work – 0.5 days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1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6822" y="567163"/>
            <a:ext cx="19014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H5D__R/W()</a:t>
            </a:r>
          </a:p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io_ops.multi_read</a:t>
            </a:r>
            <a:r>
              <a:rPr lang="en-US" sz="1000" b="1" dirty="0" smtClean="0"/>
              <a:t>/write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6822" y="1205072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61206" y="1204004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889909" y="1714201"/>
            <a:ext cx="13130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H5D__contig_R/W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H5D__chunk_R/W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58713" y="1724055"/>
            <a:ext cx="179916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H5D__contig_collective_R/W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H5D__chunk_collective_R/W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1585" y="3492393"/>
            <a:ext cx="19713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io_ops.single_read</a:t>
            </a:r>
            <a:r>
              <a:rPr lang="en-US" sz="1000" b="1" dirty="0" smtClean="0"/>
              <a:t>/write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2423" y="4079093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5993" y="4087091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7333" y="4585854"/>
            <a:ext cx="13652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H5D__select_R/W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H5D__scatgath_R/W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0857" y="4585854"/>
            <a:ext cx="150001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H5D__mpio_select_R/W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1190" y="5452100"/>
            <a:ext cx="17575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layout_ops.Rvv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Wvv</a:t>
            </a:r>
            <a:endParaRPr lang="en-US" sz="1000" b="1" dirty="0" smtClean="0"/>
          </a:p>
          <a:p>
            <a:r>
              <a:rPr lang="en-US" sz="1000" dirty="0" smtClean="0"/>
              <a:t>Call directly via H5D_layout_ops_t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3746806" y="967273"/>
            <a:ext cx="660753" cy="23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4407559" y="967273"/>
            <a:ext cx="602192" cy="23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3546429" y="1451293"/>
            <a:ext cx="200377" cy="26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5009751" y="1450225"/>
            <a:ext cx="348545" cy="27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flipH="1">
            <a:off x="3842407" y="3738614"/>
            <a:ext cx="604839" cy="340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4447246" y="3738614"/>
            <a:ext cx="637292" cy="34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 flipH="1">
            <a:off x="3599959" y="4325314"/>
            <a:ext cx="242448" cy="26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5084538" y="4333312"/>
            <a:ext cx="376325" cy="25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3599959" y="5139852"/>
            <a:ext cx="0" cy="31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30415" y="2941851"/>
            <a:ext cx="16557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H5D__final_collective_io()</a:t>
            </a:r>
            <a:endParaRPr lang="en-US" sz="1000" dirty="0"/>
          </a:p>
        </p:txBody>
      </p:sp>
      <p:cxnSp>
        <p:nvCxnSpPr>
          <p:cNvPr id="43" name="Elbow Connector 42"/>
          <p:cNvCxnSpPr>
            <a:stCxn id="7" idx="2"/>
            <a:endCxn id="9" idx="1"/>
          </p:cNvCxnSpPr>
          <p:nvPr/>
        </p:nvCxnSpPr>
        <p:spPr>
          <a:xfrm rot="5400000">
            <a:off x="2830355" y="2899429"/>
            <a:ext cx="1347305" cy="84844"/>
          </a:xfrm>
          <a:prstGeom prst="bentConnector4">
            <a:avLst>
              <a:gd name="adj1" fmla="val 45431"/>
              <a:gd name="adj2" fmla="val 369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34053" y="2458728"/>
            <a:ext cx="12484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… BUILD MPI TYPE …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8" idx="2"/>
            <a:endCxn id="57" idx="0"/>
          </p:cNvCxnSpPr>
          <p:nvPr/>
        </p:nvCxnSpPr>
        <p:spPr>
          <a:xfrm>
            <a:off x="5358296" y="2278053"/>
            <a:ext cx="0" cy="18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35" idx="0"/>
          </p:cNvCxnSpPr>
          <p:nvPr/>
        </p:nvCxnSpPr>
        <p:spPr>
          <a:xfrm>
            <a:off x="5358296" y="2704949"/>
            <a:ext cx="0" cy="23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9" idx="3"/>
          </p:cNvCxnSpPr>
          <p:nvPr/>
        </p:nvCxnSpPr>
        <p:spPr>
          <a:xfrm flipH="1">
            <a:off x="5432907" y="3064962"/>
            <a:ext cx="753270" cy="550542"/>
          </a:xfrm>
          <a:prstGeom prst="bentConnector3">
            <a:avLst>
              <a:gd name="adj1" fmla="val -30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" y="367108"/>
            <a:ext cx="23401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dataset I/O</a:t>
            </a:r>
          </a:p>
          <a:p>
            <a:r>
              <a:rPr lang="en-US" sz="1200" dirty="0" smtClean="0"/>
              <a:t>Function pointers and Serial/Parallel point of view  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85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Work Break Down List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Testing   [ 5.5 Days ]</a:t>
            </a:r>
          </a:p>
          <a:p>
            <a:pPr lvl="1"/>
            <a:r>
              <a:rPr lang="en-US" sz="1400" dirty="0" smtClean="0"/>
              <a:t>Add test case to test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RW I/O in serial mode without MPI. (without –enable-parallel) – 1 day</a:t>
            </a:r>
          </a:p>
          <a:p>
            <a:pPr lvl="1"/>
            <a:r>
              <a:rPr lang="en-US" sz="1400" dirty="0" smtClean="0"/>
              <a:t>Discuss </a:t>
            </a:r>
            <a:r>
              <a:rPr lang="en-US" sz="1400" dirty="0"/>
              <a:t>about multi-</a:t>
            </a:r>
            <a:r>
              <a:rPr lang="en-US" sz="1400" dirty="0" err="1"/>
              <a:t>dset</a:t>
            </a:r>
            <a:r>
              <a:rPr lang="en-US" sz="1400" dirty="0"/>
              <a:t> feature tests and integration to internal framework</a:t>
            </a:r>
            <a:r>
              <a:rPr lang="en-US" sz="1400" dirty="0" smtClean="0"/>
              <a:t>. – 0.5 day</a:t>
            </a:r>
            <a:endParaRPr lang="en-US" sz="1400" dirty="0"/>
          </a:p>
          <a:p>
            <a:pPr lvl="1"/>
            <a:r>
              <a:rPr lang="en-US" sz="1400" dirty="0"/>
              <a:t>Convert developing feature test case s for internal test frame work</a:t>
            </a:r>
            <a:r>
              <a:rPr lang="en-US" sz="1400" dirty="0" smtClean="0"/>
              <a:t>. – 3 days</a:t>
            </a:r>
            <a:endParaRPr lang="en-US" sz="1400" dirty="0"/>
          </a:p>
          <a:p>
            <a:pPr lvl="1"/>
            <a:r>
              <a:rPr lang="en-US" sz="1400" dirty="0"/>
              <a:t>Integrate the test to internal test frame work</a:t>
            </a:r>
            <a:r>
              <a:rPr lang="en-US" sz="1400" dirty="0" smtClean="0"/>
              <a:t>. - 1 day</a:t>
            </a: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 smtClean="0"/>
              <a:t>Integrate </a:t>
            </a:r>
            <a:r>
              <a:rPr lang="en-US" sz="1400" dirty="0"/>
              <a:t>the </a:t>
            </a:r>
            <a:r>
              <a:rPr lang="en-US" sz="1400" dirty="0" smtClean="0"/>
              <a:t>code to branch to </a:t>
            </a:r>
            <a:r>
              <a:rPr lang="en-US" sz="1400" dirty="0"/>
              <a:t>trunk and </a:t>
            </a:r>
            <a:r>
              <a:rPr lang="en-US" sz="1400" dirty="0" smtClean="0"/>
              <a:t>1.8  [ 7.5 ~ 9.5 days ]</a:t>
            </a:r>
            <a:endParaRPr lang="en-US" sz="1400" dirty="0"/>
          </a:p>
          <a:p>
            <a:pPr lvl="1"/>
            <a:r>
              <a:rPr lang="en-US" sz="1500" dirty="0" smtClean="0"/>
              <a:t>Update branch with recent trunk. Resolve conflicts as necessary. – 0.5 ~ 2 days.</a:t>
            </a:r>
          </a:p>
          <a:p>
            <a:pPr lvl="1"/>
            <a:r>
              <a:rPr lang="en-US" sz="1500" dirty="0" smtClean="0"/>
              <a:t>Code clean ups and organization and overall system tests – 2 days</a:t>
            </a:r>
          </a:p>
          <a:p>
            <a:pPr lvl="1"/>
            <a:r>
              <a:rPr lang="en-US" sz="1500" dirty="0" smtClean="0"/>
              <a:t>Code review &amp; updates with Quincey – 1.5 ~ 2 days</a:t>
            </a:r>
          </a:p>
          <a:p>
            <a:pPr lvl="1"/>
            <a:r>
              <a:rPr lang="en-US" sz="1500" dirty="0" smtClean="0"/>
              <a:t>Final </a:t>
            </a:r>
            <a:r>
              <a:rPr lang="en-US" sz="1500" dirty="0"/>
              <a:t>tests with overall internal systems. (verifying tests</a:t>
            </a:r>
            <a:r>
              <a:rPr lang="en-US" sz="1500" dirty="0" smtClean="0"/>
              <a:t>) - 0.5 day</a:t>
            </a:r>
          </a:p>
          <a:p>
            <a:pPr lvl="1"/>
            <a:r>
              <a:rPr lang="en-US" sz="1500" dirty="0"/>
              <a:t>Official Code </a:t>
            </a:r>
            <a:r>
              <a:rPr lang="en-US" sz="1500" dirty="0" smtClean="0"/>
              <a:t>review prepare – 0.5 day</a:t>
            </a:r>
          </a:p>
          <a:p>
            <a:pPr lvl="1"/>
            <a:r>
              <a:rPr lang="en-US" sz="1500" dirty="0" smtClean="0"/>
              <a:t>Feedbacks and updates from code review – 2 days</a:t>
            </a:r>
          </a:p>
          <a:p>
            <a:pPr lvl="1"/>
            <a:r>
              <a:rPr lang="en-US" sz="1500" dirty="0" smtClean="0"/>
              <a:t>SVN check-in to trunk and 1.8  ~ 0.5 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Documentation [ 9.5 ~ 11.5 days ]</a:t>
            </a:r>
          </a:p>
          <a:p>
            <a:pPr lvl="1"/>
            <a:r>
              <a:rPr lang="en-US" sz="1400" dirty="0" smtClean="0"/>
              <a:t>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document updates</a:t>
            </a:r>
          </a:p>
          <a:p>
            <a:pPr lvl="2"/>
            <a:r>
              <a:rPr lang="en-US" sz="1400" dirty="0" smtClean="0"/>
              <a:t>Final updates - 2 days</a:t>
            </a:r>
          </a:p>
          <a:p>
            <a:pPr lvl="2"/>
            <a:r>
              <a:rPr lang="en-US" sz="1400" dirty="0" smtClean="0"/>
              <a:t>2.2</a:t>
            </a:r>
            <a:r>
              <a:rPr lang="en-US" sz="1400" dirty="0"/>
              <a:t>	CGNS User case: Quincey help </a:t>
            </a:r>
            <a:r>
              <a:rPr lang="en-US" sz="1400" dirty="0" smtClean="0"/>
              <a:t> (?)</a:t>
            </a:r>
          </a:p>
          <a:p>
            <a:pPr lvl="2"/>
            <a:r>
              <a:rPr lang="en-US" sz="1400" dirty="0"/>
              <a:t>4.2	</a:t>
            </a:r>
            <a:r>
              <a:rPr lang="en-US" sz="1400" dirty="0" smtClean="0"/>
              <a:t>Design Details    -   3 ~ 4 days</a:t>
            </a:r>
            <a:endParaRPr lang="en-US" sz="1000" dirty="0" smtClean="0"/>
          </a:p>
          <a:p>
            <a:pPr lvl="1"/>
            <a:r>
              <a:rPr lang="en-US" sz="1400" dirty="0" smtClean="0"/>
              <a:t>RM update (with Frank) – 2 ~ 3 day  </a:t>
            </a:r>
          </a:p>
          <a:p>
            <a:pPr lvl="1"/>
            <a:r>
              <a:rPr lang="en-US" sz="1400" dirty="0" smtClean="0"/>
              <a:t>User Manual update (with Mark) - 2 day</a:t>
            </a:r>
          </a:p>
          <a:p>
            <a:pPr lvl="1"/>
            <a:r>
              <a:rPr lang="en-US" sz="1400" dirty="0" smtClean="0"/>
              <a:t>Update Performance examples doc. - 0.3</a:t>
            </a:r>
          </a:p>
          <a:p>
            <a:pPr lvl="1"/>
            <a:r>
              <a:rPr lang="en-US" sz="1400" dirty="0" smtClean="0"/>
              <a:t>Newsletter “article” for announcement for the time of the release. – 0.2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2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14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Note</a:t>
            </a:r>
          </a:p>
          <a:p>
            <a:r>
              <a:rPr lang="en-US" sz="1400" dirty="0" smtClean="0"/>
              <a:t>Calculated ‘6h per = a work day’</a:t>
            </a:r>
          </a:p>
          <a:p>
            <a:r>
              <a:rPr lang="en-US" sz="1400" dirty="0" smtClean="0"/>
              <a:t>Rest feature implementations, debugging -  31 ~ 33.5 work days</a:t>
            </a:r>
          </a:p>
          <a:p>
            <a:pPr lvl="1"/>
            <a:r>
              <a:rPr lang="en-US" sz="1000" dirty="0" smtClean="0"/>
              <a:t>186 ~  201 hours</a:t>
            </a:r>
          </a:p>
          <a:p>
            <a:r>
              <a:rPr lang="en-US" sz="1400" dirty="0" smtClean="0"/>
              <a:t>Tests, integrates and Document – 22.5 ~ 26 work days</a:t>
            </a:r>
          </a:p>
          <a:p>
            <a:pPr lvl="1"/>
            <a:r>
              <a:rPr lang="en-US" sz="1000" dirty="0" smtClean="0"/>
              <a:t>135 ~ 156 hours</a:t>
            </a:r>
          </a:p>
          <a:p>
            <a:r>
              <a:rPr lang="en-US" sz="1400" dirty="0" smtClean="0"/>
              <a:t>Total : 53.5 ~ 59.5 work days</a:t>
            </a:r>
          </a:p>
          <a:p>
            <a:pPr lvl="1"/>
            <a:r>
              <a:rPr lang="en-US" sz="1000" dirty="0" smtClean="0"/>
              <a:t>321 ~ 357 hours 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Other Questions</a:t>
            </a:r>
            <a:endParaRPr lang="en-US" sz="1400" dirty="0"/>
          </a:p>
          <a:p>
            <a:r>
              <a:rPr lang="en-US" sz="1400" dirty="0" smtClean="0"/>
              <a:t>Truncate patch? It </a:t>
            </a:r>
            <a:r>
              <a:rPr lang="en-US" sz="1400" dirty="0"/>
              <a:t>causes </a:t>
            </a:r>
            <a:r>
              <a:rPr lang="en-US" sz="1400" dirty="0" smtClean="0"/>
              <a:t>failure on testphdf5(</a:t>
            </a:r>
            <a:r>
              <a:rPr lang="en-US" sz="1400" dirty="0" err="1" smtClean="0"/>
              <a:t>bigdset</a:t>
            </a:r>
            <a:r>
              <a:rPr lang="en-US" sz="1400" dirty="0" smtClean="0"/>
              <a:t>) test due to different output file size.  </a:t>
            </a:r>
            <a:endParaRPr lang="en-US" sz="1400" dirty="0"/>
          </a:p>
          <a:p>
            <a:r>
              <a:rPr lang="en-US" sz="1400" dirty="0" smtClean="0"/>
              <a:t>Zero size contiguous dataset fix from damsel test?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/>
              <a:t>Add Independent IO opt </a:t>
            </a:r>
            <a:r>
              <a:rPr lang="en-US" sz="1400" dirty="0" smtClean="0"/>
              <a:t>- collectively </a:t>
            </a:r>
            <a:r>
              <a:rPr lang="en-US" sz="1400" dirty="0"/>
              <a:t>IND-IO case (later?)</a:t>
            </a:r>
          </a:p>
          <a:p>
            <a:pPr>
              <a:lnSpc>
                <a:spcPct val="170000"/>
              </a:lnSpc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3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261832</TotalTime>
  <Words>14693</Words>
  <Application>Microsoft Office PowerPoint</Application>
  <PresentationFormat>On-screen Show (4:3)</PresentationFormat>
  <Paragraphs>3285</Paragraphs>
  <Slides>91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Multi-Dset Read/Write IO (Serial &amp; Parallel) Design and Development Notes</vt:lpstr>
      <vt:lpstr>Related Documents</vt:lpstr>
      <vt:lpstr>SVN feature branch</vt:lpstr>
      <vt:lpstr>PowerPoint Presentation</vt:lpstr>
      <vt:lpstr>Code level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level Design for multi-dset</vt:lpstr>
      <vt:lpstr>PowerPoint Presentation</vt:lpstr>
      <vt:lpstr>Code level Design for multi-dset</vt:lpstr>
      <vt:lpstr>PowerPoint Presentation</vt:lpstr>
      <vt:lpstr>PowerPoint Presentation</vt:lpstr>
      <vt:lpstr>Code level Design for multi-dset</vt:lpstr>
      <vt:lpstr>PowerPoint Presentation</vt:lpstr>
      <vt:lpstr>PowerPoint Presentation</vt:lpstr>
      <vt:lpstr>Code level Implementation Design </vt:lpstr>
      <vt:lpstr>PowerPoint Presentation</vt:lpstr>
      <vt:lpstr>PowerPoint Presentation</vt:lpstr>
      <vt:lpstr>PowerPoint Presentation</vt:lpstr>
      <vt:lpstr>PowerPoint Presentation</vt:lpstr>
      <vt:lpstr>Implementations</vt:lpstr>
      <vt:lpstr>PowerPoint Presentation</vt:lpstr>
      <vt:lpstr>PowerPoint Presentation</vt:lpstr>
      <vt:lpstr>PowerPoint Presentation</vt:lpstr>
      <vt:lpstr>PowerPoint Presentation</vt:lpstr>
      <vt:lpstr>Setting dataset transfer property from a user application</vt:lpstr>
      <vt:lpstr>PowerPoint Presentation</vt:lpstr>
      <vt:lpstr>Sub-tasks, Work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 for document</vt:lpstr>
      <vt:lpstr>PowerPoint Presentation</vt:lpstr>
      <vt:lpstr>TESTs and debugging</vt:lpstr>
      <vt:lpstr>PowerPoint Presentation</vt:lpstr>
      <vt:lpstr>PowerPoint Presentation</vt:lpstr>
      <vt:lpstr>PowerPoint Presentation</vt:lpstr>
      <vt:lpstr>Added Feature TEST cases for multi-dset</vt:lpstr>
      <vt:lpstr>PowerPoint Presentation</vt:lpstr>
      <vt:lpstr>PowerPoint Presentation</vt:lpstr>
      <vt:lpstr>PowerPoint Presentation</vt:lpstr>
      <vt:lpstr>PowerPoint Presentation</vt:lpstr>
      <vt:lpstr>Test by existing test cases</vt:lpstr>
      <vt:lpstr>PowerPoint Presentation</vt:lpstr>
      <vt:lpstr>PowerPoint Presentation</vt:lpstr>
      <vt:lpstr>PowerPoint Presentation</vt:lpstr>
      <vt:lpstr>Performance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Estimations</vt:lpstr>
      <vt:lpstr>Work Estimations for Multi-Dset R/W work on Sep-17-2013</vt:lpstr>
      <vt:lpstr>Work Estimations for Multi-Dset R/W work on Sep-17-2013</vt:lpstr>
      <vt:lpstr>Work Estimations for Multi-Dset R/W work on Sep-17-2013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725</cp:revision>
  <cp:lastPrinted>2013-10-31T22:13:42Z</cp:lastPrinted>
  <dcterms:created xsi:type="dcterms:W3CDTF">2013-02-27T21:24:21Z</dcterms:created>
  <dcterms:modified xsi:type="dcterms:W3CDTF">2013-11-14T17:18:41Z</dcterms:modified>
</cp:coreProperties>
</file>