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7" r:id="rId3"/>
    <p:sldId id="258" r:id="rId4"/>
    <p:sldId id="261" r:id="rId5"/>
    <p:sldId id="26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62" r:id="rId23"/>
    <p:sldId id="279" r:id="rId24"/>
    <p:sldId id="263" r:id="rId25"/>
    <p:sldId id="280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64" r:id="rId36"/>
    <p:sldId id="281" r:id="rId37"/>
    <p:sldId id="265" r:id="rId38"/>
    <p:sldId id="282" r:id="rId39"/>
    <p:sldId id="313" r:id="rId40"/>
    <p:sldId id="284" r:id="rId41"/>
    <p:sldId id="285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5" r:id="rId61"/>
    <p:sldId id="332" r:id="rId62"/>
    <p:sldId id="333" r:id="rId63"/>
    <p:sldId id="334" r:id="rId64"/>
    <p:sldId id="266" r:id="rId65"/>
    <p:sldId id="283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267" r:id="rId88"/>
    <p:sldId id="28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287" r:id="rId110"/>
    <p:sldId id="278" r:id="rId111"/>
    <p:sldId id="268" r:id="rId112"/>
    <p:sldId id="260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3" autoAdjust="0"/>
    <p:restoredTop sz="91050" autoAdjust="0"/>
  </p:normalViewPr>
  <p:slideViewPr>
    <p:cSldViewPr>
      <p:cViewPr varScale="1">
        <p:scale>
          <a:sx n="85" d="100"/>
          <a:sy n="85" d="100"/>
        </p:scale>
        <p:origin x="-78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4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6.xml"/><Relationship Id="rId2" Type="http://schemas.openxmlformats.org/officeDocument/2006/relationships/slide" Target="slides/slide42.xml"/><Relationship Id="rId1" Type="http://schemas.openxmlformats.org/officeDocument/2006/relationships/slide" Target="slides/slide26.xml"/><Relationship Id="rId6" Type="http://schemas.openxmlformats.org/officeDocument/2006/relationships/slide" Target="slides/slide120.xml"/><Relationship Id="rId5" Type="http://schemas.openxmlformats.org/officeDocument/2006/relationships/slide" Target="slides/slide115.xml"/><Relationship Id="rId4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2DC1-FFFB-4ADB-ADD2-86933D3DF0AC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16F5-9C4D-4965-BB20-0E45BDF6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mainly the library's</a:t>
            </a:r>
            <a:r>
              <a:rPr lang="en-US" baseline="0" dirty="0" smtClean="0"/>
              <a:t> problem so there is very little work for the user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I/O abstraction in</a:t>
            </a:r>
            <a:r>
              <a:rPr lang="en-US" baseline="0" dirty="0" smtClean="0"/>
              <a:t> the current HDF5 library, what a VFD is, what the VFL does.</a:t>
            </a:r>
            <a:endParaRPr lang="en-US" dirty="0" smtClean="0"/>
          </a:p>
          <a:p>
            <a:r>
              <a:rPr lang="en-US" dirty="0" smtClean="0"/>
              <a:t>Bottom-up or top-down?</a:t>
            </a:r>
            <a:endParaRPr lang="en-US" baseline="0" dirty="0" smtClean="0"/>
          </a:p>
          <a:p>
            <a:r>
              <a:rPr lang="en-US" baseline="0" dirty="0" smtClean="0"/>
              <a:t>Only need to be brief here since I'll go more in depth later in the talk, but everyone should understand how we abstract I/O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the VFL maps our generic</a:t>
            </a:r>
            <a:r>
              <a:rPr lang="en-US" baseline="0" dirty="0" smtClean="0"/>
              <a:t> I/O calls to VFD-specific calls.</a:t>
            </a:r>
            <a:endParaRPr lang="en-US" dirty="0" smtClean="0"/>
          </a:p>
          <a:p>
            <a:r>
              <a:rPr lang="en-US" dirty="0" smtClean="0"/>
              <a:t>The mapping from the VFD</a:t>
            </a:r>
            <a:r>
              <a:rPr lang="en-US" baseline="0" dirty="0" smtClean="0"/>
              <a:t> functions to the VFL pointers is set up when the VFD *set() API calls are invoked.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sec2, Windows here.</a:t>
            </a:r>
          </a:p>
          <a:p>
            <a:r>
              <a:rPr lang="en-US" baseline="0" dirty="0" smtClean="0"/>
              <a:t>The purple VFDs are "logical" VFDs that partition data and require one of the other VFDs for actual I/O operations.</a:t>
            </a:r>
          </a:p>
          <a:p>
            <a:r>
              <a:rPr lang="en-US" baseline="0" dirty="0" smtClean="0"/>
              <a:t>Point out the </a:t>
            </a:r>
            <a:r>
              <a:rPr lang="en-US" baseline="0" dirty="0" err="1" smtClean="0"/>
              <a:t>stdio</a:t>
            </a:r>
            <a:r>
              <a:rPr lang="en-US" baseline="0" dirty="0" smtClean="0"/>
              <a:t> is a demo driver and NOT for production use.  We'll talk about writing your own VFD later.</a:t>
            </a:r>
          </a:p>
          <a:p>
            <a:r>
              <a:rPr lang="en-US" baseline="0" dirty="0" smtClean="0"/>
              <a:t>MPI will not be covered</a:t>
            </a:r>
          </a:p>
          <a:p>
            <a:r>
              <a:rPr lang="en-US" baseline="0" dirty="0" smtClean="0"/>
              <a:t>Other VFDs will be covered later, on their own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very fast, until you run out of real memory.</a:t>
            </a:r>
          </a:p>
          <a:p>
            <a:r>
              <a:rPr lang="en-US" dirty="0" smtClean="0"/>
              <a:t>Backing store operations can make</a:t>
            </a:r>
            <a:r>
              <a:rPr lang="en-US" baseline="0" dirty="0" smtClean="0"/>
              <a:t> this very slow on platforms that lack sparse file support (Windows,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X) when large files are accessed.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Transparent,</a:t>
            </a:r>
            <a:r>
              <a:rPr lang="en-US" baseline="0" dirty="0" smtClean="0"/>
              <a:t> appears as uniform address space to HDF5 library and user applications.</a:t>
            </a:r>
          </a:p>
          <a:p>
            <a:r>
              <a:rPr lang="en-US" baseline="0" dirty="0" smtClean="0"/>
              <a:t>Originally developed due to the limits of 32-bit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split VFD is a</a:t>
            </a:r>
            <a:r>
              <a:rPr lang="en-US" baseline="0" dirty="0" smtClean="0"/>
              <a:t> compatibility wrapper around the multi driver.</a:t>
            </a:r>
            <a:endParaRPr lang="en-US" dirty="0" smtClean="0"/>
          </a:p>
          <a:p>
            <a:r>
              <a:rPr lang="en-US" dirty="0" smtClean="0"/>
              <a:t>Point out that separating</a:t>
            </a:r>
            <a:r>
              <a:rPr lang="en-US" baseline="0" dirty="0" smtClean="0"/>
              <a:t> I/O can result in more efficient cache use and faster I/O.</a:t>
            </a:r>
          </a:p>
          <a:p>
            <a:r>
              <a:rPr lang="en-US" baseline="0" dirty="0" smtClean="0"/>
              <a:t>Note that different/same disks and files can be used in any combination.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</a:t>
            </a:r>
            <a:r>
              <a:rPr lang="en-US" dirty="0" err="1" smtClean="0"/>
              <a:t>fapl</a:t>
            </a:r>
            <a:r>
              <a:rPr lang="en-US" baseline="0" dirty="0" smtClean="0"/>
              <a:t> you are setting is always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What's</a:t>
            </a:r>
            <a:r>
              <a:rPr lang="en-US" baseline="0" dirty="0" smtClean="0"/>
              <a:t> the status of stackable VFDs?  Isn't Jacob working on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system delays mean that the writer may have to wait some small multiple of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7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</a:t>
            </a:r>
            <a:r>
              <a:rPr lang="en-US" baseline="0" dirty="0" smtClean="0"/>
              <a:t> out what the actual function calls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4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we don't</a:t>
            </a:r>
            <a:r>
              <a:rPr lang="en-US" baseline="0" dirty="0" smtClean="0"/>
              <a:t> spill the journal entries to the disk immediately, in order to reduce I/O.  Hence this cache.</a:t>
            </a:r>
            <a:endParaRPr lang="en-US" dirty="0" smtClean="0"/>
          </a:p>
          <a:p>
            <a:r>
              <a:rPr lang="en-US" dirty="0" smtClean="0"/>
              <a:t>User-configurable cardinality,</a:t>
            </a:r>
            <a:r>
              <a:rPr lang="en-US" baseline="0" dirty="0" smtClean="0"/>
              <a:t> but must have at least two journal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don't really understand the lock/unlock and dirty/clean bits discussed in section 3.3.2.3 of John's RFC.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</a:t>
            </a:r>
            <a:r>
              <a:rPr lang="en-US" baseline="0" dirty="0" smtClean="0"/>
              <a:t> I'm missing an intermediate list here.  I'll have to check the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</a:t>
            </a:r>
            <a:r>
              <a:rPr lang="en-US" baseline="0" dirty="0" smtClean="0"/>
              <a:t> the cache entries serialized/transmitted?</a:t>
            </a:r>
          </a:p>
          <a:p>
            <a:r>
              <a:rPr lang="en-US" baseline="0" dirty="0" smtClean="0"/>
              <a:t>Do we only synchronize on the </a:t>
            </a:r>
            <a:r>
              <a:rPr lang="en-US" baseline="0" smtClean="0"/>
              <a:t>sync points?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696A1-FA07-CC44-AE8C-212A521A4771}" type="slidenum">
              <a:rPr lang="en-US"/>
              <a:pPr>
                <a:defRPr/>
              </a:pPr>
              <a:t>114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78280-AE8E-3B44-B960-5DCF5A1F3907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7661BC-6CFA-A343-BA8C-19AA7BFC4314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260B3-ACFC-E84C-986C-E66E0630C818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119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46F9-8DAB-AF4E-99EF-F6C3EEF9E125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42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66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&lt;Presentation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33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2578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&lt;Name of Presentation&gt;</a:t>
            </a:r>
          </a:p>
          <a:p>
            <a:pPr lvl="0"/>
            <a:r>
              <a:rPr lang="en-US" dirty="0" smtClean="0"/>
              <a:t>(example: Workshop for Acme, Inc.)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</p:spPr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8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7748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&lt;Section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2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&lt;section title&gt;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21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685800"/>
            <a:ext cx="73152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  <p:extLst>
      <p:ext uri="{BB962C8B-B14F-4D97-AF65-F5344CB8AC3E}">
        <p14:creationId xmlns:p14="http://schemas.microsoft.com/office/powerpoint/2010/main" val="718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629400"/>
            <a:ext cx="18288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57600" y="6629400"/>
            <a:ext cx="18288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58239538-B7EB-4B07-B5FE-8FC449607A4A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/branches/aio_vfd/" TargetMode="Externa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Development Efforts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Elena and/or Quincey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Presentation to PDT Partners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9008" y="22159"/>
            <a:ext cx="563880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engineering </a:t>
            </a:r>
            <a:r>
              <a:rPr lang="en-US" sz="2400" dirty="0"/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hallenge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to ensure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readers always see a coherent (though possibly not up to date) HDF5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1752600"/>
            <a:ext cx="5562600" cy="1295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50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Buffer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2057400" y="1371600"/>
            <a:ext cx="4800600" cy="4800600"/>
          </a:xfrm>
          <a:prstGeom prst="donut">
            <a:avLst>
              <a:gd name="adj" fmla="val 50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1981200"/>
            <a:ext cx="1981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148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55626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3810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524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0" name="Curved Up Arrow 9"/>
          <p:cNvSpPr/>
          <p:nvPr/>
        </p:nvSpPr>
        <p:spPr>
          <a:xfrm rot="16200000">
            <a:off x="56769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5400000">
            <a:off x="-13716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049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Buffers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4038600" cy="457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36576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raw/binary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 to be later streamed to the journal location.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journal entries vary in size.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4038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40386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505200"/>
            <a:ext cx="4038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730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Transaction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next transaction ID number.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a "begin transaction"</a:t>
            </a:r>
            <a:r>
              <a:rPr lang="en-US" sz="2400" dirty="0"/>
              <a:t> </a:t>
            </a:r>
            <a:r>
              <a:rPr lang="en-US" sz="2400" dirty="0" smtClean="0"/>
              <a:t>message in the journal buffer with that transaction ID.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Return the ID to the caller.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1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Journal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Check for space in the current journal buffer.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If no space…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Start an asynchronous write of the current journal buffer.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Test to see if the next buffer has an uncompleted write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If there is, stall until it completes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Switch to the next journal buffer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Make an entry in the journal buffer</a:t>
            </a:r>
          </a:p>
        </p:txBody>
      </p:sp>
    </p:spTree>
    <p:extLst>
      <p:ext uri="{BB962C8B-B14F-4D97-AF65-F5344CB8AC3E}">
        <p14:creationId xmlns:p14="http://schemas.microsoft.com/office/powerpoint/2010/main" val="30787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Transaction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Insert an "end transaction" entry into the journal buffer.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Increment the transaction ID number.</a:t>
            </a:r>
          </a:p>
        </p:txBody>
      </p:sp>
    </p:spTree>
    <p:extLst>
      <p:ext uri="{BB962C8B-B14F-4D97-AF65-F5344CB8AC3E}">
        <p14:creationId xmlns:p14="http://schemas.microsoft.com/office/powerpoint/2010/main" val="200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and Close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Flush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Write current journal buffer to disk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Flush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 smtClean="0"/>
              <a:t>Truncate</a:t>
            </a:r>
            <a:r>
              <a:rPr lang="en-US" sz="2400" dirty="0" smtClean="0"/>
              <a:t> the journal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Close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Flush (as above)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superblock and set journaling tag to FALSE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Sync superblock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3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relatively few changes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entries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serialized at sync points and end of transaction.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0 </a:t>
            </a:r>
            <a:r>
              <a:rPr lang="en-US" sz="2400" dirty="0" smtClean="0"/>
              <a:t>really handles the transaction I/O.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Journal I/O only happens at synch points for better I/O efficiency.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2968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h5recover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h5recover </a:t>
            </a:r>
            <a:r>
              <a:rPr lang="en-US" sz="2400" dirty="0"/>
              <a:t>[OPTIONS] [OBJECTS] [HDF5_FILE]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OBJECTS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-j, --journal [JOURNAL_FILE]      journal file name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OPTIONS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-b, --backup [BACKUP_NAME]        Specify a name for the backup copy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of the HDF5 file.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default = '[HDF5_FILE].backup'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-f  --force                     </a:t>
            </a:r>
            <a:r>
              <a:rPr lang="en-US" sz="2400" dirty="0" smtClean="0"/>
              <a:t>Recover </a:t>
            </a:r>
            <a:r>
              <a:rPr lang="en-US" sz="2400" dirty="0"/>
              <a:t>without confirmation if the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journal file is empty.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-n, --</a:t>
            </a:r>
            <a:r>
              <a:rPr lang="en-US" sz="2400" dirty="0" err="1"/>
              <a:t>nocopy</a:t>
            </a:r>
            <a:r>
              <a:rPr lang="en-US" sz="2400" dirty="0"/>
              <a:t>                </a:t>
            </a:r>
            <a:r>
              <a:rPr lang="en-US" sz="2400" dirty="0" smtClean="0"/>
              <a:t>Do </a:t>
            </a:r>
            <a:r>
              <a:rPr lang="en-US" sz="2400" dirty="0"/>
              <a:t>not create a backup copy.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-h, --help                     </a:t>
            </a:r>
            <a:r>
              <a:rPr lang="en-US" sz="2400" dirty="0" smtClean="0"/>
              <a:t>Print </a:t>
            </a:r>
            <a:r>
              <a:rPr lang="en-US" sz="2400" dirty="0"/>
              <a:t>a usage message and exit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-v, --verbose               </a:t>
            </a:r>
            <a:r>
              <a:rPr lang="en-US" sz="2400" dirty="0" smtClean="0"/>
              <a:t>Generate </a:t>
            </a:r>
            <a:r>
              <a:rPr lang="en-US" sz="2400" dirty="0"/>
              <a:t>more verbose output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(repeat for increased verbosity)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-V, --version                 </a:t>
            </a:r>
            <a:r>
              <a:rPr lang="en-US" sz="2400" dirty="0" smtClean="0"/>
              <a:t>Print </a:t>
            </a:r>
            <a:r>
              <a:rPr lang="en-US" sz="2400" dirty="0"/>
              <a:t>version number and exit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-x, --examine              </a:t>
            </a:r>
            <a:r>
              <a:rPr lang="en-US" sz="2400" dirty="0" smtClean="0"/>
              <a:t> </a:t>
            </a:r>
            <a:r>
              <a:rPr lang="en-US" sz="2400" dirty="0"/>
              <a:t>Examine the supplied file(s), report,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and exit without action.</a:t>
            </a:r>
          </a:p>
        </p:txBody>
      </p:sp>
    </p:spTree>
    <p:extLst>
      <p:ext uri="{BB962C8B-B14F-4D97-AF65-F5344CB8AC3E}">
        <p14:creationId xmlns:p14="http://schemas.microsoft.com/office/powerpoint/2010/main" val="1228975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h5recover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5344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Try to find the superblock in the target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Check to see if the journaling flag is set.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Try to find the journal.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Open the journal and validate it.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Apply all metadata writes specified in the journal up to the last transaction.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Reset the journaling flag and flush the file to disk.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6685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Tolerance: Ordered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9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for SWMR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set up!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Call H5Fopen or create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H5F_ACC_SWMR_WRITE 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- Call </a:t>
            </a:r>
            <a:r>
              <a:rPr lang="en-US" sz="2400" dirty="0" smtClean="0"/>
              <a:t>H5Fopen </a:t>
            </a:r>
            <a:r>
              <a:rPr lang="en-US" sz="2400" dirty="0"/>
              <a:t>using the </a:t>
            </a:r>
            <a:r>
              <a:rPr lang="en-US" sz="2400" dirty="0" smtClean="0"/>
              <a:t>H5F_ACC_SWMR_READ </a:t>
            </a:r>
            <a:r>
              <a:rPr lang="en-US" sz="2400" dirty="0"/>
              <a:t>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0101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</a:t>
            </a:r>
            <a:r>
              <a:rPr lang="en-US" dirty="0" smtClean="0"/>
              <a:t>Tolerance: Ordered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Need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55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18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Improve string operations, see Topic-4.1-DatasetIO.pptx, slides 48-55: these follow this slide.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Other slides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374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for variable-length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FE8C4-340B-CE43-B69D-FD908503BB34}" type="slidenum">
              <a:rPr lang="en-US"/>
              <a:pPr>
                <a:defRPr/>
              </a:pPr>
              <a:t>114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Examples of variable length data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String 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A[0]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i="1" dirty="0" smtClean="0"/>
              <a:t>the first string we want to write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…………………………………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A[N-1] </a:t>
            </a:r>
            <a:r>
              <a:rPr lang="ja-JP" altLang="en-US" i="1" dirty="0" smtClean="0">
                <a:latin typeface="Arial"/>
              </a:rPr>
              <a:t>“</a:t>
            </a:r>
            <a:r>
              <a:rPr lang="en-US" i="1" dirty="0" smtClean="0"/>
              <a:t>the N-</a:t>
            </a:r>
            <a:r>
              <a:rPr lang="en-US" i="1" dirty="0" err="1" smtClean="0"/>
              <a:t>th</a:t>
            </a:r>
            <a:r>
              <a:rPr lang="en-US" i="1" dirty="0" smtClean="0"/>
              <a:t> string we want to write</a:t>
            </a:r>
            <a:r>
              <a:rPr lang="ja-JP" altLang="en-US" i="1" dirty="0" smtClean="0">
                <a:latin typeface="Arial"/>
              </a:rPr>
              <a:t>”</a:t>
            </a:r>
            <a:endParaRPr lang="en-US" i="1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element is a record of variable-length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A[0]  (1,1,0,0,0,5,6,7,8,9)   [length = 10]       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A[1]  (0,0,110,2005)          [length = 4]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………………………..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A[N] (1,2,3,4,5,6,7,8,9,10,11,12,….,M)  [length = M]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7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1C2C8-32C2-FE44-B44C-23BB8F8B7D49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Variable length data in HDF5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257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Arial"/>
                <a:cs typeface="Arial"/>
              </a:rPr>
              <a:t>Variable length description in HDF5 application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err="1" smtClean="0">
                <a:latin typeface="Consolas"/>
                <a:cs typeface="Consolas"/>
              </a:rPr>
              <a:t>typedef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struct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        </a:t>
            </a:r>
            <a:r>
              <a:rPr lang="en-US" sz="2800" dirty="0" err="1" smtClean="0">
                <a:latin typeface="Consolas"/>
                <a:cs typeface="Consolas"/>
              </a:rPr>
              <a:t>size_t</a:t>
            </a:r>
            <a:r>
              <a:rPr lang="en-US" sz="2800" dirty="0" smtClean="0">
                <a:latin typeface="Consolas"/>
                <a:cs typeface="Consolas"/>
              </a:rPr>
              <a:t> length;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        void   *p;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r>
              <a:rPr lang="en-US" sz="2800" dirty="0" err="1" smtClean="0">
                <a:latin typeface="Consolas"/>
                <a:cs typeface="Consolas"/>
              </a:rPr>
              <a:t>hvl_t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lvl="1"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Base type can be any HDF5 type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H5Tvlen_create(</a:t>
            </a:r>
            <a:r>
              <a:rPr lang="en-US" sz="2800" dirty="0" err="1" smtClean="0">
                <a:latin typeface="Consolas"/>
                <a:cs typeface="Consolas"/>
              </a:rPr>
              <a:t>base_type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~ 20 bytes overhead for each element</a:t>
            </a:r>
          </a:p>
          <a:p>
            <a:pPr lvl="1"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Data cannot be compressed</a:t>
            </a:r>
          </a:p>
        </p:txBody>
      </p:sp>
    </p:spTree>
    <p:extLst>
      <p:ext uri="{BB962C8B-B14F-4D97-AF65-F5344CB8AC3E}">
        <p14:creationId xmlns:p14="http://schemas.microsoft.com/office/powerpoint/2010/main" val="21756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394C-C0BF-3346-BD2A-8F649CEB0AF0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28600" y="2743200"/>
            <a:ext cx="853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How variable length data is stored in HDF5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5486400" y="2743200"/>
            <a:ext cx="2971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3192" name="Group 7"/>
          <p:cNvGrpSpPr>
            <a:grpSpLocks/>
          </p:cNvGrpSpPr>
          <p:nvPr/>
        </p:nvGrpSpPr>
        <p:grpSpPr bwMode="auto">
          <a:xfrm>
            <a:off x="7010400" y="2743200"/>
            <a:ext cx="457200" cy="762000"/>
            <a:chOff x="2736" y="1248"/>
            <a:chExt cx="288" cy="480"/>
          </a:xfrm>
        </p:grpSpPr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5715000" y="2743200"/>
            <a:ext cx="914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4495764" y="1219200"/>
            <a:ext cx="2216222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Actual variable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length data</a:t>
            </a:r>
          </a:p>
        </p:txBody>
      </p:sp>
      <p:cxnSp>
        <p:nvCxnSpPr>
          <p:cNvPr id="305172" name="AutoShape 20"/>
          <p:cNvCxnSpPr>
            <a:cxnSpLocks noChangeShapeType="1"/>
            <a:stCxn id="305170" idx="3"/>
          </p:cNvCxnSpPr>
          <p:nvPr/>
        </p:nvCxnSpPr>
        <p:spPr bwMode="auto">
          <a:xfrm>
            <a:off x="6711986" y="1566988"/>
            <a:ext cx="527014" cy="11000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3" name="Rectangle 21" descr="Large grid"/>
          <p:cNvSpPr>
            <a:spLocks noChangeArrowheads="1"/>
          </p:cNvSpPr>
          <p:nvPr/>
        </p:nvSpPr>
        <p:spPr bwMode="auto">
          <a:xfrm>
            <a:off x="3581400" y="27432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cxnSp>
        <p:nvCxnSpPr>
          <p:cNvPr id="305174" name="AutoShape 22"/>
          <p:cNvCxnSpPr>
            <a:cxnSpLocks noChangeShapeType="1"/>
            <a:stCxn id="305175" idx="4"/>
            <a:endCxn id="305165" idx="1"/>
          </p:cNvCxnSpPr>
          <p:nvPr/>
        </p:nvCxnSpPr>
        <p:spPr bwMode="auto">
          <a:xfrm rot="16200000" flipH="1">
            <a:off x="5542757" y="1761331"/>
            <a:ext cx="419100" cy="3125787"/>
          </a:xfrm>
          <a:prstGeom prst="curvedConnector3">
            <a:avLst>
              <a:gd name="adj1" fmla="val 220453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5" name="Oval 23"/>
          <p:cNvSpPr>
            <a:spLocks noChangeAspect="1" noChangeArrowheads="1"/>
          </p:cNvSpPr>
          <p:nvPr/>
        </p:nvSpPr>
        <p:spPr bwMode="auto">
          <a:xfrm>
            <a:off x="4111625" y="2959100"/>
            <a:ext cx="155575" cy="1555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000">
              <a:cs typeface="+mn-cs"/>
            </a:endParaRPr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1524000" y="4647759"/>
            <a:ext cx="3886200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Dataset </a:t>
            </a:r>
            <a:r>
              <a:rPr lang="en-US" dirty="0" smtClean="0">
                <a:latin typeface="Arial"/>
                <a:cs typeface="Arial"/>
              </a:rPr>
              <a:t>with variable </a:t>
            </a:r>
            <a:r>
              <a:rPr lang="en-US" dirty="0">
                <a:latin typeface="Arial"/>
                <a:cs typeface="Arial"/>
              </a:rPr>
              <a:t>length </a:t>
            </a:r>
            <a:r>
              <a:rPr lang="en-US" dirty="0" smtClean="0">
                <a:latin typeface="Arial"/>
                <a:cs typeface="Arial"/>
              </a:rPr>
              <a:t>elements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5177" name="Text Box 25"/>
          <p:cNvSpPr txBox="1">
            <a:spLocks noChangeArrowheads="1"/>
          </p:cNvSpPr>
          <p:nvPr/>
        </p:nvSpPr>
        <p:spPr bwMode="auto">
          <a:xfrm>
            <a:off x="5410200" y="4028825"/>
            <a:ext cx="1776298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Pointer into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global heap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228600" y="2971800"/>
            <a:ext cx="133895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HDF5 File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305183" name="Rectangle 31"/>
          <p:cNvSpPr>
            <a:spLocks noChangeArrowheads="1"/>
          </p:cNvSpPr>
          <p:nvPr/>
        </p:nvSpPr>
        <p:spPr bwMode="auto">
          <a:xfrm>
            <a:off x="1600200" y="27686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84" name="Text Box 32"/>
          <p:cNvSpPr txBox="1">
            <a:spLocks noChangeArrowheads="1"/>
          </p:cNvSpPr>
          <p:nvPr/>
        </p:nvSpPr>
        <p:spPr bwMode="auto">
          <a:xfrm>
            <a:off x="616728" y="4114800"/>
            <a:ext cx="2289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Dataset header</a:t>
            </a:r>
          </a:p>
        </p:txBody>
      </p:sp>
      <p:sp>
        <p:nvSpPr>
          <p:cNvPr id="305185" name="Line 33"/>
          <p:cNvSpPr>
            <a:spLocks noChangeShapeType="1"/>
          </p:cNvSpPr>
          <p:nvPr/>
        </p:nvSpPr>
        <p:spPr bwMode="auto">
          <a:xfrm flipV="1">
            <a:off x="1600200" y="3505200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5194" name="AutoShape 42"/>
          <p:cNvCxnSpPr>
            <a:cxnSpLocks noChangeShapeType="1"/>
            <a:stCxn id="305183" idx="0"/>
            <a:endCxn id="305173" idx="0"/>
          </p:cNvCxnSpPr>
          <p:nvPr/>
        </p:nvCxnSpPr>
        <p:spPr bwMode="auto">
          <a:xfrm rot="16200000">
            <a:off x="2952750" y="1530351"/>
            <a:ext cx="39687" cy="2436812"/>
          </a:xfrm>
          <a:prstGeom prst="curvedConnector3">
            <a:avLst>
              <a:gd name="adj1" fmla="val 6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95" name="Line 43"/>
          <p:cNvSpPr>
            <a:spLocks noChangeShapeType="1"/>
          </p:cNvSpPr>
          <p:nvPr/>
        </p:nvSpPr>
        <p:spPr bwMode="auto">
          <a:xfrm flipV="1">
            <a:off x="3581400" y="3581400"/>
            <a:ext cx="228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0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95B6F-B614-0C4D-9AD5-B6D33A7C8F83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Variable length datasets and I/O</a:t>
            </a:r>
          </a:p>
        </p:txBody>
      </p:sp>
      <p:sp>
        <p:nvSpPr>
          <p:cNvPr id="303162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E</a:t>
            </a:r>
            <a:r>
              <a:rPr lang="en-US" dirty="0" smtClean="0">
                <a:solidFill>
                  <a:schemeClr val="tx1"/>
                </a:solidFill>
                <a:cs typeface="+mn-cs"/>
              </a:rPr>
              <a:t>lements from</a:t>
            </a:r>
            <a:r>
              <a:rPr lang="en-US" b="1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+mn-cs"/>
              </a:rPr>
              <a:t>application buffer “transferred” to/from heaps in the metadata cache during I/O</a:t>
            </a:r>
            <a:endParaRPr lang="en-US" dirty="0" smtClean="0">
              <a:cs typeface="+mn-cs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381000" y="2743200"/>
            <a:ext cx="8001000" cy="3429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61" name="Rectangle 57" descr="Large grid"/>
          <p:cNvSpPr>
            <a:spLocks noChangeArrowheads="1"/>
          </p:cNvSpPr>
          <p:nvPr/>
        </p:nvSpPr>
        <p:spPr bwMode="auto">
          <a:xfrm>
            <a:off x="4953000" y="41910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57200" y="2971800"/>
            <a:ext cx="3810000" cy="2438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533400" y="37338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5244" name="Group 11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2736" y="1248"/>
            <a:chExt cx="288" cy="480"/>
          </a:xfrm>
        </p:grpSpPr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7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8" name="Line 14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9" name="Line 15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0" name="Line 16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1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2" name="Line 18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609600" y="38100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5960656" y="2971800"/>
            <a:ext cx="218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Application buffer</a:t>
            </a: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1724025" y="2911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4218204" y="3276600"/>
            <a:ext cx="1268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Raw data</a:t>
            </a:r>
          </a:p>
        </p:txBody>
      </p:sp>
      <p:cxnSp>
        <p:nvCxnSpPr>
          <p:cNvPr id="303135" name="AutoShape 31"/>
          <p:cNvCxnSpPr>
            <a:cxnSpLocks noChangeShapeType="1"/>
            <a:stCxn id="303136" idx="4"/>
            <a:endCxn id="303121" idx="1"/>
          </p:cNvCxnSpPr>
          <p:nvPr/>
        </p:nvCxnSpPr>
        <p:spPr bwMode="auto">
          <a:xfrm rot="16200000" flipV="1">
            <a:off x="4243388" y="3328988"/>
            <a:ext cx="47625" cy="2438400"/>
          </a:xfrm>
          <a:prstGeom prst="curvedConnector3">
            <a:avLst>
              <a:gd name="adj1" fmla="val -48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3136" name="Oval 32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764154" y="5543490"/>
            <a:ext cx="2009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Metadata cache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943600" y="34290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6319722" y="3886200"/>
            <a:ext cx="11255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Pointers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 bwMode="auto">
          <a:xfrm flipV="1">
            <a:off x="3124200" y="3543300"/>
            <a:ext cx="2819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" name="Straight Arrow Connector 11"/>
          <p:cNvCxnSpPr>
            <a:stCxn id="303161" idx="0"/>
            <a:endCxn id="2" idx="2"/>
          </p:cNvCxnSpPr>
          <p:nvPr/>
        </p:nvCxnSpPr>
        <p:spPr bwMode="auto">
          <a:xfrm flipV="1">
            <a:off x="5562600" y="3657600"/>
            <a:ext cx="1447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635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45D72-8B61-2F48-9506-E69A4EB889A2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49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600200"/>
            <a:ext cx="3810000" cy="3657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There may be more than one global heap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265456" y="1600200"/>
            <a:ext cx="218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4724400" y="1809690"/>
            <a:ext cx="1268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Raw data</a:t>
            </a: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20574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962400" y="2133600"/>
            <a:ext cx="2209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429000" y="2209800"/>
            <a:ext cx="2667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362200"/>
            <a:ext cx="762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6934200" y="2438400"/>
            <a:ext cx="11255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Pointers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45D72-8B61-2F48-9506-E69A4EB889A2}" type="slidenum">
              <a:rPr lang="en-US"/>
              <a:pPr>
                <a:defRPr/>
              </a:pPr>
              <a:t>119</a:t>
            </a:fld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7924800" cy="3505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981200"/>
            <a:ext cx="3733800" cy="2590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VL dataset and I/O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265456" y="1371600"/>
            <a:ext cx="218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1905000"/>
            <a:ext cx="2133600" cy="228600"/>
          </a:xfrm>
          <a:prstGeom prst="rect">
            <a:avLst/>
          </a:prstGeom>
          <a:solidFill>
            <a:srgbClr val="3366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>
            <a:stCxn id="56" idx="1"/>
          </p:cNvCxnSpPr>
          <p:nvPr/>
        </p:nvCxnSpPr>
        <p:spPr bwMode="auto">
          <a:xfrm flipH="1">
            <a:off x="3276600" y="2019300"/>
            <a:ext cx="2971800" cy="80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133600"/>
            <a:ext cx="990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28600" y="5334000"/>
            <a:ext cx="876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389450" y="5486400"/>
            <a:ext cx="13388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2" name="Rectangle 61" descr="Large grid"/>
          <p:cNvSpPr>
            <a:spLocks noChangeArrowheads="1"/>
          </p:cNvSpPr>
          <p:nvPr/>
        </p:nvSpPr>
        <p:spPr bwMode="auto">
          <a:xfrm>
            <a:off x="6019800" y="5349875"/>
            <a:ext cx="1143000" cy="731838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581400" y="5334000"/>
            <a:ext cx="10668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7696200" y="53340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6" name="AutoShape 68"/>
          <p:cNvCxnSpPr>
            <a:cxnSpLocks noChangeShapeType="1"/>
            <a:stCxn id="65" idx="0"/>
            <a:endCxn id="62" idx="0"/>
          </p:cNvCxnSpPr>
          <p:nvPr/>
        </p:nvCxnSpPr>
        <p:spPr bwMode="auto">
          <a:xfrm rot="16200000" flipH="1" flipV="1">
            <a:off x="7212806" y="4712494"/>
            <a:ext cx="15875" cy="1258888"/>
          </a:xfrm>
          <a:prstGeom prst="curvedConnector3">
            <a:avLst>
              <a:gd name="adj1" fmla="val -14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AutoShape 73"/>
          <p:cNvCxnSpPr>
            <a:cxnSpLocks noChangeShapeType="1"/>
            <a:stCxn id="68" idx="2"/>
            <a:endCxn id="64" idx="2"/>
          </p:cNvCxnSpPr>
          <p:nvPr/>
        </p:nvCxnSpPr>
        <p:spPr bwMode="auto">
          <a:xfrm rot="5400000">
            <a:off x="5234781" y="4671219"/>
            <a:ext cx="274638" cy="2514600"/>
          </a:xfrm>
          <a:prstGeom prst="curvedConnector3">
            <a:avLst>
              <a:gd name="adj1" fmla="val 182657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6553200" y="5638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1828800" y="5334000"/>
            <a:ext cx="6096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70" name="AutoShape 85"/>
          <p:cNvCxnSpPr>
            <a:cxnSpLocks noChangeShapeType="1"/>
            <a:stCxn id="71" idx="2"/>
            <a:endCxn id="69" idx="2"/>
          </p:cNvCxnSpPr>
          <p:nvPr/>
        </p:nvCxnSpPr>
        <p:spPr bwMode="auto">
          <a:xfrm rot="5400000">
            <a:off x="4434681" y="3642519"/>
            <a:ext cx="122238" cy="4724400"/>
          </a:xfrm>
          <a:prstGeom prst="curvedConnector3">
            <a:avLst>
              <a:gd name="adj1" fmla="val 489606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tangle 86"/>
          <p:cNvSpPr>
            <a:spLocks noChangeArrowheads="1"/>
          </p:cNvSpPr>
          <p:nvPr/>
        </p:nvSpPr>
        <p:spPr bwMode="auto">
          <a:xfrm>
            <a:off x="6781800" y="5791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 bwMode="auto">
          <a:xfrm rot="20734479">
            <a:off x="4733271" y="2143928"/>
            <a:ext cx="1058592" cy="228878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 rot="19144935">
            <a:off x="6591532" y="2499261"/>
            <a:ext cx="760099" cy="167933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6556957" y="4400490"/>
            <a:ext cx="1110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Memory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14600" y="1371600"/>
            <a:ext cx="2403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Conversion  buffers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endCxn id="83" idx="0"/>
          </p:cNvCxnSpPr>
          <p:nvPr/>
        </p:nvCxnSpPr>
        <p:spPr bwMode="auto">
          <a:xfrm>
            <a:off x="4572000" y="1752600"/>
            <a:ext cx="662058" cy="39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endCxn id="84" idx="0"/>
          </p:cNvCxnSpPr>
          <p:nvPr/>
        </p:nvCxnSpPr>
        <p:spPr bwMode="auto">
          <a:xfrm>
            <a:off x="4572000" y="1752600"/>
            <a:ext cx="2344586" cy="767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01089" idx="2"/>
          </p:cNvCxnSpPr>
          <p:nvPr/>
        </p:nvCxnSpPr>
        <p:spPr bwMode="auto">
          <a:xfrm flipH="1">
            <a:off x="2133600" y="4267200"/>
            <a:ext cx="1143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64" idx="0"/>
          </p:cNvCxnSpPr>
          <p:nvPr/>
        </p:nvCxnSpPr>
        <p:spPr bwMode="auto">
          <a:xfrm>
            <a:off x="2819400" y="3124200"/>
            <a:ext cx="12954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1057" name="Straight Arrow Connector 301056"/>
          <p:cNvCxnSpPr>
            <a:stCxn id="301064" idx="2"/>
          </p:cNvCxnSpPr>
          <p:nvPr/>
        </p:nvCxnSpPr>
        <p:spPr bwMode="auto">
          <a:xfrm>
            <a:off x="6477000" y="4038600"/>
            <a:ext cx="76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77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SWMR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use!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Write data to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HDF5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- Poll, checking the size of the dataset to see if there is new data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   available for reading.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- Read new data, if any.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2496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D0557-76E6-B049-B2D8-BA710164CE6C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Hints for variable length data I/O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Avoid closing/opening a file while writing VL datasets </a:t>
            </a:r>
          </a:p>
          <a:p>
            <a:pPr lvl="1" eaLnBrk="1" hangingPunct="1">
              <a:defRPr/>
            </a:pPr>
            <a:r>
              <a:rPr lang="en-US" smtClean="0"/>
              <a:t>Global heap information is lost</a:t>
            </a:r>
          </a:p>
          <a:p>
            <a:pPr lvl="1" eaLnBrk="1" hangingPunct="1">
              <a:defRPr/>
            </a:pPr>
            <a:r>
              <a:rPr lang="en-US" smtClean="0"/>
              <a:t>Global heaps may have unused space</a:t>
            </a:r>
            <a:endParaRPr lang="en-US" i="1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Avoid alternately writing different VL datasets</a:t>
            </a:r>
          </a:p>
          <a:p>
            <a:pPr lvl="1" eaLnBrk="1" hangingPunct="1">
              <a:defRPr/>
            </a:pPr>
            <a:r>
              <a:rPr lang="en-US" smtClean="0"/>
              <a:t>Data from different datasets will go into to the same heap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If maximum length of the record is known, consider using fixed-length records and compression</a:t>
            </a:r>
          </a:p>
        </p:txBody>
      </p:sp>
    </p:spTree>
    <p:extLst>
      <p:ext uri="{BB962C8B-B14F-4D97-AF65-F5344CB8AC3E}">
        <p14:creationId xmlns:p14="http://schemas.microsoft.com/office/powerpoint/2010/main" val="16013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must 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carefully staged so that readers cannot encounter invalid 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must be more aggressive about discarding their metadata cache entries.  This needs to be done after a specified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must make sure that no read operation takes longer than the above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(</a:t>
            </a:r>
            <a:r>
              <a:rPr lang="en-US" sz="2400" dirty="0" smtClean="0"/>
              <a:t>This ensures the reader does not use metadata which has been invalidated by the writer.)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timeout value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is stored in the superblock when the file is opened and deleted when the file is closed.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3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Flush Dependencies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4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a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item which refers to another metadata item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32766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3429000" y="41910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Flush Dependencies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12" idx="1"/>
          </p:cNvCxnSpPr>
          <p:nvPr/>
        </p:nvCxnSpPr>
        <p:spPr>
          <a:xfrm rot="16200000" flipH="1">
            <a:off x="3409950" y="3524250"/>
            <a:ext cx="1638300" cy="1600200"/>
          </a:xfrm>
          <a:prstGeom prst="curvedConnector4">
            <a:avLst>
              <a:gd name="adj1" fmla="val -13953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we add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metadata item to the file and update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lang="en-US" sz="2400" dirty="0" smtClean="0"/>
              <a:t>e reference to point to it, </a:t>
            </a:r>
            <a:r>
              <a:rPr lang="en-US" sz="2400" dirty="0" smtClean="0">
                <a:solidFill>
                  <a:srgbClr val="FF0000"/>
                </a:solidFill>
              </a:rPr>
              <a:t>we have to be careful about the order in which the metadata is flushed out of the cache.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46482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2" y="51816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metadata 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flipV="1">
            <a:off x="2368322" y="4191000"/>
            <a:ext cx="1060678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9200" y="48006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79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49" idx="1"/>
          </p:cNvCxnSpPr>
          <p:nvPr/>
        </p:nvCxnSpPr>
        <p:spPr>
          <a:xfrm rot="5400000">
            <a:off x="6057900" y="3771900"/>
            <a:ext cx="1143000" cy="457200"/>
          </a:xfrm>
          <a:prstGeom prst="curvedConnector4">
            <a:avLst>
              <a:gd name="adj1" fmla="val 400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garbage?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reference-containing item is flushed before the new item, the reader may read the new reference before the item,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an invalid state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8769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new metadata item is flushed before the reference-containing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item, the reader will not be fully up to date, but will still be consistent.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2434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creating flush dependencies in the internal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structures to ensure that metadata cache flush operations occur in the proper order.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3151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and Close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writer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the </a:t>
            </a:r>
            <a:r>
              <a:rPr lang="en-US" sz="2400" dirty="0" smtClean="0"/>
              <a:t>first process to open the file so the superblock message can be written.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If a reader opens the file first, it will find no SWMR superblock message and not use any SWMR protocols when accessing the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Alternatively, we can create a mechanism for communicating SWMR on/off between processes.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9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and Close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solution: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superblock as volatile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SWMR is a possibility.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setting a SWMR timeout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-</a:t>
            </a:r>
            <a:r>
              <a:rPr lang="en-US" sz="2400" dirty="0" smtClean="0"/>
              <a:t> Writers do not write until time t has passed.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Readers check for SWMR superblock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time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Ensures that the reader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writer will use SWMR together.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3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219200"/>
            <a:ext cx="8763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HDF5 1.10.0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 paid for by a commercial client of The HDF Group.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under development.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Metadata cache flush dependencies in progress.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Other work in the design stage.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high priority.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7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No slides yet for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Topic-7.4-PageBuffering.pptx </a:t>
            </a:r>
            <a:r>
              <a:rPr lang="en-US" dirty="0"/>
              <a:t>from 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4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Metadata and </a:t>
            </a:r>
            <a:br>
              <a:rPr lang="en-US" dirty="0" smtClean="0"/>
            </a:br>
            <a:r>
              <a:rPr lang="en-US" dirty="0" smtClean="0"/>
              <a:t>Page Buffering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77000" cy="1219200"/>
          </a:xfrm>
        </p:spPr>
        <p:txBody>
          <a:bodyPr/>
          <a:lstStyle/>
          <a:p>
            <a:r>
              <a:rPr lang="en-US" sz="3200" dirty="0" smtClean="0"/>
              <a:t>Improving HDF5 metadata handling with L2 cache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4472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Metadata – </a:t>
            </a:r>
            <a:r>
              <a:rPr lang="en-US" i="1" dirty="0" smtClean="0"/>
              <a:t>data about data</a:t>
            </a:r>
          </a:p>
          <a:p>
            <a:r>
              <a:rPr lang="en-US" dirty="0" smtClean="0"/>
              <a:t>HDF5 metadata</a:t>
            </a:r>
            <a:endParaRPr lang="en-US" dirty="0"/>
          </a:p>
          <a:p>
            <a:pPr lvl="1"/>
            <a:r>
              <a:rPr lang="en-US" dirty="0" smtClean="0"/>
              <a:t>Structural metadata (describes HDF5 objects – groups, datasets, chunks, etc.)</a:t>
            </a:r>
            <a:endParaRPr lang="en-US" dirty="0"/>
          </a:p>
          <a:p>
            <a:pPr lvl="2"/>
            <a:r>
              <a:rPr lang="en-US" dirty="0" smtClean="0"/>
              <a:t>Group header</a:t>
            </a:r>
            <a:endParaRPr lang="en-US" dirty="0"/>
          </a:p>
          <a:p>
            <a:pPr lvl="2"/>
            <a:r>
              <a:rPr lang="en-US" dirty="0" smtClean="0"/>
              <a:t>B</a:t>
            </a:r>
            <a:r>
              <a:rPr lang="en-US" dirty="0"/>
              <a:t>-Tree (to index </a:t>
            </a:r>
            <a:r>
              <a:rPr lang="en-US" dirty="0" smtClean="0"/>
              <a:t>objects, chunks)</a:t>
            </a:r>
          </a:p>
          <a:p>
            <a:pPr lvl="2"/>
            <a:r>
              <a:rPr lang="en-US" dirty="0" smtClean="0"/>
              <a:t>Local </a:t>
            </a:r>
            <a:r>
              <a:rPr lang="en-US" dirty="0"/>
              <a:t>heap (to store </a:t>
            </a:r>
            <a:r>
              <a:rPr lang="en-US" dirty="0" smtClean="0"/>
              <a:t>link </a:t>
            </a:r>
            <a:r>
              <a:rPr lang="en-US" dirty="0"/>
              <a:t>names)</a:t>
            </a:r>
          </a:p>
          <a:p>
            <a:r>
              <a:rPr lang="en-US" dirty="0" smtClean="0"/>
              <a:t>User </a:t>
            </a:r>
            <a:r>
              <a:rPr lang="en-US" dirty="0"/>
              <a:t>defined metadata </a:t>
            </a:r>
            <a:r>
              <a:rPr lang="en-US" dirty="0" smtClean="0"/>
              <a:t>(HDF5 attributes)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via the H5A </a:t>
            </a:r>
            <a:r>
              <a:rPr lang="en-US" dirty="0" smtClean="0"/>
              <a:t>calls </a:t>
            </a:r>
          </a:p>
          <a:p>
            <a:r>
              <a:rPr lang="en-US" dirty="0" smtClean="0"/>
              <a:t>Usually </a:t>
            </a:r>
            <a:r>
              <a:rPr lang="en-US" dirty="0"/>
              <a:t>small – less than 1 KB </a:t>
            </a:r>
            <a:endParaRPr lang="en-US" dirty="0" smtClean="0"/>
          </a:p>
          <a:p>
            <a:r>
              <a:rPr lang="en-US" dirty="0" smtClean="0"/>
              <a:t>Accessed </a:t>
            </a:r>
            <a:r>
              <a:rPr lang="en-US" dirty="0"/>
              <a:t>frequently</a:t>
            </a:r>
          </a:p>
          <a:p>
            <a:r>
              <a:rPr lang="en-US" dirty="0" smtClean="0"/>
              <a:t>Small </a:t>
            </a:r>
            <a:r>
              <a:rPr lang="en-US" dirty="0"/>
              <a:t>disk accesses </a:t>
            </a:r>
            <a:r>
              <a:rPr lang="en-US" dirty="0" smtClean="0"/>
              <a:t>are </a:t>
            </a:r>
            <a:r>
              <a:rPr lang="en-US" dirty="0"/>
              <a:t>expensive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handling of HDF5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HDF5 implements </a:t>
            </a:r>
            <a:r>
              <a:rPr lang="en-US" i="1" dirty="0" smtClean="0"/>
              <a:t>metadata aggregators </a:t>
            </a:r>
            <a:r>
              <a:rPr lang="en-US" dirty="0" smtClean="0"/>
              <a:t>to allocate space in a file and to avoid small I/O</a:t>
            </a:r>
          </a:p>
          <a:p>
            <a:r>
              <a:rPr lang="en-US" dirty="0" smtClean="0"/>
              <a:t>Aggregator minimum size can be controlled by application (default is 2K, 0 disables aggregation)</a:t>
            </a:r>
          </a:p>
          <a:p>
            <a:pPr lvl="1">
              <a:buFont typeface="Lucida Grande"/>
              <a:buChar char="-"/>
            </a:pPr>
            <a:r>
              <a:rPr lang="en-US" dirty="0">
                <a:latin typeface="Consolas"/>
                <a:cs typeface="Consolas"/>
              </a:rPr>
              <a:t>H5Pset_meta_block_size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Size of metadata block is limited only by the order of space allocations </a:t>
            </a:r>
          </a:p>
          <a:p>
            <a:pPr lvl="1"/>
            <a:r>
              <a:rPr lang="en-US" dirty="0" smtClean="0"/>
              <a:t>Aggregator will go beyond minimum aggregation size if current allocation block is at the end of the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metadata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7200" y="18446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ectangle 22" descr="Large grid"/>
          <p:cNvSpPr>
            <a:spLocks noChangeArrowheads="1"/>
          </p:cNvSpPr>
          <p:nvPr/>
        </p:nvSpPr>
        <p:spPr bwMode="auto">
          <a:xfrm>
            <a:off x="5334000" y="17684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791200" y="13716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62200" y="1768475"/>
            <a:ext cx="685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38600" y="1752600"/>
            <a:ext cx="3810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763000" y="17526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661" y="2510135"/>
            <a:ext cx="627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 is mixed with raw data in HDF5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Rectangle 22" descr="Large grid"/>
          <p:cNvSpPr>
            <a:spLocks noChangeArrowheads="1"/>
          </p:cNvSpPr>
          <p:nvPr/>
        </p:nvSpPr>
        <p:spPr bwMode="auto">
          <a:xfrm>
            <a:off x="3048000" y="1752600"/>
            <a:ext cx="9906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590800" y="1463675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2590800" y="1463675"/>
            <a:ext cx="1638300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037280" y="1066800"/>
            <a:ext cx="14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10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622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572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048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2K metadata block; may be partially filled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705600" y="4038600"/>
            <a:ext cx="2133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M</a:t>
            </a:r>
            <a:r>
              <a:rPr lang="en-US" sz="2000" dirty="0" smtClean="0">
                <a:latin typeface="Arial"/>
                <a:cs typeface="Arial"/>
              </a:rPr>
              <a:t>etadata blocks of different lengths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648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2" idx="0"/>
          </p:cNvCxnSpPr>
          <p:nvPr/>
        </p:nvCxnSpPr>
        <p:spPr bwMode="auto">
          <a:xfrm flipH="1">
            <a:off x="2819400" y="36576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638800" y="4800600"/>
            <a:ext cx="6858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17145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428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topics will be covered: </a:t>
            </a:r>
          </a:p>
          <a:p>
            <a:r>
              <a:rPr lang="en-US" sz="2400" dirty="0" smtClean="0"/>
              <a:t>Single </a:t>
            </a:r>
            <a:r>
              <a:rPr lang="en-US" sz="2400" dirty="0" smtClean="0"/>
              <a:t>Writer Multiple </a:t>
            </a:r>
            <a:r>
              <a:rPr lang="en-US" sz="2400" dirty="0" smtClean="0"/>
              <a:t>Readers</a:t>
            </a:r>
            <a:endParaRPr lang="en-US" sz="2400" dirty="0" smtClean="0"/>
          </a:p>
          <a:p>
            <a:r>
              <a:rPr lang="en-US" sz="2400" dirty="0" smtClean="0"/>
              <a:t>Client/Server Network Access</a:t>
            </a:r>
          </a:p>
          <a:p>
            <a:r>
              <a:rPr lang="en-US" sz="2400" dirty="0" smtClean="0"/>
              <a:t>Page Buffering</a:t>
            </a:r>
          </a:p>
          <a:p>
            <a:r>
              <a:rPr lang="en-US" sz="2400" dirty="0" smtClean="0"/>
              <a:t>Scalable Chunk Indices</a:t>
            </a:r>
          </a:p>
          <a:p>
            <a:r>
              <a:rPr lang="en-US" sz="2400" dirty="0" smtClean="0"/>
              <a:t>Append-only Data </a:t>
            </a:r>
            <a:r>
              <a:rPr lang="en-US" sz="2400" dirty="0" smtClean="0"/>
              <a:t>Writing</a:t>
            </a:r>
          </a:p>
          <a:p>
            <a:r>
              <a:rPr lang="en-US" sz="2400" dirty="0" smtClean="0"/>
              <a:t>Internal Threading</a:t>
            </a:r>
            <a:endParaRPr lang="en-US" sz="2400" dirty="0" smtClean="0"/>
          </a:p>
          <a:p>
            <a:r>
              <a:rPr lang="en-US" sz="2400" dirty="0" smtClean="0"/>
              <a:t>Improve Concurrency</a:t>
            </a:r>
          </a:p>
          <a:p>
            <a:r>
              <a:rPr lang="en-US" sz="2400" dirty="0" smtClean="0"/>
              <a:t>Fault Tolerance: Journaling</a:t>
            </a:r>
          </a:p>
          <a:p>
            <a:r>
              <a:rPr lang="en-US" sz="2400" dirty="0" smtClean="0"/>
              <a:t>Fault Tolerance: Ordered Updates</a:t>
            </a:r>
            <a:endParaRPr lang="en-US" sz="2400" dirty="0" smtClean="0"/>
          </a:p>
          <a:p>
            <a:r>
              <a:rPr lang="en-US" sz="2400" dirty="0" smtClean="0"/>
              <a:t>Other Efforts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78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handling of HDF5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that affect metadata I/O</a:t>
            </a:r>
          </a:p>
          <a:p>
            <a:pPr lvl="1"/>
            <a:r>
              <a:rPr lang="en-US" dirty="0" smtClean="0"/>
              <a:t>Size of aggregation varies and is not stored in the file</a:t>
            </a:r>
          </a:p>
          <a:p>
            <a:pPr lvl="2"/>
            <a:r>
              <a:rPr lang="en-US" dirty="0" smtClean="0"/>
              <a:t>Library cannot take an advantage of reading metadata block since it doesn’t know the length of the block</a:t>
            </a:r>
          </a:p>
          <a:p>
            <a:pPr lvl="1"/>
            <a:r>
              <a:rPr lang="en-US" dirty="0" smtClean="0"/>
              <a:t>Metadata blocks are not aligned to the block size of the underlying file system and do not have size of some multiple of the file system block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buffering (L2 cache)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metadata (MD) aggregation in 64K pages</a:t>
            </a:r>
          </a:p>
          <a:p>
            <a:pPr lvl="1"/>
            <a:r>
              <a:rPr lang="en-US" dirty="0" smtClean="0"/>
              <a:t>MD pages are aligned in the file</a:t>
            </a:r>
          </a:p>
          <a:p>
            <a:pPr lvl="1"/>
            <a:r>
              <a:rPr lang="en-US" dirty="0" smtClean="0"/>
              <a:t>Perform all I/O in page-sized blocks </a:t>
            </a:r>
            <a:r>
              <a:rPr lang="en-US" smtClean="0"/>
              <a:t>or greater</a:t>
            </a:r>
            <a:endParaRPr lang="en-US" dirty="0" smtClean="0"/>
          </a:p>
          <a:p>
            <a:pPr lvl="1"/>
            <a:r>
              <a:rPr lang="en-US" dirty="0" smtClean="0"/>
              <a:t>File format change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Store MD allocation parameters in the HDF5 superblock extension message; can be ignored by readers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Put a flag to indicate that some MD blocks are not aligned</a:t>
            </a:r>
          </a:p>
          <a:p>
            <a:r>
              <a:rPr lang="en-US" dirty="0" smtClean="0"/>
              <a:t>Implement page buffering (L2 cache)</a:t>
            </a:r>
          </a:p>
          <a:p>
            <a:pPr lvl="1"/>
            <a:r>
              <a:rPr lang="en-US" dirty="0" smtClean="0"/>
              <a:t>Currently in design stage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aggregator API calls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set in file creation property lists</a:t>
            </a:r>
          </a:p>
          <a:p>
            <a:pPr lvl="1"/>
            <a:r>
              <a:rPr lang="en-US" dirty="0" smtClean="0"/>
              <a:t>Only set on file </a:t>
            </a:r>
            <a:r>
              <a:rPr lang="en-US" u="sng" dirty="0" smtClean="0"/>
              <a:t>creation</a:t>
            </a:r>
            <a:endParaRPr lang="en-US" dirty="0"/>
          </a:p>
          <a:p>
            <a:pPr lvl="1"/>
            <a:r>
              <a:rPr lang="en-US" dirty="0" smtClean="0"/>
              <a:t>Permanent, stored in superblock when set</a:t>
            </a:r>
          </a:p>
          <a:p>
            <a:pPr lvl="1"/>
            <a:endParaRPr lang="en-US" dirty="0" smtClean="0"/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H5Pget/</a:t>
            </a:r>
            <a:r>
              <a:rPr lang="en-US" dirty="0" err="1" smtClean="0">
                <a:latin typeface="Consolas"/>
                <a:cs typeface="Consolas"/>
              </a:rPr>
              <a:t>set_aggregator_block_size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page buffering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610600" cy="1143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7468" y="1066800"/>
            <a:ext cx="603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Page buffer contains MD pages (L2 cache)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146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40386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M</a:t>
            </a:r>
            <a:r>
              <a:rPr lang="en-US" sz="2000" dirty="0" smtClean="0">
                <a:latin typeface="Arial"/>
                <a:cs typeface="Arial"/>
              </a:rPr>
              <a:t>etadata blocks are multiples of 64K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27" idx="0"/>
            <a:endCxn id="21" idx="2"/>
          </p:cNvCxnSpPr>
          <p:nvPr/>
        </p:nvCxnSpPr>
        <p:spPr bwMode="auto">
          <a:xfrm flipH="1" flipV="1">
            <a:off x="4305300" y="4724400"/>
            <a:ext cx="2057400" cy="74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3429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5146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3434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1722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7526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M</a:t>
            </a:r>
            <a:r>
              <a:rPr lang="en-US" sz="2000" dirty="0" smtClean="0">
                <a:latin typeface="Arial"/>
                <a:cs typeface="Arial"/>
              </a:rPr>
              <a:t>etadata blocks are aligned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981200" y="19050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5562600" y="19050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4770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914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metadata </a:t>
            </a:r>
            <a:r>
              <a:rPr lang="en-US" dirty="0"/>
              <a:t>a</a:t>
            </a:r>
            <a:r>
              <a:rPr lang="en-US" dirty="0" smtClean="0"/>
              <a:t>ggregators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" y="12192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new aggregators pack small raw data and metadata allocations into aligned blocks which work with the page buffer.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335603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35084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337191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72200" y="23622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metadata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27" idx="2"/>
          </p:cNvCxnSpPr>
          <p:nvPr/>
        </p:nvCxnSpPr>
        <p:spPr bwMode="auto">
          <a:xfrm>
            <a:off x="7467600" y="2762310"/>
            <a:ext cx="0" cy="971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524000" y="23622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3352800"/>
            <a:ext cx="914400" cy="685800"/>
            <a:chOff x="3048000" y="4343400"/>
            <a:chExt cx="914400" cy="685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14600" y="3352800"/>
            <a:ext cx="914400" cy="685800"/>
            <a:chOff x="3048000" y="4343400"/>
            <a:chExt cx="914400" cy="685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762000" y="510540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Small allocations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67000" y="3352800"/>
            <a:ext cx="3048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9718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76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2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77000" y="3352800"/>
            <a:ext cx="457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3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37" idx="0"/>
          </p:cNvCxnSpPr>
          <p:nvPr/>
        </p:nvCxnSpPr>
        <p:spPr bwMode="auto">
          <a:xfrm flipV="1">
            <a:off x="2171700" y="3810000"/>
            <a:ext cx="64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0"/>
          </p:cNvCxnSpPr>
          <p:nvPr/>
        </p:nvCxnSpPr>
        <p:spPr bwMode="auto">
          <a:xfrm flipV="1">
            <a:off x="2171700" y="3810000"/>
            <a:ext cx="445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48" idx="2"/>
          </p:cNvCxnSpPr>
          <p:nvPr/>
        </p:nvCxnSpPr>
        <p:spPr bwMode="auto">
          <a:xfrm>
            <a:off x="4076700" y="2762310"/>
            <a:ext cx="723900" cy="895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75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4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There are no slides for this section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22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slide </a:t>
            </a:r>
            <a:r>
              <a:rPr lang="en-US" dirty="0"/>
              <a:t>in this section originally </a:t>
            </a:r>
            <a:r>
              <a:rPr lang="en-US" dirty="0" smtClean="0"/>
              <a:t>came </a:t>
            </a:r>
            <a:r>
              <a:rPr lang="en-US" dirty="0"/>
              <a:t>from </a:t>
            </a:r>
            <a:r>
              <a:rPr lang="en-US" dirty="0" smtClean="0"/>
              <a:t>Topic-7.13-h5watch.pptx </a:t>
            </a:r>
            <a:r>
              <a:rPr lang="en-US" dirty="0"/>
              <a:t>from 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More information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4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New "high-level" tool.  Should appear in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baseline="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aseline="0" dirty="0" smtClean="0"/>
              <a:t>Similar to the UNIX tail –f (--follow) command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aseline="0" dirty="0" smtClean="0"/>
              <a:t>Usage: 		</a:t>
            </a:r>
            <a:r>
              <a:rPr lang="en-US" sz="2400" i="1" baseline="0" dirty="0" smtClean="0"/>
              <a:t>h5watch [OPTIONS] [OBJECT]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example:	h5watch   file1.h5/path/to/dataset</a:t>
            </a:r>
            <a:endParaRPr lang="en-US" sz="2400" baseline="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aseline="0" dirty="0" smtClean="0"/>
              <a:t>Currently only monitors appended</a:t>
            </a:r>
            <a:r>
              <a:rPr lang="en-US" sz="2400" dirty="0" smtClean="0"/>
              <a:t> data in one dataset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	(Intended to support multiple datasets in the future)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Uses the new single-writer, multiple-readers (SWMR) feature</a:t>
            </a:r>
          </a:p>
        </p:txBody>
      </p:sp>
    </p:spTree>
    <p:extLst>
      <p:ext uri="{BB962C8B-B14F-4D97-AF65-F5344CB8AC3E}">
        <p14:creationId xmlns:p14="http://schemas.microsoft.com/office/powerpoint/2010/main" val="168797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Writer Multiple </a:t>
            </a:r>
            <a:r>
              <a:rPr lang="en-US" dirty="0" smtClean="0"/>
              <a:t>Readers (SWMR)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4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7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Topic-7.1-Multi-threading HDF5-Paths Forward.pptx and from Topic-5-Chunking-Performance.pptx from </a:t>
            </a:r>
            <a:r>
              <a:rPr lang="en-US" dirty="0"/>
              <a:t>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51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Multi-threading in HDF5:</a:t>
            </a:r>
            <a:br>
              <a:rPr lang="en-US" dirty="0" smtClean="0"/>
            </a:br>
            <a:r>
              <a:rPr lang="en-US" dirty="0" smtClean="0"/>
              <a:t>Paths Forward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19600"/>
            <a:ext cx="7848600" cy="914400"/>
          </a:xfrm>
        </p:spPr>
        <p:txBody>
          <a:bodyPr/>
          <a:lstStyle/>
          <a:p>
            <a:r>
              <a:rPr lang="en-US" sz="3200" dirty="0" smtClean="0"/>
              <a:t>Current implementation </a:t>
            </a:r>
            <a:r>
              <a:rPr lang="en-US" sz="3200" dirty="0"/>
              <a:t>-</a:t>
            </a:r>
            <a:r>
              <a:rPr lang="en-US" sz="3200" dirty="0" smtClean="0"/>
              <a:t> Future directions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42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6655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implementation</a:t>
            </a:r>
          </a:p>
          <a:p>
            <a:r>
              <a:rPr lang="en-US" dirty="0" smtClean="0"/>
              <a:t>Paths forward:</a:t>
            </a:r>
          </a:p>
          <a:p>
            <a:pPr lvl="1"/>
            <a:r>
              <a:rPr lang="en-US" dirty="0" smtClean="0"/>
              <a:t>Improve concurrency</a:t>
            </a:r>
          </a:p>
          <a:p>
            <a:pPr lvl="1"/>
            <a:r>
              <a:rPr lang="en-US" dirty="0" smtClean="0"/>
              <a:t>Reduce latency</a:t>
            </a:r>
          </a:p>
          <a:p>
            <a:r>
              <a:rPr lang="en-US" dirty="0" smtClean="0"/>
              <a:t>Conclusions and Recommendations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43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design principles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Adaptability to new computational environments</a:t>
            </a:r>
          </a:p>
          <a:p>
            <a:r>
              <a:rPr lang="en-US" dirty="0" smtClean="0"/>
              <a:t>Current challenges:</a:t>
            </a:r>
          </a:p>
          <a:p>
            <a:pPr lvl="1"/>
            <a:r>
              <a:rPr lang="en-US" dirty="0" smtClean="0"/>
              <a:t>Multi</a:t>
            </a:r>
            <a:r>
              <a:rPr lang="en-US" dirty="0"/>
              <a:t>-threaded </a:t>
            </a:r>
            <a:r>
              <a:rPr lang="en-US" dirty="0" smtClean="0"/>
              <a:t>applications run on multi-core systems</a:t>
            </a:r>
          </a:p>
          <a:p>
            <a:pPr lvl="1"/>
            <a:r>
              <a:rPr lang="en-US" dirty="0" smtClean="0"/>
              <a:t>HDF5 thread-safe library cannot support concurrency built into such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HDF5 uses single global semaphore </a:t>
            </a:r>
          </a:p>
          <a:p>
            <a:r>
              <a:rPr lang="en-US" dirty="0" smtClean="0"/>
              <a:t>Controls modification of memory and file data structures:</a:t>
            </a:r>
          </a:p>
          <a:p>
            <a:pPr lvl="1"/>
            <a:r>
              <a:rPr lang="en-US" dirty="0"/>
              <a:t>One thread at a time enters the </a:t>
            </a:r>
            <a:r>
              <a:rPr lang="en-US" dirty="0" smtClean="0"/>
              <a:t>library</a:t>
            </a:r>
          </a:p>
          <a:p>
            <a:pPr lvl="2"/>
            <a:r>
              <a:rPr lang="en-US" dirty="0"/>
              <a:t>An </a:t>
            </a:r>
            <a:r>
              <a:rPr lang="en-US" dirty="0" smtClean="0"/>
              <a:t>application </a:t>
            </a:r>
            <a:r>
              <a:rPr lang="en-US" dirty="0"/>
              <a:t>thread enters HDF5 API routine, acquires semaphore</a:t>
            </a:r>
          </a:p>
          <a:p>
            <a:pPr lvl="2"/>
            <a:r>
              <a:rPr lang="en-US" dirty="0"/>
              <a:t>Other threads are blocked until the thread completes API call and releases semaphore</a:t>
            </a:r>
          </a:p>
          <a:p>
            <a:pPr lvl="1"/>
            <a:r>
              <a:rPr lang="en-US" dirty="0" smtClean="0"/>
              <a:t>No simultaneous modifications of data structures that can cause file corruption</a:t>
            </a:r>
          </a:p>
          <a:p>
            <a:pPr lvl="1"/>
            <a:r>
              <a:rPr lang="en-US" dirty="0" smtClean="0"/>
              <a:t>No race conditions when several threads try to modify a memory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Current implementation provides thread-safety needed to avoid corruption of data structures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concurrent use of HDF5 library by multi-threaded applications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forward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Writer Multiple Readers (SWMR)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Topic-7.12-SWMR.pptx from the PSI set of slides.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See also Topic-6-HDF-Parallel.pptx.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8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Concurrency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single global semaphore with semaphores that guard individual data structures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Greater level of concurrency</a:t>
            </a:r>
          </a:p>
          <a:p>
            <a:pPr lvl="1"/>
            <a:r>
              <a:rPr lang="en-US" dirty="0" smtClean="0"/>
              <a:t>No corruption of internal data structures</a:t>
            </a:r>
          </a:p>
          <a:p>
            <a:pPr lvl="1"/>
            <a:r>
              <a:rPr lang="en-US" dirty="0" smtClean="0"/>
              <a:t>Each thread waits only when it needs to modify a data structure locked by another thread</a:t>
            </a:r>
          </a:p>
          <a:p>
            <a:pPr lvl="2"/>
            <a:r>
              <a:rPr lang="en-US" dirty="0" smtClean="0"/>
              <a:t>Reduces waiting time for a resource to become available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Concurrency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Replacing the global semaphore with individual semaphores, locks, etc. requires careful analysis of HDF5 data structures and their interactions</a:t>
            </a:r>
          </a:p>
          <a:p>
            <a:pPr lvl="1"/>
            <a:r>
              <a:rPr lang="en-US" dirty="0" smtClean="0"/>
              <a:t>300K lines of C code in library will require 4-6 FTE years of knowledgeable staff</a:t>
            </a:r>
          </a:p>
          <a:p>
            <a:pPr lvl="1"/>
            <a:r>
              <a:rPr lang="en-US" dirty="0" smtClean="0"/>
              <a:t>Significant future maintenance effort</a:t>
            </a:r>
          </a:p>
          <a:p>
            <a:pPr lvl="1"/>
            <a:r>
              <a:rPr lang="en-US" dirty="0" smtClean="0"/>
              <a:t>Testing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Latency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waiting time for each thread to acquire global semaphore</a:t>
            </a:r>
          </a:p>
          <a:p>
            <a:r>
              <a:rPr lang="en-US" dirty="0" smtClean="0"/>
              <a:t>Reduce time by removing known HDF5 bottlenecks:</a:t>
            </a:r>
          </a:p>
          <a:p>
            <a:pPr lvl="1"/>
            <a:r>
              <a:rPr lang="en-US" dirty="0" smtClean="0"/>
              <a:t>I/O performance</a:t>
            </a:r>
          </a:p>
          <a:p>
            <a:pPr lvl="1"/>
            <a:r>
              <a:rPr lang="en-US" dirty="0" smtClean="0"/>
              <a:t>“Compute bound” (CB) operations </a:t>
            </a:r>
          </a:p>
          <a:p>
            <a:pPr lvl="2"/>
            <a:r>
              <a:rPr lang="en-US" dirty="0" err="1" smtClean="0"/>
              <a:t>Datatype</a:t>
            </a:r>
            <a:r>
              <a:rPr lang="en-US" dirty="0" smtClean="0"/>
              <a:t> conversions</a:t>
            </a:r>
          </a:p>
          <a:p>
            <a:pPr lvl="2"/>
            <a:r>
              <a:rPr lang="en-US" dirty="0" smtClean="0"/>
              <a:t>Compression and other filters</a:t>
            </a:r>
          </a:p>
          <a:p>
            <a:pPr lvl="1"/>
            <a:r>
              <a:rPr lang="en-US" dirty="0" smtClean="0"/>
              <a:t>General overhead</a:t>
            </a:r>
          </a:p>
          <a:p>
            <a:pPr lvl="2"/>
            <a:r>
              <a:rPr lang="en-US" dirty="0" smtClean="0"/>
              <a:t>E.g., structures for storing and accessing chunked datasets and metadata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Latency: I/O Performance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asynchronous I/O (AIO) access to data in HDF5 file</a:t>
            </a:r>
          </a:p>
          <a:p>
            <a:pPr lvl="1"/>
            <a:r>
              <a:rPr lang="en-US" dirty="0" smtClean="0"/>
              <a:t>AIO initiated within the library in response to an API call</a:t>
            </a:r>
          </a:p>
          <a:p>
            <a:pPr lvl="1"/>
            <a:r>
              <a:rPr lang="en-US" dirty="0" smtClean="0"/>
              <a:t>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/>
            <a:r>
              <a:rPr lang="en-US" dirty="0" smtClean="0"/>
              <a:t>Global semaphore is released when API call returns – less waiting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Latency: CB operations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multiple threads </a:t>
            </a:r>
            <a:r>
              <a:rPr lang="en-US" i="1" dirty="0" smtClean="0"/>
              <a:t>within</a:t>
            </a:r>
            <a:r>
              <a:rPr lang="en-US" dirty="0" smtClean="0"/>
              <a:t> HDF5 library to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datatype</a:t>
            </a:r>
            <a:r>
              <a:rPr lang="en-US" dirty="0" smtClean="0"/>
              <a:t> conversion</a:t>
            </a:r>
          </a:p>
          <a:p>
            <a:pPr lvl="1"/>
            <a:r>
              <a:rPr lang="en-US" dirty="0" smtClean="0"/>
              <a:t>Perform compression on one chunk</a:t>
            </a:r>
          </a:p>
          <a:p>
            <a:pPr lvl="2"/>
            <a:r>
              <a:rPr lang="en-US" dirty="0" smtClean="0"/>
              <a:t>Multiple threads work on one chunk</a:t>
            </a:r>
          </a:p>
          <a:p>
            <a:pPr lvl="1"/>
            <a:r>
              <a:rPr lang="en-US" dirty="0" smtClean="0"/>
              <a:t>Perform compression on many chunks</a:t>
            </a:r>
          </a:p>
          <a:p>
            <a:pPr lvl="2"/>
            <a:r>
              <a:rPr lang="en-US" dirty="0" smtClean="0"/>
              <a:t>Each thread works on a chunk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400" cy="533400"/>
          </a:xfrm>
        </p:spPr>
        <p:txBody>
          <a:bodyPr/>
          <a:lstStyle/>
          <a:p>
            <a:r>
              <a:rPr lang="en-US" sz="2800" dirty="0" smtClean="0"/>
              <a:t>Reducing Latency: General Optimizations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optimizations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Algorithm improvements for handling</a:t>
            </a:r>
          </a:p>
          <a:p>
            <a:pPr lvl="2"/>
            <a:r>
              <a:rPr lang="en-US" dirty="0" smtClean="0"/>
              <a:t>Chunk cache</a:t>
            </a:r>
          </a:p>
          <a:p>
            <a:pPr lvl="2"/>
            <a:r>
              <a:rPr lang="en-US" dirty="0" err="1" smtClean="0"/>
              <a:t>Hyperslab</a:t>
            </a:r>
            <a:r>
              <a:rPr lang="en-US" dirty="0"/>
              <a:t> </a:t>
            </a:r>
            <a:r>
              <a:rPr lang="en-US" dirty="0" smtClean="0"/>
              <a:t>selections</a:t>
            </a:r>
          </a:p>
          <a:p>
            <a:pPr lvl="2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Data structure improvements</a:t>
            </a:r>
          </a:p>
          <a:p>
            <a:pPr lvl="2"/>
            <a:r>
              <a:rPr lang="en-US" dirty="0" smtClean="0"/>
              <a:t>Chunk indices with O(1) lookup speed</a:t>
            </a:r>
          </a:p>
          <a:p>
            <a:pPr lvl="2"/>
            <a:r>
              <a:rPr lang="en-US" dirty="0" smtClean="0"/>
              <a:t>Advanced B-tree implementations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Latency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Smaller development effort, ~ 1.5 FTE years</a:t>
            </a:r>
          </a:p>
          <a:p>
            <a:pPr lvl="1"/>
            <a:r>
              <a:rPr lang="en-US" dirty="0"/>
              <a:t>Localized changes to the library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maintain </a:t>
            </a:r>
          </a:p>
          <a:p>
            <a:pPr lvl="1"/>
            <a:r>
              <a:rPr lang="en-US" dirty="0"/>
              <a:t>Incremental </a:t>
            </a:r>
            <a:r>
              <a:rPr lang="en-US" dirty="0" smtClean="0"/>
              <a:t>improvements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Still uses global semaphore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Latency</a:t>
            </a:r>
          </a:p>
          <a:p>
            <a:r>
              <a:rPr lang="en-US" dirty="0" smtClean="0"/>
              <a:t>Decision factors:</a:t>
            </a:r>
          </a:p>
          <a:p>
            <a:pPr lvl="1"/>
            <a:r>
              <a:rPr lang="en-US" dirty="0"/>
              <a:t>Available expertise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Already funded features:</a:t>
            </a:r>
          </a:p>
          <a:p>
            <a:pPr lvl="2"/>
            <a:r>
              <a:rPr lang="en-US" dirty="0" smtClean="0"/>
              <a:t>AIO</a:t>
            </a:r>
          </a:p>
          <a:p>
            <a:pPr lvl="2"/>
            <a:r>
              <a:rPr lang="en-US" dirty="0" smtClean="0"/>
              <a:t>Using multiple threads to compress a chunk</a:t>
            </a:r>
          </a:p>
          <a:p>
            <a:pPr lvl="1"/>
            <a:r>
              <a:rPr lang="en-US" dirty="0" smtClean="0"/>
              <a:t>Future maintainability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pproaches are not mutually exclusive</a:t>
            </a:r>
          </a:p>
          <a:p>
            <a:r>
              <a:rPr lang="en-US" dirty="0" smtClean="0"/>
              <a:t>Both can be implemented in the future if funding is available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828800"/>
          </a:xfrm>
        </p:spPr>
        <p:txBody>
          <a:bodyPr/>
          <a:lstStyle/>
          <a:p>
            <a:r>
              <a:rPr lang="en-US" dirty="0" smtClean="0"/>
              <a:t>Single Writer / Multiple Reader</a:t>
            </a:r>
            <a:br>
              <a:rPr lang="en-US" dirty="0" smtClean="0"/>
            </a:br>
            <a:r>
              <a:rPr lang="en-US" dirty="0" smtClean="0"/>
              <a:t>(SWMR)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71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next three slides </a:t>
            </a:r>
            <a:r>
              <a:rPr lang="en-US" dirty="0"/>
              <a:t>are from </a:t>
            </a:r>
            <a:r>
              <a:rPr lang="en-US" dirty="0" smtClean="0"/>
              <a:t>Topic-5-Chunking-Performance.pptx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7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3276600"/>
            <a:ext cx="1828800" cy="25908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2" idx="1"/>
            <a:endCxn id="2" idx="3"/>
          </p:cNvCxnSpPr>
          <p:nvPr/>
        </p:nvCxnSpPr>
        <p:spPr bwMode="auto">
          <a:xfrm>
            <a:off x="685800" y="4572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5800" y="5334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00400" y="2743200"/>
            <a:ext cx="2362200" cy="381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429000"/>
            <a:ext cx="2362200" cy="914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4648200"/>
            <a:ext cx="2362200" cy="762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5791200"/>
            <a:ext cx="2362200" cy="533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9" name="Straight Arrow Connector 28"/>
          <p:cNvCxnSpPr>
            <a:endCxn id="17" idx="1"/>
          </p:cNvCxnSpPr>
          <p:nvPr/>
        </p:nvCxnSpPr>
        <p:spPr bwMode="auto">
          <a:xfrm flipV="1">
            <a:off x="2514600" y="2933700"/>
            <a:ext cx="6858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20" idx="1"/>
          </p:cNvCxnSpPr>
          <p:nvPr/>
        </p:nvCxnSpPr>
        <p:spPr bwMode="auto">
          <a:xfrm flipV="1">
            <a:off x="2514600" y="3886200"/>
            <a:ext cx="685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1" idx="1"/>
          </p:cNvCxnSpPr>
          <p:nvPr/>
        </p:nvCxnSpPr>
        <p:spPr bwMode="auto">
          <a:xfrm>
            <a:off x="2514600" y="50292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>
            <a:off x="2514600" y="5638800"/>
            <a:ext cx="6858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844441" y="2450068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0" y="31242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441" y="4343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5486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4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5943600"/>
            <a:ext cx="23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cache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9400" y="2438400"/>
            <a:ext cx="3352800" cy="411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5962" y="1905000"/>
            <a:ext cx="187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Parallel filter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77000" y="3276600"/>
            <a:ext cx="1828800" cy="17526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4770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477000" y="44958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477000" y="47244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816241" y="3288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30766" y="38862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4431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8000" y="47360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4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17" idx="3"/>
          </p:cNvCxnSpPr>
          <p:nvPr/>
        </p:nvCxnSpPr>
        <p:spPr bwMode="auto">
          <a:xfrm>
            <a:off x="5562600" y="2933700"/>
            <a:ext cx="914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20" idx="3"/>
            <a:endCxn id="57" idx="1"/>
          </p:cNvCxnSpPr>
          <p:nvPr/>
        </p:nvCxnSpPr>
        <p:spPr bwMode="auto">
          <a:xfrm>
            <a:off x="5562600" y="3886200"/>
            <a:ext cx="91440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1" idx="3"/>
          </p:cNvCxnSpPr>
          <p:nvPr/>
        </p:nvCxnSpPr>
        <p:spPr bwMode="auto">
          <a:xfrm flipV="1">
            <a:off x="5562600" y="46482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22" idx="3"/>
          </p:cNvCxnSpPr>
          <p:nvPr/>
        </p:nvCxnSpPr>
        <p:spPr bwMode="auto">
          <a:xfrm flipV="1">
            <a:off x="5562600" y="4876800"/>
            <a:ext cx="9144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53200" y="5943600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Using multiple </a:t>
            </a:r>
            <a:r>
              <a:rPr lang="en-US" sz="3200" dirty="0"/>
              <a:t>threads </a:t>
            </a:r>
            <a:r>
              <a:rPr lang="en-US" sz="3200" dirty="0" smtClean="0"/>
              <a:t>to apply </a:t>
            </a:r>
            <a:r>
              <a:rPr lang="en-US" sz="3200" dirty="0"/>
              <a:t>a filter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58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1524000"/>
          </a:xfrm>
        </p:spPr>
        <p:txBody>
          <a:bodyPr/>
          <a:lstStyle/>
          <a:p>
            <a:r>
              <a:rPr lang="en-US" sz="3200" dirty="0" smtClean="0"/>
              <a:t>File format change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Cannot be in 1.8.x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81000" y="3505201"/>
            <a:ext cx="8534400" cy="6857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" name="Rectangle 22" descr="Large grid"/>
          <p:cNvSpPr>
            <a:spLocks noChangeArrowheads="1"/>
          </p:cNvSpPr>
          <p:nvPr/>
        </p:nvSpPr>
        <p:spPr bwMode="auto">
          <a:xfrm>
            <a:off x="4724400" y="3505200"/>
            <a:ext cx="8382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57200" y="3657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51" name="Rectangle 22" descr="Large grid"/>
          <p:cNvSpPr>
            <a:spLocks noChangeArrowheads="1"/>
          </p:cNvSpPr>
          <p:nvPr/>
        </p:nvSpPr>
        <p:spPr bwMode="auto">
          <a:xfrm>
            <a:off x="5562600" y="3505200"/>
            <a:ext cx="12954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55" name="Rectangle 22" descr="Large grid"/>
          <p:cNvSpPr>
            <a:spLocks noChangeArrowheads="1"/>
          </p:cNvSpPr>
          <p:nvPr/>
        </p:nvSpPr>
        <p:spPr bwMode="auto">
          <a:xfrm>
            <a:off x="6858000" y="3505200"/>
            <a:ext cx="3048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56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6096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48200" y="3048000"/>
            <a:ext cx="3276600" cy="1447800"/>
          </a:xfrm>
          <a:prstGeom prst="rect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flipV="1">
            <a:off x="2514600" y="3048000"/>
            <a:ext cx="2133600" cy="457200"/>
          </a:xfrm>
          <a:prstGeom prst="bentConnector3">
            <a:avLst>
              <a:gd name="adj1" fmla="val 145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50" idx="0"/>
          </p:cNvCxnSpPr>
          <p:nvPr/>
        </p:nvCxnSpPr>
        <p:spPr bwMode="auto">
          <a:xfrm rot="5400000" flipH="1" flipV="1">
            <a:off x="4229100" y="2171700"/>
            <a:ext cx="12700" cy="2667000"/>
          </a:xfrm>
          <a:prstGeom prst="bentConnector4">
            <a:avLst>
              <a:gd name="adj1" fmla="val 2276929"/>
              <a:gd name="adj2" fmla="val 9937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15000" y="356229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</a:t>
            </a:r>
            <a:r>
              <a:rPr lang="en-US" sz="2000" baseline="30000" dirty="0" err="1" smtClean="0">
                <a:latin typeface="Arial"/>
                <a:cs typeface="Arial"/>
              </a:rPr>
              <a:t>th</a:t>
            </a:r>
            <a:r>
              <a:rPr lang="en-US" sz="2000" dirty="0" smtClean="0">
                <a:latin typeface="Arial"/>
                <a:cs typeface="Arial"/>
              </a:rPr>
              <a:t> block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2586335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chunk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648200"/>
          </a:xfrm>
        </p:spPr>
        <p:txBody>
          <a:bodyPr/>
          <a:lstStyle/>
          <a:p>
            <a:r>
              <a:rPr lang="en-US" sz="3200" dirty="0" smtClean="0"/>
              <a:t>Current status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We have a prototype implementation for Linux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Future work</a:t>
            </a:r>
          </a:p>
          <a:p>
            <a:pPr lvl="2"/>
            <a:r>
              <a:rPr lang="en-US" dirty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xpand to Windows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Multi-platform testing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Performance benchmarks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Documentation</a:t>
            </a:r>
          </a:p>
          <a:p>
            <a:pPr lvl="3"/>
            <a:r>
              <a:rPr lang="en-US" dirty="0" smtClean="0">
                <a:latin typeface="Arial"/>
                <a:cs typeface="Arial"/>
              </a:rPr>
              <a:t>User documentation</a:t>
            </a:r>
          </a:p>
          <a:p>
            <a:pPr lvl="3"/>
            <a:r>
              <a:rPr lang="en-US" dirty="0" smtClean="0">
                <a:latin typeface="Arial"/>
                <a:cs typeface="Arial"/>
              </a:rPr>
              <a:t>Maintainers documentation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3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 smtClean="0"/>
              <a:t>Library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2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Library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Topic-7.3-HDF5-AIO.pptx and Topic-7.5-VFL and VFD basics.pptx from </a:t>
            </a:r>
            <a:r>
              <a:rPr lang="en-US" dirty="0"/>
              <a:t>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/>
              <a:t>See the Topic-7.1-Multi-threading HDF5-Paths Forward.pptx slides in “Internal Threading” section above</a:t>
            </a:r>
          </a:p>
        </p:txBody>
      </p:sp>
    </p:spTree>
    <p:extLst>
      <p:ext uri="{BB962C8B-B14F-4D97-AF65-F5344CB8AC3E}">
        <p14:creationId xmlns:p14="http://schemas.microsoft.com/office/powerpoint/2010/main" val="2644786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and AIO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00800" cy="914400"/>
          </a:xfrm>
        </p:spPr>
        <p:txBody>
          <a:bodyPr/>
          <a:lstStyle/>
          <a:p>
            <a:r>
              <a:rPr lang="en-US" sz="3200" dirty="0" smtClean="0"/>
              <a:t>Current status and future work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66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5189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and AIO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Asynchronous I/</a:t>
            </a:r>
            <a:r>
              <a:rPr lang="en-US" dirty="0" smtClean="0"/>
              <a:t>O (AIO), </a:t>
            </a:r>
            <a:r>
              <a:rPr lang="en-US" dirty="0"/>
              <a:t>or non-blocking I/O, is a form </a:t>
            </a:r>
            <a:r>
              <a:rPr lang="en-US" dirty="0" smtClean="0"/>
              <a:t>of input/output processing </a:t>
            </a:r>
            <a:r>
              <a:rPr lang="en-US" dirty="0"/>
              <a:t>that permits other processing to continue </a:t>
            </a:r>
            <a:r>
              <a:rPr lang="en-US" dirty="0" smtClean="0"/>
              <a:t>while the </a:t>
            </a:r>
            <a:r>
              <a:rPr lang="en-US" dirty="0"/>
              <a:t>transmission </a:t>
            </a:r>
            <a:r>
              <a:rPr lang="en-US" dirty="0" smtClean="0"/>
              <a:t>occurs (i.e., overlapping compute with I/O)</a:t>
            </a:r>
          </a:p>
          <a:p>
            <a:r>
              <a:rPr lang="en-US" dirty="0" smtClean="0"/>
              <a:t>Current HDF5 I/O calls are synchronous or blocking</a:t>
            </a:r>
          </a:p>
          <a:p>
            <a:pPr lvl="1"/>
            <a:r>
              <a:rPr lang="en-US" dirty="0" smtClean="0"/>
              <a:t>On read, call doesn’t complete until the desired data has been read from the file and written to the application buffer</a:t>
            </a:r>
          </a:p>
          <a:p>
            <a:pPr lvl="1"/>
            <a:r>
              <a:rPr lang="en-US" dirty="0" smtClean="0"/>
              <a:t>On write, the call doesn’t complete until the outgoing data buffer has been transferred to OS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and AIO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may hide most of I/O overhead under application computation </a:t>
            </a:r>
          </a:p>
          <a:p>
            <a:r>
              <a:rPr lang="en-US" dirty="0" smtClean="0"/>
              <a:t>Support asynchronous I/O access to data in HDF5 file:</a:t>
            </a:r>
          </a:p>
          <a:p>
            <a:pPr lvl="1"/>
            <a:r>
              <a:rPr lang="en-US" dirty="0" smtClean="0"/>
              <a:t>I/O is initiated within the library in response to an API call</a:t>
            </a:r>
          </a:p>
          <a:p>
            <a:pPr lvl="1"/>
            <a:r>
              <a:rPr lang="en-US" dirty="0" smtClean="0"/>
              <a:t>I/O operation 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/>
            <a:r>
              <a:rPr lang="en-US" dirty="0" smtClean="0"/>
              <a:t>Beneficial for both raw data and HDF5 metadata I/O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POSIX Asynchronous I/O routines</a:t>
            </a:r>
          </a:p>
          <a:p>
            <a:pPr lvl="1"/>
            <a:r>
              <a:rPr lang="en-US" dirty="0" smtClean="0"/>
              <a:t>APIs for applications to initiate write/read/file sync</a:t>
            </a:r>
          </a:p>
          <a:p>
            <a:pPr lvl="2"/>
            <a:r>
              <a:rPr lang="en-US" dirty="0" smtClean="0"/>
              <a:t>Return immediately without waiting for requested I/O operation to complete</a:t>
            </a:r>
          </a:p>
          <a:p>
            <a:pPr lvl="1"/>
            <a:r>
              <a:rPr lang="en-US" dirty="0" smtClean="0"/>
              <a:t>Facilities to:</a:t>
            </a:r>
          </a:p>
          <a:p>
            <a:pPr lvl="2"/>
            <a:r>
              <a:rPr lang="en-US" dirty="0"/>
              <a:t>Q</a:t>
            </a:r>
            <a:r>
              <a:rPr lang="en-US" dirty="0" smtClean="0"/>
              <a:t>uery OS to determine if AIO operation is complete</a:t>
            </a:r>
          </a:p>
          <a:p>
            <a:pPr lvl="2"/>
            <a:r>
              <a:rPr lang="en-US" dirty="0" smtClean="0"/>
              <a:t>Stall, pending completion of AIO operation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Many use cases call for a single writer process which writes data to a single HDF5 file, and multiple readers, which will consume the HDF5 data as it is written.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Ideally, we would like to support this scenario with no communication between the processes.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Changes in dataset sizes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-</a:t>
            </a:r>
            <a:r>
              <a:rPr lang="en-US" sz="2400" dirty="0" smtClean="0"/>
              <a:t> New groups created in a target group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9042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of AIO library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System libraries we tested didn’t perform well and in some cases were not even POSIX compliant! </a:t>
            </a:r>
          </a:p>
          <a:p>
            <a:r>
              <a:rPr lang="en-US" dirty="0" smtClean="0"/>
              <a:t>We have been working with the “AIO-Lite” library from Argonne built on top of </a:t>
            </a:r>
            <a:r>
              <a:rPr lang="en-US" dirty="0" err="1"/>
              <a:t>P</a:t>
            </a:r>
            <a:r>
              <a:rPr lang="en-US" dirty="0" err="1" smtClean="0"/>
              <a:t>threads</a:t>
            </a:r>
            <a:endParaRPr lang="en-US" dirty="0" smtClean="0"/>
          </a:p>
          <a:p>
            <a:r>
              <a:rPr lang="en-US" dirty="0" smtClean="0"/>
              <a:t>Preliminary tests show significant reduction in application I/O time for AIO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</a:t>
            </a:r>
          </a:p>
          <a:p>
            <a:pPr lvl="1"/>
            <a:r>
              <a:rPr lang="en-US" dirty="0" smtClean="0"/>
              <a:t>Define a set of new VFD calls (general enough to support different AIO implementation, e.g., POSIX AIO and MPI non-blocking calls)</a:t>
            </a:r>
          </a:p>
          <a:p>
            <a:pPr lvl="2"/>
            <a:r>
              <a:rPr lang="en-US" dirty="0" smtClean="0"/>
              <a:t>Initiating of asynchronous read, write, file sync</a:t>
            </a:r>
          </a:p>
          <a:p>
            <a:pPr lvl="2"/>
            <a:r>
              <a:rPr lang="en-US" dirty="0" smtClean="0"/>
              <a:t>Obtaining status of an asynchronous operation</a:t>
            </a:r>
          </a:p>
          <a:p>
            <a:pPr lvl="2"/>
            <a:r>
              <a:rPr lang="en-US" dirty="0" smtClean="0"/>
              <a:t>Blocking pending completion of an asynchronous operation</a:t>
            </a:r>
          </a:p>
          <a:p>
            <a:pPr lvl="2"/>
            <a:r>
              <a:rPr lang="en-US" dirty="0" smtClean="0"/>
              <a:t>Finishing an </a:t>
            </a:r>
            <a:r>
              <a:rPr lang="en-US" dirty="0"/>
              <a:t>asynchronous operation</a:t>
            </a:r>
          </a:p>
          <a:p>
            <a:pPr lvl="2"/>
            <a:r>
              <a:rPr lang="en-US" dirty="0" smtClean="0"/>
              <a:t>Canceling </a:t>
            </a:r>
            <a:r>
              <a:rPr lang="en-US" dirty="0"/>
              <a:t>an asynchronous operation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H5FD_class_t in H5FDpublic.h to define these calls as optional calls that file drivers may choose to implement:</a:t>
            </a:r>
          </a:p>
          <a:p>
            <a:pPr marL="857250" lvl="2" indent="0">
              <a:buNone/>
            </a:pPr>
            <a:r>
              <a:rPr lang="en-US" dirty="0" err="1">
                <a:latin typeface="Consolas"/>
                <a:cs typeface="Consolas"/>
              </a:rPr>
              <a:t>herr_t</a:t>
            </a:r>
            <a:r>
              <a:rPr lang="en-US" dirty="0">
                <a:latin typeface="Consolas"/>
                <a:cs typeface="Consolas"/>
              </a:rPr>
              <a:t> (*</a:t>
            </a:r>
            <a:r>
              <a:rPr lang="en-US" dirty="0" err="1">
                <a:latin typeface="Consolas"/>
                <a:cs typeface="Consolas"/>
              </a:rPr>
              <a:t>aio_read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aio_write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aio_test</a:t>
            </a:r>
            <a:r>
              <a:rPr lang="en-US" dirty="0">
                <a:latin typeface="Consolas"/>
                <a:cs typeface="Consolas"/>
              </a:rPr>
              <a:t>)(</a:t>
            </a:r>
            <a:r>
              <a:rPr lang="en-US" dirty="0" err="1"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done_ptr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aio_wait</a:t>
            </a:r>
            <a:r>
              <a:rPr lang="en-US" dirty="0">
                <a:latin typeface="Consolas"/>
                <a:cs typeface="Consolas"/>
              </a:rPr>
              <a:t>)(void *</a:t>
            </a:r>
            <a:r>
              <a:rPr lang="en-US" dirty="0" err="1">
                <a:latin typeface="Consolas"/>
                <a:cs typeface="Consolas"/>
              </a:rPr>
              <a:t>ctlblk_ptr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aio_finish</a:t>
            </a:r>
            <a:r>
              <a:rPr lang="en-US" dirty="0">
                <a:latin typeface="Consolas"/>
                <a:cs typeface="Consolas"/>
              </a:rPr>
              <a:t>)(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errno_ptr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aio_fsync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aio_cancel</a:t>
            </a:r>
            <a:r>
              <a:rPr lang="en-US" dirty="0">
                <a:latin typeface="Consolas"/>
                <a:cs typeface="Consolas"/>
              </a:rPr>
              <a:t>)(void *</a:t>
            </a:r>
            <a:r>
              <a:rPr lang="en-US" dirty="0" err="1">
                <a:latin typeface="Consolas"/>
                <a:cs typeface="Consolas"/>
              </a:rPr>
              <a:t>ctlblk_ptr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fsync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/>
            <a:r>
              <a:rPr lang="en-US" dirty="0" smtClean="0"/>
              <a:t>Implement VFD AIO calls as top level VFD calls (sec2, etc.)</a:t>
            </a:r>
          </a:p>
          <a:p>
            <a:pPr lvl="2"/>
            <a:r>
              <a:rPr lang="en-US" dirty="0" smtClean="0"/>
              <a:t>If underlying driver supports the desired AIO operation, these functions just pass request to it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therwise simulate AIO by translating the required operations into functionally equivalent SIO</a:t>
            </a:r>
          </a:p>
          <a:p>
            <a:pPr lvl="1"/>
            <a:r>
              <a:rPr lang="en-US" dirty="0" smtClean="0"/>
              <a:t>Modify the family and multi file drivers to implement AIO VFD calls by passing AIO VFD calls to the underlying file drivers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/>
            <a:r>
              <a:rPr lang="en-US" dirty="0" smtClean="0"/>
              <a:t>Modify configure to enable and control the AIO extensions to file drivers </a:t>
            </a:r>
          </a:p>
          <a:p>
            <a:pPr lvl="2"/>
            <a:r>
              <a:rPr lang="en-US" dirty="0" smtClean="0"/>
              <a:t>--enable/</a:t>
            </a:r>
            <a:r>
              <a:rPr lang="en-US" dirty="0" err="1" smtClean="0"/>
              <a:t>disable_aio</a:t>
            </a:r>
            <a:endParaRPr lang="en-US" dirty="0" smtClean="0"/>
          </a:p>
          <a:p>
            <a:pPr lvl="2"/>
            <a:r>
              <a:rPr lang="en-US" dirty="0" smtClean="0"/>
              <a:t>--enable/disable_64_bit_posix_aio</a:t>
            </a:r>
          </a:p>
          <a:p>
            <a:pPr lvl="2"/>
            <a:r>
              <a:rPr lang="en-US" dirty="0" smtClean="0"/>
              <a:t>--enable/</a:t>
            </a:r>
            <a:r>
              <a:rPr lang="en-US" dirty="0" err="1" smtClean="0"/>
              <a:t>disable_posix_aio_error_recovery</a:t>
            </a:r>
            <a:endParaRPr lang="en-US" dirty="0" smtClean="0"/>
          </a:p>
          <a:p>
            <a:pPr lvl="1"/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Code is available from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>
                <a:hlinkClick r:id="rId2"/>
              </a:rPr>
              <a:t>https:</a:t>
            </a:r>
            <a:r>
              <a:rPr lang="en-US" sz="2600" dirty="0">
                <a:hlinkClick r:id="rId2"/>
              </a:rPr>
              <a:t>//svn.hdfgroup.uiuc.edu/hdf5/branches/aio_vfd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implement clients to use AIO for writing HDF5 metadata and raw data</a:t>
            </a:r>
          </a:p>
          <a:p>
            <a:r>
              <a:rPr lang="en-US" dirty="0" smtClean="0"/>
              <a:t>Design and implement public APIs to control AIO</a:t>
            </a:r>
          </a:p>
          <a:p>
            <a:r>
              <a:rPr lang="en-US" dirty="0" smtClean="0"/>
              <a:t>Those tasks are in a planning stage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HDF5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Layer (VFL)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Drivers (VFDs)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8674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Efficient Use of HDF5 With High Data Rate X-Ray Detectors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Paul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Scherrer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Institut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9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5400000">
            <a:off x="1972622" y="-905822"/>
            <a:ext cx="4523490" cy="6792334"/>
          </a:xfrm>
          <a:prstGeom prst="corner">
            <a:avLst>
              <a:gd name="adj1" fmla="val 100477"/>
              <a:gd name="adj2" fmla="val 648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2955" y="742522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2955" y="1926842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955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7533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6692" y="3477596"/>
            <a:ext cx="1731343" cy="913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User-Supplied VFD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04105" y="5237233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8600"/>
            <a:ext cx="415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HDF5 Library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84605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1087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8921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837139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10871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84605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039413" y="1413161"/>
            <a:ext cx="542290" cy="6849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2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323631" y="5122542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481" y="627831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481" y="1954841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481" y="62783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31" y="195484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File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481" y="3362905"/>
            <a:ext cx="6046230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631" y="3362905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File Driver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981" y="812497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H5FDwrite()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4981" y="3554790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H5FD_sec2_write()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4981" y="2139507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</a:rPr>
              <a:t>function pointer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286330" y="2693505"/>
            <a:ext cx="542290" cy="8451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86330" y="4095349"/>
            <a:ext cx="542290" cy="117520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86330" y="1388813"/>
            <a:ext cx="542290" cy="6944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67677" y="812497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2058" y="3554790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35493" y="784457"/>
            <a:ext cx="16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nternal generic I/O call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7893" y="3486933"/>
            <a:ext cx="148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VFD-specific I/O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04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VFDs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604" y="1150080"/>
            <a:ext cx="326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sec2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(default)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Windows</a:t>
            </a:r>
            <a:r>
              <a:rPr lang="en-US" sz="3200" baseline="30000" dirty="0" smtClean="0"/>
              <a:t>2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STDIO</a:t>
            </a:r>
            <a:r>
              <a:rPr lang="en-US" sz="3200" baseline="30000" dirty="0" smtClean="0"/>
              <a:t>3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core (in-memory)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04" y="5453062"/>
            <a:ext cx="88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Uses POSIX I/O (sec2 = "POSIX section 2")</a:t>
            </a:r>
          </a:p>
          <a:p>
            <a:r>
              <a:rPr lang="en-US" dirty="0"/>
              <a:t>2</a:t>
            </a:r>
            <a:r>
              <a:rPr lang="en-US" dirty="0" smtClean="0"/>
              <a:t>) Currently a wrapper for SEC2.  There is no driver which uses Win32 API calls.</a:t>
            </a:r>
          </a:p>
          <a:p>
            <a:r>
              <a:rPr lang="en-US" dirty="0"/>
              <a:t>3</a:t>
            </a:r>
            <a:r>
              <a:rPr lang="en-US" dirty="0" smtClean="0"/>
              <a:t>) "How to write a VFD" demo driver.  Not intended for production 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0512" y="1143000"/>
            <a:ext cx="3268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split</a:t>
            </a:r>
          </a:p>
          <a:p>
            <a:pPr algn="ctr"/>
            <a:endParaRPr lang="en-US" sz="3200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multi</a:t>
            </a:r>
          </a:p>
          <a:p>
            <a:pPr algn="ctr"/>
            <a:endParaRPr lang="en-US" sz="3200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family</a:t>
            </a:r>
          </a:p>
          <a:p>
            <a:pPr algn="ctr"/>
            <a:endParaRPr lang="en-US" sz="3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824568" y="2006215"/>
            <a:ext cx="2340407" cy="2839515"/>
          </a:xfrm>
          <a:prstGeom prst="roundRect">
            <a:avLst/>
          </a:prstGeom>
          <a:noFill/>
          <a:ln>
            <a:solidFill>
              <a:srgbClr val="CC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810000"/>
            <a:ext cx="2779234" cy="12003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"logical" VFDs which perform no I/O themselves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2604" y="5212164"/>
            <a:ext cx="8648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07997" y="1150080"/>
            <a:ext cx="3036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MPI-POSIX</a:t>
            </a:r>
          </a:p>
        </p:txBody>
      </p:sp>
    </p:spTree>
    <p:extLst>
      <p:ext uri="{BB962C8B-B14F-4D97-AF65-F5344CB8AC3E}">
        <p14:creationId xmlns:p14="http://schemas.microsoft.com/office/powerpoint/2010/main" val="155697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143000"/>
            <a:ext cx="5105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04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ternal Storage 27"/>
          <p:cNvSpPr/>
          <p:nvPr/>
        </p:nvSpPr>
        <p:spPr>
          <a:xfrm>
            <a:off x="2219106" y="4662850"/>
            <a:ext cx="2097804" cy="158385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332" y="242572"/>
            <a:ext cx="857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core VFD allows you to create/open HDF5 files in memory.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507475" y="2960412"/>
            <a:ext cx="1921967" cy="1702438"/>
          </a:xfrm>
          <a:prstGeom prst="can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418" y="3442299"/>
            <a:ext cx="3922528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568" y="3442299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VFD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915" y="3566529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H5FD_core_write()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921968" y="3588017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408932" y="2905416"/>
            <a:ext cx="542290" cy="19687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0568" y="1212857"/>
            <a:ext cx="3922528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7903" y="1320181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H5FDwrite()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737" y="1351356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568" y="2519215"/>
            <a:ext cx="391275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978004" y="1857381"/>
            <a:ext cx="542290" cy="7680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978004" y="4160941"/>
            <a:ext cx="542290" cy="60611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7576" y="4767058"/>
            <a:ext cx="28826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File is (optionally) written to disk on close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7576" y="2519215"/>
            <a:ext cx="2687493" cy="37274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92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family VFD allows you to split a logical HDF5 file among many smaller physical files.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068285" y="4309215"/>
            <a:ext cx="7315795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418" y="289842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568" y="289842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918" y="3090305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H5FD_family_write()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88995" y="3090305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0"/>
          <p:cNvSpPr/>
          <p:nvPr/>
        </p:nvSpPr>
        <p:spPr>
          <a:xfrm>
            <a:off x="291863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1"/>
          <p:cNvSpPr/>
          <p:nvPr/>
        </p:nvSpPr>
        <p:spPr>
          <a:xfrm>
            <a:off x="161999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2"/>
          <p:cNvSpPr/>
          <p:nvPr/>
        </p:nvSpPr>
        <p:spPr>
          <a:xfrm>
            <a:off x="4183892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0570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22"/>
          <p:cNvSpPr/>
          <p:nvPr/>
        </p:nvSpPr>
        <p:spPr>
          <a:xfrm>
            <a:off x="6705242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Z</a:t>
            </a:r>
            <a:endParaRPr lang="en-US" dirty="0"/>
          </a:p>
        </p:txBody>
      </p:sp>
      <p:sp>
        <p:nvSpPr>
          <p:cNvPr id="13" name="Document 23"/>
          <p:cNvSpPr/>
          <p:nvPr/>
        </p:nvSpPr>
        <p:spPr>
          <a:xfrm>
            <a:off x="5439721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0568" y="1212857"/>
            <a:ext cx="7563512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3068" y="1397523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H5FDwrite()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5764" y="1397523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239464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8357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75569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964137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9418" y="2233836"/>
            <a:ext cx="754466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745031" y="1903549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745031" y="2675901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34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820568" y="4137987"/>
            <a:ext cx="1655411" cy="234010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3089622" y="4137987"/>
            <a:ext cx="5294458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568" y="157141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718" y="157141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3068" y="1763295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H5FD_multi_write()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70145" y="1763295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5"/>
          <p:cNvSpPr/>
          <p:nvPr/>
        </p:nvSpPr>
        <p:spPr>
          <a:xfrm>
            <a:off x="3470354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6"/>
          <p:cNvSpPr/>
          <p:nvPr/>
        </p:nvSpPr>
        <p:spPr>
          <a:xfrm>
            <a:off x="1068285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7"/>
          <p:cNvSpPr/>
          <p:nvPr/>
        </p:nvSpPr>
        <p:spPr>
          <a:xfrm>
            <a:off x="6153527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367955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78431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4367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8596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0568" y="2982204"/>
            <a:ext cx="165541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27854" y="2982204"/>
            <a:ext cx="188832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50138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12825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4509" y="2696826"/>
            <a:ext cx="2996863" cy="1055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and local heap data, B-trees, object headers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multi (and split) VFD allows you to direct various categories of HDF5 data to different files and disks.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63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"Terminal" VFD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8563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the property list.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H5P_FILE_ACCESS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sz="2400" dirty="0" smtClean="0"/>
              <a:t>2) Set the VFD using the appropriate API calls.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H5Pset_fapl_sec2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sz="2400" dirty="0" smtClean="0"/>
              <a:t>3) Create/open your file.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latin typeface="Consolas"/>
                <a:cs typeface="Consolas"/>
              </a:rPr>
              <a:t> fid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H5Fcreate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"foo.h5"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H5P_DEFAULT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"terminal"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does not require a second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7520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"Logical" VFD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42671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 smtClean="0"/>
              <a:t>Step 1</a:t>
            </a:r>
          </a:p>
          <a:p>
            <a:pPr algn="just"/>
            <a:r>
              <a:rPr lang="en-US" sz="2400" dirty="0" smtClean="0"/>
              <a:t>Create a file access property list (FAPL) and set the VFD to use the terminal VFD.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u="sng" dirty="0" smtClean="0"/>
              <a:t>Step 2</a:t>
            </a:r>
          </a:p>
          <a:p>
            <a:pPr algn="just"/>
            <a:r>
              <a:rPr lang="en-US" sz="2400" dirty="0" smtClean="0"/>
              <a:t>Create a second FAPL and set the VFD to use the logical VFD (passing in the first VFD).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u="sng" dirty="0" smtClean="0"/>
              <a:t>Step 3</a:t>
            </a:r>
          </a:p>
          <a:p>
            <a:pPr algn="just"/>
            <a:r>
              <a:rPr lang="en-US" sz="2400" dirty="0" smtClean="0"/>
              <a:t>Open your file using the second (logical) FAPL.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"logical"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requires a second, underlying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438400"/>
            <a:ext cx="2985886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VFD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551408" y="4369659"/>
            <a:ext cx="3014888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1342" y="3379059"/>
            <a:ext cx="30480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876634" y="29218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876634" y="39124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14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Create the first property list.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H5P_FILE_ACCESS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2) Set the terminal VFD using the appropriate API calls.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H5Pset_fapl_sec2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7030A0"/>
                </a:solidFill>
                <a:latin typeface="Consolas"/>
                <a:cs typeface="Consolas"/>
              </a:rPr>
              <a:t>terminal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dirty="0" smtClean="0"/>
              <a:t>3) Create the second file create/access property list.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H5P_FILE_ACCESS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4) Set the logical VFD using the appropriate API calls.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H5Pset_fapl_family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logical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SIZE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/>
                <a:cs typeface="Consolas"/>
              </a:rPr>
              <a:t>terminal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5) Create/open your file.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latin typeface="Consolas"/>
                <a:cs typeface="Consolas"/>
              </a:rPr>
              <a:t> fid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H5Fcreate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"foo.h5"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H5P_DEFAULT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logical</a:t>
            </a:r>
            <a:r>
              <a:rPr lang="en-US" dirty="0" smtClean="0"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Bent Arrow 3"/>
          <p:cNvSpPr/>
          <p:nvPr/>
        </p:nvSpPr>
        <p:spPr>
          <a:xfrm rot="5400000">
            <a:off x="5715000" y="2819400"/>
            <a:ext cx="2667000" cy="14478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133600"/>
            <a:ext cx="10668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4876800"/>
            <a:ext cx="10668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40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Stackable VFDs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86892" y="1192941"/>
            <a:ext cx="3881652" cy="6084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6892" y="3021741"/>
            <a:ext cx="3881652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667000" y="4953000"/>
            <a:ext cx="3919354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892" y="2107341"/>
            <a:ext cx="388165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3962400"/>
            <a:ext cx="39624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19600" y="2590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19600" y="35052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19600" y="16764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4495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44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</a:t>
            </a:r>
            <a:r>
              <a:rPr lang="en-US" dirty="0" smtClean="0"/>
              <a:t>Tolerance: Journaling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Topic-7.10-Metadata Journaling.pptx </a:t>
            </a:r>
            <a:r>
              <a:rPr lang="en-US" dirty="0"/>
              <a:t>from 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Are there any slides for journaling for raw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18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 Journaling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2971800" y="4495800"/>
            <a:ext cx="3276600" cy="2133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667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8900000">
            <a:off x="2567525" y="3570965"/>
            <a:ext cx="838200" cy="15745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500000">
            <a:off x="5935149" y="3488626"/>
            <a:ext cx="838200" cy="16164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11430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219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219200" y="17526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1317" y="3810000"/>
            <a:ext cx="22098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838200"/>
            <a:ext cx="1828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2209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5638800"/>
            <a:ext cx="914400" cy="685800"/>
            <a:chOff x="3429000" y="1828800"/>
            <a:chExt cx="914400" cy="685800"/>
          </a:xfrm>
        </p:grpSpPr>
        <p:sp>
          <p:nvSpPr>
            <p:cNvPr id="23" name="Rectangle 22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57200" y="914400"/>
            <a:ext cx="1600200" cy="68580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57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914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77200" y="533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7467600" y="14478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48768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639964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some interrelated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that we would like to write into a file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5253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Corrupted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3200400"/>
            <a:ext cx="6096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write is interrupted (process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killed, etc.), then we will have an invalid/corrupt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4213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32004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avoids the corrupt file problem by recording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writes (a transaction) in a journal.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00200" y="3581400"/>
            <a:ext cx="838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88440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32004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transaction is interrupted, a recovery tool can repair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15" name="Curved Up Arrow 14"/>
          <p:cNvSpPr/>
          <p:nvPr/>
        </p:nvSpPr>
        <p:spPr>
          <a:xfrm rot="19833944">
            <a:off x="3642572" y="4610819"/>
            <a:ext cx="2817243" cy="678831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800600"/>
            <a:ext cx="1600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h5recover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57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058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 feature.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Prevents loss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entire file due to a crashed writer.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Covers file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We make no guarantees</a:t>
            </a:r>
            <a:r>
              <a:rPr lang="en-US" sz="2400" dirty="0" smtClean="0"/>
              <a:t> about 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Works with parallel.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Currently uses an external journal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Journaling slows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704649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Superblock Additions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820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Flag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Internal/External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Flag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Location (path or address)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Version Number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6159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File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8100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Binary file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&lt;journal&gt; --&gt; &lt;header&gt;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&lt;body&gt;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&lt;header&gt; --&gt;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header_start_tag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journal_version_number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target_file_name_len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target_file_name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creation_date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header_end_tag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 smtClean="0"/>
              <a:t>&lt;body&gt; --&gt; (&lt;</a:t>
            </a:r>
            <a:r>
              <a:rPr lang="en-US" sz="1600" dirty="0" err="1" smtClean="0"/>
              <a:t>begin_transaction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&lt;entry&gt;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| &lt;</a:t>
            </a:r>
            <a:r>
              <a:rPr lang="en-US" sz="1600" dirty="0" err="1" smtClean="0"/>
              <a:t>end_transaction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&lt;comment&gt;)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219200"/>
            <a:ext cx="43434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&lt;entry&gt; --&gt; 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begin_entry_tag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transaction_number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entry_base_addr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entry_length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entry_body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&lt;</a:t>
            </a:r>
            <a:r>
              <a:rPr lang="en-US" sz="1600" baseline="0" dirty="0" err="1" smtClean="0"/>
              <a:t>end_entry_tag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</a:t>
            </a:r>
            <a:r>
              <a:rPr lang="en-US" sz="1600" baseline="0" dirty="0" err="1" smtClean="0"/>
              <a:t>end_transaction</a:t>
            </a:r>
            <a:r>
              <a:rPr lang="en-US" sz="1600" baseline="0" dirty="0" smtClean="0"/>
              <a:t>&gt;</a:t>
            </a:r>
            <a:r>
              <a:rPr lang="en-US" sz="1600" dirty="0" smtClean="0"/>
              <a:t> --&gt; &lt;</a:t>
            </a:r>
            <a:r>
              <a:rPr lang="en-US" sz="1600" dirty="0" err="1" smtClean="0"/>
              <a:t>end_trans_start_tag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transaction_number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            &lt;</a:t>
            </a:r>
            <a:r>
              <a:rPr lang="en-US" sz="1600" baseline="0" dirty="0" err="1" smtClean="0"/>
              <a:t>end_trans_end_tag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&lt;comment&gt; --&gt; &lt;</a:t>
            </a:r>
            <a:r>
              <a:rPr lang="en-US" sz="1600" baseline="0" dirty="0" err="1" smtClean="0"/>
              <a:t>begin_comment_tag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comment_length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&lt;</a:t>
            </a:r>
            <a:r>
              <a:rPr lang="en-US" sz="1600" baseline="0" dirty="0" err="1" smtClean="0"/>
              <a:t>comment_string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end_comment_tag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26869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763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sz="2400" i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H5Pset_jnl_config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i="1" dirty="0" err="1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plist_id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400" i="1" dirty="0" smtClean="0">
                <a:solidFill>
                  <a:srgbClr val="0000FF"/>
                </a:solidFill>
                <a:latin typeface="Consolas"/>
                <a:cs typeface="Consolas"/>
              </a:rPr>
              <a:t> H5AC_jnl_config_t </a:t>
            </a:r>
            <a:r>
              <a:rPr lang="en-US" sz="2400" dirty="0" smtClean="0">
                <a:latin typeface="Consolas"/>
                <a:cs typeface="Consolas"/>
              </a:rPr>
              <a:t>*</a:t>
            </a:r>
            <a:r>
              <a:rPr lang="en-US" sz="2400" dirty="0" err="1" smtClean="0">
                <a:latin typeface="Consolas"/>
                <a:cs typeface="Consolas"/>
              </a:rPr>
              <a:t>config_ptr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05800" cy="3200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819400"/>
            <a:ext cx="8382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Takes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H5AC_jnl_config_t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which contains journaling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1305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H5AC_jnl_config_t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H5AC_jnl_config_t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		version;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/* metadata journaling configuration fields: */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enable_journaling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journal_file_path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>
                <a:solidFill>
                  <a:srgbClr val="FF00FF"/>
                </a:solidFill>
                <a:latin typeface="Consolas"/>
                <a:cs typeface="Consolas"/>
              </a:rPr>
              <a:t>H5AC__MAX_JOURNAL_FILE_NAME_LEN</a:t>
            </a:r>
            <a:r>
              <a:rPr lang="en-US" dirty="0">
                <a:latin typeface="Consolas"/>
                <a:cs typeface="Consolas"/>
              </a:rPr>
              <a:t> + 1];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journal_recovered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dirty="0" err="1">
                <a:latin typeface="Consolas"/>
                <a:cs typeface="Consolas"/>
              </a:rPr>
              <a:t>jbrb_buf_size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        </a:t>
            </a:r>
            <a:r>
              <a:rPr lang="en-US" dirty="0" err="1">
                <a:latin typeface="Consolas"/>
                <a:cs typeface="Consolas"/>
              </a:rPr>
              <a:t>jbrb_num_bufs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jbrb_use_aio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jbrb_human_readable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 H5AC_jnl_config_t;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7800"/>
            <a:ext cx="9144000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and documented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H5ACpublic.h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documented in the reference manual in HDF5 1.10.0.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4704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Start/End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82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start/end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calls are added to the beginning and end of all API functions that modify metadata.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H5Xdo_something()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start_transaction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/* Do things which modify metadata */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end_transaction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37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596</TotalTime>
  <Words>4992</Words>
  <Application>Microsoft Office PowerPoint</Application>
  <PresentationFormat>On-screen Show (4:3)</PresentationFormat>
  <Paragraphs>1111</Paragraphs>
  <Slides>120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THG Template</vt:lpstr>
      <vt:lpstr>Current Development Efforts</vt:lpstr>
      <vt:lpstr>Introduction</vt:lpstr>
      <vt:lpstr>Introduction</vt:lpstr>
      <vt:lpstr>Single Writer Multiple Readers (SWMR)</vt:lpstr>
      <vt:lpstr>Single Writer Multiple Readers (SWMR)</vt:lpstr>
      <vt:lpstr>Single Writer / Multiple Reader (SWMR)</vt:lpstr>
      <vt:lpstr>Basic Idea</vt:lpstr>
      <vt:lpstr>PowerPoint Presentation</vt:lpstr>
      <vt:lpstr>PowerPoint Presentation</vt:lpstr>
      <vt:lpstr>PowerPoint Presentation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PowerPoint Presentation</vt:lpstr>
      <vt:lpstr>PowerPoint Presentation</vt:lpstr>
      <vt:lpstr>PowerPoint Presentation</vt:lpstr>
      <vt:lpstr>File Open and Close Problem</vt:lpstr>
      <vt:lpstr>File Open and Close Problem</vt:lpstr>
      <vt:lpstr>Status</vt:lpstr>
      <vt:lpstr>Client/Server Network Access</vt:lpstr>
      <vt:lpstr>Client/Server Network Access</vt:lpstr>
      <vt:lpstr>Page Buffering</vt:lpstr>
      <vt:lpstr>Page Buffering</vt:lpstr>
      <vt:lpstr>HDF5 Metadata and  Page Buffering</vt:lpstr>
      <vt:lpstr>HDF5 metadata</vt:lpstr>
      <vt:lpstr>Current handling of HDF5 metadata</vt:lpstr>
      <vt:lpstr>HDF5 metadata allocation</vt:lpstr>
      <vt:lpstr>Current handling of HDF5 metadata</vt:lpstr>
      <vt:lpstr>Page buffering (L2 cache)</vt:lpstr>
      <vt:lpstr>New aggregator API calls</vt:lpstr>
      <vt:lpstr>HDF5 page buffering</vt:lpstr>
      <vt:lpstr>Data and metadata aggregators</vt:lpstr>
      <vt:lpstr>Scalable Chunk Indices</vt:lpstr>
      <vt:lpstr>Scalable Chunk Indices</vt:lpstr>
      <vt:lpstr>Append-only Data Writing</vt:lpstr>
      <vt:lpstr>Append-only Data Writing</vt:lpstr>
      <vt:lpstr>Basics</vt:lpstr>
      <vt:lpstr>Internal Threading</vt:lpstr>
      <vt:lpstr>Internal Threading</vt:lpstr>
      <vt:lpstr>Multi-threading in HDF5: Paths Forward</vt:lpstr>
      <vt:lpstr>Outline</vt:lpstr>
      <vt:lpstr>Introduction</vt:lpstr>
      <vt:lpstr>Introduction</vt:lpstr>
      <vt:lpstr>Current implementation</vt:lpstr>
      <vt:lpstr>Current Implementation</vt:lpstr>
      <vt:lpstr>Current Implementation</vt:lpstr>
      <vt:lpstr>Paths forward</vt:lpstr>
      <vt:lpstr>Improving Concurrency</vt:lpstr>
      <vt:lpstr>Improving Concurrency</vt:lpstr>
      <vt:lpstr>Reducing Latency</vt:lpstr>
      <vt:lpstr>Reducing Latency: I/O Performance</vt:lpstr>
      <vt:lpstr>Reducing Latency: CB operations</vt:lpstr>
      <vt:lpstr>Reducing Latency: General Optimizations</vt:lpstr>
      <vt:lpstr>Reducing Latency</vt:lpstr>
      <vt:lpstr>Recommendations</vt:lpstr>
      <vt:lpstr>Decision</vt:lpstr>
      <vt:lpstr>Other considerations</vt:lpstr>
      <vt:lpstr>PowerPoint Presentation</vt:lpstr>
      <vt:lpstr>Parallelizing filters</vt:lpstr>
      <vt:lpstr>Parallelizing filters</vt:lpstr>
      <vt:lpstr>Parallelizing filters</vt:lpstr>
      <vt:lpstr>Improve Library Concurrency</vt:lpstr>
      <vt:lpstr>Improve Library Concurrency</vt:lpstr>
      <vt:lpstr>HDF5 and AIO</vt:lpstr>
      <vt:lpstr>HDF5 and AIO</vt:lpstr>
      <vt:lpstr>HDF5 and AIO</vt:lpstr>
      <vt:lpstr>Implementation considerations</vt:lpstr>
      <vt:lpstr>Implementation considerations</vt:lpstr>
      <vt:lpstr>Current status</vt:lpstr>
      <vt:lpstr>Current status</vt:lpstr>
      <vt:lpstr>Current status</vt:lpstr>
      <vt:lpstr>Current status</vt:lpstr>
      <vt:lpstr>Future work</vt:lpstr>
      <vt:lpstr>The HDF5 Virtual File Layer (VFL) and Virtual File Drivers (VFDs)</vt:lpstr>
      <vt:lpstr>PowerPoint Presentation</vt:lpstr>
      <vt:lpstr>PowerPoint Presentation</vt:lpstr>
      <vt:lpstr>HDF5 VFDs</vt:lpstr>
      <vt:lpstr>PowerPoint Presentation</vt:lpstr>
      <vt:lpstr>PowerPoint Presentation</vt:lpstr>
      <vt:lpstr>PowerPoint Presentation</vt:lpstr>
      <vt:lpstr>Selecting a "Terminal" VFD</vt:lpstr>
      <vt:lpstr>Selecting a "Logical" VFD</vt:lpstr>
      <vt:lpstr>PowerPoint Presentation</vt:lpstr>
      <vt:lpstr>Stackable VFDs</vt:lpstr>
      <vt:lpstr>Fault Tolerance: Journaling</vt:lpstr>
      <vt:lpstr>Fault Tolerance: Journaling</vt:lpstr>
      <vt:lpstr>Metadata Journaling</vt:lpstr>
      <vt:lpstr>Journaling</vt:lpstr>
      <vt:lpstr>Journaling</vt:lpstr>
      <vt:lpstr>Journaling</vt:lpstr>
      <vt:lpstr>Journaling</vt:lpstr>
      <vt:lpstr>HDF5 Implementation</vt:lpstr>
      <vt:lpstr>Superblock Additions</vt:lpstr>
      <vt:lpstr>Journal File Format</vt:lpstr>
      <vt:lpstr>New API Call</vt:lpstr>
      <vt:lpstr>H5AC_jnl_config_t</vt:lpstr>
      <vt:lpstr>Transaction Start/End</vt:lpstr>
      <vt:lpstr>Ring Buffer</vt:lpstr>
      <vt:lpstr>Journal Buffers</vt:lpstr>
      <vt:lpstr>Start Transaction</vt:lpstr>
      <vt:lpstr>Insert a Journal Entry</vt:lpstr>
      <vt:lpstr>End Transaction</vt:lpstr>
      <vt:lpstr>Flush and Close</vt:lpstr>
      <vt:lpstr>Parallel</vt:lpstr>
      <vt:lpstr>h5recover</vt:lpstr>
      <vt:lpstr>h5recover Algorithm</vt:lpstr>
      <vt:lpstr>Fault Tolerance: Ordered Updates</vt:lpstr>
      <vt:lpstr>Fault Tolerance: Ordered Updates</vt:lpstr>
      <vt:lpstr>Other Efforts</vt:lpstr>
      <vt:lpstr>Other Efforts</vt:lpstr>
      <vt:lpstr>i/o for variable-length dataset</vt:lpstr>
      <vt:lpstr>Examples of variable length data</vt:lpstr>
      <vt:lpstr>Variable length data in HDF5</vt:lpstr>
      <vt:lpstr>How variable length data is stored in HDF5</vt:lpstr>
      <vt:lpstr>Variable length datasets and I/O</vt:lpstr>
      <vt:lpstr>There may be more than one global heap</vt:lpstr>
      <vt:lpstr>VL dataset and I/O</vt:lpstr>
      <vt:lpstr>Hints for variable length data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Evans, Mark</cp:lastModifiedBy>
  <cp:revision>49</cp:revision>
  <dcterms:created xsi:type="dcterms:W3CDTF">2012-05-21T21:29:48Z</dcterms:created>
  <dcterms:modified xsi:type="dcterms:W3CDTF">2013-08-22T15:17:05Z</dcterms:modified>
</cp:coreProperties>
</file>