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257" r:id="rId3"/>
    <p:sldId id="258" r:id="rId4"/>
    <p:sldId id="261" r:id="rId5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2" r:id="rId23"/>
    <p:sldId id="279" r:id="rId24"/>
    <p:sldId id="263" r:id="rId25"/>
    <p:sldId id="28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4" r:id="rId36"/>
    <p:sldId id="281" r:id="rId37"/>
    <p:sldId id="386" r:id="rId38"/>
    <p:sldId id="265" r:id="rId39"/>
    <p:sldId id="282" r:id="rId40"/>
    <p:sldId id="313" r:id="rId41"/>
    <p:sldId id="284" r:id="rId42"/>
    <p:sldId id="285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5" r:id="rId62"/>
    <p:sldId id="332" r:id="rId63"/>
    <p:sldId id="333" r:id="rId64"/>
    <p:sldId id="334" r:id="rId65"/>
    <p:sldId id="266" r:id="rId66"/>
    <p:sldId id="283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85" r:id="rId87"/>
    <p:sldId id="356" r:id="rId88"/>
    <p:sldId id="267" r:id="rId89"/>
    <p:sldId id="28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287" r:id="rId111"/>
    <p:sldId id="278" r:id="rId112"/>
    <p:sldId id="268" r:id="rId113"/>
    <p:sldId id="260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3" autoAdjust="0"/>
    <p:restoredTop sz="91050" autoAdjust="0"/>
  </p:normalViewPr>
  <p:slideViewPr>
    <p:cSldViewPr>
      <p:cViewPr varScale="1">
        <p:scale>
          <a:sx n="126" d="100"/>
          <a:sy n="126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7.xml"/><Relationship Id="rId2" Type="http://schemas.openxmlformats.org/officeDocument/2006/relationships/slide" Target="slides/slide43.xml"/><Relationship Id="rId1" Type="http://schemas.openxmlformats.org/officeDocument/2006/relationships/slide" Target="slides/slide26.xml"/><Relationship Id="rId6" Type="http://schemas.openxmlformats.org/officeDocument/2006/relationships/slide" Target="slides/slide121.xml"/><Relationship Id="rId5" Type="http://schemas.openxmlformats.org/officeDocument/2006/relationships/slide" Target="slides/slide116.xml"/><Relationship Id="rId4" Type="http://schemas.openxmlformats.org/officeDocument/2006/relationships/slide" Target="slides/slide1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67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</a:t>
            </a:r>
            <a:r>
              <a:rPr lang="en-US" baseline="0" dirty="0" smtClean="0"/>
              <a:t> the status of stackable VFDs?  Isn't Jacob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</a:t>
            </a:r>
            <a:r>
              <a:rPr lang="en-US" baseline="0" dirty="0" smtClean="0"/>
              <a:t> out what the actual function calls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don't really understand the lock/unlock and dirty/clean bits discussed in section 3.3.2.3 of John's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</a:t>
            </a:r>
            <a:r>
              <a:rPr lang="en-US" baseline="0" dirty="0" smtClean="0"/>
              <a:t> I'm missing an intermediate list here.  I'll have to check the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r>
              <a:rPr lang="en-US" baseline="0" dirty="0" smtClean="0"/>
              <a:t> the cache entries serialized/transmitted?</a:t>
            </a:r>
          </a:p>
          <a:p>
            <a:r>
              <a:rPr lang="en-US" baseline="0" dirty="0" smtClean="0"/>
              <a:t>Do we only synchronize on the </a:t>
            </a:r>
            <a:r>
              <a:rPr lang="en-US" baseline="0" smtClean="0"/>
              <a:t>sync points?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696A1-FA07-CC44-AE8C-212A521A4771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78280-AE8E-3B44-B960-5DCF5A1F3907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661BC-6CFA-A343-BA8C-19AA7BFC4314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260B3-ACFC-E84C-986C-E66E0630C818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46F9-8DAB-AF4E-99EF-F6C3EEF9E125}" type="slidenum">
              <a:rPr lang="en-US"/>
              <a:pPr>
                <a:defRPr/>
              </a:pPr>
              <a:t>121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of Presentation&gt;</a:t>
            </a:r>
          </a:p>
          <a:p>
            <a:pPr lvl="0"/>
            <a:r>
              <a:rPr lang="en-US" dirty="0" smtClean="0"/>
              <a:t>(example: Workshop for Acme, Inc.)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467600" y="6638846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1400" dirty="0" smtClean="0">
                <a:solidFill>
                  <a:srgbClr val="FFFFFF"/>
                </a:solidFill>
                <a:latin typeface="+mn-lt"/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 userDrawn="1"/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Copyright © 2013 The HDF Group. All rights reserved.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4560" y="-1228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572276"/>
            <a:ext cx="429176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Copyright © 2013 The HDF Group.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60124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6ADA1E5-5700-4803-8995-73919D62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Development Efforts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Elena and/or Quincey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Presentation to PDT Partners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50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Transaction Start/End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start/end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calls are added to the beginning and end of all API functions that modify metadata.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H5Xdo_something()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start_transaction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/* Do things which modify metadata */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70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Ring Buffer</a:t>
            </a:r>
            <a:endParaRPr lang="en-US" sz="3600" dirty="0"/>
          </a:p>
        </p:txBody>
      </p:sp>
      <p:sp>
        <p:nvSpPr>
          <p:cNvPr id="3" name="Donut 2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0" name="Curved Up Arrow 9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04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Buffers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raw/binary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 to be later streamed to the journal location.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journal entries vary in size.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30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Start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next transaction ID number.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 "begin transaction"</a:t>
            </a:r>
            <a:r>
              <a:rPr lang="en-US" sz="2400" dirty="0"/>
              <a:t> </a:t>
            </a:r>
            <a:r>
              <a:rPr lang="en-US" sz="2400" dirty="0" smtClean="0"/>
              <a:t>message in the journal buffer with that transaction ID.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Return the ID to the caller.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Insert a Journal Entry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for space in the current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no space…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Start an asynchronous write of the current journal buffer.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Test to see if the next buffer has an uncompleted write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If there is, stall until it completes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Switch to the next journal buffer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Make an entry in the journal buffer</a:t>
            </a:r>
          </a:p>
        </p:txBody>
      </p:sp>
    </p:spTree>
    <p:extLst>
      <p:ext uri="{BB962C8B-B14F-4D97-AF65-F5344CB8AC3E}">
        <p14:creationId xmlns:p14="http://schemas.microsoft.com/office/powerpoint/2010/main" val="30787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End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Insert an "end transaction" entry into the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Increment the transaction ID number.</a:t>
            </a:r>
          </a:p>
        </p:txBody>
      </p:sp>
    </p:spTree>
    <p:extLst>
      <p:ext uri="{BB962C8B-B14F-4D97-AF65-F5344CB8AC3E}">
        <p14:creationId xmlns:p14="http://schemas.microsoft.com/office/powerpoint/2010/main" val="20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Flush and Close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Flush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Write current journal buffer to disk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Truncate</a:t>
            </a:r>
            <a:r>
              <a:rPr lang="en-US" sz="2400" dirty="0" smtClean="0"/>
              <a:t> the journal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Close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Flush (as above)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superblock and set journaling tag to FALSE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Sync superblock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3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relatively few changes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entries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serialized at sync points and end of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0 </a:t>
            </a:r>
            <a:r>
              <a:rPr lang="en-US" sz="2400" dirty="0" smtClean="0"/>
              <a:t>really handles the transaction I/O.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Journal I/O only happens at synch points for better I/O efficiency.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2968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h5recover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[OPTIONS] [OBJECTS] [HDF5_FILE]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OBJECTS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-j, --journal [JOURNAL_FILE]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name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OPTIONS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-b, --backup [BACKUP_NAME]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Specify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name for the backup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copy of the HDF5 file.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 default = '[HDF5_FILE].backup'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-f  --force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without confirmation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if the 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is empty.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-n, --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not create a backup copy.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-h, --help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usage message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--verbose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Generate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more verbose output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repeat for increased verbosity)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--version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version number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-x, --examine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Examine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the supplied file(s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report,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exit without action.</a:t>
            </a:r>
          </a:p>
        </p:txBody>
      </p:sp>
    </p:spTree>
    <p:extLst>
      <p:ext uri="{BB962C8B-B14F-4D97-AF65-F5344CB8AC3E}">
        <p14:creationId xmlns:p14="http://schemas.microsoft.com/office/powerpoint/2010/main" val="12289759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 Algorithm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66800"/>
            <a:ext cx="73152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Try to find the superblock in the target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to see if the journaling flag is set.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Try to find the journal.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Open the journal and validate it.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Apply all metadata writes specified in the journal up to the last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Reset the journaling flag and flush the file to disk.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66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Setting up for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0101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16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Need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55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18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Other slides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7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i/o for variable-length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Examples of Variable-length Data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String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first string we want to write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…………………………………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A[N-1] 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N-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string we want to write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element is a record of variable-length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 (1,1,0,0,0,5,6,7,8,9)   [length = 10]      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A[1]  (0,0,110,2005)          [length = 4]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………………………..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A[N] (1,2,3,4,5,6,7,8,9,10,11,12,….,M)  [length = M]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 in HDF5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5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cs typeface="Arial"/>
              </a:rPr>
              <a:t>Variable-length description in HDF5 application</a:t>
            </a:r>
          </a:p>
          <a:p>
            <a:pPr lvl="2" eaLnBrk="1" hangingPunct="1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void   *p;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hvl_t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Base type can be any HDF5 type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H5Tvlen_create(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~ 20 bytes overhead for each element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Data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21756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Storing Variable-length Data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192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4249465" y="1219200"/>
            <a:ext cx="270881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Actual </a:t>
            </a:r>
            <a:r>
              <a:rPr lang="en-US" dirty="0" smtClean="0">
                <a:cs typeface="Arial"/>
              </a:rPr>
              <a:t>variable-length </a:t>
            </a:r>
            <a:r>
              <a:rPr lang="en-US" dirty="0">
                <a:cs typeface="Arial"/>
              </a:rPr>
              <a:t>data</a:t>
            </a:r>
          </a:p>
        </p:txBody>
      </p:sp>
      <p:cxnSp>
        <p:nvCxnSpPr>
          <p:cNvPr id="305172" name="AutoShape 20"/>
          <p:cNvCxnSpPr>
            <a:cxnSpLocks noChangeShapeType="1"/>
            <a:stCxn id="305170" idx="3"/>
          </p:cNvCxnSpPr>
          <p:nvPr/>
        </p:nvCxnSpPr>
        <p:spPr bwMode="auto">
          <a:xfrm>
            <a:off x="6958284" y="1376166"/>
            <a:ext cx="280716" cy="1290834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3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cxnSp>
        <p:nvCxnSpPr>
          <p:cNvPr id="305174" name="AutoShape 22"/>
          <p:cNvCxnSpPr>
            <a:cxnSpLocks noChangeShapeType="1"/>
            <a:stCxn id="305175" idx="4"/>
            <a:endCxn id="30516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5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000">
              <a:cs typeface="+mn-cs"/>
            </a:endParaRP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Dataset </a:t>
            </a:r>
            <a:r>
              <a:rPr lang="en-US" dirty="0" smtClean="0">
                <a:cs typeface="Arial"/>
              </a:rPr>
              <a:t>with variable-length elements</a:t>
            </a:r>
            <a:endParaRPr lang="en-US" dirty="0">
              <a:cs typeface="Arial"/>
            </a:endParaRP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5655769" y="4028825"/>
            <a:ext cx="12851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Pointer into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global heap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378542" y="2971800"/>
            <a:ext cx="1039067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HDF5 file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951527" y="4114800"/>
            <a:ext cx="161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cs typeface="Arial"/>
              </a:rPr>
              <a:t>Dataset header</a:t>
            </a:r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5194" name="AutoShape 42"/>
          <p:cNvCxnSpPr>
            <a:cxnSpLocks noChangeShapeType="1"/>
            <a:stCxn id="305183" idx="0"/>
            <a:endCxn id="305173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95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0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Datasets and I/O</a:t>
            </a:r>
          </a:p>
        </p:txBody>
      </p:sp>
      <p:sp>
        <p:nvSpPr>
          <p:cNvPr id="303162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152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cs typeface="+mn-cs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lements from</a:t>
            </a:r>
            <a:r>
              <a:rPr lang="en-US" sz="2800" b="1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application buffer “transferred” to/from heaps in the metadata cache during I/O</a:t>
            </a:r>
            <a:endParaRPr lang="en-US" sz="2800" dirty="0" smtClean="0">
              <a:cs typeface="+mn-cs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61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5244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Courier New" pitchFamily="49" charset="0"/>
              </a:rPr>
              <a:t>Global heap</a:t>
            </a: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6118167" y="29718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326420" y="327660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cxnSp>
        <p:nvCxnSpPr>
          <p:cNvPr id="303135" name="AutoShape 31"/>
          <p:cNvCxnSpPr>
            <a:cxnSpLocks noChangeShapeType="1"/>
            <a:stCxn id="303136" idx="4"/>
            <a:endCxn id="303121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923905" y="5543490"/>
            <a:ext cx="169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Metadata cache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408041" y="38862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>
            <a:stCxn id="303161" idx="0"/>
            <a:endCxn id="2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35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Multiple Global Heaps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6002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4832616" y="180969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7022519" y="24384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Using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Writer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Poll, checking the size of the dataset to see if there is new data available for reading.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Read new data, if any.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42496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 and I/O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3716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56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9330" y="54864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cs typeface="Arial"/>
              </a:rPr>
              <a:t>HDF5 file</a:t>
            </a:r>
            <a:endParaRPr lang="en-US" dirty="0">
              <a:cs typeface="Arial"/>
            </a:endParaRPr>
          </a:p>
        </p:txBody>
      </p:sp>
      <p:sp>
        <p:nvSpPr>
          <p:cNvPr id="62" name="Rectangle 61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" name="AutoShape 68"/>
          <p:cNvCxnSpPr>
            <a:cxnSpLocks noChangeShapeType="1"/>
            <a:stCxn id="65" idx="0"/>
            <a:endCxn id="62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AutoShape 73"/>
          <p:cNvCxnSpPr>
            <a:cxnSpLocks noChangeShapeType="1"/>
            <a:stCxn id="68" idx="2"/>
            <a:endCxn id="64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70" name="AutoShape 85"/>
          <p:cNvCxnSpPr>
            <a:cxnSpLocks noChangeShapeType="1"/>
            <a:stCxn id="71" idx="2"/>
            <a:endCxn id="69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6617945" y="4400490"/>
            <a:ext cx="9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Memory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371600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/>
              </a:rPr>
              <a:t>Conversion  buffers</a:t>
            </a:r>
            <a:endParaRPr lang="en-US" dirty="0">
              <a:cs typeface="Arial"/>
            </a:endParaRPr>
          </a:p>
        </p:txBody>
      </p:sp>
      <p:cxnSp>
        <p:nvCxnSpPr>
          <p:cNvPr id="21" name="Straight Arrow Connector 20"/>
          <p:cNvCxnSpPr>
            <a:endCxn id="83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84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01089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64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057" name="Straight Arrow Connector 301056"/>
          <p:cNvCxnSpPr>
            <a:stCxn id="301064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7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Hints for Variable-length Data I/O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315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closing/opening a file while writing VL datasets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 information is lost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heaps may have unused space</a:t>
            </a:r>
            <a:endParaRPr lang="en-US" sz="2400" i="1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alternately writing different VL datasets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Data from different datasets will go into to the same heap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maximum length of the record is known, consider using fixed-length records and compression</a:t>
            </a:r>
          </a:p>
        </p:txBody>
      </p:sp>
    </p:spTree>
    <p:extLst>
      <p:ext uri="{BB962C8B-B14F-4D97-AF65-F5344CB8AC3E}">
        <p14:creationId xmlns:p14="http://schemas.microsoft.com/office/powerpoint/2010/main" val="1601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Internal Changes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carefully staged so that readers cannot encounter invalid data.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73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9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876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2434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315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Writers do not write until time t has passed.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Status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cache flush dependencies in progress.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work in the design stage.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7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No slides yet for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Topic-7.4-PageBuffering.pptx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4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Metadata and </a:t>
            </a:r>
            <a:br>
              <a:rPr lang="en-US" dirty="0" smtClean="0"/>
            </a:br>
            <a:r>
              <a:rPr lang="en-US" dirty="0" smtClean="0"/>
              <a:t>Page Buffering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77000" cy="1219200"/>
          </a:xfrm>
        </p:spPr>
        <p:txBody>
          <a:bodyPr/>
          <a:lstStyle/>
          <a:p>
            <a:r>
              <a:rPr lang="en-US" sz="3200" dirty="0" smtClean="0"/>
              <a:t>Improving HDF5 metadata handling with L2 cache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4472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Metadata – </a:t>
            </a:r>
            <a:r>
              <a:rPr lang="en-US" sz="2800" i="1" dirty="0" smtClean="0"/>
              <a:t>data about data</a:t>
            </a:r>
          </a:p>
          <a:p>
            <a:r>
              <a:rPr lang="en-US" sz="2800" dirty="0" smtClean="0"/>
              <a:t>HDF5 metadata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Structural metadata (describes HDF5 objects – groups, datasets, chunks, etc.)</a:t>
            </a:r>
            <a:endParaRPr lang="en-US" sz="2400" dirty="0"/>
          </a:p>
          <a:p>
            <a:pPr lvl="2"/>
            <a:r>
              <a:rPr lang="en-US" sz="2000" dirty="0" smtClean="0"/>
              <a:t>Group header</a:t>
            </a:r>
            <a:endParaRPr lang="en-US" sz="2000" dirty="0"/>
          </a:p>
          <a:p>
            <a:pPr lvl="2"/>
            <a:r>
              <a:rPr lang="en-US" sz="2000" dirty="0" smtClean="0"/>
              <a:t>B</a:t>
            </a:r>
            <a:r>
              <a:rPr lang="en-US" sz="2000" dirty="0"/>
              <a:t>-Tree (to index </a:t>
            </a:r>
            <a:r>
              <a:rPr lang="en-US" sz="2000" dirty="0" smtClean="0"/>
              <a:t>objects, chunks)</a:t>
            </a:r>
          </a:p>
          <a:p>
            <a:pPr lvl="2"/>
            <a:r>
              <a:rPr lang="en-US" sz="2000" dirty="0" smtClean="0"/>
              <a:t>Local </a:t>
            </a:r>
            <a:r>
              <a:rPr lang="en-US" sz="2000" dirty="0"/>
              <a:t>heap (to store </a:t>
            </a:r>
            <a:r>
              <a:rPr lang="en-US" sz="2000" dirty="0" smtClean="0"/>
              <a:t>link </a:t>
            </a:r>
            <a:r>
              <a:rPr lang="en-US" sz="2000" dirty="0"/>
              <a:t>names)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defined metadata </a:t>
            </a:r>
            <a:r>
              <a:rPr lang="en-US" sz="2800" dirty="0" smtClean="0"/>
              <a:t>(HDF5 attributes)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via the H5A </a:t>
            </a:r>
            <a:r>
              <a:rPr lang="en-US" sz="2400" dirty="0" smtClean="0"/>
              <a:t>calls 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small – less than 1 KB </a:t>
            </a:r>
            <a:endParaRPr lang="en-US" sz="2800" dirty="0" smtClean="0"/>
          </a:p>
          <a:p>
            <a:r>
              <a:rPr lang="en-US" sz="2800" dirty="0" smtClean="0"/>
              <a:t>Accessed </a:t>
            </a:r>
            <a:r>
              <a:rPr lang="en-US" sz="2800" dirty="0"/>
              <a:t>frequently</a:t>
            </a:r>
          </a:p>
          <a:p>
            <a:r>
              <a:rPr lang="en-US" sz="2800" dirty="0" smtClean="0"/>
              <a:t>Small </a:t>
            </a:r>
            <a:r>
              <a:rPr lang="en-US" sz="2800" dirty="0"/>
              <a:t>disk accesses </a:t>
            </a:r>
            <a:r>
              <a:rPr lang="en-US" sz="2800" dirty="0" smtClean="0"/>
              <a:t>are </a:t>
            </a:r>
            <a:r>
              <a:rPr lang="en-US" sz="2800" dirty="0"/>
              <a:t>expensive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80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HDF5 implements </a:t>
            </a:r>
            <a:r>
              <a:rPr lang="en-US" sz="2800" i="1" dirty="0" smtClean="0"/>
              <a:t>metadata aggregators </a:t>
            </a:r>
            <a:r>
              <a:rPr lang="en-US" sz="2800" dirty="0" smtClean="0"/>
              <a:t>to allocate space in a file and to avoid small I/O</a:t>
            </a:r>
          </a:p>
          <a:p>
            <a:r>
              <a:rPr lang="en-US" sz="2800" dirty="0" smtClean="0"/>
              <a:t>Aggregator minimum size can be controlled by application (default is 2K, 0 disables aggregation)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H5Pset_meta_block_size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Size of metadata block is limited only by the order of space allocations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Aggregator will go beyond minimum aggregation size if current allocation block is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56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 Allocation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Dataset array data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502469"/>
            <a:ext cx="4853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 is mixed with raw data in HDF5 file</a:t>
            </a:r>
            <a:endParaRPr lang="en-US" sz="2000" dirty="0">
              <a:cs typeface="Arial"/>
            </a:endParaRPr>
          </a:p>
        </p:txBody>
      </p:sp>
      <p:sp>
        <p:nvSpPr>
          <p:cNvPr id="17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280" y="1066800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2K metadata block; may be partially filled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of different lengths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2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638800" y="4800600"/>
            <a:ext cx="6858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28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topics will be covered: </a:t>
            </a:r>
          </a:p>
          <a:p>
            <a:r>
              <a:rPr lang="en-US" sz="2400" dirty="0" smtClean="0"/>
              <a:t>Single Writer Multiple Readers</a:t>
            </a:r>
          </a:p>
          <a:p>
            <a:r>
              <a:rPr lang="en-US" sz="2400" dirty="0" smtClean="0"/>
              <a:t>Client/Server Network Access</a:t>
            </a:r>
          </a:p>
          <a:p>
            <a:r>
              <a:rPr lang="en-US" sz="2400" dirty="0" smtClean="0"/>
              <a:t>Page Buffering</a:t>
            </a:r>
          </a:p>
          <a:p>
            <a:r>
              <a:rPr lang="en-US" sz="2400" dirty="0" smtClean="0"/>
              <a:t>Scalable Chunk Indices</a:t>
            </a:r>
          </a:p>
          <a:p>
            <a:r>
              <a:rPr lang="en-US" sz="2400" dirty="0" smtClean="0"/>
              <a:t>Append-only Data Writing</a:t>
            </a:r>
          </a:p>
          <a:p>
            <a:r>
              <a:rPr lang="en-US" sz="2400" dirty="0" smtClean="0"/>
              <a:t>Internal Threading</a:t>
            </a:r>
          </a:p>
          <a:p>
            <a:r>
              <a:rPr lang="en-US" sz="2400" dirty="0" smtClean="0"/>
              <a:t>Improve Concurrency</a:t>
            </a:r>
          </a:p>
          <a:p>
            <a:r>
              <a:rPr lang="en-US" sz="2400" dirty="0" smtClean="0"/>
              <a:t>Fault Tolerance: Journaling</a:t>
            </a:r>
          </a:p>
          <a:p>
            <a:r>
              <a:rPr lang="en-US" sz="2400" dirty="0" smtClean="0"/>
              <a:t>Fault Tolerance: Ordered Updates</a:t>
            </a:r>
          </a:p>
          <a:p>
            <a:r>
              <a:rPr lang="en-US" sz="2400" dirty="0" smtClean="0"/>
              <a:t>Other Efforts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12331" y="67825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Problems that affect metadata I/O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Size of aggregation varies and is not stored in the file</a:t>
            </a:r>
          </a:p>
          <a:p>
            <a:pPr lvl="2"/>
            <a:r>
              <a:rPr lang="en-US" sz="2000" dirty="0" smtClean="0"/>
              <a:t>Library cannot take an advantage of reading metadata block since it doesn’t know the length of the block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Metadata blocks are not aligned to the block size of the underlying file system and do not have size of some multiple of the file system block size</a:t>
            </a:r>
          </a:p>
        </p:txBody>
      </p:sp>
    </p:spTree>
    <p:extLst>
      <p:ext uri="{BB962C8B-B14F-4D97-AF65-F5344CB8AC3E}">
        <p14:creationId xmlns:p14="http://schemas.microsoft.com/office/powerpoint/2010/main" val="26878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Page Buffering (L2 Cache)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metadata (MD) aggregation in 64K pages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MD pages are aligned in the file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Perform all I/O in page-sized blocks or greater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File format change</a:t>
            </a:r>
          </a:p>
          <a:p>
            <a:pPr lvl="2"/>
            <a:r>
              <a:rPr lang="en-US" sz="2000" dirty="0" smtClean="0"/>
              <a:t>Store MD allocation parameters in the HDF5 superblock extension message; can be ignored by readers</a:t>
            </a:r>
          </a:p>
          <a:p>
            <a:pPr lvl="2"/>
            <a:r>
              <a:rPr lang="en-US" sz="2000" dirty="0" smtClean="0"/>
              <a:t>Put a flag to indicate that some MD blocks are not aligned</a:t>
            </a:r>
          </a:p>
          <a:p>
            <a:r>
              <a:rPr lang="en-US" sz="2800" dirty="0" smtClean="0"/>
              <a:t>Implement page buffering (L2 cache)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Currently in design stage</a:t>
            </a:r>
          </a:p>
        </p:txBody>
      </p:sp>
    </p:spTree>
    <p:extLst>
      <p:ext uri="{BB962C8B-B14F-4D97-AF65-F5344CB8AC3E}">
        <p14:creationId xmlns:p14="http://schemas.microsoft.com/office/powerpoint/2010/main" val="3032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Aggregator API Calls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set in file creation property lists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Only set on file </a:t>
            </a:r>
            <a:r>
              <a:rPr lang="en-US" sz="2400" u="sng" dirty="0" smtClean="0"/>
              <a:t>creation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Permanent, stored in superblock when set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H5Pget/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set_aggregator_block_size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Page Buffering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468" y="1066800"/>
            <a:ext cx="451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Page buffer contains MD pages (L2 cache)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multiples of 64K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7" idx="0"/>
            <a:endCxn id="21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aligned</a:t>
            </a:r>
            <a:endParaRPr lang="en-US" sz="2000" dirty="0">
              <a:cs typeface="Arial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Data and Metadata Aggregators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/>
              </a:rPr>
              <a:t>The new aggregators pack small raw data and metadata allocations into aligned blocks which work with the page buffer.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Data</a:t>
            </a:r>
            <a:endParaRPr lang="en-US" sz="2000" dirty="0"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Small allocations</a:t>
            </a:r>
            <a:endParaRPr lang="en-US" sz="2000" dirty="0"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37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48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75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 Need a slide to explain what </a:t>
            </a:r>
            <a:r>
              <a:rPr lang="en-US" smtClean="0">
                <a:sym typeface="Wingdings"/>
              </a:rPr>
              <a:t>chunk indices </a:t>
            </a:r>
            <a:r>
              <a:rPr lang="en-US" dirty="0" smtClean="0">
                <a:sym typeface="Wingdings"/>
              </a:rPr>
              <a:t>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</p:spPr>
        <p:txBody>
          <a:bodyPr anchor="ctr" anchorCtr="0"/>
          <a:lstStyle/>
          <a:p>
            <a:r>
              <a:rPr lang="en-US" dirty="0" smtClean="0"/>
              <a:t>New chunk indexing methods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458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24384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 type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Index type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Space improvements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Speed improvements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dimensions, no I/O filters,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missing chunks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“implicit”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actual chunk index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Same storage space as contiguous dataset storage (no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 parallel I/O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“fixed sized”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chunk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“extensible array”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 </a:t>
                      </a:r>
                      <a:r>
                        <a:rPr lang="en-US" sz="2000" i="1" dirty="0" smtClean="0">
                          <a:latin typeface="Arial" pitchFamily="34" charset="0"/>
                          <a:cs typeface="Arial" pitchFamily="34" charset="0"/>
                        </a:rPr>
                        <a:t>and appends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2+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Improved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B-tree*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November 13,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/>
          <a:p>
            <a:fld id="{66990693-FCA4-456D-B0D1-1E6BC96D03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58291" y="673752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2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2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slide </a:t>
            </a:r>
            <a:r>
              <a:rPr lang="en-US" dirty="0"/>
              <a:t>in this section originally </a:t>
            </a:r>
            <a:r>
              <a:rPr lang="en-US" dirty="0" smtClean="0"/>
              <a:t>came </a:t>
            </a:r>
            <a:r>
              <a:rPr lang="en-US" dirty="0"/>
              <a:t>from </a:t>
            </a:r>
            <a:r>
              <a:rPr lang="en-US" dirty="0" smtClean="0"/>
              <a:t>Topic-7.13-h5watch.pptx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More information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Writer Multiple Readers (SWMR)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4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h5watch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New "high-level" tool.  Should appear 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Similar to the </a:t>
            </a: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UNIX tail –f (--follow) </a:t>
            </a:r>
            <a:r>
              <a:rPr lang="en-US" sz="2400" baseline="0" dirty="0" smtClean="0"/>
              <a:t>command</a:t>
            </a:r>
          </a:p>
          <a:p>
            <a:pPr lvl="1">
              <a:spcBef>
                <a:spcPct val="20000"/>
              </a:spcBef>
            </a:pPr>
            <a:r>
              <a:rPr lang="en-US" sz="2000" baseline="0" dirty="0" smtClean="0"/>
              <a:t>Usage:</a:t>
            </a:r>
            <a:r>
              <a:rPr lang="en-US" sz="2000" dirty="0"/>
              <a:t> </a:t>
            </a:r>
            <a:r>
              <a:rPr lang="en-US" i="1" baseline="0" dirty="0" smtClean="0">
                <a:latin typeface="Courier New" pitchFamily="49" charset="0"/>
                <a:cs typeface="Courier New" pitchFamily="49" charset="0"/>
              </a:rPr>
              <a:t>h5watch [OPTIONS] [OBJECT]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h5watch file1.h5/path/to/dataset</a:t>
            </a:r>
            <a:endParaRPr lang="en-US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Currently only monitors appended</a:t>
            </a:r>
            <a:r>
              <a:rPr lang="en-US" sz="2400" dirty="0" smtClean="0"/>
              <a:t> data in one dataset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Intended to support multiple datasets in the future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Uses the new single-writer, multiple-readers (SWMR) feature</a:t>
            </a:r>
          </a:p>
        </p:txBody>
      </p:sp>
    </p:spTree>
    <p:extLst>
      <p:ext uri="{BB962C8B-B14F-4D97-AF65-F5344CB8AC3E}">
        <p14:creationId xmlns:p14="http://schemas.microsoft.com/office/powerpoint/2010/main" val="1687973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Topic-7.1-Multi-threading HDF5-Paths Forward.pptx and from Topic-5-Chunking-Performance.pptx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Multi-threading in HDF5:</a:t>
            </a:r>
            <a:br>
              <a:rPr lang="en-US" dirty="0" smtClean="0"/>
            </a:br>
            <a:r>
              <a:rPr lang="en-US" dirty="0" smtClean="0"/>
              <a:t>Paths Forward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19600"/>
            <a:ext cx="7848600" cy="914400"/>
          </a:xfrm>
        </p:spPr>
        <p:txBody>
          <a:bodyPr/>
          <a:lstStyle/>
          <a:p>
            <a:r>
              <a:rPr lang="en-US" sz="3200" dirty="0" smtClean="0"/>
              <a:t>Current implementation </a:t>
            </a:r>
            <a:r>
              <a:rPr lang="en-US" sz="3200" dirty="0"/>
              <a:t>-</a:t>
            </a:r>
            <a:r>
              <a:rPr lang="en-US" sz="3200" dirty="0" smtClean="0"/>
              <a:t> Future directions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286000" y="6629400"/>
            <a:ext cx="3962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</p:spPr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655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implementation</a:t>
            </a:r>
          </a:p>
          <a:p>
            <a:r>
              <a:rPr lang="en-US" dirty="0" smtClean="0"/>
              <a:t>Paths forward:</a:t>
            </a:r>
          </a:p>
          <a:p>
            <a:pPr lvl="1"/>
            <a:r>
              <a:rPr lang="en-US" dirty="0" smtClean="0"/>
              <a:t>Improve concurrency</a:t>
            </a:r>
          </a:p>
          <a:p>
            <a:pPr lvl="1"/>
            <a:r>
              <a:rPr lang="en-US" dirty="0" smtClean="0"/>
              <a:t>Reduce latency</a:t>
            </a:r>
          </a:p>
          <a:p>
            <a:r>
              <a:rPr lang="en-US" dirty="0" smtClean="0"/>
              <a:t>Conclusions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286000" y="6629400"/>
            <a:ext cx="3962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design principles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Flexibility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Adaptability to new computational environments</a:t>
            </a:r>
          </a:p>
          <a:p>
            <a:r>
              <a:rPr lang="en-US" dirty="0" smtClean="0"/>
              <a:t>Current challenges: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Multi</a:t>
            </a:r>
            <a:r>
              <a:rPr lang="en-US" dirty="0"/>
              <a:t>-threaded </a:t>
            </a:r>
            <a:r>
              <a:rPr lang="en-US" dirty="0" smtClean="0"/>
              <a:t>applications run on multi-core 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HDF5 thread-safe library cannot support concurrency built into such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037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286000" y="6629400"/>
            <a:ext cx="3962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uses single global semaphore </a:t>
            </a:r>
          </a:p>
          <a:p>
            <a:r>
              <a:rPr lang="en-US" dirty="0" smtClean="0"/>
              <a:t>Controls modification of memory and file data structures: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One thread at a time enters the </a:t>
            </a:r>
            <a:r>
              <a:rPr lang="en-US" dirty="0" smtClean="0"/>
              <a:t>library</a:t>
            </a:r>
          </a:p>
          <a:p>
            <a:pPr lvl="2"/>
            <a:r>
              <a:rPr lang="en-US" dirty="0"/>
              <a:t>An </a:t>
            </a:r>
            <a:r>
              <a:rPr lang="en-US" dirty="0" smtClean="0"/>
              <a:t>application </a:t>
            </a:r>
            <a:r>
              <a:rPr lang="en-US" dirty="0"/>
              <a:t>thread enters HDF5 API routine, acquires semaphore</a:t>
            </a:r>
          </a:p>
          <a:p>
            <a:pPr lvl="2"/>
            <a:r>
              <a:rPr lang="en-US" dirty="0"/>
              <a:t>Other threads are blocked until the thread completes API call and releases semaphore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simultaneous modifications of data structures that can cause file corruption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race conditions when several threads try to modify a memory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043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Current implementation provides thread-safety needed to avoid corruption of data structures</a:t>
            </a:r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concurrent use of the HDF5 Library by multi-threaded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See also Topic-6-HDF-Parallel.pptx.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8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Paths forward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286000" y="6629400"/>
            <a:ext cx="3962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single global semaphore with semaphores that guard individual data structures</a:t>
            </a:r>
          </a:p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Greater level of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corruption of internal data structures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thread waits only when it needs to modify a data structure locked by another thread</a:t>
            </a:r>
          </a:p>
          <a:p>
            <a:pPr lvl="2"/>
            <a:r>
              <a:rPr lang="en-US" dirty="0" smtClean="0"/>
              <a:t>Reduces waiting time for a resource to become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5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Replacing the global semaphore with individual semaphores, locks, etc. requires careful analysis of HDF5 data structures and their interactions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300K lines of C code in library will require 4-6 FTE years of knowledgeable staff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Significant future maintenance effort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waiting time for each thread to acquire global semaphore</a:t>
            </a:r>
          </a:p>
          <a:p>
            <a:r>
              <a:rPr lang="en-US" dirty="0" smtClean="0"/>
              <a:t>Reduce time by removing known HDF5 bottlenecks: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performance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“Compute bound” (CB) operations </a:t>
            </a:r>
          </a:p>
          <a:p>
            <a:pPr lvl="2"/>
            <a:r>
              <a:rPr lang="en-US" dirty="0" smtClean="0"/>
              <a:t>Datatype conversions</a:t>
            </a:r>
          </a:p>
          <a:p>
            <a:pPr lvl="2"/>
            <a:r>
              <a:rPr lang="en-US" dirty="0" smtClean="0"/>
              <a:t>Compression and other filters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 overhead</a:t>
            </a:r>
          </a:p>
          <a:p>
            <a:pPr lvl="2"/>
            <a:r>
              <a:rPr lang="en-US" dirty="0" smtClean="0"/>
              <a:t>For example, structures for storing and accessing chunked datasets and metadata</a:t>
            </a:r>
          </a:p>
        </p:txBody>
      </p:sp>
    </p:spTree>
    <p:extLst>
      <p:ext uri="{BB962C8B-B14F-4D97-AF65-F5344CB8AC3E}">
        <p14:creationId xmlns:p14="http://schemas.microsoft.com/office/powerpoint/2010/main" val="26438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I/O Performance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asynchronous I/O (AIO) access to data in HDF5 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AIO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Global semaphore is released when API call returns – less waiting time</a:t>
            </a:r>
          </a:p>
        </p:txBody>
      </p:sp>
    </p:spTree>
    <p:extLst>
      <p:ext uri="{BB962C8B-B14F-4D97-AF65-F5344CB8AC3E}">
        <p14:creationId xmlns:p14="http://schemas.microsoft.com/office/powerpoint/2010/main" val="1344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CB Operations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multiple threads </a:t>
            </a:r>
            <a:r>
              <a:rPr lang="en-US" i="1" dirty="0" smtClean="0"/>
              <a:t>within</a:t>
            </a:r>
            <a:r>
              <a:rPr lang="en-US" dirty="0" smtClean="0"/>
              <a:t> the HDF5 Library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datatype conversion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one chunk</a:t>
            </a:r>
          </a:p>
          <a:p>
            <a:pPr lvl="2"/>
            <a:r>
              <a:rPr lang="en-US" dirty="0" smtClean="0"/>
              <a:t>Multiple threads work on one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many chunks</a:t>
            </a:r>
          </a:p>
          <a:p>
            <a:pPr lvl="2"/>
            <a:r>
              <a:rPr lang="en-US" dirty="0" smtClean="0"/>
              <a:t>Each thread works on a chunk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762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General Optimizations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optimizations</a:t>
            </a:r>
          </a:p>
          <a:p>
            <a:r>
              <a:rPr lang="en-US" dirty="0" smtClean="0"/>
              <a:t>Some 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Algorithm improvements for handling</a:t>
            </a:r>
          </a:p>
          <a:p>
            <a:pPr lvl="2"/>
            <a:r>
              <a:rPr lang="en-US" dirty="0" smtClean="0"/>
              <a:t>Chunk cache</a:t>
            </a:r>
          </a:p>
          <a:p>
            <a:pPr lvl="2"/>
            <a:r>
              <a:rPr lang="en-US" dirty="0" smtClean="0"/>
              <a:t>Hyperslab</a:t>
            </a:r>
            <a:r>
              <a:rPr lang="en-US" dirty="0"/>
              <a:t>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Memory usage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structure improvements</a:t>
            </a:r>
          </a:p>
          <a:p>
            <a:pPr lvl="2"/>
            <a:r>
              <a:rPr lang="en-US" dirty="0" smtClean="0"/>
              <a:t>Chunk indices with O(1) lookup speed</a:t>
            </a:r>
          </a:p>
          <a:p>
            <a:pPr lvl="2"/>
            <a:r>
              <a:rPr lang="en-US" dirty="0" smtClean="0"/>
              <a:t>Advanced B-tree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Smaller development effort, ~ 1.5 FTE years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Localized changes to the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Easier </a:t>
            </a:r>
            <a:r>
              <a:rPr lang="en-US" dirty="0"/>
              <a:t>to maintain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Incremental </a:t>
            </a:r>
            <a:r>
              <a:rPr lang="en-US" dirty="0" smtClean="0"/>
              <a:t>improvements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Still uses global semaphore</a:t>
            </a:r>
          </a:p>
        </p:txBody>
      </p:sp>
    </p:spTree>
    <p:extLst>
      <p:ext uri="{BB962C8B-B14F-4D97-AF65-F5344CB8AC3E}">
        <p14:creationId xmlns:p14="http://schemas.microsoft.com/office/powerpoint/2010/main" val="3758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286000" y="6629400"/>
            <a:ext cx="3962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HDF5 Workshop at PSI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629400"/>
            <a:ext cx="762000" cy="228600"/>
          </a:xfrm>
        </p:spPr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Decision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latency</a:t>
            </a:r>
          </a:p>
          <a:p>
            <a:r>
              <a:rPr lang="en-US" dirty="0" smtClean="0"/>
              <a:t>Decision factors: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Available expertise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Already funded features:</a:t>
            </a:r>
          </a:p>
          <a:p>
            <a:pPr lvl="2"/>
            <a:r>
              <a:rPr lang="en-US" dirty="0" smtClean="0"/>
              <a:t>AIO</a:t>
            </a:r>
          </a:p>
          <a:p>
            <a:pPr lvl="2"/>
            <a:r>
              <a:rPr lang="en-US" dirty="0" smtClean="0"/>
              <a:t>Using multiple threads to compress a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Future maintainability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1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Other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are not mutually exclusive</a:t>
            </a:r>
          </a:p>
          <a:p>
            <a:r>
              <a:rPr lang="en-US" dirty="0" smtClean="0"/>
              <a:t>Both can be implemented in the future if funding is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8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next three slides </a:t>
            </a:r>
            <a:r>
              <a:rPr lang="en-US" dirty="0"/>
              <a:t>are from </a:t>
            </a:r>
            <a:r>
              <a:rPr lang="en-US" dirty="0" smtClean="0"/>
              <a:t>Topic-5-Chunking-Performance.pptx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3276600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" idx="1"/>
            <a:endCxn id="2" idx="3"/>
          </p:cNvCxnSpPr>
          <p:nvPr/>
        </p:nvCxnSpPr>
        <p:spPr bwMode="auto">
          <a:xfrm>
            <a:off x="6858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800" y="5334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00400" y="2743200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429000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4648200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5791200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17" idx="1"/>
          </p:cNvCxnSpPr>
          <p:nvPr/>
        </p:nvCxnSpPr>
        <p:spPr bwMode="auto">
          <a:xfrm flipV="1">
            <a:off x="2514600" y="2933700"/>
            <a:ext cx="6858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0" idx="1"/>
          </p:cNvCxnSpPr>
          <p:nvPr/>
        </p:nvCxnSpPr>
        <p:spPr bwMode="auto">
          <a:xfrm flipV="1">
            <a:off x="2514600" y="3886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1" idx="1"/>
          </p:cNvCxnSpPr>
          <p:nvPr/>
        </p:nvCxnSpPr>
        <p:spPr bwMode="auto">
          <a:xfrm>
            <a:off x="2514600" y="5029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>
            <a:off x="2514600" y="5638800"/>
            <a:ext cx="6858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844441" y="24500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31242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441" y="4343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5486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4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943600"/>
            <a:ext cx="23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9400" y="2438400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962" y="1905000"/>
            <a:ext cx="187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Parallel filter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3276600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4770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477000" y="44958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477000" y="47244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16241" y="3288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0766" y="3886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431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8000" y="4736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4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17" idx="3"/>
          </p:cNvCxnSpPr>
          <p:nvPr/>
        </p:nvCxnSpPr>
        <p:spPr bwMode="auto">
          <a:xfrm>
            <a:off x="5562600" y="2933700"/>
            <a:ext cx="914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0" idx="3"/>
            <a:endCxn id="57" idx="1"/>
          </p:cNvCxnSpPr>
          <p:nvPr/>
        </p:nvCxnSpPr>
        <p:spPr bwMode="auto">
          <a:xfrm>
            <a:off x="5562600" y="3886200"/>
            <a:ext cx="9144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1" idx="3"/>
          </p:cNvCxnSpPr>
          <p:nvPr/>
        </p:nvCxnSpPr>
        <p:spPr bwMode="auto">
          <a:xfrm flipV="1">
            <a:off x="5562600" y="4648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3"/>
          </p:cNvCxnSpPr>
          <p:nvPr/>
        </p:nvCxnSpPr>
        <p:spPr bwMode="auto">
          <a:xfrm flipV="1">
            <a:off x="5562600" y="4876800"/>
            <a:ext cx="914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53200" y="5943600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multiple </a:t>
            </a:r>
            <a:r>
              <a:rPr lang="en-US" sz="3200" dirty="0"/>
              <a:t>threads </a:t>
            </a:r>
            <a:r>
              <a:rPr lang="en-US" sz="3200" dirty="0" smtClean="0"/>
              <a:t>to apply </a:t>
            </a:r>
            <a:r>
              <a:rPr lang="en-US" sz="3200" dirty="0"/>
              <a:t>a filter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58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524000"/>
          </a:xfrm>
        </p:spPr>
        <p:txBody>
          <a:bodyPr/>
          <a:lstStyle/>
          <a:p>
            <a:r>
              <a:rPr lang="en-US" sz="3200" dirty="0" smtClean="0"/>
              <a:t>File format change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Cannot be in 1.8.x</a:t>
            </a:r>
            <a:endParaRPr lang="en-US" dirty="0">
              <a:cs typeface="Arial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51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5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0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</a:t>
            </a:r>
            <a:r>
              <a:rPr lang="en-US" sz="2000" baseline="30000" dirty="0" err="1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 block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58633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Chunk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48200"/>
          </a:xfrm>
        </p:spPr>
        <p:txBody>
          <a:bodyPr/>
          <a:lstStyle/>
          <a:p>
            <a:r>
              <a:rPr lang="en-US" sz="3200" dirty="0" smtClean="0"/>
              <a:t>Current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We have a prototype implementation for Linux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Future work</a:t>
            </a:r>
          </a:p>
          <a:p>
            <a:pPr lvl="2"/>
            <a:r>
              <a:rPr lang="en-US" dirty="0">
                <a:cs typeface="Arial"/>
              </a:rPr>
              <a:t>E</a:t>
            </a:r>
            <a:r>
              <a:rPr lang="en-US" dirty="0" smtClean="0">
                <a:cs typeface="Arial"/>
              </a:rPr>
              <a:t>xpand to Windows</a:t>
            </a:r>
          </a:p>
          <a:p>
            <a:pPr lvl="2"/>
            <a:r>
              <a:rPr lang="en-US" dirty="0" smtClean="0">
                <a:cs typeface="Arial"/>
              </a:rPr>
              <a:t>Multi-platform testing</a:t>
            </a:r>
          </a:p>
          <a:p>
            <a:pPr lvl="2"/>
            <a:r>
              <a:rPr lang="en-US" dirty="0" smtClean="0">
                <a:cs typeface="Arial"/>
              </a:rPr>
              <a:t>Performance benchmarks</a:t>
            </a:r>
          </a:p>
          <a:p>
            <a:pPr lvl="2"/>
            <a:r>
              <a:rPr lang="en-US" dirty="0" smtClean="0">
                <a:cs typeface="Arial"/>
              </a:rPr>
              <a:t>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User 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Maintainers documentation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2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Topic-7.3-HDF5-AIO.pptx and Topic-7.5-VFL and VFD basics.pptx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/>
              <a:t>See the Topic-7.1-Multi-threading HDF5-Paths Forward.pptx slides in “Internal Threading” section above</a:t>
            </a:r>
          </a:p>
        </p:txBody>
      </p:sp>
    </p:spTree>
    <p:extLst>
      <p:ext uri="{BB962C8B-B14F-4D97-AF65-F5344CB8AC3E}">
        <p14:creationId xmlns:p14="http://schemas.microsoft.com/office/powerpoint/2010/main" val="2644786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and AIO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00800" cy="914400"/>
          </a:xfrm>
        </p:spPr>
        <p:txBody>
          <a:bodyPr/>
          <a:lstStyle/>
          <a:p>
            <a:r>
              <a:rPr lang="en-US" sz="3200" dirty="0" smtClean="0"/>
              <a:t>Current status and future work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189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I/</a:t>
            </a:r>
            <a:r>
              <a:rPr lang="en-US" dirty="0" smtClean="0"/>
              <a:t>O (AIO), </a:t>
            </a:r>
            <a:r>
              <a:rPr lang="en-US" dirty="0"/>
              <a:t>or non-blocking I/O, is a form </a:t>
            </a:r>
            <a:r>
              <a:rPr lang="en-US" dirty="0" smtClean="0"/>
              <a:t>of input/output processing </a:t>
            </a:r>
            <a:r>
              <a:rPr lang="en-US" dirty="0"/>
              <a:t>that permits other processing to continue </a:t>
            </a:r>
            <a:r>
              <a:rPr lang="en-US" dirty="0" smtClean="0"/>
              <a:t>while the </a:t>
            </a:r>
            <a:r>
              <a:rPr lang="en-US" dirty="0"/>
              <a:t>transmission </a:t>
            </a:r>
            <a:r>
              <a:rPr lang="en-US" dirty="0" smtClean="0"/>
              <a:t>occurs (i.e., overlapping compute with I/O)</a:t>
            </a:r>
          </a:p>
          <a:p>
            <a:r>
              <a:rPr lang="en-US" dirty="0" smtClean="0"/>
              <a:t>Current HDF5 I/O calls are synchronous or blocking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read, call doesn’t complete until the desired data has been read from the file and written to the application buffer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write, the call doesn’t complete until the outgoing data buffer has been transferred to OS </a:t>
            </a:r>
          </a:p>
        </p:txBody>
      </p:sp>
    </p:spTree>
    <p:extLst>
      <p:ext uri="{BB962C8B-B14F-4D97-AF65-F5344CB8AC3E}">
        <p14:creationId xmlns:p14="http://schemas.microsoft.com/office/powerpoint/2010/main" val="3811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may hide most of I/O overhead under application computation </a:t>
            </a:r>
          </a:p>
          <a:p>
            <a:r>
              <a:rPr lang="en-US" dirty="0" smtClean="0"/>
              <a:t>Support asynchronous I/O access to data in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is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operation 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Beneficial for both raw data and HDF5 metadata I/O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SWMR Basic Idea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in dataset sizes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New groups created in a target group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04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POSIX Asynchronous I/O routines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APIs for applications to initiate write/read/file sync</a:t>
            </a:r>
          </a:p>
          <a:p>
            <a:pPr lvl="2"/>
            <a:r>
              <a:rPr lang="en-US" dirty="0" smtClean="0"/>
              <a:t>Return immediately without waiting for requested I/O operation to complete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Facilities to: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 OS to determine if AIO operation is complete</a:t>
            </a:r>
          </a:p>
          <a:p>
            <a:pPr lvl="2"/>
            <a:r>
              <a:rPr lang="en-US" dirty="0" smtClean="0"/>
              <a:t>Stall, pending completion of AIO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AIO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Robustness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System libraries we tested didn’t perform well and in some cases were not even POSIX compliant! </a:t>
            </a:r>
          </a:p>
          <a:p>
            <a:r>
              <a:rPr lang="en-US" dirty="0" smtClean="0"/>
              <a:t>We have been working with the “AIO-Lite” library from Argonne built on top of </a:t>
            </a:r>
            <a:r>
              <a:rPr lang="en-US" dirty="0" err="1"/>
              <a:t>P</a:t>
            </a:r>
            <a:r>
              <a:rPr lang="en-US" dirty="0" err="1" smtClean="0"/>
              <a:t>threads</a:t>
            </a:r>
            <a:endParaRPr lang="en-US" dirty="0" smtClean="0"/>
          </a:p>
          <a:p>
            <a:r>
              <a:rPr lang="en-US" dirty="0" smtClean="0"/>
              <a:t>Preliminary tests show significant reduction in application I/O time for AIO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8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Define a set of new VFD calls (general enough to support different AIO implementations such as POSIX AIO and MPI non-blocking calls)</a:t>
            </a:r>
          </a:p>
          <a:p>
            <a:pPr lvl="2"/>
            <a:r>
              <a:rPr lang="en-US" dirty="0" smtClean="0"/>
              <a:t>Initiating of asynchronous read, write, file sync</a:t>
            </a:r>
          </a:p>
          <a:p>
            <a:pPr lvl="2"/>
            <a:r>
              <a:rPr lang="en-US" dirty="0" smtClean="0"/>
              <a:t>Obtaining status of an asynchronous operation</a:t>
            </a:r>
          </a:p>
          <a:p>
            <a:pPr lvl="2"/>
            <a:r>
              <a:rPr lang="en-US" dirty="0" smtClean="0"/>
              <a:t>Blocking pending completion of an asynchronous operation</a:t>
            </a:r>
          </a:p>
          <a:p>
            <a:pPr lvl="2"/>
            <a:r>
              <a:rPr lang="en-US" dirty="0" smtClean="0"/>
              <a:t>Finishing an </a:t>
            </a:r>
            <a:r>
              <a:rPr lang="en-US" dirty="0"/>
              <a:t>asynchronous operation</a:t>
            </a:r>
          </a:p>
          <a:p>
            <a:pPr lvl="2"/>
            <a:r>
              <a:rPr lang="en-US" dirty="0" smtClean="0"/>
              <a:t>Canceling </a:t>
            </a:r>
            <a:r>
              <a:rPr lang="en-US" dirty="0"/>
              <a:t>an asynchronous operation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H5FD_class_t in H5FDpublic.h to define these calls as optional calls that file drivers may choose to implement: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done_ptr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aio_wait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aio_finish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errno_ptr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aio_cancel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 VFD AIO calls as top level VFD calls (sec2, etc.)</a:t>
            </a:r>
          </a:p>
          <a:p>
            <a:pPr lvl="2"/>
            <a:r>
              <a:rPr lang="en-US" dirty="0" smtClean="0"/>
              <a:t>If underlying driver supports the desired AIO operation, these functions just pass request to it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therwise simulate AIO by translating the required operations into functionally equivalent SIO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the family and multi file drivers to implement AIO VFD calls by passing AIO VFD calls to the underlying file drivers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7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configure to enable and control the AIO extensions to file drivers 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disable_aio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--enable/disable_64_bit_posix_aio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disable_posix_aio_error_recovery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Code is available from  </a:t>
            </a:r>
            <a:r>
              <a:rPr lang="en-US" sz="2600" dirty="0" smtClean="0">
                <a:hlinkClick r:id="rId2"/>
              </a:rPr>
              <a:t>https:</a:t>
            </a:r>
            <a:r>
              <a:rPr lang="en-US" sz="2600" dirty="0">
                <a:hlinkClick r:id="rId2"/>
              </a:rPr>
              <a:t>//svn.hdfgroup.uiuc.edu/hdf5/branches/aio_vfd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clients to use AIO for writing HDF5 metadata and raw data</a:t>
            </a:r>
          </a:p>
          <a:p>
            <a:r>
              <a:rPr lang="en-US" dirty="0" smtClean="0"/>
              <a:t>Design and implement public APIs to control AIO</a:t>
            </a:r>
          </a:p>
          <a:p>
            <a:r>
              <a:rPr lang="en-US" dirty="0" smtClean="0"/>
              <a:t>Those tasks are in a planning stage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2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38400"/>
          </a:xfrm>
          <a:solidFill>
            <a:schemeClr val="bg1">
              <a:lumMod val="6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HDF5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Layer (VFL)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Drivers (VFDs)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8674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Efficient Use of HDF5 With High Data Rate X-Ray Detectors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Scherrer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Institut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96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2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323631" y="5122542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81" y="627831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481" y="1954841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481" y="62783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31" y="195484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File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81" y="3362905"/>
            <a:ext cx="6046230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31" y="3362905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File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81" y="81249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981" y="3554790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H5FD_sec2_write()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4981" y="213950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function pointer</a:t>
            </a:r>
            <a:endParaRPr lang="en-US" sz="2000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86330" y="2693505"/>
            <a:ext cx="542290" cy="8451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86330" y="4095349"/>
            <a:ext cx="542290" cy="117520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6330" y="1388813"/>
            <a:ext cx="542290" cy="69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67677" y="812497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2058" y="3554790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5493" y="784457"/>
            <a:ext cx="16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generic I/O call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7893" y="3486933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VFD-specific I/O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VFDs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(default)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STDIO</a:t>
            </a:r>
            <a:r>
              <a:rPr lang="en-US" sz="3200" baseline="30000" dirty="0" smtClean="0"/>
              <a:t>3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core (in-memory)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Uses POSIX I/O (sec2 = "POSIX section 2")</a:t>
            </a:r>
          </a:p>
          <a:p>
            <a:r>
              <a:rPr lang="en-US" dirty="0"/>
              <a:t>2</a:t>
            </a:r>
            <a:r>
              <a:rPr lang="en-US" dirty="0" smtClean="0"/>
              <a:t>) Currently a wrapper for SEC2.  There is no driver which uses Win32 API calls.</a:t>
            </a:r>
          </a:p>
          <a:p>
            <a:r>
              <a:rPr lang="en-US" dirty="0"/>
              <a:t>3</a:t>
            </a:r>
            <a:r>
              <a:rPr lang="en-US" dirty="0" smtClean="0"/>
              <a:t>) "How to write a VFD" demo driver.  Not intended for production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split</a:t>
            </a:r>
          </a:p>
          <a:p>
            <a:pPr algn="ctr"/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multi</a:t>
            </a:r>
          </a:p>
          <a:p>
            <a:pPr algn="ctr"/>
            <a:endParaRPr lang="en-US" sz="32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family</a:t>
            </a:r>
          </a:p>
          <a:p>
            <a:pPr algn="ctr"/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779234" cy="1200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"logical" VFDs which perform no I/O themselves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1556970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ternal Storage 27"/>
          <p:cNvSpPr/>
          <p:nvPr/>
        </p:nvSpPr>
        <p:spPr>
          <a:xfrm>
            <a:off x="2219106" y="4662850"/>
            <a:ext cx="2097804" cy="158385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332" y="242572"/>
            <a:ext cx="85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core VFD allows you to create/open HDF5 files in memory.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507475" y="2960412"/>
            <a:ext cx="1921967" cy="1702438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18" y="3442299"/>
            <a:ext cx="3922528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68" y="3442299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915" y="3566529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H5FD_core_write()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1968" y="3588017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408932" y="2905416"/>
            <a:ext cx="542290" cy="19687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0568" y="1212857"/>
            <a:ext cx="3922528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903" y="1320181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737" y="1351356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568" y="2519215"/>
            <a:ext cx="391275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978004" y="1857381"/>
            <a:ext cx="542290" cy="7680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8004" y="4160941"/>
            <a:ext cx="542290" cy="60611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7576" y="4767058"/>
            <a:ext cx="2882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7576" y="2519215"/>
            <a:ext cx="2687493" cy="3727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9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family VFD allows you to split a logical HDF5 file among many smaller physical files.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068285" y="4309215"/>
            <a:ext cx="7315795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289842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68" y="289842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8" y="309030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H5FD_family_write()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3083086"/>
            <a:ext cx="3200400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0"/>
          <p:cNvSpPr/>
          <p:nvPr/>
        </p:nvSpPr>
        <p:spPr>
          <a:xfrm>
            <a:off x="291863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1"/>
          <p:cNvSpPr/>
          <p:nvPr/>
        </p:nvSpPr>
        <p:spPr>
          <a:xfrm>
            <a:off x="161999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2"/>
          <p:cNvSpPr/>
          <p:nvPr/>
        </p:nvSpPr>
        <p:spPr>
          <a:xfrm>
            <a:off x="4183892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0570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22"/>
          <p:cNvSpPr/>
          <p:nvPr/>
        </p:nvSpPr>
        <p:spPr>
          <a:xfrm>
            <a:off x="6705242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Z</a:t>
            </a:r>
            <a:endParaRPr lang="en-US" dirty="0"/>
          </a:p>
        </p:txBody>
      </p:sp>
      <p:sp>
        <p:nvSpPr>
          <p:cNvPr id="13" name="Document 23"/>
          <p:cNvSpPr/>
          <p:nvPr/>
        </p:nvSpPr>
        <p:spPr>
          <a:xfrm>
            <a:off x="5439721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0568" y="1212857"/>
            <a:ext cx="7563512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068" y="1397523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5764" y="1397523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9464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357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75569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64137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9418" y="2233836"/>
            <a:ext cx="754466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745031" y="1903549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45031" y="2675901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820568" y="4137987"/>
            <a:ext cx="1655411" cy="23401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089622" y="4137987"/>
            <a:ext cx="5294458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68" y="157141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18" y="157141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3068" y="176329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H5FD_multi_write()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78821" y="1763295"/>
            <a:ext cx="2998179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5"/>
          <p:cNvSpPr/>
          <p:nvPr/>
        </p:nvSpPr>
        <p:spPr>
          <a:xfrm>
            <a:off x="3470354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6"/>
          <p:cNvSpPr/>
          <p:nvPr/>
        </p:nvSpPr>
        <p:spPr>
          <a:xfrm>
            <a:off x="1068285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7"/>
          <p:cNvSpPr/>
          <p:nvPr/>
        </p:nvSpPr>
        <p:spPr>
          <a:xfrm>
            <a:off x="6153527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67955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78431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4367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8596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0568" y="2982204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7854" y="2982204"/>
            <a:ext cx="188832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50138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2825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4509" y="2696826"/>
            <a:ext cx="2996863" cy="105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and local heap data, B-trees, object 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multi (and split) VFD allows you to direct various categories of HDF5 data to different files and disks.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3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"Terminal"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715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the property list.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hid_t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sz="2400" dirty="0" smtClean="0"/>
              <a:t>2) Set the VFD using the appropriate API calls.</a:t>
            </a:r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herr_t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sz="2400" dirty="0" smtClean="0"/>
              <a:t>3) Create/open your file.</a:t>
            </a:r>
          </a:p>
          <a:p>
            <a:endParaRPr lang="en-US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hid_t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"terminal"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does not require a second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520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"Logical"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426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a file access property list (FAPL) and set the VFD to use the terminal VFD.</a:t>
            </a:r>
          </a:p>
          <a:p>
            <a:endParaRPr lang="en-US" sz="2400" dirty="0" smtClean="0"/>
          </a:p>
          <a:p>
            <a:r>
              <a:rPr lang="en-US" sz="2400" dirty="0" smtClean="0"/>
              <a:t>2) Create a second FAPL and set the VFD to use the logical VFD (passing in the first VFD).</a:t>
            </a:r>
          </a:p>
          <a:p>
            <a:endParaRPr lang="en-US" sz="2400" dirty="0" smtClean="0"/>
          </a:p>
          <a:p>
            <a:r>
              <a:rPr lang="en-US" sz="2400" dirty="0" smtClean="0"/>
              <a:t>3) Open your file using the second (logical) FAPL.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"logical"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requires a second, underlying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438400"/>
            <a:ext cx="2985886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VFD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551408" y="4369659"/>
            <a:ext cx="3014888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1342" y="3379059"/>
            <a:ext cx="30480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76634" y="29218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76634" y="39124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14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“Logical” VFD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066800"/>
            <a:ext cx="8305800" cy="5410200"/>
          </a:xfrm>
        </p:spPr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/>
              <a:t>the first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terminal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the second file create/access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logical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H5Pset_fapl_family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Create/open </a:t>
            </a:r>
            <a:r>
              <a:rPr lang="en-US" sz="2400" dirty="0"/>
              <a:t>your file.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3657600"/>
            <a:ext cx="9906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10112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134100" y="2247900"/>
            <a:ext cx="1371600" cy="14478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0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Stackable VFDs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44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4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Topic-7.10-Metadata Journaling.pptx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Are there any slides for journaling for raw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39964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Metadata Journaling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3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some interrelated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that we would like to write into a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253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Corrupted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write is interrupted (process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killed, etc.), then we will have an invalid/corrupt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4213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avoids the corrupt file problem by recording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writes (a transaction) in a journal.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3581400"/>
            <a:ext cx="838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8844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transaction is interrupted, a recovery tool can repair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15" name="Curved Up Arrow 14"/>
          <p:cNvSpPr/>
          <p:nvPr/>
        </p:nvSpPr>
        <p:spPr>
          <a:xfrm rot="19833944">
            <a:off x="3642572" y="4610819"/>
            <a:ext cx="2817243" cy="67883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8006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57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Implementation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 feature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Prevents loss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entire file due to a crashed writer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Covers file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We make no guarantees</a:t>
            </a:r>
            <a:r>
              <a:rPr lang="en-US" sz="2800" dirty="0" smtClean="0"/>
              <a:t> about data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Works with parallel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Currently uses an external journal file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Journaling slows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704649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Superblock Additions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Internal/External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Location (path or address)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Version Number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159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File Format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8100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Binary file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&lt;journal&gt; --&gt; &lt;header&gt;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&lt;body&gt;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&lt;header&gt; --&gt;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header_start_tag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journal_version_number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target_file_name_len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target_file_name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creation_date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header_end_tag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/>
              <a:t>&lt;body&gt; --&gt; (&lt;</a:t>
            </a:r>
            <a:r>
              <a:rPr lang="en-US" sz="1600" dirty="0" err="1" smtClean="0"/>
              <a:t>begin_transaction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&lt;entry&gt;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| &lt;</a:t>
            </a:r>
            <a:r>
              <a:rPr lang="en-US" sz="1600" dirty="0" err="1" smtClean="0"/>
              <a:t>end_transaction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&lt;comment&gt;)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219200"/>
            <a:ext cx="43434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&lt;entry&gt; --&gt;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begin_entry_tag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transaction_number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entry_base_addr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entry_length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entry_body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&lt;</a:t>
            </a:r>
            <a:r>
              <a:rPr lang="en-US" sz="1600" baseline="0" dirty="0" err="1" smtClean="0"/>
              <a:t>end_entry_tag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</a:t>
            </a:r>
            <a:r>
              <a:rPr lang="en-US" sz="1600" baseline="0" dirty="0" err="1" smtClean="0"/>
              <a:t>end_transaction</a:t>
            </a:r>
            <a:r>
              <a:rPr lang="en-US" sz="1600" baseline="0" dirty="0" smtClean="0"/>
              <a:t>&gt;</a:t>
            </a:r>
            <a:r>
              <a:rPr lang="en-US" sz="1600" dirty="0" smtClean="0"/>
              <a:t> --&gt; &lt;</a:t>
            </a:r>
            <a:r>
              <a:rPr lang="en-US" sz="1600" dirty="0" err="1" smtClean="0"/>
              <a:t>end_trans_start_tag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transaction_number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            &lt;</a:t>
            </a:r>
            <a:r>
              <a:rPr lang="en-US" sz="1600" baseline="0" dirty="0" err="1" smtClean="0"/>
              <a:t>end_trans_end_tag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&lt;comment&gt; --&gt; &lt;</a:t>
            </a:r>
            <a:r>
              <a:rPr lang="en-US" sz="1600" baseline="0" dirty="0" err="1" smtClean="0"/>
              <a:t>begin_comment_tag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comment_length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&lt;</a:t>
            </a:r>
            <a:r>
              <a:rPr lang="en-US" sz="1600" baseline="0" dirty="0" err="1" smtClean="0"/>
              <a:t>comment_string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end_comment_tag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26869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API Call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endParaRPr lang="en-US" sz="2400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H5Pset_jnl_config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plist_id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H5AC_jnl_config_t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config_ptr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05800" cy="3200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8382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a struct 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H5AC_jnl_config_t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which contains journaling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305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H5AC_jnl_config_t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H5AC_jnl_config_t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version;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 metadata journaling configuration fields: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enable_journaling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journal_file_path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H5AC__MAX_JOURNAL_FILE_NAME_LEN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journal_recovered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jbrb_num_bufs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jbrb_use_aio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jbrb_human_readable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H5AC_jnl_config_t;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documented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H5ACpublic.h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documented in the reference manual in HDF5 1.10.0.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70479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1446</TotalTime>
  <Words>4987</Words>
  <Application>Microsoft Office PowerPoint</Application>
  <PresentationFormat>On-screen Show (4:3)</PresentationFormat>
  <Paragraphs>951</Paragraphs>
  <Slides>121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THG Template</vt:lpstr>
      <vt:lpstr>Current Development Efforts</vt:lpstr>
      <vt:lpstr>Introduction</vt:lpstr>
      <vt:lpstr>Topics</vt:lpstr>
      <vt:lpstr>Single Writer Multiple Readers (SWMR)</vt:lpstr>
      <vt:lpstr>PowerPoint Presentation</vt:lpstr>
      <vt:lpstr>Single Writer / Multiple Reader (SWMR)</vt:lpstr>
      <vt:lpstr>SWMR 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  <vt:lpstr>Client/Server Network Access</vt:lpstr>
      <vt:lpstr>Client/Server Network Access</vt:lpstr>
      <vt:lpstr>Page Buffering</vt:lpstr>
      <vt:lpstr>Page Buffering</vt:lpstr>
      <vt:lpstr>HDF5 Metadata and  Page Buffering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Scalable Chunk Indices</vt:lpstr>
      <vt:lpstr>New chunk indexing methods</vt:lpstr>
      <vt:lpstr>Append-only Data Writing</vt:lpstr>
      <vt:lpstr>Append-only Data Writing</vt:lpstr>
      <vt:lpstr>h5watch</vt:lpstr>
      <vt:lpstr>Internal Threading</vt:lpstr>
      <vt:lpstr>Internal Threading</vt:lpstr>
      <vt:lpstr>Multi-threading in HDF5: Paths Forward</vt:lpstr>
      <vt:lpstr>Outline</vt:lpstr>
      <vt:lpstr>Introduction</vt:lpstr>
      <vt:lpstr>Introduction</vt:lpstr>
      <vt:lpstr>Current implementation</vt:lpstr>
      <vt:lpstr>Current Implementation</vt:lpstr>
      <vt:lpstr>Current Implementation</vt:lpstr>
      <vt:lpstr>Paths forward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Recommendations</vt:lpstr>
      <vt:lpstr>Decision</vt:lpstr>
      <vt:lpstr>Other Considerations</vt:lpstr>
      <vt:lpstr>PowerPoint Presentation</vt:lpstr>
      <vt:lpstr>Parallelizing Filters</vt:lpstr>
      <vt:lpstr>Parallelizing Filters</vt:lpstr>
      <vt:lpstr>Parallelizing Filters</vt:lpstr>
      <vt:lpstr>Improve Library Concurrency</vt:lpstr>
      <vt:lpstr>Improve Library Concurrency</vt:lpstr>
      <vt:lpstr>HDF5 and AIO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The HDF5 Virtual File Layer (VFL) and Virtual File Drivers (VFDs)</vt:lpstr>
      <vt:lpstr>PowerPoint Presentation</vt:lpstr>
      <vt:lpstr>PowerPoint Presentation</vt:lpstr>
      <vt:lpstr>HDF5 VFDs</vt:lpstr>
      <vt:lpstr>PowerPoint Presentation</vt:lpstr>
      <vt:lpstr>PowerPoint Presentation</vt:lpstr>
      <vt:lpstr>PowerPoint Presentation</vt:lpstr>
      <vt:lpstr>Selecting a "Terminal" VFD</vt:lpstr>
      <vt:lpstr>Selecting a "Logical" VFD</vt:lpstr>
      <vt:lpstr>Selecting a “Logical” VFD</vt:lpstr>
      <vt:lpstr>Stackable VFDs</vt:lpstr>
      <vt:lpstr>Fault Tolerance: Journaling</vt:lpstr>
      <vt:lpstr>Fault Tolerance: Journaling</vt:lpstr>
      <vt:lpstr>Metadata Journaling</vt:lpstr>
      <vt:lpstr>Metadata Journaling</vt:lpstr>
      <vt:lpstr>Metadata Journaling</vt:lpstr>
      <vt:lpstr>Metadata Journaling</vt:lpstr>
      <vt:lpstr>Metadata Journaling</vt:lpstr>
      <vt:lpstr>HDF5 Implementation</vt:lpstr>
      <vt:lpstr>Superblock Additions</vt:lpstr>
      <vt:lpstr>Journal File Format</vt:lpstr>
      <vt:lpstr>New API Call</vt:lpstr>
      <vt:lpstr>H5AC_jnl_config_t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Fault Tolerance: Ordered Updates</vt:lpstr>
      <vt:lpstr>Other Efforts</vt:lpstr>
      <vt:lpstr>Other Efforts</vt:lpstr>
      <vt:lpstr>i/o for variable-length dataset</vt:lpstr>
      <vt:lpstr>Examples of Variable-length Data</vt:lpstr>
      <vt:lpstr>Variable-length Data in HDF5</vt:lpstr>
      <vt:lpstr>Storing Variable-length Data</vt:lpstr>
      <vt:lpstr>Variable-length Datasets and I/O</vt:lpstr>
      <vt:lpstr>Multiple Global Heaps</vt:lpstr>
      <vt:lpstr>Variable-length Dataset and I/O</vt:lpstr>
      <vt:lpstr>Hints for Variable-length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83</cp:revision>
  <dcterms:created xsi:type="dcterms:W3CDTF">2012-05-21T21:29:48Z</dcterms:created>
  <dcterms:modified xsi:type="dcterms:W3CDTF">2013-09-04T20:08:23Z</dcterms:modified>
</cp:coreProperties>
</file>