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7" r:id="rId3"/>
    <p:sldId id="258" r:id="rId4"/>
    <p:sldId id="261" r:id="rId5"/>
    <p:sldId id="269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262" r:id="rId23"/>
    <p:sldId id="279" r:id="rId24"/>
    <p:sldId id="263" r:id="rId25"/>
    <p:sldId id="280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264" r:id="rId36"/>
    <p:sldId id="281" r:id="rId37"/>
    <p:sldId id="265" r:id="rId38"/>
    <p:sldId id="282" r:id="rId39"/>
    <p:sldId id="313" r:id="rId40"/>
    <p:sldId id="284" r:id="rId41"/>
    <p:sldId id="285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5" r:id="rId61"/>
    <p:sldId id="332" r:id="rId62"/>
    <p:sldId id="333" r:id="rId63"/>
    <p:sldId id="334" r:id="rId64"/>
    <p:sldId id="266" r:id="rId65"/>
    <p:sldId id="283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85" r:id="rId86"/>
    <p:sldId id="356" r:id="rId87"/>
    <p:sldId id="267" r:id="rId88"/>
    <p:sldId id="28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287" r:id="rId110"/>
    <p:sldId id="278" r:id="rId111"/>
    <p:sldId id="268" r:id="rId112"/>
    <p:sldId id="260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3" autoAdjust="0"/>
    <p:restoredTop sz="91050" autoAdjust="0"/>
  </p:normalViewPr>
  <p:slideViewPr>
    <p:cSldViewPr>
      <p:cViewPr varScale="1">
        <p:scale>
          <a:sx n="113" d="100"/>
          <a:sy n="113" d="100"/>
        </p:scale>
        <p:origin x="-6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4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19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6.xml"/><Relationship Id="rId2" Type="http://schemas.openxmlformats.org/officeDocument/2006/relationships/slide" Target="slides/slide42.xml"/><Relationship Id="rId1" Type="http://schemas.openxmlformats.org/officeDocument/2006/relationships/slide" Target="slides/slide26.xml"/><Relationship Id="rId6" Type="http://schemas.openxmlformats.org/officeDocument/2006/relationships/slide" Target="slides/slide120.xml"/><Relationship Id="rId5" Type="http://schemas.openxmlformats.org/officeDocument/2006/relationships/slide" Target="slides/slide115.xml"/><Relationship Id="rId4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42DC1-FFFB-4ADB-ADD2-86933D3DF0AC}" type="datetimeFigureOut">
              <a:rPr lang="en-US" smtClean="0"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16F5-9C4D-4965-BB20-0E45BDF65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7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F3A02-6D9C-422F-B546-8697F9B965A4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DA4F8-36F3-41C6-86CA-59D0579BE0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66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I/O abstraction in</a:t>
            </a:r>
            <a:r>
              <a:rPr lang="en-US" baseline="0" dirty="0" smtClean="0"/>
              <a:t> the current HDF5 library, what a VFD is, what the VFL does.</a:t>
            </a:r>
            <a:endParaRPr lang="en-US" dirty="0" smtClean="0"/>
          </a:p>
          <a:p>
            <a:r>
              <a:rPr lang="en-US" dirty="0" smtClean="0"/>
              <a:t>Bottom-up or top-down?</a:t>
            </a:r>
            <a:endParaRPr lang="en-US" baseline="0" dirty="0" smtClean="0"/>
          </a:p>
          <a:p>
            <a:r>
              <a:rPr lang="en-US" baseline="0" dirty="0" smtClean="0"/>
              <a:t>Only need to be brief here since I'll go more in depth later in the talk, but everyone should understand how we abstract I/O operations.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point: the VFL maps our generic</a:t>
            </a:r>
            <a:r>
              <a:rPr lang="en-US" baseline="0" dirty="0" smtClean="0"/>
              <a:t> I/O calls to VFD-specific calls.</a:t>
            </a:r>
            <a:endParaRPr lang="en-US" dirty="0" smtClean="0"/>
          </a:p>
          <a:p>
            <a:r>
              <a:rPr lang="en-US" dirty="0" smtClean="0"/>
              <a:t>The mapping from the VFD</a:t>
            </a:r>
            <a:r>
              <a:rPr lang="en-US" baseline="0" dirty="0" smtClean="0"/>
              <a:t> functions to the VFL pointers is set up when the VFD *set() API calls are invoked.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sec2, Windows here.</a:t>
            </a:r>
          </a:p>
          <a:p>
            <a:r>
              <a:rPr lang="en-US" baseline="0" dirty="0" smtClean="0"/>
              <a:t>The purple VFDs are "logical" VFDs that partition data and require one of the other VFDs for actual I/O operations.</a:t>
            </a:r>
          </a:p>
          <a:p>
            <a:r>
              <a:rPr lang="en-US" baseline="0" dirty="0" smtClean="0"/>
              <a:t>Point out the </a:t>
            </a:r>
            <a:r>
              <a:rPr lang="en-US" baseline="0" dirty="0" err="1" smtClean="0"/>
              <a:t>stdio</a:t>
            </a:r>
            <a:r>
              <a:rPr lang="en-US" baseline="0" dirty="0" smtClean="0"/>
              <a:t> is a demo driver and NOT for production use.  We'll talk about writing your own VFD later.</a:t>
            </a:r>
          </a:p>
          <a:p>
            <a:r>
              <a:rPr lang="en-US" baseline="0" dirty="0" smtClean="0"/>
              <a:t>MPI will not be covered</a:t>
            </a:r>
          </a:p>
          <a:p>
            <a:r>
              <a:rPr lang="en-US" baseline="0" dirty="0" smtClean="0"/>
              <a:t>Other VFDs will be covered later, on their own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very fast, until you run out of real memory.</a:t>
            </a:r>
          </a:p>
          <a:p>
            <a:r>
              <a:rPr lang="en-US" dirty="0" smtClean="0"/>
              <a:t>Backing store operations can make</a:t>
            </a:r>
            <a:r>
              <a:rPr lang="en-US" baseline="0" dirty="0" smtClean="0"/>
              <a:t> this very slow on platforms that lack sparse file support (Windows,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X) when large files are accessed.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Transparent,</a:t>
            </a:r>
            <a:r>
              <a:rPr lang="en-US" baseline="0" dirty="0" smtClean="0"/>
              <a:t> appears as uniform address space to HDF5 library and user applications.</a:t>
            </a:r>
          </a:p>
          <a:p>
            <a:r>
              <a:rPr lang="en-US" baseline="0" dirty="0" smtClean="0"/>
              <a:t>Originally developed due to the limits of 32-bit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split VFD is a</a:t>
            </a:r>
            <a:r>
              <a:rPr lang="en-US" baseline="0" dirty="0" smtClean="0"/>
              <a:t> compatibility wrapper around the multi driver.</a:t>
            </a:r>
            <a:endParaRPr lang="en-US" dirty="0" smtClean="0"/>
          </a:p>
          <a:p>
            <a:r>
              <a:rPr lang="en-US" dirty="0" smtClean="0"/>
              <a:t>Point out that separating</a:t>
            </a:r>
            <a:r>
              <a:rPr lang="en-US" baseline="0" dirty="0" smtClean="0"/>
              <a:t> I/O can result in more efficient cache use and faster I/O.</a:t>
            </a:r>
          </a:p>
          <a:p>
            <a:r>
              <a:rPr lang="en-US" baseline="0" dirty="0" smtClean="0"/>
              <a:t>Note that different/same disks and files can be used in any combination.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Re-iterate the idea behind the property</a:t>
            </a:r>
            <a:r>
              <a:rPr lang="en-US" baseline="0" dirty="0" smtClean="0"/>
              <a:t> lists (non-API-breaking, etc.)</a:t>
            </a:r>
            <a:endParaRPr lang="en-US" dirty="0" smtClean="0"/>
          </a:p>
          <a:p>
            <a:r>
              <a:rPr lang="en-US" dirty="0" smtClean="0"/>
              <a:t>Notice how the property list</a:t>
            </a:r>
            <a:r>
              <a:rPr lang="en-US" baseline="0" dirty="0" smtClean="0"/>
              <a:t> is created and passed along.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 get the </a:t>
            </a:r>
            <a:r>
              <a:rPr lang="en-US" dirty="0" err="1" smtClean="0"/>
              <a:t>fapls</a:t>
            </a:r>
            <a:r>
              <a:rPr lang="en-US" dirty="0" smtClean="0"/>
              <a:t> confused.</a:t>
            </a:r>
          </a:p>
          <a:p>
            <a:r>
              <a:rPr lang="en-US" dirty="0" smtClean="0"/>
              <a:t>HINT: The fapl</a:t>
            </a:r>
            <a:r>
              <a:rPr lang="en-US" baseline="0" dirty="0" smtClean="0"/>
              <a:t> you are setting is always FIRST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mainly the library's</a:t>
            </a:r>
            <a:r>
              <a:rPr lang="en-US" baseline="0" dirty="0" smtClean="0"/>
              <a:t> problem so there is very little work for the user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81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What's</a:t>
            </a:r>
            <a:r>
              <a:rPr lang="en-US" baseline="0" dirty="0" smtClean="0"/>
              <a:t> the status of stackable VFDs?  Isn't Jacob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find</a:t>
            </a:r>
            <a:r>
              <a:rPr lang="en-US" baseline="0" dirty="0" smtClean="0"/>
              <a:t> out what the actual function calls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4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we don't</a:t>
            </a:r>
            <a:r>
              <a:rPr lang="en-US" baseline="0" dirty="0" smtClean="0"/>
              <a:t> spill the journal entries to the disk immediately, in order to reduce I/O.  Hence this cache.</a:t>
            </a:r>
            <a:endParaRPr lang="en-US" dirty="0" smtClean="0"/>
          </a:p>
          <a:p>
            <a:r>
              <a:rPr lang="en-US" dirty="0" smtClean="0"/>
              <a:t>User-configurable cardinality,</a:t>
            </a:r>
            <a:r>
              <a:rPr lang="en-US" baseline="0" dirty="0" smtClean="0"/>
              <a:t> but must have at least two journal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 don't really understand the lock/unlock and dirty/clean bits discussed in section 3.3.2.3 of John's RFC.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think</a:t>
            </a:r>
            <a:r>
              <a:rPr lang="en-US" baseline="0" dirty="0" smtClean="0"/>
              <a:t> I'm missing an intermediate list here.  I'll have to check the source.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5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are</a:t>
            </a:r>
            <a:r>
              <a:rPr lang="en-US" baseline="0" dirty="0" smtClean="0"/>
              <a:t> the cache entries serialized/transmitted?</a:t>
            </a:r>
          </a:p>
          <a:p>
            <a:r>
              <a:rPr lang="en-US" baseline="0" dirty="0" smtClean="0"/>
              <a:t>Do we only synchronize on the </a:t>
            </a:r>
            <a:r>
              <a:rPr lang="en-US" baseline="0" smtClean="0"/>
              <a:t>sync points?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696A1-FA07-CC44-AE8C-212A521A4771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878280-AE8E-3B44-B960-5DCF5A1F3907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 system delays mean that the writer may have to wait some small multiple of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DA4F8-36F3-41C6-86CA-59D0579BE0B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7661BC-6CFA-A343-BA8C-19AA7BFC4314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4260B3-ACFC-E84C-986C-E66E0630C818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118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7D819-0657-6F43-AABE-A934A7213C3B}" type="slidenum">
              <a:rPr lang="en-US"/>
              <a:pPr>
                <a:defRPr/>
              </a:pPr>
              <a:t>119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1546F9-8DAB-AF4E-99EF-F6C3EEF9E125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26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9271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fld id="{A7EFE13C-A94D-4CFE-955E-8A44A4A9448B}" type="slidenum">
              <a:rPr lang="en-US" sz="1200" smtClean="0"/>
              <a:pPr/>
              <a:t>42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0413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25259" cy="41154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5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first bullet mention that more details will be in 1.10 presentation tomorrow</a:t>
            </a:r>
          </a:p>
          <a:p>
            <a:r>
              <a:rPr lang="en-US" dirty="0" smtClean="0"/>
              <a:t>Constant time look-up algorithms for these three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A370-1D01-44FA-82A7-089D3FB335F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&lt;Presentation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33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&lt;Your Name&gt;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257800"/>
            <a:ext cx="86868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&lt;Name of Presentation&gt;</a:t>
            </a:r>
          </a:p>
          <a:p>
            <a:pPr lvl="0"/>
            <a:r>
              <a:rPr lang="en-US" dirty="0" smtClean="0"/>
              <a:t>(example: Workshop for Acme, Inc.)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53"/>
          <p:cNvSpPr txBox="1">
            <a:spLocks noChangeArrowheads="1"/>
          </p:cNvSpPr>
          <p:nvPr userDrawn="1"/>
        </p:nvSpPr>
        <p:spPr bwMode="auto">
          <a:xfrm>
            <a:off x="72390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www.hdfgroup.org</a:t>
            </a:r>
          </a:p>
        </p:txBody>
      </p:sp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374775" y="239713"/>
            <a:ext cx="18256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The HDF 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206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206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</p:spPr>
        <p:txBody>
          <a:bodyPr/>
          <a:lstStyle>
            <a:lvl1pPr>
              <a:defRPr b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20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4D0054-DEBC-4BC7-AB51-B07CBC93C6B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8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514600"/>
            <a:ext cx="7772400" cy="17748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&lt;Section Title&gt; </a:t>
            </a:r>
            <a:br>
              <a:rPr lang="en-US" dirty="0" smtClean="0"/>
            </a:br>
            <a:r>
              <a:rPr lang="en-US" dirty="0" smtClean="0"/>
              <a:t>(example Dataset I/O or 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2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 sz="3600"/>
            </a:lvl1pPr>
          </a:lstStyle>
          <a:p>
            <a:r>
              <a:rPr lang="en-US" dirty="0" smtClean="0"/>
              <a:t>&lt;section title&gt;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" y="12192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914400" y="1600200"/>
            <a:ext cx="7315200" cy="457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685800"/>
            <a:ext cx="7315200" cy="54864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9A6822-8A2E-438A-8FF5-7FF0DBFC3E3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0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891D3-C79B-467C-9AA4-487CCCDFB73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5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53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054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105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00800" y="6629400"/>
            <a:ext cx="762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7EAFBD-F6C1-4BBC-BE16-6ABDE0D892E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148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name and company go here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5638800"/>
            <a:ext cx="8686800" cy="533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2400" baseline="0"/>
            </a:lvl1pPr>
          </a:lstStyle>
          <a:p>
            <a:pPr lvl="0"/>
            <a:r>
              <a:rPr lang="en-US" dirty="0" smtClean="0"/>
              <a:t>Name of Presentation (example: blah </a:t>
            </a:r>
            <a:r>
              <a:rPr lang="en-US" dirty="0" err="1" smtClean="0"/>
              <a:t>blah</a:t>
            </a:r>
            <a:r>
              <a:rPr lang="en-US" dirty="0" smtClean="0"/>
              <a:t> workshop)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604000"/>
            <a:ext cx="2362200" cy="254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30-31</a:t>
            </a:r>
          </a:p>
        </p:txBody>
      </p:sp>
    </p:spTree>
    <p:extLst>
      <p:ext uri="{BB962C8B-B14F-4D97-AF65-F5344CB8AC3E}">
        <p14:creationId xmlns:p14="http://schemas.microsoft.com/office/powerpoint/2010/main" val="71865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56" descr="hdf_no_banner_white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050" descr="hdf 0line"/>
          <p:cNvPicPr>
            <a:picLocks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9" name="Picture 1051" descr="hdf bluegreenotxt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57600" y="6629400"/>
            <a:ext cx="1828800" cy="228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47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</a:t>
            </a:r>
            <a:fld id="{58239538-B7EB-4B07-B5FE-8FC449607A4A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/branches/aio_vfd/" TargetMode="Externa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hdfgroup.uiuc.edu/hdf5doc/trunk/projects/PSI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Development Efforts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HDF Group</a:t>
            </a:r>
          </a:p>
          <a:p>
            <a:r>
              <a:rPr lang="en-US" dirty="0" smtClean="0"/>
              <a:t>Elena and/or Quincey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Presentation to PDT Partners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69008" y="22159"/>
            <a:ext cx="5638800" cy="152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engineering </a:t>
            </a:r>
            <a:r>
              <a:rPr lang="en-US" sz="2400" dirty="0"/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hallenge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to ensure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the readers always see a coherent (though possibly not up to date) HDF5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29000" y="1752600"/>
            <a:ext cx="5562600" cy="1295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250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Ring Buffer</a:t>
            </a:r>
            <a:endParaRPr lang="en-US" sz="3600" dirty="0"/>
          </a:p>
        </p:txBody>
      </p:sp>
      <p:sp>
        <p:nvSpPr>
          <p:cNvPr id="3" name="Donut 2"/>
          <p:cNvSpPr/>
          <p:nvPr/>
        </p:nvSpPr>
        <p:spPr>
          <a:xfrm>
            <a:off x="2057400" y="1371600"/>
            <a:ext cx="4800600" cy="4800600"/>
          </a:xfrm>
          <a:prstGeom prst="donut">
            <a:avLst>
              <a:gd name="adj" fmla="val 508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0" y="1981200"/>
            <a:ext cx="19812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1148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55626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2600" y="3810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9812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</a:p>
          <a:p>
            <a:pPr algn="ctr"/>
            <a:r>
              <a:rPr lang="en-US" dirty="0" smtClean="0"/>
              <a:t>Buffer 4</a:t>
            </a:r>
            <a:endParaRPr lang="en-US" dirty="0"/>
          </a:p>
        </p:txBody>
      </p:sp>
      <p:sp>
        <p:nvSpPr>
          <p:cNvPr id="10" name="Curved Up Arrow 9"/>
          <p:cNvSpPr/>
          <p:nvPr/>
        </p:nvSpPr>
        <p:spPr>
          <a:xfrm rot="16200000">
            <a:off x="56769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/>
          <p:cNvSpPr/>
          <p:nvPr/>
        </p:nvSpPr>
        <p:spPr>
          <a:xfrm rot="5400000">
            <a:off x="-1371600" y="3124200"/>
            <a:ext cx="4572000" cy="1066800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049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Buffers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4038600" cy="457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29200" y="1600200"/>
            <a:ext cx="3657600" cy="3276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raw/binary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 to be later streamed to the journal location.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entries vary in size.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40386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4038600" cy="1295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505200"/>
            <a:ext cx="4038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9624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730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Start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Assign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next transaction ID number.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"begin transaction"</a:t>
            </a:r>
            <a:r>
              <a:rPr lang="en-US" sz="2400" dirty="0"/>
              <a:t> </a:t>
            </a:r>
            <a:r>
              <a:rPr lang="en-US" sz="2400" dirty="0" smtClean="0"/>
              <a:t>message in the journal buffer with that transaction ID.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Return </a:t>
            </a:r>
            <a:r>
              <a:rPr lang="en-US" sz="2400" dirty="0" smtClean="0"/>
              <a:t>the ID to the caller.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1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Insert a Journal Entry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for space in the current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</a:t>
            </a:r>
            <a:r>
              <a:rPr lang="en-US" sz="2400" dirty="0" smtClean="0"/>
              <a:t>no space…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Start </a:t>
            </a:r>
            <a:r>
              <a:rPr lang="en-US" sz="2400" dirty="0" smtClean="0"/>
              <a:t>an asynchronous write of the current journal buffer.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 smtClean="0"/>
              <a:t>to see if the next buffer has an uncompleted write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there is, stall until it completes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Switch </a:t>
            </a:r>
            <a:r>
              <a:rPr lang="en-US" sz="2400" dirty="0" smtClean="0"/>
              <a:t>to the next journal buffer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Make </a:t>
            </a:r>
            <a:r>
              <a:rPr lang="en-US" sz="2400" dirty="0" smtClean="0"/>
              <a:t>an entry in the journal buffer</a:t>
            </a:r>
          </a:p>
        </p:txBody>
      </p:sp>
    </p:spTree>
    <p:extLst>
      <p:ext uri="{BB962C8B-B14F-4D97-AF65-F5344CB8AC3E}">
        <p14:creationId xmlns:p14="http://schemas.microsoft.com/office/powerpoint/2010/main" val="307871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End Transaction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8610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Insert an "end transaction" entry into the journal buffer.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Increment </a:t>
            </a:r>
            <a:r>
              <a:rPr lang="en-US" sz="2400" dirty="0" smtClean="0"/>
              <a:t>the transaction ID number.</a:t>
            </a:r>
          </a:p>
        </p:txBody>
      </p:sp>
    </p:spTree>
    <p:extLst>
      <p:ext uri="{BB962C8B-B14F-4D97-AF65-F5344CB8AC3E}">
        <p14:creationId xmlns:p14="http://schemas.microsoft.com/office/powerpoint/2010/main" val="200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Flush and Close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Flush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Write </a:t>
            </a:r>
            <a:r>
              <a:rPr lang="en-US" sz="2400" dirty="0" smtClean="0"/>
              <a:t>current journal buffer to disk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Flush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journal entries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Truncate</a:t>
            </a:r>
            <a:r>
              <a:rPr lang="en-US" sz="2400" dirty="0" smtClean="0"/>
              <a:t> the journal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rgbClr val="0000FF"/>
                </a:solidFill>
              </a:rPr>
              <a:t>Close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Flush </a:t>
            </a:r>
            <a:r>
              <a:rPr lang="en-US" sz="2400" dirty="0" smtClean="0"/>
              <a:t>(as above)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superblock and set journaling tag to FALSE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Sync superblock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3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152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relatively few changes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entries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serialized at sync points and end of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lang="en-US" sz="2400" dirty="0" smtClean="0"/>
              <a:t>really handles the transaction I/O.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Journal </a:t>
            </a:r>
            <a:r>
              <a:rPr lang="en-US" sz="2400" dirty="0" smtClean="0"/>
              <a:t>I/O only happens at synch points for better I/O efficiency.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2968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h5recover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[OPTIONS] [OBJECTS] [HDF5_FILE]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OBJECTS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-j, --journal [JOURNAL_FILE]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name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OPTIONS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-b, --backup [BACKUP_NAME]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Specify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name for the backup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copy of the HDF5 file. 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 default = '[HDF5_FILE].backup'</a:t>
            </a:r>
          </a:p>
          <a:p>
            <a:pPr>
              <a:spcBef>
                <a:spcPct val="20000"/>
              </a:spcBef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-f  --force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Recover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without confirmation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if the journal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file is empty.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-n, --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nocopy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not create a backup copy.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-h, --help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usage message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--verbose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Generate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more verbose output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repeat for increased verbosity)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-V, --version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version number and exit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-x, --examine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Examine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the supplied file(s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report,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exit without action.</a:t>
            </a:r>
          </a:p>
        </p:txBody>
      </p:sp>
    </p:spTree>
    <p:extLst>
      <p:ext uri="{BB962C8B-B14F-4D97-AF65-F5344CB8AC3E}">
        <p14:creationId xmlns:p14="http://schemas.microsoft.com/office/powerpoint/2010/main" val="1228975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h5recover Algorithm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066800"/>
            <a:ext cx="73152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noProof="0" dirty="0" smtClean="0"/>
              <a:t>Try to find the superblock in the target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Check </a:t>
            </a:r>
            <a:r>
              <a:rPr lang="en-US" sz="2400" dirty="0" smtClean="0"/>
              <a:t>to see if the journaling flag is set.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Try </a:t>
            </a:r>
            <a:r>
              <a:rPr lang="en-US" sz="2400" dirty="0" smtClean="0"/>
              <a:t>to find the journal.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Open </a:t>
            </a:r>
            <a:r>
              <a:rPr lang="en-US" sz="2400" dirty="0" smtClean="0"/>
              <a:t>the journal and validate it.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Apply </a:t>
            </a:r>
            <a:r>
              <a:rPr lang="en-US" sz="2400" dirty="0" smtClean="0"/>
              <a:t>all metadata writes specified in the journal up to the last transaction.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Reset </a:t>
            </a:r>
            <a:r>
              <a:rPr lang="en-US" sz="2400" dirty="0" smtClean="0"/>
              <a:t>the journaling flag and flush the file to disk.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6685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9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Setting up for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441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</a:t>
            </a:r>
            <a:r>
              <a:rPr lang="en-US" sz="2400" dirty="0" smtClean="0"/>
              <a:t>y to set up!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Writer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Call H5Fopen or create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H5F_ACC_SWMR_WRITE 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>- Call </a:t>
            </a:r>
            <a:r>
              <a:rPr lang="en-US" sz="2400" dirty="0" smtClean="0"/>
              <a:t>H5Fopen </a:t>
            </a:r>
            <a:r>
              <a:rPr lang="en-US" sz="2400" dirty="0"/>
              <a:t>using the </a:t>
            </a:r>
            <a:r>
              <a:rPr lang="en-US" sz="2400" dirty="0" smtClean="0"/>
              <a:t>H5F_ACC_SWMR_READ </a:t>
            </a:r>
            <a:r>
              <a:rPr lang="en-US" sz="2400" dirty="0"/>
              <a:t>flag.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0101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Fault Tolerance: Ordered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Need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55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518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Improve string operations, see Topic-4.1-DatasetIO.pptx, slides 48-55: these follow this slide.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Other slides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374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i/o for variable-length dataset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Examples of </a:t>
            </a:r>
            <a:r>
              <a:rPr lang="en-US" sz="3600" dirty="0" smtClean="0">
                <a:cs typeface="+mj-cs"/>
              </a:rPr>
              <a:t>Variable-length Data</a:t>
            </a:r>
            <a:endParaRPr lang="en-US" sz="3600" dirty="0" smtClean="0">
              <a:cs typeface="+mj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486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String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first string we want to write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…………………………………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A[N-1] 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the N-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string we want to write</a:t>
            </a:r>
            <a:r>
              <a:rPr lang="ja-JP" altLang="en-US" sz="2000" i="1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Each element is a record of variable-length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A[0]  (1,1,0,0,0,5,6,7,8,9)   [length = 10]      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A[1]  (0,0,110,2005)          [length = 4]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………………………..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A[N] (1,2,3,4,5,6,7,8,9,10,11,12,….,M)  [length = M]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7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 in </a:t>
            </a:r>
            <a:r>
              <a:rPr lang="en-US" sz="3600" dirty="0" smtClean="0">
                <a:cs typeface="+mj-cs"/>
              </a:rPr>
              <a:t>HDF5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25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cs typeface="Arial"/>
              </a:rPr>
              <a:t>Variable-length </a:t>
            </a:r>
            <a:r>
              <a:rPr lang="en-US" sz="2800" dirty="0" smtClean="0">
                <a:cs typeface="Arial"/>
              </a:rPr>
              <a:t>description in HDF5 application</a:t>
            </a:r>
          </a:p>
          <a:p>
            <a:pPr lvl="2" eaLnBrk="1" hangingPunct="1">
              <a:buFontTx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length;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void   *p;</a:t>
            </a:r>
          </a:p>
          <a:p>
            <a:pPr lvl="2" eaLnBrk="1" hangingPunct="1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hvl_t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Base type can be any HDF5 </a:t>
            </a:r>
            <a:r>
              <a:rPr lang="en-US" sz="2800" dirty="0" smtClean="0">
                <a:cs typeface="Arial"/>
              </a:rPr>
              <a:t>type</a:t>
            </a:r>
          </a:p>
          <a:p>
            <a:pPr lvl="2">
              <a:buFont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H5Tvlen_create(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base_type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~ </a:t>
            </a:r>
            <a:r>
              <a:rPr lang="en-US" sz="2800" dirty="0" smtClean="0">
                <a:cs typeface="Arial"/>
              </a:rPr>
              <a:t>20 bytes overhead for each element</a:t>
            </a:r>
          </a:p>
          <a:p>
            <a:pPr>
              <a:defRPr/>
            </a:pPr>
            <a:r>
              <a:rPr lang="en-US" sz="2800" dirty="0" smtClean="0">
                <a:cs typeface="Arial"/>
              </a:rPr>
              <a:t>Data cannot be compressed</a:t>
            </a:r>
          </a:p>
        </p:txBody>
      </p:sp>
    </p:spTree>
    <p:extLst>
      <p:ext uri="{BB962C8B-B14F-4D97-AF65-F5344CB8AC3E}">
        <p14:creationId xmlns:p14="http://schemas.microsoft.com/office/powerpoint/2010/main" val="217567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28600" y="2743200"/>
            <a:ext cx="8534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Storing Variable-length Data</a:t>
            </a:r>
            <a:endParaRPr lang="en-US" sz="3600" dirty="0" smtClean="0">
              <a:cs typeface="+mj-cs"/>
            </a:endParaRP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5486400" y="2743200"/>
            <a:ext cx="2971800" cy="76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3192" name="Group 7"/>
          <p:cNvGrpSpPr>
            <a:grpSpLocks/>
          </p:cNvGrpSpPr>
          <p:nvPr/>
        </p:nvGrpSpPr>
        <p:grpSpPr bwMode="auto">
          <a:xfrm>
            <a:off x="7010400" y="2743200"/>
            <a:ext cx="457200" cy="762000"/>
            <a:chOff x="2736" y="1248"/>
            <a:chExt cx="288" cy="48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5167" name="Text Box 15"/>
          <p:cNvSpPr txBox="1">
            <a:spLocks noChangeArrowheads="1"/>
          </p:cNvSpPr>
          <p:nvPr/>
        </p:nvSpPr>
        <p:spPr bwMode="auto">
          <a:xfrm>
            <a:off x="5715000" y="27432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4249465" y="1219200"/>
            <a:ext cx="270881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Actual </a:t>
            </a:r>
            <a:r>
              <a:rPr lang="en-US" dirty="0" smtClean="0">
                <a:cs typeface="Arial"/>
              </a:rPr>
              <a:t>variable-length </a:t>
            </a:r>
            <a:r>
              <a:rPr lang="en-US" dirty="0">
                <a:cs typeface="Arial"/>
              </a:rPr>
              <a:t>data</a:t>
            </a:r>
          </a:p>
        </p:txBody>
      </p:sp>
      <p:cxnSp>
        <p:nvCxnSpPr>
          <p:cNvPr id="305172" name="AutoShape 20"/>
          <p:cNvCxnSpPr>
            <a:cxnSpLocks noChangeShapeType="1"/>
            <a:stCxn id="305170" idx="3"/>
          </p:cNvCxnSpPr>
          <p:nvPr/>
        </p:nvCxnSpPr>
        <p:spPr bwMode="auto">
          <a:xfrm>
            <a:off x="6958284" y="1376166"/>
            <a:ext cx="280716" cy="1290834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3" name="Rectangle 21" descr="Large grid"/>
          <p:cNvSpPr>
            <a:spLocks noChangeArrowheads="1"/>
          </p:cNvSpPr>
          <p:nvPr/>
        </p:nvSpPr>
        <p:spPr bwMode="auto">
          <a:xfrm>
            <a:off x="3581400" y="27432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cxnSp>
        <p:nvCxnSpPr>
          <p:cNvPr id="305174" name="AutoShape 22"/>
          <p:cNvCxnSpPr>
            <a:cxnSpLocks noChangeShapeType="1"/>
            <a:stCxn id="305175" idx="4"/>
            <a:endCxn id="305165" idx="1"/>
          </p:cNvCxnSpPr>
          <p:nvPr/>
        </p:nvCxnSpPr>
        <p:spPr bwMode="auto">
          <a:xfrm rot="16200000" flipH="1">
            <a:off x="5542757" y="1761331"/>
            <a:ext cx="419100" cy="3125787"/>
          </a:xfrm>
          <a:prstGeom prst="curvedConnector3">
            <a:avLst>
              <a:gd name="adj1" fmla="val 220453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75" name="Oval 23"/>
          <p:cNvSpPr>
            <a:spLocks noChangeAspect="1" noChangeArrowheads="1"/>
          </p:cNvSpPr>
          <p:nvPr/>
        </p:nvSpPr>
        <p:spPr bwMode="auto">
          <a:xfrm>
            <a:off x="4111625" y="2959100"/>
            <a:ext cx="155575" cy="155575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000">
              <a:cs typeface="+mn-cs"/>
            </a:endParaRPr>
          </a:p>
        </p:txBody>
      </p:sp>
      <p:sp>
        <p:nvSpPr>
          <p:cNvPr id="305176" name="Text Box 24"/>
          <p:cNvSpPr txBox="1">
            <a:spLocks noChangeArrowheads="1"/>
          </p:cNvSpPr>
          <p:nvPr/>
        </p:nvSpPr>
        <p:spPr bwMode="auto">
          <a:xfrm>
            <a:off x="1524000" y="4647759"/>
            <a:ext cx="38862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Dataset </a:t>
            </a:r>
            <a:r>
              <a:rPr lang="en-US" dirty="0" smtClean="0">
                <a:cs typeface="Arial"/>
              </a:rPr>
              <a:t>with </a:t>
            </a:r>
            <a:r>
              <a:rPr lang="en-US" dirty="0" smtClean="0">
                <a:cs typeface="Arial"/>
              </a:rPr>
              <a:t>variable-length </a:t>
            </a:r>
            <a:r>
              <a:rPr lang="en-US" dirty="0" smtClean="0">
                <a:cs typeface="Arial"/>
              </a:rPr>
              <a:t>elements</a:t>
            </a:r>
            <a:endParaRPr lang="en-US" dirty="0">
              <a:cs typeface="Arial"/>
            </a:endParaRPr>
          </a:p>
        </p:txBody>
      </p:sp>
      <p:sp>
        <p:nvSpPr>
          <p:cNvPr id="305177" name="Text Box 25"/>
          <p:cNvSpPr txBox="1">
            <a:spLocks noChangeArrowheads="1"/>
          </p:cNvSpPr>
          <p:nvPr/>
        </p:nvSpPr>
        <p:spPr bwMode="auto">
          <a:xfrm>
            <a:off x="5655769" y="4028825"/>
            <a:ext cx="12851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>
                <a:cs typeface="Arial"/>
              </a:rPr>
              <a:t>Pointer into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global heap</a:t>
            </a:r>
          </a:p>
        </p:txBody>
      </p:sp>
      <p:sp>
        <p:nvSpPr>
          <p:cNvPr id="305178" name="Text Box 26"/>
          <p:cNvSpPr txBox="1">
            <a:spLocks noChangeArrowheads="1"/>
          </p:cNvSpPr>
          <p:nvPr/>
        </p:nvSpPr>
        <p:spPr bwMode="auto">
          <a:xfrm>
            <a:off x="378542" y="2971800"/>
            <a:ext cx="1039067" cy="31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HDF5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file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600200" y="27686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951527" y="4114800"/>
            <a:ext cx="1619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cs typeface="Arial"/>
              </a:rPr>
              <a:t>Dataset header</a:t>
            </a:r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 flipV="1">
            <a:off x="1600200" y="3505200"/>
            <a:ext cx="152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5194" name="AutoShape 42"/>
          <p:cNvCxnSpPr>
            <a:cxnSpLocks noChangeShapeType="1"/>
            <a:stCxn id="305183" idx="0"/>
            <a:endCxn id="305173" idx="0"/>
          </p:cNvCxnSpPr>
          <p:nvPr/>
        </p:nvCxnSpPr>
        <p:spPr bwMode="auto">
          <a:xfrm rot="16200000">
            <a:off x="2952750" y="1530351"/>
            <a:ext cx="39687" cy="2436812"/>
          </a:xfrm>
          <a:prstGeom prst="curvedConnector3">
            <a:avLst>
              <a:gd name="adj1" fmla="val 6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195" name="Line 43"/>
          <p:cNvSpPr>
            <a:spLocks noChangeShapeType="1"/>
          </p:cNvSpPr>
          <p:nvPr/>
        </p:nvSpPr>
        <p:spPr bwMode="auto">
          <a:xfrm flipV="1">
            <a:off x="3581400" y="3581400"/>
            <a:ext cx="2286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0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Datasets and </a:t>
            </a:r>
            <a:r>
              <a:rPr lang="en-US" sz="3600" dirty="0" smtClean="0">
                <a:cs typeface="+mj-cs"/>
              </a:rPr>
              <a:t>I/O</a:t>
            </a:r>
          </a:p>
        </p:txBody>
      </p:sp>
      <p:sp>
        <p:nvSpPr>
          <p:cNvPr id="303162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152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cs typeface="+mn-cs"/>
              </a:rPr>
              <a:t>E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lements from</a:t>
            </a:r>
            <a:r>
              <a:rPr lang="en-US" sz="2800" b="1" dirty="0" smtClean="0">
                <a:solidFill>
                  <a:schemeClr val="tx1"/>
                </a:solidFill>
                <a:cs typeface="+mn-c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cs typeface="+mn-cs"/>
              </a:rPr>
              <a:t>application buffer “transferred” to/from heaps in the metadata cache during I/O</a:t>
            </a:r>
            <a:endParaRPr lang="en-US" sz="2800" dirty="0" smtClean="0">
              <a:cs typeface="+mn-cs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381000" y="2743200"/>
            <a:ext cx="8001000" cy="3429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61" name="Rectangle 57" descr="Large grid"/>
          <p:cNvSpPr>
            <a:spLocks noChangeArrowheads="1"/>
          </p:cNvSpPr>
          <p:nvPr/>
        </p:nvSpPr>
        <p:spPr bwMode="auto">
          <a:xfrm>
            <a:off x="4953000" y="4191000"/>
            <a:ext cx="1219200" cy="7620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1">
              <a:solidFill>
                <a:srgbClr val="00001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57200" y="2971800"/>
            <a:ext cx="3810000" cy="2438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533400" y="37338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5244" name="Group 11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2736" y="1248"/>
            <a:chExt cx="288" cy="480"/>
          </a:xfrm>
        </p:grpSpPr>
        <p:sp>
          <p:nvSpPr>
            <p:cNvPr id="303116" name="Line 12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7" name="Line 13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8" name="Line 14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19" name="Line 15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0" name="Line 16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1" name="Line 17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3122" name="Line 18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609600" y="38100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Courier New" pitchFamily="49" charset="0"/>
              </a:rPr>
              <a:t>Global heap</a:t>
            </a:r>
          </a:p>
        </p:txBody>
      </p:sp>
      <p:sp>
        <p:nvSpPr>
          <p:cNvPr id="303124" name="Text Box 20"/>
          <p:cNvSpPr txBox="1">
            <a:spLocks noChangeArrowheads="1"/>
          </p:cNvSpPr>
          <p:nvPr/>
        </p:nvSpPr>
        <p:spPr bwMode="auto">
          <a:xfrm>
            <a:off x="6118167" y="29718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3125" name="Text Box 21"/>
          <p:cNvSpPr txBox="1">
            <a:spLocks noChangeArrowheads="1"/>
          </p:cNvSpPr>
          <p:nvPr/>
        </p:nvSpPr>
        <p:spPr bwMode="auto">
          <a:xfrm>
            <a:off x="1724025" y="29114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3126" name="Text Box 22"/>
          <p:cNvSpPr txBox="1">
            <a:spLocks noChangeArrowheads="1"/>
          </p:cNvSpPr>
          <p:nvPr/>
        </p:nvSpPr>
        <p:spPr bwMode="auto">
          <a:xfrm>
            <a:off x="4326420" y="327660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cxnSp>
        <p:nvCxnSpPr>
          <p:cNvPr id="303135" name="AutoShape 31"/>
          <p:cNvCxnSpPr>
            <a:cxnSpLocks noChangeShapeType="1"/>
            <a:stCxn id="303136" idx="4"/>
            <a:endCxn id="303121" idx="1"/>
          </p:cNvCxnSpPr>
          <p:nvPr/>
        </p:nvCxnSpPr>
        <p:spPr bwMode="auto">
          <a:xfrm rot="16200000" flipV="1">
            <a:off x="4243388" y="3328988"/>
            <a:ext cx="47625" cy="2438400"/>
          </a:xfrm>
          <a:prstGeom prst="curvedConnector3">
            <a:avLst>
              <a:gd name="adj1" fmla="val -48000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3136" name="Oval 32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923905" y="5543490"/>
            <a:ext cx="1690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Metadata cache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943600" y="34290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6408041" y="38862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cxnSp>
        <p:nvCxnSpPr>
          <p:cNvPr id="10" name="Straight Arrow Connector 9"/>
          <p:cNvCxnSpPr>
            <a:endCxn id="2" idx="1"/>
          </p:cNvCxnSpPr>
          <p:nvPr/>
        </p:nvCxnSpPr>
        <p:spPr bwMode="auto">
          <a:xfrm flipV="1">
            <a:off x="3124200" y="3543300"/>
            <a:ext cx="2819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2" name="Straight Arrow Connector 11"/>
          <p:cNvCxnSpPr>
            <a:stCxn id="303161" idx="0"/>
            <a:endCxn id="2" idx="2"/>
          </p:cNvCxnSpPr>
          <p:nvPr/>
        </p:nvCxnSpPr>
        <p:spPr bwMode="auto">
          <a:xfrm flipV="1">
            <a:off x="5562600" y="3657600"/>
            <a:ext cx="14478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635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8001000" cy="449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600200"/>
            <a:ext cx="3810000" cy="36576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Multiple Global Heaps</a:t>
            </a:r>
            <a:endParaRPr lang="en-US" sz="3600" dirty="0" smtClean="0">
              <a:cs typeface="+mj-cs"/>
            </a:endParaRP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6002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4832616" y="1809690"/>
            <a:ext cx="1051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Raw data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2057400"/>
            <a:ext cx="2133600" cy="228600"/>
          </a:xfrm>
          <a:prstGeom prst="rect">
            <a:avLst/>
          </a:prstGeom>
          <a:pattFill prst="dotGrid">
            <a:fgClr>
              <a:srgbClr val="3366FF"/>
            </a:fgClr>
            <a:bgClr>
              <a:prstClr val="white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962400" y="2133600"/>
            <a:ext cx="2209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3429000" y="2209800"/>
            <a:ext cx="2667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3622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7022519" y="2438400"/>
            <a:ext cx="948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Pointers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45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09600" y="1371600"/>
            <a:ext cx="7924800" cy="350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110" name="Rectangle 54"/>
          <p:cNvSpPr>
            <a:spLocks noChangeArrowheads="1"/>
          </p:cNvSpPr>
          <p:nvPr/>
        </p:nvSpPr>
        <p:spPr bwMode="auto">
          <a:xfrm>
            <a:off x="762000" y="1981200"/>
            <a:ext cx="3733800" cy="2590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b="1">
              <a:cs typeface="+mn-cs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Variable-length Dataset and </a:t>
            </a:r>
            <a:r>
              <a:rPr lang="en-US" sz="3600" dirty="0" smtClean="0">
                <a:cs typeface="+mj-cs"/>
              </a:rPr>
              <a:t>I/O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48200" y="1371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838200" y="2362200"/>
            <a:ext cx="2971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7289" name="Group 51"/>
          <p:cNvGrpSpPr>
            <a:grpSpLocks/>
          </p:cNvGrpSpPr>
          <p:nvPr/>
        </p:nvGrpSpPr>
        <p:grpSpPr bwMode="auto">
          <a:xfrm>
            <a:off x="1828800" y="2362200"/>
            <a:ext cx="152400" cy="762000"/>
            <a:chOff x="1632" y="1248"/>
            <a:chExt cx="96" cy="480"/>
          </a:xfrm>
        </p:grpSpPr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17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7290" name="Group 50"/>
          <p:cNvGrpSpPr>
            <a:grpSpLocks/>
          </p:cNvGrpSpPr>
          <p:nvPr/>
        </p:nvGrpSpPr>
        <p:grpSpPr bwMode="auto">
          <a:xfrm>
            <a:off x="3048000" y="2362200"/>
            <a:ext cx="457200" cy="762000"/>
            <a:chOff x="2736" y="1248"/>
            <a:chExt cx="288" cy="480"/>
          </a:xfrm>
        </p:grpSpPr>
        <p:sp>
          <p:nvSpPr>
            <p:cNvPr id="301067" name="Line 11"/>
            <p:cNvSpPr>
              <a:spLocks noChangeShapeType="1"/>
            </p:cNvSpPr>
            <p:nvPr/>
          </p:nvSpPr>
          <p:spPr bwMode="auto">
            <a:xfrm>
              <a:off x="27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68" name="Line 12"/>
            <p:cNvSpPr>
              <a:spLocks noChangeShapeType="1"/>
            </p:cNvSpPr>
            <p:nvPr/>
          </p:nvSpPr>
          <p:spPr bwMode="auto">
            <a:xfrm>
              <a:off x="302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7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28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2928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83" name="Line 27"/>
            <p:cNvSpPr>
              <a:spLocks noChangeShapeType="1"/>
            </p:cNvSpPr>
            <p:nvPr/>
          </p:nvSpPr>
          <p:spPr bwMode="auto">
            <a:xfrm>
              <a:off x="297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914400" y="2438400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sp>
        <p:nvSpPr>
          <p:cNvPr id="301085" name="Text Box 29"/>
          <p:cNvSpPr txBox="1">
            <a:spLocks noChangeArrowheads="1"/>
          </p:cNvSpPr>
          <p:nvPr/>
        </p:nvSpPr>
        <p:spPr bwMode="auto">
          <a:xfrm>
            <a:off x="6422967" y="1371600"/>
            <a:ext cx="18701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Application buffer</a:t>
            </a:r>
          </a:p>
        </p:txBody>
      </p:sp>
      <p:sp>
        <p:nvSpPr>
          <p:cNvPr id="301086" name="Text Box 30"/>
          <p:cNvSpPr txBox="1">
            <a:spLocks noChangeArrowheads="1"/>
          </p:cNvSpPr>
          <p:nvPr/>
        </p:nvSpPr>
        <p:spPr bwMode="auto">
          <a:xfrm>
            <a:off x="914400" y="14478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sz="2000" b="1">
              <a:solidFill>
                <a:srgbClr val="FFCC00"/>
              </a:solidFill>
              <a:effectLst>
                <a:outerShdw blurRad="38100" dist="38100" dir="2700000" algn="tl">
                  <a:srgbClr val="DDDDDD"/>
                </a:outerShdw>
              </a:effectLst>
              <a:cs typeface="+mn-cs"/>
            </a:endParaRP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143000" y="3505200"/>
            <a:ext cx="2209800" cy="762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64" name="Rectangle 8" descr="Large grid"/>
          <p:cNvSpPr>
            <a:spLocks noChangeArrowheads="1"/>
          </p:cNvSpPr>
          <p:nvPr/>
        </p:nvSpPr>
        <p:spPr bwMode="auto">
          <a:xfrm>
            <a:off x="5257800" y="2971800"/>
            <a:ext cx="2438400" cy="1066800"/>
          </a:xfrm>
          <a:prstGeom prst="rect">
            <a:avLst/>
          </a:prstGeom>
          <a:pattFill prst="lgGrid">
            <a:fgClr>
              <a:srgbClr val="99CC00"/>
            </a:fgClr>
            <a:bgClr>
              <a:srgbClr val="FFFFFF"/>
            </a:bgClr>
          </a:patt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69" name="AutoShape 13"/>
          <p:cNvCxnSpPr>
            <a:cxnSpLocks noChangeShapeType="1"/>
            <a:stCxn id="301074" idx="4"/>
            <a:endCxn id="301114" idx="0"/>
          </p:cNvCxnSpPr>
          <p:nvPr/>
        </p:nvCxnSpPr>
        <p:spPr bwMode="auto">
          <a:xfrm rot="16200000" flipV="1">
            <a:off x="3757612" y="1090613"/>
            <a:ext cx="1171575" cy="3657600"/>
          </a:xfrm>
          <a:prstGeom prst="curvedConnector5">
            <a:avLst>
              <a:gd name="adj1" fmla="val -19514"/>
              <a:gd name="adj2" fmla="val 51042"/>
              <a:gd name="adj3" fmla="val 117074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0" name="AutoShape 14"/>
          <p:cNvCxnSpPr>
            <a:cxnSpLocks noChangeShapeType="1"/>
            <a:stCxn id="301071" idx="4"/>
            <a:endCxn id="301082" idx="0"/>
          </p:cNvCxnSpPr>
          <p:nvPr/>
        </p:nvCxnSpPr>
        <p:spPr bwMode="auto">
          <a:xfrm rot="16200000" flipV="1">
            <a:off x="4062412" y="1624013"/>
            <a:ext cx="1019175" cy="2438400"/>
          </a:xfrm>
          <a:prstGeom prst="curvedConnector5">
            <a:avLst>
              <a:gd name="adj1" fmla="val -22431"/>
              <a:gd name="adj2" fmla="val 41667"/>
              <a:gd name="adj3" fmla="val 150310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1071" name="Oval 15"/>
          <p:cNvSpPr>
            <a:spLocks noChangeArrowheads="1"/>
          </p:cNvSpPr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2" name="Oval 16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3" name="Oval 17"/>
          <p:cNvSpPr>
            <a:spLocks noChangeArrowheads="1"/>
          </p:cNvSpPr>
          <p:nvPr/>
        </p:nvSpPr>
        <p:spPr bwMode="auto">
          <a:xfrm>
            <a:off x="62484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1074" name="Oval 18"/>
          <p:cNvSpPr>
            <a:spLocks noChangeArrowheads="1"/>
          </p:cNvSpPr>
          <p:nvPr/>
        </p:nvSpPr>
        <p:spPr bwMode="auto">
          <a:xfrm>
            <a:off x="6096000" y="3352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01075" name="AutoShape 19"/>
          <p:cNvCxnSpPr>
            <a:cxnSpLocks noChangeShapeType="1"/>
            <a:stCxn id="301072" idx="4"/>
            <a:endCxn id="301097" idx="0"/>
          </p:cNvCxnSpPr>
          <p:nvPr/>
        </p:nvCxnSpPr>
        <p:spPr bwMode="auto">
          <a:xfrm rot="16200000" flipV="1">
            <a:off x="4176712" y="823913"/>
            <a:ext cx="104775" cy="5410200"/>
          </a:xfrm>
          <a:prstGeom prst="curvedConnector5">
            <a:avLst>
              <a:gd name="adj1" fmla="val -306065"/>
              <a:gd name="adj2" fmla="val 50704"/>
              <a:gd name="adj3" fmla="val 290907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1076" name="AutoShape 20"/>
          <p:cNvCxnSpPr>
            <a:cxnSpLocks noChangeShapeType="1"/>
            <a:stCxn id="301073" idx="3"/>
            <a:endCxn id="301079" idx="1"/>
          </p:cNvCxnSpPr>
          <p:nvPr/>
        </p:nvCxnSpPr>
        <p:spPr bwMode="auto">
          <a:xfrm rot="16200000" flipV="1">
            <a:off x="3694113" y="1363662"/>
            <a:ext cx="787400" cy="4365625"/>
          </a:xfrm>
          <a:prstGeom prst="curvedConnector3">
            <a:avLst>
              <a:gd name="adj1" fmla="val -31856"/>
            </a:avLst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97306" name="Group 49"/>
          <p:cNvGrpSpPr>
            <a:grpSpLocks/>
          </p:cNvGrpSpPr>
          <p:nvPr/>
        </p:nvGrpSpPr>
        <p:grpSpPr bwMode="auto">
          <a:xfrm>
            <a:off x="1143000" y="3505200"/>
            <a:ext cx="838200" cy="762000"/>
            <a:chOff x="2976" y="1968"/>
            <a:chExt cx="528" cy="480"/>
          </a:xfrm>
        </p:grpSpPr>
        <p:sp>
          <p:nvSpPr>
            <p:cNvPr id="301091" name="Line 35"/>
            <p:cNvSpPr>
              <a:spLocks noChangeShapeType="1"/>
            </p:cNvSpPr>
            <p:nvPr/>
          </p:nvSpPr>
          <p:spPr bwMode="auto">
            <a:xfrm>
              <a:off x="297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2" name="Line 36"/>
            <p:cNvSpPr>
              <a:spLocks noChangeShapeType="1"/>
            </p:cNvSpPr>
            <p:nvPr/>
          </p:nvSpPr>
          <p:spPr bwMode="auto">
            <a:xfrm>
              <a:off x="326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3" name="Line 37"/>
            <p:cNvSpPr>
              <a:spLocks noChangeShapeType="1"/>
            </p:cNvSpPr>
            <p:nvPr/>
          </p:nvSpPr>
          <p:spPr bwMode="auto">
            <a:xfrm>
              <a:off x="302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4" name="Line 38"/>
            <p:cNvSpPr>
              <a:spLocks noChangeShapeType="1"/>
            </p:cNvSpPr>
            <p:nvPr/>
          </p:nvSpPr>
          <p:spPr bwMode="auto">
            <a:xfrm>
              <a:off x="307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5" name="Line 39"/>
            <p:cNvSpPr>
              <a:spLocks noChangeShapeType="1"/>
            </p:cNvSpPr>
            <p:nvPr/>
          </p:nvSpPr>
          <p:spPr bwMode="auto">
            <a:xfrm>
              <a:off x="312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6" name="Line 40"/>
            <p:cNvSpPr>
              <a:spLocks noChangeShapeType="1"/>
            </p:cNvSpPr>
            <p:nvPr/>
          </p:nvSpPr>
          <p:spPr bwMode="auto">
            <a:xfrm>
              <a:off x="316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7" name="Line 41"/>
            <p:cNvSpPr>
              <a:spLocks noChangeShapeType="1"/>
            </p:cNvSpPr>
            <p:nvPr/>
          </p:nvSpPr>
          <p:spPr bwMode="auto">
            <a:xfrm>
              <a:off x="321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099" name="Line 43"/>
            <p:cNvSpPr>
              <a:spLocks noChangeShapeType="1"/>
            </p:cNvSpPr>
            <p:nvPr/>
          </p:nvSpPr>
          <p:spPr bwMode="auto">
            <a:xfrm>
              <a:off x="3312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0" name="Line 44"/>
            <p:cNvSpPr>
              <a:spLocks noChangeShapeType="1"/>
            </p:cNvSpPr>
            <p:nvPr/>
          </p:nvSpPr>
          <p:spPr bwMode="auto">
            <a:xfrm>
              <a:off x="3360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1" name="Line 45"/>
            <p:cNvSpPr>
              <a:spLocks noChangeShapeType="1"/>
            </p:cNvSpPr>
            <p:nvPr/>
          </p:nvSpPr>
          <p:spPr bwMode="auto">
            <a:xfrm>
              <a:off x="3408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2" name="Line 46"/>
            <p:cNvSpPr>
              <a:spLocks noChangeShapeType="1"/>
            </p:cNvSpPr>
            <p:nvPr/>
          </p:nvSpPr>
          <p:spPr bwMode="auto">
            <a:xfrm>
              <a:off x="3456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03" name="Line 47"/>
            <p:cNvSpPr>
              <a:spLocks noChangeShapeType="1"/>
            </p:cNvSpPr>
            <p:nvPr/>
          </p:nvSpPr>
          <p:spPr bwMode="auto">
            <a:xfrm>
              <a:off x="3504" y="196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209800" y="3565525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Global heap</a:t>
            </a:r>
          </a:p>
        </p:txBody>
      </p:sp>
      <p:grpSp>
        <p:nvGrpSpPr>
          <p:cNvPr id="97308" name="Group 60"/>
          <p:cNvGrpSpPr>
            <a:grpSpLocks/>
          </p:cNvGrpSpPr>
          <p:nvPr/>
        </p:nvGrpSpPr>
        <p:grpSpPr bwMode="auto">
          <a:xfrm>
            <a:off x="2438400" y="2362200"/>
            <a:ext cx="228600" cy="762000"/>
            <a:chOff x="1536" y="1248"/>
            <a:chExt cx="144" cy="480"/>
          </a:xfrm>
        </p:grpSpPr>
        <p:sp>
          <p:nvSpPr>
            <p:cNvPr id="301112" name="Line 56"/>
            <p:cNvSpPr>
              <a:spLocks noChangeShapeType="1"/>
            </p:cNvSpPr>
            <p:nvPr/>
          </p:nvSpPr>
          <p:spPr bwMode="auto">
            <a:xfrm>
              <a:off x="1536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3" name="Line 57"/>
            <p:cNvSpPr>
              <a:spLocks noChangeShapeType="1"/>
            </p:cNvSpPr>
            <p:nvPr/>
          </p:nvSpPr>
          <p:spPr bwMode="auto">
            <a:xfrm>
              <a:off x="1632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4" name="Line 58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1115" name="Line 59"/>
            <p:cNvSpPr>
              <a:spLocks noChangeShapeType="1"/>
            </p:cNvSpPr>
            <p:nvPr/>
          </p:nvSpPr>
          <p:spPr bwMode="auto">
            <a:xfrm>
              <a:off x="1680" y="1248"/>
              <a:ext cx="0" cy="48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6" name="Rectangle 55"/>
          <p:cNvSpPr/>
          <p:nvPr/>
        </p:nvSpPr>
        <p:spPr bwMode="auto">
          <a:xfrm>
            <a:off x="6248400" y="1905000"/>
            <a:ext cx="2133600" cy="228600"/>
          </a:xfrm>
          <a:prstGeom prst="rect">
            <a:avLst/>
          </a:prstGeom>
          <a:solidFill>
            <a:srgbClr val="3366FF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>
            <a:stCxn id="56" idx="1"/>
          </p:cNvCxnSpPr>
          <p:nvPr/>
        </p:nvCxnSpPr>
        <p:spPr bwMode="auto">
          <a:xfrm flipH="1">
            <a:off x="3276600" y="2019300"/>
            <a:ext cx="297180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01064" idx="0"/>
          </p:cNvCxnSpPr>
          <p:nvPr/>
        </p:nvCxnSpPr>
        <p:spPr bwMode="auto">
          <a:xfrm flipH="1">
            <a:off x="6477000" y="2133600"/>
            <a:ext cx="990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28600" y="5334000"/>
            <a:ext cx="87630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39330" y="5486400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algn="ctr" eaLnBrk="0" hangingPunct="0">
              <a:defRPr/>
            </a:pPr>
            <a:r>
              <a:rPr lang="en-US" dirty="0" smtClean="0">
                <a:cs typeface="Arial"/>
              </a:rPr>
              <a:t>HDF5 </a:t>
            </a:r>
            <a:r>
              <a:rPr lang="en-US" dirty="0" smtClean="0">
                <a:cs typeface="Arial"/>
              </a:rPr>
              <a:t>file</a:t>
            </a:r>
            <a:endParaRPr lang="en-US" dirty="0">
              <a:cs typeface="Arial"/>
            </a:endParaRPr>
          </a:p>
        </p:txBody>
      </p:sp>
      <p:sp>
        <p:nvSpPr>
          <p:cNvPr id="62" name="Rectangle 61" descr="Large grid"/>
          <p:cNvSpPr>
            <a:spLocks noChangeArrowheads="1"/>
          </p:cNvSpPr>
          <p:nvPr/>
        </p:nvSpPr>
        <p:spPr bwMode="auto">
          <a:xfrm>
            <a:off x="6019800" y="5349875"/>
            <a:ext cx="1143000" cy="731838"/>
          </a:xfrm>
          <a:prstGeom prst="rect">
            <a:avLst/>
          </a:prstGeom>
          <a:pattFill prst="lgGrid">
            <a:fgClr>
              <a:schemeClr val="fol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4" name="Rectangle 62"/>
          <p:cNvSpPr>
            <a:spLocks noChangeArrowheads="1"/>
          </p:cNvSpPr>
          <p:nvPr/>
        </p:nvSpPr>
        <p:spPr bwMode="auto">
          <a:xfrm>
            <a:off x="3581400" y="5334000"/>
            <a:ext cx="10668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7696200" y="5334000"/>
            <a:ext cx="307975" cy="7318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66" name="AutoShape 68"/>
          <p:cNvCxnSpPr>
            <a:cxnSpLocks noChangeShapeType="1"/>
            <a:stCxn id="65" idx="0"/>
            <a:endCxn id="62" idx="0"/>
          </p:cNvCxnSpPr>
          <p:nvPr/>
        </p:nvCxnSpPr>
        <p:spPr bwMode="auto">
          <a:xfrm rot="16200000" flipH="1" flipV="1">
            <a:off x="7212806" y="4712494"/>
            <a:ext cx="15875" cy="1258888"/>
          </a:xfrm>
          <a:prstGeom prst="curvedConnector3">
            <a:avLst>
              <a:gd name="adj1" fmla="val -1440000"/>
            </a:avLst>
          </a:prstGeom>
          <a:noFill/>
          <a:ln w="57150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AutoShape 73"/>
          <p:cNvCxnSpPr>
            <a:cxnSpLocks noChangeShapeType="1"/>
            <a:stCxn id="68" idx="2"/>
            <a:endCxn id="64" idx="2"/>
          </p:cNvCxnSpPr>
          <p:nvPr/>
        </p:nvCxnSpPr>
        <p:spPr bwMode="auto">
          <a:xfrm rot="5400000">
            <a:off x="5234781" y="4671219"/>
            <a:ext cx="274638" cy="2514600"/>
          </a:xfrm>
          <a:prstGeom prst="curvedConnector3">
            <a:avLst>
              <a:gd name="adj1" fmla="val 1826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Rectangle 76"/>
          <p:cNvSpPr>
            <a:spLocks noChangeArrowheads="1"/>
          </p:cNvSpPr>
          <p:nvPr/>
        </p:nvSpPr>
        <p:spPr bwMode="auto">
          <a:xfrm>
            <a:off x="6553200" y="56388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1828800" y="5334000"/>
            <a:ext cx="609600" cy="73183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70" name="AutoShape 85"/>
          <p:cNvCxnSpPr>
            <a:cxnSpLocks noChangeShapeType="1"/>
            <a:stCxn id="71" idx="2"/>
            <a:endCxn id="69" idx="2"/>
          </p:cNvCxnSpPr>
          <p:nvPr/>
        </p:nvCxnSpPr>
        <p:spPr bwMode="auto">
          <a:xfrm rot="5400000">
            <a:off x="4434681" y="3642519"/>
            <a:ext cx="122238" cy="4724400"/>
          </a:xfrm>
          <a:prstGeom prst="curvedConnector3">
            <a:avLst>
              <a:gd name="adj1" fmla="val 489606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Rectangle 86"/>
          <p:cNvSpPr>
            <a:spLocks noChangeArrowheads="1"/>
          </p:cNvSpPr>
          <p:nvPr/>
        </p:nvSpPr>
        <p:spPr bwMode="auto">
          <a:xfrm>
            <a:off x="6781800" y="57912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 rot="20734479">
            <a:off x="4733271" y="2143928"/>
            <a:ext cx="1058592" cy="228878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 rot="19144935">
            <a:off x="6591532" y="2499261"/>
            <a:ext cx="760099" cy="167933"/>
          </a:xfrm>
          <a:prstGeom prst="rect">
            <a:avLst/>
          </a:prstGeom>
          <a:pattFill prst="wave">
            <a:fgClr>
              <a:schemeClr val="bg2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" name="Text Box 29"/>
          <p:cNvSpPr txBox="1">
            <a:spLocks noChangeArrowheads="1"/>
          </p:cNvSpPr>
          <p:nvPr/>
        </p:nvSpPr>
        <p:spPr bwMode="auto">
          <a:xfrm>
            <a:off x="6617945" y="4400490"/>
            <a:ext cx="988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Arial"/>
              </a:rPr>
              <a:t>Memory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14600" y="1371600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Arial"/>
              </a:rPr>
              <a:t>Conversion  buffers</a:t>
            </a:r>
            <a:endParaRPr lang="en-US" dirty="0">
              <a:cs typeface="Arial"/>
            </a:endParaRPr>
          </a:p>
        </p:txBody>
      </p:sp>
      <p:cxnSp>
        <p:nvCxnSpPr>
          <p:cNvPr id="21" name="Straight Arrow Connector 20"/>
          <p:cNvCxnSpPr>
            <a:endCxn id="83" idx="0"/>
          </p:cNvCxnSpPr>
          <p:nvPr/>
        </p:nvCxnSpPr>
        <p:spPr bwMode="auto">
          <a:xfrm>
            <a:off x="4572000" y="1752600"/>
            <a:ext cx="662058" cy="39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endCxn id="84" idx="0"/>
          </p:cNvCxnSpPr>
          <p:nvPr/>
        </p:nvCxnSpPr>
        <p:spPr bwMode="auto">
          <a:xfrm>
            <a:off x="4572000" y="1752600"/>
            <a:ext cx="2344586" cy="76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01089" idx="2"/>
          </p:cNvCxnSpPr>
          <p:nvPr/>
        </p:nvCxnSpPr>
        <p:spPr bwMode="auto">
          <a:xfrm flipH="1">
            <a:off x="2133600" y="4267200"/>
            <a:ext cx="114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64" idx="0"/>
          </p:cNvCxnSpPr>
          <p:nvPr/>
        </p:nvCxnSpPr>
        <p:spPr bwMode="auto">
          <a:xfrm>
            <a:off x="2819400" y="3124200"/>
            <a:ext cx="12954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057" name="Straight Arrow Connector 301056"/>
          <p:cNvCxnSpPr>
            <a:stCxn id="301064" idx="2"/>
          </p:cNvCxnSpPr>
          <p:nvPr/>
        </p:nvCxnSpPr>
        <p:spPr bwMode="auto">
          <a:xfrm>
            <a:off x="6477000" y="4038600"/>
            <a:ext cx="762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7778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Using SWMR (Basic)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295400"/>
            <a:ext cx="85344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Very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eas</a:t>
            </a:r>
            <a:r>
              <a:rPr lang="en-US" sz="2400" dirty="0" smtClean="0"/>
              <a:t>y to use!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Writer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Write data to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HDF5 file.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>
              <a:spcBef>
                <a:spcPct val="200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Reader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Poll, checking the size of the dataset to see if there is new data available for reading.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Read new data, if any.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42496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600" dirty="0" smtClean="0">
                <a:cs typeface="+mj-cs"/>
              </a:rPr>
              <a:t>Hints for </a:t>
            </a:r>
            <a:r>
              <a:rPr lang="en-US" sz="3600" dirty="0" smtClean="0">
                <a:cs typeface="+mj-cs"/>
              </a:rPr>
              <a:t>Variable-length Data I/O</a:t>
            </a:r>
            <a:endParaRPr lang="en-US" sz="3600" dirty="0" smtClean="0">
              <a:cs typeface="+mj-cs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315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closing/opening a file while writing VL datasets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 information is lost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smtClean="0"/>
              <a:t>Global heaps may have unused space</a:t>
            </a:r>
            <a:endParaRPr lang="en-US" sz="2400" i="1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Avoid alternately writing different VL datasets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Data from different datasets will go into to the same heap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If maximum length of the record is known, consider using fixed-length records and compression</a:t>
            </a:r>
          </a:p>
        </p:txBody>
      </p:sp>
    </p:spTree>
    <p:extLst>
      <p:ext uri="{BB962C8B-B14F-4D97-AF65-F5344CB8AC3E}">
        <p14:creationId xmlns:p14="http://schemas.microsoft.com/office/powerpoint/2010/main" val="160133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Internal Changes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86868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Metadata must be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carefully staged so that readers cannot encounter invalid data.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be more aggressive about discarding their metadata cache entries.  This needs to be done after a specified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Readers must make sure that no read operation takes longer than the above time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  (</a:t>
            </a:r>
            <a:r>
              <a:rPr lang="en-US" sz="2400" dirty="0" smtClean="0"/>
              <a:t>This ensures the reader does not use metadata which has been invalidated by the writer.)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This timeout value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is stored in the superblock when the file is opened and deleted when the file is closed.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734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2)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4" idx="1"/>
          </p:cNvCxnSpPr>
          <p:nvPr/>
        </p:nvCxnSpPr>
        <p:spPr>
          <a:xfrm rot="16200000" flipH="1">
            <a:off x="4057650" y="2876550"/>
            <a:ext cx="342900" cy="1600200"/>
          </a:xfrm>
          <a:prstGeom prst="curvedConnector4">
            <a:avLst>
              <a:gd name="adj1" fmla="val -66667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143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a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item which refers to another metadata item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32766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71800" y="46482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6" idx="2"/>
          </p:cNvCxnSpPr>
          <p:nvPr/>
        </p:nvCxnSpPr>
        <p:spPr>
          <a:xfrm flipH="1" flipV="1">
            <a:off x="3429000" y="41910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Flush Dependencies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47800" y="3505200"/>
            <a:ext cx="25908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3505200"/>
            <a:ext cx="25908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3505200"/>
            <a:ext cx="457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Curved Connector 7"/>
          <p:cNvCxnSpPr>
            <a:stCxn id="6" idx="0"/>
            <a:endCxn id="12" idx="1"/>
          </p:cNvCxnSpPr>
          <p:nvPr/>
        </p:nvCxnSpPr>
        <p:spPr>
          <a:xfrm rot="16200000" flipH="1">
            <a:off x="3409950" y="3524250"/>
            <a:ext cx="1638300" cy="1600200"/>
          </a:xfrm>
          <a:prstGeom prst="curvedConnector4">
            <a:avLst>
              <a:gd name="adj1" fmla="val -13953"/>
              <a:gd name="adj2" fmla="val 57143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5800" y="12192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If we add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 new metadata item to the file and update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th</a:t>
            </a:r>
            <a:r>
              <a:rPr lang="en-US" sz="2400" dirty="0" smtClean="0"/>
              <a:t>e reference to point to it, </a:t>
            </a:r>
            <a:r>
              <a:rPr lang="en-US" sz="2400" dirty="0" smtClean="0">
                <a:solidFill>
                  <a:srgbClr val="FF0000"/>
                </a:solidFill>
              </a:rPr>
              <a:t>we have to be careful about the order in which the metadata is flushed out of the cache.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item 1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6600" y="46482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2" y="5181600"/>
            <a:ext cx="47244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reference to address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metadata item 3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stCxn id="9" idx="0"/>
            <a:endCxn id="6" idx="2"/>
          </p:cNvCxnSpPr>
          <p:nvPr/>
        </p:nvCxnSpPr>
        <p:spPr>
          <a:xfrm flipV="1">
            <a:off x="2368322" y="4191000"/>
            <a:ext cx="1060678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29200" y="4800600"/>
            <a:ext cx="25908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10400" y="3352800"/>
            <a:ext cx="2667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79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49" idx="1"/>
          </p:cNvCxnSpPr>
          <p:nvPr/>
        </p:nvCxnSpPr>
        <p:spPr>
          <a:xfrm rot="5400000">
            <a:off x="6057900" y="3771900"/>
            <a:ext cx="1143000" cy="457200"/>
          </a:xfrm>
          <a:prstGeom prst="curvedConnector4">
            <a:avLst>
              <a:gd name="adj1" fmla="val 400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garbage?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reference-containing item is flushed before the new item, the reader may read the new reference before the item,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 an invalid state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87691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new metadata item is flushed before the reference-containing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item, the reader will not be fully up to date, but will still be consistent.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2434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3581400" y="5257800"/>
            <a:ext cx="1905000" cy="11430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52578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10400" y="52578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56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" y="29718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447800" y="29718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(3)</a:t>
            </a:r>
            <a:endParaRPr lang="en-US" dirty="0"/>
          </a:p>
        </p:txBody>
      </p:sp>
      <p:cxnSp>
        <p:nvCxnSpPr>
          <p:cNvPr id="43" name="Curved Connector 42"/>
          <p:cNvCxnSpPr>
            <a:stCxn id="42" idx="2"/>
            <a:endCxn id="44" idx="1"/>
          </p:cNvCxnSpPr>
          <p:nvPr/>
        </p:nvCxnSpPr>
        <p:spPr>
          <a:xfrm rot="5400000">
            <a:off x="990600" y="3733800"/>
            <a:ext cx="914400" cy="457200"/>
          </a:xfrm>
          <a:prstGeom prst="curvedConnector4">
            <a:avLst>
              <a:gd name="adj1" fmla="val 37500"/>
              <a:gd name="adj2" fmla="val 150000"/>
            </a:avLst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219200" y="41910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5" name="Down Arrow 44"/>
          <p:cNvSpPr/>
          <p:nvPr/>
        </p:nvSpPr>
        <p:spPr>
          <a:xfrm rot="16200000">
            <a:off x="2641413" y="5283387"/>
            <a:ext cx="753549" cy="85477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2895600"/>
            <a:ext cx="1752600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629400" y="2895600"/>
            <a:ext cx="4572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(2)</a:t>
            </a:r>
            <a:endParaRPr lang="en-US" dirty="0"/>
          </a:p>
        </p:txBody>
      </p:sp>
      <p:cxnSp>
        <p:nvCxnSpPr>
          <p:cNvPr id="48" name="Curved Connector 47"/>
          <p:cNvCxnSpPr>
            <a:stCxn id="47" idx="2"/>
            <a:endCxn id="50" idx="1"/>
          </p:cNvCxnSpPr>
          <p:nvPr/>
        </p:nvCxnSpPr>
        <p:spPr>
          <a:xfrm rot="16200000" flipH="1">
            <a:off x="6896100" y="3390900"/>
            <a:ext cx="381000" cy="457200"/>
          </a:xfrm>
          <a:prstGeom prst="curvedConnector2">
            <a:avLst/>
          </a:prstGeom>
          <a:ln w="63500">
            <a:solidFill>
              <a:srgbClr val="0000FF"/>
            </a:solidFill>
            <a:headEnd type="oval"/>
            <a:tailEnd type="triangle" w="lg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315200" y="3581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33400" y="381000"/>
            <a:ext cx="79248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creating flush dependencies in the internal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structures to ensure that metadata cache flush operations occur in the proper order.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43434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2590800"/>
            <a:ext cx="1143000" cy="762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31512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001000" cy="472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writer MUST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 the </a:t>
            </a:r>
            <a:r>
              <a:rPr lang="en-US" sz="2400" dirty="0" smtClean="0"/>
              <a:t>first process to open the file so the superblock message can be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If a reader opens the file first, it will find no SWMR superblock message and not use any SWMR protocols when accessing the file.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Alternatively, we can create a mechanism for communicating SWMR on/off between processes.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9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File Open and Close Problem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90600"/>
            <a:ext cx="82296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solution: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superblock as volatile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whenever SWMR is a possibility.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setting a SWMR timeout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Writers do not write until time t has passed.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Readers check for SWMR superblock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every time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Ensures that the reader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writer will use SWMR together.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allows readers to discontinue using SWMR protocols when the writer is not actively writing (performance enhancement).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3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Status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219200"/>
            <a:ext cx="8763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Scheduled HDF5 1.10.0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 paid for by a commercial client of The HDF Group.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Currently under development.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 cache flush dependencies in progress.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work in the design stage.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high priority.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7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Network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No slides yet for this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Buffering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Topic-7.4-PageBuffering.pptx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4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Metadata and </a:t>
            </a:r>
            <a:br>
              <a:rPr lang="en-US" dirty="0" smtClean="0"/>
            </a:br>
            <a:r>
              <a:rPr lang="en-US" dirty="0" smtClean="0"/>
              <a:t>Page Buffering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77000" cy="1219200"/>
          </a:xfrm>
        </p:spPr>
        <p:txBody>
          <a:bodyPr/>
          <a:lstStyle/>
          <a:p>
            <a:r>
              <a:rPr lang="en-US" sz="3200" dirty="0" smtClean="0"/>
              <a:t>Improving HDF5 metadata handling with L2 cache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444721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Metadata – </a:t>
            </a:r>
            <a:r>
              <a:rPr lang="en-US" sz="2800" i="1" dirty="0" smtClean="0"/>
              <a:t>data about data</a:t>
            </a:r>
          </a:p>
          <a:p>
            <a:r>
              <a:rPr lang="en-US" sz="2800" dirty="0" smtClean="0"/>
              <a:t>HDF5 metadata</a:t>
            </a:r>
            <a:endParaRPr lang="en-US" sz="28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Structural metadata (describes HDF5 objects – groups, datasets, chunks, etc.)</a:t>
            </a:r>
            <a:endParaRPr lang="en-US" sz="2400" dirty="0"/>
          </a:p>
          <a:p>
            <a:pPr lvl="2"/>
            <a:r>
              <a:rPr lang="en-US" sz="2000" dirty="0" smtClean="0"/>
              <a:t>Group header</a:t>
            </a:r>
            <a:endParaRPr lang="en-US" sz="2000" dirty="0"/>
          </a:p>
          <a:p>
            <a:pPr lvl="2"/>
            <a:r>
              <a:rPr lang="en-US" sz="2000" dirty="0" smtClean="0"/>
              <a:t>B</a:t>
            </a:r>
            <a:r>
              <a:rPr lang="en-US" sz="2000" dirty="0"/>
              <a:t>-Tree (to index </a:t>
            </a:r>
            <a:r>
              <a:rPr lang="en-US" sz="2000" dirty="0" smtClean="0"/>
              <a:t>objects, chunks)</a:t>
            </a:r>
          </a:p>
          <a:p>
            <a:pPr lvl="2"/>
            <a:r>
              <a:rPr lang="en-US" sz="2000" dirty="0" smtClean="0"/>
              <a:t>Local </a:t>
            </a:r>
            <a:r>
              <a:rPr lang="en-US" sz="2000" dirty="0"/>
              <a:t>heap (to store </a:t>
            </a:r>
            <a:r>
              <a:rPr lang="en-US" sz="2000" dirty="0" smtClean="0"/>
              <a:t>link </a:t>
            </a:r>
            <a:r>
              <a:rPr lang="en-US" sz="2000" dirty="0"/>
              <a:t>names)</a:t>
            </a:r>
          </a:p>
          <a:p>
            <a:r>
              <a:rPr lang="en-US" sz="2800" dirty="0" smtClean="0"/>
              <a:t>User </a:t>
            </a:r>
            <a:r>
              <a:rPr lang="en-US" sz="2800" dirty="0"/>
              <a:t>defined metadata </a:t>
            </a:r>
            <a:r>
              <a:rPr lang="en-US" sz="2800" dirty="0" smtClean="0"/>
              <a:t>(HDF5 attributes)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Created </a:t>
            </a:r>
            <a:r>
              <a:rPr lang="en-US" sz="2400" dirty="0"/>
              <a:t>via the H5A </a:t>
            </a:r>
            <a:r>
              <a:rPr lang="en-US" sz="2400" dirty="0" smtClean="0"/>
              <a:t>calls </a:t>
            </a:r>
          </a:p>
          <a:p>
            <a:r>
              <a:rPr lang="en-US" sz="2800" dirty="0" smtClean="0"/>
              <a:t>Usually </a:t>
            </a:r>
            <a:r>
              <a:rPr lang="en-US" sz="2800" dirty="0"/>
              <a:t>small – less than 1 KB </a:t>
            </a:r>
            <a:endParaRPr lang="en-US" sz="2800" dirty="0" smtClean="0"/>
          </a:p>
          <a:p>
            <a:r>
              <a:rPr lang="en-US" sz="2800" dirty="0" smtClean="0"/>
              <a:t>Accessed </a:t>
            </a:r>
            <a:r>
              <a:rPr lang="en-US" sz="2800" dirty="0"/>
              <a:t>frequently</a:t>
            </a:r>
          </a:p>
          <a:p>
            <a:r>
              <a:rPr lang="en-US" sz="2800" dirty="0" smtClean="0"/>
              <a:t>Small </a:t>
            </a:r>
            <a:r>
              <a:rPr lang="en-US" sz="2800" dirty="0"/>
              <a:t>disk accesses </a:t>
            </a:r>
            <a:r>
              <a:rPr lang="en-US" sz="2800" dirty="0" smtClean="0"/>
              <a:t>are </a:t>
            </a:r>
            <a:r>
              <a:rPr lang="en-US" sz="2800" dirty="0"/>
              <a:t>expensive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80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HDF5 implements </a:t>
            </a:r>
            <a:r>
              <a:rPr lang="en-US" sz="2800" i="1" dirty="0" smtClean="0"/>
              <a:t>metadata aggregators </a:t>
            </a:r>
            <a:r>
              <a:rPr lang="en-US" sz="2800" dirty="0" smtClean="0"/>
              <a:t>to allocate space in a file and to avoid small I/O</a:t>
            </a:r>
          </a:p>
          <a:p>
            <a:r>
              <a:rPr lang="en-US" sz="2800" dirty="0" smtClean="0"/>
              <a:t>Aggregator minimum size can be controlled by application (default is 2K, 0 disables aggregation)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H5Pset_meta_block_size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Size of metadata block is limited only by the order of space allocations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Aggregator will go beyond minimum aggregation size if current allocation block is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5639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Metadata Allocation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57200" y="18446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1" name="Rectangle 22" descr="Large grid"/>
          <p:cNvSpPr>
            <a:spLocks noChangeArrowheads="1"/>
          </p:cNvSpPr>
          <p:nvPr/>
        </p:nvSpPr>
        <p:spPr bwMode="auto">
          <a:xfrm>
            <a:off x="5334000" y="1768475"/>
            <a:ext cx="32004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791200" y="13716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Dataset array data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362200" y="1768475"/>
            <a:ext cx="6858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038600" y="1752600"/>
            <a:ext cx="3810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763000" y="1752600"/>
            <a:ext cx="152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502469"/>
            <a:ext cx="4853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 is mixed with raw data in HDF5 file</a:t>
            </a:r>
            <a:endParaRPr lang="en-US" sz="2000" dirty="0">
              <a:cs typeface="Arial"/>
            </a:endParaRPr>
          </a:p>
        </p:txBody>
      </p:sp>
      <p:sp>
        <p:nvSpPr>
          <p:cNvPr id="17" name="Rectangle 22" descr="Large grid"/>
          <p:cNvSpPr>
            <a:spLocks noChangeArrowheads="1"/>
          </p:cNvSpPr>
          <p:nvPr/>
        </p:nvSpPr>
        <p:spPr bwMode="auto">
          <a:xfrm>
            <a:off x="3048000" y="1752600"/>
            <a:ext cx="990600" cy="685800"/>
          </a:xfrm>
          <a:prstGeom prst="rect">
            <a:avLst/>
          </a:prstGeom>
          <a:pattFill prst="dotGrid">
            <a:fgClr>
              <a:schemeClr val="folHlink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cs typeface="+mn-cs"/>
              </a:rPr>
              <a:t> </a:t>
            </a: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590800" y="1463675"/>
            <a:ext cx="114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590800" y="1463675"/>
            <a:ext cx="1638300" cy="2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037280" y="1066800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10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622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572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latin typeface="Arial"/>
                <a:cs typeface="Arial"/>
              </a:rPr>
              <a:t>HDF5 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048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2K metadata block; may be partially filled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648200" y="4038600"/>
            <a:ext cx="1295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705600" y="4038600"/>
            <a:ext cx="2133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of different lengths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648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4" idx="2"/>
            <a:endCxn id="22" idx="0"/>
          </p:cNvCxnSpPr>
          <p:nvPr/>
        </p:nvCxnSpPr>
        <p:spPr bwMode="auto">
          <a:xfrm flipH="1">
            <a:off x="2819400" y="3657600"/>
            <a:ext cx="381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638800" y="4800600"/>
            <a:ext cx="6858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17145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4285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0" y="1143000"/>
            <a:ext cx="73152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topics will be covered: </a:t>
            </a:r>
          </a:p>
          <a:p>
            <a:r>
              <a:rPr lang="en-US" sz="2400" dirty="0" smtClean="0"/>
              <a:t>Single Writer Multiple Readers</a:t>
            </a:r>
          </a:p>
          <a:p>
            <a:r>
              <a:rPr lang="en-US" sz="2400" dirty="0" smtClean="0"/>
              <a:t>Client/Server Network Access</a:t>
            </a:r>
          </a:p>
          <a:p>
            <a:r>
              <a:rPr lang="en-US" sz="2400" dirty="0" smtClean="0"/>
              <a:t>Page Buffering</a:t>
            </a:r>
          </a:p>
          <a:p>
            <a:r>
              <a:rPr lang="en-US" sz="2400" dirty="0" smtClean="0"/>
              <a:t>Scalable Chunk Indices</a:t>
            </a:r>
          </a:p>
          <a:p>
            <a:r>
              <a:rPr lang="en-US" sz="2400" dirty="0" smtClean="0"/>
              <a:t>Append-only Data Writing</a:t>
            </a:r>
          </a:p>
          <a:p>
            <a:r>
              <a:rPr lang="en-US" sz="2400" dirty="0" smtClean="0"/>
              <a:t>Internal Threading</a:t>
            </a:r>
          </a:p>
          <a:p>
            <a:r>
              <a:rPr lang="en-US" sz="2400" dirty="0" smtClean="0"/>
              <a:t>Improve Concurrency</a:t>
            </a:r>
          </a:p>
          <a:p>
            <a:r>
              <a:rPr lang="en-US" sz="2400" dirty="0" smtClean="0"/>
              <a:t>Fault Tolerance: Journaling</a:t>
            </a:r>
          </a:p>
          <a:p>
            <a:r>
              <a:rPr lang="en-US" sz="2400" dirty="0" smtClean="0"/>
              <a:t>Fault Tolerance: Ordered Updates</a:t>
            </a:r>
          </a:p>
          <a:p>
            <a:r>
              <a:rPr lang="en-US" sz="2400" dirty="0" smtClean="0"/>
              <a:t>Other Efforts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78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Handling of HDF5 Metadata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Problems that affect metadata I/O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Size of aggregation varies and is not stored in the file</a:t>
            </a:r>
          </a:p>
          <a:p>
            <a:pPr lvl="2"/>
            <a:r>
              <a:rPr lang="en-US" sz="2000" dirty="0" smtClean="0"/>
              <a:t>Library cannot take an advantage of reading metadata block since it doesn’t know the length of the block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Metadata blocks are not aligned to the block size of the underlying file system and do not have size of some multiple of the file system block size</a:t>
            </a:r>
          </a:p>
        </p:txBody>
      </p:sp>
    </p:spTree>
    <p:extLst>
      <p:ext uri="{BB962C8B-B14F-4D97-AF65-F5344CB8AC3E}">
        <p14:creationId xmlns:p14="http://schemas.microsoft.com/office/powerpoint/2010/main" val="26878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Page Buffering (L2 Cache)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 metadata (MD) aggregation in 64K pages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MD pages are aligned in the file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Perform all I/O in page-sized blocks or greater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File format change</a:t>
            </a:r>
          </a:p>
          <a:p>
            <a:pPr lvl="2"/>
            <a:r>
              <a:rPr lang="en-US" sz="2000" dirty="0" smtClean="0"/>
              <a:t>Store MD allocation parameters in the HDF5 superblock extension message; can be ignored by readers</a:t>
            </a:r>
          </a:p>
          <a:p>
            <a:pPr lvl="2"/>
            <a:r>
              <a:rPr lang="en-US" sz="2000" dirty="0" smtClean="0"/>
              <a:t>Put a flag to indicate that some MD blocks are not aligned</a:t>
            </a:r>
          </a:p>
          <a:p>
            <a:r>
              <a:rPr lang="en-US" sz="2800" dirty="0" smtClean="0"/>
              <a:t>Implement page buffering (L2 cache)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Currently in design stage</a:t>
            </a:r>
          </a:p>
        </p:txBody>
      </p:sp>
    </p:spTree>
    <p:extLst>
      <p:ext uri="{BB962C8B-B14F-4D97-AF65-F5344CB8AC3E}">
        <p14:creationId xmlns:p14="http://schemas.microsoft.com/office/powerpoint/2010/main" val="30326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Aggregator API Calls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set in file creation property lists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Only set on file </a:t>
            </a:r>
            <a:r>
              <a:rPr lang="en-US" sz="2400" u="sng" dirty="0" smtClean="0"/>
              <a:t>creation</a:t>
            </a: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Permanent, stored in superblock when set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H5Pget/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set_aggregator_block_size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Page Buffering</a:t>
            </a:r>
            <a:endParaRPr lang="en-US" sz="360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81000" y="1752600"/>
            <a:ext cx="8610600" cy="1143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67468" y="1066800"/>
            <a:ext cx="451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Page buffer contains MD pages (L2 cache)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402272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514600" y="4038600"/>
            <a:ext cx="914400" cy="685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508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41751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40386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3810000" y="54672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multiples of 64K</a:t>
            </a:r>
            <a:endParaRPr lang="en-US" sz="2000" dirty="0">
              <a:cs typeface="Arial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3434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27" idx="0"/>
            <a:endCxn id="21" idx="2"/>
          </p:cNvCxnSpPr>
          <p:nvPr/>
        </p:nvCxnSpPr>
        <p:spPr bwMode="auto">
          <a:xfrm flipH="1" flipV="1">
            <a:off x="4305300" y="4724400"/>
            <a:ext cx="2057400" cy="7428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7" idx="0"/>
          </p:cNvCxnSpPr>
          <p:nvPr/>
        </p:nvCxnSpPr>
        <p:spPr bwMode="auto">
          <a:xfrm flipV="1">
            <a:off x="6362700" y="4800600"/>
            <a:ext cx="342900" cy="666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40386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5146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43434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172200" y="3581400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752600" y="325749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Arial"/>
              </a:rPr>
              <a:t>M</a:t>
            </a:r>
            <a:r>
              <a:rPr lang="en-US" sz="2000" dirty="0" smtClean="0">
                <a:cs typeface="Arial"/>
              </a:rPr>
              <a:t>etadata blocks are aligned</a:t>
            </a:r>
            <a:endParaRPr lang="en-US" sz="2000" dirty="0">
              <a:cs typeface="Arial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981200" y="1905000"/>
            <a:ext cx="914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5562600" y="190500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4770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5626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391400" y="190500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Data and Metadata Aggregators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192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/>
              </a:rPr>
              <a:t>The new aggregators pack small raw data and metadata allocations into aligned blocks which work with the page buffer.</a:t>
            </a:r>
            <a:endParaRPr lang="en-US" sz="2000" dirty="0">
              <a:cs typeface="Arial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6200" y="3356035"/>
            <a:ext cx="8458200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52400" y="350843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HDF5 File</a:t>
            </a:r>
            <a:endParaRPr lang="en-US" sz="2000" dirty="0">
              <a:cs typeface="Arial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72200" y="3371910"/>
            <a:ext cx="27432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6172200" y="236220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Metadata</a:t>
            </a:r>
            <a:endParaRPr lang="en-US" sz="2000" dirty="0">
              <a:cs typeface="Arial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1722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5" name="Straight Arrow Connector 34"/>
          <p:cNvCxnSpPr>
            <a:stCxn id="27" idx="2"/>
          </p:cNvCxnSpPr>
          <p:nvPr/>
        </p:nvCxnSpPr>
        <p:spPr bwMode="auto">
          <a:xfrm>
            <a:off x="7467600" y="2762310"/>
            <a:ext cx="0" cy="971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0866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8001000" y="3371910"/>
            <a:ext cx="914400" cy="685800"/>
          </a:xfrm>
          <a:prstGeom prst="rect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" name="Text Box 18"/>
          <p:cNvSpPr txBox="1">
            <a:spLocks noChangeArrowheads="1"/>
          </p:cNvSpPr>
          <p:nvPr/>
        </p:nvSpPr>
        <p:spPr bwMode="auto">
          <a:xfrm>
            <a:off x="1524000" y="23622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Data</a:t>
            </a:r>
            <a:endParaRPr lang="en-US" sz="2000" dirty="0"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3400" y="3352800"/>
            <a:ext cx="914400" cy="685800"/>
            <a:chOff x="3048000" y="4343400"/>
            <a:chExt cx="914400" cy="6858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3352800"/>
            <a:ext cx="914400" cy="685800"/>
            <a:chOff x="3048000" y="4343400"/>
            <a:chExt cx="914400" cy="685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noFill/>
            <a:ln w="508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Rectangle 22" descr="Large grid"/>
            <p:cNvSpPr>
              <a:spLocks noChangeArrowheads="1"/>
            </p:cNvSpPr>
            <p:nvPr/>
          </p:nvSpPr>
          <p:spPr bwMode="auto">
            <a:xfrm>
              <a:off x="3048000" y="4343400"/>
              <a:ext cx="914400" cy="685800"/>
            </a:xfrm>
            <a:prstGeom prst="rect">
              <a:avLst/>
            </a:prstGeom>
            <a:pattFill prst="dotGrid">
              <a:fgClr>
                <a:schemeClr val="folHlink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000" b="1">
                  <a:cs typeface="+mn-cs"/>
                </a:rPr>
                <a:t> </a:t>
              </a: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762000" y="5105400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 smtClean="0">
                <a:cs typeface="Arial"/>
              </a:rPr>
              <a:t>Small allocations</a:t>
            </a:r>
            <a:endParaRPr lang="en-US" sz="2000" dirty="0">
              <a:cs typeface="Arial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667000" y="3352800"/>
            <a:ext cx="3048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9718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276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172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246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477000" y="3352800"/>
            <a:ext cx="4572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934200" y="3352800"/>
            <a:ext cx="152400" cy="685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37" idx="0"/>
          </p:cNvCxnSpPr>
          <p:nvPr/>
        </p:nvCxnSpPr>
        <p:spPr bwMode="auto">
          <a:xfrm flipV="1">
            <a:off x="2171700" y="3810000"/>
            <a:ext cx="64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0"/>
          </p:cNvCxnSpPr>
          <p:nvPr/>
        </p:nvCxnSpPr>
        <p:spPr bwMode="auto">
          <a:xfrm flipV="1">
            <a:off x="2171700" y="3810000"/>
            <a:ext cx="44577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48" idx="2"/>
          </p:cNvCxnSpPr>
          <p:nvPr/>
        </p:nvCxnSpPr>
        <p:spPr bwMode="auto">
          <a:xfrm>
            <a:off x="4076700" y="2762310"/>
            <a:ext cx="723900" cy="895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8756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4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Chunk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??????? There are no slides for this section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2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Append-only Data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slide </a:t>
            </a:r>
            <a:r>
              <a:rPr lang="en-US" dirty="0"/>
              <a:t>in this section originally </a:t>
            </a:r>
            <a:r>
              <a:rPr lang="en-US" dirty="0" smtClean="0"/>
              <a:t>came </a:t>
            </a:r>
            <a:r>
              <a:rPr lang="en-US" dirty="0"/>
              <a:t>from </a:t>
            </a:r>
            <a:r>
              <a:rPr lang="en-US" dirty="0" smtClean="0"/>
              <a:t>Topic-7.13-h5watch.pptx </a:t>
            </a:r>
            <a:r>
              <a:rPr lang="en-US" dirty="0"/>
              <a:t>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More information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41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h5watch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296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New "high-level" tool.  Should appear in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Similar to the </a:t>
            </a:r>
            <a:r>
              <a:rPr lang="en-US" sz="2000" baseline="0" dirty="0" smtClean="0">
                <a:latin typeface="Courier New" pitchFamily="49" charset="0"/>
                <a:cs typeface="Courier New" pitchFamily="49" charset="0"/>
              </a:rPr>
              <a:t>UNIX tail –f (--follow) </a:t>
            </a:r>
            <a:r>
              <a:rPr lang="en-US" sz="2400" baseline="0" dirty="0" smtClean="0"/>
              <a:t>command</a:t>
            </a:r>
          </a:p>
          <a:p>
            <a:pPr lvl="1">
              <a:spcBef>
                <a:spcPct val="20000"/>
              </a:spcBef>
            </a:pPr>
            <a:r>
              <a:rPr lang="en-US" sz="2000" baseline="0" dirty="0" smtClean="0"/>
              <a:t>Usage:</a:t>
            </a:r>
            <a:r>
              <a:rPr lang="en-US" sz="2000" dirty="0"/>
              <a:t> </a:t>
            </a:r>
            <a:r>
              <a:rPr lang="en-US" i="1" baseline="0" dirty="0" smtClean="0">
                <a:latin typeface="Courier New" pitchFamily="49" charset="0"/>
                <a:cs typeface="Courier New" pitchFamily="49" charset="0"/>
              </a:rPr>
              <a:t>h5watch [OPTIONS] [OBJECT]</a:t>
            </a:r>
          </a:p>
          <a:p>
            <a:pPr lvl="1">
              <a:spcBef>
                <a:spcPct val="20000"/>
              </a:spcBef>
            </a:pPr>
            <a:r>
              <a:rPr lang="en-US" sz="2000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h5watch file1.h5/path/to/dataset</a:t>
            </a:r>
            <a:endParaRPr lang="en-US" baseline="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baseline="0" dirty="0" smtClean="0"/>
              <a:t>Currently only monitors appended</a:t>
            </a:r>
            <a:r>
              <a:rPr lang="en-US" sz="2400" dirty="0" smtClean="0"/>
              <a:t> data in one dataset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Intended to support multiple datasets in the future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Uses the new single-writer, multiple-readers (SWMR) feature</a:t>
            </a:r>
          </a:p>
        </p:txBody>
      </p:sp>
    </p:spTree>
    <p:extLst>
      <p:ext uri="{BB962C8B-B14F-4D97-AF65-F5344CB8AC3E}">
        <p14:creationId xmlns:p14="http://schemas.microsoft.com/office/powerpoint/2010/main" val="168797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Writer Multiple Readers (SWMR)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4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71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Topic-7.1-Multi-threading HDF5-Paths Forward.pptx and from Topic-5-Chunking-Performance.pptx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5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Multi-threading in HDF5:</a:t>
            </a:r>
            <a:br>
              <a:rPr lang="en-US" dirty="0" smtClean="0"/>
            </a:br>
            <a:r>
              <a:rPr lang="en-US" dirty="0" smtClean="0"/>
              <a:t>Paths Forward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419600"/>
            <a:ext cx="7848600" cy="914400"/>
          </a:xfrm>
        </p:spPr>
        <p:txBody>
          <a:bodyPr/>
          <a:lstStyle/>
          <a:p>
            <a:r>
              <a:rPr lang="en-US" sz="3200" dirty="0" smtClean="0"/>
              <a:t>Current implementation </a:t>
            </a:r>
            <a:r>
              <a:rPr lang="en-US" sz="3200" dirty="0"/>
              <a:t>-</a:t>
            </a:r>
            <a:r>
              <a:rPr lang="en-US" sz="3200" dirty="0" smtClean="0"/>
              <a:t> Future directions</a:t>
            </a:r>
            <a:endParaRPr lang="en-US" sz="3200" dirty="0"/>
          </a:p>
          <a:p>
            <a:endParaRPr lang="en-US" dirty="0" smtClean="0"/>
          </a:p>
        </p:txBody>
      </p:sp>
      <p:sp>
        <p:nvSpPr>
          <p:cNvPr id="1229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 dirty="0" smtClean="0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3BA6F-3DDB-430D-91ED-7A65515D999C}" type="slidenum">
              <a:rPr lang="en-US" smtClean="0"/>
              <a:pPr>
                <a:defRPr/>
              </a:pPr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6655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implementation</a:t>
            </a:r>
          </a:p>
          <a:p>
            <a:r>
              <a:rPr lang="en-US" dirty="0" smtClean="0"/>
              <a:t>Paths forward:</a:t>
            </a:r>
          </a:p>
          <a:p>
            <a:pPr lvl="1"/>
            <a:r>
              <a:rPr lang="en-US" dirty="0" smtClean="0"/>
              <a:t>Improve concurrency</a:t>
            </a:r>
          </a:p>
          <a:p>
            <a:pPr lvl="1"/>
            <a:r>
              <a:rPr lang="en-US" dirty="0" smtClean="0"/>
              <a:t>Reduce latency</a:t>
            </a:r>
          </a:p>
          <a:p>
            <a:r>
              <a:rPr lang="en-US" dirty="0" smtClean="0"/>
              <a:t>Conclusions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May 30-31, 2012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HDF5 Workshop at PSI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91D3-C79B-467C-9AA4-487CCCDFB73C}" type="slidenum">
              <a:rPr lang="en-US" smtClean="0">
                <a:solidFill>
                  <a:srgbClr val="FFFFFF"/>
                </a:solidFill>
              </a:rPr>
              <a:pPr/>
              <a:t>43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design principles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Flexibility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Adaptability to new computational environments</a:t>
            </a:r>
          </a:p>
          <a:p>
            <a:r>
              <a:rPr lang="en-US" dirty="0" smtClean="0"/>
              <a:t>Current challenges: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Multi</a:t>
            </a:r>
            <a:r>
              <a:rPr lang="en-US" dirty="0"/>
              <a:t>-threaded </a:t>
            </a:r>
            <a:r>
              <a:rPr lang="en-US" dirty="0" smtClean="0"/>
              <a:t>applications run on multi-core systems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HDF5 thread-safe library cannot support concurrency built into such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037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HDF5 uses single global semaphore </a:t>
            </a:r>
          </a:p>
          <a:p>
            <a:r>
              <a:rPr lang="en-US" dirty="0" smtClean="0"/>
              <a:t>Controls modification of memory and file data structures: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One thread at a time enters the </a:t>
            </a:r>
            <a:r>
              <a:rPr lang="en-US" dirty="0" smtClean="0"/>
              <a:t>library</a:t>
            </a:r>
          </a:p>
          <a:p>
            <a:pPr lvl="2"/>
            <a:r>
              <a:rPr lang="en-US" dirty="0"/>
              <a:t>An </a:t>
            </a:r>
            <a:r>
              <a:rPr lang="en-US" dirty="0" smtClean="0"/>
              <a:t>application </a:t>
            </a:r>
            <a:r>
              <a:rPr lang="en-US" dirty="0"/>
              <a:t>thread enters HDF5 API routine, acquires semaphore</a:t>
            </a:r>
          </a:p>
          <a:p>
            <a:pPr lvl="2"/>
            <a:r>
              <a:rPr lang="en-US" dirty="0"/>
              <a:t>Other threads are blocked until the thread completes API call and releases semaphore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simultaneous modifications of data structures that can cause file corruption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race conditions when several threads try to modify a memory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043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Implementation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Current implementation provides thread-safety needed to avoid corruption of data structures</a:t>
            </a:r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concurrent use of the HDF5 Library by multi-threaded applications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Paths forward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slides in this section originally come from Topic-7.12-SWMR.pptx from 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See also Topic-6-HDF-Parallel.pptx.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58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 single global semaphore with semaphores that guard individual data structures</a:t>
            </a:r>
          </a:p>
          <a:p>
            <a:r>
              <a:rPr lang="en-US" dirty="0" smtClean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Greater level of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No corruption of internal data structures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thread waits only when it needs to modify a data structure locked by another thread</a:t>
            </a:r>
          </a:p>
          <a:p>
            <a:pPr lvl="2"/>
            <a:r>
              <a:rPr lang="en-US" dirty="0" smtClean="0"/>
              <a:t>Reduces waiting time for a resource to become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75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Improving Concurrency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Replacing the global semaphore with individual semaphores, locks, etc. requires careful analysis of HDF5 data structures and their interactions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300K lines of C code in library will require 4-6 FTE years of knowledgeable staff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Significant future maintenance effort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30-31,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HDF5 Workshop at PSI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waiting time for each thread to acquire global semaphore</a:t>
            </a:r>
          </a:p>
          <a:p>
            <a:r>
              <a:rPr lang="en-US" dirty="0" smtClean="0"/>
              <a:t>Reduce time by removing known HDF5 bottlenecks: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performance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“Compute bound” (CB) operations </a:t>
            </a:r>
          </a:p>
          <a:p>
            <a:pPr lvl="2"/>
            <a:r>
              <a:rPr lang="en-US" dirty="0" smtClean="0"/>
              <a:t>Datatype conversions</a:t>
            </a:r>
          </a:p>
          <a:p>
            <a:pPr lvl="2"/>
            <a:r>
              <a:rPr lang="en-US" dirty="0" smtClean="0"/>
              <a:t>Compression and other filters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 overhead</a:t>
            </a:r>
          </a:p>
          <a:p>
            <a:pPr lvl="2"/>
            <a:r>
              <a:rPr lang="en-US" dirty="0" smtClean="0"/>
              <a:t>For example, structures for storing and accessing chunked datasets and metadata</a:t>
            </a:r>
          </a:p>
        </p:txBody>
      </p:sp>
    </p:spTree>
    <p:extLst>
      <p:ext uri="{BB962C8B-B14F-4D97-AF65-F5344CB8AC3E}">
        <p14:creationId xmlns:p14="http://schemas.microsoft.com/office/powerpoint/2010/main" val="26438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I/O Performance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asynchronous I/O (AIO) access to data in HDF5 file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AIO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Global semaphore is released when API call returns – less waiting time</a:t>
            </a:r>
          </a:p>
        </p:txBody>
      </p:sp>
    </p:spTree>
    <p:extLst>
      <p:ext uri="{BB962C8B-B14F-4D97-AF65-F5344CB8AC3E}">
        <p14:creationId xmlns:p14="http://schemas.microsoft.com/office/powerpoint/2010/main" val="1344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CB Operations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multiple threads </a:t>
            </a:r>
            <a:r>
              <a:rPr lang="en-US" i="1" dirty="0" smtClean="0"/>
              <a:t>within</a:t>
            </a:r>
            <a:r>
              <a:rPr lang="en-US" dirty="0" smtClean="0"/>
              <a:t> the HDF5 Library to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datatype conversion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one chunk</a:t>
            </a:r>
          </a:p>
          <a:p>
            <a:pPr lvl="2"/>
            <a:r>
              <a:rPr lang="en-US" dirty="0" smtClean="0"/>
              <a:t>Multiple threads work on one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Perform compression on many chunks</a:t>
            </a:r>
          </a:p>
          <a:p>
            <a:pPr lvl="2"/>
            <a:r>
              <a:rPr lang="en-US" dirty="0" smtClean="0"/>
              <a:t>Each thread works on a chunk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1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762000"/>
          </a:xfrm>
        </p:spPr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Latency: General Optimizations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optimizations</a:t>
            </a:r>
          </a:p>
          <a:p>
            <a:r>
              <a:rPr lang="en-US" dirty="0" smtClean="0"/>
              <a:t>Some 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Algorithm improvements for handling</a:t>
            </a:r>
          </a:p>
          <a:p>
            <a:pPr lvl="2"/>
            <a:r>
              <a:rPr lang="en-US" dirty="0" smtClean="0"/>
              <a:t>Chunk cache</a:t>
            </a:r>
          </a:p>
          <a:p>
            <a:pPr lvl="2"/>
            <a:r>
              <a:rPr lang="en-US" dirty="0" smtClean="0"/>
              <a:t>Hyperslab</a:t>
            </a:r>
            <a:r>
              <a:rPr lang="en-US" dirty="0"/>
              <a:t>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Memory usage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structure improvements</a:t>
            </a:r>
          </a:p>
          <a:p>
            <a:pPr lvl="2"/>
            <a:r>
              <a:rPr lang="en-US" dirty="0" smtClean="0"/>
              <a:t>Chunk indices with O(1) lookup speed</a:t>
            </a:r>
          </a:p>
          <a:p>
            <a:pPr lvl="2"/>
            <a:r>
              <a:rPr lang="en-US" dirty="0" smtClean="0"/>
              <a:t>Advanced B-tree implementations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19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Reducing Latency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Smaller development effort, ~ 1.5 FTE years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Localized changes to the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Easier </a:t>
            </a:r>
            <a:r>
              <a:rPr lang="en-US" dirty="0"/>
              <a:t>to maintain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Incremental </a:t>
            </a:r>
            <a:r>
              <a:rPr lang="en-US" dirty="0" smtClean="0"/>
              <a:t>improvements</a:t>
            </a:r>
            <a:endParaRPr lang="en-US" dirty="0"/>
          </a:p>
          <a:p>
            <a:r>
              <a:rPr lang="en-US" dirty="0" smtClean="0"/>
              <a:t>Cons: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Still uses global semaphore</a:t>
            </a:r>
          </a:p>
        </p:txBody>
      </p:sp>
    </p:spTree>
    <p:extLst>
      <p:ext uri="{BB962C8B-B14F-4D97-AF65-F5344CB8AC3E}">
        <p14:creationId xmlns:p14="http://schemas.microsoft.com/office/powerpoint/2010/main" val="37589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May 30-31,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HDF5 Workshop at PSI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ADFF9-2F2D-4D20-86DB-AD3DC4206D9A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Decision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latency</a:t>
            </a:r>
          </a:p>
          <a:p>
            <a:r>
              <a:rPr lang="en-US" dirty="0" smtClean="0"/>
              <a:t>Decision factors: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Available expertise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Already funded features:</a:t>
            </a:r>
          </a:p>
          <a:p>
            <a:pPr lvl="2"/>
            <a:r>
              <a:rPr lang="en-US" dirty="0" smtClean="0"/>
              <a:t>AIO</a:t>
            </a:r>
          </a:p>
          <a:p>
            <a:pPr lvl="2"/>
            <a:r>
              <a:rPr lang="en-US" dirty="0" smtClean="0"/>
              <a:t>Using multiple threads to compress a chunk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Future maintainability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Other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pproaches are not mutually exclusive</a:t>
            </a:r>
          </a:p>
          <a:p>
            <a:r>
              <a:rPr lang="en-US" dirty="0" smtClean="0"/>
              <a:t>Both can be implemented in the future if funding is available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28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828800"/>
          </a:xfrm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Single Writer / Multiple Reader</a:t>
            </a:r>
            <a:br>
              <a:rPr lang="en-US" dirty="0" smtClean="0"/>
            </a:br>
            <a:r>
              <a:rPr lang="en-US" dirty="0" smtClean="0"/>
              <a:t>(SWMR)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71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next three slides </a:t>
            </a:r>
            <a:r>
              <a:rPr lang="en-US" dirty="0"/>
              <a:t>are from </a:t>
            </a:r>
            <a:r>
              <a:rPr lang="en-US" dirty="0" smtClean="0"/>
              <a:t>Topic-5-Chunking-Performance.pptx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7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685800" y="3276600"/>
            <a:ext cx="1828800" cy="25908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2" idx="1"/>
            <a:endCxn id="2" idx="3"/>
          </p:cNvCxnSpPr>
          <p:nvPr/>
        </p:nvCxnSpPr>
        <p:spPr bwMode="auto">
          <a:xfrm>
            <a:off x="685800" y="4572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85800" y="53340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200400" y="2743200"/>
            <a:ext cx="2362200" cy="381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429000"/>
            <a:ext cx="2362200" cy="914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200400" y="4648200"/>
            <a:ext cx="2362200" cy="7620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200400" y="5791200"/>
            <a:ext cx="2362200" cy="533400"/>
          </a:xfrm>
          <a:prstGeom prst="rect">
            <a:avLst/>
          </a:prstGeom>
          <a:pattFill prst="dotGrid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29" name="Straight Arrow Connector 28"/>
          <p:cNvCxnSpPr>
            <a:endCxn id="17" idx="1"/>
          </p:cNvCxnSpPr>
          <p:nvPr/>
        </p:nvCxnSpPr>
        <p:spPr bwMode="auto">
          <a:xfrm flipV="1">
            <a:off x="2514600" y="2933700"/>
            <a:ext cx="6858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endCxn id="20" idx="1"/>
          </p:cNvCxnSpPr>
          <p:nvPr/>
        </p:nvCxnSpPr>
        <p:spPr bwMode="auto">
          <a:xfrm flipV="1">
            <a:off x="2514600" y="3886200"/>
            <a:ext cx="685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21" idx="1"/>
          </p:cNvCxnSpPr>
          <p:nvPr/>
        </p:nvCxnSpPr>
        <p:spPr bwMode="auto">
          <a:xfrm>
            <a:off x="2514600" y="50292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>
            <a:off x="2514600" y="5638800"/>
            <a:ext cx="685800" cy="41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844441" y="2450068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0" y="31242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44441" y="4343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10000" y="5486400"/>
            <a:ext cx="110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Thread 4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" y="5943600"/>
            <a:ext cx="23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cache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9400" y="2438400"/>
            <a:ext cx="3352800" cy="41148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55962" y="1905000"/>
            <a:ext cx="187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Parallel filter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477000" y="3276600"/>
            <a:ext cx="1828800" cy="1752600"/>
          </a:xfrm>
          <a:prstGeom prst="rect">
            <a:avLst/>
          </a:prstGeom>
          <a:pattFill prst="pct20">
            <a:fgClr>
              <a:srgbClr val="3366FF"/>
            </a:fgClr>
            <a:bgClr>
              <a:srgbClr val="FFFFFF"/>
            </a:bgClr>
          </a:patt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477000" y="36576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477000" y="44958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477000" y="4724400"/>
            <a:ext cx="1828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6816241" y="3288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1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30766" y="3886200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2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000" y="44312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3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8000" y="4736068"/>
            <a:ext cx="94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Block 4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66" name="Straight Arrow Connector 65"/>
          <p:cNvCxnSpPr>
            <a:stCxn id="17" idx="3"/>
          </p:cNvCxnSpPr>
          <p:nvPr/>
        </p:nvCxnSpPr>
        <p:spPr bwMode="auto">
          <a:xfrm>
            <a:off x="5562600" y="2933700"/>
            <a:ext cx="914400" cy="571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20" idx="3"/>
            <a:endCxn id="57" idx="1"/>
          </p:cNvCxnSpPr>
          <p:nvPr/>
        </p:nvCxnSpPr>
        <p:spPr bwMode="auto">
          <a:xfrm>
            <a:off x="5562600" y="3886200"/>
            <a:ext cx="914400" cy="266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21" idx="3"/>
          </p:cNvCxnSpPr>
          <p:nvPr/>
        </p:nvCxnSpPr>
        <p:spPr bwMode="auto">
          <a:xfrm flipV="1">
            <a:off x="5562600" y="46482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22" idx="3"/>
          </p:cNvCxnSpPr>
          <p:nvPr/>
        </p:nvCxnSpPr>
        <p:spPr bwMode="auto">
          <a:xfrm flipV="1">
            <a:off x="5562600" y="4876800"/>
            <a:ext cx="914400" cy="118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553200" y="5943600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 in file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Using multiple </a:t>
            </a:r>
            <a:r>
              <a:rPr lang="en-US" sz="3200" dirty="0"/>
              <a:t>threads </a:t>
            </a:r>
            <a:r>
              <a:rPr lang="en-US" sz="3200" dirty="0" smtClean="0"/>
              <a:t>to apply </a:t>
            </a:r>
            <a:r>
              <a:rPr lang="en-US" sz="3200" dirty="0"/>
              <a:t>a filter</a:t>
            </a:r>
            <a:endParaRPr lang="en-US" sz="3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5589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1524000"/>
          </a:xfrm>
        </p:spPr>
        <p:txBody>
          <a:bodyPr/>
          <a:lstStyle/>
          <a:p>
            <a:r>
              <a:rPr lang="en-US" sz="3200" dirty="0" smtClean="0"/>
              <a:t>File format change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Cannot be in 1.8.x</a:t>
            </a:r>
            <a:endParaRPr lang="en-US" dirty="0">
              <a:cs typeface="Arial"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81000" y="3505201"/>
            <a:ext cx="8534400" cy="68579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Rectangle 22" descr="Large grid"/>
          <p:cNvSpPr>
            <a:spLocks noChangeArrowheads="1"/>
          </p:cNvSpPr>
          <p:nvPr/>
        </p:nvSpPr>
        <p:spPr bwMode="auto">
          <a:xfrm>
            <a:off x="4724400" y="3505200"/>
            <a:ext cx="8382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  <a:r>
              <a:rPr lang="en-US" sz="2000" b="1" dirty="0" smtClean="0">
                <a:cs typeface="+mn-cs"/>
              </a:rPr>
              <a:t>  </a:t>
            </a:r>
            <a:endParaRPr lang="en-US" sz="2000" b="1" dirty="0">
              <a:cs typeface="+mn-cs"/>
            </a:endParaRP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57200" y="3657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Arial"/>
                <a:cs typeface="Arial"/>
              </a:rPr>
              <a:t>HDF5 </a:t>
            </a:r>
            <a:r>
              <a:rPr lang="en-US" sz="2000" dirty="0" smtClean="0">
                <a:latin typeface="Arial"/>
                <a:cs typeface="Arial"/>
              </a:rPr>
              <a:t>file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1676400" y="3505200"/>
            <a:ext cx="24384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r">
              <a:lnSpc>
                <a:spcPct val="70000"/>
              </a:lnSpc>
              <a:defRPr/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981200" y="3505200"/>
            <a:ext cx="1828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Dataset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 pitchFamily="34" charset="0"/>
              </a:rPr>
              <a:t>header</a:t>
            </a:r>
          </a:p>
        </p:txBody>
      </p:sp>
      <p:sp>
        <p:nvSpPr>
          <p:cNvPr id="51" name="Rectangle 22" descr="Large grid"/>
          <p:cNvSpPr>
            <a:spLocks noChangeArrowheads="1"/>
          </p:cNvSpPr>
          <p:nvPr/>
        </p:nvSpPr>
        <p:spPr bwMode="auto">
          <a:xfrm>
            <a:off x="5562600" y="3505200"/>
            <a:ext cx="12954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5" name="Rectangle 22" descr="Large grid"/>
          <p:cNvSpPr>
            <a:spLocks noChangeArrowheads="1"/>
          </p:cNvSpPr>
          <p:nvPr/>
        </p:nvSpPr>
        <p:spPr bwMode="auto">
          <a:xfrm>
            <a:off x="6858000" y="3505200"/>
            <a:ext cx="3048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56" name="Rectangle 22" descr="Large grid"/>
          <p:cNvSpPr>
            <a:spLocks noChangeArrowheads="1"/>
          </p:cNvSpPr>
          <p:nvPr/>
        </p:nvSpPr>
        <p:spPr bwMode="auto">
          <a:xfrm>
            <a:off x="7162800" y="3505200"/>
            <a:ext cx="609600" cy="685800"/>
          </a:xfrm>
          <a:prstGeom prst="rect">
            <a:avLst/>
          </a:prstGeom>
          <a:pattFill prst="pct70">
            <a:fgClr>
              <a:schemeClr val="folHlink"/>
            </a:fgClr>
            <a:bgClr>
              <a:srgbClr val="FFFFFF"/>
            </a:bgClr>
          </a:pattFill>
          <a:ln w="25400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cs typeface="+mn-cs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8200" y="3048000"/>
            <a:ext cx="3276600" cy="1447800"/>
          </a:xfrm>
          <a:prstGeom prst="rect">
            <a:avLst/>
          </a:prstGeom>
          <a:noFill/>
          <a:ln w="158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flipV="1">
            <a:off x="2514600" y="3048000"/>
            <a:ext cx="2133600" cy="457200"/>
          </a:xfrm>
          <a:prstGeom prst="bentConnector3">
            <a:avLst>
              <a:gd name="adj1" fmla="val 1458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Elbow Connector 14"/>
          <p:cNvCxnSpPr>
            <a:stCxn id="50" idx="0"/>
          </p:cNvCxnSpPr>
          <p:nvPr/>
        </p:nvCxnSpPr>
        <p:spPr bwMode="auto">
          <a:xfrm rot="5400000" flipH="1" flipV="1">
            <a:off x="4229100" y="2171700"/>
            <a:ext cx="12700" cy="2667000"/>
          </a:xfrm>
          <a:prstGeom prst="bentConnector4">
            <a:avLst>
              <a:gd name="adj1" fmla="val 2276929"/>
              <a:gd name="adj2" fmla="val 99377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15000" y="356229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/>
                <a:cs typeface="Arial"/>
              </a:rPr>
              <a:t>i</a:t>
            </a:r>
            <a:r>
              <a:rPr lang="en-US" sz="2000" baseline="30000" dirty="0" err="1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 block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2586335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Arial"/>
              </a:rPr>
              <a:t>Chunk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Parallelizing Filters</a:t>
            </a:r>
            <a:endParaRPr lang="en-US" sz="3600" dirty="0"/>
          </a:p>
        </p:txBody>
      </p:sp>
      <p:sp>
        <p:nvSpPr>
          <p:cNvPr id="80" name="Content Placeholder 79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648200"/>
          </a:xfrm>
        </p:spPr>
        <p:txBody>
          <a:bodyPr/>
          <a:lstStyle/>
          <a:p>
            <a:r>
              <a:rPr lang="en-US" sz="3200" dirty="0" smtClean="0"/>
              <a:t>Current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We have a prototype implementation for Linux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Future work</a:t>
            </a:r>
          </a:p>
          <a:p>
            <a:pPr lvl="2"/>
            <a:r>
              <a:rPr lang="en-US" dirty="0">
                <a:cs typeface="Arial"/>
              </a:rPr>
              <a:t>E</a:t>
            </a:r>
            <a:r>
              <a:rPr lang="en-US" dirty="0" smtClean="0">
                <a:cs typeface="Arial"/>
              </a:rPr>
              <a:t>xpand to Windows</a:t>
            </a:r>
          </a:p>
          <a:p>
            <a:pPr lvl="2"/>
            <a:r>
              <a:rPr lang="en-US" dirty="0" smtClean="0">
                <a:cs typeface="Arial"/>
              </a:rPr>
              <a:t>Multi-platform testing</a:t>
            </a:r>
          </a:p>
          <a:p>
            <a:pPr lvl="2"/>
            <a:r>
              <a:rPr lang="en-US" dirty="0" smtClean="0">
                <a:cs typeface="Arial"/>
              </a:rPr>
              <a:t>Performance benchmarks</a:t>
            </a:r>
          </a:p>
          <a:p>
            <a:pPr lvl="2"/>
            <a:r>
              <a:rPr lang="en-US" dirty="0" smtClean="0">
                <a:cs typeface="Arial"/>
              </a:rPr>
              <a:t>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User documentation</a:t>
            </a:r>
          </a:p>
          <a:p>
            <a:pPr lvl="3">
              <a:buFont typeface="Arial" pitchFamily="34" charset="0"/>
              <a:buChar char="•"/>
            </a:pPr>
            <a:r>
              <a:rPr lang="en-US" dirty="0" smtClean="0">
                <a:cs typeface="Arial"/>
              </a:rPr>
              <a:t>Maintainers documentation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2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Library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Topic-7.3-HDF5-AIO.pptx and Topic-7.5-VFL and VFD basics.pptx from </a:t>
            </a:r>
            <a:r>
              <a:rPr lang="en-US" dirty="0"/>
              <a:t>the PSI set of slides.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/>
              <a:t>See the Topic-7.1-Multi-threading HDF5-Paths Forward.pptx slides in “Internal Threading” section above</a:t>
            </a:r>
          </a:p>
        </p:txBody>
      </p:sp>
    </p:spTree>
    <p:extLst>
      <p:ext uri="{BB962C8B-B14F-4D97-AF65-F5344CB8AC3E}">
        <p14:creationId xmlns:p14="http://schemas.microsoft.com/office/powerpoint/2010/main" val="2644786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42" name="Rectangle 18"/>
          <p:cNvSpPr>
            <a:spLocks noGrp="1" noChangeArrowheads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 smtClean="0"/>
              <a:t>HDF5 and AIO</a:t>
            </a: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419600"/>
            <a:ext cx="6400800" cy="914400"/>
          </a:xfrm>
        </p:spPr>
        <p:txBody>
          <a:bodyPr/>
          <a:lstStyle/>
          <a:p>
            <a:r>
              <a:rPr lang="en-US" sz="3200" dirty="0" smtClean="0"/>
              <a:t>Current status and future work</a:t>
            </a:r>
            <a:endParaRPr lang="en-US" sz="32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55189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Asynchronous I/</a:t>
            </a:r>
            <a:r>
              <a:rPr lang="en-US" dirty="0" smtClean="0"/>
              <a:t>O (AIO), </a:t>
            </a:r>
            <a:r>
              <a:rPr lang="en-US" dirty="0"/>
              <a:t>or non-blocking I/O, is a form </a:t>
            </a:r>
            <a:r>
              <a:rPr lang="en-US" dirty="0" smtClean="0"/>
              <a:t>of input/output processing </a:t>
            </a:r>
            <a:r>
              <a:rPr lang="en-US" dirty="0"/>
              <a:t>that permits other processing to continue </a:t>
            </a:r>
            <a:r>
              <a:rPr lang="en-US" dirty="0" smtClean="0"/>
              <a:t>while the </a:t>
            </a:r>
            <a:r>
              <a:rPr lang="en-US" dirty="0"/>
              <a:t>transmission </a:t>
            </a:r>
            <a:r>
              <a:rPr lang="en-US" dirty="0" smtClean="0"/>
              <a:t>occurs (i.e., overlapping compute with I/O)</a:t>
            </a:r>
          </a:p>
          <a:p>
            <a:r>
              <a:rPr lang="en-US" dirty="0" smtClean="0"/>
              <a:t>Current HDF5 I/O calls are synchronous or blocking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read, call doesn’t complete until the desired data has been read from the file and written to the application buffer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write, the call doesn’t complete until the outgoing data buffer has been transferred to OS </a:t>
            </a:r>
          </a:p>
        </p:txBody>
      </p:sp>
    </p:spTree>
    <p:extLst>
      <p:ext uri="{BB962C8B-B14F-4D97-AF65-F5344CB8AC3E}">
        <p14:creationId xmlns:p14="http://schemas.microsoft.com/office/powerpoint/2010/main" val="381161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and AIO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HDF5 may hide most of I/O overhead under application computation </a:t>
            </a:r>
          </a:p>
          <a:p>
            <a:r>
              <a:rPr lang="en-US" dirty="0" smtClean="0"/>
              <a:t>Support asynchronous I/O access to data in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is initiated within the library in response to an API call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I/O operation completes in the background</a:t>
            </a:r>
            <a:r>
              <a:rPr lang="en-US" dirty="0"/>
              <a:t> </a:t>
            </a:r>
            <a:r>
              <a:rPr lang="en-US" dirty="0" smtClean="0"/>
              <a:t>after API call has returned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Beneficial for both raw data and HDF5 metadata I/O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POSIX Asynchronous I/O routines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APIs for applications to initiate write/read/file sync</a:t>
            </a:r>
          </a:p>
          <a:p>
            <a:pPr lvl="2"/>
            <a:r>
              <a:rPr lang="en-US" dirty="0" smtClean="0"/>
              <a:t>Return immediately without waiting for requested I/O operation to complete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Facilities to:</a:t>
            </a:r>
          </a:p>
          <a:p>
            <a:pPr lvl="2"/>
            <a:r>
              <a:rPr lang="en-US" dirty="0"/>
              <a:t>Q</a:t>
            </a:r>
            <a:r>
              <a:rPr lang="en-US" dirty="0" smtClean="0"/>
              <a:t>uery OS to determine if AIO operation is complete</a:t>
            </a:r>
          </a:p>
          <a:p>
            <a:pPr lvl="2"/>
            <a:r>
              <a:rPr lang="en-US" dirty="0" smtClean="0"/>
              <a:t>Stall, pending completion of AIO operation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53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SWMR Basic Idea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610600" cy="5562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Many use cases call for a single writer process which writes data to a single HDF5 file, and multiple readers, which will consume the HDF5 data as it is written.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Ideally, we would like to support this scenario with no communication between the processes.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With no IPC/signals, there are clearly limits on how this can be used.  Seeing arbitrary changes in the read files would be expensive.  Readers will have to poll for expected changes.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in dataset sizes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New groups created in a target group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904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Implementation Considerations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of AIO library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Portability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Robustness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System libraries we tested didn’t perform well and in some cases were not even POSIX compliant! </a:t>
            </a:r>
          </a:p>
          <a:p>
            <a:r>
              <a:rPr lang="en-US" dirty="0" smtClean="0"/>
              <a:t>We have been working with the “AIO-Lite” library from Argonne built on top of </a:t>
            </a:r>
            <a:r>
              <a:rPr lang="en-US" dirty="0" err="1"/>
              <a:t>P</a:t>
            </a:r>
            <a:r>
              <a:rPr lang="en-US" dirty="0" err="1" smtClean="0"/>
              <a:t>threads</a:t>
            </a:r>
            <a:endParaRPr lang="en-US" dirty="0" smtClean="0"/>
          </a:p>
          <a:p>
            <a:r>
              <a:rPr lang="en-US" dirty="0" smtClean="0"/>
              <a:t>Preliminary tests show significant reduction in application I/O time for AIO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58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Define a set of new VFD calls (general enough to support different AIO implementations such as POSIX AIO and MPI non-blocking calls)</a:t>
            </a:r>
          </a:p>
          <a:p>
            <a:pPr lvl="2"/>
            <a:r>
              <a:rPr lang="en-US" dirty="0" smtClean="0"/>
              <a:t>Initiating of asynchronous read, write, file sync</a:t>
            </a:r>
          </a:p>
          <a:p>
            <a:pPr lvl="2"/>
            <a:r>
              <a:rPr lang="en-US" dirty="0" smtClean="0"/>
              <a:t>Obtaining status of an asynchronous operation</a:t>
            </a:r>
          </a:p>
          <a:p>
            <a:pPr lvl="2"/>
            <a:r>
              <a:rPr lang="en-US" dirty="0" smtClean="0"/>
              <a:t>Blocking pending completion of an asynchronous operation</a:t>
            </a:r>
          </a:p>
          <a:p>
            <a:pPr lvl="2"/>
            <a:r>
              <a:rPr lang="en-US" dirty="0" smtClean="0"/>
              <a:t>Finishing an </a:t>
            </a:r>
            <a:r>
              <a:rPr lang="en-US" dirty="0"/>
              <a:t>asynchronous operation</a:t>
            </a:r>
          </a:p>
          <a:p>
            <a:pPr lvl="2"/>
            <a:r>
              <a:rPr lang="en-US" dirty="0" smtClean="0"/>
              <a:t>Canceling </a:t>
            </a:r>
            <a:r>
              <a:rPr lang="en-US" dirty="0"/>
              <a:t>an asynchronous operation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47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H5FD_class_t in H5FDpublic.h to define these calls as optional calls that file drivers may choose to implement: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aio_write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aio_test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done_ptr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aio_wait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aio_finish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errno_ptr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aio_cancel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)(void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ctlblk_ptr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857250" lvl="2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)(H5FD_t *file,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…)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8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Implement VFD AIO calls as top level VFD calls (sec2, etc.)</a:t>
            </a:r>
          </a:p>
          <a:p>
            <a:pPr lvl="2"/>
            <a:r>
              <a:rPr lang="en-US" dirty="0" smtClean="0"/>
              <a:t>If underlying driver supports the desired AIO operation, these functions just pass request to it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therwise simulate AIO by translating the required operations into functionally equivalent SIO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the family and multi file drivers to implement AIO VFD calls by passing AIO VFD calls to the underlying file drivers</a:t>
            </a: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7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Current Status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Modifications completed to HDF5 Virtual File Layer (continued)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Modify configure to enable and control the AIO extensions to file drivers 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disable_aio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--enable/disable_64_bit_posix_aio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--enable/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disable_posix_aio_error_recovery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Code is available from  </a:t>
            </a:r>
            <a:r>
              <a:rPr lang="en-US" sz="2600" dirty="0" smtClean="0">
                <a:hlinkClick r:id="rId2"/>
              </a:rPr>
              <a:t>https:</a:t>
            </a:r>
            <a:r>
              <a:rPr lang="en-US" sz="2600" dirty="0">
                <a:hlinkClick r:id="rId2"/>
              </a:rPr>
              <a:t>//svn.hdfgroup.uiuc.edu/hdf5/branches/aio_vfd</a:t>
            </a:r>
            <a:r>
              <a:rPr lang="en-US" sz="2600" dirty="0" smtClean="0">
                <a:hlinkClick r:id="rId2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6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and implement clients to use AIO for writing HDF5 metadata and raw data</a:t>
            </a:r>
          </a:p>
          <a:p>
            <a:r>
              <a:rPr lang="en-US" dirty="0" smtClean="0"/>
              <a:t>Design and implement public APIs to control AIO</a:t>
            </a:r>
          </a:p>
          <a:p>
            <a:r>
              <a:rPr lang="en-US" dirty="0" smtClean="0"/>
              <a:t>Those tasks are in a planning stage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12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438400"/>
          </a:xfrm>
          <a:solidFill>
            <a:schemeClr val="bg1">
              <a:lumMod val="6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The HDF5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Layer (VFL)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i="1" dirty="0" smtClean="0"/>
              <a:t>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Virtual File Drivers (VFDs)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6400800" cy="1143000"/>
          </a:xfrm>
        </p:spPr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8674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Efficient Use of HDF5 With High Data Rate X-Ray Detectors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Paul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Scherrer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Institut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9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5400000">
            <a:off x="1972622" y="-905822"/>
            <a:ext cx="4523490" cy="6792334"/>
          </a:xfrm>
          <a:prstGeom prst="corner">
            <a:avLst>
              <a:gd name="adj1" fmla="val 100477"/>
              <a:gd name="adj2" fmla="val 6482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22955" y="742522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API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955" y="1926842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2955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7533" y="3477596"/>
            <a:ext cx="1731343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56692" y="3477596"/>
            <a:ext cx="1731343" cy="913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User-supplied VFD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204105" y="5237233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28600"/>
            <a:ext cx="415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HDF5 Library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84605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01087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89211" y="2721344"/>
            <a:ext cx="542290" cy="8561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837139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010871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6184605" y="4324023"/>
            <a:ext cx="542290" cy="10559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039413" y="1413161"/>
            <a:ext cx="542290" cy="6849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02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323631" y="5122542"/>
            <a:ext cx="6065080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481" y="627831"/>
            <a:ext cx="6065080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481" y="1954841"/>
            <a:ext cx="6065080" cy="91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481" y="62783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631" y="1954841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File 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481" y="3362905"/>
            <a:ext cx="6046230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631" y="3362905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File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4981" y="81249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4981" y="3554790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H5FD_sec2_write()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4981" y="2139507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function pointer</a:t>
            </a:r>
            <a:endParaRPr lang="en-US" sz="2000" i="1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4286330" y="2693505"/>
            <a:ext cx="542290" cy="84518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86330" y="4095349"/>
            <a:ext cx="542290" cy="117520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286330" y="1388813"/>
            <a:ext cx="542290" cy="69444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67677" y="812497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2058" y="3554790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35493" y="784457"/>
            <a:ext cx="16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Internal generic I/O call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87893" y="3486933"/>
            <a:ext cx="148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VFD-specific I/O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604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VFDs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2604" y="1150080"/>
            <a:ext cx="3268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sec2</a:t>
            </a:r>
            <a:r>
              <a:rPr lang="en-US" sz="3200" baseline="30000" dirty="0" smtClean="0"/>
              <a:t>1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(default)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Windows</a:t>
            </a:r>
            <a:r>
              <a:rPr lang="en-US" sz="3200" baseline="30000" dirty="0" smtClean="0"/>
              <a:t>2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STDIO</a:t>
            </a:r>
            <a:r>
              <a:rPr lang="en-US" sz="3200" baseline="30000" dirty="0" smtClean="0"/>
              <a:t>3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core (in-memory)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604" y="5453062"/>
            <a:ext cx="8801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Uses POSIX I/O (sec2 = "POSIX section 2")</a:t>
            </a:r>
          </a:p>
          <a:p>
            <a:r>
              <a:rPr lang="en-US" dirty="0"/>
              <a:t>2</a:t>
            </a:r>
            <a:r>
              <a:rPr lang="en-US" dirty="0" smtClean="0"/>
              <a:t>) Currently a wrapper for SEC2.  There is no driver which uses Win32 API calls.</a:t>
            </a:r>
          </a:p>
          <a:p>
            <a:r>
              <a:rPr lang="en-US" dirty="0"/>
              <a:t>3</a:t>
            </a:r>
            <a:r>
              <a:rPr lang="en-US" dirty="0" smtClean="0"/>
              <a:t>) "How to write a VFD" demo driver.  Not intended for production use.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0512" y="1143000"/>
            <a:ext cx="32680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split</a:t>
            </a:r>
          </a:p>
          <a:p>
            <a:pPr algn="ctr"/>
            <a:endParaRPr lang="en-US" sz="3200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multi</a:t>
            </a:r>
          </a:p>
          <a:p>
            <a:pPr algn="ctr"/>
            <a:endParaRPr lang="en-US" sz="32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200" i="1" dirty="0" smtClean="0">
                <a:solidFill>
                  <a:srgbClr val="7030A0"/>
                </a:solidFill>
              </a:rPr>
              <a:t>family</a:t>
            </a:r>
          </a:p>
          <a:p>
            <a:pPr algn="ctr"/>
            <a:endParaRPr lang="en-US" sz="32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824568" y="2006215"/>
            <a:ext cx="2340407" cy="2839515"/>
          </a:xfrm>
          <a:prstGeom prst="roundRect">
            <a:avLst/>
          </a:prstGeom>
          <a:noFill/>
          <a:ln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3810000"/>
            <a:ext cx="2779234" cy="1200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"logical" VFDs which perform no I/O themselves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2604" y="5212164"/>
            <a:ext cx="8648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07997" y="1150080"/>
            <a:ext cx="3036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MPI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MPI-POSIX</a:t>
            </a:r>
          </a:p>
        </p:txBody>
      </p:sp>
    </p:spTree>
    <p:extLst>
      <p:ext uri="{BB962C8B-B14F-4D97-AF65-F5344CB8AC3E}">
        <p14:creationId xmlns:p14="http://schemas.microsoft.com/office/powerpoint/2010/main" val="155697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762000" y="4953000"/>
            <a:ext cx="7772400" cy="1752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02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90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905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143000"/>
            <a:ext cx="51054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Reader Processes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371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0386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7912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7543800" y="2971800"/>
            <a:ext cx="838200" cy="2209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800" y="304800"/>
            <a:ext cx="21336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1371600" y="914400"/>
            <a:ext cx="838200" cy="1295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04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ternal Storage 27"/>
          <p:cNvSpPr/>
          <p:nvPr/>
        </p:nvSpPr>
        <p:spPr>
          <a:xfrm>
            <a:off x="2219106" y="4662850"/>
            <a:ext cx="2097804" cy="1583850"/>
          </a:xfrm>
          <a:prstGeom prst="flowChartInternalStorag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332" y="242572"/>
            <a:ext cx="857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core VFD allows you to create/open HDF5 files in memory.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6507475" y="2960412"/>
            <a:ext cx="1921967" cy="1702438"/>
          </a:xfrm>
          <a:prstGeom prst="can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9418" y="3442299"/>
            <a:ext cx="3922528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0568" y="3442299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VFD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2915" y="3566529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H5FD_core_write()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21968" y="3588017"/>
            <a:ext cx="2644672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408932" y="2905416"/>
            <a:ext cx="542290" cy="196876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0568" y="1212857"/>
            <a:ext cx="3922528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7903" y="1320181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78737" y="1351356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568" y="2519215"/>
            <a:ext cx="391275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2978004" y="1857381"/>
            <a:ext cx="542290" cy="76809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8004" y="4160941"/>
            <a:ext cx="542290" cy="60611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17576" y="4767058"/>
            <a:ext cx="288269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File is (optionally) written to disk on close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17576" y="2519215"/>
            <a:ext cx="2687493" cy="37274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92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family VFD allows you to split a logical HDF5 file among many smaller physical files.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068285" y="4309215"/>
            <a:ext cx="7315795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9418" y="289842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0568" y="289842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918" y="309030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H5FD_family_write()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3083086"/>
            <a:ext cx="3200400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0"/>
          <p:cNvSpPr/>
          <p:nvPr/>
        </p:nvSpPr>
        <p:spPr>
          <a:xfrm>
            <a:off x="291863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1"/>
          <p:cNvSpPr/>
          <p:nvPr/>
        </p:nvSpPr>
        <p:spPr>
          <a:xfrm>
            <a:off x="1619999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2"/>
          <p:cNvSpPr/>
          <p:nvPr/>
        </p:nvSpPr>
        <p:spPr>
          <a:xfrm>
            <a:off x="4183892" y="4623722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0570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22"/>
          <p:cNvSpPr/>
          <p:nvPr/>
        </p:nvSpPr>
        <p:spPr>
          <a:xfrm>
            <a:off x="6705242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Z</a:t>
            </a:r>
            <a:endParaRPr lang="en-US" dirty="0"/>
          </a:p>
        </p:txBody>
      </p:sp>
      <p:sp>
        <p:nvSpPr>
          <p:cNvPr id="13" name="Document 23"/>
          <p:cNvSpPr/>
          <p:nvPr/>
        </p:nvSpPr>
        <p:spPr>
          <a:xfrm>
            <a:off x="5439721" y="462431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0568" y="1212857"/>
            <a:ext cx="7563512" cy="9132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568" y="1212857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HDF5 API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3068" y="1397523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H5FDwrite()</a:t>
            </a:r>
            <a:endParaRPr lang="en-US" sz="20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45764" y="1397523"/>
            <a:ext cx="1826659" cy="46166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239464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8357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755699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6964137" y="3695651"/>
            <a:ext cx="542290" cy="102052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9418" y="2233836"/>
            <a:ext cx="7544661" cy="570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745031" y="1903549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745031" y="2675901"/>
            <a:ext cx="542290" cy="44503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534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820568" y="4137987"/>
            <a:ext cx="1655411" cy="234010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1</a:t>
            </a:r>
            <a:endParaRPr lang="en-US" dirty="0"/>
          </a:p>
        </p:txBody>
      </p:sp>
      <p:sp>
        <p:nvSpPr>
          <p:cNvPr id="3" name="Can 2"/>
          <p:cNvSpPr/>
          <p:nvPr/>
        </p:nvSpPr>
        <p:spPr>
          <a:xfrm>
            <a:off x="3089622" y="4137987"/>
            <a:ext cx="5294458" cy="2468523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568" y="1571410"/>
            <a:ext cx="7563512" cy="913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18" y="1571410"/>
            <a:ext cx="338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 VFD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23068" y="1763295"/>
            <a:ext cx="3382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H5FD_multi_write()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78821" y="1763295"/>
            <a:ext cx="2998179" cy="461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cument 15"/>
          <p:cNvSpPr/>
          <p:nvPr/>
        </p:nvSpPr>
        <p:spPr>
          <a:xfrm>
            <a:off x="3470354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B</a:t>
            </a:r>
            <a:endParaRPr lang="en-US" dirty="0"/>
          </a:p>
        </p:txBody>
      </p:sp>
      <p:sp>
        <p:nvSpPr>
          <p:cNvPr id="9" name="Document 16"/>
          <p:cNvSpPr/>
          <p:nvPr/>
        </p:nvSpPr>
        <p:spPr>
          <a:xfrm>
            <a:off x="1068285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0" name="Document 17"/>
          <p:cNvSpPr/>
          <p:nvPr/>
        </p:nvSpPr>
        <p:spPr>
          <a:xfrm>
            <a:off x="6153527" y="4324074"/>
            <a:ext cx="1103429" cy="856136"/>
          </a:xfrm>
          <a:prstGeom prst="flowChartDocumen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C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367955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78431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04367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58596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20568" y="2982204"/>
            <a:ext cx="165541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127854" y="2982204"/>
            <a:ext cx="1888321" cy="5564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Superblock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550138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28252" y="2325834"/>
            <a:ext cx="542290" cy="199824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44509" y="2696826"/>
            <a:ext cx="2996863" cy="1055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and local heap data, B-trees, object headers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8332" y="242572"/>
            <a:ext cx="857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The multi (and split) VFD allows you to direct various categories of HDF5 data to different files and disks.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637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"Terminal"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133600"/>
            <a:ext cx="8715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the property list.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hid_t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sz="2400" dirty="0" smtClean="0"/>
              <a:t>2) Set the VFD using the appropriate API calls.</a:t>
            </a:r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herr_t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endParaRPr lang="en-US" dirty="0"/>
          </a:p>
          <a:p>
            <a:r>
              <a:rPr lang="en-US" sz="2400" dirty="0" smtClean="0"/>
              <a:t>3) Create/open your file.</a:t>
            </a:r>
          </a:p>
          <a:p>
            <a:endParaRPr lang="en-US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hid_t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fid =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fapl_id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"terminal"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does not require a second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7520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Selecting a "Logical" VFD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426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Create a file access property list (FAPL) and set the VFD to use the terminal VFD.</a:t>
            </a:r>
          </a:p>
          <a:p>
            <a:endParaRPr lang="en-US" sz="2400" dirty="0" smtClean="0"/>
          </a:p>
          <a:p>
            <a:r>
              <a:rPr lang="en-US" sz="2400" dirty="0" smtClean="0"/>
              <a:t>2) Create a second FAPL and set the VFD to use the logical VFD (passing in the first VFD).</a:t>
            </a:r>
          </a:p>
          <a:p>
            <a:endParaRPr lang="en-US" sz="2400" dirty="0" smtClean="0"/>
          </a:p>
          <a:p>
            <a:r>
              <a:rPr lang="en-US" sz="2400" dirty="0" smtClean="0"/>
              <a:t>3) Open your file using the second (logical) FAPL.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86106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"logical"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VFD requires a second, underlying VFD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2438400"/>
            <a:ext cx="2985886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Logical VFD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5551408" y="4369659"/>
            <a:ext cx="3014888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61342" y="3379059"/>
            <a:ext cx="30480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876634" y="29218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876634" y="3912459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1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“Logical” VFD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066800"/>
            <a:ext cx="8305800" cy="5410200"/>
          </a:xfrm>
        </p:spPr>
        <p:txBody>
          <a:bodyPr/>
          <a:lstStyle/>
          <a:p>
            <a:r>
              <a:rPr lang="en-US" sz="2400" dirty="0" smtClean="0"/>
              <a:t>Create </a:t>
            </a:r>
            <a:r>
              <a:rPr lang="en-US" sz="2400" dirty="0"/>
              <a:t>the first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terminal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H5Pset_fapl_sec2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the second file create/access property list.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fapl_id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H5P_FILE_ACCESS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Set </a:t>
            </a:r>
            <a:r>
              <a:rPr lang="en-US" sz="2400" dirty="0"/>
              <a:t>the logical VFD using the appropriate API calls.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H5Pset_fapl_family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terminal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/>
              <a:t>Create/open </a:t>
            </a:r>
            <a:r>
              <a:rPr lang="en-US" sz="2400" dirty="0"/>
              <a:t>your file.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fid =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H5Fcreate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"foo.h5"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H5P_DEFAULT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logical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3657600"/>
            <a:ext cx="990600" cy="381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10112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6134100" y="2247900"/>
            <a:ext cx="1371600" cy="1447800"/>
          </a:xfrm>
          <a:prstGeom prst="bentArrow">
            <a:avLst>
              <a:gd name="adj1" fmla="val 8570"/>
              <a:gd name="adj2" fmla="val 9464"/>
              <a:gd name="adj3" fmla="val 20714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40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Stackable VFDs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86892" y="1192941"/>
            <a:ext cx="3881652" cy="6084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File Layer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6892" y="3021741"/>
            <a:ext cx="3881652" cy="608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667000" y="4953000"/>
            <a:ext cx="3919354" cy="1269934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6892" y="2107341"/>
            <a:ext cx="388165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Non-Terminal VFD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0" y="3962400"/>
            <a:ext cx="3962400" cy="6176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Terminal VFD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419600" y="2590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19600" y="35052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419600" y="16764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4495800"/>
            <a:ext cx="437308" cy="5753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344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Tolerance: Journaling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slides in this section originally come from </a:t>
            </a:r>
            <a:r>
              <a:rPr lang="en-US" dirty="0" smtClean="0"/>
              <a:t>Topic-7.10-Metadata Journaling.pptx </a:t>
            </a:r>
            <a:r>
              <a:rPr lang="en-US" dirty="0"/>
              <a:t>from the PSI set of slides. </a:t>
            </a:r>
          </a:p>
          <a:p>
            <a:pPr lvl="1"/>
            <a:r>
              <a:rPr lang="en-US" dirty="0"/>
              <a:t>The PSI slides can be found in SVN at </a:t>
            </a:r>
            <a:r>
              <a:rPr lang="en-US" u="sng" dirty="0">
                <a:hlinkClick r:id="rId2"/>
              </a:rPr>
              <a:t>https://svn.hdfgroup.uiuc.edu/hdf5doc/trunk/projects/PSI</a:t>
            </a:r>
            <a:r>
              <a:rPr lang="en-US" dirty="0"/>
              <a:t>. </a:t>
            </a:r>
          </a:p>
          <a:p>
            <a:r>
              <a:rPr lang="en-US" dirty="0" smtClean="0"/>
              <a:t>??????? Are there any slides for journaling for raw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318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en-US" dirty="0" smtClean="0"/>
              <a:t>Metadata Journaling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Dana Robinson</a:t>
            </a:r>
          </a:p>
          <a:p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600" y="5791200"/>
            <a:ext cx="86868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Efficient Use of HDF5 With High Data Rate X-Ray Detectors</a:t>
            </a:r>
          </a:p>
          <a:p>
            <a:r>
              <a:rPr lang="en-US" dirty="0" smtClean="0"/>
              <a:t>Paul </a:t>
            </a:r>
            <a:r>
              <a:rPr lang="en-US" dirty="0" err="1" smtClean="0"/>
              <a:t>Scherrer</a:t>
            </a:r>
            <a:r>
              <a:rPr lang="en-US" dirty="0" smtClean="0"/>
              <a:t> </a:t>
            </a:r>
            <a:r>
              <a:rPr lang="en-US" dirty="0" err="1" smtClean="0"/>
              <a:t>Institut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 15"/>
          <p:cNvSpPr/>
          <p:nvPr/>
        </p:nvSpPr>
        <p:spPr>
          <a:xfrm>
            <a:off x="2971800" y="4495800"/>
            <a:ext cx="3276600" cy="2133600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HDF5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2667000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86600" y="2667000"/>
            <a:ext cx="1600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8900000">
            <a:off x="2567525" y="3570965"/>
            <a:ext cx="838200" cy="157451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500000">
            <a:off x="5935149" y="3488626"/>
            <a:ext cx="838200" cy="161644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1295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11430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1219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219200" y="17526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31317" y="3810000"/>
            <a:ext cx="2209800" cy="1905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then be read by a reader.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dirty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no IPC necessary.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838200"/>
            <a:ext cx="1828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data elements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800600"/>
            <a:ext cx="2209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to a dataset in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81400" y="5638800"/>
            <a:ext cx="914400" cy="685800"/>
            <a:chOff x="3429000" y="1828800"/>
            <a:chExt cx="914400" cy="685800"/>
          </a:xfrm>
        </p:grpSpPr>
        <p:sp>
          <p:nvSpPr>
            <p:cNvPr id="23" name="Rectangle 22"/>
            <p:cNvSpPr/>
            <p:nvPr/>
          </p:nvSpPr>
          <p:spPr>
            <a:xfrm>
              <a:off x="34290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76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800" y="18288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90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576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862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800" y="2057400"/>
              <a:ext cx="228600" cy="2286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290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576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2286000"/>
              <a:ext cx="228600" cy="228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57200" y="914400"/>
            <a:ext cx="1600200" cy="685800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391400" y="4572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772400" y="914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77200" y="533400"/>
            <a:ext cx="228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10800000">
            <a:off x="7467600" y="1447800"/>
            <a:ext cx="838200" cy="8763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0" y="0"/>
            <a:ext cx="487680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639964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we have some interrelated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metadata that we would like to write into a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5253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Corrupted 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3200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3200400"/>
            <a:ext cx="609600" cy="609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/>
              <a:t>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5181600"/>
            <a:ext cx="8305800" cy="1219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write is interrupted (process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killed, etc.), then we will have an invalid/corrupt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4213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avoids the corrupt file problem by recording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writes (a transaction) in a journal.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600200" y="3581400"/>
            <a:ext cx="838200" cy="10668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88440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Metadata Journaling</a:t>
            </a:r>
            <a:endParaRPr lang="en-US" sz="3600" dirty="0"/>
          </a:p>
        </p:txBody>
      </p:sp>
      <p:sp>
        <p:nvSpPr>
          <p:cNvPr id="5" name="Document 4"/>
          <p:cNvSpPr/>
          <p:nvPr/>
        </p:nvSpPr>
        <p:spPr>
          <a:xfrm>
            <a:off x="4419600" y="2057400"/>
            <a:ext cx="3962400" cy="259080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1371600"/>
            <a:ext cx="3962400" cy="533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066800"/>
            <a:ext cx="28956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400" dirty="0" smtClean="0"/>
              <a:t>Transaction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21336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34290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2819400"/>
            <a:ext cx="2590800" cy="381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21336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16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2819400"/>
            <a:ext cx="38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>
            <a:off x="1562100" y="3200400"/>
            <a:ext cx="3429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>
            <a:off x="2781300" y="3200400"/>
            <a:ext cx="1143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2133600" y="25146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400" y="5638800"/>
            <a:ext cx="8305800" cy="838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transaction is interrupted, a recovery tool can repair the file.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981200"/>
            <a:ext cx="2895600" cy="198120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cument 2"/>
          <p:cNvSpPr/>
          <p:nvPr/>
        </p:nvSpPr>
        <p:spPr>
          <a:xfrm>
            <a:off x="685800" y="4419600"/>
            <a:ext cx="2743200" cy="1066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2362200"/>
            <a:ext cx="25908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29400" y="23622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 flipH="1">
            <a:off x="6477000" y="2743200"/>
            <a:ext cx="3429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3657600" y="2667000"/>
            <a:ext cx="2133600" cy="990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10000" y="2286000"/>
            <a:ext cx="1600200" cy="1600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15" name="Curved Up Arrow 14"/>
          <p:cNvSpPr/>
          <p:nvPr/>
        </p:nvSpPr>
        <p:spPr>
          <a:xfrm rot="19833944">
            <a:off x="3642572" y="4610819"/>
            <a:ext cx="2817243" cy="678831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95800" y="4800600"/>
            <a:ext cx="1600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h5recover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57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HDF5 Implementation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HDF5 1.10.0 feature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Prevents loss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entire file due to a crashed writer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Covers file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metadata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We make no guarantees</a:t>
            </a:r>
            <a:r>
              <a:rPr lang="en-US" sz="2800" dirty="0" smtClean="0"/>
              <a:t> about data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Works with parallel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Currently uses an external journal file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800" dirty="0" smtClean="0"/>
              <a:t>Journaling slows performance</a:t>
            </a:r>
          </a:p>
        </p:txBody>
      </p:sp>
    </p:spTree>
    <p:extLst>
      <p:ext uri="{BB962C8B-B14F-4D97-AF65-F5344CB8AC3E}">
        <p14:creationId xmlns:p14="http://schemas.microsoft.com/office/powerpoint/2010/main" val="10704649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Superblock Additions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8382000" cy="518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Journaling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Internal/External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Flag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Location (path or address)</a:t>
            </a:r>
          </a:p>
          <a:p>
            <a:pPr marL="457200" marR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Journal Version Number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6159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Journal File Format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219200"/>
            <a:ext cx="38100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Binary file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&lt;journal&gt; --&gt; &lt;header&gt;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&lt;body&gt;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16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&lt;header&gt; --&gt;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header_start_tag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journal_version_number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target_file_name_len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target_file_name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creation_date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   &lt;</a:t>
            </a:r>
            <a:r>
              <a:rPr lang="en-US" sz="1600" dirty="0" err="1" smtClean="0"/>
              <a:t>header_end_tag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 smtClean="0"/>
              <a:t>&lt;body&gt; --&gt; (&lt;</a:t>
            </a:r>
            <a:r>
              <a:rPr lang="en-US" sz="1600" dirty="0" err="1" smtClean="0"/>
              <a:t>begin_transaction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&lt;entry&gt;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| &lt;</a:t>
            </a:r>
            <a:r>
              <a:rPr lang="en-US" sz="1600" dirty="0" err="1" smtClean="0"/>
              <a:t>end_transaction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| &lt;comment&gt;)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219200"/>
            <a:ext cx="4343400" cy="510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&lt;entry&gt; --&gt; 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begin_entry_tag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transaction_number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entry_base_addr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dirty="0"/>
              <a:t> </a:t>
            </a:r>
            <a:r>
              <a:rPr lang="en-US" sz="1600" dirty="0" smtClean="0"/>
              <a:t>                    &lt;</a:t>
            </a:r>
            <a:r>
              <a:rPr lang="en-US" sz="1600" dirty="0" err="1" smtClean="0"/>
              <a:t>entry_length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entry_body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&lt;</a:t>
            </a:r>
            <a:r>
              <a:rPr lang="en-US" sz="1600" baseline="0" dirty="0" err="1" smtClean="0"/>
              <a:t>end_entry_tag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</a:t>
            </a:r>
            <a:r>
              <a:rPr lang="en-US" sz="1600" baseline="0" dirty="0" err="1" smtClean="0"/>
              <a:t>end_transaction</a:t>
            </a:r>
            <a:r>
              <a:rPr lang="en-US" sz="1600" baseline="0" dirty="0" smtClean="0"/>
              <a:t>&gt;</a:t>
            </a:r>
            <a:r>
              <a:rPr lang="en-US" sz="1600" dirty="0" smtClean="0"/>
              <a:t> --&gt; &lt;</a:t>
            </a:r>
            <a:r>
              <a:rPr lang="en-US" sz="1600" dirty="0" err="1" smtClean="0"/>
              <a:t>end_trans_start_tag</a:t>
            </a:r>
            <a:r>
              <a:rPr lang="en-US" sz="160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transaction_number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            &lt;</a:t>
            </a:r>
            <a:r>
              <a:rPr lang="en-US" sz="1600" baseline="0" dirty="0" err="1" smtClean="0"/>
              <a:t>end_trans_end_tag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 smtClean="0"/>
              <a:t>&lt;comment&gt; --&gt; &lt;</a:t>
            </a:r>
            <a:r>
              <a:rPr lang="en-US" sz="1600" baseline="0" dirty="0" err="1" smtClean="0"/>
              <a:t>begin_comment_tag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comment_length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600" baseline="0" dirty="0"/>
              <a:t> </a:t>
            </a:r>
            <a:r>
              <a:rPr lang="en-US" sz="1600" baseline="0" dirty="0" smtClean="0"/>
              <a:t>                            &lt;</a:t>
            </a:r>
            <a:r>
              <a:rPr lang="en-US" sz="1600" baseline="0" dirty="0" err="1" smtClean="0"/>
              <a:t>comment_string</a:t>
            </a:r>
            <a:r>
              <a:rPr lang="en-US" sz="1600" baseline="0" dirty="0" smtClean="0"/>
              <a:t>&gt;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                 &lt;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end_comment_tag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&gt;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2686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New API Call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herr_t</a:t>
            </a:r>
            <a:endParaRPr lang="en-US" sz="2400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H5Pset_jnl_config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hid_t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plist_id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i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i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H5AC_jnl_config_t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config_ptr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8305800" cy="3200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819400"/>
            <a:ext cx="8382000" cy="990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Takes a struct  (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H5AC_jnl_config_t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which contains journaling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parameters.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1305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H5AC_jnl_config_t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H5AC_jnl_config_t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		version;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/* metadata journaling configuration fields: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enable_journaling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journal_file_path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H5AC__MAX_JOURNAL_FILE_NAME_LEN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journal_recovered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jbrb_num_bufs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jbrb_use_aio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hbool_t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jbrb_human_readable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H5AC_jnl_config_t;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57800"/>
            <a:ext cx="9144000" cy="129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Defined and documented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H5ACpublic.h</a:t>
            </a:r>
          </a:p>
          <a:p>
            <a:pPr marL="342900" marR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documented in the reference manual in HDF5 1.10.0.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4704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smtClean="0"/>
              <a:t>Transaction Start/End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 start/end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calls are added to the beginning and end of all API functions that modify metadata.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2400" baseline="0" dirty="0"/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H5Xdo_something() {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start_transaction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/* Do things which modify metadata */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end_transaction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2000" baseline="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G Template">
  <a:themeElements>
    <a:clrScheme name="THG Template">
      <a:dk1>
        <a:sysClr val="windowText" lastClr="000000"/>
      </a:dk1>
      <a:lt1>
        <a:sysClr val="window" lastClr="FFFFFF"/>
      </a:lt1>
      <a:dk2>
        <a:srgbClr val="244061"/>
      </a:dk2>
      <a:lt2>
        <a:srgbClr val="F2F2F2"/>
      </a:lt2>
      <a:accent1>
        <a:srgbClr val="4BACC6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</Template>
  <TotalTime>1023</TotalTime>
  <Words>4905</Words>
  <Application>Microsoft Office PowerPoint</Application>
  <PresentationFormat>On-screen Show (4:3)</PresentationFormat>
  <Paragraphs>927</Paragraphs>
  <Slides>120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1" baseType="lpstr">
      <vt:lpstr>THG Template</vt:lpstr>
      <vt:lpstr>Current Development Efforts</vt:lpstr>
      <vt:lpstr>Introduction</vt:lpstr>
      <vt:lpstr>Topics</vt:lpstr>
      <vt:lpstr>Single Writer Multiple Readers (SWMR)</vt:lpstr>
      <vt:lpstr>PowerPoint Presentation</vt:lpstr>
      <vt:lpstr>Single Writer / Multiple Reader (SWMR)</vt:lpstr>
      <vt:lpstr>SWMR Basic Idea</vt:lpstr>
      <vt:lpstr>PowerPoint Presentation</vt:lpstr>
      <vt:lpstr>PowerPoint Presentation</vt:lpstr>
      <vt:lpstr>PowerPoint Presentation</vt:lpstr>
      <vt:lpstr>Setting up for SWMR (Basic)</vt:lpstr>
      <vt:lpstr>Using SWMR (Basic)</vt:lpstr>
      <vt:lpstr>Internal Changes</vt:lpstr>
      <vt:lpstr>Metadata Flush Dependencies</vt:lpstr>
      <vt:lpstr>Metadata Flush Dependencies</vt:lpstr>
      <vt:lpstr>PowerPoint Presentation</vt:lpstr>
      <vt:lpstr>PowerPoint Presentation</vt:lpstr>
      <vt:lpstr>PowerPoint Presentation</vt:lpstr>
      <vt:lpstr>File Open and Close Problem</vt:lpstr>
      <vt:lpstr>File Open and Close Problem</vt:lpstr>
      <vt:lpstr>Status</vt:lpstr>
      <vt:lpstr>Client/Server Network Access</vt:lpstr>
      <vt:lpstr>Client/Server Network Access</vt:lpstr>
      <vt:lpstr>Page Buffering</vt:lpstr>
      <vt:lpstr>Page Buffering</vt:lpstr>
      <vt:lpstr>HDF5 Metadata and  Page Buffering</vt:lpstr>
      <vt:lpstr>HDF5 Metadata</vt:lpstr>
      <vt:lpstr>Current Handling of HDF5 Metadata</vt:lpstr>
      <vt:lpstr>HDF5 Metadata Allocation</vt:lpstr>
      <vt:lpstr>Current Handling of HDF5 Metadata</vt:lpstr>
      <vt:lpstr>Page Buffering (L2 Cache)</vt:lpstr>
      <vt:lpstr>New Aggregator API Calls</vt:lpstr>
      <vt:lpstr>HDF5 Page Buffering</vt:lpstr>
      <vt:lpstr>Data and Metadata Aggregators</vt:lpstr>
      <vt:lpstr>Scalable Chunk Indices</vt:lpstr>
      <vt:lpstr>Scalable Chunk Indices</vt:lpstr>
      <vt:lpstr>Append-only Data Writing</vt:lpstr>
      <vt:lpstr>Append-only Data Writing</vt:lpstr>
      <vt:lpstr>h5watch</vt:lpstr>
      <vt:lpstr>Internal Threading</vt:lpstr>
      <vt:lpstr>Internal Threading</vt:lpstr>
      <vt:lpstr>Multi-threading in HDF5: Paths Forward</vt:lpstr>
      <vt:lpstr>Outline</vt:lpstr>
      <vt:lpstr>Introduction</vt:lpstr>
      <vt:lpstr>Introduction</vt:lpstr>
      <vt:lpstr>Current implementation</vt:lpstr>
      <vt:lpstr>Current Implementation</vt:lpstr>
      <vt:lpstr>Current Implementation</vt:lpstr>
      <vt:lpstr>Paths forward</vt:lpstr>
      <vt:lpstr>Improving Concurrency</vt:lpstr>
      <vt:lpstr>Improving Concurrency</vt:lpstr>
      <vt:lpstr>Reducing Latency</vt:lpstr>
      <vt:lpstr>Reducing Latency: I/O Performance</vt:lpstr>
      <vt:lpstr>Reducing Latency: CB Operations</vt:lpstr>
      <vt:lpstr>Reducing Latency: General Optimizations</vt:lpstr>
      <vt:lpstr>Reducing Latency</vt:lpstr>
      <vt:lpstr>Recommendations</vt:lpstr>
      <vt:lpstr>Decision</vt:lpstr>
      <vt:lpstr>Other Considerations</vt:lpstr>
      <vt:lpstr>PowerPoint Presentation</vt:lpstr>
      <vt:lpstr>Parallelizing Filters</vt:lpstr>
      <vt:lpstr>Parallelizing Filters</vt:lpstr>
      <vt:lpstr>Parallelizing Filters</vt:lpstr>
      <vt:lpstr>Improve Library Concurrency</vt:lpstr>
      <vt:lpstr>Improve Library Concurrency</vt:lpstr>
      <vt:lpstr>HDF5 and AIO</vt:lpstr>
      <vt:lpstr>HDF5 and AIO</vt:lpstr>
      <vt:lpstr>HDF5 and AIO</vt:lpstr>
      <vt:lpstr>Implementation Considerations</vt:lpstr>
      <vt:lpstr>Implementation Considerations</vt:lpstr>
      <vt:lpstr>Current Status</vt:lpstr>
      <vt:lpstr>Current Status</vt:lpstr>
      <vt:lpstr>Current Status</vt:lpstr>
      <vt:lpstr>Current Status</vt:lpstr>
      <vt:lpstr>Future Work</vt:lpstr>
      <vt:lpstr>The HDF5 Virtual File Layer (VFL) and Virtual File Drivers (VFDs)</vt:lpstr>
      <vt:lpstr>PowerPoint Presentation</vt:lpstr>
      <vt:lpstr>PowerPoint Presentation</vt:lpstr>
      <vt:lpstr>HDF5 VFDs</vt:lpstr>
      <vt:lpstr>PowerPoint Presentation</vt:lpstr>
      <vt:lpstr>PowerPoint Presentation</vt:lpstr>
      <vt:lpstr>PowerPoint Presentation</vt:lpstr>
      <vt:lpstr>Selecting a "Terminal" VFD</vt:lpstr>
      <vt:lpstr>Selecting a "Logical" VFD</vt:lpstr>
      <vt:lpstr>Selecting a “Logical” VFD</vt:lpstr>
      <vt:lpstr>Stackable VFDs</vt:lpstr>
      <vt:lpstr>Fault Tolerance: Journaling</vt:lpstr>
      <vt:lpstr>Fault Tolerance: Journaling</vt:lpstr>
      <vt:lpstr>Metadata Journaling</vt:lpstr>
      <vt:lpstr>Metadata Journaling</vt:lpstr>
      <vt:lpstr>Metadata Journaling</vt:lpstr>
      <vt:lpstr>Metadata Journaling</vt:lpstr>
      <vt:lpstr>Metadata Journaling</vt:lpstr>
      <vt:lpstr>HDF5 Implementation</vt:lpstr>
      <vt:lpstr>Superblock Additions</vt:lpstr>
      <vt:lpstr>Journal File Format</vt:lpstr>
      <vt:lpstr>New API Call</vt:lpstr>
      <vt:lpstr>H5AC_jnl_config_t</vt:lpstr>
      <vt:lpstr>Transaction Start/End</vt:lpstr>
      <vt:lpstr>Ring Buffer</vt:lpstr>
      <vt:lpstr>Journal Buffers</vt:lpstr>
      <vt:lpstr>Start Transaction</vt:lpstr>
      <vt:lpstr>Insert a Journal Entry</vt:lpstr>
      <vt:lpstr>End Transaction</vt:lpstr>
      <vt:lpstr>Flush and Close</vt:lpstr>
      <vt:lpstr>Parallel</vt:lpstr>
      <vt:lpstr>h5recover</vt:lpstr>
      <vt:lpstr>h5recover Algorithm</vt:lpstr>
      <vt:lpstr>Fault Tolerance: Ordered Updates</vt:lpstr>
      <vt:lpstr>Fault Tolerance: Ordered Updates</vt:lpstr>
      <vt:lpstr>Other Efforts</vt:lpstr>
      <vt:lpstr>Other Efforts</vt:lpstr>
      <vt:lpstr>i/o for variable-length dataset</vt:lpstr>
      <vt:lpstr>Examples of Variable-length Data</vt:lpstr>
      <vt:lpstr>Variable-length Data in HDF5</vt:lpstr>
      <vt:lpstr>Storing Variable-length Data</vt:lpstr>
      <vt:lpstr>Variable-length Datasets and I/O</vt:lpstr>
      <vt:lpstr>Multiple Global Heaps</vt:lpstr>
      <vt:lpstr>Variable-length Dataset and I/O</vt:lpstr>
      <vt:lpstr>Hints for Variable-length Data I/O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Dana Robinson</dc:creator>
  <cp:lastModifiedBy>Evans, Mark</cp:lastModifiedBy>
  <cp:revision>77</cp:revision>
  <dcterms:created xsi:type="dcterms:W3CDTF">2012-05-21T21:29:48Z</dcterms:created>
  <dcterms:modified xsi:type="dcterms:W3CDTF">2013-08-23T14:12:45Z</dcterms:modified>
</cp:coreProperties>
</file>