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86" r:id="rId1"/>
  </p:sldMasterIdLst>
  <p:notesMasterIdLst>
    <p:notesMasterId r:id="rId12"/>
  </p:notesMasterIdLst>
  <p:handoutMasterIdLst>
    <p:handoutMasterId r:id="rId13"/>
  </p:handoutMasterIdLst>
  <p:sldIdLst>
    <p:sldId id="288" r:id="rId2"/>
    <p:sldId id="356" r:id="rId3"/>
    <p:sldId id="358" r:id="rId4"/>
    <p:sldId id="381" r:id="rId5"/>
    <p:sldId id="383" r:id="rId6"/>
    <p:sldId id="382" r:id="rId7"/>
    <p:sldId id="384" r:id="rId8"/>
    <p:sldId id="380" r:id="rId9"/>
    <p:sldId id="378" r:id="rId10"/>
    <p:sldId id="379" r:id="rId11"/>
  </p:sldIdLst>
  <p:sldSz cx="9144000" cy="6858000" type="screen4x3"/>
  <p:notesSz cx="6858000" cy="9144000"/>
  <p:embeddedFontLst>
    <p:embeddedFont>
      <p:font typeface="Calibri" pitchFamily="34" charset="0"/>
      <p:regular r:id="rId14"/>
      <p:bold r:id="rId15"/>
      <p:italic r:id="rId16"/>
      <p:boldItalic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8608" autoAdjust="0"/>
    <p:restoredTop sz="86419" autoAdjust="0"/>
  </p:normalViewPr>
  <p:slideViewPr>
    <p:cSldViewPr showGuides="1">
      <p:cViewPr varScale="1">
        <p:scale>
          <a:sx n="76" d="100"/>
          <a:sy n="76" d="100"/>
        </p:scale>
        <p:origin x="-228" y="-102"/>
      </p:cViewPr>
      <p:guideLst>
        <p:guide orient="horz" pos="2160"/>
        <p:guide pos="28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B6A01C-34C6-7342-9E4B-D4E64201C946}" type="datetimeFigureOut">
              <a:rPr lang="en-US" smtClean="0"/>
              <a:pPr/>
              <a:t>3/7/2013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D258E5-BDEC-A44D-9C2E-09EBF08CF0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14078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245783-6BE9-4694-A1F6-693F09169B94}" type="datetimeFigureOut">
              <a:rPr lang="en-US" smtClean="0"/>
              <a:pPr/>
              <a:t>3/7/2013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24EC39-7544-4C7F-93EE-0C17C74951D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85180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930932-955E-42E4-A4C0-E99690BFE94C}" type="slidenum">
              <a:rPr lang="en-US"/>
              <a:pPr/>
              <a:t>1</a:t>
            </a:fld>
            <a:endParaRPr lang="en-US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9825" y="685800"/>
            <a:ext cx="4572000" cy="3429000"/>
          </a:xfrm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290" y="4343093"/>
            <a:ext cx="5025363" cy="4115721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24EC39-7544-4C7F-93EE-0C17C74951D0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24EC39-7544-4C7F-93EE-0C17C74951D0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24EC39-7544-4C7F-93EE-0C17C74951D0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24EC39-7544-4C7F-93EE-0C17C74951D0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24EC39-7544-4C7F-93EE-0C17C74951D0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24EC39-7544-4C7F-93EE-0C17C74951D0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24EC39-7544-4C7F-93EE-0C17C74951D0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24EC39-7544-4C7F-93EE-0C17C74951D0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24EC39-7544-4C7F-93EE-0C17C74951D0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926" name="Picture 2086" descr="hdf_7ppt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7890" name="Rectangle 2050"/>
          <p:cNvSpPr>
            <a:spLocks noGrp="1" noChangeArrowheads="1"/>
          </p:cNvSpPr>
          <p:nvPr>
            <p:ph type="ctrTitle"/>
          </p:nvPr>
        </p:nvSpPr>
        <p:spPr>
          <a:xfrm>
            <a:off x="685800" y="2209800"/>
            <a:ext cx="7772400" cy="2057400"/>
          </a:xfrm>
        </p:spPr>
        <p:txBody>
          <a:bodyPr anchor="t"/>
          <a:lstStyle>
            <a:lvl1pPr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7891" name="Rectangle 2051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4419600"/>
            <a:ext cx="6400800" cy="914400"/>
          </a:xfrm>
        </p:spPr>
        <p:txBody>
          <a:bodyPr/>
          <a:lstStyle>
            <a:lvl1pPr marL="0" indent="0" algn="ctr">
              <a:buFontTx/>
              <a:buNone/>
              <a:defRPr sz="2400"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37904" name="Rectangle 2064"/>
          <p:cNvSpPr>
            <a:spLocks noGrp="1" noChangeArrowheads="1"/>
          </p:cNvSpPr>
          <p:nvPr>
            <p:ph type="dt" sz="half" idx="2"/>
          </p:nvPr>
        </p:nvSpPr>
        <p:spPr>
          <a:xfrm>
            <a:off x="304800" y="6629400"/>
            <a:ext cx="1752600" cy="228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October 15-18, 2008</a:t>
            </a:r>
            <a:endParaRPr lang="en-US" dirty="0"/>
          </a:p>
        </p:txBody>
      </p:sp>
      <p:sp>
        <p:nvSpPr>
          <p:cNvPr id="37905" name="Rectangle 206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Workshop Name (edit footer to change)</a:t>
            </a:r>
            <a:endParaRPr lang="en-US" dirty="0"/>
          </a:p>
        </p:txBody>
      </p:sp>
      <p:sp>
        <p:nvSpPr>
          <p:cNvPr id="37906" name="Rectangle 206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B9A296CE-074A-4235-9897-F1B252B6FB1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0" grpId="0" autoUpdateAnimBg="0"/>
      <p:bldP spid="37891" grpId="0" build="p" autoUpdateAnimBg="0" advAuto="0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89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3789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819400"/>
            <a:ext cx="7010400" cy="533400"/>
          </a:xfrm>
        </p:spPr>
        <p:txBody>
          <a:bodyPr anchor="ctr"/>
          <a:lstStyle>
            <a:lvl1pPr>
              <a:defRPr sz="3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04800" y="6629400"/>
            <a:ext cx="1676400" cy="228600"/>
          </a:xfrm>
        </p:spPr>
        <p:txBody>
          <a:bodyPr/>
          <a:lstStyle/>
          <a:p>
            <a:r>
              <a:rPr lang="en-US" smtClean="0"/>
              <a:t>October 15-18, 2008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Workshop Name (edit footer to change)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90693-FCA4-456D-B0D1-1E6BC96D03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990600"/>
            <a:ext cx="41529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990600"/>
            <a:ext cx="41529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" y="6629400"/>
            <a:ext cx="1676400" cy="228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October 15-18, 2008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Workshop Name (edit footer to change)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E2BE39-D6F0-4B70-B47C-2166E0E553D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04800" y="6629400"/>
            <a:ext cx="1676400" cy="228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October 15-18, 2008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Workshop Name (edit footer to change)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A2B324-5D90-4399-9765-5D55AF61633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October 15-18, 2008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6990693-FCA4-456D-B0D1-1E6BC96D03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Workshop Name (edit footer to change)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October 15-18, 2008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Workshop Name (edit footer to change)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AE129A-8A4A-4680-9167-74CE7C7BB01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October 15-18, 2008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Workshop Name (edit footer to change)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2F9BD7-B4CC-49F1-830D-09E4505864B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jpe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96" name="Picture 1056" descr="hdf_no_banner_white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6867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990600"/>
            <a:ext cx="84582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pic>
        <p:nvPicPr>
          <p:cNvPr id="36890" name="Picture 1050" descr="hdf 0line"/>
          <p:cNvPicPr>
            <a:picLocks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0" y="762000"/>
            <a:ext cx="9144000" cy="76200"/>
          </a:xfrm>
          <a:prstGeom prst="rect">
            <a:avLst/>
          </a:prstGeom>
          <a:noFill/>
        </p:spPr>
      </p:pic>
      <p:pic>
        <p:nvPicPr>
          <p:cNvPr id="36891" name="Picture 1051" descr="hdf bluegreenotxt"/>
          <p:cNvPicPr>
            <a:picLocks noChangeAspect="1" noChangeArrowheads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4800" y="152400"/>
            <a:ext cx="8382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66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152400"/>
            <a:ext cx="7010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36893" name="Rectangle 105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6629400"/>
            <a:ext cx="1676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smtClean="0"/>
              <a:t>October 15-18, 2008</a:t>
            </a:r>
            <a:endParaRPr lang="en-US" dirty="0"/>
          </a:p>
        </p:txBody>
      </p:sp>
      <p:sp>
        <p:nvSpPr>
          <p:cNvPr id="36894" name="Rectangle 105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86000" y="6629400"/>
            <a:ext cx="3962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smtClean="0"/>
              <a:t>Workshop Name (edit footer to change)</a:t>
            </a:r>
            <a:endParaRPr lang="en-US" dirty="0"/>
          </a:p>
        </p:txBody>
      </p:sp>
      <p:sp>
        <p:nvSpPr>
          <p:cNvPr id="36895" name="Rectangle 105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629400"/>
            <a:ext cx="762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 b="1">
                <a:solidFill>
                  <a:schemeClr val="bg1"/>
                </a:solidFill>
                <a:latin typeface="+mn-lt"/>
              </a:defRPr>
            </a:lvl1pPr>
          </a:lstStyle>
          <a:p>
            <a:fld id="{66990693-FCA4-456D-B0D1-1E6BC96D0376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715" r:id="rId2"/>
    <p:sldLayoutId id="2147483690" r:id="rId3"/>
    <p:sldLayoutId id="2147483692" r:id="rId4"/>
    <p:sldLayoutId id="2147483712" r:id="rId5"/>
    <p:sldLayoutId id="2147483713" r:id="rId6"/>
    <p:sldLayoutId id="2147483714" r:id="rId7"/>
  </p:sldLayoutIdLst>
  <p:transition spd="med">
    <p:wipe dir="d"/>
  </p:transition>
  <p:timing>
    <p:tnLst>
      <p:par>
        <p:cTn id="1" dur="indefinite" restart="never" nodeType="tmRoot"/>
      </p:par>
    </p:tnLst>
  </p:timing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0">
          <a:solidFill>
            <a:srgbClr val="000000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Symbol" pitchFamily="18" charset="2"/>
        <a:buChar char="-"/>
        <a:defRPr sz="2600">
          <a:solidFill>
            <a:srgbClr val="000000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rgbClr val="000000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rgbClr val="000000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rgbClr val="000000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rgbClr val="000000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rgbClr val="000000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rgbClr val="000000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b="1" dirty="0" smtClean="0"/>
              <a:t>HDF5 </a:t>
            </a:r>
            <a:r>
              <a:rPr lang="en-US" sz="2800" b="1" dirty="0"/>
              <a:t>API routines for HPC </a:t>
            </a:r>
            <a:r>
              <a:rPr lang="en-US" sz="2800" b="1" dirty="0" smtClean="0"/>
              <a:t>Applications</a:t>
            </a:r>
            <a:br>
              <a:rPr lang="en-US" sz="2800" b="1" dirty="0" smtClean="0"/>
            </a:b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Read/Write </a:t>
            </a:r>
            <a:r>
              <a:rPr lang="en-US" sz="2800" b="1" dirty="0"/>
              <a:t>multiple datasets in a HDF5 file 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14600" y="4953000"/>
            <a:ext cx="4114800" cy="1143000"/>
          </a:xfrm>
        </p:spPr>
        <p:txBody>
          <a:bodyPr/>
          <a:lstStyle/>
          <a:p>
            <a:r>
              <a:rPr lang="en-US" dirty="0" smtClean="0"/>
              <a:t>Jonathan Kim</a:t>
            </a:r>
          </a:p>
          <a:p>
            <a:r>
              <a:rPr lang="en-US" dirty="0" smtClean="0"/>
              <a:t>Peter Cao</a:t>
            </a:r>
            <a:endParaRPr lang="en-US" dirty="0" smtClean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 smtClean="0"/>
              <a:t>October 15-18, 2008</a:t>
            </a:r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Workshop Name (edit footer to change)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9A296CE-074A-4235-9897-F1B252B6FB18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 smtClean="0"/>
              <a:t>This work was [partially] supported by [grant, contract, cooperative agreement] number [agreement number] [from, with] [organization name (acronym)].  </a:t>
            </a:r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Any opinions, findings, conclusions, or recommendations expressed in this material are those of the </a:t>
            </a:r>
            <a:r>
              <a:rPr lang="en-US" dirty="0" err="1" smtClean="0"/>
              <a:t>author[s</a:t>
            </a:r>
            <a:r>
              <a:rPr lang="en-US" dirty="0" smtClean="0"/>
              <a:t>] and do not necessarily reflect the views of [organization].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October 15-18, 2008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6990693-FCA4-456D-B0D1-1E6BC96D0376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Workshop Name (edit footer to change)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Points Overview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53000"/>
          </a:xfrm>
        </p:spPr>
        <p:txBody>
          <a:bodyPr/>
          <a:lstStyle/>
          <a:p>
            <a:pPr lvl="0">
              <a:lnSpc>
                <a:spcPct val="150000"/>
              </a:lnSpc>
            </a:pPr>
            <a:r>
              <a:rPr lang="en-US" sz="3200" b="0" dirty="0" smtClean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What </a:t>
            </a:r>
            <a:r>
              <a:rPr lang="en-US" sz="3200" dirty="0" smtClean="0">
                <a:latin typeface="+mj-lt"/>
                <a:ea typeface="+mj-ea"/>
                <a:cs typeface="+mj-cs"/>
              </a:rPr>
              <a:t>in brief?</a:t>
            </a:r>
            <a:endParaRPr lang="en-US" sz="3200" b="0" dirty="0" smtClean="0">
              <a:solidFill>
                <a:srgbClr val="000000"/>
              </a:solidFill>
              <a:latin typeface="+mj-lt"/>
              <a:ea typeface="+mj-ea"/>
              <a:cs typeface="+mj-cs"/>
            </a:endParaRPr>
          </a:p>
          <a:p>
            <a:pPr lvl="0">
              <a:lnSpc>
                <a:spcPct val="150000"/>
              </a:lnSpc>
            </a:pPr>
            <a:r>
              <a:rPr lang="en-US" sz="3200" dirty="0" smtClean="0">
                <a:latin typeface="+mj-lt"/>
                <a:ea typeface="+mj-ea"/>
                <a:cs typeface="+mj-cs"/>
              </a:rPr>
              <a:t>Why?</a:t>
            </a:r>
          </a:p>
          <a:p>
            <a:pPr lvl="0">
              <a:lnSpc>
                <a:spcPct val="150000"/>
              </a:lnSpc>
            </a:pPr>
            <a:r>
              <a:rPr lang="en-US" sz="3200" b="0" dirty="0" smtClean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What in detail?</a:t>
            </a:r>
          </a:p>
          <a:p>
            <a:pPr lvl="0">
              <a:lnSpc>
                <a:spcPct val="150000"/>
              </a:lnSpc>
            </a:pPr>
            <a:r>
              <a:rPr lang="en-US" sz="3200" dirty="0" smtClean="0">
                <a:latin typeface="+mj-lt"/>
                <a:ea typeface="+mj-ea"/>
                <a:cs typeface="+mj-cs"/>
              </a:rPr>
              <a:t>Examples</a:t>
            </a:r>
            <a:endParaRPr lang="en-US" sz="3200" b="0" dirty="0" smtClean="0">
              <a:solidFill>
                <a:srgbClr val="000000"/>
              </a:solidFill>
              <a:latin typeface="+mj-lt"/>
              <a:ea typeface="+mj-ea"/>
              <a:cs typeface="+mj-cs"/>
            </a:endParaRPr>
          </a:p>
          <a:p>
            <a:pPr lvl="0">
              <a:lnSpc>
                <a:spcPct val="150000"/>
              </a:lnSpc>
            </a:pPr>
            <a:r>
              <a:rPr lang="en-US" sz="3200" dirty="0" smtClean="0">
                <a:latin typeface="+mj-lt"/>
                <a:ea typeface="+mj-ea"/>
                <a:cs typeface="+mj-cs"/>
              </a:rPr>
              <a:t>How in brief?</a:t>
            </a:r>
          </a:p>
          <a:p>
            <a:pPr>
              <a:lnSpc>
                <a:spcPct val="150000"/>
              </a:lnSpc>
            </a:pPr>
            <a:r>
              <a:rPr lang="en-US" sz="3200" b="0" dirty="0" smtClean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Questions &amp; Comments</a:t>
            </a:r>
            <a:endParaRPr lang="en-US" sz="3200" b="0" dirty="0" smtClean="0">
              <a:solidFill>
                <a:srgbClr val="00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October 15-18, 2008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6990693-FCA4-456D-B0D1-1E6BC96D0376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Workshop Name (edit footer to change)</a:t>
            </a:r>
            <a:endParaRPr lang="en-US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Point Overview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What </a:t>
            </a:r>
            <a:r>
              <a:rPr lang="en-US" dirty="0"/>
              <a:t>i</a:t>
            </a:r>
            <a:r>
              <a:rPr lang="en-US" dirty="0" smtClean="0"/>
              <a:t>n brief</a:t>
            </a:r>
          </a:p>
          <a:p>
            <a:endParaRPr lang="en-US" dirty="0" smtClean="0"/>
          </a:p>
          <a:p>
            <a:pPr lvl="1"/>
            <a:r>
              <a:rPr lang="en-US" baseline="0" dirty="0" smtClean="0"/>
              <a:t>H5Dmulti_read()</a:t>
            </a:r>
          </a:p>
          <a:p>
            <a:pPr lvl="2"/>
            <a:r>
              <a:rPr lang="en-US" dirty="0" smtClean="0"/>
              <a:t>Read data from multiple datasets in a HDF5 file with a single call</a:t>
            </a:r>
          </a:p>
          <a:p>
            <a:pPr lvl="2"/>
            <a:endParaRPr lang="en-US" baseline="0" dirty="0" smtClean="0"/>
          </a:p>
          <a:p>
            <a:pPr lvl="1"/>
            <a:r>
              <a:rPr lang="en-US" dirty="0" smtClean="0"/>
              <a:t>H5Dmulti_wirte()</a:t>
            </a:r>
          </a:p>
          <a:p>
            <a:pPr lvl="2"/>
            <a:r>
              <a:rPr lang="en-US" dirty="0" smtClean="0"/>
              <a:t>Write data to multiple datasets in a HDF5 file with a single call</a:t>
            </a:r>
            <a:endParaRPr lang="en-US" baseline="0" dirty="0" smtClean="0"/>
          </a:p>
          <a:p>
            <a:pPr marL="0" lvl="0" indent="0">
              <a:buNone/>
            </a:pPr>
            <a:endParaRPr lang="en-US" sz="2600" dirty="0" smtClean="0">
              <a:solidFill>
                <a:srgbClr val="0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October 15-18, 2008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6990693-FCA4-456D-B0D1-1E6BC96D0376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Workshop Name (edit footer to change)</a:t>
            </a:r>
            <a:endParaRPr lang="en-US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Point Overview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Why</a:t>
            </a:r>
          </a:p>
          <a:p>
            <a:pPr lvl="1"/>
            <a:r>
              <a:rPr lang="en-US" dirty="0" smtClean="0"/>
              <a:t>To provide</a:t>
            </a:r>
            <a:r>
              <a:rPr lang="en-US" dirty="0"/>
              <a:t> </a:t>
            </a:r>
            <a:r>
              <a:rPr lang="en-US" dirty="0" smtClean="0"/>
              <a:t>accessing </a:t>
            </a:r>
            <a:r>
              <a:rPr lang="en-US" dirty="0"/>
              <a:t>multiple </a:t>
            </a:r>
            <a:r>
              <a:rPr lang="en-US" dirty="0" smtClean="0"/>
              <a:t>datasets in a HDF5 file </a:t>
            </a:r>
            <a:r>
              <a:rPr lang="en-US" dirty="0"/>
              <a:t>with a single call and </a:t>
            </a:r>
            <a:r>
              <a:rPr lang="en-US" dirty="0" smtClean="0"/>
              <a:t>provide performance </a:t>
            </a:r>
            <a:r>
              <a:rPr lang="en-US" dirty="0"/>
              <a:t>improvement via parallel I/O (MPI-I/O) </a:t>
            </a:r>
            <a:r>
              <a:rPr lang="en-US" dirty="0" smtClean="0"/>
              <a:t>feature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This is part of ANL project to improve FLASH I/O from paying customer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Refer to 2.1 </a:t>
            </a:r>
            <a:r>
              <a:rPr lang="en-US" dirty="0"/>
              <a:t>Improving FLASH </a:t>
            </a:r>
            <a:r>
              <a:rPr lang="en-US" dirty="0" smtClean="0"/>
              <a:t>I/O section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October 15-18, 2008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6990693-FCA4-456D-B0D1-1E6BC96D0376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Workshop Name (edit footer to change)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866423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Point Overview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What in detail</a:t>
            </a:r>
          </a:p>
          <a:p>
            <a:pPr lvl="1"/>
            <a:r>
              <a:rPr lang="en-US" dirty="0" smtClean="0"/>
              <a:t>Refer to “3.1 New API Functions”</a:t>
            </a:r>
          </a:p>
          <a:p>
            <a:pPr lvl="2"/>
            <a:r>
              <a:rPr lang="en-US" dirty="0" smtClean="0"/>
              <a:t>Common type structure</a:t>
            </a:r>
          </a:p>
          <a:p>
            <a:pPr lvl="2"/>
            <a:endParaRPr lang="en-US" sz="2000" dirty="0" smtClean="0"/>
          </a:p>
          <a:p>
            <a:pPr lvl="1"/>
            <a:r>
              <a:rPr lang="en-US" dirty="0"/>
              <a:t>Refer to 3.1.1</a:t>
            </a:r>
          </a:p>
          <a:p>
            <a:pPr lvl="2"/>
            <a:r>
              <a:rPr lang="en-US" baseline="0" dirty="0" smtClean="0"/>
              <a:t>H5Dmulti_read(</a:t>
            </a:r>
            <a:r>
              <a:rPr lang="en-US" baseline="0" dirty="0" err="1" smtClean="0"/>
              <a:t>file_id</a:t>
            </a:r>
            <a:r>
              <a:rPr lang="en-US" baseline="0" dirty="0" smtClean="0"/>
              <a:t>, count, </a:t>
            </a:r>
            <a:r>
              <a:rPr lang="en-US" dirty="0" smtClean="0"/>
              <a:t>info[], </a:t>
            </a:r>
            <a:r>
              <a:rPr lang="en-US" dirty="0" err="1" smtClean="0"/>
              <a:t>dxpl_id</a:t>
            </a:r>
            <a:r>
              <a:rPr lang="en-US" baseline="0" dirty="0" smtClean="0"/>
              <a:t>)</a:t>
            </a:r>
          </a:p>
          <a:p>
            <a:pPr lvl="2"/>
            <a:endParaRPr lang="en-US" baseline="0" dirty="0" smtClean="0"/>
          </a:p>
          <a:p>
            <a:pPr lvl="1"/>
            <a:r>
              <a:rPr lang="en-US" dirty="0"/>
              <a:t>Refer to 3.1.2</a:t>
            </a:r>
          </a:p>
          <a:p>
            <a:pPr lvl="2"/>
            <a:r>
              <a:rPr lang="en-US" dirty="0" smtClean="0"/>
              <a:t>H5Dmulti_wirte(</a:t>
            </a:r>
            <a:r>
              <a:rPr lang="en-US" dirty="0" err="1"/>
              <a:t>file_id</a:t>
            </a:r>
            <a:r>
              <a:rPr lang="en-US" dirty="0"/>
              <a:t>, count, </a:t>
            </a:r>
            <a:r>
              <a:rPr lang="en-US" dirty="0" smtClean="0"/>
              <a:t>info[], </a:t>
            </a:r>
            <a:r>
              <a:rPr lang="en-US" dirty="0" err="1"/>
              <a:t>dxpl_id</a:t>
            </a:r>
            <a:r>
              <a:rPr lang="en-US" dirty="0" smtClean="0"/>
              <a:t>)</a:t>
            </a:r>
          </a:p>
          <a:p>
            <a:pPr marL="0" lvl="0" indent="0">
              <a:buNone/>
            </a:pPr>
            <a:endParaRPr lang="en-US" sz="2600" dirty="0" smtClean="0">
              <a:solidFill>
                <a:srgbClr val="0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October 15-18, 2008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6990693-FCA4-456D-B0D1-1E6BC96D0376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Workshop Name (edit footer to change)</a:t>
            </a:r>
            <a:endParaRPr lang="en-US"/>
          </a:p>
        </p:txBody>
      </p:sp>
      <p:sp>
        <p:nvSpPr>
          <p:cNvPr id="2" name="Rectangle 1"/>
          <p:cNvSpPr/>
          <p:nvPr/>
        </p:nvSpPr>
        <p:spPr bwMode="auto">
          <a:xfrm>
            <a:off x="4724400" y="3733800"/>
            <a:ext cx="1676400" cy="38100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4757803" y="5105400"/>
            <a:ext cx="1676400" cy="38100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063716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Point Overview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Examples in Pseudo Code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Refer to “3.2 </a:t>
            </a:r>
            <a:r>
              <a:rPr lang="en-US" dirty="0"/>
              <a:t>E</a:t>
            </a:r>
            <a:r>
              <a:rPr lang="en-US" dirty="0" smtClean="0"/>
              <a:t>xample cases”</a:t>
            </a:r>
          </a:p>
          <a:p>
            <a:pPr lvl="1"/>
            <a:endParaRPr lang="en-US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October 15-18, 2008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6990693-FCA4-456D-B0D1-1E6BC96D0376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Workshop Name (edit footer to change)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10332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Point Overview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How in brief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Refer to the chart in “3 Implementation”</a:t>
            </a:r>
          </a:p>
          <a:p>
            <a:pPr lvl="1"/>
            <a:endParaRPr lang="en-US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October 15-18, 2008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6990693-FCA4-456D-B0D1-1E6BC96D0376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Workshop Name (edit footer to change)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785470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1219200" y="2514600"/>
            <a:ext cx="6477000" cy="990600"/>
          </a:xfrm>
        </p:spPr>
        <p:txBody>
          <a:bodyPr/>
          <a:lstStyle/>
          <a:p>
            <a:r>
              <a:rPr lang="en-US" sz="3600" dirty="0" smtClean="0"/>
              <a:t>Questions/comments?</a:t>
            </a:r>
            <a:endParaRPr lang="en-US"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October 15-18, 2008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Workshop Name (edit footer to change)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6990693-FCA4-456D-B0D1-1E6BC96D0376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2590800"/>
            <a:ext cx="5715000" cy="1066800"/>
          </a:xfrm>
        </p:spPr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447800" y="4572000"/>
            <a:ext cx="6400800" cy="914400"/>
          </a:xfrm>
        </p:spPr>
        <p:txBody>
          <a:bodyPr/>
          <a:lstStyle/>
          <a:p>
            <a:r>
              <a:rPr lang="en-US" dirty="0" smtClean="0"/>
              <a:t>Have a great weekend!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October 15-18, 2008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Workshop Name (edit footer to change)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6990693-FCA4-456D-B0D1-1E6BC96D0376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THG_Presentation_template">
  <a:themeElements>
    <a:clrScheme name="Studio">
      <a:dk1>
        <a:sysClr val="windowText" lastClr="000000"/>
      </a:dk1>
      <a:lt1>
        <a:sysClr val="window" lastClr="FFFFFF"/>
      </a:lt1>
      <a:dk2>
        <a:srgbClr val="535252"/>
      </a:dk2>
      <a:lt2>
        <a:srgbClr val="AAB5C2"/>
      </a:lt2>
      <a:accent1>
        <a:srgbClr val="F7901E"/>
      </a:accent1>
      <a:accent2>
        <a:srgbClr val="FEC60B"/>
      </a:accent2>
      <a:accent3>
        <a:srgbClr val="9FE62F"/>
      </a:accent3>
      <a:accent4>
        <a:srgbClr val="4EA5D1"/>
      </a:accent4>
      <a:accent5>
        <a:srgbClr val="1C4596"/>
      </a:accent5>
      <a:accent6>
        <a:srgbClr val="542D90"/>
      </a:accent6>
      <a:hlink>
        <a:srgbClr val="ED2024"/>
      </a:hlink>
      <a:folHlink>
        <a:srgbClr val="BD912D"/>
      </a:folHlink>
    </a:clrScheme>
    <a:fontScheme name="The HDF Group -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Presentation on product or service 1">
        <a:dk1>
          <a:srgbClr val="808080"/>
        </a:dk1>
        <a:lt1>
          <a:srgbClr val="F8F8F8"/>
        </a:lt1>
        <a:dk2>
          <a:srgbClr val="000000"/>
        </a:dk2>
        <a:lt2>
          <a:srgbClr val="FFFFFF"/>
        </a:lt2>
        <a:accent1>
          <a:srgbClr val="6699FF"/>
        </a:accent1>
        <a:accent2>
          <a:srgbClr val="9933FF"/>
        </a:accent2>
        <a:accent3>
          <a:srgbClr val="AAAAAA"/>
        </a:accent3>
        <a:accent4>
          <a:srgbClr val="D4D4D4"/>
        </a:accent4>
        <a:accent5>
          <a:srgbClr val="B8CAFF"/>
        </a:accent5>
        <a:accent6>
          <a:srgbClr val="8A2DE7"/>
        </a:accent6>
        <a:hlink>
          <a:srgbClr val="00FFFF"/>
        </a:hlink>
        <a:folHlink>
          <a:srgbClr val="00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 on product or service 2">
        <a:dk1>
          <a:srgbClr val="000066"/>
        </a:dk1>
        <a:lt1>
          <a:srgbClr val="FFFFFF"/>
        </a:lt1>
        <a:dk2>
          <a:srgbClr val="3333FF"/>
        </a:dk2>
        <a:lt2>
          <a:srgbClr val="3399FF"/>
        </a:lt2>
        <a:accent1>
          <a:srgbClr val="66CCFF"/>
        </a:accent1>
        <a:accent2>
          <a:srgbClr val="FF66FF"/>
        </a:accent2>
        <a:accent3>
          <a:srgbClr val="FFFFFF"/>
        </a:accent3>
        <a:accent4>
          <a:srgbClr val="000056"/>
        </a:accent4>
        <a:accent5>
          <a:srgbClr val="B8E2FF"/>
        </a:accent5>
        <a:accent6>
          <a:srgbClr val="E75CE7"/>
        </a:accent6>
        <a:hlink>
          <a:srgbClr val="CC00CC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on product or servic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69696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C8C8C8"/>
        </a:accent6>
        <a:hlink>
          <a:srgbClr val="3333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on product or service 4">
        <a:dk1>
          <a:srgbClr val="808080"/>
        </a:dk1>
        <a:lt1>
          <a:srgbClr val="F8F8F8"/>
        </a:lt1>
        <a:dk2>
          <a:srgbClr val="000000"/>
        </a:dk2>
        <a:lt2>
          <a:srgbClr val="FFFFFF"/>
        </a:lt2>
        <a:accent1>
          <a:srgbClr val="CC9900"/>
        </a:accent1>
        <a:accent2>
          <a:srgbClr val="996600"/>
        </a:accent2>
        <a:accent3>
          <a:srgbClr val="AAAAAA"/>
        </a:accent3>
        <a:accent4>
          <a:srgbClr val="D4D4D4"/>
        </a:accent4>
        <a:accent5>
          <a:srgbClr val="E2CAAA"/>
        </a:accent5>
        <a:accent6>
          <a:srgbClr val="8A5C00"/>
        </a:accent6>
        <a:hlink>
          <a:srgbClr val="CCCC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 on product or service 5">
        <a:dk1>
          <a:srgbClr val="000000"/>
        </a:dk1>
        <a:lt1>
          <a:srgbClr val="FFFFFF"/>
        </a:lt1>
        <a:dk2>
          <a:srgbClr val="000000"/>
        </a:dk2>
        <a:lt2>
          <a:srgbClr val="996633"/>
        </a:lt2>
        <a:accent1>
          <a:srgbClr val="CC9900"/>
        </a:accent1>
        <a:accent2>
          <a:srgbClr val="FFECB7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E7D6A6"/>
        </a:accent6>
        <a:hlink>
          <a:srgbClr val="996633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on product or service 6">
        <a:dk1>
          <a:srgbClr val="000000"/>
        </a:dk1>
        <a:lt1>
          <a:srgbClr val="FFFFFF"/>
        </a:lt1>
        <a:dk2>
          <a:srgbClr val="000000"/>
        </a:dk2>
        <a:lt2>
          <a:srgbClr val="996633"/>
        </a:lt2>
        <a:accent1>
          <a:srgbClr val="CC9900"/>
        </a:accent1>
        <a:accent2>
          <a:srgbClr val="FFE28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E7CD81"/>
        </a:accent6>
        <a:hlink>
          <a:srgbClr val="996633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THG_Presentation_template</Template>
  <TotalTime>306</TotalTime>
  <Words>348</Words>
  <Application>Microsoft Office PowerPoint</Application>
  <PresentationFormat>On-screen Show (4:3)</PresentationFormat>
  <Paragraphs>90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Times New Roman</vt:lpstr>
      <vt:lpstr>Symbol</vt:lpstr>
      <vt:lpstr>THG_Presentation_template</vt:lpstr>
      <vt:lpstr>HDF5 API routines for HPC Applications  Read/Write multiple datasets in a HDF5 file </vt:lpstr>
      <vt:lpstr>Points Overview</vt:lpstr>
      <vt:lpstr>Point Overview</vt:lpstr>
      <vt:lpstr>Point Overview</vt:lpstr>
      <vt:lpstr>Point Overview</vt:lpstr>
      <vt:lpstr>Point Overview</vt:lpstr>
      <vt:lpstr>Point Overview</vt:lpstr>
      <vt:lpstr>Questions/comments?</vt:lpstr>
      <vt:lpstr>Thank You!</vt:lpstr>
      <vt:lpstr>Acknowledgements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Presentation</dc:title>
  <dc:creator>jkm</dc:creator>
  <cp:lastModifiedBy>Kim, Jong H</cp:lastModifiedBy>
  <cp:revision>13</cp:revision>
  <dcterms:created xsi:type="dcterms:W3CDTF">2010-07-21T16:44:01Z</dcterms:created>
  <dcterms:modified xsi:type="dcterms:W3CDTF">2013-03-07T21:02:51Z</dcterms:modified>
</cp:coreProperties>
</file>