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5" r:id="rId2"/>
    <p:sldId id="286" r:id="rId3"/>
    <p:sldId id="287" r:id="rId4"/>
    <p:sldId id="288" r:id="rId5"/>
    <p:sldId id="275" r:id="rId6"/>
    <p:sldId id="276" r:id="rId7"/>
    <p:sldId id="261" r:id="rId8"/>
    <p:sldId id="274" r:id="rId9"/>
    <p:sldId id="277" r:id="rId10"/>
    <p:sldId id="279" r:id="rId11"/>
    <p:sldId id="289" r:id="rId12"/>
    <p:sldId id="273" r:id="rId13"/>
    <p:sldId id="270" r:id="rId14"/>
    <p:sldId id="269" r:id="rId15"/>
    <p:sldId id="272" r:id="rId16"/>
    <p:sldId id="271" r:id="rId17"/>
    <p:sldId id="266" r:id="rId18"/>
    <p:sldId id="265" r:id="rId19"/>
    <p:sldId id="262" r:id="rId20"/>
    <p:sldId id="267" r:id="rId21"/>
    <p:sldId id="268" r:id="rId22"/>
    <p:sldId id="263" r:id="rId23"/>
    <p:sldId id="264" r:id="rId24"/>
    <p:sldId id="258" r:id="rId25"/>
    <p:sldId id="260" r:id="rId26"/>
    <p:sldId id="257" r:id="rId27"/>
    <p:sldId id="259" r:id="rId28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366" y="-2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\\jam\hdf\jkm\hdf5_trunk_doc\RFCs\HDF5_Library\HPC_H5Dread_multi_H5Dwrite_multi\H5Dwrite_multi_Perfrom_v3_edit2.xlsx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\\jam\hdf\jkm\hdf5_trunk_doc\RFCs\HDF5_Library\HPC_H5Dread_multi_H5Dwrite_multi\H5Dwrite_multi_Perfrom_v2.xlsx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file:///\\jam\hdf\jkm\hdf5_trunk_doc\RFCs\HDF5_Library\HPC_H5Dread_multi_H5Dwrite_multi\H5Dwrite_multi_Perfrom_v2.xlsx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file:///\\jam\hdf\jkm\JKDEV\JK_FIXes\J8313_multi_dset_rw\Doc\H5DWRITE_MULTI_Perfrom.XLSX" TargetMode="Externa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oleObject" Target="file:///\\jam\hdf\jkm\JKDEV\JK_FIXes\J8313_multi_dset_rw\Doc\H5DWRITE_MULTI_Perfrom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\\jam\hdf\jkm\hdf5_trunk_doc\RFCs\HDF5_Library\HPC_H5Dread_multi_H5Dwrite_multi\H5Dwrite_multi_Perfrom_v3_edit2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\\jam\hdf\jkm\hdf5_trunk_doc\RFCs\HDF5_Library\HPC_H5Dread_multi_H5Dwrite_multi\H5Dwrite_multi_Perfrom_v3_edit1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\\jam\hdf\jkm\hdf5_trunk_doc\RFCs\HDF5_Library\HPC_H5Dread_multi_H5Dwrite_multi\H5Dwrite_multi_Perfrom_v3_edit1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\\jam\hdf\jkm\hdf5_trunk_doc\RFCs\HDF5_Library\HPC_H5Dread_multi_H5Dwrite_multi\H5Dwrite_multi_Perfrom_v3_edit2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\\jam\hdf\jkm\hdf5_trunk_doc\RFCs\HDF5_Library\HPC_H5Dread_multi_H5Dwrite_multi\H5Dwrite_multi_Perfrom_v2_big_edit1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\\jam\hdf\jkm\hdf5_trunk_doc\RFCs\HDF5_Library\HPC_H5Dread_multi_H5Dwrite_multi\H5Dwrite_multi_Perfrom_v2_big_edit1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\\jam\hdf\jkm\hdf5_trunk_doc\RFCs\HDF5_Library\HPC_H5Dread_multi_H5Dwrite_multi\H5Dwrite_multi_Perfrom_v2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\\jam\hdf\jkm\hdf5_trunk_doc\RFCs\HDF5_Library\HPC_H5Dread_multi_H5Dwrite_multi\H5Dwrite_multi_Perfrom_v2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6.2067147856517901E-2"/>
          <c:y val="5.0925925925925902E-2"/>
          <c:w val="0.71208114610673701"/>
          <c:h val="0.82246937882764704"/>
        </c:manualLayout>
      </c:layout>
      <c:lineChart>
        <c:grouping val="standard"/>
        <c:varyColors val="0"/>
        <c:ser>
          <c:idx val="0"/>
          <c:order val="0"/>
          <c:tx>
            <c:v>H5Dwrite</c:v>
          </c:tx>
          <c:marker>
            <c:symbol val="none"/>
          </c:marker>
          <c:cat>
            <c:numRef>
              <c:f>Sheet1!$E$5:$E$10</c:f>
              <c:numCache>
                <c:formatCode>General</c:formatCode>
                <c:ptCount val="6"/>
                <c:pt idx="0">
                  <c:v>24</c:v>
                </c:pt>
                <c:pt idx="1">
                  <c:v>48</c:v>
                </c:pt>
                <c:pt idx="2">
                  <c:v>96</c:v>
                </c:pt>
                <c:pt idx="3">
                  <c:v>128</c:v>
                </c:pt>
                <c:pt idx="4">
                  <c:v>256</c:v>
                </c:pt>
              </c:numCache>
            </c:numRef>
          </c:cat>
          <c:val>
            <c:numRef>
              <c:f>Sheet1!$F$5:$F$9</c:f>
              <c:numCache>
                <c:formatCode>General</c:formatCode>
                <c:ptCount val="5"/>
                <c:pt idx="0">
                  <c:v>64.165999999999997</c:v>
                </c:pt>
                <c:pt idx="1">
                  <c:v>74.236000000000004</c:v>
                </c:pt>
                <c:pt idx="2">
                  <c:v>254.08099999999999</c:v>
                </c:pt>
                <c:pt idx="3">
                  <c:v>281.43799999999999</c:v>
                </c:pt>
                <c:pt idx="4">
                  <c:v>492.25599999999997</c:v>
                </c:pt>
              </c:numCache>
            </c:numRef>
          </c:val>
          <c:smooth val="0"/>
        </c:ser>
        <c:ser>
          <c:idx val="1"/>
          <c:order val="1"/>
          <c:tx>
            <c:v>H5Dwrite_multi</c:v>
          </c:tx>
          <c:marker>
            <c:symbol val="none"/>
          </c:marker>
          <c:cat>
            <c:numRef>
              <c:f>Sheet1!$E$5:$E$10</c:f>
              <c:numCache>
                <c:formatCode>General</c:formatCode>
                <c:ptCount val="6"/>
                <c:pt idx="0">
                  <c:v>24</c:v>
                </c:pt>
                <c:pt idx="1">
                  <c:v>48</c:v>
                </c:pt>
                <c:pt idx="2">
                  <c:v>96</c:v>
                </c:pt>
                <c:pt idx="3">
                  <c:v>128</c:v>
                </c:pt>
                <c:pt idx="4">
                  <c:v>256</c:v>
                </c:pt>
              </c:numCache>
            </c:numRef>
          </c:cat>
          <c:val>
            <c:numRef>
              <c:f>Sheet1!$G$5:$G$9</c:f>
              <c:numCache>
                <c:formatCode>General</c:formatCode>
                <c:ptCount val="5"/>
                <c:pt idx="0">
                  <c:v>1.1599999999999999</c:v>
                </c:pt>
                <c:pt idx="1">
                  <c:v>1.103</c:v>
                </c:pt>
                <c:pt idx="2">
                  <c:v>5.0990000000000002</c:v>
                </c:pt>
                <c:pt idx="3">
                  <c:v>6.3330000000000002</c:v>
                </c:pt>
                <c:pt idx="4">
                  <c:v>8.3849999999999998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0647936"/>
        <c:axId val="152518656"/>
      </c:lineChart>
      <c:catAx>
        <c:axId val="13064793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Number of processes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52518656"/>
        <c:crosses val="autoZero"/>
        <c:auto val="1"/>
        <c:lblAlgn val="ctr"/>
        <c:lblOffset val="100"/>
        <c:noMultiLvlLbl val="0"/>
      </c:catAx>
      <c:valAx>
        <c:axId val="152518656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Write time in seconds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3064793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1"/>
          <c:order val="0"/>
          <c:tx>
            <c:v>H5Dwrite</c:v>
          </c:tx>
          <c:spPr>
            <a:ln>
              <a:solidFill>
                <a:schemeClr val="accent1"/>
              </a:solidFill>
            </a:ln>
          </c:spPr>
          <c:marker>
            <c:symbol val="none"/>
          </c:marker>
          <c:cat>
            <c:numRef>
              <c:f>'I:\hdf5_trunk_doc\RFCs\HDF5_Library\HPC_H5Dread_multi_H5Dwrite_multi\[H5Dwrite_multi_Perfrom_v2_hopper2.xlsx]Sheet1'!$A$5:$A$9</c:f>
              <c:numCache>
                <c:formatCode>General</c:formatCode>
                <c:ptCount val="5"/>
                <c:pt idx="0">
                  <c:v>50</c:v>
                </c:pt>
                <c:pt idx="1">
                  <c:v>100</c:v>
                </c:pt>
                <c:pt idx="2">
                  <c:v>200</c:v>
                </c:pt>
                <c:pt idx="3">
                  <c:v>400</c:v>
                </c:pt>
                <c:pt idx="4">
                  <c:v>800</c:v>
                </c:pt>
              </c:numCache>
            </c:numRef>
          </c:cat>
          <c:val>
            <c:numRef>
              <c:f>'I:\hdf5_trunk_doc\RFCs\HDF5_Library\HPC_H5Dread_multi_H5Dwrite_multi\[H5Dwrite_multi_Perfrom_v2_hopper2.xlsx]Sheet1'!$B$5:$B$9</c:f>
              <c:numCache>
                <c:formatCode>General</c:formatCode>
                <c:ptCount val="5"/>
                <c:pt idx="0">
                  <c:v>19.292000000000002</c:v>
                </c:pt>
                <c:pt idx="1">
                  <c:v>46.939</c:v>
                </c:pt>
                <c:pt idx="2">
                  <c:v>80.319000000000003</c:v>
                </c:pt>
                <c:pt idx="3">
                  <c:v>171.79300000000001</c:v>
                </c:pt>
                <c:pt idx="4">
                  <c:v>272.15699999999998</c:v>
                </c:pt>
              </c:numCache>
            </c:numRef>
          </c:val>
          <c:smooth val="0"/>
        </c:ser>
        <c:ser>
          <c:idx val="2"/>
          <c:order val="1"/>
          <c:tx>
            <c:v>H5Dwrite_multi</c:v>
          </c:tx>
          <c:spPr>
            <a:ln>
              <a:solidFill>
                <a:schemeClr val="accent2"/>
              </a:solidFill>
            </a:ln>
          </c:spPr>
          <c:marker>
            <c:symbol val="none"/>
          </c:marker>
          <c:cat>
            <c:numRef>
              <c:f>'I:\hdf5_trunk_doc\RFCs\HDF5_Library\HPC_H5Dread_multi_H5Dwrite_multi\[H5Dwrite_multi_Perfrom_v2_hopper2.xlsx]Sheet1'!$A$5:$A$9</c:f>
              <c:numCache>
                <c:formatCode>General</c:formatCode>
                <c:ptCount val="5"/>
                <c:pt idx="0">
                  <c:v>50</c:v>
                </c:pt>
                <c:pt idx="1">
                  <c:v>100</c:v>
                </c:pt>
                <c:pt idx="2">
                  <c:v>200</c:v>
                </c:pt>
                <c:pt idx="3">
                  <c:v>400</c:v>
                </c:pt>
                <c:pt idx="4">
                  <c:v>800</c:v>
                </c:pt>
              </c:numCache>
            </c:numRef>
          </c:cat>
          <c:val>
            <c:numRef>
              <c:f>'I:\hdf5_trunk_doc\RFCs\HDF5_Library\HPC_H5Dread_multi_H5Dwrite_multi\[H5Dwrite_multi_Perfrom_v2_hopper2.xlsx]Sheet1'!$C$5:$C$9</c:f>
              <c:numCache>
                <c:formatCode>General</c:formatCode>
                <c:ptCount val="5"/>
                <c:pt idx="0">
                  <c:v>8.1000000000000003E-2</c:v>
                </c:pt>
                <c:pt idx="1">
                  <c:v>0.115</c:v>
                </c:pt>
                <c:pt idx="2">
                  <c:v>0.14099999999999999</c:v>
                </c:pt>
                <c:pt idx="3">
                  <c:v>0.29599999999999999</c:v>
                </c:pt>
                <c:pt idx="4">
                  <c:v>0.93400000000000005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1232256"/>
        <c:axId val="61234176"/>
      </c:lineChart>
      <c:catAx>
        <c:axId val="6123225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Number of Chunked datasets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61234176"/>
        <c:crosses val="autoZero"/>
        <c:auto val="1"/>
        <c:lblAlgn val="ctr"/>
        <c:lblOffset val="100"/>
        <c:noMultiLvlLbl val="0"/>
      </c:catAx>
      <c:valAx>
        <c:axId val="61234176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Write</a:t>
                </a:r>
                <a:r>
                  <a:rPr lang="en-US" baseline="0"/>
                  <a:t> time in seconds</a:t>
                </a:r>
                <a:endParaRPr lang="en-US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6123225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6.2067147856517901E-2"/>
          <c:y val="5.0925925925925902E-2"/>
          <c:w val="0.71208114610673701"/>
          <c:h val="0.82246937882764704"/>
        </c:manualLayout>
      </c:layout>
      <c:lineChart>
        <c:grouping val="standard"/>
        <c:varyColors val="0"/>
        <c:ser>
          <c:idx val="0"/>
          <c:order val="0"/>
          <c:tx>
            <c:v>H5Dwrite</c:v>
          </c:tx>
          <c:marker>
            <c:symbol val="none"/>
          </c:marker>
          <c:cat>
            <c:numRef>
              <c:f>'I:\hdf5_trunk_doc\RFCs\HDF5_Library\HPC_H5Dread_multi_H5Dwrite_multi\[H5Dwrite_multi_Perfrom_v2_hopper2.xlsx]Sheet1'!$E$5:$E$10</c:f>
              <c:numCache>
                <c:formatCode>General</c:formatCode>
                <c:ptCount val="6"/>
                <c:pt idx="0">
                  <c:v>400</c:v>
                </c:pt>
                <c:pt idx="1">
                  <c:v>800</c:v>
                </c:pt>
                <c:pt idx="2">
                  <c:v>1600</c:v>
                </c:pt>
                <c:pt idx="3">
                  <c:v>3200</c:v>
                </c:pt>
                <c:pt idx="4">
                  <c:v>6400</c:v>
                </c:pt>
              </c:numCache>
            </c:numRef>
          </c:cat>
          <c:val>
            <c:numRef>
              <c:f>'I:\hdf5_trunk_doc\RFCs\HDF5_Library\HPC_H5Dread_multi_H5Dwrite_multi\[H5Dwrite_multi_Perfrom_v2_hopper2.xlsx]Sheet1'!$F$5:$F$9</c:f>
              <c:numCache>
                <c:formatCode>General</c:formatCode>
                <c:ptCount val="5"/>
                <c:pt idx="0">
                  <c:v>31.684000000000001</c:v>
                </c:pt>
                <c:pt idx="1">
                  <c:v>51.728000000000002</c:v>
                </c:pt>
                <c:pt idx="2">
                  <c:v>111.28</c:v>
                </c:pt>
                <c:pt idx="3">
                  <c:v>223.49299999999999</c:v>
                </c:pt>
                <c:pt idx="4">
                  <c:v>429.84800000000001</c:v>
                </c:pt>
              </c:numCache>
            </c:numRef>
          </c:val>
          <c:smooth val="0"/>
        </c:ser>
        <c:ser>
          <c:idx val="1"/>
          <c:order val="1"/>
          <c:tx>
            <c:v>H5Dwrite_multi</c:v>
          </c:tx>
          <c:marker>
            <c:symbol val="none"/>
          </c:marker>
          <c:cat>
            <c:numRef>
              <c:f>'I:\hdf5_trunk_doc\RFCs\HDF5_Library\HPC_H5Dread_multi_H5Dwrite_multi\[H5Dwrite_multi_Perfrom_v2_hopper2.xlsx]Sheet1'!$E$5:$E$10</c:f>
              <c:numCache>
                <c:formatCode>General</c:formatCode>
                <c:ptCount val="6"/>
                <c:pt idx="0">
                  <c:v>400</c:v>
                </c:pt>
                <c:pt idx="1">
                  <c:v>800</c:v>
                </c:pt>
                <c:pt idx="2">
                  <c:v>1600</c:v>
                </c:pt>
                <c:pt idx="3">
                  <c:v>3200</c:v>
                </c:pt>
                <c:pt idx="4">
                  <c:v>6400</c:v>
                </c:pt>
              </c:numCache>
            </c:numRef>
          </c:cat>
          <c:val>
            <c:numRef>
              <c:f>'I:\hdf5_trunk_doc\RFCs\HDF5_Library\HPC_H5Dread_multi_H5Dwrite_multi\[H5Dwrite_multi_Perfrom_v2_hopper2.xlsx]Sheet1'!$G$5:$G$9</c:f>
              <c:numCache>
                <c:formatCode>General</c:formatCode>
                <c:ptCount val="5"/>
                <c:pt idx="0">
                  <c:v>8.5999999999999993E-2</c:v>
                </c:pt>
                <c:pt idx="1">
                  <c:v>0.111</c:v>
                </c:pt>
                <c:pt idx="2">
                  <c:v>0.13500000000000001</c:v>
                </c:pt>
                <c:pt idx="3">
                  <c:v>0.18099999999999999</c:v>
                </c:pt>
                <c:pt idx="4">
                  <c:v>0.625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1331328"/>
        <c:axId val="101333248"/>
      </c:lineChart>
      <c:catAx>
        <c:axId val="10133132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Number of Contig datasets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01333248"/>
        <c:crosses val="autoZero"/>
        <c:auto val="1"/>
        <c:lblAlgn val="ctr"/>
        <c:lblOffset val="100"/>
        <c:noMultiLvlLbl val="0"/>
      </c:catAx>
      <c:valAx>
        <c:axId val="101333248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Write time in seconds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0133132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6.2067147856517901E-2"/>
          <c:y val="5.0925925925925902E-2"/>
          <c:w val="0.71208114610673701"/>
          <c:h val="0.82246937882764704"/>
        </c:manualLayout>
      </c:layout>
      <c:lineChart>
        <c:grouping val="standard"/>
        <c:varyColors val="0"/>
        <c:ser>
          <c:idx val="0"/>
          <c:order val="0"/>
          <c:tx>
            <c:v>H5Dwrite</c:v>
          </c:tx>
          <c:marker>
            <c:symbol val="none"/>
          </c:marker>
          <c:cat>
            <c:numRef>
              <c:f>Sheet1!$E$3:$E$8</c:f>
              <c:numCache>
                <c:formatCode>General</c:formatCode>
                <c:ptCount val="6"/>
                <c:pt idx="0">
                  <c:v>400</c:v>
                </c:pt>
                <c:pt idx="1">
                  <c:v>800</c:v>
                </c:pt>
                <c:pt idx="2">
                  <c:v>1600</c:v>
                </c:pt>
                <c:pt idx="3">
                  <c:v>3200</c:v>
                </c:pt>
                <c:pt idx="4">
                  <c:v>6400</c:v>
                </c:pt>
              </c:numCache>
            </c:numRef>
          </c:cat>
          <c:val>
            <c:numRef>
              <c:f>Sheet1!$F$3:$F$7</c:f>
              <c:numCache>
                <c:formatCode>General</c:formatCode>
                <c:ptCount val="5"/>
                <c:pt idx="0">
                  <c:v>0.45600000000000002</c:v>
                </c:pt>
                <c:pt idx="1">
                  <c:v>0.90100000000000002</c:v>
                </c:pt>
                <c:pt idx="2">
                  <c:v>1.7729999999999999</c:v>
                </c:pt>
                <c:pt idx="3">
                  <c:v>3.4249999999999998</c:v>
                </c:pt>
                <c:pt idx="4">
                  <c:v>7.7039999999999997</c:v>
                </c:pt>
              </c:numCache>
            </c:numRef>
          </c:val>
          <c:smooth val="0"/>
        </c:ser>
        <c:ser>
          <c:idx val="1"/>
          <c:order val="1"/>
          <c:tx>
            <c:v>H5Dwrite_multi</c:v>
          </c:tx>
          <c:marker>
            <c:symbol val="none"/>
          </c:marker>
          <c:cat>
            <c:numRef>
              <c:f>Sheet1!$E$3:$E$8</c:f>
              <c:numCache>
                <c:formatCode>General</c:formatCode>
                <c:ptCount val="6"/>
                <c:pt idx="0">
                  <c:v>400</c:v>
                </c:pt>
                <c:pt idx="1">
                  <c:v>800</c:v>
                </c:pt>
                <c:pt idx="2">
                  <c:v>1600</c:v>
                </c:pt>
                <c:pt idx="3">
                  <c:v>3200</c:v>
                </c:pt>
                <c:pt idx="4">
                  <c:v>6400</c:v>
                </c:pt>
              </c:numCache>
            </c:numRef>
          </c:cat>
          <c:val>
            <c:numRef>
              <c:f>Sheet1!$G$3:$G$7</c:f>
              <c:numCache>
                <c:formatCode>General</c:formatCode>
                <c:ptCount val="5"/>
                <c:pt idx="0">
                  <c:v>0.111</c:v>
                </c:pt>
                <c:pt idx="1">
                  <c:v>5.0999999999999997E-2</c:v>
                </c:pt>
                <c:pt idx="2">
                  <c:v>9.8000000000000004E-2</c:v>
                </c:pt>
                <c:pt idx="3">
                  <c:v>0.17599999999999999</c:v>
                </c:pt>
                <c:pt idx="4">
                  <c:v>0.63200000000000001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1342592"/>
        <c:axId val="101357056"/>
      </c:lineChart>
      <c:catAx>
        <c:axId val="10134259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Number of datasets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01357056"/>
        <c:crosses val="autoZero"/>
        <c:auto val="1"/>
        <c:lblAlgn val="ctr"/>
        <c:lblOffset val="100"/>
        <c:noMultiLvlLbl val="0"/>
      </c:catAx>
      <c:valAx>
        <c:axId val="101357056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/>
                  <a:t>Write </a:t>
                </a:r>
                <a:r>
                  <a:rPr lang="en-US" dirty="0" smtClean="0"/>
                  <a:t>time </a:t>
                </a:r>
                <a:r>
                  <a:rPr lang="en-US" dirty="0"/>
                  <a:t>in seconds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0134259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1"/>
          <c:order val="0"/>
          <c:tx>
            <c:v>H5Dwrite</c:v>
          </c:tx>
          <c:spPr>
            <a:ln>
              <a:solidFill>
                <a:schemeClr val="accent1"/>
              </a:solidFill>
            </a:ln>
          </c:spPr>
          <c:marker>
            <c:symbol val="none"/>
          </c:marker>
          <c:cat>
            <c:numRef>
              <c:f>Sheet1!$A$3:$A$7</c:f>
              <c:numCache>
                <c:formatCode>General</c:formatCode>
                <c:ptCount val="5"/>
                <c:pt idx="0">
                  <c:v>50</c:v>
                </c:pt>
                <c:pt idx="1">
                  <c:v>100</c:v>
                </c:pt>
                <c:pt idx="2">
                  <c:v>200</c:v>
                </c:pt>
                <c:pt idx="3">
                  <c:v>400</c:v>
                </c:pt>
                <c:pt idx="4">
                  <c:v>800</c:v>
                </c:pt>
              </c:numCache>
            </c:numRef>
          </c:cat>
          <c:val>
            <c:numRef>
              <c:f>Sheet1!$B$3:$B$7</c:f>
              <c:numCache>
                <c:formatCode>General</c:formatCode>
                <c:ptCount val="5"/>
                <c:pt idx="0">
                  <c:v>0.55500000000000005</c:v>
                </c:pt>
                <c:pt idx="1">
                  <c:v>1.077</c:v>
                </c:pt>
                <c:pt idx="2">
                  <c:v>2.1030000000000002</c:v>
                </c:pt>
                <c:pt idx="3">
                  <c:v>4.2460000000000004</c:v>
                </c:pt>
                <c:pt idx="4">
                  <c:v>8.34</c:v>
                </c:pt>
              </c:numCache>
            </c:numRef>
          </c:val>
          <c:smooth val="0"/>
        </c:ser>
        <c:ser>
          <c:idx val="2"/>
          <c:order val="1"/>
          <c:tx>
            <c:v>H5Dwrite_multi</c:v>
          </c:tx>
          <c:spPr>
            <a:ln>
              <a:solidFill>
                <a:schemeClr val="accent2"/>
              </a:solidFill>
            </a:ln>
          </c:spPr>
          <c:marker>
            <c:symbol val="none"/>
          </c:marker>
          <c:cat>
            <c:numRef>
              <c:f>Sheet1!$A$3:$A$7</c:f>
              <c:numCache>
                <c:formatCode>General</c:formatCode>
                <c:ptCount val="5"/>
                <c:pt idx="0">
                  <c:v>50</c:v>
                </c:pt>
                <c:pt idx="1">
                  <c:v>100</c:v>
                </c:pt>
                <c:pt idx="2">
                  <c:v>200</c:v>
                </c:pt>
                <c:pt idx="3">
                  <c:v>400</c:v>
                </c:pt>
                <c:pt idx="4">
                  <c:v>800</c:v>
                </c:pt>
              </c:numCache>
            </c:numRef>
          </c:cat>
          <c:val>
            <c:numRef>
              <c:f>Sheet1!$C$3:$C$7</c:f>
              <c:numCache>
                <c:formatCode>General</c:formatCode>
                <c:ptCount val="5"/>
                <c:pt idx="0">
                  <c:v>7.5999999999999998E-2</c:v>
                </c:pt>
                <c:pt idx="1">
                  <c:v>4.5999999999999999E-2</c:v>
                </c:pt>
                <c:pt idx="2">
                  <c:v>0.14299999999999999</c:v>
                </c:pt>
                <c:pt idx="3">
                  <c:v>0.29099999999999998</c:v>
                </c:pt>
                <c:pt idx="4">
                  <c:v>1.018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1366784"/>
        <c:axId val="101381248"/>
      </c:lineChart>
      <c:catAx>
        <c:axId val="10136678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Number of datasets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01381248"/>
        <c:crosses val="autoZero"/>
        <c:auto val="1"/>
        <c:lblAlgn val="ctr"/>
        <c:lblOffset val="100"/>
        <c:noMultiLvlLbl val="0"/>
      </c:catAx>
      <c:valAx>
        <c:axId val="101381248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Write</a:t>
                </a:r>
                <a:r>
                  <a:rPr lang="en-US" baseline="0"/>
                  <a:t> time in seconds</a:t>
                </a:r>
                <a:endParaRPr lang="en-US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0136678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1"/>
          <c:order val="0"/>
          <c:tx>
            <c:v>H5Dwrite</c:v>
          </c:tx>
          <c:spPr>
            <a:ln>
              <a:solidFill>
                <a:schemeClr val="accent1"/>
              </a:solidFill>
            </a:ln>
          </c:spPr>
          <c:marker>
            <c:symbol val="none"/>
          </c:marker>
          <c:cat>
            <c:numRef>
              <c:f>Sheet1!$A$5:$A$9</c:f>
              <c:numCache>
                <c:formatCode>General</c:formatCode>
                <c:ptCount val="5"/>
                <c:pt idx="0">
                  <c:v>24</c:v>
                </c:pt>
                <c:pt idx="1">
                  <c:v>48</c:v>
                </c:pt>
                <c:pt idx="2">
                  <c:v>96</c:v>
                </c:pt>
                <c:pt idx="3">
                  <c:v>128</c:v>
                </c:pt>
                <c:pt idx="4">
                  <c:v>255</c:v>
                </c:pt>
              </c:numCache>
            </c:numRef>
          </c:cat>
          <c:val>
            <c:numRef>
              <c:f>Sheet1!$B$5:$B$9</c:f>
              <c:numCache>
                <c:formatCode>General</c:formatCode>
                <c:ptCount val="5"/>
                <c:pt idx="0">
                  <c:v>58.564999999999998</c:v>
                </c:pt>
                <c:pt idx="1">
                  <c:v>78.272999999999996</c:v>
                </c:pt>
                <c:pt idx="2">
                  <c:v>158.50700000000001</c:v>
                </c:pt>
                <c:pt idx="3">
                  <c:v>187.99700000000001</c:v>
                </c:pt>
                <c:pt idx="4">
                  <c:v>412.16800000000001</c:v>
                </c:pt>
              </c:numCache>
            </c:numRef>
          </c:val>
          <c:smooth val="0"/>
        </c:ser>
        <c:ser>
          <c:idx val="2"/>
          <c:order val="1"/>
          <c:tx>
            <c:v>H5Dwrite_multi</c:v>
          </c:tx>
          <c:spPr>
            <a:ln>
              <a:solidFill>
                <a:schemeClr val="accent2"/>
              </a:solidFill>
            </a:ln>
          </c:spPr>
          <c:marker>
            <c:symbol val="none"/>
          </c:marker>
          <c:cat>
            <c:numRef>
              <c:f>Sheet1!$A$5:$A$9</c:f>
              <c:numCache>
                <c:formatCode>General</c:formatCode>
                <c:ptCount val="5"/>
                <c:pt idx="0">
                  <c:v>24</c:v>
                </c:pt>
                <c:pt idx="1">
                  <c:v>48</c:v>
                </c:pt>
                <c:pt idx="2">
                  <c:v>96</c:v>
                </c:pt>
                <c:pt idx="3">
                  <c:v>128</c:v>
                </c:pt>
                <c:pt idx="4">
                  <c:v>255</c:v>
                </c:pt>
              </c:numCache>
            </c:numRef>
          </c:cat>
          <c:val>
            <c:numRef>
              <c:f>Sheet1!$C$5:$C$9</c:f>
              <c:numCache>
                <c:formatCode>General</c:formatCode>
                <c:ptCount val="5"/>
                <c:pt idx="0">
                  <c:v>0.83499999999999996</c:v>
                </c:pt>
                <c:pt idx="1">
                  <c:v>1.077</c:v>
                </c:pt>
                <c:pt idx="2">
                  <c:v>3.4950000000000001</c:v>
                </c:pt>
                <c:pt idx="3">
                  <c:v>6.4139999999999997</c:v>
                </c:pt>
                <c:pt idx="4">
                  <c:v>8.4740000000000002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6396672"/>
        <c:axId val="166399360"/>
      </c:lineChart>
      <c:catAx>
        <c:axId val="16639667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/>
                  <a:t>Number of </a:t>
                </a:r>
                <a:r>
                  <a:rPr lang="en-US" dirty="0" smtClean="0"/>
                  <a:t>processes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66399360"/>
        <c:crosses val="autoZero"/>
        <c:auto val="1"/>
        <c:lblAlgn val="ctr"/>
        <c:lblOffset val="100"/>
        <c:noMultiLvlLbl val="0"/>
      </c:catAx>
      <c:valAx>
        <c:axId val="166399360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Write</a:t>
                </a:r>
                <a:r>
                  <a:rPr lang="en-US" baseline="0"/>
                  <a:t> time in seconds</a:t>
                </a:r>
                <a:endParaRPr lang="en-US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6639667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6.2067147856517901E-2"/>
          <c:y val="5.0925925925925902E-2"/>
          <c:w val="0.71208114610673701"/>
          <c:h val="0.82246937882764704"/>
        </c:manualLayout>
      </c:layout>
      <c:lineChart>
        <c:grouping val="standard"/>
        <c:varyColors val="0"/>
        <c:ser>
          <c:idx val="0"/>
          <c:order val="0"/>
          <c:tx>
            <c:v>H5Dwrite</c:v>
          </c:tx>
          <c:marker>
            <c:symbol val="none"/>
          </c:marker>
          <c:cat>
            <c:numRef>
              <c:f>Sheet1!$E$5:$E$10</c:f>
              <c:numCache>
                <c:formatCode>General</c:formatCode>
                <c:ptCount val="6"/>
                <c:pt idx="0">
                  <c:v>24</c:v>
                </c:pt>
                <c:pt idx="1">
                  <c:v>48</c:v>
                </c:pt>
                <c:pt idx="2">
                  <c:v>96</c:v>
                </c:pt>
                <c:pt idx="3">
                  <c:v>128</c:v>
                </c:pt>
                <c:pt idx="4">
                  <c:v>256</c:v>
                </c:pt>
              </c:numCache>
            </c:numRef>
          </c:cat>
          <c:val>
            <c:numRef>
              <c:f>Sheet1!$F$5:$F$9</c:f>
              <c:numCache>
                <c:formatCode>General</c:formatCode>
                <c:ptCount val="5"/>
                <c:pt idx="0">
                  <c:v>2.44</c:v>
                </c:pt>
                <c:pt idx="1">
                  <c:v>3.94</c:v>
                </c:pt>
                <c:pt idx="2">
                  <c:v>4.3899999999999997</c:v>
                </c:pt>
                <c:pt idx="3">
                  <c:v>7.04</c:v>
                </c:pt>
                <c:pt idx="4">
                  <c:v>13.554</c:v>
                </c:pt>
              </c:numCache>
            </c:numRef>
          </c:val>
          <c:smooth val="0"/>
        </c:ser>
        <c:ser>
          <c:idx val="1"/>
          <c:order val="1"/>
          <c:tx>
            <c:v>H5Dwrite_multi</c:v>
          </c:tx>
          <c:marker>
            <c:symbol val="none"/>
          </c:marker>
          <c:cat>
            <c:numRef>
              <c:f>Sheet1!$E$5:$E$10</c:f>
              <c:numCache>
                <c:formatCode>General</c:formatCode>
                <c:ptCount val="6"/>
                <c:pt idx="0">
                  <c:v>24</c:v>
                </c:pt>
                <c:pt idx="1">
                  <c:v>48</c:v>
                </c:pt>
                <c:pt idx="2">
                  <c:v>96</c:v>
                </c:pt>
                <c:pt idx="3">
                  <c:v>128</c:v>
                </c:pt>
                <c:pt idx="4">
                  <c:v>256</c:v>
                </c:pt>
              </c:numCache>
            </c:numRef>
          </c:cat>
          <c:val>
            <c:numRef>
              <c:f>Sheet1!$G$5:$G$9</c:f>
              <c:numCache>
                <c:formatCode>General</c:formatCode>
                <c:ptCount val="5"/>
                <c:pt idx="0">
                  <c:v>2.4700000000000002</c:v>
                </c:pt>
                <c:pt idx="1">
                  <c:v>4.1100000000000003</c:v>
                </c:pt>
                <c:pt idx="2">
                  <c:v>4.8099999999999996</c:v>
                </c:pt>
                <c:pt idx="3">
                  <c:v>6.8369999999999997</c:v>
                </c:pt>
                <c:pt idx="4">
                  <c:v>13.436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3704832"/>
        <c:axId val="123771520"/>
      </c:lineChart>
      <c:catAx>
        <c:axId val="12370483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/>
                  <a:t>Number </a:t>
                </a:r>
                <a:r>
                  <a:rPr lang="en-US" dirty="0" smtClean="0"/>
                  <a:t>of</a:t>
                </a:r>
                <a:r>
                  <a:rPr lang="en-US" baseline="0" dirty="0" smtClean="0"/>
                  <a:t> processes &amp; </a:t>
                </a:r>
                <a:r>
                  <a:rPr lang="en-US" baseline="0" dirty="0" err="1" smtClean="0"/>
                  <a:t>c</a:t>
                </a:r>
                <a:r>
                  <a:rPr lang="en-US" dirty="0" err="1" smtClean="0"/>
                  <a:t>ontig</a:t>
                </a:r>
                <a:r>
                  <a:rPr lang="en-US" dirty="0" smtClean="0"/>
                  <a:t> datasets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23771520"/>
        <c:crosses val="autoZero"/>
        <c:auto val="1"/>
        <c:lblAlgn val="ctr"/>
        <c:lblOffset val="100"/>
        <c:noMultiLvlLbl val="0"/>
      </c:catAx>
      <c:valAx>
        <c:axId val="123771520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Write time in seconds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2370483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1"/>
          <c:order val="0"/>
          <c:tx>
            <c:v>H5Dwrite</c:v>
          </c:tx>
          <c:spPr>
            <a:ln>
              <a:solidFill>
                <a:schemeClr val="accent1"/>
              </a:solidFill>
            </a:ln>
          </c:spPr>
          <c:marker>
            <c:symbol val="none"/>
          </c:marker>
          <c:cat>
            <c:numRef>
              <c:f>Sheet1!$A$5:$A$9</c:f>
              <c:numCache>
                <c:formatCode>General</c:formatCode>
                <c:ptCount val="5"/>
                <c:pt idx="0">
                  <c:v>24</c:v>
                </c:pt>
                <c:pt idx="1">
                  <c:v>48</c:v>
                </c:pt>
                <c:pt idx="2">
                  <c:v>96</c:v>
                </c:pt>
                <c:pt idx="3">
                  <c:v>128</c:v>
                </c:pt>
                <c:pt idx="4">
                  <c:v>255</c:v>
                </c:pt>
              </c:numCache>
            </c:numRef>
          </c:cat>
          <c:val>
            <c:numRef>
              <c:f>Sheet1!$B$5:$B$9</c:f>
              <c:numCache>
                <c:formatCode>General</c:formatCode>
                <c:ptCount val="5"/>
                <c:pt idx="0">
                  <c:v>2.68</c:v>
                </c:pt>
                <c:pt idx="1">
                  <c:v>3.8460000000000001</c:v>
                </c:pt>
                <c:pt idx="2">
                  <c:v>5.33</c:v>
                </c:pt>
                <c:pt idx="3">
                  <c:v>11.34</c:v>
                </c:pt>
                <c:pt idx="4">
                  <c:v>18.46</c:v>
                </c:pt>
              </c:numCache>
            </c:numRef>
          </c:val>
          <c:smooth val="0"/>
        </c:ser>
        <c:ser>
          <c:idx val="2"/>
          <c:order val="1"/>
          <c:tx>
            <c:v>H5Dwrite_multi</c:v>
          </c:tx>
          <c:spPr>
            <a:ln>
              <a:solidFill>
                <a:schemeClr val="accent2"/>
              </a:solidFill>
            </a:ln>
          </c:spPr>
          <c:marker>
            <c:symbol val="none"/>
          </c:marker>
          <c:cat>
            <c:numRef>
              <c:f>Sheet1!$A$5:$A$9</c:f>
              <c:numCache>
                <c:formatCode>General</c:formatCode>
                <c:ptCount val="5"/>
                <c:pt idx="0">
                  <c:v>24</c:v>
                </c:pt>
                <c:pt idx="1">
                  <c:v>48</c:v>
                </c:pt>
                <c:pt idx="2">
                  <c:v>96</c:v>
                </c:pt>
                <c:pt idx="3">
                  <c:v>128</c:v>
                </c:pt>
                <c:pt idx="4">
                  <c:v>255</c:v>
                </c:pt>
              </c:numCache>
            </c:numRef>
          </c:cat>
          <c:val>
            <c:numRef>
              <c:f>Sheet1!$C$5:$C$9</c:f>
              <c:numCache>
                <c:formatCode>General</c:formatCode>
                <c:ptCount val="5"/>
                <c:pt idx="0">
                  <c:v>2.46</c:v>
                </c:pt>
                <c:pt idx="1">
                  <c:v>3.78</c:v>
                </c:pt>
                <c:pt idx="2">
                  <c:v>5.31</c:v>
                </c:pt>
                <c:pt idx="3">
                  <c:v>10.75</c:v>
                </c:pt>
                <c:pt idx="4">
                  <c:v>17.067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9424896"/>
        <c:axId val="99975936"/>
      </c:lineChart>
      <c:catAx>
        <c:axId val="9942489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/>
                  <a:t>Number of </a:t>
                </a:r>
                <a:r>
                  <a:rPr lang="en-US" dirty="0" smtClean="0"/>
                  <a:t>processes &amp; chunked datasets 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99975936"/>
        <c:crosses val="autoZero"/>
        <c:auto val="1"/>
        <c:lblAlgn val="ctr"/>
        <c:lblOffset val="100"/>
        <c:noMultiLvlLbl val="0"/>
      </c:catAx>
      <c:valAx>
        <c:axId val="99975936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Write</a:t>
                </a:r>
                <a:r>
                  <a:rPr lang="en-US" baseline="0"/>
                  <a:t> time in seconds</a:t>
                </a:r>
                <a:endParaRPr lang="en-US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9942489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6.2067147856517901E-2"/>
          <c:y val="5.0925925925925902E-2"/>
          <c:w val="0.71208114610673701"/>
          <c:h val="0.82246937882764704"/>
        </c:manualLayout>
      </c:layout>
      <c:lineChart>
        <c:grouping val="standard"/>
        <c:varyColors val="0"/>
        <c:ser>
          <c:idx val="0"/>
          <c:order val="0"/>
          <c:tx>
            <c:v>H5Dwrite</c:v>
          </c:tx>
          <c:marker>
            <c:symbol val="none"/>
          </c:marker>
          <c:cat>
            <c:numRef>
              <c:f>Sheet1!$E$5:$E$10</c:f>
              <c:numCache>
                <c:formatCode>General</c:formatCode>
                <c:ptCount val="6"/>
                <c:pt idx="0">
                  <c:v>24</c:v>
                </c:pt>
                <c:pt idx="1">
                  <c:v>48</c:v>
                </c:pt>
                <c:pt idx="2">
                  <c:v>96</c:v>
                </c:pt>
                <c:pt idx="3">
                  <c:v>128</c:v>
                </c:pt>
                <c:pt idx="4">
                  <c:v>256</c:v>
                </c:pt>
              </c:numCache>
            </c:numRef>
          </c:cat>
          <c:val>
            <c:numRef>
              <c:f>Sheet1!$F$5:$F$9</c:f>
              <c:numCache>
                <c:formatCode>General</c:formatCode>
                <c:ptCount val="5"/>
                <c:pt idx="0">
                  <c:v>64.165999999999997</c:v>
                </c:pt>
                <c:pt idx="1">
                  <c:v>74.236000000000004</c:v>
                </c:pt>
                <c:pt idx="2">
                  <c:v>254.08099999999999</c:v>
                </c:pt>
                <c:pt idx="3">
                  <c:v>281.43799999999999</c:v>
                </c:pt>
                <c:pt idx="4">
                  <c:v>492.25599999999997</c:v>
                </c:pt>
              </c:numCache>
            </c:numRef>
          </c:val>
          <c:smooth val="0"/>
        </c:ser>
        <c:ser>
          <c:idx val="1"/>
          <c:order val="1"/>
          <c:tx>
            <c:v>H5Dwrite_multi</c:v>
          </c:tx>
          <c:marker>
            <c:symbol val="none"/>
          </c:marker>
          <c:cat>
            <c:numRef>
              <c:f>Sheet1!$E$5:$E$10</c:f>
              <c:numCache>
                <c:formatCode>General</c:formatCode>
                <c:ptCount val="6"/>
                <c:pt idx="0">
                  <c:v>24</c:v>
                </c:pt>
                <c:pt idx="1">
                  <c:v>48</c:v>
                </c:pt>
                <c:pt idx="2">
                  <c:v>96</c:v>
                </c:pt>
                <c:pt idx="3">
                  <c:v>128</c:v>
                </c:pt>
                <c:pt idx="4">
                  <c:v>256</c:v>
                </c:pt>
              </c:numCache>
            </c:numRef>
          </c:cat>
          <c:val>
            <c:numRef>
              <c:f>Sheet1!$G$5:$G$9</c:f>
              <c:numCache>
                <c:formatCode>General</c:formatCode>
                <c:ptCount val="5"/>
                <c:pt idx="0">
                  <c:v>1.1599999999999999</c:v>
                </c:pt>
                <c:pt idx="1">
                  <c:v>1.103</c:v>
                </c:pt>
                <c:pt idx="2">
                  <c:v>5.0990000000000002</c:v>
                </c:pt>
                <c:pt idx="3">
                  <c:v>6.3330000000000002</c:v>
                </c:pt>
                <c:pt idx="4">
                  <c:v>8.3849999999999998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5767040"/>
        <c:axId val="166060800"/>
      </c:lineChart>
      <c:catAx>
        <c:axId val="16576704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/>
                  <a:t>Number of </a:t>
                </a:r>
                <a:r>
                  <a:rPr lang="en-US" dirty="0" smtClean="0"/>
                  <a:t>processes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66060800"/>
        <c:crosses val="autoZero"/>
        <c:auto val="1"/>
        <c:lblAlgn val="ctr"/>
        <c:lblOffset val="100"/>
        <c:noMultiLvlLbl val="0"/>
      </c:catAx>
      <c:valAx>
        <c:axId val="166060800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Write time in seconds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6576704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1"/>
          <c:order val="0"/>
          <c:tx>
            <c:v>H5Dwrite</c:v>
          </c:tx>
          <c:spPr>
            <a:ln>
              <a:solidFill>
                <a:schemeClr val="accent1"/>
              </a:solidFill>
            </a:ln>
          </c:spPr>
          <c:marker>
            <c:symbol val="none"/>
          </c:marker>
          <c:cat>
            <c:numRef>
              <c:f>Sheet1!$A$5:$A$9</c:f>
              <c:numCache>
                <c:formatCode>General</c:formatCode>
                <c:ptCount val="5"/>
                <c:pt idx="0">
                  <c:v>200</c:v>
                </c:pt>
                <c:pt idx="1">
                  <c:v>400</c:v>
                </c:pt>
                <c:pt idx="2">
                  <c:v>800</c:v>
                </c:pt>
                <c:pt idx="3">
                  <c:v>1200</c:v>
                </c:pt>
                <c:pt idx="4">
                  <c:v>1600</c:v>
                </c:pt>
              </c:numCache>
            </c:numRef>
          </c:cat>
          <c:val>
            <c:numRef>
              <c:f>Sheet1!$B$5:$B$9</c:f>
              <c:numCache>
                <c:formatCode>General</c:formatCode>
                <c:ptCount val="5"/>
                <c:pt idx="0">
                  <c:v>6.4169999999999998</c:v>
                </c:pt>
                <c:pt idx="1">
                  <c:v>12.238</c:v>
                </c:pt>
                <c:pt idx="2">
                  <c:v>30.283000000000001</c:v>
                </c:pt>
                <c:pt idx="3">
                  <c:v>55.247999999999998</c:v>
                </c:pt>
                <c:pt idx="4">
                  <c:v>60.295000000000002</c:v>
                </c:pt>
              </c:numCache>
            </c:numRef>
          </c:val>
          <c:smooth val="0"/>
        </c:ser>
        <c:ser>
          <c:idx val="2"/>
          <c:order val="1"/>
          <c:tx>
            <c:v>H5Dwrite_multi</c:v>
          </c:tx>
          <c:spPr>
            <a:ln>
              <a:solidFill>
                <a:schemeClr val="accent2"/>
              </a:solidFill>
            </a:ln>
          </c:spPr>
          <c:marker>
            <c:symbol val="none"/>
          </c:marker>
          <c:cat>
            <c:numRef>
              <c:f>Sheet1!$A$5:$A$9</c:f>
              <c:numCache>
                <c:formatCode>General</c:formatCode>
                <c:ptCount val="5"/>
                <c:pt idx="0">
                  <c:v>200</c:v>
                </c:pt>
                <c:pt idx="1">
                  <c:v>400</c:v>
                </c:pt>
                <c:pt idx="2">
                  <c:v>800</c:v>
                </c:pt>
                <c:pt idx="3">
                  <c:v>1200</c:v>
                </c:pt>
                <c:pt idx="4">
                  <c:v>1600</c:v>
                </c:pt>
              </c:numCache>
            </c:numRef>
          </c:cat>
          <c:val>
            <c:numRef>
              <c:f>Sheet1!$C$5:$C$9</c:f>
              <c:numCache>
                <c:formatCode>General</c:formatCode>
                <c:ptCount val="5"/>
                <c:pt idx="0">
                  <c:v>0.59799999999999998</c:v>
                </c:pt>
                <c:pt idx="1">
                  <c:v>1.19</c:v>
                </c:pt>
                <c:pt idx="2">
                  <c:v>3.1160000000000001</c:v>
                </c:pt>
                <c:pt idx="3">
                  <c:v>4.7380000000000004</c:v>
                </c:pt>
                <c:pt idx="4">
                  <c:v>7.5069999999999997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8388864"/>
        <c:axId val="58390784"/>
      </c:lineChart>
      <c:catAx>
        <c:axId val="5838886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Number of Chunked datasets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58390784"/>
        <c:crosses val="autoZero"/>
        <c:auto val="1"/>
        <c:lblAlgn val="ctr"/>
        <c:lblOffset val="100"/>
        <c:noMultiLvlLbl val="0"/>
      </c:catAx>
      <c:valAx>
        <c:axId val="58390784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Write</a:t>
                </a:r>
                <a:r>
                  <a:rPr lang="en-US" baseline="0"/>
                  <a:t> time in seconds</a:t>
                </a:r>
                <a:endParaRPr lang="en-US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5838886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6.2067147856517901E-2"/>
          <c:y val="5.0925925925925902E-2"/>
          <c:w val="0.71208114610673701"/>
          <c:h val="0.82246937882764704"/>
        </c:manualLayout>
      </c:layout>
      <c:lineChart>
        <c:grouping val="standard"/>
        <c:varyColors val="0"/>
        <c:ser>
          <c:idx val="0"/>
          <c:order val="0"/>
          <c:tx>
            <c:v>H5Dwrite</c:v>
          </c:tx>
          <c:marker>
            <c:symbol val="none"/>
          </c:marker>
          <c:cat>
            <c:numRef>
              <c:f>Sheet1!$E$5:$E$10</c:f>
              <c:numCache>
                <c:formatCode>General</c:formatCode>
                <c:ptCount val="6"/>
                <c:pt idx="0">
                  <c:v>400</c:v>
                </c:pt>
                <c:pt idx="1">
                  <c:v>800</c:v>
                </c:pt>
                <c:pt idx="2">
                  <c:v>1200</c:v>
                </c:pt>
                <c:pt idx="3">
                  <c:v>1600</c:v>
                </c:pt>
                <c:pt idx="4">
                  <c:v>2000</c:v>
                </c:pt>
              </c:numCache>
            </c:numRef>
          </c:cat>
          <c:val>
            <c:numRef>
              <c:f>Sheet1!$F$5:$F$9</c:f>
              <c:numCache>
                <c:formatCode>General</c:formatCode>
                <c:ptCount val="5"/>
                <c:pt idx="0">
                  <c:v>12.837</c:v>
                </c:pt>
                <c:pt idx="1">
                  <c:v>26.143000000000001</c:v>
                </c:pt>
                <c:pt idx="2">
                  <c:v>39.429000000000002</c:v>
                </c:pt>
                <c:pt idx="3">
                  <c:v>53.238999999999997</c:v>
                </c:pt>
                <c:pt idx="4">
                  <c:v>69.817999999999998</c:v>
                </c:pt>
              </c:numCache>
            </c:numRef>
          </c:val>
          <c:smooth val="0"/>
        </c:ser>
        <c:ser>
          <c:idx val="1"/>
          <c:order val="1"/>
          <c:tx>
            <c:v>H5Dwrite_multi</c:v>
          </c:tx>
          <c:marker>
            <c:symbol val="none"/>
          </c:marker>
          <c:cat>
            <c:numRef>
              <c:f>Sheet1!$E$5:$E$10</c:f>
              <c:numCache>
                <c:formatCode>General</c:formatCode>
                <c:ptCount val="6"/>
                <c:pt idx="0">
                  <c:v>400</c:v>
                </c:pt>
                <c:pt idx="1">
                  <c:v>800</c:v>
                </c:pt>
                <c:pt idx="2">
                  <c:v>1200</c:v>
                </c:pt>
                <c:pt idx="3">
                  <c:v>1600</c:v>
                </c:pt>
                <c:pt idx="4">
                  <c:v>2000</c:v>
                </c:pt>
              </c:numCache>
            </c:numRef>
          </c:cat>
          <c:val>
            <c:numRef>
              <c:f>Sheet1!$G$5:$G$9</c:f>
              <c:numCache>
                <c:formatCode>General</c:formatCode>
                <c:ptCount val="5"/>
                <c:pt idx="0">
                  <c:v>1.504</c:v>
                </c:pt>
                <c:pt idx="1">
                  <c:v>2.68</c:v>
                </c:pt>
                <c:pt idx="2">
                  <c:v>3.371</c:v>
                </c:pt>
                <c:pt idx="3">
                  <c:v>4.9260000000000002</c:v>
                </c:pt>
                <c:pt idx="4">
                  <c:v>6.0229999999999997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8461568"/>
        <c:axId val="58463744"/>
      </c:lineChart>
      <c:catAx>
        <c:axId val="5846156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Number of Contig datasets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58463744"/>
        <c:crosses val="autoZero"/>
        <c:auto val="1"/>
        <c:lblAlgn val="ctr"/>
        <c:lblOffset val="100"/>
        <c:noMultiLvlLbl val="0"/>
      </c:catAx>
      <c:valAx>
        <c:axId val="58463744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Write time in seconds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5846156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1"/>
          <c:order val="0"/>
          <c:tx>
            <c:v>H5Dwrite</c:v>
          </c:tx>
          <c:spPr>
            <a:ln>
              <a:solidFill>
                <a:schemeClr val="accent1"/>
              </a:solidFill>
            </a:ln>
          </c:spPr>
          <c:marker>
            <c:symbol val="none"/>
          </c:marker>
          <c:cat>
            <c:numRef>
              <c:f>'I:\hdf5_trunk_doc\RFCs\HDF5_Library\HPC_H5Dread_multi_H5Dwrite_multi\[H5Dwrite_multi_Perfrom_v2_hopper1.xlsx]Sheet1'!$A$5:$A$9</c:f>
              <c:numCache>
                <c:formatCode>General</c:formatCode>
                <c:ptCount val="5"/>
                <c:pt idx="0">
                  <c:v>50</c:v>
                </c:pt>
                <c:pt idx="1">
                  <c:v>100</c:v>
                </c:pt>
                <c:pt idx="2">
                  <c:v>200</c:v>
                </c:pt>
                <c:pt idx="3">
                  <c:v>400</c:v>
                </c:pt>
                <c:pt idx="4">
                  <c:v>800</c:v>
                </c:pt>
              </c:numCache>
            </c:numRef>
          </c:cat>
          <c:val>
            <c:numRef>
              <c:f>'I:\hdf5_trunk_doc\RFCs\HDF5_Library\HPC_H5Dread_multi_H5Dwrite_multi\[H5Dwrite_multi_Perfrom_v2_hopper1.xlsx]Sheet1'!$B$5:$B$9</c:f>
              <c:numCache>
                <c:formatCode>General</c:formatCode>
                <c:ptCount val="5"/>
                <c:pt idx="0">
                  <c:v>1.585</c:v>
                </c:pt>
                <c:pt idx="1">
                  <c:v>3.1720000000000002</c:v>
                </c:pt>
                <c:pt idx="2">
                  <c:v>6.34</c:v>
                </c:pt>
                <c:pt idx="3">
                  <c:v>12.682</c:v>
                </c:pt>
                <c:pt idx="4">
                  <c:v>25.335000000000001</c:v>
                </c:pt>
              </c:numCache>
            </c:numRef>
          </c:val>
          <c:smooth val="0"/>
        </c:ser>
        <c:ser>
          <c:idx val="2"/>
          <c:order val="1"/>
          <c:tx>
            <c:v>H5Dwrite_multi</c:v>
          </c:tx>
          <c:spPr>
            <a:ln>
              <a:solidFill>
                <a:schemeClr val="accent2"/>
              </a:solidFill>
            </a:ln>
          </c:spPr>
          <c:marker>
            <c:symbol val="none"/>
          </c:marker>
          <c:cat>
            <c:numRef>
              <c:f>'I:\hdf5_trunk_doc\RFCs\HDF5_Library\HPC_H5Dread_multi_H5Dwrite_multi\[H5Dwrite_multi_Perfrom_v2_hopper1.xlsx]Sheet1'!$A$5:$A$9</c:f>
              <c:numCache>
                <c:formatCode>General</c:formatCode>
                <c:ptCount val="5"/>
                <c:pt idx="0">
                  <c:v>50</c:v>
                </c:pt>
                <c:pt idx="1">
                  <c:v>100</c:v>
                </c:pt>
                <c:pt idx="2">
                  <c:v>200</c:v>
                </c:pt>
                <c:pt idx="3">
                  <c:v>400</c:v>
                </c:pt>
                <c:pt idx="4">
                  <c:v>800</c:v>
                </c:pt>
              </c:numCache>
            </c:numRef>
          </c:cat>
          <c:val>
            <c:numRef>
              <c:f>'I:\hdf5_trunk_doc\RFCs\HDF5_Library\HPC_H5Dread_multi_H5Dwrite_multi\[H5Dwrite_multi_Perfrom_v2_hopper1.xlsx]Sheet1'!$C$5:$C$9</c:f>
              <c:numCache>
                <c:formatCode>General</c:formatCode>
                <c:ptCount val="5"/>
                <c:pt idx="0">
                  <c:v>0.04</c:v>
                </c:pt>
                <c:pt idx="1">
                  <c:v>0.06</c:v>
                </c:pt>
                <c:pt idx="2">
                  <c:v>0.105</c:v>
                </c:pt>
                <c:pt idx="3">
                  <c:v>0.23100000000000001</c:v>
                </c:pt>
                <c:pt idx="4">
                  <c:v>0.68799999999999994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8604160"/>
        <c:axId val="58802944"/>
      </c:lineChart>
      <c:catAx>
        <c:axId val="5860416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Number of Chunked datasets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58802944"/>
        <c:crosses val="autoZero"/>
        <c:auto val="1"/>
        <c:lblAlgn val="ctr"/>
        <c:lblOffset val="100"/>
        <c:noMultiLvlLbl val="0"/>
      </c:catAx>
      <c:valAx>
        <c:axId val="58802944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Write</a:t>
                </a:r>
                <a:r>
                  <a:rPr lang="en-US" baseline="0"/>
                  <a:t> time in seconds</a:t>
                </a:r>
                <a:endParaRPr lang="en-US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5860416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6.2067147856517901E-2"/>
          <c:y val="5.0925925925925902E-2"/>
          <c:w val="0.71208114610673701"/>
          <c:h val="0.82246937882764704"/>
        </c:manualLayout>
      </c:layout>
      <c:lineChart>
        <c:grouping val="standard"/>
        <c:varyColors val="0"/>
        <c:ser>
          <c:idx val="0"/>
          <c:order val="0"/>
          <c:tx>
            <c:v>H5Dwrite</c:v>
          </c:tx>
          <c:marker>
            <c:symbol val="none"/>
          </c:marker>
          <c:cat>
            <c:numRef>
              <c:f>'I:\hdf5_trunk_doc\RFCs\HDF5_Library\HPC_H5Dread_multi_H5Dwrite_multi\[H5Dwrite_multi_Perfrom_v2_hopper1.xlsx]Sheet1'!$E$5:$E$10</c:f>
              <c:numCache>
                <c:formatCode>General</c:formatCode>
                <c:ptCount val="6"/>
                <c:pt idx="0">
                  <c:v>400</c:v>
                </c:pt>
                <c:pt idx="1">
                  <c:v>800</c:v>
                </c:pt>
                <c:pt idx="2">
                  <c:v>1600</c:v>
                </c:pt>
                <c:pt idx="3">
                  <c:v>3200</c:v>
                </c:pt>
                <c:pt idx="4">
                  <c:v>6400</c:v>
                </c:pt>
              </c:numCache>
            </c:numRef>
          </c:cat>
          <c:val>
            <c:numRef>
              <c:f>'I:\hdf5_trunk_doc\RFCs\HDF5_Library\HPC_H5Dread_multi_H5Dwrite_multi\[H5Dwrite_multi_Perfrom_v2_hopper1.xlsx]Sheet1'!$F$5:$F$9</c:f>
              <c:numCache>
                <c:formatCode>General</c:formatCode>
                <c:ptCount val="5"/>
                <c:pt idx="0">
                  <c:v>12.757999999999999</c:v>
                </c:pt>
                <c:pt idx="1">
                  <c:v>25.506</c:v>
                </c:pt>
                <c:pt idx="2">
                  <c:v>51.530999999999999</c:v>
                </c:pt>
                <c:pt idx="3">
                  <c:v>111.702</c:v>
                </c:pt>
                <c:pt idx="4">
                  <c:v>213.56</c:v>
                </c:pt>
              </c:numCache>
            </c:numRef>
          </c:val>
          <c:smooth val="0"/>
        </c:ser>
        <c:ser>
          <c:idx val="1"/>
          <c:order val="1"/>
          <c:tx>
            <c:v>H5Dwrite_multi</c:v>
          </c:tx>
          <c:marker>
            <c:symbol val="none"/>
          </c:marker>
          <c:cat>
            <c:numRef>
              <c:f>'I:\hdf5_trunk_doc\RFCs\HDF5_Library\HPC_H5Dread_multi_H5Dwrite_multi\[H5Dwrite_multi_Perfrom_v2_hopper1.xlsx]Sheet1'!$E$5:$E$10</c:f>
              <c:numCache>
                <c:formatCode>General</c:formatCode>
                <c:ptCount val="6"/>
                <c:pt idx="0">
                  <c:v>400</c:v>
                </c:pt>
                <c:pt idx="1">
                  <c:v>800</c:v>
                </c:pt>
                <c:pt idx="2">
                  <c:v>1600</c:v>
                </c:pt>
                <c:pt idx="3">
                  <c:v>3200</c:v>
                </c:pt>
                <c:pt idx="4">
                  <c:v>6400</c:v>
                </c:pt>
              </c:numCache>
            </c:numRef>
          </c:cat>
          <c:val>
            <c:numRef>
              <c:f>'I:\hdf5_trunk_doc\RFCs\HDF5_Library\HPC_H5Dread_multi_H5Dwrite_multi\[H5Dwrite_multi_Perfrom_v2_hopper1.xlsx]Sheet1'!$G$5:$G$9</c:f>
              <c:numCache>
                <c:formatCode>General</c:formatCode>
                <c:ptCount val="5"/>
                <c:pt idx="0">
                  <c:v>0.04</c:v>
                </c:pt>
                <c:pt idx="1">
                  <c:v>4.8000000000000001E-2</c:v>
                </c:pt>
                <c:pt idx="2">
                  <c:v>0.10100000000000001</c:v>
                </c:pt>
                <c:pt idx="3">
                  <c:v>0.16500000000000001</c:v>
                </c:pt>
                <c:pt idx="4">
                  <c:v>0.252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1089664"/>
        <c:axId val="61120512"/>
      </c:lineChart>
      <c:catAx>
        <c:axId val="6108966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Number of Contig datasets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61120512"/>
        <c:crosses val="autoZero"/>
        <c:auto val="1"/>
        <c:lblAlgn val="ctr"/>
        <c:lblOffset val="100"/>
        <c:noMultiLvlLbl val="0"/>
      </c:catAx>
      <c:valAx>
        <c:axId val="61120512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Write time in seconds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6108966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CC652-8948-4847-9AD6-B62C91009690}" type="datetimeFigureOut">
              <a:rPr lang="en-US" smtClean="0"/>
              <a:t>8/30/2013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5F9BC-3104-4E2A-BAB3-88D3144B0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489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CC652-8948-4847-9AD6-B62C91009690}" type="datetimeFigureOut">
              <a:rPr lang="en-US" smtClean="0"/>
              <a:t>8/30/2013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5F9BC-3104-4E2A-BAB3-88D3144B0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259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CC652-8948-4847-9AD6-B62C91009690}" type="datetimeFigureOut">
              <a:rPr lang="en-US" smtClean="0"/>
              <a:t>8/30/2013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5F9BC-3104-4E2A-BAB3-88D3144B0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518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CC652-8948-4847-9AD6-B62C91009690}" type="datetimeFigureOut">
              <a:rPr lang="en-US" smtClean="0"/>
              <a:t>8/30/2013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5F9BC-3104-4E2A-BAB3-88D3144B0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644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CC652-8948-4847-9AD6-B62C91009690}" type="datetimeFigureOut">
              <a:rPr lang="en-US" smtClean="0"/>
              <a:t>8/30/2013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5F9BC-3104-4E2A-BAB3-88D3144B0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09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CC652-8948-4847-9AD6-B62C91009690}" type="datetimeFigureOut">
              <a:rPr lang="en-US" smtClean="0"/>
              <a:t>8/30/2013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5F9BC-3104-4E2A-BAB3-88D3144B0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787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CC652-8948-4847-9AD6-B62C91009690}" type="datetimeFigureOut">
              <a:rPr lang="en-US" smtClean="0"/>
              <a:t>8/30/2013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5F9BC-3104-4E2A-BAB3-88D3144B0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675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CC652-8948-4847-9AD6-B62C91009690}" type="datetimeFigureOut">
              <a:rPr lang="en-US" smtClean="0"/>
              <a:t>8/30/2013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5F9BC-3104-4E2A-BAB3-88D3144B0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508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CC652-8948-4847-9AD6-B62C91009690}" type="datetimeFigureOut">
              <a:rPr lang="en-US" smtClean="0"/>
              <a:t>8/30/2013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5F9BC-3104-4E2A-BAB3-88D3144B0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4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CC652-8948-4847-9AD6-B62C91009690}" type="datetimeFigureOut">
              <a:rPr lang="en-US" smtClean="0"/>
              <a:t>8/30/2013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5F9BC-3104-4E2A-BAB3-88D3144B0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286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CC652-8948-4847-9AD6-B62C91009690}" type="datetimeFigureOut">
              <a:rPr lang="en-US" smtClean="0"/>
              <a:t>8/30/2013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5F9BC-3104-4E2A-BAB3-88D3144B0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432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CCC652-8948-4847-9AD6-B62C91009690}" type="datetimeFigureOut">
              <a:rPr lang="en-US" smtClean="0"/>
              <a:t>8/30/2013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65F9BC-3104-4E2A-BAB3-88D3144B0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815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5893" y="381000"/>
            <a:ext cx="830757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Performance </a:t>
            </a:r>
            <a:r>
              <a:rPr lang="en-US" sz="1200" b="1" dirty="0"/>
              <a:t>Comparison between H5Dwrite_multi and H5Dwrite on NERSC </a:t>
            </a:r>
            <a:r>
              <a:rPr lang="en-US" sz="1200" b="1" dirty="0" smtClean="0"/>
              <a:t>Hopper</a:t>
            </a:r>
          </a:p>
          <a:p>
            <a:r>
              <a:rPr lang="en-US" sz="1200" b="1" dirty="0" smtClean="0"/>
              <a:t>“All processes write to all </a:t>
            </a:r>
            <a:r>
              <a:rPr lang="en-US" sz="1200" b="1" dirty="0" err="1" smtClean="0"/>
              <a:t>dsets</a:t>
            </a:r>
            <a:r>
              <a:rPr lang="en-US" sz="1200" b="1" dirty="0" smtClean="0"/>
              <a:t>  (N </a:t>
            </a:r>
            <a:r>
              <a:rPr lang="en-US" sz="1200" b="1" dirty="0"/>
              <a:t>processes </a:t>
            </a:r>
            <a:r>
              <a:rPr lang="en-US" sz="1200" b="1" dirty="0" smtClean="0"/>
              <a:t>/  50 </a:t>
            </a:r>
            <a:r>
              <a:rPr lang="en-US" sz="1200" b="1" dirty="0" err="1" smtClean="0"/>
              <a:t>dsets</a:t>
            </a:r>
            <a:r>
              <a:rPr lang="en-US" sz="1200" b="1" dirty="0" smtClean="0"/>
              <a:t> ) ” on CONTIG </a:t>
            </a:r>
            <a:r>
              <a:rPr lang="en-US" sz="1200" b="1" dirty="0" err="1" smtClean="0"/>
              <a:t>dsets</a:t>
            </a:r>
            <a:endParaRPr lang="en-US" sz="1200" b="1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2224134"/>
              </p:ext>
            </p:extLst>
          </p:nvPr>
        </p:nvGraphicFramePr>
        <p:xfrm>
          <a:off x="304018" y="990600"/>
          <a:ext cx="8305800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629"/>
                <a:gridCol w="1044874"/>
                <a:gridCol w="1945503"/>
                <a:gridCol w="1945503"/>
                <a:gridCol w="2469291"/>
              </a:tblGrid>
              <a:tr h="243840">
                <a:tc gridSpan="5"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Performance tests :    Dim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128000, CONTIG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, 0.5MB each 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dset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, (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on 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Hopper )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’  Test: all processes write to all datasets. NEW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dsets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H5Dwrite()    (COLL – loop)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H5Dwrite_multi()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Increased Performance 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Rate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21920">
                <a:tc rowSpan="3">
                  <a:txBody>
                    <a:bodyPr/>
                    <a:lstStyle/>
                    <a:p>
                      <a:r>
                        <a:rPr lang="en-US" sz="1000" dirty="0" smtClean="0"/>
                        <a:t>24 </a:t>
                      </a:r>
                      <a:r>
                        <a:rPr lang="en-US" sz="1000" dirty="0" err="1" smtClean="0"/>
                        <a:t>procs</a:t>
                      </a:r>
                      <a:endParaRPr lang="en-US" sz="1000" dirty="0" smtClean="0"/>
                    </a:p>
                    <a:p>
                      <a:r>
                        <a:rPr lang="en-US" sz="1000" dirty="0" smtClean="0"/>
                        <a:t>50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64.166 sec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0.424 – 1.160 sec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55 times</a:t>
                      </a:r>
                      <a:endParaRPr lang="en-US" sz="100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Fclose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0.005 – 0.765 sec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0.005 – 0.006 sec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65.480 sec 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2.478 sec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26 times</a:t>
                      </a:r>
                      <a:endParaRPr lang="en-US" sz="1000" dirty="0" smtClean="0"/>
                    </a:p>
                  </a:txBody>
                  <a:tcPr/>
                </a:tc>
              </a:tr>
              <a:tr h="121920">
                <a:tc rowSpan="3">
                  <a:txBody>
                    <a:bodyPr/>
                    <a:lstStyle/>
                    <a:p>
                      <a:r>
                        <a:rPr lang="en-US" sz="1000" dirty="0" smtClean="0"/>
                        <a:t>48 </a:t>
                      </a:r>
                      <a:r>
                        <a:rPr lang="en-US" sz="1000" dirty="0" err="1" smtClean="0"/>
                        <a:t>procs</a:t>
                      </a:r>
                      <a:endParaRPr lang="en-US" sz="1000" dirty="0" smtClean="0"/>
                    </a:p>
                    <a:p>
                      <a:r>
                        <a:rPr lang="en-US" sz="1000" dirty="0" smtClean="0"/>
                        <a:t>50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74.236 sec</a:t>
                      </a:r>
                      <a:endParaRPr lang="en-US" sz="10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0.352 – 1.103 sec</a:t>
                      </a:r>
                      <a:endParaRPr lang="en-US" sz="10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67 times</a:t>
                      </a:r>
                      <a:endParaRPr lang="en-US" sz="1000" baseline="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 smtClean="0"/>
                        <a:t>Fclose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0.042 – 5.779 sec</a:t>
                      </a:r>
                      <a:endParaRPr lang="en-US" sz="10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0.069 – 0.070 sec</a:t>
                      </a:r>
                      <a:endParaRPr lang="en-US" sz="10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76.825 sec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3.485 </a:t>
                      </a:r>
                      <a:r>
                        <a:rPr lang="en-US" sz="1000" dirty="0" smtClean="0"/>
                        <a:t>sec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22 times</a:t>
                      </a:r>
                      <a:endParaRPr lang="en-US" sz="1000" baseline="0" dirty="0" smtClean="0"/>
                    </a:p>
                  </a:txBody>
                  <a:tcPr/>
                </a:tc>
              </a:tr>
              <a:tr h="121920">
                <a:tc rowSpan="3">
                  <a:txBody>
                    <a:bodyPr/>
                    <a:lstStyle/>
                    <a:p>
                      <a:r>
                        <a:rPr lang="en-US" sz="1000" dirty="0" smtClean="0"/>
                        <a:t>96 </a:t>
                      </a:r>
                      <a:r>
                        <a:rPr lang="en-US" sz="1000" dirty="0" err="1" smtClean="0"/>
                        <a:t>procs</a:t>
                      </a:r>
                      <a:endParaRPr lang="en-US" sz="1000" dirty="0" smtClean="0"/>
                    </a:p>
                    <a:p>
                      <a:r>
                        <a:rPr lang="en-US" sz="1000" dirty="0" smtClean="0"/>
                        <a:t>50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  <a:p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254.081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0.664 – 5.099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50 times</a:t>
                      </a:r>
                      <a:endParaRPr lang="en-US" sz="1000" baseline="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 smtClean="0"/>
                        <a:t>Fclose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0.396 – 6.133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0.071 - 0.072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Overall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262.008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7.354 sec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36times</a:t>
                      </a:r>
                      <a:endParaRPr lang="en-US" sz="1000" baseline="0" dirty="0" smtClean="0"/>
                    </a:p>
                  </a:txBody>
                  <a:tcPr/>
                </a:tc>
              </a:tr>
              <a:tr h="121920">
                <a:tc rowSpan="3">
                  <a:txBody>
                    <a:bodyPr/>
                    <a:lstStyle/>
                    <a:p>
                      <a:r>
                        <a:rPr lang="en-US" sz="1000" dirty="0" smtClean="0"/>
                        <a:t>128 </a:t>
                      </a:r>
                      <a:r>
                        <a:rPr lang="en-US" sz="1000" dirty="0" err="1" smtClean="0"/>
                        <a:t>procs</a:t>
                      </a:r>
                      <a:r>
                        <a:rPr lang="en-US" sz="1000" dirty="0" smtClean="0"/>
                        <a:t> </a:t>
                      </a:r>
                    </a:p>
                    <a:p>
                      <a:r>
                        <a:rPr lang="en-US" sz="1000" dirty="0" smtClean="0"/>
                        <a:t>50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281.438 Sec  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0.589 – 6.333 sec  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44 times</a:t>
                      </a:r>
                      <a:endParaRPr lang="en-US" sz="1000" baseline="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 smtClean="0"/>
                        <a:t>Fclose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0.699 – 1.474 sec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0.682 – 0.683 sec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285 sec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9.311 sec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30 times</a:t>
                      </a:r>
                      <a:endParaRPr lang="en-US" sz="1000" dirty="0" smtClean="0"/>
                    </a:p>
                  </a:txBody>
                  <a:tcPr/>
                </a:tc>
              </a:tr>
              <a:tr h="121920">
                <a:tc rowSpan="3">
                  <a:txBody>
                    <a:bodyPr/>
                    <a:lstStyle/>
                    <a:p>
                      <a:r>
                        <a:rPr lang="en-US" sz="1000" dirty="0" smtClean="0"/>
                        <a:t>256 </a:t>
                      </a:r>
                      <a:r>
                        <a:rPr lang="en-US" sz="1000" dirty="0" err="1" smtClean="0"/>
                        <a:t>procs</a:t>
                      </a:r>
                      <a:endParaRPr lang="en-US" sz="1000" dirty="0" smtClean="0"/>
                    </a:p>
                    <a:p>
                      <a:r>
                        <a:rPr lang="en-US" sz="1000" dirty="0" smtClean="0"/>
                        <a:t>50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492.256 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0.633</a:t>
                      </a:r>
                      <a:r>
                        <a:rPr lang="en-US" sz="1000" baseline="0" dirty="0" smtClean="0"/>
                        <a:t> – 8.385</a:t>
                      </a:r>
                      <a:r>
                        <a:rPr lang="en-US" sz="1000" dirty="0" smtClean="0"/>
                        <a:t>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59 times</a:t>
                      </a:r>
                      <a:endParaRPr lang="en-US" sz="100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 smtClean="0"/>
                        <a:t>Fclose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1.332 – 12.087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1.303 – 1.305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Overall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501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12.108 </a:t>
                      </a:r>
                      <a:r>
                        <a:rPr lang="en-US" sz="1000" dirty="0" smtClean="0"/>
                        <a:t>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41 times</a:t>
                      </a:r>
                      <a:endParaRPr lang="en-US" sz="10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03028" y="5799961"/>
            <a:ext cx="8307572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Note: “Overall” mean  </a:t>
            </a:r>
            <a:r>
              <a:rPr lang="en-US" sz="1000" dirty="0" smtClean="0"/>
              <a:t>elapsed </a:t>
            </a:r>
            <a:r>
              <a:rPr lang="en-US" sz="1000" dirty="0" smtClean="0"/>
              <a:t>time of application from begin to end.  (thus include  H5Fopen, H5Fclose, H5Dcreat, H5Dclose , </a:t>
            </a:r>
            <a:r>
              <a:rPr lang="en-US" sz="1000" dirty="0" err="1" smtClean="0"/>
              <a:t>etc</a:t>
            </a:r>
            <a:r>
              <a:rPr lang="en-US" sz="1000" dirty="0" smtClean="0"/>
              <a:t> ..)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5422902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5893" y="381000"/>
            <a:ext cx="830757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Performance </a:t>
            </a:r>
            <a:r>
              <a:rPr lang="en-US" sz="1200" b="1" dirty="0"/>
              <a:t>Comparison between H5Dwrite_multi and H5Dwrite on NERSC </a:t>
            </a:r>
            <a:r>
              <a:rPr lang="en-US" sz="1200" b="1" dirty="0" smtClean="0"/>
              <a:t>Hopper  OLD</a:t>
            </a:r>
          </a:p>
          <a:p>
            <a:r>
              <a:rPr lang="en-US" sz="1200" b="1" dirty="0" smtClean="0"/>
              <a:t>“All processes write to all </a:t>
            </a:r>
            <a:r>
              <a:rPr lang="en-US" sz="1200" b="1" dirty="0" err="1" smtClean="0"/>
              <a:t>dsets</a:t>
            </a:r>
            <a:r>
              <a:rPr lang="en-US" sz="1200" b="1" dirty="0" smtClean="0"/>
              <a:t>  (N </a:t>
            </a:r>
            <a:r>
              <a:rPr lang="en-US" sz="1200" b="1" dirty="0"/>
              <a:t>processes </a:t>
            </a:r>
            <a:r>
              <a:rPr lang="en-US" sz="1200" b="1" dirty="0" smtClean="0"/>
              <a:t>/  55 </a:t>
            </a:r>
            <a:r>
              <a:rPr lang="en-US" sz="1200" b="1" dirty="0" err="1" smtClean="0"/>
              <a:t>dsets</a:t>
            </a:r>
            <a:r>
              <a:rPr lang="en-US" sz="1200" b="1" dirty="0" smtClean="0"/>
              <a:t> ) ” on CONTIG </a:t>
            </a:r>
            <a:r>
              <a:rPr lang="en-US" sz="1200" b="1" dirty="0" err="1" smtClean="0"/>
              <a:t>dsets</a:t>
            </a:r>
            <a:endParaRPr lang="en-US" sz="1200" b="1" dirty="0" smtClean="0"/>
          </a:p>
        </p:txBody>
      </p:sp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17459928"/>
              </p:ext>
            </p:extLst>
          </p:nvPr>
        </p:nvGraphicFramePr>
        <p:xfrm>
          <a:off x="685800" y="1295400"/>
          <a:ext cx="7391400" cy="4419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35334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36336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3028" y="5799961"/>
            <a:ext cx="8307572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Note: “Overall” mean  elapse time of application from begin to end.  (thus include  H5Fopen, H5Fclose, H5Dcreat, H5Dclose , </a:t>
            </a:r>
            <a:r>
              <a:rPr lang="en-US" sz="1000" dirty="0" err="1" smtClean="0"/>
              <a:t>etc</a:t>
            </a:r>
            <a:r>
              <a:rPr lang="en-US" sz="1000" dirty="0" smtClean="0"/>
              <a:t> ..)</a:t>
            </a:r>
            <a:endParaRPr lang="en-US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315893" y="838200"/>
            <a:ext cx="830757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Performance </a:t>
            </a:r>
            <a:r>
              <a:rPr lang="en-US" sz="1200" b="1" dirty="0"/>
              <a:t>Comparison between H5Dwrite_multi and H5Dwrite on NERSC </a:t>
            </a:r>
            <a:r>
              <a:rPr lang="en-US" sz="1200" b="1" dirty="0" smtClean="0"/>
              <a:t>Hopper  (1 process, 1 node )</a:t>
            </a:r>
          </a:p>
          <a:p>
            <a:r>
              <a:rPr lang="en-US" sz="1200" b="1" dirty="0" smtClean="0"/>
              <a:t>CHUNKED Datasets   (1MB per dataset)</a:t>
            </a:r>
            <a:endParaRPr lang="en-US" sz="1200" b="1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8208151"/>
              </p:ext>
            </p:extLst>
          </p:nvPr>
        </p:nvGraphicFramePr>
        <p:xfrm>
          <a:off x="315893" y="1600200"/>
          <a:ext cx="83820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8891"/>
                <a:gridCol w="1054460"/>
                <a:gridCol w="2227649"/>
                <a:gridCol w="2017889"/>
                <a:gridCol w="2173111"/>
              </a:tblGrid>
              <a:tr h="152400">
                <a:tc gridSpan="5"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Performance tests :    Dim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256000, </a:t>
                      </a:r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CHUNK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 25600, 1MB each 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dset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 , Float type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(on Hopper – 1process,1node)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dsets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H5Dwrite()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H5Dwrite_multi()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Increased Performance 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Rate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21920">
                <a:tc rowSpan="2">
                  <a:txBody>
                    <a:bodyPr/>
                    <a:lstStyle/>
                    <a:p>
                      <a:r>
                        <a:rPr lang="en-US" sz="1000" dirty="0" smtClean="0"/>
                        <a:t>200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  <a:p>
                      <a:r>
                        <a:rPr lang="en-US" sz="1000" dirty="0" smtClean="0"/>
                        <a:t>(200MB)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6.417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0.598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1,073%   (10times)</a:t>
                      </a: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0:09.21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0:02.64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 smtClean="0"/>
                    </a:p>
                  </a:txBody>
                  <a:tcPr/>
                </a:tc>
              </a:tr>
              <a:tr h="121920">
                <a:tc rowSpan="2">
                  <a:txBody>
                    <a:bodyPr/>
                    <a:lstStyle/>
                    <a:p>
                      <a:r>
                        <a:rPr lang="en-US" sz="1000" dirty="0" smtClean="0"/>
                        <a:t>400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  <a:p>
                      <a:r>
                        <a:rPr lang="en-US" sz="1000" dirty="0" smtClean="0"/>
                        <a:t>(400MB)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12.238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1.190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1,028%</a:t>
                      </a: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0:15.66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0:03.69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</a:tr>
              <a:tr h="121920">
                <a:tc rowSpan="2">
                  <a:txBody>
                    <a:bodyPr/>
                    <a:lstStyle/>
                    <a:p>
                      <a:r>
                        <a:rPr lang="en-US" sz="1000" dirty="0" smtClean="0"/>
                        <a:t>800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  <a:p>
                      <a:r>
                        <a:rPr lang="en-US" sz="1000" dirty="0" smtClean="0"/>
                        <a:t>(800 MB)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30.283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3.116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aseline="0" dirty="0" smtClean="0"/>
                        <a:t>972%</a:t>
                      </a:r>
                      <a:endParaRPr lang="en-US" sz="100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0:33.09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0:08.51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</a:tr>
              <a:tr h="121920">
                <a:tc rowSpan="2">
                  <a:txBody>
                    <a:bodyPr/>
                    <a:lstStyle/>
                    <a:p>
                      <a:r>
                        <a:rPr lang="en-US" sz="1000" dirty="0" smtClean="0"/>
                        <a:t>1200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  <a:p>
                      <a:r>
                        <a:rPr lang="en-US" sz="1000" dirty="0" smtClean="0"/>
                        <a:t>(1.2GB)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55.248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4.738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1,166%</a:t>
                      </a: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00:57.85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0:11.93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</a:tr>
              <a:tr h="121920">
                <a:tc rowSpan="2">
                  <a:txBody>
                    <a:bodyPr/>
                    <a:lstStyle/>
                    <a:p>
                      <a:r>
                        <a:rPr lang="en-US" sz="1000" dirty="0" smtClean="0"/>
                        <a:t>1600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  <a:p>
                      <a:r>
                        <a:rPr lang="en-US" sz="1000" dirty="0" smtClean="0"/>
                        <a:t>(1.6GB)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60.295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7.507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803%</a:t>
                      </a: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1:04.89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0:15.87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25786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86508807"/>
              </p:ext>
            </p:extLst>
          </p:nvPr>
        </p:nvGraphicFramePr>
        <p:xfrm>
          <a:off x="609600" y="838200"/>
          <a:ext cx="7848600" cy="518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102313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3028" y="5799961"/>
            <a:ext cx="8307572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Note: “Overall” mean  elapse time of application from begin to end.  (thus include  H5Fopen, H5Fclose, H5Dcreat, H5Dclose , </a:t>
            </a:r>
            <a:r>
              <a:rPr lang="en-US" sz="1000" dirty="0" err="1" smtClean="0"/>
              <a:t>etc</a:t>
            </a:r>
            <a:r>
              <a:rPr lang="en-US" sz="1000" dirty="0" smtClean="0"/>
              <a:t> ..)</a:t>
            </a:r>
            <a:endParaRPr lang="en-US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315893" y="838200"/>
            <a:ext cx="830757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Performance </a:t>
            </a:r>
            <a:r>
              <a:rPr lang="en-US" sz="1200" b="1" dirty="0"/>
              <a:t>Comparison between H5Dwrite_multi and H5Dwrite on NERSC </a:t>
            </a:r>
            <a:r>
              <a:rPr lang="en-US" sz="1200" b="1" dirty="0" smtClean="0"/>
              <a:t>Hopper  (1 process, 1 node )</a:t>
            </a:r>
          </a:p>
          <a:p>
            <a:r>
              <a:rPr lang="en-US" sz="1200" b="1" dirty="0" smtClean="0"/>
              <a:t>CHUNKED Datasets  (1MB per dataset)</a:t>
            </a:r>
            <a:endParaRPr lang="en-US" sz="1200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3969985"/>
              </p:ext>
            </p:extLst>
          </p:nvPr>
        </p:nvGraphicFramePr>
        <p:xfrm>
          <a:off x="304800" y="1676400"/>
          <a:ext cx="83058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629"/>
                <a:gridCol w="1044874"/>
                <a:gridCol w="1945503"/>
                <a:gridCol w="1945503"/>
                <a:gridCol w="2469291"/>
              </a:tblGrid>
              <a:tr h="243840">
                <a:tc gridSpan="5"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Performance tests :    Dim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256000, CONTIG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, 1MB each 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dset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, Float type, (on Hopper – 1process, 1node)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dsets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H5Dwrite()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H5Dwrite_multi()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Increased Performance 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Rate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21920">
                <a:tc rowSpan="2">
                  <a:txBody>
                    <a:bodyPr/>
                    <a:lstStyle/>
                    <a:p>
                      <a:r>
                        <a:rPr lang="en-US" sz="1000" dirty="0" smtClean="0"/>
                        <a:t>400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  <a:p>
                      <a:r>
                        <a:rPr lang="en-US" sz="1000" dirty="0" smtClean="0"/>
                        <a:t>(400MB)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12.837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1.504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845%</a:t>
                      </a: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0:15.33 sec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0:02.92 sec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</a:tr>
              <a:tr h="121920">
                <a:tc rowSpan="2">
                  <a:txBody>
                    <a:bodyPr/>
                    <a:lstStyle/>
                    <a:p>
                      <a:r>
                        <a:rPr lang="en-US" sz="1000" dirty="0" smtClean="0"/>
                        <a:t>800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  <a:p>
                      <a:r>
                        <a:rPr lang="en-US" sz="1000" dirty="0" smtClean="0"/>
                        <a:t>(800MB)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26.143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2.680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975%</a:t>
                      </a: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0:28.44 sec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0:04.29 sec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 smtClean="0"/>
                    </a:p>
                  </a:txBody>
                  <a:tcPr/>
                </a:tc>
              </a:tr>
              <a:tr h="121920">
                <a:tc rowSpan="2">
                  <a:txBody>
                    <a:bodyPr/>
                    <a:lstStyle/>
                    <a:p>
                      <a:r>
                        <a:rPr lang="en-US" sz="1000" dirty="0" smtClean="0"/>
                        <a:t>1200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  <a:p>
                      <a:r>
                        <a:rPr lang="en-US" sz="1000" dirty="0" smtClean="0"/>
                        <a:t>(1.2GB)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39.429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3.371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1,170%</a:t>
                      </a: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0:42.58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0:05.78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 smtClean="0"/>
                    </a:p>
                  </a:txBody>
                  <a:tcPr/>
                </a:tc>
              </a:tr>
              <a:tr h="121920">
                <a:tc rowSpan="2">
                  <a:txBody>
                    <a:bodyPr/>
                    <a:lstStyle/>
                    <a:p>
                      <a:r>
                        <a:rPr lang="en-US" sz="1000" dirty="0" smtClean="0"/>
                        <a:t>1600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  <a:p>
                      <a:r>
                        <a:rPr lang="en-US" sz="1000" dirty="0" smtClean="0"/>
                        <a:t>(1.6GB)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53.239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4.926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1,080%</a:t>
                      </a: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0:54.25 sec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0:06.92 sec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</a:tr>
              <a:tr h="121920">
                <a:tc rowSpan="2">
                  <a:txBody>
                    <a:bodyPr/>
                    <a:lstStyle/>
                    <a:p>
                      <a:r>
                        <a:rPr lang="en-US" sz="1000" dirty="0" smtClean="0"/>
                        <a:t>2000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  <a:p>
                      <a:r>
                        <a:rPr lang="en-US" sz="1000" dirty="0" smtClean="0"/>
                        <a:t>(2GB)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69.818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6.023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1,160%</a:t>
                      </a: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1:10.51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0:08.16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55801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4105231"/>
              </p:ext>
            </p:extLst>
          </p:nvPr>
        </p:nvGraphicFramePr>
        <p:xfrm>
          <a:off x="609600" y="990600"/>
          <a:ext cx="7696200" cy="4876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758021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0344826"/>
              </p:ext>
            </p:extLst>
          </p:nvPr>
        </p:nvGraphicFramePr>
        <p:xfrm>
          <a:off x="304800" y="1600200"/>
          <a:ext cx="83820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8891"/>
                <a:gridCol w="1054460"/>
                <a:gridCol w="2227649"/>
                <a:gridCol w="2017889"/>
                <a:gridCol w="2173111"/>
              </a:tblGrid>
              <a:tr h="152400">
                <a:tc gridSpan="5"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Performance tests :    Dim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200, </a:t>
                      </a:r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CHUNK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 20 , Float type  (on Hopper – 1process,1node)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dsets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H5Dwrite()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H5Dwrite_multi()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Increased Performance 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Rate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21920">
                <a:tc rowSpan="2">
                  <a:txBody>
                    <a:bodyPr/>
                    <a:lstStyle/>
                    <a:p>
                      <a:r>
                        <a:rPr lang="en-US" sz="1000" dirty="0" smtClean="0"/>
                        <a:t>50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WRITE raw only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1.585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0.040 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40 times</a:t>
                      </a: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0:02.55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0:01.04 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</a:tr>
              <a:tr h="121920">
                <a:tc rowSpan="2">
                  <a:txBody>
                    <a:bodyPr/>
                    <a:lstStyle/>
                    <a:p>
                      <a:r>
                        <a:rPr lang="en-US" sz="1000" dirty="0" smtClean="0"/>
                        <a:t>100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 3.172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0.060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52 times</a:t>
                      </a: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0:04.13 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0:01.07 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</a:tr>
              <a:tr h="121920">
                <a:tc rowSpan="2">
                  <a:txBody>
                    <a:bodyPr/>
                    <a:lstStyle/>
                    <a:p>
                      <a:r>
                        <a:rPr lang="en-US" sz="1000" dirty="0" smtClean="0"/>
                        <a:t>200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6.340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0.105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60 times</a:t>
                      </a: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0:07.43  </a:t>
                      </a:r>
                      <a:r>
                        <a:rPr lang="en-US" sz="1000" dirty="0" smtClean="0"/>
                        <a:t>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0:01.11  </a:t>
                      </a:r>
                      <a:r>
                        <a:rPr lang="en-US" sz="1000" dirty="0" smtClean="0"/>
                        <a:t>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 smtClean="0"/>
                    </a:p>
                  </a:txBody>
                  <a:tcPr/>
                </a:tc>
              </a:tr>
              <a:tr h="121920">
                <a:tc rowSpan="2">
                  <a:txBody>
                    <a:bodyPr/>
                    <a:lstStyle/>
                    <a:p>
                      <a:r>
                        <a:rPr lang="en-US" sz="1000" dirty="0" smtClean="0"/>
                        <a:t>400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12.682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0.231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55 times</a:t>
                      </a: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0:13.86 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0:01.34 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</a:tr>
              <a:tr h="121920">
                <a:tc rowSpan="2">
                  <a:txBody>
                    <a:bodyPr/>
                    <a:lstStyle/>
                    <a:p>
                      <a:r>
                        <a:rPr lang="en-US" sz="1000" dirty="0" smtClean="0"/>
                        <a:t>800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25.335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0.688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37</a:t>
                      </a:r>
                      <a:r>
                        <a:rPr lang="en-US" sz="1000" baseline="0" dirty="0" smtClean="0"/>
                        <a:t> times</a:t>
                      </a:r>
                      <a:endParaRPr lang="en-US" sz="100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0:26.68 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0:02.11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03028" y="5799961"/>
            <a:ext cx="8307572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Note: “Overall” mean  elapse time of application from begin to end.  (thus include  H5Fopen, H5Fclose, H5Dcreat, H5Dclose , </a:t>
            </a:r>
            <a:r>
              <a:rPr lang="en-US" sz="1000" dirty="0" err="1" smtClean="0"/>
              <a:t>etc</a:t>
            </a:r>
            <a:r>
              <a:rPr lang="en-US" sz="1000" dirty="0" smtClean="0"/>
              <a:t> ..)</a:t>
            </a:r>
            <a:endParaRPr lang="en-US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315893" y="838200"/>
            <a:ext cx="830757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Performance </a:t>
            </a:r>
            <a:r>
              <a:rPr lang="en-US" sz="1200" b="1" dirty="0"/>
              <a:t>Comparison between H5Dwrite_multi and H5Dwrite on NERSC </a:t>
            </a:r>
            <a:r>
              <a:rPr lang="en-US" sz="1200" b="1" dirty="0" smtClean="0"/>
              <a:t>Hopper  (1 process, 1 node )</a:t>
            </a:r>
          </a:p>
          <a:p>
            <a:r>
              <a:rPr lang="en-US" sz="1200" b="1" dirty="0" smtClean="0"/>
              <a:t>CHUNKED Datasets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8007059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1368309"/>
              </p:ext>
            </p:extLst>
          </p:nvPr>
        </p:nvGraphicFramePr>
        <p:xfrm>
          <a:off x="457200" y="914400"/>
          <a:ext cx="8001000" cy="5105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111644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6003825"/>
              </p:ext>
            </p:extLst>
          </p:nvPr>
        </p:nvGraphicFramePr>
        <p:xfrm>
          <a:off x="304800" y="1447800"/>
          <a:ext cx="83058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629"/>
                <a:gridCol w="1044874"/>
                <a:gridCol w="1945503"/>
                <a:gridCol w="1945503"/>
                <a:gridCol w="2469291"/>
              </a:tblGrid>
              <a:tr h="243840">
                <a:tc gridSpan="5"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Performance tests :    Dim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200, CONTIG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 , Float type  (on Hopper – 1process, 1node)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dsets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H5Dwrite()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H5Dwrite_multi()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Increased Performance 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Rate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21920">
                <a:tc rowSpan="2">
                  <a:txBody>
                    <a:bodyPr/>
                    <a:lstStyle/>
                    <a:p>
                      <a:r>
                        <a:rPr lang="en-US" sz="1000" dirty="0" smtClean="0"/>
                        <a:t>400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12.758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0.040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318 times   </a:t>
                      </a: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0:13.78  sec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0:01.73  sec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</a:tr>
              <a:tr h="121920">
                <a:tc rowSpan="2">
                  <a:txBody>
                    <a:bodyPr/>
                    <a:lstStyle/>
                    <a:p>
                      <a:r>
                        <a:rPr lang="en-US" sz="1000" dirty="0" smtClean="0"/>
                        <a:t>800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25.506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0.048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531 times</a:t>
                      </a: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0:26.75 </a:t>
                      </a:r>
                      <a:r>
                        <a:rPr lang="en-US" sz="1000" dirty="0" smtClean="0"/>
                        <a:t> sec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0:01.20 </a:t>
                      </a:r>
                      <a:r>
                        <a:rPr lang="en-US" sz="1000" dirty="0" smtClean="0"/>
                        <a:t> sec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 smtClean="0"/>
                    </a:p>
                  </a:txBody>
                  <a:tcPr/>
                </a:tc>
              </a:tr>
              <a:tr h="121920">
                <a:tc rowSpan="2">
                  <a:txBody>
                    <a:bodyPr/>
                    <a:lstStyle/>
                    <a:p>
                      <a:r>
                        <a:rPr lang="en-US" sz="1000" dirty="0" smtClean="0"/>
                        <a:t>1600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51.531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0.101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510 times </a:t>
                      </a: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0:52.85  sec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0:01.21  sec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</a:tr>
              <a:tr h="121920">
                <a:tc rowSpan="2">
                  <a:txBody>
                    <a:bodyPr/>
                    <a:lstStyle/>
                    <a:p>
                      <a:r>
                        <a:rPr lang="en-US" sz="1000" dirty="0" smtClean="0"/>
                        <a:t>3200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111.702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0.165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676 times </a:t>
                      </a: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1:53.24  sec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0:01.61  sec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</a:tr>
              <a:tr h="12192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6400 </a:t>
                      </a:r>
                      <a:r>
                        <a:rPr lang="en-US" sz="1000" dirty="0" err="1" smtClean="0"/>
                        <a:t>Dset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213.560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0.252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802 times</a:t>
                      </a:r>
                    </a:p>
                  </a:txBody>
                  <a:tcPr/>
                </a:tc>
              </a:tr>
              <a:tr h="121920">
                <a:tc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3:35.67  sec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0:02.03  sec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15893" y="838200"/>
            <a:ext cx="830757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Performance </a:t>
            </a:r>
            <a:r>
              <a:rPr lang="en-US" sz="1200" b="1" dirty="0"/>
              <a:t>Comparison between H5Dwrite_multi and H5Dwrite on NERSC </a:t>
            </a:r>
            <a:r>
              <a:rPr lang="en-US" sz="1200" b="1" dirty="0" smtClean="0"/>
              <a:t>Hopper  (1 process, 1 node )</a:t>
            </a:r>
          </a:p>
          <a:p>
            <a:r>
              <a:rPr lang="en-US" sz="1200" b="1" dirty="0" smtClean="0"/>
              <a:t>CONTIGUOUS Datasets</a:t>
            </a:r>
            <a:endParaRPr lang="en-US" sz="1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03028" y="5799961"/>
            <a:ext cx="8307572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Note: “Overall” mean  elapse time of application from begin to end.  (thus include  H5Fopen, H5Fclose, H5Dcreat, H5Dclose , </a:t>
            </a:r>
            <a:r>
              <a:rPr lang="en-US" sz="1000" dirty="0" err="1" smtClean="0"/>
              <a:t>etc</a:t>
            </a:r>
            <a:r>
              <a:rPr lang="en-US" sz="1000" dirty="0" smtClean="0"/>
              <a:t> ..)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6111644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21891508"/>
              </p:ext>
            </p:extLst>
          </p:nvPr>
        </p:nvGraphicFramePr>
        <p:xfrm>
          <a:off x="457200" y="762000"/>
          <a:ext cx="8077200" cy="518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41760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51769923"/>
              </p:ext>
            </p:extLst>
          </p:nvPr>
        </p:nvGraphicFramePr>
        <p:xfrm>
          <a:off x="685800" y="1447800"/>
          <a:ext cx="7467600" cy="4495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15893" y="381000"/>
            <a:ext cx="830757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Performance </a:t>
            </a:r>
            <a:r>
              <a:rPr lang="en-US" sz="1200" b="1" dirty="0"/>
              <a:t>Comparison between H5Dwrite_multi and H5Dwrite on NERSC </a:t>
            </a:r>
            <a:r>
              <a:rPr lang="en-US" sz="1200" b="1" dirty="0" smtClean="0"/>
              <a:t>Hopper</a:t>
            </a:r>
          </a:p>
          <a:p>
            <a:r>
              <a:rPr lang="en-US" sz="1200" b="1" dirty="0" smtClean="0"/>
              <a:t>“All processes write to all </a:t>
            </a:r>
            <a:r>
              <a:rPr lang="en-US" sz="1200" b="1" dirty="0" err="1" smtClean="0"/>
              <a:t>dsets</a:t>
            </a:r>
            <a:r>
              <a:rPr lang="en-US" sz="1200" b="1" dirty="0" smtClean="0"/>
              <a:t>  (N </a:t>
            </a:r>
            <a:r>
              <a:rPr lang="en-US" sz="1200" b="1" dirty="0"/>
              <a:t>processes </a:t>
            </a:r>
            <a:r>
              <a:rPr lang="en-US" sz="1200" b="1" dirty="0" smtClean="0"/>
              <a:t>/  50 </a:t>
            </a:r>
            <a:r>
              <a:rPr lang="en-US" sz="1200" b="1" dirty="0" err="1" smtClean="0"/>
              <a:t>dsets</a:t>
            </a:r>
            <a:r>
              <a:rPr lang="en-US" sz="1200" b="1" dirty="0" smtClean="0"/>
              <a:t> ) ” on CONTIG </a:t>
            </a:r>
            <a:r>
              <a:rPr lang="en-US" sz="1200" b="1" dirty="0" err="1" smtClean="0"/>
              <a:t>dsets</a:t>
            </a:r>
            <a:endParaRPr lang="en-US" sz="1200" b="1" dirty="0" smtClean="0"/>
          </a:p>
        </p:txBody>
      </p:sp>
    </p:spTree>
    <p:extLst>
      <p:ext uri="{BB962C8B-B14F-4D97-AF65-F5344CB8AC3E}">
        <p14:creationId xmlns:p14="http://schemas.microsoft.com/office/powerpoint/2010/main" val="34496463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211737"/>
              </p:ext>
            </p:extLst>
          </p:nvPr>
        </p:nvGraphicFramePr>
        <p:xfrm>
          <a:off x="303028" y="1600200"/>
          <a:ext cx="83820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8891"/>
                <a:gridCol w="1054460"/>
                <a:gridCol w="2227649"/>
                <a:gridCol w="2017889"/>
                <a:gridCol w="2173111"/>
              </a:tblGrid>
              <a:tr h="152400">
                <a:tc gridSpan="5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Performance tests :    Dim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200, </a:t>
                      </a:r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CHUNK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 20 , Float type  ( on Hopper – 6processes  (2process each over 3node))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dsets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H5Dwrite()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H5Dwrite_multi()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Increased Performance 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Rate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21920">
                <a:tc rowSpan="2">
                  <a:txBody>
                    <a:bodyPr/>
                    <a:lstStyle/>
                    <a:p>
                      <a:r>
                        <a:rPr lang="en-US" sz="1000" dirty="0" smtClean="0"/>
                        <a:t>50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WRITE raw only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9.870 - 19.292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0.044 - 0.081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224 -</a:t>
                      </a:r>
                      <a:r>
                        <a:rPr lang="en-US" sz="1000" baseline="0" dirty="0" smtClean="0"/>
                        <a:t>  238 times</a:t>
                      </a:r>
                      <a:endParaRPr lang="en-US" sz="100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0:35.45 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0:01.35 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</a:tr>
              <a:tr h="121920">
                <a:tc rowSpan="2">
                  <a:txBody>
                    <a:bodyPr/>
                    <a:lstStyle/>
                    <a:p>
                      <a:r>
                        <a:rPr lang="en-US" sz="1000" dirty="0" smtClean="0"/>
                        <a:t>100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22.620 - 46.939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0.082 - 0.115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275</a:t>
                      </a:r>
                      <a:r>
                        <a:rPr lang="en-US" sz="1000" baseline="0" dirty="0" smtClean="0"/>
                        <a:t> -  408 times</a:t>
                      </a:r>
                      <a:endParaRPr lang="en-US" sz="100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1:08.35 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0:02.15 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</a:tr>
              <a:tr h="121920">
                <a:tc rowSpan="2">
                  <a:txBody>
                    <a:bodyPr/>
                    <a:lstStyle/>
                    <a:p>
                      <a:r>
                        <a:rPr lang="en-US" sz="1000" dirty="0" smtClean="0"/>
                        <a:t>200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34.187 - 80.319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0.108 -  0.141sec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316 -  569 times</a:t>
                      </a: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2:15.05  </a:t>
                      </a:r>
                      <a:r>
                        <a:rPr lang="en-US" sz="1000" dirty="0" smtClean="0"/>
                        <a:t>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0:01.64  </a:t>
                      </a:r>
                      <a:r>
                        <a:rPr lang="en-US" sz="1000" dirty="0" smtClean="0"/>
                        <a:t>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 smtClean="0"/>
                    </a:p>
                  </a:txBody>
                  <a:tcPr/>
                </a:tc>
              </a:tr>
              <a:tr h="121920">
                <a:tc rowSpan="2">
                  <a:txBody>
                    <a:bodyPr/>
                    <a:lstStyle/>
                    <a:p>
                      <a:r>
                        <a:rPr lang="en-US" sz="1000" dirty="0" smtClean="0"/>
                        <a:t>400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82.837 - 171.793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0.259 -  0.296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319 -  580 times</a:t>
                      </a: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4:31.32 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0:01.80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</a:tr>
              <a:tr h="121920">
                <a:tc rowSpan="2">
                  <a:txBody>
                    <a:bodyPr/>
                    <a:lstStyle/>
                    <a:p>
                      <a:r>
                        <a:rPr lang="en-US" sz="1000" dirty="0" smtClean="0"/>
                        <a:t>800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154.203 - 272.157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0.858 - 0.934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180 -  291 times</a:t>
                      </a: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6:32.83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0:03.36 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15893" y="838200"/>
            <a:ext cx="830757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Performance </a:t>
            </a:r>
            <a:r>
              <a:rPr lang="en-US" sz="1200" b="1" dirty="0"/>
              <a:t>Comparison between H5Dwrite_multi and H5Dwrite on NERSC </a:t>
            </a:r>
            <a:r>
              <a:rPr lang="en-US" sz="1200" b="1" dirty="0" smtClean="0"/>
              <a:t>Hopper  (6 processes , 3 nodes 2processes  each)</a:t>
            </a:r>
          </a:p>
          <a:p>
            <a:r>
              <a:rPr lang="en-US" sz="1200" b="1" dirty="0" smtClean="0"/>
              <a:t>CHUNKED Datasets</a:t>
            </a:r>
            <a:endParaRPr lang="en-US" sz="1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03028" y="5799961"/>
            <a:ext cx="8307572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Note: “Overall” mean  elapse time of application from begin to end.  (thus include  H5Fopen, H5Fclose, H5Dcreat, H5Dclose , </a:t>
            </a:r>
            <a:r>
              <a:rPr lang="en-US" sz="1000" dirty="0" err="1" smtClean="0"/>
              <a:t>etc</a:t>
            </a:r>
            <a:r>
              <a:rPr lang="en-US" sz="1000" dirty="0" smtClean="0"/>
              <a:t> ..)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2509" y="4800600"/>
            <a:ext cx="8307572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The results from H5Dwrite() seems much slower , probably because memory and file spaces are selected all per process IO., thus each process perform write IO redundantly.  </a:t>
            </a:r>
          </a:p>
        </p:txBody>
      </p:sp>
    </p:spTree>
    <p:extLst>
      <p:ext uri="{BB962C8B-B14F-4D97-AF65-F5344CB8AC3E}">
        <p14:creationId xmlns:p14="http://schemas.microsoft.com/office/powerpoint/2010/main" val="26111644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3065886"/>
              </p:ext>
            </p:extLst>
          </p:nvPr>
        </p:nvGraphicFramePr>
        <p:xfrm>
          <a:off x="381000" y="914400"/>
          <a:ext cx="8305800" cy="4953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111644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5831338"/>
              </p:ext>
            </p:extLst>
          </p:nvPr>
        </p:nvGraphicFramePr>
        <p:xfrm>
          <a:off x="316779" y="1752600"/>
          <a:ext cx="83058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629"/>
                <a:gridCol w="1044874"/>
                <a:gridCol w="1945503"/>
                <a:gridCol w="1945503"/>
                <a:gridCol w="2469291"/>
              </a:tblGrid>
              <a:tr h="243840">
                <a:tc gridSpan="5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Performance tests :    Dim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200, CONTIG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 , Float type  ( on Hopper – 6processes  (2process each over 3node))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dsets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H5Dwrite()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H5Dwrite_multi()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Increased Performance 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Rate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21920">
                <a:tc rowSpan="2">
                  <a:txBody>
                    <a:bodyPr/>
                    <a:lstStyle/>
                    <a:p>
                      <a:r>
                        <a:rPr lang="en-US" sz="1000" dirty="0" smtClean="0"/>
                        <a:t>400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26.716 - 31.684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0.043 -  0.086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 368 - 621 times</a:t>
                      </a: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0:33.19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0:01.47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</a:tr>
              <a:tr h="121920">
                <a:tc rowSpan="2">
                  <a:txBody>
                    <a:bodyPr/>
                    <a:lstStyle/>
                    <a:p>
                      <a:r>
                        <a:rPr lang="en-US" sz="1000" dirty="0" smtClean="0"/>
                        <a:t>800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51.623 - 51.728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0.058 -  0.111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466 - 890  times</a:t>
                      </a: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0:53.41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0:01.59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 smtClean="0"/>
                    </a:p>
                  </a:txBody>
                  <a:tcPr/>
                </a:tc>
              </a:tr>
              <a:tr h="121920">
                <a:tc rowSpan="2">
                  <a:txBody>
                    <a:bodyPr/>
                    <a:lstStyle/>
                    <a:p>
                      <a:r>
                        <a:rPr lang="en-US" sz="1000" dirty="0" smtClean="0"/>
                        <a:t>1600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110.794 -  111.280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0.085 -  0.135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824 – 1303 times</a:t>
                      </a: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1:58.09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0:01.71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</a:tr>
              <a:tr h="121920">
                <a:tc rowSpan="2">
                  <a:txBody>
                    <a:bodyPr/>
                    <a:lstStyle/>
                    <a:p>
                      <a:r>
                        <a:rPr lang="en-US" sz="1000" dirty="0" smtClean="0"/>
                        <a:t>3200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213.682 - 223.493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0.133 -  0.181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1234 - 1606 times</a:t>
                      </a: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3:45.76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0:02.01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</a:tr>
              <a:tr h="12192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6400 </a:t>
                      </a:r>
                      <a:r>
                        <a:rPr lang="en-US" sz="1000" dirty="0" err="1" smtClean="0"/>
                        <a:t>Dset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424.471 - 429.848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0.589 -  0.625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687 - 720  times</a:t>
                      </a:r>
                    </a:p>
                  </a:txBody>
                  <a:tcPr/>
                </a:tc>
              </a:tr>
              <a:tr h="121920">
                <a:tc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7:18.95 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0:02.97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15893" y="838200"/>
            <a:ext cx="830757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Performance </a:t>
            </a:r>
            <a:r>
              <a:rPr lang="en-US" sz="1200" b="1" dirty="0"/>
              <a:t>Comparison between H5Dwrite_multi and H5Dwrite on NERSC </a:t>
            </a:r>
            <a:r>
              <a:rPr lang="en-US" sz="1200" b="1" dirty="0" smtClean="0"/>
              <a:t>Hopper  (6 processes , 3 nodes 2processes  each)</a:t>
            </a:r>
          </a:p>
          <a:p>
            <a:r>
              <a:rPr lang="en-US" sz="1200" b="1" dirty="0" smtClean="0"/>
              <a:t>CONTIGUOUS Datasets</a:t>
            </a:r>
            <a:endParaRPr lang="en-US" sz="1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03028" y="5799961"/>
            <a:ext cx="8307572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Note: “Overall” mean  elapse time of application from begin to end.  (thus include  H5Fopen, H5Fclose, H5Dcreat, H5Dclose , </a:t>
            </a:r>
            <a:r>
              <a:rPr lang="en-US" sz="1000" dirty="0" err="1" smtClean="0"/>
              <a:t>etc</a:t>
            </a:r>
            <a:r>
              <a:rPr lang="en-US" sz="1000" dirty="0" smtClean="0"/>
              <a:t> ..)</a:t>
            </a:r>
            <a:endParaRPr lang="en-US" sz="1000" dirty="0"/>
          </a:p>
        </p:txBody>
      </p:sp>
      <p:sp>
        <p:nvSpPr>
          <p:cNvPr id="7" name="TextBox 6"/>
          <p:cNvSpPr txBox="1"/>
          <p:nvPr/>
        </p:nvSpPr>
        <p:spPr>
          <a:xfrm>
            <a:off x="352509" y="4800600"/>
            <a:ext cx="8307572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The results from H5Dwrite() seems much slower , probably because memory and file spaces are selected all per process IO., thus each process perform write IO redundantly.  </a:t>
            </a:r>
          </a:p>
        </p:txBody>
      </p:sp>
    </p:spTree>
    <p:extLst>
      <p:ext uri="{BB962C8B-B14F-4D97-AF65-F5344CB8AC3E}">
        <p14:creationId xmlns:p14="http://schemas.microsoft.com/office/powerpoint/2010/main" val="30417600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85412414"/>
              </p:ext>
            </p:extLst>
          </p:nvPr>
        </p:nvGraphicFramePr>
        <p:xfrm>
          <a:off x="533400" y="914400"/>
          <a:ext cx="8153400" cy="5257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417600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9832111"/>
              </p:ext>
            </p:extLst>
          </p:nvPr>
        </p:nvGraphicFramePr>
        <p:xfrm>
          <a:off x="303028" y="1066800"/>
          <a:ext cx="845819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7154"/>
                <a:gridCol w="1064046"/>
                <a:gridCol w="1981200"/>
                <a:gridCol w="1981200"/>
                <a:gridCol w="2514598"/>
              </a:tblGrid>
              <a:tr h="243840">
                <a:tc gridSpan="5"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Performance tests :    Dim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200, CONTIG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 , Float type  (on Wallaby)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dsets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H5Dwrite()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H5Dwrite_multi()</a:t>
                      </a:r>
                      <a:r>
                        <a:rPr lang="en-US" sz="10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1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Increased Performance 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Rate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21920">
                <a:tc rowSpan="2">
                  <a:txBody>
                    <a:bodyPr/>
                    <a:lstStyle/>
                    <a:p>
                      <a:r>
                        <a:rPr lang="en-US" sz="1000" dirty="0" smtClean="0"/>
                        <a:t>400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0.456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0.111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410%</a:t>
                      </a: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real	0m0.957s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user	0m0.160s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sys	0m0.103s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real	0m0.746s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user	0m0.142s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sys	0m0.085s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132%</a:t>
                      </a:r>
                    </a:p>
                  </a:txBody>
                  <a:tcPr/>
                </a:tc>
              </a:tr>
              <a:tr h="121920">
                <a:tc rowSpan="2">
                  <a:txBody>
                    <a:bodyPr/>
                    <a:lstStyle/>
                    <a:p>
                      <a:r>
                        <a:rPr lang="en-US" sz="1000" dirty="0" smtClean="0"/>
                        <a:t>800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0.901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0.051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1800%</a:t>
                      </a: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real	0m2.004s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user	0m0.303s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sys	0m0.261s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real	0m1.408s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user	0m0.311s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sys	0m0.143s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142%</a:t>
                      </a:r>
                    </a:p>
                  </a:txBody>
                  <a:tcPr/>
                </a:tc>
              </a:tr>
              <a:tr h="121920">
                <a:tc rowSpan="2">
                  <a:txBody>
                    <a:bodyPr/>
                    <a:lstStyle/>
                    <a:p>
                      <a:r>
                        <a:rPr lang="en-US" sz="1000" dirty="0" smtClean="0"/>
                        <a:t>1600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1.773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0.098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1809%</a:t>
                      </a: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real	0m3.938s</a:t>
                      </a:r>
                    </a:p>
                    <a:p>
                      <a:r>
                        <a:rPr lang="en-US" sz="1000" dirty="0" smtClean="0"/>
                        <a:t>user	0m0.663s</a:t>
                      </a:r>
                    </a:p>
                    <a:p>
                      <a:r>
                        <a:rPr lang="en-US" sz="1000" dirty="0" smtClean="0"/>
                        <a:t>sys	0m0.550s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real	0m2.562s</a:t>
                      </a:r>
                    </a:p>
                    <a:p>
                      <a:r>
                        <a:rPr lang="en-US" sz="1000" dirty="0" smtClean="0"/>
                        <a:t>user	0m0.608s</a:t>
                      </a:r>
                    </a:p>
                    <a:p>
                      <a:r>
                        <a:rPr lang="en-US" sz="1000" dirty="0" smtClean="0"/>
                        <a:t>sys	0m0.291s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153%</a:t>
                      </a:r>
                    </a:p>
                  </a:txBody>
                  <a:tcPr/>
                </a:tc>
              </a:tr>
              <a:tr h="121920">
                <a:tc rowSpan="2">
                  <a:txBody>
                    <a:bodyPr/>
                    <a:lstStyle/>
                    <a:p>
                      <a:r>
                        <a:rPr lang="en-US" sz="1000" dirty="0" smtClean="0"/>
                        <a:t>3200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3.425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0.176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1946%</a:t>
                      </a: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real	0m7.702s</a:t>
                      </a:r>
                    </a:p>
                    <a:p>
                      <a:r>
                        <a:rPr lang="en-US" sz="1000" dirty="0" smtClean="0"/>
                        <a:t>user	0m1.210s</a:t>
                      </a:r>
                    </a:p>
                    <a:p>
                      <a:r>
                        <a:rPr lang="en-US" sz="1000" dirty="0" smtClean="0"/>
                        <a:t>sys	0m1.174s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real	0m4.947s</a:t>
                      </a:r>
                    </a:p>
                    <a:p>
                      <a:r>
                        <a:rPr lang="en-US" sz="1000" dirty="0" smtClean="0"/>
                        <a:t>user	0m1.183s</a:t>
                      </a:r>
                    </a:p>
                    <a:p>
                      <a:r>
                        <a:rPr lang="en-US" sz="1000" dirty="0" smtClean="0"/>
                        <a:t>sys	0m0.526s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155%</a:t>
                      </a:r>
                    </a:p>
                  </a:txBody>
                  <a:tcPr/>
                </a:tc>
              </a:tr>
              <a:tr h="12192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6400 </a:t>
                      </a:r>
                      <a:r>
                        <a:rPr lang="en-US" sz="1000" dirty="0" err="1" smtClean="0"/>
                        <a:t>Dset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7.704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0.632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1218%</a:t>
                      </a:r>
                    </a:p>
                  </a:txBody>
                  <a:tcPr/>
                </a:tc>
              </a:tr>
              <a:tr h="121920">
                <a:tc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real	0m17.170s</a:t>
                      </a:r>
                    </a:p>
                    <a:p>
                      <a:r>
                        <a:rPr lang="en-US" sz="1000" dirty="0" smtClean="0"/>
                        <a:t>user	0m2.599s</a:t>
                      </a:r>
                    </a:p>
                    <a:p>
                      <a:r>
                        <a:rPr lang="en-US" sz="1000" dirty="0" smtClean="0"/>
                        <a:t>sys	0m2.057s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real	0m9.760s</a:t>
                      </a:r>
                    </a:p>
                    <a:p>
                      <a:r>
                        <a:rPr lang="en-US" sz="1000" dirty="0" smtClean="0"/>
                        <a:t>user	0m2.463s</a:t>
                      </a:r>
                    </a:p>
                    <a:p>
                      <a:r>
                        <a:rPr lang="en-US" sz="1000" dirty="0" smtClean="0"/>
                        <a:t>sys	0m1.063s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175%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90600" y="351710"/>
            <a:ext cx="54864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Performance Table – Multiple Contiguous Datasets Write comparison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3028" y="5799961"/>
            <a:ext cx="8307572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Note: “Overall” mean  elapse time of application from begin to end.  (thus include  H5Fopen, H5Fclose, H5Dcreat, H5Dclose , </a:t>
            </a:r>
            <a:r>
              <a:rPr lang="en-US" sz="1000" dirty="0" err="1" smtClean="0"/>
              <a:t>etc</a:t>
            </a:r>
            <a:r>
              <a:rPr lang="en-US" sz="1000" dirty="0" smtClean="0"/>
              <a:t> ..)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8446975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56082904"/>
              </p:ext>
            </p:extLst>
          </p:nvPr>
        </p:nvGraphicFramePr>
        <p:xfrm>
          <a:off x="457200" y="838200"/>
          <a:ext cx="8305800" cy="5715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90600" y="351710"/>
            <a:ext cx="54864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Performance Chart – Multiple Contiguous Datasets Write comparison</a:t>
            </a:r>
          </a:p>
        </p:txBody>
      </p:sp>
    </p:spTree>
    <p:extLst>
      <p:ext uri="{BB962C8B-B14F-4D97-AF65-F5344CB8AC3E}">
        <p14:creationId xmlns:p14="http://schemas.microsoft.com/office/powerpoint/2010/main" val="4394531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747479"/>
              </p:ext>
            </p:extLst>
          </p:nvPr>
        </p:nvGraphicFramePr>
        <p:xfrm>
          <a:off x="381000" y="1066800"/>
          <a:ext cx="845819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7154"/>
                <a:gridCol w="1064046"/>
                <a:gridCol w="1981200"/>
                <a:gridCol w="1981200"/>
                <a:gridCol w="2514598"/>
              </a:tblGrid>
              <a:tr h="152400">
                <a:tc gridSpan="5"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Performance tests :    Dim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200, </a:t>
                      </a:r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CHUNK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 20 , Float type  (on Wallaby)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dsets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H5Dwrite()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H5Dwrite_multi()</a:t>
                      </a:r>
                      <a:r>
                        <a:rPr lang="en-US" sz="10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1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Increased Performance 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Rate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21920">
                <a:tc rowSpan="2">
                  <a:txBody>
                    <a:bodyPr/>
                    <a:lstStyle/>
                    <a:p>
                      <a:r>
                        <a:rPr lang="en-US" sz="1000" dirty="0" smtClean="0"/>
                        <a:t>50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WRITE raw only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0.555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0.076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730%</a:t>
                      </a: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real	0m1.181s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user	0m0.067s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sys	0m0.191s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real	0m0.824s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user	0m0.068s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sys	0m0.088s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135%</a:t>
                      </a:r>
                    </a:p>
                  </a:txBody>
                  <a:tcPr/>
                </a:tc>
              </a:tr>
              <a:tr h="121920">
                <a:tc rowSpan="2">
                  <a:txBody>
                    <a:bodyPr/>
                    <a:lstStyle/>
                    <a:p>
                      <a:r>
                        <a:rPr lang="en-US" sz="1000" dirty="0" smtClean="0"/>
                        <a:t>100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1.077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0.046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2340%</a:t>
                      </a: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real	0m2.478s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user	0m0.129s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sys	0m0.356s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real	0m1.180s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user	0m0.074s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sys	0m0.119s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210%</a:t>
                      </a:r>
                    </a:p>
                  </a:txBody>
                  <a:tcPr/>
                </a:tc>
              </a:tr>
              <a:tr h="121920">
                <a:tc rowSpan="2">
                  <a:txBody>
                    <a:bodyPr/>
                    <a:lstStyle/>
                    <a:p>
                      <a:r>
                        <a:rPr lang="en-US" sz="1000" dirty="0" smtClean="0"/>
                        <a:t>200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 2.103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0.143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1470%</a:t>
                      </a: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real	0m4.792s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user	0m0.229s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sys	0m0.529s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real	0m2.831s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user	0m0.243s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sys	0m0.316s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170%</a:t>
                      </a:r>
                    </a:p>
                  </a:txBody>
                  <a:tcPr/>
                </a:tc>
              </a:tr>
              <a:tr h="121920">
                <a:tc rowSpan="2">
                  <a:txBody>
                    <a:bodyPr/>
                    <a:lstStyle/>
                    <a:p>
                      <a:r>
                        <a:rPr lang="en-US" sz="1000" dirty="0" smtClean="0"/>
                        <a:t>400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4.246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0.291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1460%</a:t>
                      </a: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real	0m9.711s</a:t>
                      </a:r>
                    </a:p>
                    <a:p>
                      <a:r>
                        <a:rPr lang="en-US" sz="1000" dirty="0" smtClean="0"/>
                        <a:t>user	0m0.455s</a:t>
                      </a:r>
                    </a:p>
                    <a:p>
                      <a:r>
                        <a:rPr lang="en-US" sz="1000" dirty="0" smtClean="0"/>
                        <a:t>sys	0m1.017s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real	0m5.522s</a:t>
                      </a:r>
                    </a:p>
                    <a:p>
                      <a:r>
                        <a:rPr lang="en-US" sz="1000" dirty="0" smtClean="0"/>
                        <a:t>user	0m0.489s</a:t>
                      </a:r>
                    </a:p>
                    <a:p>
                      <a:r>
                        <a:rPr lang="en-US" sz="1000" dirty="0" smtClean="0"/>
                        <a:t>sys	0m0.615s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175%</a:t>
                      </a:r>
                    </a:p>
                  </a:txBody>
                  <a:tcPr/>
                </a:tc>
              </a:tr>
              <a:tr h="121920">
                <a:tc rowSpan="2">
                  <a:txBody>
                    <a:bodyPr/>
                    <a:lstStyle/>
                    <a:p>
                      <a:r>
                        <a:rPr lang="en-US" sz="1000" dirty="0" smtClean="0"/>
                        <a:t>800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8.340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1.018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820%</a:t>
                      </a: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real	0m18.768s</a:t>
                      </a:r>
                    </a:p>
                    <a:p>
                      <a:r>
                        <a:rPr lang="en-US" sz="1000" dirty="0" smtClean="0"/>
                        <a:t>user	0m0.848s</a:t>
                      </a:r>
                    </a:p>
                    <a:p>
                      <a:r>
                        <a:rPr lang="en-US" sz="1000" dirty="0" smtClean="0"/>
                        <a:t>sys	0m2.299s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real	0m11.344s</a:t>
                      </a:r>
                    </a:p>
                    <a:p>
                      <a:r>
                        <a:rPr lang="en-US" sz="1000" dirty="0" smtClean="0"/>
                        <a:t>user	0m1.399s</a:t>
                      </a:r>
                    </a:p>
                    <a:p>
                      <a:r>
                        <a:rPr lang="en-US" sz="1000" dirty="0" smtClean="0"/>
                        <a:t>sys	0m1.393s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166%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90600" y="351710"/>
            <a:ext cx="54864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Performance Table – Multiple Chunked Datasets Write comparison</a:t>
            </a:r>
          </a:p>
          <a:p>
            <a:r>
              <a:rPr lang="en-US" sz="1400" b="1" dirty="0" smtClean="0"/>
              <a:t>(dataset dim size 200 / chunk dim size 20)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3028" y="5799961"/>
            <a:ext cx="8307572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Note: “Overall” mean  elapse time of application from begin to end.  (thus include  H5Fopen, H5Fclose, H5Dcreat, H5Dclose , </a:t>
            </a:r>
            <a:r>
              <a:rPr lang="en-US" sz="1000" dirty="0" err="1" smtClean="0"/>
              <a:t>etc</a:t>
            </a:r>
            <a:r>
              <a:rPr lang="en-US" sz="1000" dirty="0" smtClean="0"/>
              <a:t> ..)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4104205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4004485"/>
              </p:ext>
            </p:extLst>
          </p:nvPr>
        </p:nvGraphicFramePr>
        <p:xfrm>
          <a:off x="533400" y="990600"/>
          <a:ext cx="8001000" cy="5257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90600" y="351710"/>
            <a:ext cx="54864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Performance Chart – Multiple Chunked Datasets Write comparison</a:t>
            </a:r>
          </a:p>
          <a:p>
            <a:r>
              <a:rPr lang="en-US" sz="1400" b="1" dirty="0" smtClean="0"/>
              <a:t>(dataset dim size 200 / chunk dim size 20)</a:t>
            </a:r>
          </a:p>
        </p:txBody>
      </p:sp>
    </p:spTree>
    <p:extLst>
      <p:ext uri="{BB962C8B-B14F-4D97-AF65-F5344CB8AC3E}">
        <p14:creationId xmlns:p14="http://schemas.microsoft.com/office/powerpoint/2010/main" val="3964276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3028" y="5799961"/>
            <a:ext cx="8307572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Note: “Overall” mean  </a:t>
            </a:r>
            <a:r>
              <a:rPr lang="en-US" sz="1000" dirty="0" smtClean="0"/>
              <a:t>elapsed </a:t>
            </a:r>
            <a:r>
              <a:rPr lang="en-US" sz="1000" dirty="0" smtClean="0"/>
              <a:t>time of application from begin to end.  (thus include  H5Fopen, H5Fclose, H5Dcreat, H5Dclose , </a:t>
            </a:r>
            <a:r>
              <a:rPr lang="en-US" sz="1000" dirty="0" err="1" smtClean="0"/>
              <a:t>etc</a:t>
            </a:r>
            <a:r>
              <a:rPr lang="en-US" sz="1000" dirty="0" smtClean="0"/>
              <a:t> ..)</a:t>
            </a:r>
            <a:endParaRPr 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315893" y="381000"/>
            <a:ext cx="830757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Performance </a:t>
            </a:r>
            <a:r>
              <a:rPr lang="en-US" sz="1200" b="1" dirty="0"/>
              <a:t>Comparison between H5Dwrite_multi and H5Dwrite on NERSC </a:t>
            </a:r>
            <a:r>
              <a:rPr lang="en-US" sz="1200" b="1" dirty="0" smtClean="0"/>
              <a:t>Hopper</a:t>
            </a:r>
          </a:p>
          <a:p>
            <a:r>
              <a:rPr lang="en-US" sz="1200" b="1" dirty="0" smtClean="0"/>
              <a:t>“All processes write to all </a:t>
            </a:r>
            <a:r>
              <a:rPr lang="en-US" sz="1200" b="1" dirty="0" err="1" smtClean="0"/>
              <a:t>dsets</a:t>
            </a:r>
            <a:r>
              <a:rPr lang="en-US" sz="1200" b="1" dirty="0" smtClean="0"/>
              <a:t>  (N </a:t>
            </a:r>
            <a:r>
              <a:rPr lang="en-US" sz="1200" b="1" dirty="0"/>
              <a:t>processes </a:t>
            </a:r>
            <a:r>
              <a:rPr lang="en-US" sz="1200" b="1" dirty="0" smtClean="0"/>
              <a:t>/  30 </a:t>
            </a:r>
            <a:r>
              <a:rPr lang="en-US" sz="1200" b="1" dirty="0" err="1" smtClean="0"/>
              <a:t>dsets</a:t>
            </a:r>
            <a:r>
              <a:rPr lang="en-US" sz="1200" b="1" dirty="0" smtClean="0"/>
              <a:t> ) ” on CHUNKED (/10)</a:t>
            </a:r>
            <a:endParaRPr lang="en-US" sz="1200" b="1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5065009"/>
              </p:ext>
            </p:extLst>
          </p:nvPr>
        </p:nvGraphicFramePr>
        <p:xfrm>
          <a:off x="267195" y="1143000"/>
          <a:ext cx="8305800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629"/>
                <a:gridCol w="1044874"/>
                <a:gridCol w="1945503"/>
                <a:gridCol w="1945503"/>
                <a:gridCol w="2469291"/>
              </a:tblGrid>
              <a:tr h="243840">
                <a:tc gridSpan="5"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Performance tests :    Dim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128000, 10 CHUNKED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, 0.5MB each 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dset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,  (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on 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Hopper )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’  Test: all processes write to all datasets. NEW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dsets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H5Dwrite()    (COLL – loop)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H5Dwrite_multi()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Increased Performance 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Rate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21920">
                <a:tc rowSpan="3">
                  <a:txBody>
                    <a:bodyPr/>
                    <a:lstStyle/>
                    <a:p>
                      <a:r>
                        <a:rPr lang="en-US" sz="1000" dirty="0" smtClean="0"/>
                        <a:t>24 </a:t>
                      </a:r>
                      <a:r>
                        <a:rPr lang="en-US" sz="1000" dirty="0" err="1" smtClean="0"/>
                        <a:t>procs</a:t>
                      </a:r>
                      <a:endParaRPr lang="en-US" sz="1000" dirty="0" smtClean="0"/>
                    </a:p>
                    <a:p>
                      <a:r>
                        <a:rPr lang="en-US" sz="1000" dirty="0" smtClean="0"/>
                        <a:t>30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58.565 sec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0.083 – 0.835 sec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70 times</a:t>
                      </a:r>
                      <a:endParaRPr lang="en-US" sz="100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Fclose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0.006 – 0.755 Sec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0.005 – 0.006 sec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59.847 sec 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2.095 sec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28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dirty="0" smtClean="0"/>
                        <a:t>times</a:t>
                      </a:r>
                      <a:endParaRPr lang="en-US" sz="1000" dirty="0" smtClean="0"/>
                    </a:p>
                  </a:txBody>
                  <a:tcPr/>
                </a:tc>
              </a:tr>
              <a:tr h="121920">
                <a:tc rowSpan="3">
                  <a:txBody>
                    <a:bodyPr/>
                    <a:lstStyle/>
                    <a:p>
                      <a:r>
                        <a:rPr lang="en-US" sz="1000" dirty="0" smtClean="0"/>
                        <a:t>48 </a:t>
                      </a:r>
                      <a:r>
                        <a:rPr lang="en-US" sz="1000" dirty="0" err="1" smtClean="0"/>
                        <a:t>procs</a:t>
                      </a:r>
                      <a:endParaRPr lang="en-US" sz="1000" dirty="0" smtClean="0"/>
                    </a:p>
                    <a:p>
                      <a:r>
                        <a:rPr lang="en-US" sz="1000" dirty="0" smtClean="0"/>
                        <a:t>30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78.273 sec</a:t>
                      </a:r>
                      <a:endParaRPr lang="en-US" sz="10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0.338 – 1.077 sec</a:t>
                      </a:r>
                      <a:endParaRPr lang="en-US" sz="10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72 times</a:t>
                      </a:r>
                      <a:endParaRPr lang="en-US" sz="1000" baseline="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 smtClean="0"/>
                        <a:t>Fclose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0.060 – 0.819 –sec</a:t>
                      </a:r>
                      <a:endParaRPr lang="en-US" sz="10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0.086 – 0.087 sec</a:t>
                      </a:r>
                      <a:endParaRPr lang="en-US" sz="10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80.773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dirty="0" smtClean="0"/>
                        <a:t>sec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3.456 sec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23 times</a:t>
                      </a:r>
                      <a:endParaRPr lang="en-US" sz="1000" baseline="0" dirty="0" smtClean="0"/>
                    </a:p>
                  </a:txBody>
                  <a:tcPr/>
                </a:tc>
              </a:tr>
              <a:tr h="121920">
                <a:tc rowSpan="3">
                  <a:txBody>
                    <a:bodyPr/>
                    <a:lstStyle/>
                    <a:p>
                      <a:r>
                        <a:rPr lang="en-US" sz="1000" dirty="0" smtClean="0"/>
                        <a:t>96 </a:t>
                      </a:r>
                      <a:r>
                        <a:rPr lang="en-US" sz="1000" dirty="0" err="1" smtClean="0"/>
                        <a:t>procs</a:t>
                      </a:r>
                      <a:endParaRPr lang="en-US" sz="1000" dirty="0" smtClean="0"/>
                    </a:p>
                    <a:p>
                      <a:r>
                        <a:rPr lang="en-US" sz="1000" dirty="0" smtClean="0"/>
                        <a:t>30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  <a:p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158.507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0.742 – 3.495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45 times</a:t>
                      </a:r>
                      <a:endParaRPr lang="en-US" sz="1000" baseline="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 smtClean="0"/>
                        <a:t>Fclose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0.051 – 10.798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0.302 – 0.303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Overall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160.877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7.016 sec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22 times</a:t>
                      </a:r>
                      <a:endParaRPr lang="en-US" sz="1000" baseline="0" dirty="0" smtClean="0"/>
                    </a:p>
                  </a:txBody>
                  <a:tcPr/>
                </a:tc>
              </a:tr>
              <a:tr h="121920">
                <a:tc rowSpan="3">
                  <a:txBody>
                    <a:bodyPr/>
                    <a:lstStyle/>
                    <a:p>
                      <a:r>
                        <a:rPr lang="en-US" sz="1000" dirty="0" smtClean="0"/>
                        <a:t>128 </a:t>
                      </a:r>
                      <a:r>
                        <a:rPr lang="en-US" sz="1000" dirty="0" err="1" smtClean="0"/>
                        <a:t>procs</a:t>
                      </a:r>
                      <a:r>
                        <a:rPr lang="en-US" sz="1000" dirty="0" smtClean="0"/>
                        <a:t> </a:t>
                      </a:r>
                    </a:p>
                    <a:p>
                      <a:r>
                        <a:rPr lang="en-US" sz="1000" dirty="0" smtClean="0"/>
                        <a:t>30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187.997 Sec  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0.662 – 6.414 sec  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29 times</a:t>
                      </a:r>
                      <a:endParaRPr lang="en-US" sz="1000" baseline="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 smtClean="0"/>
                        <a:t>Fclose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0.655 – 1.419 sec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0.650 – 0.650 sec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191.646 sec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9.391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dirty="0" smtClean="0"/>
                        <a:t>sec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20 times</a:t>
                      </a:r>
                      <a:endParaRPr lang="en-US" sz="1000" dirty="0" smtClean="0"/>
                    </a:p>
                  </a:txBody>
                  <a:tcPr/>
                </a:tc>
              </a:tr>
              <a:tr h="121920">
                <a:tc rowSpan="3">
                  <a:txBody>
                    <a:bodyPr/>
                    <a:lstStyle/>
                    <a:p>
                      <a:r>
                        <a:rPr lang="en-US" sz="1000" dirty="0" smtClean="0"/>
                        <a:t>256 </a:t>
                      </a:r>
                      <a:r>
                        <a:rPr lang="en-US" sz="1000" dirty="0" err="1" smtClean="0"/>
                        <a:t>procs</a:t>
                      </a:r>
                      <a:endParaRPr lang="en-US" sz="1000" dirty="0" smtClean="0"/>
                    </a:p>
                    <a:p>
                      <a:r>
                        <a:rPr lang="en-US" sz="1000" dirty="0" smtClean="0"/>
                        <a:t>30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412.168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0.718 – 8.474 </a:t>
                      </a:r>
                      <a:r>
                        <a:rPr lang="en-US" sz="1000" dirty="0" smtClean="0"/>
                        <a:t>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48 times</a:t>
                      </a:r>
                      <a:endParaRPr lang="en-US" sz="100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 smtClean="0"/>
                        <a:t>Fclose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1.331 – 7.794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1.296 – 1.297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Overall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418.000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13.321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31 times</a:t>
                      </a:r>
                      <a:endParaRPr lang="en-US" sz="10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9646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5893" y="381000"/>
            <a:ext cx="830757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Performance </a:t>
            </a:r>
            <a:r>
              <a:rPr lang="en-US" sz="1200" b="1" dirty="0"/>
              <a:t>Comparison between H5Dwrite_multi and H5Dwrite on NERSC </a:t>
            </a:r>
            <a:r>
              <a:rPr lang="en-US" sz="1200" b="1" dirty="0" smtClean="0"/>
              <a:t>Hopper</a:t>
            </a:r>
          </a:p>
          <a:p>
            <a:r>
              <a:rPr lang="en-US" sz="1200" b="1" dirty="0" smtClean="0"/>
              <a:t>“All processes write to all </a:t>
            </a:r>
            <a:r>
              <a:rPr lang="en-US" sz="1200" b="1" dirty="0" err="1" smtClean="0"/>
              <a:t>dsets</a:t>
            </a:r>
            <a:r>
              <a:rPr lang="en-US" sz="1200" b="1" dirty="0" smtClean="0"/>
              <a:t>  (N </a:t>
            </a:r>
            <a:r>
              <a:rPr lang="en-US" sz="1200" b="1" dirty="0"/>
              <a:t>processes </a:t>
            </a:r>
            <a:r>
              <a:rPr lang="en-US" sz="1200" b="1" dirty="0" smtClean="0"/>
              <a:t>/  30 </a:t>
            </a:r>
            <a:r>
              <a:rPr lang="en-US" sz="1200" b="1" dirty="0" err="1" smtClean="0"/>
              <a:t>dsets</a:t>
            </a:r>
            <a:r>
              <a:rPr lang="en-US" sz="1200" b="1" dirty="0" smtClean="0"/>
              <a:t> ) ” on CHUNKED (/10)</a:t>
            </a:r>
            <a:endParaRPr lang="en-US" sz="1200" b="1" dirty="0" smtClean="0"/>
          </a:p>
        </p:txBody>
      </p:sp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4628256"/>
              </p:ext>
            </p:extLst>
          </p:nvPr>
        </p:nvGraphicFramePr>
        <p:xfrm>
          <a:off x="533400" y="1295400"/>
          <a:ext cx="7848600" cy="4648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49646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3028" y="5799961"/>
            <a:ext cx="8307572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Note: “Overall” mean  elapse </a:t>
            </a:r>
            <a:r>
              <a:rPr lang="en-US" sz="1000" dirty="0" err="1" smtClean="0"/>
              <a:t>dtime</a:t>
            </a:r>
            <a:r>
              <a:rPr lang="en-US" sz="1000" dirty="0" smtClean="0"/>
              <a:t> </a:t>
            </a:r>
            <a:r>
              <a:rPr lang="en-US" sz="1000" dirty="0" smtClean="0"/>
              <a:t>of application from begin to end.  (thus include  H5Fopen, H5Fclose, H5Dcreat, H5Dclose , </a:t>
            </a:r>
            <a:r>
              <a:rPr lang="en-US" sz="1000" dirty="0" err="1" smtClean="0"/>
              <a:t>etc</a:t>
            </a:r>
            <a:r>
              <a:rPr lang="en-US" sz="1000" dirty="0" smtClean="0"/>
              <a:t> ..)</a:t>
            </a:r>
            <a:endParaRPr lang="en-US" sz="1000" dirty="0"/>
          </a:p>
        </p:txBody>
      </p:sp>
      <p:sp>
        <p:nvSpPr>
          <p:cNvPr id="4" name="TextBox 3"/>
          <p:cNvSpPr txBox="1"/>
          <p:nvPr/>
        </p:nvSpPr>
        <p:spPr>
          <a:xfrm>
            <a:off x="315893" y="545022"/>
            <a:ext cx="830757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Performance </a:t>
            </a:r>
            <a:r>
              <a:rPr lang="en-US" sz="1200" b="1" dirty="0"/>
              <a:t>Comparison between H5Dwrite_multi and H5Dwrite on NERSC </a:t>
            </a:r>
            <a:r>
              <a:rPr lang="en-US" sz="1200" b="1" dirty="0" smtClean="0"/>
              <a:t>Hopper</a:t>
            </a:r>
          </a:p>
          <a:p>
            <a:r>
              <a:rPr lang="en-US" sz="1200" b="1" dirty="0" smtClean="0"/>
              <a:t>“Embarrassingly Parallel test </a:t>
            </a:r>
            <a:r>
              <a:rPr lang="en-US" sz="1200" b="1" dirty="0"/>
              <a:t> </a:t>
            </a:r>
            <a:r>
              <a:rPr lang="en-US" sz="1200" b="1" dirty="0" smtClean="0"/>
              <a:t>(N </a:t>
            </a:r>
            <a:r>
              <a:rPr lang="en-US" sz="1200" b="1" dirty="0"/>
              <a:t>processes /</a:t>
            </a:r>
            <a:r>
              <a:rPr lang="en-US" sz="1200" b="1" dirty="0" err="1"/>
              <a:t>dsets</a:t>
            </a:r>
            <a:r>
              <a:rPr lang="en-US" sz="1200" b="1" dirty="0"/>
              <a:t> pair) </a:t>
            </a:r>
            <a:r>
              <a:rPr lang="en-US" sz="1200" b="1" dirty="0" smtClean="0"/>
              <a:t>” on CONTIG </a:t>
            </a:r>
            <a:r>
              <a:rPr lang="en-US" sz="1200" b="1" dirty="0" err="1" smtClean="0"/>
              <a:t>dsets</a:t>
            </a:r>
            <a:endParaRPr lang="en-US" sz="1200" b="1" dirty="0" smtClean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7804841"/>
              </p:ext>
            </p:extLst>
          </p:nvPr>
        </p:nvGraphicFramePr>
        <p:xfrm>
          <a:off x="294122" y="1219200"/>
          <a:ext cx="8305800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629"/>
                <a:gridCol w="1044874"/>
                <a:gridCol w="1945503"/>
                <a:gridCol w="1945503"/>
                <a:gridCol w="2469291"/>
              </a:tblGrid>
              <a:tr h="243840">
                <a:tc gridSpan="5"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Performance tests :    Dim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256000, CONTIG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, 1MB each 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dset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Float 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type, (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on 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Hopper )   Test 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proc-dset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 pair IO. 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‘embarrassingly parallel’ </a:t>
                      </a:r>
                      <a:r>
                        <a:rPr lang="en-US" sz="1000" baseline="0" dirty="0" err="1" smtClean="0">
                          <a:solidFill>
                            <a:schemeClr val="tx1"/>
                          </a:solidFill>
                        </a:rPr>
                        <a:t>vs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‘</a:t>
                      </a:r>
                      <a:r>
                        <a:rPr lang="en-US" sz="1000" baseline="0" dirty="0" err="1" smtClean="0">
                          <a:solidFill>
                            <a:schemeClr val="tx1"/>
                          </a:solidFill>
                        </a:rPr>
                        <a:t>multi_dset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’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dsets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H5Dwrite()  (embarrassing 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para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H5Dwrite_multi()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Increased Performance 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Rate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21920">
                <a:tc rowSpan="2">
                  <a:txBody>
                    <a:bodyPr/>
                    <a:lstStyle/>
                    <a:p>
                      <a:r>
                        <a:rPr lang="en-US" sz="1000" dirty="0" smtClean="0"/>
                        <a:t>24 </a:t>
                      </a:r>
                      <a:r>
                        <a:rPr lang="en-US" sz="1000" dirty="0" err="1" smtClean="0"/>
                        <a:t>procs</a:t>
                      </a:r>
                      <a:endParaRPr lang="en-US" sz="1000" dirty="0" smtClean="0"/>
                    </a:p>
                    <a:p>
                      <a:r>
                        <a:rPr lang="en-US" sz="1000" dirty="0" smtClean="0"/>
                        <a:t>24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  <a:p>
                      <a:r>
                        <a:rPr lang="en-US" sz="1000" dirty="0" smtClean="0"/>
                        <a:t>(24MB)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sec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sec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02.44 sec 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02.47 sec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</a:tr>
              <a:tr h="121920">
                <a:tc rowSpan="3">
                  <a:txBody>
                    <a:bodyPr/>
                    <a:lstStyle/>
                    <a:p>
                      <a:r>
                        <a:rPr lang="en-US" sz="1000" dirty="0" smtClean="0"/>
                        <a:t>48 </a:t>
                      </a:r>
                      <a:r>
                        <a:rPr lang="en-US" sz="1000" dirty="0" err="1" smtClean="0"/>
                        <a:t>procs</a:t>
                      </a:r>
                      <a:endParaRPr lang="en-US" sz="1000" dirty="0" smtClean="0"/>
                    </a:p>
                    <a:p>
                      <a:r>
                        <a:rPr lang="en-US" sz="1000" dirty="0" smtClean="0"/>
                        <a:t>48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  <a:p>
                      <a:r>
                        <a:rPr lang="en-US" sz="1000" dirty="0" smtClean="0"/>
                        <a:t>(48MB)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sec</a:t>
                      </a:r>
                      <a:endParaRPr lang="en-US" sz="10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sec</a:t>
                      </a:r>
                      <a:endParaRPr lang="en-US" sz="10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 smtClean="0"/>
                        <a:t>Fclose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03.94 sec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04.11 sec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 smtClean="0"/>
                    </a:p>
                  </a:txBody>
                  <a:tcPr/>
                </a:tc>
              </a:tr>
              <a:tr h="121920">
                <a:tc rowSpan="3">
                  <a:txBody>
                    <a:bodyPr/>
                    <a:lstStyle/>
                    <a:p>
                      <a:r>
                        <a:rPr lang="en-US" sz="1000" dirty="0" smtClean="0"/>
                        <a:t>96 </a:t>
                      </a:r>
                      <a:r>
                        <a:rPr lang="en-US" sz="1000" dirty="0" err="1" smtClean="0"/>
                        <a:t>procs</a:t>
                      </a:r>
                      <a:endParaRPr lang="en-US" sz="1000" dirty="0" smtClean="0"/>
                    </a:p>
                    <a:p>
                      <a:r>
                        <a:rPr lang="en-US" sz="1000" dirty="0" smtClean="0"/>
                        <a:t>96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  <a:p>
                      <a:r>
                        <a:rPr lang="en-US" sz="1000" dirty="0" smtClean="0"/>
                        <a:t>(96MB)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0.360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 0.254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 smtClean="0"/>
                        <a:t>Fclose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Overall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04.39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04.81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 smtClean="0"/>
                    </a:p>
                  </a:txBody>
                  <a:tcPr/>
                </a:tc>
              </a:tr>
              <a:tr h="121920">
                <a:tc rowSpan="3">
                  <a:txBody>
                    <a:bodyPr/>
                    <a:lstStyle/>
                    <a:p>
                      <a:r>
                        <a:rPr lang="en-US" sz="1000" dirty="0" smtClean="0"/>
                        <a:t>128 </a:t>
                      </a:r>
                      <a:r>
                        <a:rPr lang="en-US" sz="1000" dirty="0" err="1" smtClean="0"/>
                        <a:t>procs</a:t>
                      </a:r>
                      <a:r>
                        <a:rPr lang="en-US" sz="1000" dirty="0" smtClean="0"/>
                        <a:t> 128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  <a:p>
                      <a:r>
                        <a:rPr lang="en-US" sz="1000" dirty="0" smtClean="0"/>
                        <a:t>(128MB)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0.326 Sec  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0.875 sec  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 smtClean="0"/>
                        <a:t>Fclose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7.041 sec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6.837 sec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0:09.76 sec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0:10.52 sec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</a:tr>
              <a:tr h="121920">
                <a:tc rowSpan="3">
                  <a:txBody>
                    <a:bodyPr/>
                    <a:lstStyle/>
                    <a:p>
                      <a:r>
                        <a:rPr lang="en-US" sz="1000" dirty="0" smtClean="0"/>
                        <a:t>256 </a:t>
                      </a:r>
                      <a:r>
                        <a:rPr lang="en-US" sz="1000" dirty="0" err="1" smtClean="0"/>
                        <a:t>procs</a:t>
                      </a:r>
                      <a:endParaRPr lang="en-US" sz="1000" dirty="0" smtClean="0"/>
                    </a:p>
                    <a:p>
                      <a:r>
                        <a:rPr lang="en-US" sz="1000" dirty="0" smtClean="0"/>
                        <a:t>256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  <a:p>
                      <a:r>
                        <a:rPr lang="en-US" sz="1000" dirty="0" smtClean="0"/>
                        <a:t>(256MB)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Xx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0.185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 smtClean="0"/>
                        <a:t>Fclose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13.454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13.436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Overall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0:16.34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0:17.42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568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5893" y="545022"/>
            <a:ext cx="830757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Performance </a:t>
            </a:r>
            <a:r>
              <a:rPr lang="en-US" sz="1200" b="1" dirty="0"/>
              <a:t>Comparison between H5Dwrite_multi and H5Dwrite on NERSC </a:t>
            </a:r>
            <a:r>
              <a:rPr lang="en-US" sz="1200" b="1" dirty="0" smtClean="0"/>
              <a:t>Hopper</a:t>
            </a:r>
          </a:p>
          <a:p>
            <a:r>
              <a:rPr lang="en-US" sz="1200" b="1" dirty="0" smtClean="0"/>
              <a:t>“Embarrassingly Parallel test </a:t>
            </a:r>
            <a:r>
              <a:rPr lang="en-US" sz="1200" b="1" dirty="0"/>
              <a:t> </a:t>
            </a:r>
            <a:r>
              <a:rPr lang="en-US" sz="1200" b="1" dirty="0" smtClean="0"/>
              <a:t>(N </a:t>
            </a:r>
            <a:r>
              <a:rPr lang="en-US" sz="1200" b="1" dirty="0"/>
              <a:t>processes /</a:t>
            </a:r>
            <a:r>
              <a:rPr lang="en-US" sz="1200" b="1" dirty="0" err="1"/>
              <a:t>dsets</a:t>
            </a:r>
            <a:r>
              <a:rPr lang="en-US" sz="1200" b="1" dirty="0"/>
              <a:t> pair) </a:t>
            </a:r>
            <a:r>
              <a:rPr lang="en-US" sz="1200" b="1" dirty="0" smtClean="0"/>
              <a:t>” on CONTIG </a:t>
            </a:r>
            <a:r>
              <a:rPr lang="en-US" sz="1200" b="1" dirty="0" err="1" smtClean="0"/>
              <a:t>dsets</a:t>
            </a:r>
            <a:endParaRPr lang="en-US" sz="1200" b="1" dirty="0" smtClean="0"/>
          </a:p>
        </p:txBody>
      </p:sp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00088759"/>
              </p:ext>
            </p:extLst>
          </p:nvPr>
        </p:nvGraphicFramePr>
        <p:xfrm>
          <a:off x="685800" y="1447800"/>
          <a:ext cx="7239000" cy="4191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86036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3028" y="5799961"/>
            <a:ext cx="8307572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Note: “Overall” mean  </a:t>
            </a:r>
            <a:r>
              <a:rPr lang="en-US" sz="1000" dirty="0" smtClean="0"/>
              <a:t>elapsed </a:t>
            </a:r>
            <a:r>
              <a:rPr lang="en-US" sz="1000" dirty="0" smtClean="0"/>
              <a:t>time of application from begin to end.  (thus include  H5Fopen, H5Fclose, H5Dcreat, H5Dclose , </a:t>
            </a:r>
            <a:r>
              <a:rPr lang="en-US" sz="1000" dirty="0" err="1" smtClean="0"/>
              <a:t>etc</a:t>
            </a:r>
            <a:r>
              <a:rPr lang="en-US" sz="1000" dirty="0" smtClean="0"/>
              <a:t> ..)</a:t>
            </a:r>
            <a:endParaRPr lang="en-US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315893" y="545022"/>
            <a:ext cx="830757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Performance </a:t>
            </a:r>
            <a:r>
              <a:rPr lang="en-US" sz="1200" b="1" dirty="0"/>
              <a:t>Comparison between H5Dwrite_multi and H5Dwrite on NERSC </a:t>
            </a:r>
            <a:r>
              <a:rPr lang="en-US" sz="1200" b="1" dirty="0" smtClean="0"/>
              <a:t>Hopper</a:t>
            </a:r>
          </a:p>
          <a:p>
            <a:r>
              <a:rPr lang="en-US" sz="1200" b="1" dirty="0" smtClean="0"/>
              <a:t>“Embarrassingly Parallel test </a:t>
            </a:r>
            <a:r>
              <a:rPr lang="en-US" sz="1200" b="1" dirty="0"/>
              <a:t> </a:t>
            </a:r>
            <a:r>
              <a:rPr lang="en-US" sz="1200" b="1" dirty="0" smtClean="0"/>
              <a:t>(N </a:t>
            </a:r>
            <a:r>
              <a:rPr lang="en-US" sz="1200" b="1" dirty="0"/>
              <a:t>processes /</a:t>
            </a:r>
            <a:r>
              <a:rPr lang="en-US" sz="1200" b="1" dirty="0" err="1"/>
              <a:t>dsets</a:t>
            </a:r>
            <a:r>
              <a:rPr lang="en-US" sz="1200" b="1" dirty="0"/>
              <a:t> pair) </a:t>
            </a:r>
            <a:r>
              <a:rPr lang="en-US" sz="1200" b="1" dirty="0" smtClean="0"/>
              <a:t>” on CHUNKED </a:t>
            </a:r>
            <a:r>
              <a:rPr lang="en-US" sz="1200" b="1" dirty="0" err="1" smtClean="0"/>
              <a:t>dsets</a:t>
            </a:r>
            <a:endParaRPr lang="en-US" sz="1200" b="1" dirty="0" smtClean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3693158"/>
              </p:ext>
            </p:extLst>
          </p:nvPr>
        </p:nvGraphicFramePr>
        <p:xfrm>
          <a:off x="303028" y="1295400"/>
          <a:ext cx="8305800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629"/>
                <a:gridCol w="1044874"/>
                <a:gridCol w="1945503"/>
                <a:gridCol w="1945503"/>
                <a:gridCol w="2469291"/>
              </a:tblGrid>
              <a:tr h="243840">
                <a:tc gridSpan="5"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Performance tests :    Dim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256000, CHUNKED 25600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, 1MB each 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dset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Float 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type, (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on 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Hopper )   Test 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proc-dset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 pair IO. 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‘embarrassingly parallel’ </a:t>
                      </a:r>
                      <a:r>
                        <a:rPr lang="en-US" sz="1000" baseline="0" dirty="0" err="1" smtClean="0">
                          <a:solidFill>
                            <a:schemeClr val="tx1"/>
                          </a:solidFill>
                        </a:rPr>
                        <a:t>vs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‘</a:t>
                      </a:r>
                      <a:r>
                        <a:rPr lang="en-US" sz="1000" baseline="0" dirty="0" err="1" smtClean="0">
                          <a:solidFill>
                            <a:schemeClr val="tx1"/>
                          </a:solidFill>
                        </a:rPr>
                        <a:t>multi_dset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’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dsets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H5Dwrite()  (embarrassing 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para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H5Dwrite_multi()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Increased Performance 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Rate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21920">
                <a:tc rowSpan="3">
                  <a:txBody>
                    <a:bodyPr/>
                    <a:lstStyle/>
                    <a:p>
                      <a:r>
                        <a:rPr lang="en-US" sz="1000" dirty="0" smtClean="0"/>
                        <a:t>24 </a:t>
                      </a:r>
                      <a:r>
                        <a:rPr lang="en-US" sz="1000" dirty="0" err="1" smtClean="0"/>
                        <a:t>procs</a:t>
                      </a:r>
                      <a:endParaRPr lang="en-US" sz="1000" dirty="0" smtClean="0"/>
                    </a:p>
                    <a:p>
                      <a:r>
                        <a:rPr lang="en-US" sz="1000" dirty="0" smtClean="0"/>
                        <a:t>24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  <a:p>
                      <a:r>
                        <a:rPr lang="en-US" sz="1000" dirty="0" smtClean="0"/>
                        <a:t>(24MB)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sec 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sec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Fclose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sec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sec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2.86 sec 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2.460sec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</a:tr>
              <a:tr h="121920">
                <a:tc rowSpan="3">
                  <a:txBody>
                    <a:bodyPr/>
                    <a:lstStyle/>
                    <a:p>
                      <a:r>
                        <a:rPr lang="en-US" sz="1000" dirty="0" smtClean="0"/>
                        <a:t>48 </a:t>
                      </a:r>
                      <a:r>
                        <a:rPr lang="en-US" sz="1000" dirty="0" err="1" smtClean="0"/>
                        <a:t>procs</a:t>
                      </a:r>
                      <a:endParaRPr lang="en-US" sz="1000" dirty="0" smtClean="0"/>
                    </a:p>
                    <a:p>
                      <a:r>
                        <a:rPr lang="en-US" sz="1000" dirty="0" smtClean="0"/>
                        <a:t>48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  <a:p>
                      <a:r>
                        <a:rPr lang="en-US" sz="1000" dirty="0" smtClean="0"/>
                        <a:t>(48MB)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sec</a:t>
                      </a:r>
                      <a:endParaRPr lang="en-US" sz="10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sec</a:t>
                      </a:r>
                      <a:endParaRPr lang="en-US" sz="10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 smtClean="0"/>
                        <a:t>Fclose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sec</a:t>
                      </a:r>
                      <a:endParaRPr lang="en-US" sz="10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sec</a:t>
                      </a:r>
                      <a:endParaRPr lang="en-US" sz="10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3.846 sec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3.780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dirty="0" smtClean="0"/>
                        <a:t>sec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 smtClean="0"/>
                    </a:p>
                  </a:txBody>
                  <a:tcPr/>
                </a:tc>
              </a:tr>
              <a:tr h="121920">
                <a:tc rowSpan="3">
                  <a:txBody>
                    <a:bodyPr/>
                    <a:lstStyle/>
                    <a:p>
                      <a:r>
                        <a:rPr lang="en-US" sz="1000" dirty="0" smtClean="0"/>
                        <a:t>96 </a:t>
                      </a:r>
                      <a:r>
                        <a:rPr lang="en-US" sz="1000" dirty="0" err="1" smtClean="0"/>
                        <a:t>procs</a:t>
                      </a:r>
                      <a:endParaRPr lang="en-US" sz="1000" dirty="0" smtClean="0"/>
                    </a:p>
                    <a:p>
                      <a:r>
                        <a:rPr lang="en-US" sz="1000" dirty="0" smtClean="0"/>
                        <a:t>96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  <a:p>
                      <a:r>
                        <a:rPr lang="en-US" sz="1000" dirty="0" smtClean="0"/>
                        <a:t>(96MB)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 smtClean="0"/>
                        <a:t>Fclose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Overall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5.33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5.31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 smtClean="0"/>
                    </a:p>
                  </a:txBody>
                  <a:tcPr/>
                </a:tc>
              </a:tr>
              <a:tr h="121920">
                <a:tc rowSpan="3">
                  <a:txBody>
                    <a:bodyPr/>
                    <a:lstStyle/>
                    <a:p>
                      <a:r>
                        <a:rPr lang="en-US" sz="1000" dirty="0" smtClean="0"/>
                        <a:t>128 </a:t>
                      </a:r>
                      <a:r>
                        <a:rPr lang="en-US" sz="1000" dirty="0" err="1" smtClean="0"/>
                        <a:t>procs</a:t>
                      </a:r>
                      <a:r>
                        <a:rPr lang="en-US" sz="1000" dirty="0" smtClean="0"/>
                        <a:t> 128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  <a:p>
                      <a:r>
                        <a:rPr lang="en-US" sz="1000" dirty="0" smtClean="0"/>
                        <a:t>(128MB)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Sec  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sec  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 smtClean="0"/>
                        <a:t>Fclose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sec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sec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11.34 sec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10.75 sec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</a:tr>
              <a:tr h="121920">
                <a:tc rowSpan="3">
                  <a:txBody>
                    <a:bodyPr/>
                    <a:lstStyle/>
                    <a:p>
                      <a:r>
                        <a:rPr lang="en-US" sz="1000" dirty="0" smtClean="0"/>
                        <a:t>256 </a:t>
                      </a:r>
                      <a:r>
                        <a:rPr lang="en-US" sz="1000" dirty="0" err="1" smtClean="0"/>
                        <a:t>procs</a:t>
                      </a:r>
                      <a:endParaRPr lang="en-US" sz="1000" dirty="0" smtClean="0"/>
                    </a:p>
                    <a:p>
                      <a:r>
                        <a:rPr lang="en-US" sz="1000" dirty="0" smtClean="0"/>
                        <a:t>256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  <a:p>
                      <a:r>
                        <a:rPr lang="en-US" sz="1000" dirty="0" smtClean="0"/>
                        <a:t>(256MB)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 smtClean="0"/>
                        <a:t>Fclose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Overall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18.460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17.067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3761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4575225"/>
              </p:ext>
            </p:extLst>
          </p:nvPr>
        </p:nvGraphicFramePr>
        <p:xfrm>
          <a:off x="914400" y="1447800"/>
          <a:ext cx="6781800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15893" y="545022"/>
            <a:ext cx="830757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Performance </a:t>
            </a:r>
            <a:r>
              <a:rPr lang="en-US" sz="1200" b="1" dirty="0"/>
              <a:t>Comparison between H5Dwrite_multi and H5Dwrite on NERSC </a:t>
            </a:r>
            <a:r>
              <a:rPr lang="en-US" sz="1200" b="1" dirty="0" smtClean="0"/>
              <a:t>Hopper</a:t>
            </a:r>
          </a:p>
          <a:p>
            <a:r>
              <a:rPr lang="en-US" sz="1200" b="1" dirty="0" smtClean="0"/>
              <a:t>“Embarrassingly Parallel test </a:t>
            </a:r>
            <a:r>
              <a:rPr lang="en-US" sz="1200" b="1" dirty="0"/>
              <a:t> </a:t>
            </a:r>
            <a:r>
              <a:rPr lang="en-US" sz="1200" b="1" dirty="0" smtClean="0"/>
              <a:t>(N </a:t>
            </a:r>
            <a:r>
              <a:rPr lang="en-US" sz="1200" b="1" dirty="0"/>
              <a:t>processes /</a:t>
            </a:r>
            <a:r>
              <a:rPr lang="en-US" sz="1200" b="1" dirty="0" err="1"/>
              <a:t>dsets</a:t>
            </a:r>
            <a:r>
              <a:rPr lang="en-US" sz="1200" b="1" dirty="0"/>
              <a:t> pair) </a:t>
            </a:r>
            <a:r>
              <a:rPr lang="en-US" sz="1200" b="1" dirty="0" smtClean="0"/>
              <a:t>” on CHUNKED </a:t>
            </a:r>
            <a:r>
              <a:rPr lang="en-US" sz="1200" b="1" dirty="0" err="1" smtClean="0"/>
              <a:t>dsets</a:t>
            </a:r>
            <a:endParaRPr lang="en-US" sz="1200" b="1" dirty="0" smtClean="0"/>
          </a:p>
        </p:txBody>
      </p:sp>
    </p:spTree>
    <p:extLst>
      <p:ext uri="{BB962C8B-B14F-4D97-AF65-F5344CB8AC3E}">
        <p14:creationId xmlns:p14="http://schemas.microsoft.com/office/powerpoint/2010/main" val="1804375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5893" y="381000"/>
            <a:ext cx="830757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Performance </a:t>
            </a:r>
            <a:r>
              <a:rPr lang="en-US" sz="1200" b="1" dirty="0"/>
              <a:t>Comparison between H5Dwrite_multi and H5Dwrite on NERSC </a:t>
            </a:r>
            <a:r>
              <a:rPr lang="en-US" sz="1200" b="1" dirty="0" smtClean="0"/>
              <a:t>Hopper  OLD</a:t>
            </a:r>
          </a:p>
          <a:p>
            <a:r>
              <a:rPr lang="en-US" sz="1200" b="1" dirty="0" smtClean="0"/>
              <a:t>“All processes write to all </a:t>
            </a:r>
            <a:r>
              <a:rPr lang="en-US" sz="1200" b="1" dirty="0" err="1" smtClean="0"/>
              <a:t>dsets</a:t>
            </a:r>
            <a:r>
              <a:rPr lang="en-US" sz="1200" b="1" dirty="0" smtClean="0"/>
              <a:t>  (N </a:t>
            </a:r>
            <a:r>
              <a:rPr lang="en-US" sz="1200" b="1" dirty="0"/>
              <a:t>processes </a:t>
            </a:r>
            <a:r>
              <a:rPr lang="en-US" sz="1200" b="1" dirty="0" smtClean="0"/>
              <a:t>/  55 </a:t>
            </a:r>
            <a:r>
              <a:rPr lang="en-US" sz="1200" b="1" dirty="0" err="1" smtClean="0"/>
              <a:t>dsets</a:t>
            </a:r>
            <a:r>
              <a:rPr lang="en-US" sz="1200" b="1" dirty="0" smtClean="0"/>
              <a:t> ) ” on CONTIG </a:t>
            </a:r>
            <a:r>
              <a:rPr lang="en-US" sz="1200" b="1" dirty="0" err="1" smtClean="0"/>
              <a:t>dsets</a:t>
            </a:r>
            <a:r>
              <a:rPr lang="en-US" sz="1200" b="1" dirty="0" smtClean="0"/>
              <a:t>   </a:t>
            </a:r>
            <a:endParaRPr lang="en-US" sz="1200" b="1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03028" y="6248400"/>
            <a:ext cx="8307572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Note: “Overall” mean  elapse time of application from begin to end.  (thus include  H5Fopen, H5Fclose, H5Dcreat, H5Dclose , </a:t>
            </a:r>
            <a:r>
              <a:rPr lang="en-US" sz="1000" dirty="0" err="1" smtClean="0"/>
              <a:t>etc</a:t>
            </a:r>
            <a:r>
              <a:rPr lang="en-US" sz="1000" dirty="0" smtClean="0"/>
              <a:t> ..)</a:t>
            </a:r>
            <a:endParaRPr lang="en-US" sz="10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0669051"/>
              </p:ext>
            </p:extLst>
          </p:nvPr>
        </p:nvGraphicFramePr>
        <p:xfrm>
          <a:off x="303028" y="1066800"/>
          <a:ext cx="8305800" cy="487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629"/>
                <a:gridCol w="1044874"/>
                <a:gridCol w="1945503"/>
                <a:gridCol w="1945503"/>
                <a:gridCol w="2469291"/>
              </a:tblGrid>
              <a:tr h="0">
                <a:tc gridSpan="5"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Performance tests :    Dim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128000, CONTIG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, 0.5MB each 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dset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Float 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type, (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on 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Hopper )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’  Test: all processes write to all datasets.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dsets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H5Dwrite()    (COLL – loop)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H5Dwrite_multi()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Increased Performance 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Rate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21920">
                <a:tc rowSpan="3">
                  <a:txBody>
                    <a:bodyPr/>
                    <a:lstStyle/>
                    <a:p>
                      <a:r>
                        <a:rPr lang="en-US" sz="1000" dirty="0" smtClean="0"/>
                        <a:t>24 </a:t>
                      </a:r>
                      <a:r>
                        <a:rPr lang="en-US" sz="1000" dirty="0" err="1" smtClean="0"/>
                        <a:t>procs</a:t>
                      </a:r>
                      <a:endParaRPr lang="en-US" sz="1000" dirty="0" smtClean="0"/>
                    </a:p>
                    <a:p>
                      <a:r>
                        <a:rPr lang="en-US" sz="1000" dirty="0" smtClean="0"/>
                        <a:t>55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63.054 sec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0.786 sec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Fclose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0.012 sec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0.390 sec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64.857s sec 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2.788  sec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23 times</a:t>
                      </a:r>
                      <a:endParaRPr lang="en-US" sz="1000" dirty="0" smtClean="0"/>
                    </a:p>
                  </a:txBody>
                  <a:tcPr/>
                </a:tc>
              </a:tr>
              <a:tr h="121920">
                <a:tc rowSpan="3">
                  <a:txBody>
                    <a:bodyPr/>
                    <a:lstStyle/>
                    <a:p>
                      <a:r>
                        <a:rPr lang="en-US" sz="1000" dirty="0" smtClean="0"/>
                        <a:t>48 </a:t>
                      </a:r>
                      <a:r>
                        <a:rPr lang="en-US" sz="1000" dirty="0" err="1" smtClean="0"/>
                        <a:t>procs</a:t>
                      </a:r>
                      <a:endParaRPr lang="en-US" sz="1000" dirty="0" smtClean="0"/>
                    </a:p>
                    <a:p>
                      <a:r>
                        <a:rPr lang="en-US" sz="1000" dirty="0" smtClean="0"/>
                        <a:t>55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98.185 sec</a:t>
                      </a:r>
                      <a:endParaRPr lang="en-US" sz="10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0.866 sec</a:t>
                      </a:r>
                      <a:endParaRPr lang="en-US" sz="10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 smtClean="0"/>
                        <a:t>Fclose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0.097 sec</a:t>
                      </a:r>
                      <a:endParaRPr lang="en-US" sz="10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0.539 sec</a:t>
                      </a:r>
                      <a:endParaRPr lang="en-US" sz="10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100.844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dirty="0" smtClean="0"/>
                        <a:t>sec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3.919 </a:t>
                      </a:r>
                      <a:r>
                        <a:rPr lang="en-US" sz="1000" dirty="0" smtClean="0"/>
                        <a:t>sec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25 times</a:t>
                      </a:r>
                      <a:endParaRPr lang="en-US" sz="1000" baseline="0" dirty="0" smtClean="0"/>
                    </a:p>
                  </a:txBody>
                  <a:tcPr/>
                </a:tc>
              </a:tr>
              <a:tr h="121920">
                <a:tc rowSpan="3">
                  <a:txBody>
                    <a:bodyPr/>
                    <a:lstStyle/>
                    <a:p>
                      <a:r>
                        <a:rPr lang="en-US" sz="1000" dirty="0" smtClean="0"/>
                        <a:t>64 </a:t>
                      </a:r>
                      <a:r>
                        <a:rPr lang="en-US" sz="1000" dirty="0" err="1" smtClean="0"/>
                        <a:t>procs</a:t>
                      </a:r>
                      <a:endParaRPr lang="en-US" sz="1000" dirty="0" smtClean="0"/>
                    </a:p>
                    <a:p>
                      <a:r>
                        <a:rPr lang="en-US" sz="1000" dirty="0" smtClean="0"/>
                        <a:t>55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195.563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0.382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 smtClean="0"/>
                        <a:t>Fclose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0.735 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4.029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Overall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198.901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dirty="0" smtClean="0"/>
                        <a:t>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6.952 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28 times</a:t>
                      </a:r>
                      <a:endParaRPr lang="en-US" sz="1000" baseline="0" dirty="0" smtClean="0"/>
                    </a:p>
                  </a:txBody>
                  <a:tcPr/>
                </a:tc>
              </a:tr>
              <a:tr h="121920">
                <a:tc rowSpan="3">
                  <a:txBody>
                    <a:bodyPr/>
                    <a:lstStyle/>
                    <a:p>
                      <a:r>
                        <a:rPr lang="en-US" sz="1000" dirty="0" smtClean="0"/>
                        <a:t>96 </a:t>
                      </a:r>
                      <a:r>
                        <a:rPr lang="en-US" sz="1000" dirty="0" err="1" smtClean="0"/>
                        <a:t>procs</a:t>
                      </a:r>
                      <a:endParaRPr lang="en-US" sz="1000" dirty="0" smtClean="0"/>
                    </a:p>
                    <a:p>
                      <a:r>
                        <a:rPr lang="en-US" sz="1000" dirty="0" smtClean="0"/>
                        <a:t>55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  <a:p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272.803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0.872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 smtClean="0"/>
                        <a:t>Fclose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0.765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5.835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Overall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276.387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9.330</a:t>
                      </a:r>
                      <a:r>
                        <a:rPr lang="en-US" sz="1000" baseline="0" dirty="0" smtClean="0"/>
                        <a:t> sec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29 times</a:t>
                      </a:r>
                      <a:endParaRPr lang="en-US" sz="1000" baseline="0" dirty="0" smtClean="0"/>
                    </a:p>
                  </a:txBody>
                  <a:tcPr/>
                </a:tc>
              </a:tr>
              <a:tr h="121920">
                <a:tc rowSpan="3">
                  <a:txBody>
                    <a:bodyPr/>
                    <a:lstStyle/>
                    <a:p>
                      <a:r>
                        <a:rPr lang="en-US" sz="1000" dirty="0" smtClean="0"/>
                        <a:t>128 </a:t>
                      </a:r>
                      <a:r>
                        <a:rPr lang="en-US" sz="1000" dirty="0" err="1" smtClean="0"/>
                        <a:t>procs</a:t>
                      </a:r>
                      <a:r>
                        <a:rPr lang="en-US" sz="1000" dirty="0" smtClean="0"/>
                        <a:t> </a:t>
                      </a:r>
                    </a:p>
                    <a:p>
                      <a:r>
                        <a:rPr lang="en-US" sz="1000" dirty="0" smtClean="0"/>
                        <a:t>55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347.788 Sec  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0.910 sec  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 smtClean="0"/>
                        <a:t>Fclose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11.217 sec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7.198 sec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364.659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dirty="0" smtClean="0"/>
                        <a:t>sec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10.533 sec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35 times</a:t>
                      </a:r>
                      <a:endParaRPr lang="en-US" sz="1000" dirty="0" smtClean="0"/>
                    </a:p>
                  </a:txBody>
                  <a:tcPr/>
                </a:tc>
              </a:tr>
              <a:tr h="121920">
                <a:tc rowSpan="3">
                  <a:txBody>
                    <a:bodyPr/>
                    <a:lstStyle/>
                    <a:p>
                      <a:r>
                        <a:rPr lang="en-US" sz="1000" dirty="0" smtClean="0"/>
                        <a:t>256 </a:t>
                      </a:r>
                      <a:r>
                        <a:rPr lang="en-US" sz="1000" dirty="0" err="1" smtClean="0"/>
                        <a:t>procs</a:t>
                      </a:r>
                      <a:endParaRPr lang="en-US" sz="1000" dirty="0" smtClean="0"/>
                    </a:p>
                    <a:p>
                      <a:r>
                        <a:rPr lang="en-US" sz="1000" dirty="0" smtClean="0"/>
                        <a:t>55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567.086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0.747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 smtClean="0"/>
                        <a:t>Fclose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11.568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11.916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Overall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581.345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dirty="0" smtClean="0"/>
                        <a:t>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15.603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dirty="0" smtClean="0"/>
                        <a:t>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37 times</a:t>
                      </a:r>
                      <a:endParaRPr lang="en-US" sz="10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3823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12839</TotalTime>
  <Words>2794</Words>
  <Application>Microsoft Office PowerPoint</Application>
  <PresentationFormat>On-screen Show (4:3)</PresentationFormat>
  <Paragraphs>839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Kim, Jong H</dc:creator>
  <cp:lastModifiedBy>Kim, Jong H</cp:lastModifiedBy>
  <cp:revision>21</cp:revision>
  <cp:lastPrinted>2013-09-04T21:59:04Z</cp:lastPrinted>
  <dcterms:created xsi:type="dcterms:W3CDTF">2013-08-20T17:04:44Z</dcterms:created>
  <dcterms:modified xsi:type="dcterms:W3CDTF">2013-09-04T22:42:55Z</dcterms:modified>
</cp:coreProperties>
</file>