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73" r:id="rId20"/>
    <p:sldId id="274" r:id="rId21"/>
    <p:sldId id="275" r:id="rId22"/>
    <p:sldId id="276" r:id="rId23"/>
    <p:sldId id="277" r:id="rId24"/>
    <p:sldId id="283" r:id="rId25"/>
    <p:sldId id="278"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02B7DA-F64C-4817-A387-19BC4DD7129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419954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2B7DA-F64C-4817-A387-19BC4DD7129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401191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2B7DA-F64C-4817-A387-19BC4DD7129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248315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2B7DA-F64C-4817-A387-19BC4DD7129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327569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2B7DA-F64C-4817-A387-19BC4DD7129F}"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1987445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02B7DA-F64C-4817-A387-19BC4DD7129F}" type="datetimeFigureOut">
              <a:rPr lang="en-US" smtClean="0"/>
              <a:t>9/9/2011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165800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02B7DA-F64C-4817-A387-19BC4DD7129F}" type="datetimeFigureOut">
              <a:rPr lang="en-US" smtClean="0"/>
              <a:t>9/9/2011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47483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02B7DA-F64C-4817-A387-19BC4DD7129F}" type="datetimeFigureOut">
              <a:rPr lang="en-US" smtClean="0"/>
              <a:t>9/9/2011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205857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2B7DA-F64C-4817-A387-19BC4DD7129F}" type="datetimeFigureOut">
              <a:rPr lang="en-US" smtClean="0"/>
              <a:t>9/9/2011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239752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2B7DA-F64C-4817-A387-19BC4DD7129F}" type="datetimeFigureOut">
              <a:rPr lang="en-US" smtClean="0"/>
              <a:t>9/9/2011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371677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2B7DA-F64C-4817-A387-19BC4DD7129F}" type="datetimeFigureOut">
              <a:rPr lang="en-US" smtClean="0"/>
              <a:t>9/9/2011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63182-AAC8-4F4C-AED4-DDCF41316ED5}" type="slidenum">
              <a:rPr lang="en-US" smtClean="0"/>
              <a:t>‹#›</a:t>
            </a:fld>
            <a:endParaRPr lang="en-US"/>
          </a:p>
        </p:txBody>
      </p:sp>
    </p:spTree>
    <p:extLst>
      <p:ext uri="{BB962C8B-B14F-4D97-AF65-F5344CB8AC3E}">
        <p14:creationId xmlns:p14="http://schemas.microsoft.com/office/powerpoint/2010/main" val="223345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2B7DA-F64C-4817-A387-19BC4DD7129F}" type="datetimeFigureOut">
              <a:rPr lang="en-US" smtClean="0"/>
              <a:t>9/9/2011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63182-AAC8-4F4C-AED4-DDCF41316ED5}" type="slidenum">
              <a:rPr lang="en-US" smtClean="0"/>
              <a:t>‹#›</a:t>
            </a:fld>
            <a:endParaRPr lang="en-US"/>
          </a:p>
        </p:txBody>
      </p:sp>
    </p:spTree>
    <p:extLst>
      <p:ext uri="{BB962C8B-B14F-4D97-AF65-F5344CB8AC3E}">
        <p14:creationId xmlns:p14="http://schemas.microsoft.com/office/powerpoint/2010/main" val="51739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RFC: Breaking Free from the Collective Requirement for HDF5 Metadata Operations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243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smtClean="0"/>
              <a:t>2</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process within a parallel application doing independent read/write to a dataset while another process comes in and modifies the metadata of that Dataset, making the former process’s access possibly obsolete. </a:t>
            </a:r>
            <a:endParaRPr lang="en-US" dirty="0" smtClean="0"/>
          </a:p>
          <a:p>
            <a:r>
              <a:rPr lang="en-US" dirty="0" smtClean="0"/>
              <a:t>Currently</a:t>
            </a:r>
            <a:r>
              <a:rPr lang="en-US" dirty="0"/>
              <a:t>, this </a:t>
            </a:r>
            <a:r>
              <a:rPr lang="en-US" dirty="0" smtClean="0"/>
              <a:t>use case </a:t>
            </a:r>
            <a:r>
              <a:rPr lang="en-US" dirty="0"/>
              <a:t>would not happen, because all processes are required to be present at the time of metadata modification. However, this </a:t>
            </a:r>
            <a:r>
              <a:rPr lang="en-US" dirty="0" smtClean="0"/>
              <a:t>use case </a:t>
            </a:r>
            <a:r>
              <a:rPr lang="en-US" dirty="0"/>
              <a:t>becomes possible when the collective requirement to metadata modification is removed and should be taken into consideration by any design option.</a:t>
            </a:r>
          </a:p>
        </p:txBody>
      </p:sp>
    </p:spTree>
    <p:extLst>
      <p:ext uri="{BB962C8B-B14F-4D97-AF65-F5344CB8AC3E}">
        <p14:creationId xmlns:p14="http://schemas.microsoft.com/office/powerpoint/2010/main" val="327599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smtClean="0"/>
              <a:t>3, 4, 5</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Collective read/write to a dataset, where all processes that opened the file are required to call the function with or without data to read/write. </a:t>
            </a:r>
            <a:endParaRPr lang="en-US" dirty="0" smtClean="0"/>
          </a:p>
          <a:p>
            <a:r>
              <a:rPr lang="en-US" dirty="0"/>
              <a:t>2 or more processes creating an attribute on their own datasets. In the current implementation, similar to </a:t>
            </a:r>
            <a:r>
              <a:rPr lang="en-US" dirty="0" smtClean="0"/>
              <a:t>use case </a:t>
            </a:r>
            <a:r>
              <a:rPr lang="en-US" dirty="0"/>
              <a:t>U.1, the attribute creation function needs to be collective, even though they are being created on different datasets</a:t>
            </a:r>
            <a:r>
              <a:rPr lang="en-US" dirty="0" smtClean="0"/>
              <a:t>.</a:t>
            </a:r>
          </a:p>
          <a:p>
            <a:r>
              <a:rPr lang="en-US" dirty="0" smtClean="0"/>
              <a:t>2 </a:t>
            </a:r>
            <a:r>
              <a:rPr lang="en-US" dirty="0"/>
              <a:t>or more processes creating an attribute on a shared dataset. A solution that makes this operation independent has to take into account that there are other processes that can create an attribute (or any other object) at the same time and those objects might overlap in the file if they are not </a:t>
            </a:r>
            <a:r>
              <a:rPr lang="en-US" dirty="0" smtClean="0"/>
              <a:t>serialized.</a:t>
            </a:r>
          </a:p>
        </p:txBody>
      </p:sp>
    </p:spTree>
    <p:extLst>
      <p:ext uri="{BB962C8B-B14F-4D97-AF65-F5344CB8AC3E}">
        <p14:creationId xmlns:p14="http://schemas.microsoft.com/office/powerpoint/2010/main" val="1298789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Allocation at EOA</a:t>
            </a:r>
            <a:endParaRPr lang="en-US" dirty="0"/>
          </a:p>
        </p:txBody>
      </p:sp>
      <p:sp>
        <p:nvSpPr>
          <p:cNvPr id="3" name="Content Placeholder 2"/>
          <p:cNvSpPr>
            <a:spLocks noGrp="1"/>
          </p:cNvSpPr>
          <p:nvPr>
            <p:ph idx="1"/>
          </p:nvPr>
        </p:nvSpPr>
        <p:spPr/>
        <p:txBody>
          <a:bodyPr>
            <a:normAutofit/>
          </a:bodyPr>
          <a:lstStyle/>
          <a:p>
            <a:r>
              <a:rPr lang="en-US" dirty="0" smtClean="0"/>
              <a:t>One sided Fetch and Add problem</a:t>
            </a:r>
          </a:p>
          <a:p>
            <a:r>
              <a:rPr lang="en-US" dirty="0" smtClean="0"/>
              <a:t>MPI does not provide a FAD implementation, but does provide one sided RMA operations (Put, Get, Accumulate).</a:t>
            </a:r>
          </a:p>
          <a:p>
            <a:r>
              <a:rPr lang="en-US" dirty="0" smtClean="0"/>
              <a:t>We use an algorithm introduced by Bill </a:t>
            </a:r>
            <a:r>
              <a:rPr lang="en-US" dirty="0" err="1" smtClean="0"/>
              <a:t>Gropp</a:t>
            </a:r>
            <a:r>
              <a:rPr lang="en-US" dirty="0" smtClean="0"/>
              <a:t> in Using MPI-2 to implement an MPI based FAD operation.</a:t>
            </a:r>
          </a:p>
        </p:txBody>
      </p:sp>
    </p:spTree>
    <p:extLst>
      <p:ext uri="{BB962C8B-B14F-4D97-AF65-F5344CB8AC3E}">
        <p14:creationId xmlns:p14="http://schemas.microsoft.com/office/powerpoint/2010/main" val="348823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FAD</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Create an MPI </a:t>
            </a:r>
            <a:r>
              <a:rPr lang="en-US" dirty="0"/>
              <a:t>window on all processes with the root process exposing a memory buffer where the fetch and add will take </a:t>
            </a:r>
            <a:r>
              <a:rPr lang="en-US" dirty="0" smtClean="0"/>
              <a:t>place.</a:t>
            </a:r>
            <a:endParaRPr lang="en-US" dirty="0"/>
          </a:p>
          <a:p>
            <a:pPr lvl="0"/>
            <a:r>
              <a:rPr lang="en-US" dirty="0"/>
              <a:t>All processes wanting to </a:t>
            </a:r>
            <a:r>
              <a:rPr lang="en-US" dirty="0" smtClean="0"/>
              <a:t>allocate space from the </a:t>
            </a:r>
            <a:r>
              <a:rPr lang="en-US" dirty="0"/>
              <a:t>EOA will execute the following code section to get the current EOA and increment </a:t>
            </a:r>
            <a:r>
              <a:rPr lang="en-US" dirty="0" smtClean="0"/>
              <a:t>it atomically.</a:t>
            </a:r>
            <a:endParaRPr lang="en-US" dirty="0"/>
          </a:p>
          <a:p>
            <a:pPr marL="0" indent="0">
              <a:buNone/>
            </a:pPr>
            <a:r>
              <a:rPr lang="en-US" dirty="0"/>
              <a:t>	</a:t>
            </a:r>
            <a:r>
              <a:rPr lang="en-US" sz="2600" dirty="0" err="1" smtClean="0">
                <a:latin typeface="Cordia New" pitchFamily="34" charset="-34"/>
                <a:cs typeface="Cordia New" pitchFamily="34" charset="-34"/>
              </a:rPr>
              <a:t>MPI_Win_lock</a:t>
            </a:r>
            <a:r>
              <a:rPr lang="en-US" sz="2600" dirty="0" smtClean="0">
                <a:latin typeface="Cordia New" pitchFamily="34" charset="-34"/>
                <a:cs typeface="Cordia New" pitchFamily="34" charset="-34"/>
              </a:rPr>
              <a:t>(MPI_LOCK_EXCLUSIVE</a:t>
            </a:r>
            <a:r>
              <a:rPr lang="en-US" sz="2600" dirty="0">
                <a:latin typeface="Cordia New" pitchFamily="34" charset="-34"/>
                <a:cs typeface="Cordia New" pitchFamily="34" charset="-34"/>
              </a:rPr>
              <a:t>, 0, 0, </a:t>
            </a:r>
            <a:r>
              <a:rPr lang="en-US" sz="2600" dirty="0" smtClean="0">
                <a:latin typeface="Cordia New" pitchFamily="34" charset="-34"/>
                <a:cs typeface="Cordia New" pitchFamily="34" charset="-34"/>
              </a:rPr>
              <a:t>win);</a:t>
            </a:r>
          </a:p>
          <a:p>
            <a:pPr marL="0" indent="0">
              <a:buNone/>
            </a:pPr>
            <a:r>
              <a:rPr lang="en-US" sz="2600" dirty="0">
                <a:latin typeface="Cordia New" pitchFamily="34" charset="-34"/>
                <a:cs typeface="Cordia New" pitchFamily="34" charset="-34"/>
              </a:rPr>
              <a:t>	</a:t>
            </a:r>
            <a:r>
              <a:rPr lang="en-US" sz="2600" dirty="0" err="1" smtClean="0">
                <a:latin typeface="Cordia New" pitchFamily="34" charset="-34"/>
                <a:cs typeface="Cordia New" pitchFamily="34" charset="-34"/>
              </a:rPr>
              <a:t>MPI_Accumulate</a:t>
            </a:r>
            <a:r>
              <a:rPr lang="en-US" sz="2600" dirty="0" smtClean="0">
                <a:latin typeface="Cordia New" pitchFamily="34" charset="-34"/>
                <a:cs typeface="Cordia New" pitchFamily="34" charset="-34"/>
              </a:rPr>
              <a:t>(</a:t>
            </a:r>
            <a:r>
              <a:rPr lang="en-US" sz="2600" dirty="0" err="1" smtClean="0">
                <a:latin typeface="Cordia New" pitchFamily="34" charset="-34"/>
                <a:cs typeface="Cordia New" pitchFamily="34" charset="-34"/>
              </a:rPr>
              <a:t>increment_by_x</a:t>
            </a:r>
            <a:r>
              <a:rPr lang="en-US" sz="2600" dirty="0">
                <a:latin typeface="Cordia New" pitchFamily="34" charset="-34"/>
                <a:cs typeface="Cordia New" pitchFamily="34" charset="-34"/>
              </a:rPr>
              <a:t>, </a:t>
            </a:r>
            <a:r>
              <a:rPr lang="en-US" sz="2600" dirty="0" err="1">
                <a:latin typeface="Cordia New" pitchFamily="34" charset="-34"/>
                <a:cs typeface="Cordia New" pitchFamily="34" charset="-34"/>
              </a:rPr>
              <a:t>nlevels</a:t>
            </a:r>
            <a:r>
              <a:rPr lang="en-US" sz="2600" dirty="0">
                <a:latin typeface="Cordia New" pitchFamily="34" charset="-34"/>
                <a:cs typeface="Cordia New" pitchFamily="34" charset="-34"/>
              </a:rPr>
              <a:t>, MPI_INT, 0, 0, 1, </a:t>
            </a:r>
            <a:r>
              <a:rPr lang="en-US" sz="2600" dirty="0" err="1">
                <a:latin typeface="Cordia New" pitchFamily="34" charset="-34"/>
                <a:cs typeface="Cordia New" pitchFamily="34" charset="-34"/>
              </a:rPr>
              <a:t>acc_type</a:t>
            </a:r>
            <a:r>
              <a:rPr lang="en-US" sz="2600" dirty="0">
                <a:latin typeface="Cordia New" pitchFamily="34" charset="-34"/>
                <a:cs typeface="Cordia New" pitchFamily="34" charset="-34"/>
              </a:rPr>
              <a:t>, MPI_SUM, win</a:t>
            </a:r>
            <a:r>
              <a:rPr lang="en-US" sz="2600" dirty="0" smtClean="0">
                <a:latin typeface="Cordia New" pitchFamily="34" charset="-34"/>
                <a:cs typeface="Cordia New" pitchFamily="34" charset="-34"/>
              </a:rPr>
              <a:t>);</a:t>
            </a:r>
          </a:p>
          <a:p>
            <a:pPr marL="0" indent="0">
              <a:buNone/>
            </a:pPr>
            <a:r>
              <a:rPr lang="en-US" sz="2600" dirty="0">
                <a:latin typeface="Cordia New" pitchFamily="34" charset="-34"/>
                <a:cs typeface="Cordia New" pitchFamily="34" charset="-34"/>
              </a:rPr>
              <a:t>	</a:t>
            </a:r>
            <a:r>
              <a:rPr lang="en-US" sz="2600" dirty="0" err="1" smtClean="0">
                <a:latin typeface="Cordia New" pitchFamily="34" charset="-34"/>
                <a:cs typeface="Cordia New" pitchFamily="34" charset="-34"/>
              </a:rPr>
              <a:t>MPI_Get</a:t>
            </a:r>
            <a:r>
              <a:rPr lang="en-US" sz="2600" dirty="0" smtClean="0">
                <a:latin typeface="Cordia New" pitchFamily="34" charset="-34"/>
                <a:cs typeface="Cordia New" pitchFamily="34" charset="-34"/>
              </a:rPr>
              <a:t>(</a:t>
            </a:r>
            <a:r>
              <a:rPr lang="en-US" sz="2600" dirty="0" err="1" smtClean="0">
                <a:latin typeface="Cordia New" pitchFamily="34" charset="-34"/>
                <a:cs typeface="Cordia New" pitchFamily="34" charset="-34"/>
              </a:rPr>
              <a:t>get_array</a:t>
            </a:r>
            <a:r>
              <a:rPr lang="en-US" sz="2600" dirty="0">
                <a:latin typeface="Cordia New" pitchFamily="34" charset="-34"/>
                <a:cs typeface="Cordia New" pitchFamily="34" charset="-34"/>
              </a:rPr>
              <a:t>, </a:t>
            </a:r>
            <a:r>
              <a:rPr lang="en-US" sz="2600" dirty="0" err="1">
                <a:latin typeface="Cordia New" pitchFamily="34" charset="-34"/>
                <a:cs typeface="Cordia New" pitchFamily="34" charset="-34"/>
              </a:rPr>
              <a:t>nlevels</a:t>
            </a:r>
            <a:r>
              <a:rPr lang="en-US" sz="2600" dirty="0">
                <a:latin typeface="Cordia New" pitchFamily="34" charset="-34"/>
                <a:cs typeface="Cordia New" pitchFamily="34" charset="-34"/>
              </a:rPr>
              <a:t>, MPI_INT, 0, 0, 1, </a:t>
            </a:r>
            <a:r>
              <a:rPr lang="en-US" sz="2600" dirty="0" err="1">
                <a:latin typeface="Cordia New" pitchFamily="34" charset="-34"/>
                <a:cs typeface="Cordia New" pitchFamily="34" charset="-34"/>
              </a:rPr>
              <a:t>get_type</a:t>
            </a:r>
            <a:r>
              <a:rPr lang="en-US" sz="2600" dirty="0">
                <a:latin typeface="Cordia New" pitchFamily="34" charset="-34"/>
                <a:cs typeface="Cordia New" pitchFamily="34" charset="-34"/>
              </a:rPr>
              <a:t>, win</a:t>
            </a:r>
            <a:r>
              <a:rPr lang="en-US" sz="2600" dirty="0" smtClean="0">
                <a:latin typeface="Cordia New" pitchFamily="34" charset="-34"/>
                <a:cs typeface="Cordia New" pitchFamily="34" charset="-34"/>
              </a:rPr>
              <a:t>);</a:t>
            </a:r>
          </a:p>
          <a:p>
            <a:pPr marL="0" indent="0">
              <a:buNone/>
            </a:pPr>
            <a:r>
              <a:rPr lang="en-US" sz="2600" dirty="0">
                <a:latin typeface="Cordia New" pitchFamily="34" charset="-34"/>
                <a:cs typeface="Cordia New" pitchFamily="34" charset="-34"/>
              </a:rPr>
              <a:t>	</a:t>
            </a:r>
            <a:r>
              <a:rPr lang="en-US" sz="2600" dirty="0" err="1" smtClean="0">
                <a:latin typeface="Cordia New" pitchFamily="34" charset="-34"/>
                <a:cs typeface="Cordia New" pitchFamily="34" charset="-34"/>
              </a:rPr>
              <a:t>MPI_Win_unlock</a:t>
            </a:r>
            <a:r>
              <a:rPr lang="en-US" sz="2600" dirty="0" smtClean="0">
                <a:latin typeface="Cordia New" pitchFamily="34" charset="-34"/>
                <a:cs typeface="Cordia New" pitchFamily="34" charset="-34"/>
              </a:rPr>
              <a:t>(0</a:t>
            </a:r>
            <a:r>
              <a:rPr lang="en-US" sz="2600" dirty="0">
                <a:latin typeface="Cordia New" pitchFamily="34" charset="-34"/>
                <a:cs typeface="Cordia New" pitchFamily="34" charset="-34"/>
              </a:rPr>
              <a:t>, win);   </a:t>
            </a:r>
            <a:endParaRPr lang="en-US" sz="2600" dirty="0" smtClean="0">
              <a:latin typeface="Cordia New" pitchFamily="34" charset="-34"/>
              <a:cs typeface="Cordia New" pitchFamily="34" charset="-34"/>
            </a:endParaRPr>
          </a:p>
          <a:p>
            <a:r>
              <a:rPr lang="en-US" sz="2400" dirty="0" smtClean="0"/>
              <a:t>The current EOA for this process would be the increment + all the values in </a:t>
            </a:r>
            <a:r>
              <a:rPr lang="en-US" sz="2400" dirty="0" err="1" smtClean="0"/>
              <a:t>get_array</a:t>
            </a:r>
            <a:r>
              <a:rPr lang="en-US" sz="2400" dirty="0" smtClean="0"/>
              <a:t>.</a:t>
            </a:r>
            <a:endParaRPr lang="en-US" sz="2600" dirty="0" smtClean="0">
              <a:latin typeface="Cordia New" pitchFamily="34" charset="-34"/>
              <a:cs typeface="Cordia New" pitchFamily="34" charset="-34"/>
            </a:endParaRPr>
          </a:p>
          <a:p>
            <a:endParaRPr lang="en-US" dirty="0"/>
          </a:p>
        </p:txBody>
      </p:sp>
    </p:spTree>
    <p:extLst>
      <p:ext uri="{BB962C8B-B14F-4D97-AF65-F5344CB8AC3E}">
        <p14:creationId xmlns:p14="http://schemas.microsoft.com/office/powerpoint/2010/main" val="165295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a:xfrm>
            <a:off x="381000" y="2971800"/>
            <a:ext cx="8305800" cy="3154363"/>
          </a:xfrm>
        </p:spPr>
        <p:txBody>
          <a:bodyPr>
            <a:normAutofit fontScale="92500" lnSpcReduction="20000"/>
          </a:bodyPr>
          <a:lstStyle/>
          <a:p>
            <a:endParaRPr lang="en-US" dirty="0" smtClean="0"/>
          </a:p>
          <a:p>
            <a:r>
              <a:rPr lang="en-US" dirty="0" smtClean="0"/>
              <a:t>Some </a:t>
            </a:r>
            <a:r>
              <a:rPr lang="en-US" dirty="0"/>
              <a:t>of the disadvantages of this </a:t>
            </a:r>
            <a:r>
              <a:rPr lang="en-US" dirty="0" smtClean="0"/>
              <a:t>approach:</a:t>
            </a:r>
          </a:p>
          <a:p>
            <a:pPr lvl="1"/>
            <a:r>
              <a:rPr lang="en-US" dirty="0" smtClean="0"/>
              <a:t>Needs </a:t>
            </a:r>
            <a:r>
              <a:rPr lang="en-US" dirty="0"/>
              <a:t>a set-aside process, or else the root process will not be able to serve promptly the RMA </a:t>
            </a:r>
            <a:r>
              <a:rPr lang="en-US" dirty="0" smtClean="0"/>
              <a:t>operations.</a:t>
            </a:r>
          </a:p>
          <a:p>
            <a:pPr lvl="1"/>
            <a:r>
              <a:rPr lang="en-US" dirty="0" smtClean="0"/>
              <a:t>We </a:t>
            </a:r>
            <a:r>
              <a:rPr lang="en-US" dirty="0"/>
              <a:t>hit performance issues when a large number of processes try to fetch and add at the same time repeatedly, however we don’t see that as a common case.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2985210"/>
              </p:ext>
            </p:extLst>
          </p:nvPr>
        </p:nvGraphicFramePr>
        <p:xfrm>
          <a:off x="1524000" y="1447800"/>
          <a:ext cx="5867401" cy="1642109"/>
        </p:xfrm>
        <a:graphic>
          <a:graphicData uri="http://schemas.openxmlformats.org/drawingml/2006/table">
            <a:tbl>
              <a:tblPr firstRow="1" firstCol="1" bandRow="1">
                <a:tableStyleId>{5C22544A-7EE6-4342-B048-85BDC9FD1C3A}</a:tableStyleId>
              </a:tblPr>
              <a:tblGrid>
                <a:gridCol w="1366184"/>
                <a:gridCol w="1610659"/>
                <a:gridCol w="1279899"/>
                <a:gridCol w="1610659"/>
              </a:tblGrid>
              <a:tr h="234587">
                <a:tc>
                  <a:txBody>
                    <a:bodyPr/>
                    <a:lstStyle/>
                    <a:p>
                      <a:pPr marL="0" marR="0" algn="ctr">
                        <a:spcBef>
                          <a:spcPts val="0"/>
                        </a:spcBef>
                        <a:spcAft>
                          <a:spcPts val="0"/>
                        </a:spcAft>
                      </a:pPr>
                      <a:r>
                        <a:rPr lang="en-US" sz="1200" dirty="0">
                          <a:effectLst/>
                        </a:rPr>
                        <a:t>    </a:t>
                      </a:r>
                      <a:r>
                        <a:rPr lang="en-US" sz="1200" dirty="0" err="1">
                          <a:effectLst/>
                        </a:rPr>
                        <a:t>Num_procs</a:t>
                      </a:r>
                      <a:endParaRPr lang="en-US" sz="1200" dirty="0">
                        <a:effectLst/>
                        <a:latin typeface="Calibri"/>
                        <a:ea typeface="Calibri"/>
                        <a:cs typeface="Times New Roman"/>
                      </a:endParaRPr>
                    </a:p>
                  </a:txBody>
                  <a:tcPr marL="9525" marR="9525" marT="9525" marB="9525" anchor="ctr"/>
                </a:tc>
                <a:tc>
                  <a:txBody>
                    <a:bodyPr/>
                    <a:lstStyle/>
                    <a:p>
                      <a:pPr marL="0" marR="0" algn="ctr">
                        <a:spcBef>
                          <a:spcPts val="0"/>
                        </a:spcBef>
                        <a:spcAft>
                          <a:spcPts val="0"/>
                        </a:spcAft>
                      </a:pPr>
                      <a:r>
                        <a:rPr lang="en-US" sz="1200" dirty="0">
                          <a:effectLst/>
                        </a:rPr>
                        <a:t>N</a:t>
                      </a:r>
                      <a:endParaRPr lang="en-US" sz="1200" dirty="0">
                        <a:effectLst/>
                        <a:latin typeface="Calibri"/>
                        <a:ea typeface="Calibri"/>
                        <a:cs typeface="Times New Roman"/>
                      </a:endParaRPr>
                    </a:p>
                  </a:txBody>
                  <a:tcPr marL="9525" marR="9525" marT="9525" marB="9525" anchor="ctr"/>
                </a:tc>
                <a:tc>
                  <a:txBody>
                    <a:bodyPr/>
                    <a:lstStyle/>
                    <a:p>
                      <a:pPr marL="0" marR="0" algn="ctr">
                        <a:spcBef>
                          <a:spcPts val="0"/>
                        </a:spcBef>
                        <a:spcAft>
                          <a:spcPts val="0"/>
                        </a:spcAft>
                      </a:pPr>
                      <a:r>
                        <a:rPr lang="en-US" sz="1200">
                          <a:effectLst/>
                        </a:rPr>
                        <a:t>N / 2</a:t>
                      </a:r>
                      <a:endParaRPr lang="en-US" sz="1200">
                        <a:effectLst/>
                        <a:latin typeface="Calibri"/>
                        <a:ea typeface="Calibri"/>
                        <a:cs typeface="Times New Roman"/>
                      </a:endParaRPr>
                    </a:p>
                  </a:txBody>
                  <a:tcPr marL="9525" marR="9525" marT="9525" marB="9525" anchor="ctr"/>
                </a:tc>
                <a:tc>
                  <a:txBody>
                    <a:bodyPr/>
                    <a:lstStyle/>
                    <a:p>
                      <a:pPr marL="0" marR="0" algn="ctr">
                        <a:spcBef>
                          <a:spcPts val="0"/>
                        </a:spcBef>
                        <a:spcAft>
                          <a:spcPts val="0"/>
                        </a:spcAft>
                      </a:pPr>
                      <a:r>
                        <a:rPr lang="en-US" sz="1200">
                          <a:effectLst/>
                        </a:rPr>
                        <a:t>1</a:t>
                      </a:r>
                      <a:endParaRPr lang="en-US" sz="1200">
                        <a:effectLst/>
                        <a:latin typeface="Calibri"/>
                        <a:ea typeface="Calibri"/>
                        <a:cs typeface="Times New Roman"/>
                      </a:endParaRPr>
                    </a:p>
                  </a:txBody>
                  <a:tcPr marL="9525" marR="9525" marT="9525" marB="9525" anchor="ctr"/>
                </a:tc>
              </a:tr>
              <a:tr h="234587">
                <a:tc>
                  <a:txBody>
                    <a:bodyPr/>
                    <a:lstStyle/>
                    <a:p>
                      <a:pPr marL="0" marR="0" algn="r">
                        <a:spcBef>
                          <a:spcPts val="0"/>
                        </a:spcBef>
                        <a:spcAft>
                          <a:spcPts val="0"/>
                        </a:spcAft>
                      </a:pPr>
                      <a:r>
                        <a:rPr lang="en-US" sz="1200">
                          <a:effectLst/>
                        </a:rPr>
                        <a:t>128</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1.137938</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0.628627</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0.015955</a:t>
                      </a:r>
                      <a:endParaRPr lang="en-US" sz="1200">
                        <a:effectLst/>
                        <a:latin typeface="Calibri"/>
                        <a:ea typeface="Calibri"/>
                        <a:cs typeface="Times New Roman"/>
                      </a:endParaRPr>
                    </a:p>
                  </a:txBody>
                  <a:tcPr marL="9525" marR="9525" marT="9525" marB="9525" anchor="ctr"/>
                </a:tc>
              </a:tr>
              <a:tr h="234587">
                <a:tc>
                  <a:txBody>
                    <a:bodyPr/>
                    <a:lstStyle/>
                    <a:p>
                      <a:pPr marL="0" marR="0" algn="r">
                        <a:spcBef>
                          <a:spcPts val="0"/>
                        </a:spcBef>
                        <a:spcAft>
                          <a:spcPts val="0"/>
                        </a:spcAft>
                      </a:pPr>
                      <a:r>
                        <a:rPr lang="en-US" sz="1200">
                          <a:effectLst/>
                        </a:rPr>
                        <a:t>256</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2.459199</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1.314574</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0.015274</a:t>
                      </a:r>
                      <a:endParaRPr lang="en-US" sz="1200">
                        <a:effectLst/>
                        <a:latin typeface="Calibri"/>
                        <a:ea typeface="Calibri"/>
                        <a:cs typeface="Times New Roman"/>
                      </a:endParaRPr>
                    </a:p>
                  </a:txBody>
                  <a:tcPr marL="9525" marR="9525" marT="9525" marB="9525" anchor="ctr"/>
                </a:tc>
              </a:tr>
              <a:tr h="234587">
                <a:tc>
                  <a:txBody>
                    <a:bodyPr/>
                    <a:lstStyle/>
                    <a:p>
                      <a:pPr marL="0" marR="0" algn="r">
                        <a:spcBef>
                          <a:spcPts val="0"/>
                        </a:spcBef>
                        <a:spcAft>
                          <a:spcPts val="0"/>
                        </a:spcAft>
                      </a:pPr>
                      <a:r>
                        <a:rPr lang="en-US" sz="1200">
                          <a:effectLst/>
                        </a:rPr>
                        <a:t>512</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5.186699</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2.874677</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0.030334</a:t>
                      </a:r>
                      <a:endParaRPr lang="en-US" sz="1200">
                        <a:effectLst/>
                        <a:latin typeface="Calibri"/>
                        <a:ea typeface="Calibri"/>
                        <a:cs typeface="Times New Roman"/>
                      </a:endParaRPr>
                    </a:p>
                  </a:txBody>
                  <a:tcPr marL="9525" marR="9525" marT="9525" marB="9525" anchor="ctr"/>
                </a:tc>
              </a:tr>
              <a:tr h="234587">
                <a:tc>
                  <a:txBody>
                    <a:bodyPr/>
                    <a:lstStyle/>
                    <a:p>
                      <a:pPr marL="0" marR="0" algn="r">
                        <a:spcBef>
                          <a:spcPts val="0"/>
                        </a:spcBef>
                        <a:spcAft>
                          <a:spcPts val="0"/>
                        </a:spcAft>
                      </a:pPr>
                      <a:r>
                        <a:rPr lang="en-US" sz="1200" dirty="0">
                          <a:effectLst/>
                        </a:rPr>
                        <a:t>1024</a:t>
                      </a:r>
                      <a:endParaRPr lang="en-US" sz="1200" dirty="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13.985337</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6.528552</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0.027759</a:t>
                      </a:r>
                      <a:endParaRPr lang="en-US" sz="1200">
                        <a:effectLst/>
                        <a:latin typeface="Calibri"/>
                        <a:ea typeface="Calibri"/>
                        <a:cs typeface="Times New Roman"/>
                      </a:endParaRPr>
                    </a:p>
                  </a:txBody>
                  <a:tcPr marL="9525" marR="9525" marT="9525" marB="9525" anchor="ctr"/>
                </a:tc>
              </a:tr>
              <a:tr h="234587">
                <a:tc>
                  <a:txBody>
                    <a:bodyPr/>
                    <a:lstStyle/>
                    <a:p>
                      <a:pPr marL="0" marR="0" algn="r">
                        <a:spcBef>
                          <a:spcPts val="0"/>
                        </a:spcBef>
                        <a:spcAft>
                          <a:spcPts val="0"/>
                        </a:spcAft>
                      </a:pPr>
                      <a:r>
                        <a:rPr lang="en-US" sz="1200">
                          <a:effectLst/>
                        </a:rPr>
                        <a:t>5120</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249.922206</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59.980488</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0.039649</a:t>
                      </a:r>
                      <a:endParaRPr lang="en-US" sz="1200">
                        <a:effectLst/>
                        <a:latin typeface="Calibri"/>
                        <a:ea typeface="Calibri"/>
                        <a:cs typeface="Times New Roman"/>
                      </a:endParaRPr>
                    </a:p>
                  </a:txBody>
                  <a:tcPr marL="9525" marR="9525" marT="9525" marB="9525" anchor="ctr"/>
                </a:tc>
              </a:tr>
              <a:tr h="234587">
                <a:tc>
                  <a:txBody>
                    <a:bodyPr/>
                    <a:lstStyle/>
                    <a:p>
                      <a:pPr marL="0" marR="0" algn="r">
                        <a:spcBef>
                          <a:spcPts val="0"/>
                        </a:spcBef>
                        <a:spcAft>
                          <a:spcPts val="0"/>
                        </a:spcAft>
                      </a:pPr>
                      <a:r>
                        <a:rPr lang="en-US" sz="1200">
                          <a:effectLst/>
                        </a:rPr>
                        <a:t>10240</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1923.69371</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a:effectLst/>
                        </a:rPr>
                        <a:t>215.603612</a:t>
                      </a:r>
                      <a:endParaRPr lang="en-US" sz="1200">
                        <a:effectLst/>
                        <a:latin typeface="Calibri"/>
                        <a:ea typeface="Calibri"/>
                        <a:cs typeface="Times New Roman"/>
                      </a:endParaRPr>
                    </a:p>
                  </a:txBody>
                  <a:tcPr marL="9525" marR="9525" marT="9525" marB="9525" anchor="ctr"/>
                </a:tc>
                <a:tc>
                  <a:txBody>
                    <a:bodyPr/>
                    <a:lstStyle/>
                    <a:p>
                      <a:pPr marL="0" marR="0" algn="r">
                        <a:spcBef>
                          <a:spcPts val="0"/>
                        </a:spcBef>
                        <a:spcAft>
                          <a:spcPts val="0"/>
                        </a:spcAft>
                      </a:pPr>
                      <a:r>
                        <a:rPr lang="en-US" sz="1200" dirty="0">
                          <a:effectLst/>
                        </a:rPr>
                        <a:t>0.049559</a:t>
                      </a:r>
                      <a:endParaRPr lang="en-US" sz="12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311498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Metadata Operations</a:t>
            </a:r>
            <a:endParaRPr lang="en-US" dirty="0"/>
          </a:p>
        </p:txBody>
      </p:sp>
      <p:sp>
        <p:nvSpPr>
          <p:cNvPr id="3" name="Content Placeholder 2"/>
          <p:cNvSpPr>
            <a:spLocks noGrp="1"/>
          </p:cNvSpPr>
          <p:nvPr>
            <p:ph idx="1"/>
          </p:nvPr>
        </p:nvSpPr>
        <p:spPr/>
        <p:txBody>
          <a:bodyPr/>
          <a:lstStyle/>
          <a:p>
            <a:r>
              <a:rPr lang="en-US" dirty="0" smtClean="0"/>
              <a:t>3 classes of solutions:</a:t>
            </a:r>
          </a:p>
          <a:p>
            <a:pPr lvl="1"/>
            <a:r>
              <a:rPr lang="en-US" dirty="0" smtClean="0"/>
              <a:t>Distributed Lock Manager (DLM)</a:t>
            </a:r>
          </a:p>
          <a:p>
            <a:pPr lvl="1"/>
            <a:r>
              <a:rPr lang="en-US" dirty="0" smtClean="0"/>
              <a:t>Synchronization Step</a:t>
            </a:r>
          </a:p>
          <a:p>
            <a:pPr lvl="1"/>
            <a:r>
              <a:rPr lang="en-US" dirty="0" smtClean="0"/>
              <a:t>Metadata Server (MDS)</a:t>
            </a:r>
          </a:p>
          <a:p>
            <a:pPr lvl="2"/>
            <a:r>
              <a:rPr lang="en-US" dirty="0" smtClean="0"/>
              <a:t>Enhanced MDS</a:t>
            </a:r>
          </a:p>
          <a:p>
            <a:pPr lvl="2"/>
            <a:r>
              <a:rPr lang="en-US" dirty="0" smtClean="0"/>
              <a:t>Data Staging</a:t>
            </a:r>
            <a:endParaRPr lang="en-US" dirty="0"/>
          </a:p>
        </p:txBody>
      </p:sp>
    </p:spTree>
    <p:extLst>
      <p:ext uri="{BB962C8B-B14F-4D97-AF65-F5344CB8AC3E}">
        <p14:creationId xmlns:p14="http://schemas.microsoft.com/office/powerpoint/2010/main" val="330662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DLM</a:t>
            </a:r>
            <a:endParaRPr lang="en-US" dirty="0"/>
          </a:p>
        </p:txBody>
      </p:sp>
      <p:sp>
        <p:nvSpPr>
          <p:cNvPr id="3" name="Content Placeholder 2"/>
          <p:cNvSpPr>
            <a:spLocks noGrp="1"/>
          </p:cNvSpPr>
          <p:nvPr>
            <p:ph idx="1"/>
          </p:nvPr>
        </p:nvSpPr>
        <p:spPr/>
        <p:txBody>
          <a:bodyPr/>
          <a:lstStyle/>
          <a:p>
            <a:r>
              <a:rPr lang="en-US" dirty="0" smtClean="0"/>
              <a:t>Use the DLM to serialize access to an HDF5 object by requiring any process that needs access to the object obtain a lock (shared/exclusive)</a:t>
            </a:r>
          </a:p>
          <a:p>
            <a:r>
              <a:rPr lang="en-US" dirty="0" smtClean="0"/>
              <a:t>DLM implementation:</a:t>
            </a:r>
          </a:p>
          <a:p>
            <a:pPr lvl="1"/>
            <a:r>
              <a:rPr lang="en-US" dirty="0" smtClean="0"/>
              <a:t>RMA &amp; point-to-point</a:t>
            </a:r>
          </a:p>
          <a:p>
            <a:pPr lvl="1"/>
            <a:r>
              <a:rPr lang="en-US" dirty="0" smtClean="0"/>
              <a:t>Point-to-point non-blocking operations</a:t>
            </a:r>
            <a:endParaRPr lang="en-US" dirty="0"/>
          </a:p>
        </p:txBody>
      </p:sp>
    </p:spTree>
    <p:extLst>
      <p:ext uri="{BB962C8B-B14F-4D97-AF65-F5344CB8AC3E}">
        <p14:creationId xmlns:p14="http://schemas.microsoft.com/office/powerpoint/2010/main" val="153420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 &amp; Point-to-Point (I)</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Allocate an MPI window at the DLM with size = n bits, n being the number of processes.</a:t>
            </a:r>
          </a:p>
          <a:p>
            <a:r>
              <a:rPr lang="en-US" dirty="0" smtClean="0"/>
              <a:t>If a process k wants a lock, then using one RMA access epoch: </a:t>
            </a:r>
          </a:p>
          <a:p>
            <a:pPr lvl="1"/>
            <a:r>
              <a:rPr lang="en-US" dirty="0" smtClean="0"/>
              <a:t>get the value of all the n-1 bits that correspond to the status of other processes</a:t>
            </a:r>
          </a:p>
          <a:p>
            <a:pPr lvl="1"/>
            <a:r>
              <a:rPr lang="en-US" dirty="0" smtClean="0"/>
              <a:t>switch the </a:t>
            </a:r>
            <a:r>
              <a:rPr lang="en-US" dirty="0" err="1" smtClean="0"/>
              <a:t>kth</a:t>
            </a:r>
            <a:r>
              <a:rPr lang="en-US" dirty="0" smtClean="0"/>
              <a:t> bit on to indicate that process k asked for the lock.</a:t>
            </a:r>
          </a:p>
          <a:p>
            <a:r>
              <a:rPr lang="en-US" dirty="0" smtClean="0"/>
              <a:t>If all n-1 bits are zero, then it’s safe to acquire the lock, otherwise, the process will post an </a:t>
            </a:r>
            <a:r>
              <a:rPr lang="en-US" dirty="0" err="1" smtClean="0"/>
              <a:t>MPI_Recv</a:t>
            </a:r>
            <a:r>
              <a:rPr lang="en-US" dirty="0" smtClean="0"/>
              <a:t> from MPI_ANY_SOURCE that will block until some process tells it that it is safe to acquire the lock.</a:t>
            </a:r>
          </a:p>
          <a:p>
            <a:r>
              <a:rPr lang="en-US" dirty="0" smtClean="0"/>
              <a:t>To release the lock, another access epoch is done to the root process to switch the </a:t>
            </a:r>
            <a:r>
              <a:rPr lang="en-US" dirty="0" err="1" smtClean="0"/>
              <a:t>kth</a:t>
            </a:r>
            <a:r>
              <a:rPr lang="en-US" dirty="0" smtClean="0"/>
              <a:t> bit off and determine to which process the lock needs to be sent to (if any).</a:t>
            </a:r>
          </a:p>
          <a:p>
            <a:r>
              <a:rPr lang="en-US" dirty="0" smtClean="0"/>
              <a:t>Shared locks can be implemented by extending this algorithm to use nx2 bit field.</a:t>
            </a:r>
          </a:p>
        </p:txBody>
      </p:sp>
    </p:spTree>
    <p:extLst>
      <p:ext uri="{BB962C8B-B14F-4D97-AF65-F5344CB8AC3E}">
        <p14:creationId xmlns:p14="http://schemas.microsoft.com/office/powerpoint/2010/main" val="75383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 &amp; Point-to-Point (II)</a:t>
            </a:r>
            <a:endParaRPr lang="en-US" dirty="0"/>
          </a:p>
        </p:txBody>
      </p:sp>
      <p:sp>
        <p:nvSpPr>
          <p:cNvPr id="4" name="Oval 3"/>
          <p:cNvSpPr/>
          <p:nvPr/>
        </p:nvSpPr>
        <p:spPr>
          <a:xfrm>
            <a:off x="1790700" y="160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5" name="Oval 4"/>
          <p:cNvSpPr/>
          <p:nvPr/>
        </p:nvSpPr>
        <p:spPr>
          <a:xfrm>
            <a:off x="4800600" y="160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3276600" y="160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6553200" y="160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8229600" y="160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81397527"/>
              </p:ext>
            </p:extLst>
          </p:nvPr>
        </p:nvGraphicFramePr>
        <p:xfrm>
          <a:off x="76200" y="2286000"/>
          <a:ext cx="1143000"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tblGrid>
              <a:tr h="28956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chemeClr val="tx1"/>
                    </a:solidFill>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
        <p:nvSpPr>
          <p:cNvPr id="11" name="TextBox 10"/>
          <p:cNvSpPr txBox="1"/>
          <p:nvPr/>
        </p:nvSpPr>
        <p:spPr>
          <a:xfrm>
            <a:off x="4648200" y="2351494"/>
            <a:ext cx="838200" cy="369332"/>
          </a:xfrm>
          <a:prstGeom prst="rect">
            <a:avLst/>
          </a:prstGeom>
          <a:noFill/>
        </p:spPr>
        <p:txBody>
          <a:bodyPr wrap="square" rtlCol="0">
            <a:spAutoFit/>
          </a:bodyPr>
          <a:lstStyle/>
          <a:p>
            <a:r>
              <a:rPr lang="en-US" sz="900" dirty="0" smtClean="0"/>
              <a:t>Request lock</a:t>
            </a:r>
          </a:p>
          <a:p>
            <a:r>
              <a:rPr lang="en-US" sz="900" dirty="0" smtClean="0"/>
              <a:t>Lock Granted</a:t>
            </a:r>
            <a:endParaRPr lang="en-US" sz="900" dirty="0"/>
          </a:p>
        </p:txBody>
      </p:sp>
      <p:graphicFrame>
        <p:nvGraphicFramePr>
          <p:cNvPr id="12" name="Table 11"/>
          <p:cNvGraphicFramePr>
            <a:graphicFrameLocks noGrp="1"/>
          </p:cNvGraphicFramePr>
          <p:nvPr>
            <p:extLst>
              <p:ext uri="{D42A27DB-BD31-4B8C-83A1-F6EECF244321}">
                <p14:modId xmlns:p14="http://schemas.microsoft.com/office/powerpoint/2010/main" val="1790792896"/>
              </p:ext>
            </p:extLst>
          </p:nvPr>
        </p:nvGraphicFramePr>
        <p:xfrm>
          <a:off x="76200" y="2819400"/>
          <a:ext cx="1143000"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tblGrid>
              <a:tr h="289560">
                <a:tc>
                  <a:txBody>
                    <a:bodyPr/>
                    <a:lstStyle/>
                    <a:p>
                      <a:r>
                        <a:rPr lang="en-US" dirty="0" smtClean="0"/>
                        <a:t>1</a:t>
                      </a:r>
                      <a:endParaRPr lang="en-US" dirty="0"/>
                    </a:p>
                  </a:txBody>
                  <a:tcPr>
                    <a:solidFill>
                      <a:schemeClr val="tx1"/>
                    </a:solidFill>
                  </a:tcPr>
                </a:tc>
                <a:tc>
                  <a:txBody>
                    <a:bodyPr/>
                    <a:lstStyle/>
                    <a:p>
                      <a:r>
                        <a:rPr lang="en-US" dirty="0" smtClean="0"/>
                        <a:t>1</a:t>
                      </a:r>
                      <a:endParaRPr lang="en-US" dirty="0"/>
                    </a:p>
                  </a:txBody>
                  <a:tcPr>
                    <a:solidFill>
                      <a:schemeClr val="tx1"/>
                    </a:solidFill>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51277390"/>
              </p:ext>
            </p:extLst>
          </p:nvPr>
        </p:nvGraphicFramePr>
        <p:xfrm>
          <a:off x="76200" y="3276600"/>
          <a:ext cx="1143000"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tblGrid>
              <a:tr h="28956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solidFill>
                      <a:schemeClr val="tx1"/>
                    </a:solidFill>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40537632"/>
              </p:ext>
            </p:extLst>
          </p:nvPr>
        </p:nvGraphicFramePr>
        <p:xfrm>
          <a:off x="76200" y="5105400"/>
          <a:ext cx="1143000"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tblGrid>
              <a:tr h="289560">
                <a:tc>
                  <a:txBody>
                    <a:bodyPr/>
                    <a:lstStyle/>
                    <a:p>
                      <a:r>
                        <a:rPr lang="en-US" dirty="0" smtClean="0"/>
                        <a:t>0</a:t>
                      </a:r>
                      <a:endParaRPr lang="en-US" dirty="0"/>
                    </a:p>
                  </a:txBody>
                  <a:tcPr/>
                </a:tc>
                <a:tc>
                  <a:txBody>
                    <a:bodyPr/>
                    <a:lstStyle/>
                    <a:p>
                      <a:r>
                        <a:rPr lang="en-US" dirty="0" smtClean="0"/>
                        <a:t>0</a:t>
                      </a:r>
                      <a:endParaRPr lang="en-US" dirty="0"/>
                    </a:p>
                  </a:txBody>
                  <a:tcPr>
                    <a:solidFill>
                      <a:schemeClr val="tx1"/>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98348217"/>
              </p:ext>
            </p:extLst>
          </p:nvPr>
        </p:nvGraphicFramePr>
        <p:xfrm>
          <a:off x="76200" y="4648200"/>
          <a:ext cx="1143000"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tblGrid>
              <a:tr h="28956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28695050"/>
              </p:ext>
            </p:extLst>
          </p:nvPr>
        </p:nvGraphicFramePr>
        <p:xfrm>
          <a:off x="76200" y="4191000"/>
          <a:ext cx="1143000"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tblGrid>
              <a:tr h="289560">
                <a:tc>
                  <a:txBody>
                    <a:bodyPr/>
                    <a:lstStyle/>
                    <a:p>
                      <a:r>
                        <a:rPr lang="en-US" dirty="0" smtClean="0"/>
                        <a:t>0</a:t>
                      </a:r>
                      <a:endParaRPr lang="en-US" dirty="0"/>
                    </a:p>
                  </a:txBody>
                  <a:tcPr>
                    <a:solidFill>
                      <a:schemeClr val="tx1"/>
                    </a:solidFill>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12820278"/>
              </p:ext>
            </p:extLst>
          </p:nvPr>
        </p:nvGraphicFramePr>
        <p:xfrm>
          <a:off x="76200" y="3733800"/>
          <a:ext cx="1143000" cy="365760"/>
        </p:xfrm>
        <a:graphic>
          <a:graphicData uri="http://schemas.openxmlformats.org/drawingml/2006/table">
            <a:tbl>
              <a:tblPr firstRow="1" bandRow="1">
                <a:tableStyleId>{5C22544A-7EE6-4342-B048-85BDC9FD1C3A}</a:tableStyleId>
              </a:tblPr>
              <a:tblGrid>
                <a:gridCol w="228600"/>
                <a:gridCol w="228600"/>
                <a:gridCol w="228600"/>
                <a:gridCol w="228600"/>
                <a:gridCol w="228600"/>
              </a:tblGrid>
              <a:tr h="28956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
        <p:nvSpPr>
          <p:cNvPr id="18" name="TextBox 17"/>
          <p:cNvSpPr txBox="1"/>
          <p:nvPr/>
        </p:nvSpPr>
        <p:spPr>
          <a:xfrm>
            <a:off x="1790700" y="2858959"/>
            <a:ext cx="838200" cy="369332"/>
          </a:xfrm>
          <a:prstGeom prst="rect">
            <a:avLst/>
          </a:prstGeom>
          <a:noFill/>
        </p:spPr>
        <p:txBody>
          <a:bodyPr wrap="square" rtlCol="0">
            <a:spAutoFit/>
          </a:bodyPr>
          <a:lstStyle/>
          <a:p>
            <a:r>
              <a:rPr lang="en-US" sz="900" dirty="0" smtClean="0"/>
              <a:t>Request lock</a:t>
            </a:r>
          </a:p>
          <a:p>
            <a:r>
              <a:rPr lang="en-US" sz="900" dirty="0"/>
              <a:t>W</a:t>
            </a:r>
            <a:r>
              <a:rPr lang="en-US" sz="900" dirty="0" smtClean="0"/>
              <a:t>ait</a:t>
            </a:r>
            <a:endParaRPr lang="en-US" sz="900" dirty="0"/>
          </a:p>
        </p:txBody>
      </p:sp>
      <p:sp>
        <p:nvSpPr>
          <p:cNvPr id="19" name="TextBox 18"/>
          <p:cNvSpPr txBox="1"/>
          <p:nvPr/>
        </p:nvSpPr>
        <p:spPr>
          <a:xfrm>
            <a:off x="3048000" y="2858959"/>
            <a:ext cx="838200" cy="369332"/>
          </a:xfrm>
          <a:prstGeom prst="rect">
            <a:avLst/>
          </a:prstGeom>
          <a:noFill/>
        </p:spPr>
        <p:txBody>
          <a:bodyPr wrap="square" rtlCol="0">
            <a:spAutoFit/>
          </a:bodyPr>
          <a:lstStyle/>
          <a:p>
            <a:r>
              <a:rPr lang="en-US" sz="900" dirty="0" smtClean="0"/>
              <a:t>Request lock</a:t>
            </a:r>
          </a:p>
          <a:p>
            <a:r>
              <a:rPr lang="en-US" sz="900" dirty="0" smtClean="0"/>
              <a:t>Wait</a:t>
            </a:r>
            <a:endParaRPr lang="en-US" sz="900" dirty="0"/>
          </a:p>
        </p:txBody>
      </p:sp>
      <p:sp>
        <p:nvSpPr>
          <p:cNvPr id="20" name="TextBox 19"/>
          <p:cNvSpPr txBox="1"/>
          <p:nvPr/>
        </p:nvSpPr>
        <p:spPr>
          <a:xfrm>
            <a:off x="4724400" y="3228291"/>
            <a:ext cx="838200" cy="369332"/>
          </a:xfrm>
          <a:prstGeom prst="rect">
            <a:avLst/>
          </a:prstGeom>
          <a:noFill/>
        </p:spPr>
        <p:txBody>
          <a:bodyPr wrap="square" rtlCol="0">
            <a:spAutoFit/>
          </a:bodyPr>
          <a:lstStyle/>
          <a:p>
            <a:r>
              <a:rPr lang="en-US" sz="900" dirty="0" smtClean="0"/>
              <a:t>Release lock</a:t>
            </a:r>
          </a:p>
          <a:p>
            <a:r>
              <a:rPr lang="en-US" sz="900" dirty="0" smtClean="0"/>
              <a:t>Send lock to 0</a:t>
            </a:r>
            <a:endParaRPr lang="en-US" sz="900" dirty="0"/>
          </a:p>
        </p:txBody>
      </p:sp>
      <p:sp>
        <p:nvSpPr>
          <p:cNvPr id="21" name="TextBox 20"/>
          <p:cNvSpPr txBox="1"/>
          <p:nvPr/>
        </p:nvSpPr>
        <p:spPr>
          <a:xfrm>
            <a:off x="1790700" y="3736122"/>
            <a:ext cx="838200" cy="230832"/>
          </a:xfrm>
          <a:prstGeom prst="rect">
            <a:avLst/>
          </a:prstGeom>
          <a:noFill/>
        </p:spPr>
        <p:txBody>
          <a:bodyPr wrap="square" rtlCol="0">
            <a:spAutoFit/>
          </a:bodyPr>
          <a:lstStyle/>
          <a:p>
            <a:r>
              <a:rPr lang="en-US" sz="900" dirty="0" smtClean="0"/>
              <a:t>Receive lock</a:t>
            </a:r>
            <a:endParaRPr lang="en-US" sz="900" dirty="0"/>
          </a:p>
        </p:txBody>
      </p:sp>
      <p:cxnSp>
        <p:nvCxnSpPr>
          <p:cNvPr id="23" name="Straight Connector 22"/>
          <p:cNvCxnSpPr/>
          <p:nvPr/>
        </p:nvCxnSpPr>
        <p:spPr>
          <a:xfrm>
            <a:off x="0" y="2720826"/>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3228291"/>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3730122"/>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0" y="4114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4572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50292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90700" y="4114800"/>
            <a:ext cx="838200" cy="369332"/>
          </a:xfrm>
          <a:prstGeom prst="rect">
            <a:avLst/>
          </a:prstGeom>
          <a:noFill/>
        </p:spPr>
        <p:txBody>
          <a:bodyPr wrap="square" rtlCol="0">
            <a:spAutoFit/>
          </a:bodyPr>
          <a:lstStyle/>
          <a:p>
            <a:r>
              <a:rPr lang="en-US" sz="900" dirty="0" smtClean="0"/>
              <a:t>Release lock</a:t>
            </a:r>
          </a:p>
          <a:p>
            <a:r>
              <a:rPr lang="en-US" sz="900" dirty="0" smtClean="0"/>
              <a:t>Send lock to 1</a:t>
            </a:r>
            <a:endParaRPr lang="en-US" sz="900" dirty="0"/>
          </a:p>
        </p:txBody>
      </p:sp>
      <p:sp>
        <p:nvSpPr>
          <p:cNvPr id="30" name="TextBox 29"/>
          <p:cNvSpPr txBox="1"/>
          <p:nvPr/>
        </p:nvSpPr>
        <p:spPr>
          <a:xfrm>
            <a:off x="3048000" y="4648200"/>
            <a:ext cx="838200" cy="230832"/>
          </a:xfrm>
          <a:prstGeom prst="rect">
            <a:avLst/>
          </a:prstGeom>
          <a:noFill/>
        </p:spPr>
        <p:txBody>
          <a:bodyPr wrap="square" rtlCol="0">
            <a:spAutoFit/>
          </a:bodyPr>
          <a:lstStyle/>
          <a:p>
            <a:r>
              <a:rPr lang="en-US" sz="900" dirty="0" smtClean="0"/>
              <a:t>Receive lock</a:t>
            </a:r>
            <a:endParaRPr lang="en-US" sz="900" dirty="0"/>
          </a:p>
        </p:txBody>
      </p:sp>
      <p:sp>
        <p:nvSpPr>
          <p:cNvPr id="31" name="TextBox 30"/>
          <p:cNvSpPr txBox="1"/>
          <p:nvPr/>
        </p:nvSpPr>
        <p:spPr>
          <a:xfrm>
            <a:off x="3048000" y="5105400"/>
            <a:ext cx="838200" cy="230832"/>
          </a:xfrm>
          <a:prstGeom prst="rect">
            <a:avLst/>
          </a:prstGeom>
          <a:noFill/>
        </p:spPr>
        <p:txBody>
          <a:bodyPr wrap="square" rtlCol="0">
            <a:spAutoFit/>
          </a:bodyPr>
          <a:lstStyle/>
          <a:p>
            <a:r>
              <a:rPr lang="en-US" sz="900" dirty="0" smtClean="0"/>
              <a:t>Release lock</a:t>
            </a:r>
          </a:p>
        </p:txBody>
      </p:sp>
    </p:spTree>
    <p:extLst>
      <p:ext uri="{BB962C8B-B14F-4D97-AF65-F5344CB8AC3E}">
        <p14:creationId xmlns:p14="http://schemas.microsoft.com/office/powerpoint/2010/main" val="52145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addition to acquiring locks, the DLM must also handle metadata changes. The process releasing the lock is also responsible to push all changes it made to metadata to the DLM or the process the lock is being sent to.</a:t>
            </a:r>
          </a:p>
          <a:p>
            <a:r>
              <a:rPr lang="en-US" dirty="0" smtClean="0"/>
              <a:t>Once the changes made are large enough, a flush to disk can be initiated from the DLM or any process that has the lock on an object.</a:t>
            </a:r>
          </a:p>
          <a:p>
            <a:r>
              <a:rPr lang="en-US" dirty="0" smtClean="0"/>
              <a:t>Since there are multiple objects that need to be locked, the DLM needs to maintain a queue (the n bit field) for each object.</a:t>
            </a:r>
          </a:p>
          <a:p>
            <a:r>
              <a:rPr lang="en-US" dirty="0" smtClean="0"/>
              <a:t>Need to deal with deadlocks</a:t>
            </a:r>
          </a:p>
        </p:txBody>
      </p:sp>
    </p:spTree>
    <p:extLst>
      <p:ext uri="{BB962C8B-B14F-4D97-AF65-F5344CB8AC3E}">
        <p14:creationId xmlns:p14="http://schemas.microsoft.com/office/powerpoint/2010/main" val="28554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I/O</a:t>
            </a:r>
            <a:endParaRPr lang="en-US" dirty="0"/>
          </a:p>
        </p:txBody>
      </p:sp>
      <p:sp>
        <p:nvSpPr>
          <p:cNvPr id="3" name="Content Placeholder 2"/>
          <p:cNvSpPr>
            <a:spLocks noGrp="1"/>
          </p:cNvSpPr>
          <p:nvPr>
            <p:ph idx="1"/>
          </p:nvPr>
        </p:nvSpPr>
        <p:spPr/>
        <p:txBody>
          <a:bodyPr>
            <a:normAutofit fontScale="92500"/>
          </a:bodyPr>
          <a:lstStyle/>
          <a:p>
            <a:r>
              <a:rPr lang="en-US" dirty="0" smtClean="0"/>
              <a:t>One or more processes accessing data on </a:t>
            </a:r>
            <a:r>
              <a:rPr lang="en-US" dirty="0" smtClean="0"/>
              <a:t>disk at the same time </a:t>
            </a:r>
            <a:r>
              <a:rPr lang="en-US" dirty="0" smtClean="0"/>
              <a:t>(usually within an application)</a:t>
            </a:r>
          </a:p>
          <a:p>
            <a:r>
              <a:rPr lang="en-US" dirty="0" smtClean="0"/>
              <a:t>Used on platforms that access data on parallel file systems (</a:t>
            </a:r>
            <a:r>
              <a:rPr lang="en-US" dirty="0" err="1" smtClean="0"/>
              <a:t>Lustre</a:t>
            </a:r>
            <a:r>
              <a:rPr lang="en-US" dirty="0" smtClean="0"/>
              <a:t>, GPFS, PVFS2):</a:t>
            </a:r>
          </a:p>
          <a:p>
            <a:pPr lvl="1"/>
            <a:r>
              <a:rPr lang="en-US" dirty="0" smtClean="0"/>
              <a:t>Multiple I/O servers</a:t>
            </a:r>
          </a:p>
          <a:p>
            <a:pPr lvl="1"/>
            <a:r>
              <a:rPr lang="en-US" dirty="0" smtClean="0"/>
              <a:t>Data is striped across servers</a:t>
            </a:r>
          </a:p>
          <a:p>
            <a:r>
              <a:rPr lang="en-US" dirty="0" smtClean="0"/>
              <a:t>Several parallel programming models available:</a:t>
            </a:r>
          </a:p>
          <a:p>
            <a:pPr lvl="1"/>
            <a:r>
              <a:rPr lang="en-US" dirty="0" smtClean="0"/>
              <a:t>MPI is the dominant</a:t>
            </a:r>
            <a:endParaRPr lang="en-US" dirty="0"/>
          </a:p>
        </p:txBody>
      </p:sp>
    </p:spTree>
    <p:extLst>
      <p:ext uri="{BB962C8B-B14F-4D97-AF65-F5344CB8AC3E}">
        <p14:creationId xmlns:p14="http://schemas.microsoft.com/office/powerpoint/2010/main" val="424553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Step</a:t>
            </a:r>
            <a:endParaRPr lang="en-US" dirty="0"/>
          </a:p>
        </p:txBody>
      </p:sp>
      <p:sp>
        <p:nvSpPr>
          <p:cNvPr id="3" name="Content Placeholder 2"/>
          <p:cNvSpPr>
            <a:spLocks noGrp="1"/>
          </p:cNvSpPr>
          <p:nvPr>
            <p:ph idx="1"/>
          </p:nvPr>
        </p:nvSpPr>
        <p:spPr/>
        <p:txBody>
          <a:bodyPr>
            <a:normAutofit fontScale="85000" lnSpcReduction="10000"/>
          </a:bodyPr>
          <a:lstStyle/>
          <a:p>
            <a:r>
              <a:rPr lang="en-US" dirty="0"/>
              <a:t>Each process modifies its metadata cache independently and logs the changes in a list. </a:t>
            </a:r>
            <a:endParaRPr lang="en-US" dirty="0" smtClean="0"/>
          </a:p>
          <a:p>
            <a:r>
              <a:rPr lang="en-US" dirty="0" smtClean="0"/>
              <a:t>Whenever </a:t>
            </a:r>
            <a:r>
              <a:rPr lang="en-US" dirty="0"/>
              <a:t>a collective operation, or a flush, is issued by the user, the processes enter a sync point, and resolve any conflicts that appear in the logs. </a:t>
            </a:r>
            <a:endParaRPr lang="en-US" dirty="0" smtClean="0"/>
          </a:p>
          <a:p>
            <a:r>
              <a:rPr lang="en-US" dirty="0" smtClean="0"/>
              <a:t>This </a:t>
            </a:r>
            <a:r>
              <a:rPr lang="en-US" dirty="0"/>
              <a:t>approach is meant for applications where users guarantees that the HDF use of metadata is simple enough that the resolve step does not introduce unresolvable conflicts. </a:t>
            </a:r>
            <a:endParaRPr lang="en-US" dirty="0" smtClean="0"/>
          </a:p>
          <a:p>
            <a:r>
              <a:rPr lang="en-US" dirty="0" smtClean="0"/>
              <a:t>The </a:t>
            </a:r>
            <a:r>
              <a:rPr lang="en-US" dirty="0"/>
              <a:t>Metadata operations are not entirely independent, since a sync step is still required. </a:t>
            </a:r>
          </a:p>
          <a:p>
            <a:endParaRPr lang="en-US" dirty="0"/>
          </a:p>
        </p:txBody>
      </p:sp>
    </p:spTree>
    <p:extLst>
      <p:ext uri="{BB962C8B-B14F-4D97-AF65-F5344CB8AC3E}">
        <p14:creationId xmlns:p14="http://schemas.microsoft.com/office/powerpoint/2010/main" val="163894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 (I)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server opens the file and reads/writes metadata to disk, instead of just managing access to metadata (DLM).</a:t>
            </a:r>
          </a:p>
          <a:p>
            <a:r>
              <a:rPr lang="en-US" dirty="0" smtClean="0"/>
              <a:t>Clients do not touch the metadata on disk.</a:t>
            </a:r>
          </a:p>
          <a:p>
            <a:r>
              <a:rPr lang="en-US" dirty="0" smtClean="0"/>
              <a:t>The client, for example, sends a request to the MDS to create a dataset. The MDS would create the dataset and return it to the client.</a:t>
            </a:r>
          </a:p>
          <a:p>
            <a:r>
              <a:rPr lang="en-US" dirty="0" smtClean="0"/>
              <a:t>Locking still needs to be done when a client wants to do raw data reads/writes on a mutable object, to make sure that the structure of the object does not change. </a:t>
            </a:r>
            <a:endParaRPr lang="en-US" dirty="0"/>
          </a:p>
        </p:txBody>
      </p:sp>
    </p:spTree>
    <p:extLst>
      <p:ext uri="{BB962C8B-B14F-4D97-AF65-F5344CB8AC3E}">
        <p14:creationId xmlns:p14="http://schemas.microsoft.com/office/powerpoint/2010/main" val="45565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 (II)</a:t>
            </a:r>
            <a:endParaRPr lang="en-US" dirty="0"/>
          </a:p>
        </p:txBody>
      </p:sp>
      <p:sp>
        <p:nvSpPr>
          <p:cNvPr id="3" name="Content Placeholder 2"/>
          <p:cNvSpPr>
            <a:spLocks noGrp="1"/>
          </p:cNvSpPr>
          <p:nvPr>
            <p:ph idx="1"/>
          </p:nvPr>
        </p:nvSpPr>
        <p:spPr/>
        <p:txBody>
          <a:bodyPr/>
          <a:lstStyle/>
          <a:p>
            <a:r>
              <a:rPr lang="en-US" dirty="0" smtClean="0"/>
              <a:t>Having 1 MDS is not scalable, so at some point we need more than one.</a:t>
            </a:r>
          </a:p>
          <a:p>
            <a:r>
              <a:rPr lang="en-US" dirty="0" smtClean="0"/>
              <a:t>To handle hot objects, we can use a DHT to replicate the objects across the servers.</a:t>
            </a:r>
          </a:p>
          <a:p>
            <a:r>
              <a:rPr lang="en-US" dirty="0" smtClean="0"/>
              <a:t>Clients can still cache metadata and bypass the MDS or keep communication with the MDS very simple in certain situations.</a:t>
            </a:r>
          </a:p>
        </p:txBody>
      </p:sp>
    </p:spTree>
    <p:extLst>
      <p:ext uri="{BB962C8B-B14F-4D97-AF65-F5344CB8AC3E}">
        <p14:creationId xmlns:p14="http://schemas.microsoft.com/office/powerpoint/2010/main" val="178400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MDS (I)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Objects </a:t>
            </a:r>
            <a:r>
              <a:rPr lang="en-US" dirty="0"/>
              <a:t>in HDF5 will be marked as private or public. </a:t>
            </a:r>
            <a:endParaRPr lang="en-US" dirty="0" smtClean="0"/>
          </a:p>
          <a:p>
            <a:r>
              <a:rPr lang="en-US" dirty="0" smtClean="0"/>
              <a:t>Access </a:t>
            </a:r>
            <a:r>
              <a:rPr lang="en-US" dirty="0"/>
              <a:t>to metadata of public objects has to go through the MDS, whereas access to metadata of private objects can be done locally. </a:t>
            </a:r>
            <a:endParaRPr lang="en-US" dirty="0" smtClean="0"/>
          </a:p>
          <a:p>
            <a:r>
              <a:rPr lang="en-US" dirty="0" smtClean="0"/>
              <a:t>If </a:t>
            </a:r>
            <a:r>
              <a:rPr lang="en-US" dirty="0"/>
              <a:t>a private object is needed to be made public, the process that holds it needs to transfer the “ownership” to the MDS, and that includes pushing all the metadata to the MDS or writing the metadata to disk and informing the MDS about it.</a:t>
            </a:r>
          </a:p>
          <a:p>
            <a:endParaRPr lang="en-US" dirty="0"/>
          </a:p>
        </p:txBody>
      </p:sp>
    </p:spTree>
    <p:extLst>
      <p:ext uri="{BB962C8B-B14F-4D97-AF65-F5344CB8AC3E}">
        <p14:creationId xmlns:p14="http://schemas.microsoft.com/office/powerpoint/2010/main" val="304012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MDS (II)</a:t>
            </a:r>
            <a:endParaRPr lang="en-US" dirty="0"/>
          </a:p>
        </p:txBody>
      </p:sp>
      <p:sp>
        <p:nvSpPr>
          <p:cNvPr id="4" name="Rectangle 3"/>
          <p:cNvSpPr/>
          <p:nvPr/>
        </p:nvSpPr>
        <p:spPr>
          <a:xfrm>
            <a:off x="3886200" y="159957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743200" y="26682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38745" y="26682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00800" y="26682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26682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54996" y="26682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86400" y="26682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66800" y="1447800"/>
            <a:ext cx="6705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01643" y="3124199"/>
            <a:ext cx="931403" cy="18288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51309" y="3125460"/>
            <a:ext cx="931403" cy="1827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22033" y="3125460"/>
            <a:ext cx="931403" cy="1827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351901" y="3124200"/>
            <a:ext cx="931403" cy="1828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89324" y="3125460"/>
            <a:ext cx="931403" cy="1827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14707" y="3124200"/>
            <a:ext cx="931403" cy="18288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066800" y="4953002"/>
            <a:ext cx="6705600" cy="847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72782" y="1459765"/>
            <a:ext cx="976745" cy="381000"/>
          </a:xfrm>
          <a:prstGeom prst="rect">
            <a:avLst/>
          </a:prstGeom>
          <a:noFill/>
        </p:spPr>
        <p:txBody>
          <a:bodyPr wrap="square" rtlCol="0">
            <a:spAutoFit/>
          </a:bodyPr>
          <a:lstStyle/>
          <a:p>
            <a:r>
              <a:rPr lang="en-US" dirty="0" smtClean="0"/>
              <a:t>MDS</a:t>
            </a:r>
            <a:endParaRPr lang="en-US" dirty="0"/>
          </a:p>
        </p:txBody>
      </p:sp>
      <p:sp>
        <p:nvSpPr>
          <p:cNvPr id="21" name="TextBox 20"/>
          <p:cNvSpPr txBox="1"/>
          <p:nvPr/>
        </p:nvSpPr>
        <p:spPr>
          <a:xfrm>
            <a:off x="1066800" y="4958040"/>
            <a:ext cx="976745" cy="381000"/>
          </a:xfrm>
          <a:prstGeom prst="rect">
            <a:avLst/>
          </a:prstGeom>
          <a:noFill/>
        </p:spPr>
        <p:txBody>
          <a:bodyPr wrap="square" rtlCol="0">
            <a:spAutoFit/>
          </a:bodyPr>
          <a:lstStyle/>
          <a:p>
            <a:r>
              <a:rPr lang="en-US" dirty="0" smtClean="0"/>
              <a:t>MDS</a:t>
            </a:r>
            <a:endParaRPr lang="en-US" dirty="0"/>
          </a:p>
        </p:txBody>
      </p:sp>
      <p:sp>
        <p:nvSpPr>
          <p:cNvPr id="22" name="TextBox 21"/>
          <p:cNvSpPr txBox="1"/>
          <p:nvPr/>
        </p:nvSpPr>
        <p:spPr>
          <a:xfrm>
            <a:off x="1517387" y="3505200"/>
            <a:ext cx="844813" cy="381000"/>
          </a:xfrm>
          <a:prstGeom prst="rect">
            <a:avLst/>
          </a:prstGeom>
          <a:noFill/>
        </p:spPr>
        <p:txBody>
          <a:bodyPr wrap="square" rtlCol="0">
            <a:spAutoFit/>
          </a:bodyPr>
          <a:lstStyle/>
          <a:p>
            <a:r>
              <a:rPr lang="en-US" dirty="0" smtClean="0"/>
              <a:t>Local</a:t>
            </a:r>
            <a:endParaRPr lang="en-US" dirty="0"/>
          </a:p>
        </p:txBody>
      </p:sp>
      <p:sp>
        <p:nvSpPr>
          <p:cNvPr id="23" name="TextBox 22"/>
          <p:cNvSpPr txBox="1"/>
          <p:nvPr/>
        </p:nvSpPr>
        <p:spPr>
          <a:xfrm>
            <a:off x="2494603" y="3505200"/>
            <a:ext cx="844813" cy="381000"/>
          </a:xfrm>
          <a:prstGeom prst="rect">
            <a:avLst/>
          </a:prstGeom>
          <a:noFill/>
        </p:spPr>
        <p:txBody>
          <a:bodyPr wrap="square" rtlCol="0">
            <a:spAutoFit/>
          </a:bodyPr>
          <a:lstStyle/>
          <a:p>
            <a:r>
              <a:rPr lang="en-US" dirty="0" smtClean="0"/>
              <a:t>Local</a:t>
            </a:r>
            <a:endParaRPr lang="en-US" dirty="0"/>
          </a:p>
        </p:txBody>
      </p:sp>
      <p:sp>
        <p:nvSpPr>
          <p:cNvPr id="24" name="TextBox 23"/>
          <p:cNvSpPr txBox="1"/>
          <p:nvPr/>
        </p:nvSpPr>
        <p:spPr>
          <a:xfrm>
            <a:off x="4361189" y="3506460"/>
            <a:ext cx="844813" cy="381000"/>
          </a:xfrm>
          <a:prstGeom prst="rect">
            <a:avLst/>
          </a:prstGeom>
          <a:noFill/>
        </p:spPr>
        <p:txBody>
          <a:bodyPr wrap="square" rtlCol="0">
            <a:spAutoFit/>
          </a:bodyPr>
          <a:lstStyle/>
          <a:p>
            <a:r>
              <a:rPr lang="en-US" dirty="0" smtClean="0"/>
              <a:t>Local</a:t>
            </a:r>
            <a:endParaRPr lang="en-US" dirty="0"/>
          </a:p>
        </p:txBody>
      </p:sp>
      <p:sp>
        <p:nvSpPr>
          <p:cNvPr id="25" name="TextBox 24"/>
          <p:cNvSpPr txBox="1"/>
          <p:nvPr/>
        </p:nvSpPr>
        <p:spPr>
          <a:xfrm>
            <a:off x="3389324" y="3505200"/>
            <a:ext cx="844813" cy="381000"/>
          </a:xfrm>
          <a:prstGeom prst="rect">
            <a:avLst/>
          </a:prstGeom>
          <a:noFill/>
        </p:spPr>
        <p:txBody>
          <a:bodyPr wrap="square" rtlCol="0">
            <a:spAutoFit/>
          </a:bodyPr>
          <a:lstStyle/>
          <a:p>
            <a:r>
              <a:rPr lang="en-US" dirty="0" smtClean="0"/>
              <a:t>Local</a:t>
            </a:r>
            <a:endParaRPr lang="en-US" dirty="0"/>
          </a:p>
        </p:txBody>
      </p:sp>
      <p:sp>
        <p:nvSpPr>
          <p:cNvPr id="26" name="TextBox 25"/>
          <p:cNvSpPr txBox="1"/>
          <p:nvPr/>
        </p:nvSpPr>
        <p:spPr>
          <a:xfrm>
            <a:off x="5322033" y="3506460"/>
            <a:ext cx="844813" cy="381000"/>
          </a:xfrm>
          <a:prstGeom prst="rect">
            <a:avLst/>
          </a:prstGeom>
          <a:noFill/>
        </p:spPr>
        <p:txBody>
          <a:bodyPr wrap="square" rtlCol="0">
            <a:spAutoFit/>
          </a:bodyPr>
          <a:lstStyle/>
          <a:p>
            <a:r>
              <a:rPr lang="en-US" dirty="0" smtClean="0"/>
              <a:t>Local</a:t>
            </a:r>
            <a:endParaRPr lang="en-US" dirty="0"/>
          </a:p>
        </p:txBody>
      </p:sp>
      <p:sp>
        <p:nvSpPr>
          <p:cNvPr id="27" name="TextBox 26"/>
          <p:cNvSpPr txBox="1"/>
          <p:nvPr/>
        </p:nvSpPr>
        <p:spPr>
          <a:xfrm>
            <a:off x="6255325" y="3505200"/>
            <a:ext cx="844813" cy="381000"/>
          </a:xfrm>
          <a:prstGeom prst="rect">
            <a:avLst/>
          </a:prstGeom>
          <a:noFill/>
        </p:spPr>
        <p:txBody>
          <a:bodyPr wrap="square" rtlCol="0">
            <a:spAutoFit/>
          </a:bodyPr>
          <a:lstStyle/>
          <a:p>
            <a:r>
              <a:rPr lang="en-US" dirty="0" smtClean="0"/>
              <a:t>Local</a:t>
            </a:r>
            <a:endParaRPr lang="en-US" dirty="0"/>
          </a:p>
        </p:txBody>
      </p:sp>
    </p:spTree>
    <p:extLst>
      <p:ext uri="{BB962C8B-B14F-4D97-AF65-F5344CB8AC3E}">
        <p14:creationId xmlns:p14="http://schemas.microsoft.com/office/powerpoint/2010/main" val="4096904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Staging</a:t>
            </a:r>
            <a:endParaRPr lang="en-US" dirty="0"/>
          </a:p>
        </p:txBody>
      </p:sp>
      <p:sp>
        <p:nvSpPr>
          <p:cNvPr id="3" name="Content Placeholder 2"/>
          <p:cNvSpPr>
            <a:spLocks noGrp="1"/>
          </p:cNvSpPr>
          <p:nvPr>
            <p:ph idx="1"/>
          </p:nvPr>
        </p:nvSpPr>
        <p:spPr/>
        <p:txBody>
          <a:bodyPr/>
          <a:lstStyle/>
          <a:p>
            <a:r>
              <a:rPr lang="en-US" dirty="0" smtClean="0"/>
              <a:t>Similar to what ADIOS does.</a:t>
            </a:r>
          </a:p>
          <a:p>
            <a:r>
              <a:rPr lang="en-US" dirty="0" smtClean="0"/>
              <a:t>Set aside processes to handle </a:t>
            </a:r>
            <a:r>
              <a:rPr lang="en-US" dirty="0" smtClean="0"/>
              <a:t>all HDF5 operations (metadata and raw data)</a:t>
            </a:r>
            <a:endParaRPr lang="en-US" dirty="0" smtClean="0"/>
          </a:p>
          <a:p>
            <a:r>
              <a:rPr lang="en-US" dirty="0" smtClean="0"/>
              <a:t>Asynchronous I/O operations:</a:t>
            </a:r>
          </a:p>
          <a:p>
            <a:pPr lvl="1"/>
            <a:r>
              <a:rPr lang="en-US" dirty="0" smtClean="0"/>
              <a:t>Must not interfere with application</a:t>
            </a:r>
            <a:endParaRPr lang="en-US" dirty="0"/>
          </a:p>
        </p:txBody>
      </p:sp>
    </p:spTree>
    <p:extLst>
      <p:ext uri="{BB962C8B-B14F-4D97-AF65-F5344CB8AC3E}">
        <p14:creationId xmlns:p14="http://schemas.microsoft.com/office/powerpoint/2010/main" val="1669656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Function</a:t>
            </a:r>
            <a:endParaRPr lang="en-US" dirty="0"/>
          </a:p>
        </p:txBody>
      </p:sp>
      <p:sp>
        <p:nvSpPr>
          <p:cNvPr id="3" name="Content Placeholder 2"/>
          <p:cNvSpPr>
            <a:spLocks noGrp="1"/>
          </p:cNvSpPr>
          <p:nvPr>
            <p:ph idx="1"/>
          </p:nvPr>
        </p:nvSpPr>
        <p:spPr/>
        <p:txBody>
          <a:bodyPr/>
          <a:lstStyle/>
          <a:p>
            <a:r>
              <a:rPr lang="en-US" dirty="0" smtClean="0"/>
              <a:t>An alternative to setting aside processes</a:t>
            </a:r>
          </a:p>
          <a:p>
            <a:r>
              <a:rPr lang="en-US" dirty="0" smtClean="0"/>
              <a:t>A library on top of MPI that the user calls to make progress.</a:t>
            </a:r>
          </a:p>
          <a:p>
            <a:r>
              <a:rPr lang="en-US" dirty="0" smtClean="0"/>
              <a:t>The user is responsible to insert progress functions in his code to allow designated “MDS” or “DLM” processes to handle outstanding requests.</a:t>
            </a:r>
          </a:p>
        </p:txBody>
      </p:sp>
    </p:spTree>
    <p:extLst>
      <p:ext uri="{BB962C8B-B14F-4D97-AF65-F5344CB8AC3E}">
        <p14:creationId xmlns:p14="http://schemas.microsoft.com/office/powerpoint/2010/main" val="632707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As mentioned earlier, this work is still at the design phase. </a:t>
            </a:r>
            <a:endParaRPr lang="en-US" dirty="0" smtClean="0"/>
          </a:p>
          <a:p>
            <a:r>
              <a:rPr lang="en-US" dirty="0" smtClean="0"/>
              <a:t>While </a:t>
            </a:r>
            <a:r>
              <a:rPr lang="en-US" dirty="0"/>
              <a:t>we have a tentative roadmap on how to </a:t>
            </a:r>
            <a:r>
              <a:rPr lang="en-US" dirty="0" smtClean="0"/>
              <a:t>progress </a:t>
            </a:r>
            <a:r>
              <a:rPr lang="en-US" dirty="0"/>
              <a:t>with this work, things might change depending on various reasons, such as new input from the HPC community, funding, etc… </a:t>
            </a:r>
            <a:endParaRPr lang="en-US" dirty="0" smtClean="0"/>
          </a:p>
          <a:p>
            <a:r>
              <a:rPr lang="en-US" dirty="0" smtClean="0"/>
              <a:t>We </a:t>
            </a:r>
            <a:r>
              <a:rPr lang="en-US" dirty="0"/>
              <a:t>are looking at proceeding </a:t>
            </a:r>
            <a:r>
              <a:rPr lang="en-US" dirty="0" smtClean="0"/>
              <a:t>with: </a:t>
            </a:r>
          </a:p>
          <a:p>
            <a:pPr lvl="1"/>
            <a:r>
              <a:rPr lang="en-US" dirty="0" smtClean="0"/>
              <a:t>the </a:t>
            </a:r>
            <a:r>
              <a:rPr lang="en-US" dirty="0" err="1"/>
              <a:t>Gropp</a:t>
            </a:r>
            <a:r>
              <a:rPr lang="en-US" dirty="0"/>
              <a:t> </a:t>
            </a:r>
            <a:r>
              <a:rPr lang="en-US" dirty="0" smtClean="0"/>
              <a:t>FAD </a:t>
            </a:r>
            <a:r>
              <a:rPr lang="en-US" dirty="0"/>
              <a:t>approach for the space allocation </a:t>
            </a:r>
            <a:r>
              <a:rPr lang="en-US" dirty="0" smtClean="0"/>
              <a:t>problem</a:t>
            </a:r>
          </a:p>
          <a:p>
            <a:pPr lvl="1"/>
            <a:r>
              <a:rPr lang="en-US" dirty="0"/>
              <a:t>t</a:t>
            </a:r>
            <a:r>
              <a:rPr lang="en-US" dirty="0" smtClean="0"/>
              <a:t>he Enhanced </a:t>
            </a:r>
            <a:r>
              <a:rPr lang="en-US" dirty="0"/>
              <a:t>MDS approach for the metadata operations, while moving later towards </a:t>
            </a:r>
            <a:r>
              <a:rPr lang="en-US" dirty="0" smtClean="0"/>
              <a:t>Data Staging</a:t>
            </a:r>
            <a:r>
              <a:rPr lang="en-US" dirty="0" smtClean="0"/>
              <a:t>.</a:t>
            </a:r>
          </a:p>
          <a:p>
            <a:r>
              <a:rPr lang="en-US" dirty="0" smtClean="0"/>
              <a:t>We </a:t>
            </a:r>
            <a:r>
              <a:rPr lang="en-US" dirty="0"/>
              <a:t>would like to provide both options to the user in terms of either setting aside processes or calling progress functions in the application.</a:t>
            </a:r>
          </a:p>
          <a:p>
            <a:endParaRPr lang="en-US" dirty="0"/>
          </a:p>
        </p:txBody>
      </p:sp>
    </p:spTree>
    <p:extLst>
      <p:ext uri="{BB962C8B-B14F-4D97-AF65-F5344CB8AC3E}">
        <p14:creationId xmlns:p14="http://schemas.microsoft.com/office/powerpoint/2010/main" val="360603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Interface</a:t>
            </a:r>
            <a:endParaRPr lang="en-US" dirty="0"/>
          </a:p>
        </p:txBody>
      </p:sp>
      <p:sp>
        <p:nvSpPr>
          <p:cNvPr id="3" name="Content Placeholder 2"/>
          <p:cNvSpPr>
            <a:spLocks noGrp="1"/>
          </p:cNvSpPr>
          <p:nvPr>
            <p:ph idx="1"/>
          </p:nvPr>
        </p:nvSpPr>
        <p:spPr/>
        <p:txBody>
          <a:bodyPr>
            <a:normAutofit lnSpcReduction="10000"/>
          </a:bodyPr>
          <a:lstStyle/>
          <a:p>
            <a:r>
              <a:rPr lang="en-US" dirty="0" smtClean="0"/>
              <a:t>MPI: standardized interface for message passing between processes:</a:t>
            </a:r>
          </a:p>
          <a:p>
            <a:pPr lvl="1"/>
            <a:r>
              <a:rPr lang="en-US" dirty="0" smtClean="0"/>
              <a:t>point-to-point communication</a:t>
            </a:r>
          </a:p>
          <a:p>
            <a:pPr lvl="1"/>
            <a:r>
              <a:rPr lang="en-US" dirty="0" smtClean="0"/>
              <a:t>collective communication</a:t>
            </a:r>
          </a:p>
          <a:p>
            <a:pPr lvl="1"/>
            <a:r>
              <a:rPr lang="en-US" dirty="0" smtClean="0"/>
              <a:t>one-sided communication (Remote Memory Access)</a:t>
            </a:r>
          </a:p>
          <a:p>
            <a:pPr lvl="1"/>
            <a:r>
              <a:rPr lang="en-US" dirty="0" smtClean="0"/>
              <a:t>derived </a:t>
            </a:r>
            <a:r>
              <a:rPr lang="en-US" dirty="0" err="1" smtClean="0"/>
              <a:t>datatypes</a:t>
            </a:r>
            <a:endParaRPr lang="en-US" dirty="0"/>
          </a:p>
          <a:p>
            <a:pPr lvl="1"/>
            <a:r>
              <a:rPr lang="en-US" dirty="0" smtClean="0"/>
              <a:t>process grouping (MPI Communicator) </a:t>
            </a:r>
          </a:p>
          <a:p>
            <a:pPr lvl="1"/>
            <a:r>
              <a:rPr lang="en-US" dirty="0" smtClean="0"/>
              <a:t>parallel I/O standard (MPI-I/O)</a:t>
            </a:r>
            <a:endParaRPr lang="en-US" dirty="0"/>
          </a:p>
        </p:txBody>
      </p:sp>
    </p:spTree>
    <p:extLst>
      <p:ext uri="{BB962C8B-B14F-4D97-AF65-F5344CB8AC3E}">
        <p14:creationId xmlns:p14="http://schemas.microsoft.com/office/powerpoint/2010/main" val="253201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MPI-I/O</a:t>
            </a:r>
            <a:endParaRPr lang="en-US" dirty="0"/>
          </a:p>
        </p:txBody>
      </p:sp>
      <p:sp>
        <p:nvSpPr>
          <p:cNvPr id="3" name="Content Placeholder 2"/>
          <p:cNvSpPr>
            <a:spLocks noGrp="1"/>
          </p:cNvSpPr>
          <p:nvPr>
            <p:ph idx="1"/>
          </p:nvPr>
        </p:nvSpPr>
        <p:spPr/>
        <p:txBody>
          <a:bodyPr/>
          <a:lstStyle/>
          <a:p>
            <a:r>
              <a:rPr lang="en-US" dirty="0" smtClean="0"/>
              <a:t>Standard interface for doing I/O</a:t>
            </a:r>
          </a:p>
          <a:p>
            <a:r>
              <a:rPr lang="en-US" dirty="0" smtClean="0"/>
              <a:t>relaxed consistency semantics:</a:t>
            </a:r>
          </a:p>
          <a:p>
            <a:pPr lvl="1"/>
            <a:r>
              <a:rPr lang="en-US" dirty="0" smtClean="0"/>
              <a:t>scope</a:t>
            </a:r>
          </a:p>
          <a:p>
            <a:pPr lvl="1"/>
            <a:r>
              <a:rPr lang="en-US" dirty="0" smtClean="0"/>
              <a:t>synchronization</a:t>
            </a:r>
          </a:p>
          <a:p>
            <a:r>
              <a:rPr lang="en-US" dirty="0" smtClean="0"/>
              <a:t>concept of a file view, derived </a:t>
            </a:r>
            <a:r>
              <a:rPr lang="en-US" dirty="0" err="1" smtClean="0"/>
              <a:t>datatypes</a:t>
            </a:r>
            <a:endParaRPr lang="en-US" dirty="0" smtClean="0"/>
          </a:p>
          <a:p>
            <a:r>
              <a:rPr lang="en-US" dirty="0" smtClean="0"/>
              <a:t>individual and collective I/O operations</a:t>
            </a:r>
          </a:p>
          <a:p>
            <a:r>
              <a:rPr lang="en-US" dirty="0" smtClean="0"/>
              <a:t>blocking &amp; non-blocking I/O operations</a:t>
            </a:r>
          </a:p>
        </p:txBody>
      </p:sp>
    </p:spTree>
    <p:extLst>
      <p:ext uri="{BB962C8B-B14F-4D97-AF65-F5344CB8AC3E}">
        <p14:creationId xmlns:p14="http://schemas.microsoft.com/office/powerpoint/2010/main" val="378489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trix.png"/>
          <p:cNvPicPr>
            <a:picLocks noChangeAspect="1"/>
          </p:cNvPicPr>
          <p:nvPr/>
        </p:nvPicPr>
        <p:blipFill>
          <a:blip r:embed="rId2" cstate="print"/>
          <a:stretch>
            <a:fillRect/>
          </a:stretch>
        </p:blipFill>
        <p:spPr>
          <a:xfrm>
            <a:off x="0" y="990600"/>
            <a:ext cx="4713816" cy="3535362"/>
          </a:xfrm>
          <a:prstGeom prst="rect">
            <a:avLst/>
          </a:prstGeom>
        </p:spPr>
      </p:pic>
      <p:sp>
        <p:nvSpPr>
          <p:cNvPr id="5" name="TextBox 4"/>
          <p:cNvSpPr txBox="1"/>
          <p:nvPr/>
        </p:nvSpPr>
        <p:spPr>
          <a:xfrm>
            <a:off x="4267200" y="1905000"/>
            <a:ext cx="4343400" cy="2246769"/>
          </a:xfrm>
          <a:prstGeom prst="rect">
            <a:avLst/>
          </a:prstGeom>
          <a:noFill/>
        </p:spPr>
        <p:txBody>
          <a:bodyPr wrap="square" rtlCol="0">
            <a:spAutoFit/>
          </a:bodyPr>
          <a:lstStyle/>
          <a:p>
            <a:pPr>
              <a:buFont typeface="Arial" pitchFamily="34" charset="0"/>
              <a:buChar char="•"/>
            </a:pPr>
            <a:r>
              <a:rPr lang="en-US" sz="1800" dirty="0" smtClean="0"/>
              <a:t> </a:t>
            </a:r>
            <a:r>
              <a:rPr lang="en-US" sz="2000" dirty="0" smtClean="0"/>
              <a:t>4 processes accessing a 2D matrix stored in row-major format</a:t>
            </a:r>
            <a:endParaRPr lang="en-US" sz="2000" dirty="0"/>
          </a:p>
          <a:p>
            <a:pPr>
              <a:buFont typeface="Arial" pitchFamily="34" charset="0"/>
              <a:buChar char="•"/>
            </a:pPr>
            <a:r>
              <a:rPr lang="en-US" sz="2000" dirty="0"/>
              <a:t> </a:t>
            </a:r>
            <a:r>
              <a:rPr lang="en-US" sz="2000" dirty="0" smtClean="0"/>
              <a:t>Each process can define the portions it will access as its file view (optional)</a:t>
            </a:r>
          </a:p>
          <a:p>
            <a:pPr>
              <a:buFont typeface="Arial" pitchFamily="34" charset="0"/>
              <a:buChar char="•"/>
            </a:pPr>
            <a:r>
              <a:rPr lang="en-US" sz="2000" dirty="0"/>
              <a:t> </a:t>
            </a:r>
            <a:r>
              <a:rPr lang="en-US" sz="2000" dirty="0" smtClean="0"/>
              <a:t>Access can be defined at I/O time using derived </a:t>
            </a:r>
            <a:r>
              <a:rPr lang="en-US" sz="2000" dirty="0" err="1" smtClean="0"/>
              <a:t>datatypes</a:t>
            </a:r>
            <a:r>
              <a:rPr lang="en-US" sz="2000" dirty="0" smtClean="0"/>
              <a:t> (similar to HDF5 file selections)</a:t>
            </a:r>
          </a:p>
        </p:txBody>
      </p:sp>
      <p:sp>
        <p:nvSpPr>
          <p:cNvPr id="6" name="TextBox 5"/>
          <p:cNvSpPr txBox="1"/>
          <p:nvPr/>
        </p:nvSpPr>
        <p:spPr>
          <a:xfrm>
            <a:off x="304800" y="4267200"/>
            <a:ext cx="7467600" cy="2246769"/>
          </a:xfrm>
          <a:prstGeom prst="rect">
            <a:avLst/>
          </a:prstGeom>
          <a:noFill/>
        </p:spPr>
        <p:txBody>
          <a:bodyPr wrap="square" rtlCol="0">
            <a:spAutoFit/>
          </a:bodyPr>
          <a:lstStyle/>
          <a:p>
            <a:pPr marL="342900" indent="-342900">
              <a:buFont typeface="Arial" pitchFamily="34" charset="0"/>
              <a:buChar char="•"/>
            </a:pPr>
            <a:r>
              <a:rPr lang="en-US" sz="2000" dirty="0" smtClean="0"/>
              <a:t>Individual </a:t>
            </a:r>
            <a:r>
              <a:rPr lang="en-US" sz="2000" dirty="0" smtClean="0"/>
              <a:t>I/O: </a:t>
            </a:r>
          </a:p>
          <a:p>
            <a:pPr marL="800100" lvl="1" indent="-342900">
              <a:buFont typeface="Arial" pitchFamily="34" charset="0"/>
              <a:buChar char="•"/>
            </a:pPr>
            <a:r>
              <a:rPr lang="en-US" sz="2000" dirty="0" smtClean="0"/>
              <a:t>Each process posts its access to disk independently</a:t>
            </a:r>
          </a:p>
          <a:p>
            <a:pPr marL="342900" indent="-342900">
              <a:buFont typeface="Arial" pitchFamily="34" charset="0"/>
              <a:buChar char="•"/>
            </a:pPr>
            <a:r>
              <a:rPr lang="en-US" sz="2000" dirty="0" smtClean="0"/>
              <a:t>Collective I/O:</a:t>
            </a:r>
          </a:p>
          <a:p>
            <a:pPr marL="800100" lvl="1" indent="-342900">
              <a:buFont typeface="Arial" pitchFamily="34" charset="0"/>
              <a:buChar char="•"/>
            </a:pPr>
            <a:r>
              <a:rPr lang="en-US" sz="2000" dirty="0" smtClean="0"/>
              <a:t>All processes participate in the I/O operations</a:t>
            </a:r>
          </a:p>
          <a:p>
            <a:pPr marL="800100" lvl="1" indent="-342900">
              <a:buFont typeface="Arial" pitchFamily="34" charset="0"/>
              <a:buChar char="•"/>
            </a:pPr>
            <a:r>
              <a:rPr lang="en-US" sz="2000" dirty="0" smtClean="0"/>
              <a:t>Different algorithms underneath the hood to optimize I/O access to disk.</a:t>
            </a:r>
          </a:p>
          <a:p>
            <a:pPr lvl="1"/>
            <a:endParaRPr lang="en-US" sz="2000" dirty="0" smtClean="0"/>
          </a:p>
        </p:txBody>
      </p:sp>
      <p:sp>
        <p:nvSpPr>
          <p:cNvPr id="2" name="Title 1"/>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31781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HDF5 (I)</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MPI-I/O offers a limited interface to the user:</a:t>
            </a:r>
          </a:p>
          <a:p>
            <a:pPr lvl="1"/>
            <a:r>
              <a:rPr lang="en-US" dirty="0" smtClean="0"/>
              <a:t>A file is seen as a stream of bytes.</a:t>
            </a:r>
          </a:p>
          <a:p>
            <a:pPr lvl="1"/>
            <a:r>
              <a:rPr lang="en-US" dirty="0" smtClean="0"/>
              <a:t>The user is responsible to structure his data on file using MPI derived </a:t>
            </a:r>
            <a:r>
              <a:rPr lang="en-US" dirty="0" err="1" smtClean="0"/>
              <a:t>datatypes</a:t>
            </a:r>
            <a:r>
              <a:rPr lang="en-US" dirty="0" smtClean="0"/>
              <a:t> which is very difficult for a scientific application programmer.</a:t>
            </a:r>
            <a:endParaRPr lang="en-US" dirty="0"/>
          </a:p>
          <a:p>
            <a:r>
              <a:rPr lang="en-US" dirty="0" smtClean="0"/>
              <a:t>HDF5 offers a higher level of access through different objects and I/O access. </a:t>
            </a:r>
          </a:p>
          <a:p>
            <a:r>
              <a:rPr lang="en-US" dirty="0" smtClean="0"/>
              <a:t>Parallel HDF5 is layered on top of MPI-I/O to hide the cumbersomeness of using MPI-I/O to access structured data.</a:t>
            </a:r>
          </a:p>
          <a:p>
            <a:r>
              <a:rPr lang="en-US" dirty="0" smtClean="0"/>
              <a:t>The user gets the nice HDF5 interface, but the HDF5 library still has to provide an efficient and optimized access to data on disk.</a:t>
            </a:r>
          </a:p>
        </p:txBody>
      </p:sp>
    </p:spTree>
    <p:extLst>
      <p:ext uri="{BB962C8B-B14F-4D97-AF65-F5344CB8AC3E}">
        <p14:creationId xmlns:p14="http://schemas.microsoft.com/office/powerpoint/2010/main" val="255277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HDF5 (II)</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Parallel HDF5 still has some limitations imposed on the user:</a:t>
            </a:r>
          </a:p>
          <a:p>
            <a:pPr lvl="1"/>
            <a:r>
              <a:rPr lang="en-US" dirty="0" smtClean="0"/>
              <a:t>PHDF5 allows the user to access data on disk </a:t>
            </a:r>
            <a:r>
              <a:rPr lang="en-US" dirty="0" err="1" smtClean="0"/>
              <a:t>individualy</a:t>
            </a:r>
            <a:r>
              <a:rPr lang="en-US" dirty="0" smtClean="0"/>
              <a:t> </a:t>
            </a:r>
            <a:r>
              <a:rPr lang="en-US" dirty="0" smtClean="0"/>
              <a:t>or collectively, however operations that modify metadata itself are required to be collective.</a:t>
            </a:r>
          </a:p>
          <a:p>
            <a:r>
              <a:rPr lang="en-US" dirty="0" smtClean="0"/>
              <a:t>While this requirement satisfies the application needs in some cases, in other cases it adds significant overhead and restrictions on application developers.</a:t>
            </a:r>
          </a:p>
          <a:p>
            <a:r>
              <a:rPr lang="en-US" dirty="0" smtClean="0"/>
              <a:t>A similar requirement is placed internally on space allocation, where processes need to communicate in a collective manner to be able to allocate space.</a:t>
            </a:r>
          </a:p>
        </p:txBody>
      </p:sp>
    </p:spTree>
    <p:extLst>
      <p:ext uri="{BB962C8B-B14F-4D97-AF65-F5344CB8AC3E}">
        <p14:creationId xmlns:p14="http://schemas.microsoft.com/office/powerpoint/2010/main" val="224266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RFC</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this RFC, we propose several design options that will remove the collective requirement for space allocation and operations that require modifying the file metadata. </a:t>
            </a:r>
            <a:endParaRPr lang="en-US" dirty="0" smtClean="0"/>
          </a:p>
          <a:p>
            <a:r>
              <a:rPr lang="en-US" dirty="0" smtClean="0"/>
              <a:t>Any </a:t>
            </a:r>
            <a:r>
              <a:rPr lang="en-US" dirty="0"/>
              <a:t>solution </a:t>
            </a:r>
            <a:r>
              <a:rPr lang="en-US" dirty="0" smtClean="0"/>
              <a:t>has </a:t>
            </a:r>
            <a:r>
              <a:rPr lang="en-US" dirty="0"/>
              <a:t>to achieve the </a:t>
            </a:r>
            <a:r>
              <a:rPr lang="en-US" dirty="0" smtClean="0"/>
              <a:t>following:</a:t>
            </a:r>
          </a:p>
          <a:p>
            <a:pPr lvl="1"/>
            <a:r>
              <a:rPr lang="en-US" dirty="0" smtClean="0"/>
              <a:t>Allow </a:t>
            </a:r>
            <a:r>
              <a:rPr lang="en-US" dirty="0"/>
              <a:t>an independent (but globally visible), scalable "fetch-and-add" operation to the "end of allocated space" (EOA) value in the file (to allow new space in the file to be allocated to an individual process, without involving all the other processes</a:t>
            </a:r>
            <a:r>
              <a:rPr lang="en-US" dirty="0" smtClean="0"/>
              <a:t>).</a:t>
            </a:r>
          </a:p>
          <a:p>
            <a:pPr lvl="1"/>
            <a:r>
              <a:rPr lang="en-US" dirty="0" smtClean="0"/>
              <a:t>Allow </a:t>
            </a:r>
            <a:r>
              <a:rPr lang="en-US" dirty="0"/>
              <a:t>[the metadata for] an object to be locked, updated, unlocked, and made visible to other processes without requiring a collective operation (to allow changes to the structure of a file</a:t>
            </a:r>
            <a:r>
              <a:rPr lang="en-US" dirty="0" smtClean="0"/>
              <a:t>).</a:t>
            </a:r>
            <a:endParaRPr lang="en-US" dirty="0"/>
          </a:p>
        </p:txBody>
      </p:sp>
    </p:spTree>
    <p:extLst>
      <p:ext uri="{BB962C8B-B14F-4D97-AF65-F5344CB8AC3E}">
        <p14:creationId xmlns:p14="http://schemas.microsoft.com/office/powerpoint/2010/main" val="314566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smtClean="0"/>
              <a:t>1</a:t>
            </a:r>
            <a:endParaRPr lang="en-US" dirty="0"/>
          </a:p>
        </p:txBody>
      </p:sp>
      <p:sp>
        <p:nvSpPr>
          <p:cNvPr id="3" name="Content Placeholder 2"/>
          <p:cNvSpPr>
            <a:spLocks noGrp="1"/>
          </p:cNvSpPr>
          <p:nvPr>
            <p:ph idx="1"/>
          </p:nvPr>
        </p:nvSpPr>
        <p:spPr>
          <a:xfrm>
            <a:off x="457200" y="1600201"/>
            <a:ext cx="8229600" cy="1828800"/>
          </a:xfrm>
        </p:spPr>
        <p:txBody>
          <a:bodyPr>
            <a:normAutofit fontScale="77500" lnSpcReduction="20000"/>
          </a:bodyPr>
          <a:lstStyle/>
          <a:p>
            <a:r>
              <a:rPr lang="en-US" dirty="0"/>
              <a:t>A parallel application with n processes, and each process creates a dataset in the root group for its private use. </a:t>
            </a:r>
            <a:endParaRPr lang="en-US" dirty="0" smtClean="0"/>
          </a:p>
          <a:p>
            <a:r>
              <a:rPr lang="en-US" dirty="0" smtClean="0"/>
              <a:t>This </a:t>
            </a:r>
            <a:r>
              <a:rPr lang="en-US" dirty="0"/>
              <a:t>is currently done by having all processes call the dataset creation function n times, despite the fact that each process needs 1 dataset only. </a:t>
            </a:r>
          </a:p>
        </p:txBody>
      </p:sp>
      <p:sp>
        <p:nvSpPr>
          <p:cNvPr id="4" name="Rectangle 3"/>
          <p:cNvSpPr/>
          <p:nvPr/>
        </p:nvSpPr>
        <p:spPr>
          <a:xfrm>
            <a:off x="4081106" y="3505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t>
            </a:r>
            <a:endParaRPr lang="en-US" dirty="0">
              <a:solidFill>
                <a:sysClr val="windowText" lastClr="000000"/>
              </a:solidFill>
            </a:endParaRPr>
          </a:p>
        </p:txBody>
      </p:sp>
      <p:sp>
        <p:nvSpPr>
          <p:cNvPr id="5" name="Oval 4"/>
          <p:cNvSpPr/>
          <p:nvPr/>
        </p:nvSpPr>
        <p:spPr>
          <a:xfrm>
            <a:off x="2857183" y="4308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P1</a:t>
            </a:r>
            <a:endParaRPr lang="en-US" sz="1200" dirty="0">
              <a:solidFill>
                <a:sysClr val="windowText" lastClr="000000"/>
              </a:solidFill>
            </a:endParaRPr>
          </a:p>
        </p:txBody>
      </p:sp>
      <p:sp>
        <p:nvSpPr>
          <p:cNvPr id="10" name="Oval 9"/>
          <p:cNvSpPr/>
          <p:nvPr/>
        </p:nvSpPr>
        <p:spPr>
          <a:xfrm>
            <a:off x="3428683" y="4308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P2</a:t>
            </a:r>
            <a:endParaRPr lang="en-US" sz="1200" dirty="0">
              <a:solidFill>
                <a:sysClr val="windowText" lastClr="000000"/>
              </a:solidFill>
            </a:endParaRPr>
          </a:p>
        </p:txBody>
      </p:sp>
      <p:sp>
        <p:nvSpPr>
          <p:cNvPr id="11" name="Oval 10"/>
          <p:cNvSpPr/>
          <p:nvPr/>
        </p:nvSpPr>
        <p:spPr>
          <a:xfrm>
            <a:off x="3966806" y="4308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P3</a:t>
            </a:r>
            <a:endParaRPr lang="en-US" sz="1200" dirty="0">
              <a:solidFill>
                <a:sysClr val="windowText" lastClr="000000"/>
              </a:solidFill>
            </a:endParaRPr>
          </a:p>
        </p:txBody>
      </p:sp>
      <p:sp>
        <p:nvSpPr>
          <p:cNvPr id="12" name="Oval 11"/>
          <p:cNvSpPr/>
          <p:nvPr/>
        </p:nvSpPr>
        <p:spPr>
          <a:xfrm>
            <a:off x="4506821" y="4308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P4</a:t>
            </a:r>
            <a:endParaRPr lang="en-US" sz="1200" dirty="0">
              <a:solidFill>
                <a:sysClr val="windowText" lastClr="000000"/>
              </a:solidFill>
            </a:endParaRPr>
          </a:p>
        </p:txBody>
      </p:sp>
      <p:sp>
        <p:nvSpPr>
          <p:cNvPr id="13" name="Oval 12"/>
          <p:cNvSpPr/>
          <p:nvPr/>
        </p:nvSpPr>
        <p:spPr>
          <a:xfrm>
            <a:off x="5638800" y="430781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P6</a:t>
            </a:r>
            <a:endParaRPr lang="en-US" sz="1200" dirty="0">
              <a:solidFill>
                <a:sysClr val="windowText" lastClr="000000"/>
              </a:solidFill>
            </a:endParaRPr>
          </a:p>
        </p:txBody>
      </p:sp>
      <p:sp>
        <p:nvSpPr>
          <p:cNvPr id="14" name="Oval 13"/>
          <p:cNvSpPr/>
          <p:nvPr/>
        </p:nvSpPr>
        <p:spPr>
          <a:xfrm>
            <a:off x="5061002" y="43081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P5</a:t>
            </a:r>
            <a:endParaRPr lang="en-US" sz="1200" dirty="0">
              <a:solidFill>
                <a:sysClr val="windowText" lastClr="000000"/>
              </a:solidFill>
            </a:endParaRPr>
          </a:p>
        </p:txBody>
      </p:sp>
    </p:spTree>
    <p:extLst>
      <p:ext uri="{BB962C8B-B14F-4D97-AF65-F5344CB8AC3E}">
        <p14:creationId xmlns:p14="http://schemas.microsoft.com/office/powerpoint/2010/main" val="66335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1958</Words>
  <Application>Microsoft Office PowerPoint</Application>
  <PresentationFormat>On-screen Show (4:3)</PresentationFormat>
  <Paragraphs>234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RFC: Breaking Free from the Collective Requirement for HDF5 Metadata Operations   </vt:lpstr>
      <vt:lpstr>Parallel I/O</vt:lpstr>
      <vt:lpstr>Message Passing Interface</vt:lpstr>
      <vt:lpstr>MPI-I/O</vt:lpstr>
      <vt:lpstr>Example</vt:lpstr>
      <vt:lpstr>Parallel HDF5 (I)</vt:lpstr>
      <vt:lpstr>Parallel HDF5 (II)</vt:lpstr>
      <vt:lpstr>RFC</vt:lpstr>
      <vt:lpstr>Use case 1</vt:lpstr>
      <vt:lpstr>Use case 2</vt:lpstr>
      <vt:lpstr>Use case 3, 4, 5</vt:lpstr>
      <vt:lpstr>Space Allocation at EOA</vt:lpstr>
      <vt:lpstr>MPI FAD</vt:lpstr>
      <vt:lpstr>Performance</vt:lpstr>
      <vt:lpstr>Independent Metadata Operations</vt:lpstr>
      <vt:lpstr>DLM</vt:lpstr>
      <vt:lpstr>RMA &amp; Point-to-Point (I)</vt:lpstr>
      <vt:lpstr>RMA &amp; Point-to-Point (II)</vt:lpstr>
      <vt:lpstr>DLM</vt:lpstr>
      <vt:lpstr>Synchronization Step</vt:lpstr>
      <vt:lpstr>MDS (I)</vt:lpstr>
      <vt:lpstr>MDS (II)</vt:lpstr>
      <vt:lpstr>Enhanced MDS (I)</vt:lpstr>
      <vt:lpstr>Enhanced MDS (II)</vt:lpstr>
      <vt:lpstr>Data Staging</vt:lpstr>
      <vt:lpstr>Progress Function</vt:lpstr>
      <vt:lpstr>Recommendation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Metadata Modifications in HDF5</dc:title>
  <dc:creator>Chaarawi, Mohamad</dc:creator>
  <cp:lastModifiedBy>Chaarawi, Mohamad</cp:lastModifiedBy>
  <cp:revision>31</cp:revision>
  <dcterms:created xsi:type="dcterms:W3CDTF">2011-09-06T14:04:14Z</dcterms:created>
  <dcterms:modified xsi:type="dcterms:W3CDTF">2011-09-09T15:37:32Z</dcterms:modified>
</cp:coreProperties>
</file>