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85" r:id="rId3"/>
    <p:sldId id="286" r:id="rId4"/>
    <p:sldId id="287" r:id="rId5"/>
    <p:sldId id="288" r:id="rId6"/>
    <p:sldId id="277" r:id="rId7"/>
    <p:sldId id="279" r:id="rId8"/>
    <p:sldId id="292" r:id="rId9"/>
    <p:sldId id="275" r:id="rId10"/>
    <p:sldId id="276" r:id="rId11"/>
    <p:sldId id="261" r:id="rId12"/>
    <p:sldId id="274" r:id="rId13"/>
    <p:sldId id="293" r:id="rId14"/>
    <p:sldId id="294" r:id="rId15"/>
    <p:sldId id="295" r:id="rId16"/>
    <p:sldId id="296" r:id="rId17"/>
    <p:sldId id="297" r:id="rId18"/>
    <p:sldId id="301" r:id="rId19"/>
    <p:sldId id="298" r:id="rId20"/>
    <p:sldId id="299" r:id="rId21"/>
    <p:sldId id="302" r:id="rId22"/>
    <p:sldId id="273" r:id="rId23"/>
    <p:sldId id="270" r:id="rId24"/>
    <p:sldId id="269" r:id="rId25"/>
    <p:sldId id="272" r:id="rId26"/>
    <p:sldId id="271" r:id="rId27"/>
    <p:sldId id="266" r:id="rId28"/>
    <p:sldId id="265" r:id="rId29"/>
    <p:sldId id="262" r:id="rId30"/>
    <p:sldId id="306" r:id="rId31"/>
    <p:sldId id="267" r:id="rId32"/>
    <p:sldId id="268" r:id="rId33"/>
    <p:sldId id="263" r:id="rId34"/>
    <p:sldId id="264" r:id="rId35"/>
    <p:sldId id="304" r:id="rId36"/>
    <p:sldId id="258" r:id="rId37"/>
    <p:sldId id="260" r:id="rId38"/>
    <p:sldId id="257" r:id="rId39"/>
    <p:sldId id="259" r:id="rId4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6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2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JKDEV\JK_FIXes\J8313_multi_dset_rw\Doc\H5DWRITE_MULTI_Perfrom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JKDEV\JK_FIXes\J8313_multi_dset_rw\Doc\H5DWRITE_MULTI_Perfro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_big_edit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_big_edit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Sheet1!$F$5:$F$9</c:f>
              <c:numCache>
                <c:formatCode>General</c:formatCode>
                <c:ptCount val="5"/>
                <c:pt idx="0">
                  <c:v>64.165999999999997</c:v>
                </c:pt>
                <c:pt idx="1">
                  <c:v>74.236000000000004</c:v>
                </c:pt>
                <c:pt idx="2">
                  <c:v>254.08099999999999</c:v>
                </c:pt>
                <c:pt idx="3">
                  <c:v>281.43799999999999</c:v>
                </c:pt>
                <c:pt idx="4">
                  <c:v>492.25599999999997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1.1599999999999999</c:v>
                </c:pt>
                <c:pt idx="1">
                  <c:v>1.103</c:v>
                </c:pt>
                <c:pt idx="2">
                  <c:v>5.0990000000000002</c:v>
                </c:pt>
                <c:pt idx="3">
                  <c:v>6.3330000000000002</c:v>
                </c:pt>
                <c:pt idx="4">
                  <c:v>8.3849999999999998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217088"/>
        <c:axId val="217907200"/>
      </c:lineChart>
      <c:catAx>
        <c:axId val="216217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7907200"/>
        <c:crosses val="autoZero"/>
        <c:auto val="1"/>
        <c:lblAlgn val="ctr"/>
        <c:lblOffset val="100"/>
        <c:noMultiLvlLbl val="0"/>
      </c:catAx>
      <c:valAx>
        <c:axId val="217907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6217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'I:\hdf5_trunk_doc\RFCs\HDF5_Library\HPC_H5Dread_multi_H5Dwrite_multi\[H5Dwrite_multi_Perfrom_v2_hopper2.xlsx]Sheet1'!$A$5:$A$9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'I:\hdf5_trunk_doc\RFCs\HDF5_Library\HPC_H5Dread_multi_H5Dwrite_multi\[H5Dwrite_multi_Perfrom_v2_hopper2.xlsx]Sheet1'!$B$5:$B$9</c:f>
              <c:numCache>
                <c:formatCode>General</c:formatCode>
                <c:ptCount val="5"/>
                <c:pt idx="0">
                  <c:v>19.292000000000002</c:v>
                </c:pt>
                <c:pt idx="1">
                  <c:v>46.939</c:v>
                </c:pt>
                <c:pt idx="2">
                  <c:v>80.319000000000003</c:v>
                </c:pt>
                <c:pt idx="3">
                  <c:v>171.79300000000001</c:v>
                </c:pt>
                <c:pt idx="4">
                  <c:v>272.15699999999998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'I:\hdf5_trunk_doc\RFCs\HDF5_Library\HPC_H5Dread_multi_H5Dwrite_multi\[H5Dwrite_multi_Perfrom_v2_hopper2.xlsx]Sheet1'!$A$5:$A$9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'I:\hdf5_trunk_doc\RFCs\HDF5_Library\HPC_H5Dread_multi_H5Dwrite_multi\[H5Dwrite_multi_Perfrom_v2_hopper2.xlsx]Sheet1'!$C$5:$C$9</c:f>
              <c:numCache>
                <c:formatCode>General</c:formatCode>
                <c:ptCount val="5"/>
                <c:pt idx="0">
                  <c:v>8.1000000000000003E-2</c:v>
                </c:pt>
                <c:pt idx="1">
                  <c:v>0.115</c:v>
                </c:pt>
                <c:pt idx="2">
                  <c:v>0.14099999999999999</c:v>
                </c:pt>
                <c:pt idx="3">
                  <c:v>0.29599999999999999</c:v>
                </c:pt>
                <c:pt idx="4">
                  <c:v>0.93400000000000005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615872"/>
        <c:axId val="157435008"/>
      </c:lineChart>
      <c:catAx>
        <c:axId val="145615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Chunked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7435008"/>
        <c:crosses val="autoZero"/>
        <c:auto val="1"/>
        <c:lblAlgn val="ctr"/>
        <c:lblOffset val="100"/>
        <c:noMultiLvlLbl val="0"/>
      </c:catAx>
      <c:valAx>
        <c:axId val="157435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5615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'I:\hdf5_trunk_doc\RFCs\HDF5_Library\HPC_H5Dread_multi_H5Dwrite_multi\[H5Dwrite_multi_Perfrom_v2_hopper2.xlsx]Sheet1'!$E$5:$E$10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'I:\hdf5_trunk_doc\RFCs\HDF5_Library\HPC_H5Dread_multi_H5Dwrite_multi\[H5Dwrite_multi_Perfrom_v2_hopper2.xlsx]Sheet1'!$F$5:$F$9</c:f>
              <c:numCache>
                <c:formatCode>General</c:formatCode>
                <c:ptCount val="5"/>
                <c:pt idx="0">
                  <c:v>31.684000000000001</c:v>
                </c:pt>
                <c:pt idx="1">
                  <c:v>51.728000000000002</c:v>
                </c:pt>
                <c:pt idx="2">
                  <c:v>111.28</c:v>
                </c:pt>
                <c:pt idx="3">
                  <c:v>223.49299999999999</c:v>
                </c:pt>
                <c:pt idx="4">
                  <c:v>429.84800000000001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'I:\hdf5_trunk_doc\RFCs\HDF5_Library\HPC_H5Dread_multi_H5Dwrite_multi\[H5Dwrite_multi_Perfrom_v2_hopper2.xlsx]Sheet1'!$E$5:$E$10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'I:\hdf5_trunk_doc\RFCs\HDF5_Library\HPC_H5Dread_multi_H5Dwrite_multi\[H5Dwrite_multi_Perfrom_v2_hopper2.xlsx]Sheet1'!$G$5:$G$9</c:f>
              <c:numCache>
                <c:formatCode>General</c:formatCode>
                <c:ptCount val="5"/>
                <c:pt idx="0">
                  <c:v>8.5999999999999993E-2</c:v>
                </c:pt>
                <c:pt idx="1">
                  <c:v>0.111</c:v>
                </c:pt>
                <c:pt idx="2">
                  <c:v>0.13500000000000001</c:v>
                </c:pt>
                <c:pt idx="3">
                  <c:v>0.18099999999999999</c:v>
                </c:pt>
                <c:pt idx="4">
                  <c:v>0.625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376000"/>
        <c:axId val="169468288"/>
      </c:lineChart>
      <c:catAx>
        <c:axId val="169376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Contig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468288"/>
        <c:crosses val="autoZero"/>
        <c:auto val="1"/>
        <c:lblAlgn val="ctr"/>
        <c:lblOffset val="100"/>
        <c:noMultiLvlLbl val="0"/>
      </c:catAx>
      <c:valAx>
        <c:axId val="169468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376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Sheet1!$E$3:$E$8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Sheet1!$F$3:$F$7</c:f>
              <c:numCache>
                <c:formatCode>General</c:formatCode>
                <c:ptCount val="5"/>
                <c:pt idx="0">
                  <c:v>0.45600000000000002</c:v>
                </c:pt>
                <c:pt idx="1">
                  <c:v>0.90100000000000002</c:v>
                </c:pt>
                <c:pt idx="2">
                  <c:v>1.7729999999999999</c:v>
                </c:pt>
                <c:pt idx="3">
                  <c:v>3.4249999999999998</c:v>
                </c:pt>
                <c:pt idx="4">
                  <c:v>7.7039999999999997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Sheet1!$E$3:$E$8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Sheet1!$G$3:$G$7</c:f>
              <c:numCache>
                <c:formatCode>General</c:formatCode>
                <c:ptCount val="5"/>
                <c:pt idx="0">
                  <c:v>0.111</c:v>
                </c:pt>
                <c:pt idx="1">
                  <c:v>5.0999999999999997E-2</c:v>
                </c:pt>
                <c:pt idx="2">
                  <c:v>9.8000000000000004E-2</c:v>
                </c:pt>
                <c:pt idx="3">
                  <c:v>0.17599999999999999</c:v>
                </c:pt>
                <c:pt idx="4">
                  <c:v>0.63200000000000001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673664"/>
        <c:axId val="170675584"/>
      </c:lineChart>
      <c:catAx>
        <c:axId val="170673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datasets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0675584"/>
        <c:crosses val="autoZero"/>
        <c:auto val="1"/>
        <c:lblAlgn val="ctr"/>
        <c:lblOffset val="100"/>
        <c:noMultiLvlLbl val="0"/>
      </c:catAx>
      <c:valAx>
        <c:axId val="1706755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Write </a:t>
                </a:r>
                <a:r>
                  <a:rPr lang="en-US" dirty="0" smtClean="0"/>
                  <a:t>time </a:t>
                </a:r>
                <a:r>
                  <a:rPr lang="en-US" dirty="0"/>
                  <a:t>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0673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Sheet1!$A$3:$A$7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Sheet1!$B$3:$B$7</c:f>
              <c:numCache>
                <c:formatCode>General</c:formatCode>
                <c:ptCount val="5"/>
                <c:pt idx="0">
                  <c:v>0.55500000000000005</c:v>
                </c:pt>
                <c:pt idx="1">
                  <c:v>1.077</c:v>
                </c:pt>
                <c:pt idx="2">
                  <c:v>2.1030000000000002</c:v>
                </c:pt>
                <c:pt idx="3">
                  <c:v>4.2460000000000004</c:v>
                </c:pt>
                <c:pt idx="4">
                  <c:v>8.34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Sheet1!$A$3:$A$7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Sheet1!$C$3:$C$7</c:f>
              <c:numCache>
                <c:formatCode>General</c:formatCode>
                <c:ptCount val="5"/>
                <c:pt idx="0">
                  <c:v>7.5999999999999998E-2</c:v>
                </c:pt>
                <c:pt idx="1">
                  <c:v>4.5999999999999999E-2</c:v>
                </c:pt>
                <c:pt idx="2">
                  <c:v>0.14299999999999999</c:v>
                </c:pt>
                <c:pt idx="3">
                  <c:v>0.29099999999999998</c:v>
                </c:pt>
                <c:pt idx="4">
                  <c:v>1.018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85824"/>
        <c:axId val="173087744"/>
      </c:lineChart>
      <c:catAx>
        <c:axId val="173085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3087744"/>
        <c:crosses val="autoZero"/>
        <c:auto val="1"/>
        <c:lblAlgn val="ctr"/>
        <c:lblOffset val="100"/>
        <c:noMultiLvlLbl val="0"/>
      </c:catAx>
      <c:valAx>
        <c:axId val="173087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3085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255</c:v>
                </c:pt>
              </c:numCache>
            </c:numRef>
          </c:cat>
          <c:val>
            <c:numRef>
              <c:f>Sheet1!$B$5:$B$9</c:f>
              <c:numCache>
                <c:formatCode>General</c:formatCode>
                <c:ptCount val="5"/>
                <c:pt idx="0">
                  <c:v>58.564999999999998</c:v>
                </c:pt>
                <c:pt idx="1">
                  <c:v>78.272999999999996</c:v>
                </c:pt>
                <c:pt idx="2">
                  <c:v>158.50700000000001</c:v>
                </c:pt>
                <c:pt idx="3">
                  <c:v>187.99700000000001</c:v>
                </c:pt>
                <c:pt idx="4">
                  <c:v>412.16800000000001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255</c:v>
                </c:pt>
              </c:numCache>
            </c:numRef>
          </c:cat>
          <c:val>
            <c:numRef>
              <c:f>Sheet1!$C$5:$C$9</c:f>
              <c:numCache>
                <c:formatCode>General</c:formatCode>
                <c:ptCount val="5"/>
                <c:pt idx="0">
                  <c:v>0.83499999999999996</c:v>
                </c:pt>
                <c:pt idx="1">
                  <c:v>1.077</c:v>
                </c:pt>
                <c:pt idx="2">
                  <c:v>3.4950000000000001</c:v>
                </c:pt>
                <c:pt idx="3">
                  <c:v>6.4139999999999997</c:v>
                </c:pt>
                <c:pt idx="4">
                  <c:v>8.4740000000000002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978752"/>
        <c:axId val="110183552"/>
      </c:lineChart>
      <c:catAx>
        <c:axId val="219978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processes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183552"/>
        <c:crosses val="autoZero"/>
        <c:auto val="1"/>
        <c:lblAlgn val="ctr"/>
        <c:lblOffset val="100"/>
        <c:noMultiLvlLbl val="0"/>
      </c:catAx>
      <c:valAx>
        <c:axId val="110183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9978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Sheet1!$F$5:$F$9</c:f>
              <c:numCache>
                <c:formatCode>General</c:formatCode>
                <c:ptCount val="5"/>
                <c:pt idx="0">
                  <c:v>64.165999999999997</c:v>
                </c:pt>
                <c:pt idx="1">
                  <c:v>74.236000000000004</c:v>
                </c:pt>
                <c:pt idx="2">
                  <c:v>254.08099999999999</c:v>
                </c:pt>
                <c:pt idx="3">
                  <c:v>281.43799999999999</c:v>
                </c:pt>
                <c:pt idx="4">
                  <c:v>492.25599999999997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1.1599999999999999</c:v>
                </c:pt>
                <c:pt idx="1">
                  <c:v>1.103</c:v>
                </c:pt>
                <c:pt idx="2">
                  <c:v>5.0990000000000002</c:v>
                </c:pt>
                <c:pt idx="3">
                  <c:v>6.3330000000000002</c:v>
                </c:pt>
                <c:pt idx="4">
                  <c:v>8.3849999999999998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241600"/>
        <c:axId val="125243776"/>
      </c:lineChart>
      <c:catAx>
        <c:axId val="125241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processes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243776"/>
        <c:crosses val="autoZero"/>
        <c:auto val="1"/>
        <c:lblAlgn val="ctr"/>
        <c:lblOffset val="100"/>
        <c:noMultiLvlLbl val="0"/>
      </c:catAx>
      <c:valAx>
        <c:axId val="125243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241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Sheet1!$F$5:$F$9</c:f>
              <c:numCache>
                <c:formatCode>General</c:formatCode>
                <c:ptCount val="5"/>
                <c:pt idx="0">
                  <c:v>2.44</c:v>
                </c:pt>
                <c:pt idx="1">
                  <c:v>3.94</c:v>
                </c:pt>
                <c:pt idx="2">
                  <c:v>4.3899999999999997</c:v>
                </c:pt>
                <c:pt idx="3">
                  <c:v>7.04</c:v>
                </c:pt>
                <c:pt idx="4">
                  <c:v>13.554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2.4700000000000002</c:v>
                </c:pt>
                <c:pt idx="1">
                  <c:v>4.1100000000000003</c:v>
                </c:pt>
                <c:pt idx="2">
                  <c:v>4.8099999999999996</c:v>
                </c:pt>
                <c:pt idx="3">
                  <c:v>6.8369999999999997</c:v>
                </c:pt>
                <c:pt idx="4">
                  <c:v>13.436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193664"/>
        <c:axId val="110199936"/>
      </c:lineChart>
      <c:catAx>
        <c:axId val="110193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</a:t>
                </a:r>
                <a:r>
                  <a:rPr lang="en-US" dirty="0" smtClean="0"/>
                  <a:t>of</a:t>
                </a:r>
                <a:r>
                  <a:rPr lang="en-US" baseline="0" dirty="0" smtClean="0"/>
                  <a:t> processes &amp; </a:t>
                </a:r>
                <a:r>
                  <a:rPr lang="en-US" baseline="0" dirty="0" err="1" smtClean="0"/>
                  <a:t>c</a:t>
                </a:r>
                <a:r>
                  <a:rPr lang="en-US" dirty="0" err="1" smtClean="0"/>
                  <a:t>ontig</a:t>
                </a:r>
                <a:r>
                  <a:rPr lang="en-US" dirty="0" smtClean="0"/>
                  <a:t> datasets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199936"/>
        <c:crosses val="autoZero"/>
        <c:auto val="1"/>
        <c:lblAlgn val="ctr"/>
        <c:lblOffset val="100"/>
        <c:noMultiLvlLbl val="0"/>
      </c:catAx>
      <c:valAx>
        <c:axId val="1101999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193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255</c:v>
                </c:pt>
              </c:numCache>
            </c:numRef>
          </c:cat>
          <c:val>
            <c:numRef>
              <c:f>Sheet1!$B$5:$B$9</c:f>
              <c:numCache>
                <c:formatCode>General</c:formatCode>
                <c:ptCount val="5"/>
                <c:pt idx="0">
                  <c:v>2.68</c:v>
                </c:pt>
                <c:pt idx="1">
                  <c:v>3.8460000000000001</c:v>
                </c:pt>
                <c:pt idx="2">
                  <c:v>5.33</c:v>
                </c:pt>
                <c:pt idx="3">
                  <c:v>11.34</c:v>
                </c:pt>
                <c:pt idx="4">
                  <c:v>18.46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255</c:v>
                </c:pt>
              </c:numCache>
            </c:numRef>
          </c:cat>
          <c:val>
            <c:numRef>
              <c:f>Sheet1!$C$5:$C$9</c:f>
              <c:numCache>
                <c:formatCode>General</c:formatCode>
                <c:ptCount val="5"/>
                <c:pt idx="0">
                  <c:v>2.46</c:v>
                </c:pt>
                <c:pt idx="1">
                  <c:v>3.78</c:v>
                </c:pt>
                <c:pt idx="2">
                  <c:v>5.31</c:v>
                </c:pt>
                <c:pt idx="3">
                  <c:v>10.75</c:v>
                </c:pt>
                <c:pt idx="4">
                  <c:v>17.067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217856"/>
        <c:axId val="110220032"/>
      </c:lineChart>
      <c:catAx>
        <c:axId val="110217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processes &amp; chunked datasets 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220032"/>
        <c:crosses val="autoZero"/>
        <c:auto val="1"/>
        <c:lblAlgn val="ctr"/>
        <c:lblOffset val="100"/>
        <c:noMultiLvlLbl val="0"/>
      </c:catAx>
      <c:valAx>
        <c:axId val="1102200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217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1200</c:v>
                </c:pt>
                <c:pt idx="4">
                  <c:v>1600</c:v>
                </c:pt>
              </c:numCache>
            </c:numRef>
          </c:cat>
          <c:val>
            <c:numRef>
              <c:f>Sheet1!$B$5:$B$9</c:f>
              <c:numCache>
                <c:formatCode>General</c:formatCode>
                <c:ptCount val="5"/>
                <c:pt idx="0">
                  <c:v>6.4169999999999998</c:v>
                </c:pt>
                <c:pt idx="1">
                  <c:v>12.238</c:v>
                </c:pt>
                <c:pt idx="2">
                  <c:v>30.283000000000001</c:v>
                </c:pt>
                <c:pt idx="3">
                  <c:v>55.247999999999998</c:v>
                </c:pt>
                <c:pt idx="4">
                  <c:v>60.295000000000002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1200</c:v>
                </c:pt>
                <c:pt idx="4">
                  <c:v>1600</c:v>
                </c:pt>
              </c:numCache>
            </c:numRef>
          </c:cat>
          <c:val>
            <c:numRef>
              <c:f>Sheet1!$C$5:$C$9</c:f>
              <c:numCache>
                <c:formatCode>General</c:formatCode>
                <c:ptCount val="5"/>
                <c:pt idx="0">
                  <c:v>0.59799999999999998</c:v>
                </c:pt>
                <c:pt idx="1">
                  <c:v>1.19</c:v>
                </c:pt>
                <c:pt idx="2">
                  <c:v>3.1160000000000001</c:v>
                </c:pt>
                <c:pt idx="3">
                  <c:v>4.7380000000000004</c:v>
                </c:pt>
                <c:pt idx="4">
                  <c:v>7.5069999999999997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262080"/>
        <c:axId val="125268352"/>
      </c:lineChart>
      <c:catAx>
        <c:axId val="125262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Chunked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268352"/>
        <c:crosses val="autoZero"/>
        <c:auto val="1"/>
        <c:lblAlgn val="ctr"/>
        <c:lblOffset val="100"/>
        <c:noMultiLvlLbl val="0"/>
      </c:catAx>
      <c:valAx>
        <c:axId val="125268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262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</c:numCache>
            </c:numRef>
          </c:cat>
          <c:val>
            <c:numRef>
              <c:f>Sheet1!$F$5:$F$9</c:f>
              <c:numCache>
                <c:formatCode>General</c:formatCode>
                <c:ptCount val="5"/>
                <c:pt idx="0">
                  <c:v>12.837</c:v>
                </c:pt>
                <c:pt idx="1">
                  <c:v>26.143000000000001</c:v>
                </c:pt>
                <c:pt idx="2">
                  <c:v>39.429000000000002</c:v>
                </c:pt>
                <c:pt idx="3">
                  <c:v>53.238999999999997</c:v>
                </c:pt>
                <c:pt idx="4">
                  <c:v>69.817999999999998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1.504</c:v>
                </c:pt>
                <c:pt idx="1">
                  <c:v>2.68</c:v>
                </c:pt>
                <c:pt idx="2">
                  <c:v>3.371</c:v>
                </c:pt>
                <c:pt idx="3">
                  <c:v>4.9260000000000002</c:v>
                </c:pt>
                <c:pt idx="4">
                  <c:v>6.0229999999999997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277696"/>
        <c:axId val="125279616"/>
      </c:lineChart>
      <c:catAx>
        <c:axId val="125277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Contig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279616"/>
        <c:crosses val="autoZero"/>
        <c:auto val="1"/>
        <c:lblAlgn val="ctr"/>
        <c:lblOffset val="100"/>
        <c:noMultiLvlLbl val="0"/>
      </c:catAx>
      <c:valAx>
        <c:axId val="125279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277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'I:\hdf5_trunk_doc\RFCs\HDF5_Library\HPC_H5Dread_multi_H5Dwrite_multi\[H5Dwrite_multi_Perfrom_v2_hopper1.xlsx]Sheet1'!$A$5:$A$9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'I:\hdf5_trunk_doc\RFCs\HDF5_Library\HPC_H5Dread_multi_H5Dwrite_multi\[H5Dwrite_multi_Perfrom_v2_hopper1.xlsx]Sheet1'!$B$5:$B$9</c:f>
              <c:numCache>
                <c:formatCode>General</c:formatCode>
                <c:ptCount val="5"/>
                <c:pt idx="0">
                  <c:v>1.585</c:v>
                </c:pt>
                <c:pt idx="1">
                  <c:v>3.1720000000000002</c:v>
                </c:pt>
                <c:pt idx="2">
                  <c:v>6.34</c:v>
                </c:pt>
                <c:pt idx="3">
                  <c:v>12.682</c:v>
                </c:pt>
                <c:pt idx="4">
                  <c:v>25.335000000000001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'I:\hdf5_trunk_doc\RFCs\HDF5_Library\HPC_H5Dread_multi_H5Dwrite_multi\[H5Dwrite_multi_Perfrom_v2_hopper1.xlsx]Sheet1'!$A$5:$A$9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'I:\hdf5_trunk_doc\RFCs\HDF5_Library\HPC_H5Dread_multi_H5Dwrite_multi\[H5Dwrite_multi_Perfrom_v2_hopper1.xlsx]Sheet1'!$C$5:$C$9</c:f>
              <c:numCache>
                <c:formatCode>General</c:formatCode>
                <c:ptCount val="5"/>
                <c:pt idx="0">
                  <c:v>0.04</c:v>
                </c:pt>
                <c:pt idx="1">
                  <c:v>0.06</c:v>
                </c:pt>
                <c:pt idx="2">
                  <c:v>0.105</c:v>
                </c:pt>
                <c:pt idx="3">
                  <c:v>0.23100000000000001</c:v>
                </c:pt>
                <c:pt idx="4">
                  <c:v>0.68799999999999994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568512"/>
        <c:axId val="145570432"/>
      </c:lineChart>
      <c:catAx>
        <c:axId val="145568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Chunked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5570432"/>
        <c:crosses val="autoZero"/>
        <c:auto val="1"/>
        <c:lblAlgn val="ctr"/>
        <c:lblOffset val="100"/>
        <c:noMultiLvlLbl val="0"/>
      </c:catAx>
      <c:valAx>
        <c:axId val="145570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5568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'I:\hdf5_trunk_doc\RFCs\HDF5_Library\HPC_H5Dread_multi_H5Dwrite_multi\[H5Dwrite_multi_Perfrom_v2_hopper1.xlsx]Sheet1'!$E$5:$E$10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'I:\hdf5_trunk_doc\RFCs\HDF5_Library\HPC_H5Dread_multi_H5Dwrite_multi\[H5Dwrite_multi_Perfrom_v2_hopper1.xlsx]Sheet1'!$F$5:$F$9</c:f>
              <c:numCache>
                <c:formatCode>General</c:formatCode>
                <c:ptCount val="5"/>
                <c:pt idx="0">
                  <c:v>12.757999999999999</c:v>
                </c:pt>
                <c:pt idx="1">
                  <c:v>25.506</c:v>
                </c:pt>
                <c:pt idx="2">
                  <c:v>51.530999999999999</c:v>
                </c:pt>
                <c:pt idx="3">
                  <c:v>111.702</c:v>
                </c:pt>
                <c:pt idx="4">
                  <c:v>213.56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'I:\hdf5_trunk_doc\RFCs\HDF5_Library\HPC_H5Dread_multi_H5Dwrite_multi\[H5Dwrite_multi_Perfrom_v2_hopper1.xlsx]Sheet1'!$E$5:$E$10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'I:\hdf5_trunk_doc\RFCs\HDF5_Library\HPC_H5Dread_multi_H5Dwrite_multi\[H5Dwrite_multi_Perfrom_v2_hopper1.xlsx]Sheet1'!$G$5:$G$9</c:f>
              <c:numCache>
                <c:formatCode>General</c:formatCode>
                <c:ptCount val="5"/>
                <c:pt idx="0">
                  <c:v>0.04</c:v>
                </c:pt>
                <c:pt idx="1">
                  <c:v>4.8000000000000001E-2</c:v>
                </c:pt>
                <c:pt idx="2">
                  <c:v>0.10100000000000001</c:v>
                </c:pt>
                <c:pt idx="3">
                  <c:v>0.16500000000000001</c:v>
                </c:pt>
                <c:pt idx="4">
                  <c:v>0.252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600512"/>
        <c:axId val="145602432"/>
      </c:lineChart>
      <c:catAx>
        <c:axId val="145600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Contig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5602432"/>
        <c:crosses val="autoZero"/>
        <c:auto val="1"/>
        <c:lblAlgn val="ctr"/>
        <c:lblOffset val="100"/>
        <c:noMultiLvlLbl val="0"/>
      </c:catAx>
      <c:valAx>
        <c:axId val="145602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5600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8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1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C652-8948-4847-9AD6-B62C91009690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TEST type: All processes 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6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multiple processes up to 256 processes and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</a:t>
            </a:r>
          </a:p>
          <a:p>
            <a:r>
              <a:rPr lang="en-US" sz="2800" dirty="0" smtClean="0"/>
              <a:t>Shows “Table &amp; Chart” as a pair slides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94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93" y="545022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“Embarrassingly Parallel test </a:t>
            </a:r>
            <a:r>
              <a:rPr lang="en-US" sz="1200" b="1" dirty="0"/>
              <a:t> </a:t>
            </a:r>
            <a:r>
              <a:rPr lang="en-US" sz="1200" b="1" dirty="0" smtClean="0"/>
              <a:t>(N </a:t>
            </a:r>
            <a:r>
              <a:rPr lang="en-US" sz="1200" b="1" dirty="0"/>
              <a:t>processes /</a:t>
            </a:r>
            <a:r>
              <a:rPr lang="en-US" sz="1200" b="1" dirty="0" err="1"/>
              <a:t>dsets</a:t>
            </a:r>
            <a:r>
              <a:rPr lang="en-US" sz="1200" b="1" dirty="0"/>
              <a:t> pair) </a:t>
            </a:r>
            <a:r>
              <a:rPr lang="en-US" sz="1200" b="1" dirty="0" smtClean="0"/>
              <a:t>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088759"/>
              </p:ext>
            </p:extLst>
          </p:nvPr>
        </p:nvGraphicFramePr>
        <p:xfrm>
          <a:off x="685800" y="1447800"/>
          <a:ext cx="7239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603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elapsed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545022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“Embarrassingly Parallel test </a:t>
            </a:r>
            <a:r>
              <a:rPr lang="en-US" sz="1200" b="1" dirty="0"/>
              <a:t> </a:t>
            </a:r>
            <a:r>
              <a:rPr lang="en-US" sz="1200" b="1" dirty="0" smtClean="0"/>
              <a:t>(N </a:t>
            </a:r>
            <a:r>
              <a:rPr lang="en-US" sz="1200" b="1" dirty="0"/>
              <a:t>processes /</a:t>
            </a:r>
            <a:r>
              <a:rPr lang="en-US" sz="1200" b="1" dirty="0" err="1"/>
              <a:t>dsets</a:t>
            </a:r>
            <a:r>
              <a:rPr lang="en-US" sz="1200" b="1" dirty="0"/>
              <a:t> pair) </a:t>
            </a:r>
            <a:r>
              <a:rPr lang="en-US" sz="1200" b="1" dirty="0" smtClean="0"/>
              <a:t>” on CHUNKED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93158"/>
              </p:ext>
            </p:extLst>
          </p:nvPr>
        </p:nvGraphicFramePr>
        <p:xfrm>
          <a:off x="303028" y="1295400"/>
          <a:ext cx="83058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CHUNKED 25600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)   Test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proc-dset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pair IO.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multi_dset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(embarrassing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(24MB)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2.86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2.460sec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3.846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3.780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(96MB)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128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(128MB)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11.34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10.75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(256MB)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18.460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17.067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575225"/>
              </p:ext>
            </p:extLst>
          </p:nvPr>
        </p:nvGraphicFramePr>
        <p:xfrm>
          <a:off x="914400" y="1447800"/>
          <a:ext cx="6781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5893" y="545022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“Embarrassingly Parallel test </a:t>
            </a:r>
            <a:r>
              <a:rPr lang="en-US" sz="1200" b="1" dirty="0"/>
              <a:t> </a:t>
            </a:r>
            <a:r>
              <a:rPr lang="en-US" sz="1200" b="1" dirty="0" smtClean="0"/>
              <a:t>(N </a:t>
            </a:r>
            <a:r>
              <a:rPr lang="en-US" sz="1200" b="1" dirty="0"/>
              <a:t>processes /</a:t>
            </a:r>
            <a:r>
              <a:rPr lang="en-US" sz="1200" b="1" dirty="0" err="1"/>
              <a:t>dsets</a:t>
            </a:r>
            <a:r>
              <a:rPr lang="en-US" sz="1200" b="1" dirty="0"/>
              <a:t> pair) </a:t>
            </a:r>
            <a:r>
              <a:rPr lang="en-US" sz="1200" b="1" dirty="0" smtClean="0"/>
              <a:t>” on CHUNKED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80437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TEST type: </a:t>
            </a:r>
            <a:r>
              <a:rPr lang="en-US" sz="2800" dirty="0" smtClean="0"/>
              <a:t>Both “</a:t>
            </a:r>
            <a:r>
              <a:rPr lang="en-US" sz="2800" dirty="0"/>
              <a:t>Each process write each dataset. (embarrassingly parallel case</a:t>
            </a:r>
            <a:r>
              <a:rPr lang="en-US" sz="2800" dirty="0" smtClean="0"/>
              <a:t>)” and “All </a:t>
            </a:r>
            <a:r>
              <a:rPr lang="en-US" sz="2800" dirty="0"/>
              <a:t>processes write to all datasets</a:t>
            </a:r>
            <a:r>
              <a:rPr lang="en-US" sz="2800" dirty="0" smtClean="0"/>
              <a:t>.” </a:t>
            </a:r>
          </a:p>
          <a:p>
            <a:r>
              <a:rPr lang="en-US" sz="2800" dirty="0" smtClean="0"/>
              <a:t>Following 4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multiple processes up to 4000 processes </a:t>
            </a:r>
            <a:r>
              <a:rPr lang="en-US" sz="2800" dirty="0"/>
              <a:t>and multiple datasets (each </a:t>
            </a:r>
            <a:r>
              <a:rPr lang="en-US" sz="2800" dirty="0" err="1"/>
              <a:t>contig</a:t>
            </a:r>
            <a:r>
              <a:rPr lang="en-US" sz="2800" dirty="0"/>
              <a:t>/chunked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Mainly purpose for testing stability with larger scale.</a:t>
            </a:r>
          </a:p>
          <a:p>
            <a:r>
              <a:rPr lang="en-US" sz="2800" dirty="0" smtClean="0"/>
              <a:t>Also shows comparisons between ‘H5Dwrite’ and ‘H5Dwrite_multi’ for 2k/4k processes.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73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10064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256000, 1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0.811 – 16.529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5.373 – 5.375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24.945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1.038 – 21.760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6.013 – 6.016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32.169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86752"/>
              </p:ext>
            </p:extLst>
          </p:nvPr>
        </p:nvGraphicFramePr>
        <p:xfrm>
          <a:off x="304800" y="2971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0.546 – 11.434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2.745 – 2.746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17.051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2.253 – 18.253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2.660 – 2.662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24.214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512 processes  (functional test)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1811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18580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256000, 1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3.358 – 29.093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11.402 – 11.405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43.652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5.824 – 26.560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11.959 – 11.962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44.257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01941"/>
              </p:ext>
            </p:extLst>
          </p:nvPr>
        </p:nvGraphicFramePr>
        <p:xfrm>
          <a:off x="304800" y="2971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0.618 – 21.342 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5.523 – 5.526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29.422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2.866 – 18.616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5.729 – 5.732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27.264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1024 processes  (functional test)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2751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42924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256000, 1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0.043 – 24.615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5.315 – 31.036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22.088 – 22.090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22.035 – 22.040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50.158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56.952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0.175 – 26.255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9.078 – 29.808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22.602 – 22.609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21.390 – 21.395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59.855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64.401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58738"/>
              </p:ext>
            </p:extLst>
          </p:nvPr>
        </p:nvGraphicFramePr>
        <p:xfrm>
          <a:off x="290623" y="34290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759.272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1.049 – 21.776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35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10.147 – 30.865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10.335 – 10.338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792.960</a:t>
                      </a:r>
                      <a:r>
                        <a:rPr lang="en-US" sz="1000" baseline="0" dirty="0" smtClean="0"/>
                        <a:t>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36.762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699.326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2.966 – 23.689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30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11.274 – 37.014 sec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10.079 – 10.082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742.781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38.670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 times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 (functional test)</a:t>
            </a:r>
            <a:endParaRPr 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3028" y="2971800"/>
            <a:ext cx="4268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 (functional &amp; comparison test)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7676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12172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128000, 0.5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4.241 – 24.980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41.959 – 41.969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72.467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14.604 – 35.354 –sec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41.728 – 41.742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90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4000 processes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47595"/>
              </p:ext>
            </p:extLst>
          </p:nvPr>
        </p:nvGraphicFramePr>
        <p:xfrm>
          <a:off x="294168" y="3352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850.971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1.161 – 27.350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31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21.059 – 31.807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20.344 – 20.351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876.464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50.730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836.984</a:t>
                      </a:r>
                      <a:r>
                        <a:rPr lang="en-US" sz="1000" baseline="0" dirty="0" smtClean="0"/>
                        <a:t>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3.918 – 19.646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42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23.024 – 53.734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20.449 – 20.454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893.966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43.414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 times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3028" y="2913221"/>
            <a:ext cx="41537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4000 processes  (functional &amp; comparison test)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5236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TEST type: </a:t>
            </a:r>
            <a:r>
              <a:rPr lang="en-US" sz="2800" dirty="0" smtClean="0"/>
              <a:t>“All </a:t>
            </a:r>
            <a:r>
              <a:rPr lang="en-US" sz="2800" dirty="0"/>
              <a:t>processes write to all datasets</a:t>
            </a:r>
            <a:r>
              <a:rPr lang="en-US" sz="2800" dirty="0" smtClean="0"/>
              <a:t>.” </a:t>
            </a:r>
          </a:p>
          <a:p>
            <a:r>
              <a:rPr lang="en-US" sz="2800" dirty="0" smtClean="0"/>
              <a:t>Following 2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2k/4k processes with more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/chunked).</a:t>
            </a:r>
          </a:p>
          <a:p>
            <a:r>
              <a:rPr lang="en-US" sz="2800" dirty="0" smtClean="0"/>
              <a:t>Purpose for testing stability with larger scale with more datasets and more chunks.</a:t>
            </a:r>
          </a:p>
          <a:p>
            <a:r>
              <a:rPr lang="en-US" sz="2800" dirty="0" smtClean="0"/>
              <a:t>Also shows comparisons between ‘H5Dwrite’ and ‘H5Dwrite_multi’ for 2000 processes.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06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41537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/ 300dsets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8029"/>
              </p:ext>
            </p:extLst>
          </p:nvPr>
        </p:nvGraphicFramePr>
        <p:xfrm>
          <a:off x="304800" y="685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4012.661 sec    (66m.)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6.832 – 22.547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10.713 – 21.458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10.625 – 10.629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4037.097 sec   (67m17)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36.254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111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 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3774.168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23.412 – 34.146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10.505 – 16.264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11.194 – 11.199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3796.485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49.937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76 times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2114"/>
              </p:ext>
            </p:extLst>
          </p:nvPr>
        </p:nvGraphicFramePr>
        <p:xfrm>
          <a:off x="303028" y="3581400"/>
          <a:ext cx="8305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128,000,000, 500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Test for handling 1,000,000 pieces.  0.5milion chunks per dataset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smtClean="0"/>
                        <a:t>1M </a:t>
                      </a:r>
                      <a:r>
                        <a:rPr lang="en-US" sz="1000" dirty="0" smtClean="0"/>
                        <a:t>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55.791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25.078 – 51.092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10.878 – 36.585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12.623 – 12.626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124.918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95.715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3028" y="3124200"/>
            <a:ext cx="53357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/ 2dsets /  1000,000 chunks / 1GB file  (functional test)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1214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50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24134"/>
              </p:ext>
            </p:extLst>
          </p:nvPr>
        </p:nvGraphicFramePr>
        <p:xfrm>
          <a:off x="304018" y="990600"/>
          <a:ext cx="8305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 NEW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64.166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0.424 – 1.160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0.765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0.006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65.480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2.478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74.236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0.352 – 1.103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67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0.042 – 5.779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0.069 – 0.070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76.825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3.485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22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254.081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0.664 – 5.099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0.396 – 6.133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0.071 - 0.072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262.008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7.354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36times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281.438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0.589 – 6.333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44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0.699 – 1.474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0.682 – 0.683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9.311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492.256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0.633</a:t>
                      </a:r>
                      <a:r>
                        <a:rPr lang="en-US" sz="1000" baseline="0" dirty="0" smtClean="0"/>
                        <a:t> – 8.385</a:t>
                      </a: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59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1.332 – 12.087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1.303 – 1.305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12.108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41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elapsed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229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41537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4000 processes / 500dsets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57067"/>
              </p:ext>
            </p:extLst>
          </p:nvPr>
        </p:nvGraphicFramePr>
        <p:xfrm>
          <a:off x="304800" y="1066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17.782 – 43.503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21.346 – 21.373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60.923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 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46.687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– 67.399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21.240 – 21.246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96.411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06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TEST type: </a:t>
            </a:r>
            <a:r>
              <a:rPr lang="en-US" sz="2800" dirty="0" smtClean="0"/>
              <a:t>Single process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8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</a:t>
            </a:r>
          </a:p>
          <a:p>
            <a:r>
              <a:rPr lang="en-US" sz="2800" dirty="0" smtClean="0"/>
              <a:t>Shows “Table &amp; Chart” as a pair slides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97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CHUNKED Datasets   (1MB per dataset)</a:t>
            </a:r>
            <a:endParaRPr lang="en-US" sz="12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08151"/>
              </p:ext>
            </p:extLst>
          </p:nvPr>
        </p:nvGraphicFramePr>
        <p:xfrm>
          <a:off x="315893" y="16002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25600,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(on Hopper – 1process,1node)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6.417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0.598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1,073%   (10times)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0:09.21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12.238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1.190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1,028%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0:03.69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(800 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30.283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972%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0:33.09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0:08.51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55.248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4.738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1,166%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00:57.85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0:11.93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(1.6GB)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60.295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7.507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803%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1:04.89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578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508807"/>
              </p:ext>
            </p:extLst>
          </p:nvPr>
        </p:nvGraphicFramePr>
        <p:xfrm>
          <a:off x="609600" y="838200"/>
          <a:ext cx="7848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0231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CHUNKED Datasets  (1MB per dataset)</a:t>
            </a:r>
            <a:endParaRPr lang="en-US" sz="12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69985"/>
              </p:ext>
            </p:extLst>
          </p:nvPr>
        </p:nvGraphicFramePr>
        <p:xfrm>
          <a:off x="304800" y="16764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– 1process, 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12.837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845%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0:15.33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0:02.92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(800MB)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26.143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2.680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975%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0:28.44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0:04.29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39.429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3.371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1,170%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0:42.58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0:05.78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(1.6GB)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53.239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4.926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1,080%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0:54.25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0:06.92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69.818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6.023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1,160%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1:10.51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0:08.16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58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105231"/>
              </p:ext>
            </p:extLst>
          </p:nvPr>
        </p:nvGraphicFramePr>
        <p:xfrm>
          <a:off x="609600" y="990600"/>
          <a:ext cx="7696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580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44826"/>
              </p:ext>
            </p:extLst>
          </p:nvPr>
        </p:nvGraphicFramePr>
        <p:xfrm>
          <a:off x="304800" y="16002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(on Hopper – 1process,1node)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0.040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0:01.04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3.172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0:04.13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0:01.07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6.340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0:07.43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0:01.11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12.682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0:13.86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0:01.34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25.335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0.688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37</a:t>
                      </a:r>
                      <a:r>
                        <a:rPr lang="en-US" sz="1000" baseline="0" dirty="0" smtClean="0"/>
                        <a:t>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0:26.68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CHUNKED Datasets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0705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368309"/>
              </p:ext>
            </p:extLst>
          </p:nvPr>
        </p:nvGraphicFramePr>
        <p:xfrm>
          <a:off x="457200" y="914400"/>
          <a:ext cx="8001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03825"/>
              </p:ext>
            </p:extLst>
          </p:nvPr>
        </p:nvGraphicFramePr>
        <p:xfrm>
          <a:off x="304800" y="14478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(on Hopper – 1process, 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12.758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318 times  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0:13.78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0:01.73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25.506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531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0:26.75 </a:t>
                      </a:r>
                      <a:r>
                        <a:rPr lang="en-US" sz="1000" dirty="0" smtClean="0"/>
                        <a:t>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0:01.20 </a:t>
                      </a:r>
                      <a:r>
                        <a:rPr lang="en-US" sz="1000" dirty="0" smtClean="0"/>
                        <a:t>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51.531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510 times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0:52.85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0:01.21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111.702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676 times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1:53.24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0:01.61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213.560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0.252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802 times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3:35.67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0:02.03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CONTIGUOUS Datasets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891508"/>
              </p:ext>
            </p:extLst>
          </p:nvPr>
        </p:nvGraphicFramePr>
        <p:xfrm>
          <a:off x="457200" y="762000"/>
          <a:ext cx="8077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76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769923"/>
              </p:ext>
            </p:extLst>
          </p:nvPr>
        </p:nvGraphicFramePr>
        <p:xfrm>
          <a:off x="685800" y="1447800"/>
          <a:ext cx="746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50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449646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TEST type: </a:t>
            </a:r>
            <a:r>
              <a:rPr lang="en-US" sz="2800" dirty="0" smtClean="0"/>
              <a:t> 6 processes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4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</a:t>
            </a:r>
          </a:p>
          <a:p>
            <a:r>
              <a:rPr lang="en-US" sz="2800" dirty="0" smtClean="0"/>
              <a:t>Shows “Table &amp; Chart” as a pair slides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007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1737"/>
              </p:ext>
            </p:extLst>
          </p:nvPr>
        </p:nvGraphicFramePr>
        <p:xfrm>
          <a:off x="303028" y="16002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 on Hopper – 6processes  (2process each over 3node))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9.870 - 19.292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0.044 - 0.081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224 -</a:t>
                      </a:r>
                      <a:r>
                        <a:rPr lang="en-US" sz="1000" baseline="0" dirty="0" smtClean="0"/>
                        <a:t>  238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0:35.45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22.620 - 46.939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0.082 - 0.115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275</a:t>
                      </a:r>
                      <a:r>
                        <a:rPr lang="en-US" sz="1000" baseline="0" dirty="0" smtClean="0"/>
                        <a:t> -  408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1:08.35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0:02.15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34.187 - 80.319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0.108 -  0.141sec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316 -  569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2:15.05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0:01.64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82.837 - 171.793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0.259 -  0.296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319 -  580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4:31.32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154.203 - 272.157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0.858 - 0.934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180 -  291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6:32.83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0:03.36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(6 processes , 3 nodes 2processes  each)</a:t>
            </a:r>
          </a:p>
          <a:p>
            <a:r>
              <a:rPr lang="en-US" sz="1200" b="1" dirty="0" smtClean="0"/>
              <a:t>CHUNKED Datasets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509" y="4800600"/>
            <a:ext cx="83075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results from H5Dwrite() seems much slower , probably because memory and file spaces are selected all per process IO., thus each process perform write IO redundantly.  </a:t>
            </a:r>
          </a:p>
        </p:txBody>
      </p:sp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65886"/>
              </p:ext>
            </p:extLst>
          </p:nvPr>
        </p:nvGraphicFramePr>
        <p:xfrm>
          <a:off x="381000" y="914400"/>
          <a:ext cx="8305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31338"/>
              </p:ext>
            </p:extLst>
          </p:nvPr>
        </p:nvGraphicFramePr>
        <p:xfrm>
          <a:off x="316779" y="17526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 on Hopper – 6processes  (2process each over 3node))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26.716 - 31.684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0.043 -  0.086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368 - 621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0:33.19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0:01.47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51.623 - 51.728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0.058 -  0.111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466 - 890 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0:53.41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0:01.59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110.794 -  111.280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0.085 -  0.135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824 – 1303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1:58.09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0:01.71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213.682 - 223.493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0.133 -  0.181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1234 - 1606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3:45.76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0:02.01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424.471 - 429.848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0.589 -  0.625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687 - 720  times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7:18.95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0:02.97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(6 processes , 3 nodes 2processes  each)</a:t>
            </a:r>
          </a:p>
          <a:p>
            <a:r>
              <a:rPr lang="en-US" sz="1200" b="1" dirty="0" smtClean="0"/>
              <a:t>CONTIGUOUS Datasets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52509" y="4800600"/>
            <a:ext cx="83075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results from H5Dwrite() seems much slower , probably because memory and file spaces are selected all per process IO., thus each process perform write IO redundantly.  </a:t>
            </a:r>
          </a:p>
        </p:txBody>
      </p:sp>
    </p:spTree>
    <p:extLst>
      <p:ext uri="{BB962C8B-B14F-4D97-AF65-F5344CB8AC3E}">
        <p14:creationId xmlns:p14="http://schemas.microsoft.com/office/powerpoint/2010/main" val="3041760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412414"/>
              </p:ext>
            </p:extLst>
          </p:nvPr>
        </p:nvGraphicFramePr>
        <p:xfrm>
          <a:off x="533400" y="914400"/>
          <a:ext cx="8153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760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TEST type: </a:t>
            </a:r>
            <a:r>
              <a:rPr lang="en-US" sz="2800" dirty="0" smtClean="0"/>
              <a:t>Single process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4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Wallaby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/chunked).</a:t>
            </a:r>
          </a:p>
          <a:p>
            <a:r>
              <a:rPr lang="en-US" sz="2800" dirty="0" smtClean="0"/>
              <a:t>Shows “Table &amp; Chart” as a pair slides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5818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32111"/>
              </p:ext>
            </p:extLst>
          </p:nvPr>
        </p:nvGraphicFramePr>
        <p:xfrm>
          <a:off x="303028" y="10668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0.456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0m0.957s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0m0.160s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0m0.746s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0m0.142s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0.901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0m2.004s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0m0.303s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0m0.261s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0m1.408s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0m0.311s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0m0.143s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1.773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1809%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0m3.938s</a:t>
                      </a:r>
                    </a:p>
                    <a:p>
                      <a:r>
                        <a:rPr lang="en-US" sz="1000" dirty="0" smtClean="0"/>
                        <a:t>user	0m0.663s</a:t>
                      </a:r>
                    </a:p>
                    <a:p>
                      <a:r>
                        <a:rPr lang="en-US" sz="1000" dirty="0" smtClean="0"/>
                        <a:t>sys	0m0.550s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0m2.562s</a:t>
                      </a:r>
                    </a:p>
                    <a:p>
                      <a:r>
                        <a:rPr lang="en-US" sz="1000" dirty="0" smtClean="0"/>
                        <a:t>user	0m0.608s</a:t>
                      </a:r>
                    </a:p>
                    <a:p>
                      <a:r>
                        <a:rPr lang="en-US" sz="1000" dirty="0" smtClean="0"/>
                        <a:t>sys	0m0.291s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153%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3.425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1946%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0m7.702s</a:t>
                      </a:r>
                    </a:p>
                    <a:p>
                      <a:r>
                        <a:rPr lang="en-US" sz="1000" dirty="0" smtClean="0"/>
                        <a:t>user	0m1.210s</a:t>
                      </a:r>
                    </a:p>
                    <a:p>
                      <a:r>
                        <a:rPr lang="en-US" sz="1000" dirty="0" smtClean="0"/>
                        <a:t>sys	0m1.174s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0m4.947s</a:t>
                      </a:r>
                    </a:p>
                    <a:p>
                      <a:r>
                        <a:rPr lang="en-US" sz="1000" dirty="0" smtClean="0"/>
                        <a:t>user	0m1.183s</a:t>
                      </a:r>
                    </a:p>
                    <a:p>
                      <a:r>
                        <a:rPr lang="en-US" sz="1000" dirty="0" smtClean="0"/>
                        <a:t>sys	0m0.526s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155%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7.704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0.632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1218%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0m17.170s</a:t>
                      </a:r>
                    </a:p>
                    <a:p>
                      <a:r>
                        <a:rPr lang="en-US" sz="1000" dirty="0" smtClean="0"/>
                        <a:t>user	0m2.599s</a:t>
                      </a:r>
                    </a:p>
                    <a:p>
                      <a:r>
                        <a:rPr lang="en-US" sz="1000" dirty="0" smtClean="0"/>
                        <a:t>sys	0m2.057s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0m9.760s</a:t>
                      </a:r>
                    </a:p>
                    <a:p>
                      <a:r>
                        <a:rPr lang="en-US" sz="1000" dirty="0" smtClean="0"/>
                        <a:t>user	0m2.463s</a:t>
                      </a:r>
                    </a:p>
                    <a:p>
                      <a:r>
                        <a:rPr lang="en-US" sz="1000" dirty="0" smtClean="0"/>
                        <a:t>sys	0m1.063s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51710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Table – Multiple Contiguous Datasets Write comparison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44697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082904"/>
              </p:ext>
            </p:extLst>
          </p:nvPr>
        </p:nvGraphicFramePr>
        <p:xfrm>
          <a:off x="457200" y="838200"/>
          <a:ext cx="83058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351710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Chart – Multiple Contiguous Datasets Write comparison</a:t>
            </a:r>
          </a:p>
        </p:txBody>
      </p:sp>
    </p:spTree>
    <p:extLst>
      <p:ext uri="{BB962C8B-B14F-4D97-AF65-F5344CB8AC3E}">
        <p14:creationId xmlns:p14="http://schemas.microsoft.com/office/powerpoint/2010/main" val="439453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7479"/>
              </p:ext>
            </p:extLst>
          </p:nvPr>
        </p:nvGraphicFramePr>
        <p:xfrm>
          <a:off x="381000" y="10668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0.555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730%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0m0.824s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2340%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0m2.478s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0m0.356s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0m0.074s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2.103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1470%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0m4.792s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0m0.529s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0m2.831s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0m0.243s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0m0.316s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170%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4.246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0.291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1460%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0m9.711s</a:t>
                      </a:r>
                    </a:p>
                    <a:p>
                      <a:r>
                        <a:rPr lang="en-US" sz="1000" dirty="0" smtClean="0"/>
                        <a:t>user	0m0.455s</a:t>
                      </a:r>
                    </a:p>
                    <a:p>
                      <a:r>
                        <a:rPr lang="en-US" sz="1000" dirty="0" smtClean="0"/>
                        <a:t>sys	0m1.017s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0m5.522s</a:t>
                      </a:r>
                    </a:p>
                    <a:p>
                      <a:r>
                        <a:rPr lang="en-US" sz="1000" dirty="0" smtClean="0"/>
                        <a:t>user	0m0.489s</a:t>
                      </a:r>
                    </a:p>
                    <a:p>
                      <a:r>
                        <a:rPr lang="en-US" sz="1000" dirty="0" smtClean="0"/>
                        <a:t>sys	0m0.615s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8.340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820%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0m18.768s</a:t>
                      </a:r>
                    </a:p>
                    <a:p>
                      <a:r>
                        <a:rPr lang="en-US" sz="1000" dirty="0" smtClean="0"/>
                        <a:t>user	0m0.848s</a:t>
                      </a:r>
                    </a:p>
                    <a:p>
                      <a:r>
                        <a:rPr lang="en-US" sz="1000" dirty="0" smtClean="0"/>
                        <a:t>sys	0m2.299s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0m11.344s</a:t>
                      </a:r>
                    </a:p>
                    <a:p>
                      <a:r>
                        <a:rPr lang="en-US" sz="1000" dirty="0" smtClean="0"/>
                        <a:t>user	0m1.399s</a:t>
                      </a:r>
                    </a:p>
                    <a:p>
                      <a:r>
                        <a:rPr lang="en-US" sz="1000" dirty="0" smtClean="0"/>
                        <a:t>sys	0m1.393s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166%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51710"/>
            <a:ext cx="5486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Table – Multiple Chunked Datasets Write comparison</a:t>
            </a:r>
          </a:p>
          <a:p>
            <a:r>
              <a:rPr lang="en-US" sz="1400" b="1" dirty="0" smtClean="0"/>
              <a:t>(dataset dim size 200 / chunk dim size 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0420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004485"/>
              </p:ext>
            </p:extLst>
          </p:nvPr>
        </p:nvGraphicFramePr>
        <p:xfrm>
          <a:off x="533400" y="990600"/>
          <a:ext cx="8001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351710"/>
            <a:ext cx="5486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Chart – Multiple Chunked Datasets Write comparison</a:t>
            </a:r>
          </a:p>
          <a:p>
            <a:r>
              <a:rPr lang="en-US" sz="1400" b="1" dirty="0" smtClean="0"/>
              <a:t>(dataset dim size 200 / chunk dim size 20)</a:t>
            </a:r>
          </a:p>
        </p:txBody>
      </p:sp>
    </p:spTree>
    <p:extLst>
      <p:ext uri="{BB962C8B-B14F-4D97-AF65-F5344CB8AC3E}">
        <p14:creationId xmlns:p14="http://schemas.microsoft.com/office/powerpoint/2010/main" val="396427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elapsed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30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CHUNKED (/10)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5009"/>
              </p:ext>
            </p:extLst>
          </p:nvPr>
        </p:nvGraphicFramePr>
        <p:xfrm>
          <a:off x="267195" y="1143000"/>
          <a:ext cx="8305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10 CHUNKED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 NEW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58.565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0.083 – 0.835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0.006 – 0.755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0.006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59.847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2.095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78.273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0.338 – 1.077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0.060 – 0.819 –sec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0.086 – 0.087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80.773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3.456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23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158.507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0.742 – 3.495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0.051 – 10.798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0.302 – 0.303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160.877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7.016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22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187.997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0.662 – 6.414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29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0.655 – 1.419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0.650 – 0.650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191.646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9.391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412.168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0.718 – 8.474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1.331 – 7.794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1.296 – 1.297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418.000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13.321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 times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64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30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CHUNKED (/10)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628256"/>
              </p:ext>
            </p:extLst>
          </p:nvPr>
        </p:nvGraphicFramePr>
        <p:xfrm>
          <a:off x="533400" y="1295400"/>
          <a:ext cx="7848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964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93" y="381000"/>
            <a:ext cx="83075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</a:t>
            </a:r>
          </a:p>
          <a:p>
            <a:r>
              <a:rPr lang="en-US" sz="1200" b="1" dirty="0" smtClean="0"/>
              <a:t>( OLD – </a:t>
            </a:r>
            <a:r>
              <a:rPr lang="en-US" sz="1200" b="1" dirty="0" err="1" smtClean="0"/>
              <a:t>piced</a:t>
            </a:r>
            <a:r>
              <a:rPr lang="en-US" sz="1200" b="1" dirty="0" smtClean="0"/>
              <a:t> only last </a:t>
            </a:r>
            <a:r>
              <a:rPr lang="en-US" sz="1200" b="1" dirty="0" err="1" smtClean="0"/>
              <a:t>proc</a:t>
            </a:r>
            <a:r>
              <a:rPr lang="en-US" sz="1200" b="1" dirty="0" smtClean="0"/>
              <a:t> to measure time)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55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CONTIG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028" y="6248400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62669"/>
              </p:ext>
            </p:extLst>
          </p:nvPr>
        </p:nvGraphicFramePr>
        <p:xfrm>
          <a:off x="303028" y="1066800"/>
          <a:ext cx="83058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63.054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0.786 – 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?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0.390  -?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64.857s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2.788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98.185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0.866 -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?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0.539 - ?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100.844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3.919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25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64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195.563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0.382 -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?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4.029 -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198.901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6.952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28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272.803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0.872 -?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?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5.835 -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276.387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9.330</a:t>
                      </a:r>
                      <a:r>
                        <a:rPr lang="en-US" sz="1000" baseline="0" dirty="0" smtClean="0"/>
                        <a:t>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29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347.788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0.910 - ?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?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11.217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7.198 -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364.659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10.533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35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567.086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0.747 -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?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11.568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11.916 -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581.345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15.603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37 times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82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OLD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55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459928"/>
              </p:ext>
            </p:extLst>
          </p:nvPr>
        </p:nvGraphicFramePr>
        <p:xfrm>
          <a:off x="685800" y="1295400"/>
          <a:ext cx="7391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53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TEST type: Each process write each dataset. (embarrassingly parallel case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Following 4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Multiple processes up to 256 processes </a:t>
            </a:r>
            <a:r>
              <a:rPr lang="en-US" sz="2800" dirty="0"/>
              <a:t>and multiple datasets (each </a:t>
            </a:r>
            <a:r>
              <a:rPr lang="en-US" sz="2800" dirty="0" err="1"/>
              <a:t>contig</a:t>
            </a:r>
            <a:r>
              <a:rPr lang="en-US" sz="2800" dirty="0"/>
              <a:t>/chunked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Shows “Table &amp; Chart” as a pair slides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 smtClean="0"/>
              <a:t>Expect similar performance between ‘H5Dwrite’ and ‘H5Dwrite_multi’, and did.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04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</a:t>
            </a:r>
            <a:r>
              <a:rPr lang="en-US" sz="1000" dirty="0" err="1" smtClean="0"/>
              <a:t>dtime</a:t>
            </a:r>
            <a:r>
              <a:rPr lang="en-US" sz="1000" dirty="0" smtClean="0"/>
              <a:t>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15893" y="545022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“Embarrassingly Parallel test </a:t>
            </a:r>
            <a:r>
              <a:rPr lang="en-US" sz="1200" b="1" dirty="0"/>
              <a:t> </a:t>
            </a:r>
            <a:r>
              <a:rPr lang="en-US" sz="1200" b="1" dirty="0" smtClean="0"/>
              <a:t>(N </a:t>
            </a:r>
            <a:r>
              <a:rPr lang="en-US" sz="1200" b="1" dirty="0"/>
              <a:t>processes /</a:t>
            </a:r>
            <a:r>
              <a:rPr lang="en-US" sz="1200" b="1" dirty="0" err="1"/>
              <a:t>dsets</a:t>
            </a:r>
            <a:r>
              <a:rPr lang="en-US" sz="1200" b="1" dirty="0"/>
              <a:t> pair) </a:t>
            </a:r>
            <a:r>
              <a:rPr lang="en-US" sz="1200" b="1" dirty="0" smtClean="0"/>
              <a:t>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04841"/>
              </p:ext>
            </p:extLst>
          </p:nvPr>
        </p:nvGraphicFramePr>
        <p:xfrm>
          <a:off x="294122" y="1219200"/>
          <a:ext cx="8305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)   Test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proc-dset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pair IO.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multi_dset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(embarrassing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(24MB)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02.44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02.47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03.94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04.11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(96MB)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0.254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128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(128MB)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0.326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0.875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7.041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6.837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0:09.76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0:10.52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(256MB)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Xx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13.454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13.436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0:16.34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0:17.42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6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12883</TotalTime>
  <Words>4612</Words>
  <Application>Microsoft Office PowerPoint</Application>
  <PresentationFormat>On-screen Show (4:3)</PresentationFormat>
  <Paragraphs>1184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Jong H</dc:creator>
  <cp:lastModifiedBy>Kim, Jong H</cp:lastModifiedBy>
  <cp:revision>29</cp:revision>
  <cp:lastPrinted>2013-09-04T21:59:04Z</cp:lastPrinted>
  <dcterms:created xsi:type="dcterms:W3CDTF">2013-08-20T17:04:44Z</dcterms:created>
  <dcterms:modified xsi:type="dcterms:W3CDTF">2013-09-12T20:58:09Z</dcterms:modified>
</cp:coreProperties>
</file>