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63" r:id="rId1"/>
  </p:sldMasterIdLst>
  <p:notesMasterIdLst>
    <p:notesMasterId r:id="rId66"/>
  </p:notesMasterIdLst>
  <p:handoutMasterIdLst>
    <p:handoutMasterId r:id="rId67"/>
  </p:handoutMasterIdLst>
  <p:sldIdLst>
    <p:sldId id="382" r:id="rId2"/>
    <p:sldId id="520" r:id="rId3"/>
    <p:sldId id="555" r:id="rId4"/>
    <p:sldId id="453" r:id="rId5"/>
    <p:sldId id="396" r:id="rId6"/>
    <p:sldId id="539" r:id="rId7"/>
    <p:sldId id="392" r:id="rId8"/>
    <p:sldId id="470" r:id="rId9"/>
    <p:sldId id="545" r:id="rId10"/>
    <p:sldId id="544" r:id="rId11"/>
    <p:sldId id="469" r:id="rId12"/>
    <p:sldId id="472" r:id="rId13"/>
    <p:sldId id="473" r:id="rId14"/>
    <p:sldId id="477" r:id="rId15"/>
    <p:sldId id="558" r:id="rId16"/>
    <p:sldId id="474" r:id="rId17"/>
    <p:sldId id="478" r:id="rId18"/>
    <p:sldId id="475" r:id="rId19"/>
    <p:sldId id="476" r:id="rId20"/>
    <p:sldId id="491" r:id="rId21"/>
    <p:sldId id="494" r:id="rId22"/>
    <p:sldId id="495" r:id="rId23"/>
    <p:sldId id="556" r:id="rId24"/>
    <p:sldId id="559" r:id="rId25"/>
    <p:sldId id="547" r:id="rId26"/>
    <p:sldId id="557" r:id="rId27"/>
    <p:sldId id="548" r:id="rId28"/>
    <p:sldId id="549" r:id="rId29"/>
    <p:sldId id="550" r:id="rId30"/>
    <p:sldId id="551" r:id="rId31"/>
    <p:sldId id="462" r:id="rId32"/>
    <p:sldId id="479" r:id="rId33"/>
    <p:sldId id="537" r:id="rId34"/>
    <p:sldId id="483" r:id="rId35"/>
    <p:sldId id="481" r:id="rId36"/>
    <p:sldId id="546" r:id="rId37"/>
    <p:sldId id="482" r:id="rId38"/>
    <p:sldId id="525" r:id="rId39"/>
    <p:sldId id="540" r:id="rId40"/>
    <p:sldId id="541" r:id="rId41"/>
    <p:sldId id="538" r:id="rId42"/>
    <p:sldId id="492" r:id="rId43"/>
    <p:sldId id="521" r:id="rId44"/>
    <p:sldId id="391" r:id="rId45"/>
    <p:sldId id="454" r:id="rId46"/>
    <p:sldId id="463" r:id="rId47"/>
    <p:sldId id="480" r:id="rId48"/>
    <p:sldId id="522" r:id="rId49"/>
    <p:sldId id="468" r:id="rId50"/>
    <p:sldId id="490" r:id="rId51"/>
    <p:sldId id="464" r:id="rId52"/>
    <p:sldId id="506" r:id="rId53"/>
    <p:sldId id="528" r:id="rId54"/>
    <p:sldId id="533" r:id="rId55"/>
    <p:sldId id="465" r:id="rId56"/>
    <p:sldId id="507" r:id="rId57"/>
    <p:sldId id="542" r:id="rId58"/>
    <p:sldId id="466" r:id="rId59"/>
    <p:sldId id="511" r:id="rId60"/>
    <p:sldId id="536" r:id="rId61"/>
    <p:sldId id="552" r:id="rId62"/>
    <p:sldId id="553" r:id="rId63"/>
    <p:sldId id="554" r:id="rId64"/>
    <p:sldId id="374" r:id="rId65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5pPr>
    <a:lvl6pPr marL="22860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6pPr>
    <a:lvl7pPr marL="27432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7pPr>
    <a:lvl8pPr marL="32004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8pPr>
    <a:lvl9pPr marL="3657600" algn="l" defTabSz="914400" rtl="0" eaLnBrk="1" latinLnBrk="0" hangingPunct="1">
      <a:defRPr sz="5000" kern="1200">
        <a:solidFill>
          <a:srgbClr val="000000"/>
        </a:solidFill>
        <a:latin typeface="Helvetica Light" pitchFamily="1" charset="0"/>
        <a:ea typeface="MS PGothic" panose="020B0600070205080204" pitchFamily="34" charset="-128"/>
        <a:cs typeface="+mn-cs"/>
        <a:sym typeface="Helvetica Light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dy Horton" initials="R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F86"/>
    <a:srgbClr val="52585F"/>
    <a:srgbClr val="70BF41"/>
    <a:srgbClr val="175DA1"/>
    <a:srgbClr val="95B1D6"/>
    <a:srgbClr val="008ABD"/>
    <a:srgbClr val="77AC3F"/>
    <a:srgbClr val="860101"/>
    <a:srgbClr val="FF410C"/>
    <a:srgbClr val="FF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85374" autoAdjust="0"/>
  </p:normalViewPr>
  <p:slideViewPr>
    <p:cSldViewPr>
      <p:cViewPr varScale="1">
        <p:scale>
          <a:sx n="51" d="100"/>
          <a:sy n="51" d="100"/>
        </p:scale>
        <p:origin x="300" y="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-4878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8784-CC5D-BF49-8A7B-3275ED0042D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3310-CC2C-F744-AAC3-553C17C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02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MS PGothic" panose="020B0600070205080204" pitchFamily="34" charset="-128"/>
        <a:cs typeface="Helvetica Neue" charset="0"/>
        <a:sym typeface="Helvetica Neue" pitchFamily="1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itchFamily="1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6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9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05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5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70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22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0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1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67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2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7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0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4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71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5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4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78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4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8">
            <a:extLst>
              <a:ext uri="{FF2B5EF4-FFF2-40B4-BE49-F238E27FC236}">
                <a16:creationId xmlns:a16="http://schemas.microsoft.com/office/drawing/2014/main" id="{3021390C-9F69-489B-91B7-4354E7D1E9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89100" y="1347788"/>
            <a:ext cx="170561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Helvetica Light" pitchFamily="1" charset="0"/>
              </a:rPr>
              <a:t>Click to edit Master title style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5770CC2-CF8C-4994-A2CF-0ACEBC6933B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689100" y="3276600"/>
            <a:ext cx="21005800" cy="916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Helvetica Light" pitchFamily="1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Helvetica Light" pitchFamily="1" charset="0"/>
              </a:rPr>
              <a:t>Second level</a:t>
            </a:r>
          </a:p>
          <a:p>
            <a:pPr lvl="2"/>
            <a:r>
              <a:rPr lang="en-US" altLang="en-US" dirty="0">
                <a:sym typeface="Helvetica Light" pitchFamily="1" charset="0"/>
              </a:rPr>
              <a:t>Third level</a:t>
            </a:r>
          </a:p>
          <a:p>
            <a:pPr lvl="3"/>
            <a:r>
              <a:rPr lang="en-US" altLang="en-US" dirty="0">
                <a:sym typeface="Helvetica Light" pitchFamily="1" charset="0"/>
              </a:rPr>
              <a:t>Fourth level</a:t>
            </a:r>
          </a:p>
          <a:p>
            <a:pPr lvl="4"/>
            <a:r>
              <a:rPr lang="en-US" altLang="en-US" dirty="0">
                <a:sym typeface="Helvetica Light" pitchFamily="1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4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8">
            <a:extLst>
              <a:ext uri="{FF2B5EF4-FFF2-40B4-BE49-F238E27FC236}">
                <a16:creationId xmlns:a16="http://schemas.microsoft.com/office/drawing/2014/main" id="{3021390C-9F69-489B-91B7-4354E7D1E9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89100" y="1347788"/>
            <a:ext cx="170561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endParaRPr lang="en-US" altLang="en-US" dirty="0">
              <a:sym typeface="Helvetica Light" pitchFamily="1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5770CC2-CF8C-4994-A2CF-0ACEBC6933B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1689100" y="3276600"/>
            <a:ext cx="210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dirty="0">
                <a:sym typeface="Helvetica Light" pitchFamily="1" charset="0"/>
              </a:rPr>
              <a:t>Acknowledgement - Please talk to Jo to get appropriate language for your project!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FC38-6794-44C2-96BE-DA83F9B7209C}"/>
              </a:ext>
            </a:extLst>
          </p:cNvPr>
          <p:cNvSpPr>
            <a:spLocks noGrp="1"/>
          </p:cNvSpPr>
          <p:nvPr>
            <p:ph idx="10" hasCustomPrompt="1"/>
          </p:nvPr>
        </p:nvSpPr>
        <p:spPr bwMode="auto">
          <a:xfrm>
            <a:off x="1689100" y="8001000"/>
            <a:ext cx="2100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altLang="en-US" dirty="0">
                <a:sym typeface="Helvetica Light" pitchFamily="1" charset="0"/>
              </a:rPr>
              <a:t>Fine print can go here. </a:t>
            </a:r>
          </a:p>
        </p:txBody>
      </p:sp>
    </p:spTree>
    <p:extLst>
      <p:ext uri="{BB962C8B-B14F-4D97-AF65-F5344CB8AC3E}">
        <p14:creationId xmlns:p14="http://schemas.microsoft.com/office/powerpoint/2010/main" val="1240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75" y="1967163"/>
            <a:ext cx="8464045" cy="15666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pasted-image.pdf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70625"/>
            <a:ext cx="24079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35075" y="3962400"/>
            <a:ext cx="8464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="0"/>
            </a:lvl1pPr>
          </a:lstStyle>
          <a:p>
            <a:pPr lvl="0"/>
            <a:r>
              <a:rPr lang="vi-VN" dirty="0"/>
              <a:t>Presentation date</a:t>
            </a:r>
            <a:endParaRPr lang="en-US" dirty="0"/>
          </a:p>
        </p:txBody>
      </p:sp>
      <p:sp>
        <p:nvSpPr>
          <p:cNvPr id="18" name="Line 2"/>
          <p:cNvSpPr>
            <a:spLocks noChangeShapeType="1"/>
          </p:cNvSpPr>
          <p:nvPr userDrawn="1"/>
        </p:nvSpPr>
        <p:spPr bwMode="auto">
          <a:xfrm flipV="1">
            <a:off x="304800" y="6096000"/>
            <a:ext cx="23926800" cy="98425"/>
          </a:xfrm>
          <a:prstGeom prst="line">
            <a:avLst/>
          </a:prstGeom>
          <a:noFill/>
          <a:ln w="50800">
            <a:solidFill>
              <a:srgbClr val="00245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4D679B-40E5-824E-98CA-A21074C3B6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0150" y="10345615"/>
            <a:ext cx="4782193" cy="212541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AF2C4E-4A21-4062-B974-4E4A89463271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04800" cy="13716000"/>
          </a:xfrm>
          <a:prstGeom prst="rect">
            <a:avLst/>
          </a:prstGeom>
          <a:solidFill>
            <a:srgbClr val="70B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1E46B-01AB-40FE-A445-F63F36A55824}"/>
              </a:ext>
            </a:extLst>
          </p:cNvPr>
          <p:cNvSpPr>
            <a:spLocks/>
          </p:cNvSpPr>
          <p:nvPr userDrawn="1"/>
        </p:nvSpPr>
        <p:spPr bwMode="auto">
          <a:xfrm>
            <a:off x="24079200" y="0"/>
            <a:ext cx="304800" cy="13716000"/>
          </a:xfrm>
          <a:prstGeom prst="rect">
            <a:avLst/>
          </a:prstGeom>
          <a:solidFill>
            <a:srgbClr val="70B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7234265-67FA-48A5-9663-5B55C3A46D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69383" y="11357737"/>
            <a:ext cx="8464550" cy="91440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vi-VN" dirty="0"/>
              <a:t>Presentation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-Light">
    <p:bg>
      <p:bgPr>
        <a:solidFill>
          <a:srgbClr val="154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692" y="6076122"/>
            <a:ext cx="21031200" cy="115252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70BF4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02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Dark">
    <p:bg>
      <p:bgPr>
        <a:solidFill>
          <a:srgbClr val="002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72692" y="6076122"/>
            <a:ext cx="21031200" cy="115252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70BF4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62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rgbClr val="154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2692" y="6076122"/>
            <a:ext cx="21031200" cy="115252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70BF41"/>
                </a:solidFill>
              </a:defRPr>
            </a:lvl1pPr>
          </a:lstStyle>
          <a:p>
            <a:r>
              <a:rPr lang="en-US" dirty="0"/>
              <a:t>Type Thank you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52814" y="7248525"/>
            <a:ext cx="21031200" cy="904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Maybe Questions and Comments</a:t>
            </a:r>
            <a:endParaRPr lang="vi-VN" dirty="0"/>
          </a:p>
        </p:txBody>
      </p:sp>
      <p:pic>
        <p:nvPicPr>
          <p:cNvPr id="6" name="Picture 5" descr="pasted-image.pdf">
            <a:extLst>
              <a:ext uri="{FF2B5EF4-FFF2-40B4-BE49-F238E27FC236}">
                <a16:creationId xmlns:a16="http://schemas.microsoft.com/office/drawing/2014/main" id="{C15AB84C-9267-4737-BD7C-736EAF6825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3400"/>
            <a:ext cx="24384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31C7C6C-9273-4130-A4DE-878AFE80415C}"/>
              </a:ext>
            </a:extLst>
          </p:cNvPr>
          <p:cNvSpPr>
            <a:spLocks/>
          </p:cNvSpPr>
          <p:nvPr userDrawn="1"/>
        </p:nvSpPr>
        <p:spPr bwMode="auto">
          <a:xfrm>
            <a:off x="6212681" y="12649200"/>
            <a:ext cx="11958638" cy="406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9pPr>
          </a:lstStyle>
          <a:p>
            <a:pPr algn="ctr" eaLnBrk="1"/>
            <a:r>
              <a:rPr lang="en-US" altLang="en-US" sz="2000" dirty="0">
                <a:solidFill>
                  <a:srgbClr val="95B1D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Proprietary and Confidential. © 2016, The HDF Group.</a:t>
            </a:r>
          </a:p>
        </p:txBody>
      </p:sp>
    </p:spTree>
    <p:extLst>
      <p:ext uri="{BB962C8B-B14F-4D97-AF65-F5344CB8AC3E}">
        <p14:creationId xmlns:p14="http://schemas.microsoft.com/office/powerpoint/2010/main" val="40263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auto">
          <a:xfrm>
            <a:off x="1689100" y="1347788"/>
            <a:ext cx="170561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Helvetica Light" pitchFamily="1" charset="0"/>
              </a:rPr>
              <a:t>Click to edit Master title style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body" idx="1"/>
          </p:nvPr>
        </p:nvSpPr>
        <p:spPr bwMode="auto">
          <a:xfrm>
            <a:off x="1689100" y="3276600"/>
            <a:ext cx="21005800" cy="916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Helvetica Light" pitchFamily="1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Helvetica Light" pitchFamily="1" charset="0"/>
              </a:rPr>
              <a:t>Second level</a:t>
            </a:r>
          </a:p>
          <a:p>
            <a:pPr lvl="2"/>
            <a:r>
              <a:rPr lang="en-US" altLang="en-US" dirty="0">
                <a:sym typeface="Helvetica Light" pitchFamily="1" charset="0"/>
              </a:rPr>
              <a:t>Third level</a:t>
            </a:r>
          </a:p>
          <a:p>
            <a:pPr lvl="3"/>
            <a:r>
              <a:rPr lang="en-US" altLang="en-US" dirty="0">
                <a:sym typeface="Helvetica Light" pitchFamily="1" charset="0"/>
              </a:rPr>
              <a:t>Fourth level</a:t>
            </a:r>
          </a:p>
          <a:p>
            <a:pPr lvl="4"/>
            <a:r>
              <a:rPr lang="en-US" altLang="en-US" dirty="0">
                <a:sym typeface="Helvetica Light" pitchFamily="1" charset="0"/>
              </a:rPr>
              <a:t>Fifth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9CE58E4-190D-4D9B-B107-E0B40837F63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997360" y="928588"/>
            <a:ext cx="3522317" cy="15654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05E218-69D3-4295-A00E-CB8BFED386AF}"/>
              </a:ext>
            </a:extLst>
          </p:cNvPr>
          <p:cNvSpPr/>
          <p:nvPr userDrawn="1"/>
        </p:nvSpPr>
        <p:spPr>
          <a:xfrm>
            <a:off x="598899" y="12851110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5EEBFCD-CF01-4BD7-BBAA-04F4E7F7A502}" type="slidenum"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78" r:id="rId3"/>
    <p:sldLayoutId id="2147483651" r:id="rId4"/>
    <p:sldLayoutId id="2147483649" r:id="rId5"/>
    <p:sldLayoutId id="214748368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154F86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463550" indent="-4635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50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1pPr>
      <a:lvl2pPr marL="91440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40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2pPr>
      <a:lvl3pPr marL="137795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36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3pPr>
      <a:lvl4pPr marL="182880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32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4pPr>
      <a:lvl5pPr marL="2292350" indent="-46355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400" b="0" kern="1200">
          <a:solidFill>
            <a:srgbClr val="52585F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FGroup/vol-toolk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FGroup/hdf5doc/tree/master/RFCs/HDF5/VO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FGroup/vol-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pc-io/vol-external-passthrough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FGroup/vol-dao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rtal.hdfgroup.org/display/support/Registered+VOL+Connectors" TargetMode="External"/><Relationship Id="rId5" Type="http://schemas.openxmlformats.org/officeDocument/2006/relationships/hyperlink" Target="https://github.com/hpc-io/vol-cache" TargetMode="External"/><Relationship Id="rId4" Type="http://schemas.openxmlformats.org/officeDocument/2006/relationships/hyperlink" Target="https://github.com/hpc-io/vol-asyn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FGroup/vol-tes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FGroup/vol-tutorial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FGroup/hdf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DFGroup/vol-tutorial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DFGroup/vol-tutorial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.hdfgroup.org/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C722-1AE3-4D57-BABB-6EEA8C62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5" y="1967163"/>
            <a:ext cx="12934308" cy="1566612"/>
          </a:xfrm>
        </p:spPr>
        <p:txBody>
          <a:bodyPr/>
          <a:lstStyle/>
          <a:p>
            <a:r>
              <a:rPr lang="en-US" dirty="0"/>
              <a:t>TUTORIAL</a:t>
            </a:r>
            <a:br>
              <a:rPr lang="en-US" dirty="0"/>
            </a:br>
            <a:r>
              <a:rPr lang="en-US" dirty="0"/>
              <a:t>Virtual Object Layer (VOL)</a:t>
            </a:r>
            <a:br>
              <a:rPr lang="en-US" dirty="0"/>
            </a:br>
            <a:r>
              <a:rPr lang="en-US" dirty="0"/>
              <a:t>Connector Construction Basics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62308-CCD0-4368-BCB1-94C3FC5EB2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February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F0C24-47A6-4F36-AAEA-FD789B3471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Dana Robinson</a:t>
            </a:r>
          </a:p>
          <a:p>
            <a:r>
              <a:rPr lang="en-US" dirty="0"/>
              <a:t>The HDF Group</a:t>
            </a:r>
          </a:p>
        </p:txBody>
      </p:sp>
    </p:spTree>
    <p:extLst>
      <p:ext uri="{BB962C8B-B14F-4D97-AF65-F5344CB8AC3E}">
        <p14:creationId xmlns:p14="http://schemas.microsoft.com/office/powerpoint/2010/main" val="37056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Object Layer (VOL)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D6193-801E-436F-8964-B0065BBCF5C9}"/>
              </a:ext>
            </a:extLst>
          </p:cNvPr>
          <p:cNvSpPr txBox="1"/>
          <p:nvPr/>
        </p:nvSpPr>
        <p:spPr>
          <a:xfrm>
            <a:off x="838200" y="2971800"/>
            <a:ext cx="226314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Sits between public HDF5 API calls and storage-oriented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Allows the creation of VOL connectors that perform arbitrary operations when storage-oriented calls (e.g., H5Dread) are called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Passthrough connectors perform operations (logging, caching, mirroring, etc.) and then invoke another VOL connector layered underneath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Terminal VOL connectors do not pass operations to other VOL connectors in a chain and are typically designed to map HDF5 file objects and metadata to storage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VOL connectors can be written by users and loaded as plugins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Non-storage HDF5 API calls do not go through the VOL (dataspace and property list calls, etc.)</a:t>
            </a:r>
          </a:p>
        </p:txBody>
      </p:sp>
    </p:spTree>
    <p:extLst>
      <p:ext uri="{BB962C8B-B14F-4D97-AF65-F5344CB8AC3E}">
        <p14:creationId xmlns:p14="http://schemas.microsoft.com/office/powerpoint/2010/main" val="129527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VOL Toolkit Repository</a:t>
            </a:r>
          </a:p>
        </p:txBody>
      </p:sp>
    </p:spTree>
    <p:extLst>
      <p:ext uri="{BB962C8B-B14F-4D97-AF65-F5344CB8AC3E}">
        <p14:creationId xmlns:p14="http://schemas.microsoft.com/office/powerpoint/2010/main" val="334035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 Toolkit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D6193-801E-436F-8964-B0065BBCF5C9}"/>
              </a:ext>
            </a:extLst>
          </p:cNvPr>
          <p:cNvSpPr txBox="1"/>
          <p:nvPr/>
        </p:nvSpPr>
        <p:spPr>
          <a:xfrm>
            <a:off x="838200" y="2971800"/>
            <a:ext cx="226314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Location: 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https://github.com/HDFGroup/vol-toolkit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All your VOL construction needs in a single location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Does not contain original content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Designed to bring important content from other repositories together </a:t>
            </a:r>
            <a:r>
              <a:rPr lang="en-US" sz="4000" u="sng" dirty="0">
                <a:latin typeface="Helvetica" panose="020B0604020202020204" pitchFamily="34" charset="0"/>
                <a:cs typeface="Helvetica" panose="020B0604020202020204" pitchFamily="34" charset="0"/>
              </a:rPr>
              <a:t>with consistent versioning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Content is mainly included as git submodules, though the docs are currently copied in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Tags will identify "HDF5 1.13.0", etc. versions of the toolkit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Includes an appropriate version of HDF5</a:t>
            </a:r>
          </a:p>
        </p:txBody>
      </p:sp>
    </p:spTree>
    <p:extLst>
      <p:ext uri="{BB962C8B-B14F-4D97-AF65-F5344CB8AC3E}">
        <p14:creationId xmlns:p14="http://schemas.microsoft.com/office/powerpoint/2010/main" val="287168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0EFB4-6BBE-434A-9DAD-79BF344D1CAD}"/>
              </a:ext>
            </a:extLst>
          </p:cNvPr>
          <p:cNvSpPr txBox="1"/>
          <p:nvPr/>
        </p:nvSpPr>
        <p:spPr>
          <a:xfrm>
            <a:off x="1447800" y="3124200"/>
            <a:ext cx="21945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Two documents are included in the toolkit</a:t>
            </a:r>
          </a:p>
          <a:p>
            <a:endParaRPr lang="en-US" sz="40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User's Guide</a:t>
            </a:r>
          </a:p>
          <a:p>
            <a:endParaRPr lang="en-US" sz="40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Covers basic VOL operations like registration, handling plugin paths, etc.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Connector Author's Guide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Helpful instructions for constructing VOL connectors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RM for "connector author" calls that aren't covered in the main HDF5 API docs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Both were copied from the hdf5doc repository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https://github.com/HDFGroup/hdf5doc/tree/master/RFCs/HDF5/VOL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54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- Public HDF5 Headers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2B274-B9E8-4CBB-8520-2C819D6D3EAE}"/>
              </a:ext>
            </a:extLst>
          </p:cNvPr>
          <p:cNvSpPr txBox="1"/>
          <p:nvPr/>
        </p:nvSpPr>
        <p:spPr>
          <a:xfrm>
            <a:off x="1447800" y="3124200"/>
            <a:ext cx="219456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are several header files you may want to inspect while working on a VOL connector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H5VLpublic.h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HDF5 VOL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Things needed by VOL users (registration API calls, etc.)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H5VLconnector.h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Useful for constructing any VOL connector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H5VLconnector_passthru.h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Useful for constructing pass-through VOL connectors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 useful for terminal connectors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These are all public headers, are distributed with the library, and included under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hdf5.h</a:t>
            </a:r>
          </a:p>
        </p:txBody>
      </p:sp>
    </p:spTree>
    <p:extLst>
      <p:ext uri="{BB962C8B-B14F-4D97-AF65-F5344CB8AC3E}">
        <p14:creationId xmlns:p14="http://schemas.microsoft.com/office/powerpoint/2010/main" val="370179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- Public HDF5 Headers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2B274-B9E8-4CBB-8520-2C819D6D3EAE}"/>
              </a:ext>
            </a:extLst>
          </p:cNvPr>
          <p:cNvSpPr txBox="1"/>
          <p:nvPr/>
        </p:nvSpPr>
        <p:spPr>
          <a:xfrm>
            <a:off x="1447800" y="3124200"/>
            <a:ext cx="219456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H5Xdevelop.h - e.g., H5ESdevelop.h, H5Idevelop.h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Headers that contain useful API calls for VOL, VFD, etc. authors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Public, not really intended to be a part of the API an average user sees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These are all public headers, are distributed with the library, and included under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hdf5.h</a:t>
            </a: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H5PLextern.h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 functionality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 included in hdf5.h!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5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D77DB-A92E-41F4-BA27-C84C84DEF38A}"/>
              </a:ext>
            </a:extLst>
          </p:cNvPr>
          <p:cNvSpPr txBox="1"/>
          <p:nvPr/>
        </p:nvSpPr>
        <p:spPr>
          <a:xfrm>
            <a:off x="1447800" y="3124200"/>
            <a:ext cx="219456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Two template repositories are linked in the toolkit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vol-template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https://github.com/HDFGroup/vol-template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Template for building terminal VOL connectors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Build files + stubs.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Developed and supported by THG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Officially a "template repository" on </a:t>
            </a:r>
            <a:r>
              <a:rPr lang="en-US" sz="4000" dirty="0" err="1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 so you can clone + rename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vol-external-passthrough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https://github.com/hpc-io/vol-external-passthrough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Template for constructing pass-through connectors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Has no-op, pass-through stubs for all callbacks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Developed and supported by NERSC</a:t>
            </a:r>
          </a:p>
        </p:txBody>
      </p:sp>
    </p:spTree>
    <p:extLst>
      <p:ext uri="{BB962C8B-B14F-4D97-AF65-F5344CB8AC3E}">
        <p14:creationId xmlns:p14="http://schemas.microsoft.com/office/powerpoint/2010/main" val="41782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Connectors (NOT in Toolkit)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97C6E-7C26-40FF-999E-9E6016B318D3}"/>
              </a:ext>
            </a:extLst>
          </p:cNvPr>
          <p:cNvSpPr txBox="1"/>
          <p:nvPr/>
        </p:nvSpPr>
        <p:spPr>
          <a:xfrm>
            <a:off x="1447800" y="3124200"/>
            <a:ext cx="219456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When developing your own connector, it can be VERY helpful to see what others have done</a:t>
            </a: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Examples: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vol-</a:t>
            </a:r>
            <a:r>
              <a:rPr lang="en-US" sz="4000" b="1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daos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4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https://github.com/HDFGroup/vol-daos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Terminal VOL connector based on Intel's DAOS developed by THG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Largely complete coverage of the HDF5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Supports parallel HDF5 and async I/O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vol-async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4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https://github.com/hpc-io/vol-async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vol-cache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4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https://github.com/hpc-io/vol-cache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Pass-through VOL connectors developed by NERSC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Support parallel HDF5 (both) and async I/O (vol-async)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 a full list here: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https://portal.hdfgroup.org/display/support/Registered+VOL+Connectors</a:t>
            </a: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7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04A50-F3DB-4DC0-815B-1B8D81160285}"/>
              </a:ext>
            </a:extLst>
          </p:cNvPr>
          <p:cNvSpPr txBox="1"/>
          <p:nvPr/>
        </p:nvSpPr>
        <p:spPr>
          <a:xfrm>
            <a:off x="1447800" y="3124200"/>
            <a:ext cx="21945600" cy="828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A subset of the HDF5 library tests has been collected in a separate repository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vol-tests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https://github.com/HDFGroup/vol-tests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Requires </a:t>
            </a:r>
            <a:r>
              <a:rPr lang="en-US" sz="4000" dirty="0" err="1">
                <a:latin typeface="Helvetica" panose="020B0604020202020204" pitchFamily="34" charset="0"/>
                <a:cs typeface="Helvetica" panose="020B0604020202020204" pitchFamily="34" charset="0"/>
              </a:rPr>
              <a:t>CMake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Supports parallel connectors and async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No Windows support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Tests a lot of the HDF5 API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Tests the HDF5 command-line tools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Expect a lot of failed tests until you have significant HDF5 API coverage in your connector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Instructions for use located in the repository's README</a:t>
            </a:r>
          </a:p>
        </p:txBody>
      </p:sp>
    </p:spTree>
    <p:extLst>
      <p:ext uri="{BB962C8B-B14F-4D97-AF65-F5344CB8AC3E}">
        <p14:creationId xmlns:p14="http://schemas.microsoft.com/office/powerpoint/2010/main" val="207017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VOL Connector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6CF44-957B-42FA-A040-7C77C5A9DD96}"/>
              </a:ext>
            </a:extLst>
          </p:cNvPr>
          <p:cNvSpPr txBox="1"/>
          <p:nvPr/>
        </p:nvSpPr>
        <p:spPr>
          <a:xfrm>
            <a:off x="1447800" y="3124200"/>
            <a:ext cx="2194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The connector covered in this tutorial</a:t>
            </a: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vol-tutorial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4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https://github.com/HDFGroup/vol-tutorial.git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Built using the template terminal VOL connector as a starting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Will include these slides</a:t>
            </a:r>
          </a:p>
        </p:txBody>
      </p:sp>
    </p:spTree>
    <p:extLst>
      <p:ext uri="{BB962C8B-B14F-4D97-AF65-F5344CB8AC3E}">
        <p14:creationId xmlns:p14="http://schemas.microsoft.com/office/powerpoint/2010/main" val="64701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05094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Terminal Connector</a:t>
            </a:r>
          </a:p>
        </p:txBody>
      </p:sp>
    </p:spTree>
    <p:extLst>
      <p:ext uri="{BB962C8B-B14F-4D97-AF65-F5344CB8AC3E}">
        <p14:creationId xmlns:p14="http://schemas.microsoft.com/office/powerpoint/2010/main" val="220312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E5D4C-0038-4256-8F12-3BD7719F05FF}"/>
              </a:ext>
            </a:extLst>
          </p:cNvPr>
          <p:cNvSpPr txBox="1"/>
          <p:nvPr/>
        </p:nvSpPr>
        <p:spPr>
          <a:xfrm>
            <a:off x="1447800" y="3124200"/>
            <a:ext cx="219456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 your data storage system(s)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Clone the template repository (optional)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Think about how to map HDF5 concepts to "things" in your data storage system(s)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implementing functionality via callbacks in the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H5VL_class_t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Boilerplate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File create/open/close/is accessible/delete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 create/open/close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 create/open/close/read/write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  <a:p>
            <a:pPr marL="1200150" lvl="1" indent="-742950">
              <a:buFont typeface="+mj-lt"/>
              <a:buAutoNum type="alphaLcPeriod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Repeat steps 3 &amp; 4 as you work to make tests pass and discover issues.</a:t>
            </a:r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2E4BC144-FE85-4C0E-B767-BD2FF9FF508E}"/>
              </a:ext>
            </a:extLst>
          </p:cNvPr>
          <p:cNvSpPr/>
          <p:nvPr/>
        </p:nvSpPr>
        <p:spPr>
          <a:xfrm rot="16200000" flipV="1">
            <a:off x="18002250" y="6000750"/>
            <a:ext cx="6591300" cy="4800600"/>
          </a:xfrm>
          <a:prstGeom prst="uturnArrow">
            <a:avLst>
              <a:gd name="adj1" fmla="val 14689"/>
              <a:gd name="adj2" fmla="val 17811"/>
              <a:gd name="adj3" fmla="val 24206"/>
              <a:gd name="adj4" fmla="val 43750"/>
              <a:gd name="adj5" fmla="val 580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ED3CC-B166-4BC2-A178-0FCDB57483F9}"/>
              </a:ext>
            </a:extLst>
          </p:cNvPr>
          <p:cNvSpPr txBox="1"/>
          <p:nvPr/>
        </p:nvSpPr>
        <p:spPr>
          <a:xfrm>
            <a:off x="1447800" y="3124200"/>
            <a:ext cx="2194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will need to figure out how to implement several things using the primitives available in your data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3474-BB35-44EF-A9E6-9D1C83EE47FD}"/>
              </a:ext>
            </a:extLst>
          </p:cNvPr>
          <p:cNvSpPr txBox="1"/>
          <p:nvPr/>
        </p:nvSpPr>
        <p:spPr>
          <a:xfrm>
            <a:off x="4724400" y="5192737"/>
            <a:ext cx="5638800" cy="490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File Objects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Groups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Datasets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Stored Datatypes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D9F08-D44C-4453-B578-9D9C81B3A90C}"/>
              </a:ext>
            </a:extLst>
          </p:cNvPr>
          <p:cNvSpPr txBox="1"/>
          <p:nvPr/>
        </p:nvSpPr>
        <p:spPr>
          <a:xfrm>
            <a:off x="1447800" y="10972800"/>
            <a:ext cx="2164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may not need all these things if you will be implementing a subset of the HDF5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37496-1796-4EAD-85A3-AC0929165D1C}"/>
              </a:ext>
            </a:extLst>
          </p:cNvPr>
          <p:cNvSpPr txBox="1"/>
          <p:nvPr/>
        </p:nvSpPr>
        <p:spPr>
          <a:xfrm>
            <a:off x="12931588" y="5192737"/>
            <a:ext cx="9776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Attributes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27995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17BAF9A-C072-4044-BFCE-2039E832C2EC}"/>
              </a:ext>
            </a:extLst>
          </p:cNvPr>
          <p:cNvSpPr/>
          <p:nvPr/>
        </p:nvSpPr>
        <p:spPr>
          <a:xfrm>
            <a:off x="2819400" y="3048000"/>
            <a:ext cx="6553200" cy="9144000"/>
          </a:xfrm>
          <a:prstGeom prst="roundRect">
            <a:avLst/>
          </a:prstGeom>
          <a:solidFill>
            <a:schemeClr val="accent5">
              <a:alpha val="30000"/>
            </a:schemeClr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A7E472-D8BA-E84D-9EA3-FA98A4DF8E63}"/>
              </a:ext>
            </a:extLst>
          </p:cNvPr>
          <p:cNvSpPr/>
          <p:nvPr/>
        </p:nvSpPr>
        <p:spPr>
          <a:xfrm>
            <a:off x="14478000" y="3068053"/>
            <a:ext cx="6553200" cy="9144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29B7F33-CDAF-824F-91BA-6228AB817F1E}"/>
              </a:ext>
            </a:extLst>
          </p:cNvPr>
          <p:cNvSpPr/>
          <p:nvPr/>
        </p:nvSpPr>
        <p:spPr>
          <a:xfrm>
            <a:off x="9677400" y="6019800"/>
            <a:ext cx="4572000" cy="281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27E51D-198B-3246-8231-44913006F62E}"/>
              </a:ext>
            </a:extLst>
          </p:cNvPr>
          <p:cNvSpPr/>
          <p:nvPr/>
        </p:nvSpPr>
        <p:spPr>
          <a:xfrm>
            <a:off x="17221200" y="6096000"/>
            <a:ext cx="3429000" cy="1524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87129B04-EA08-754A-B324-75FBF4D796AB}"/>
              </a:ext>
            </a:extLst>
          </p:cNvPr>
          <p:cNvSpPr/>
          <p:nvPr/>
        </p:nvSpPr>
        <p:spPr>
          <a:xfrm>
            <a:off x="15011400" y="3982453"/>
            <a:ext cx="2514600" cy="213360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12" name="Internal Storage 11">
            <a:extLst>
              <a:ext uri="{FF2B5EF4-FFF2-40B4-BE49-F238E27FC236}">
                <a16:creationId xmlns:a16="http://schemas.microsoft.com/office/drawing/2014/main" id="{3D005633-7F2B-CC45-B083-A42B06D08BFD}"/>
              </a:ext>
            </a:extLst>
          </p:cNvPr>
          <p:cNvSpPr/>
          <p:nvPr/>
        </p:nvSpPr>
        <p:spPr>
          <a:xfrm>
            <a:off x="15011400" y="7934826"/>
            <a:ext cx="3200400" cy="1981200"/>
          </a:xfrm>
          <a:prstGeom prst="flowChartInternal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2D162-5671-E24B-A768-BCCF097B5C12}"/>
              </a:ext>
            </a:extLst>
          </p:cNvPr>
          <p:cNvSpPr txBox="1"/>
          <p:nvPr/>
        </p:nvSpPr>
        <p:spPr>
          <a:xfrm>
            <a:off x="16002000" y="10647947"/>
            <a:ext cx="3695700" cy="76944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datatypes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5C7BC-D781-B549-BB3A-FAF0BDC61B88}"/>
              </a:ext>
            </a:extLst>
          </p:cNvPr>
          <p:cNvSpPr txBox="1"/>
          <p:nvPr/>
        </p:nvSpPr>
        <p:spPr>
          <a:xfrm>
            <a:off x="3482340" y="10020884"/>
            <a:ext cx="3695700" cy="76944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SQL types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59868716-C892-1848-BBCD-64E48E1FE5CB}"/>
              </a:ext>
            </a:extLst>
          </p:cNvPr>
          <p:cNvSpPr/>
          <p:nvPr/>
        </p:nvSpPr>
        <p:spPr>
          <a:xfrm>
            <a:off x="3467100" y="3657600"/>
            <a:ext cx="3657600" cy="2362200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databases</a:t>
            </a:r>
          </a:p>
        </p:txBody>
      </p:sp>
      <p:sp>
        <p:nvSpPr>
          <p:cNvPr id="16" name="Internal Storage 15">
            <a:extLst>
              <a:ext uri="{FF2B5EF4-FFF2-40B4-BE49-F238E27FC236}">
                <a16:creationId xmlns:a16="http://schemas.microsoft.com/office/drawing/2014/main" id="{1C7FD69C-BAC1-3445-8F14-F62BFAE7022C}"/>
              </a:ext>
            </a:extLst>
          </p:cNvPr>
          <p:cNvSpPr/>
          <p:nvPr/>
        </p:nvSpPr>
        <p:spPr>
          <a:xfrm>
            <a:off x="5524500" y="7049084"/>
            <a:ext cx="3200400" cy="1981200"/>
          </a:xfrm>
          <a:prstGeom prst="flowChartInternalStorag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3001D-3AE9-7946-95CE-43DA2631CC1F}"/>
              </a:ext>
            </a:extLst>
          </p:cNvPr>
          <p:cNvSpPr txBox="1"/>
          <p:nvPr/>
        </p:nvSpPr>
        <p:spPr>
          <a:xfrm>
            <a:off x="2819400" y="12296950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SQL 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FDEC45-BB7F-1246-90FF-233DC5DC5B78}"/>
              </a:ext>
            </a:extLst>
          </p:cNvPr>
          <p:cNvSpPr txBox="1"/>
          <p:nvPr/>
        </p:nvSpPr>
        <p:spPr>
          <a:xfrm>
            <a:off x="14478000" y="12320826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HDF5</a:t>
            </a:r>
          </a:p>
        </p:txBody>
      </p:sp>
    </p:spTree>
    <p:extLst>
      <p:ext uri="{BB962C8B-B14F-4D97-AF65-F5344CB8AC3E}">
        <p14:creationId xmlns:p14="http://schemas.microsoft.com/office/powerpoint/2010/main" val="2201890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ED3CC-B166-4BC2-A178-0FCDB57483F9}"/>
              </a:ext>
            </a:extLst>
          </p:cNvPr>
          <p:cNvSpPr txBox="1"/>
          <p:nvPr/>
        </p:nvSpPr>
        <p:spPr>
          <a:xfrm>
            <a:off x="1447800" y="3124200"/>
            <a:ext cx="2194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Operations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will also need to think about the operations that HDF5 permits (partial I/O, iterating, etc.) and how to map those to the operations provided by your storage system(s).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 conversion may also be tricky. HDF5 has a rich type system and that may be difficult to map to your storage scheme(s).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7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Callback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11DC-83D0-49CC-AF57-CD7174526C09}"/>
              </a:ext>
            </a:extLst>
          </p:cNvPr>
          <p:cNvSpPr txBox="1"/>
          <p:nvPr/>
        </p:nvSpPr>
        <p:spPr>
          <a:xfrm>
            <a:off x="1447800" y="3124200"/>
            <a:ext cx="219456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HDF5 API calls invoke callbacks via the connector's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H5VL_class_t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static const H5VL_class_t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tutorial_vol_g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= { 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H5VL_VERSION,                 /* VOL class struct version */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TUTORIAL_VOL_CONNECTOR_VALUE, /* value            */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TUTORIAL_VOL_CONNECTOR_NAME,  /* name             */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0,                            /* connector version */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0,                            /* capability flags */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NULL,                         /* initialize       */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NULL,                         /* terminate        */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{                                        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    /*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file_cls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*/                       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    NULL, /* create           */         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    NULL, /* open             */         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    NULL, /* get              */         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    NULL, /* specific         */         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    NULL, /* optional         */         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    NULL  /* close            */                         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   }, </a:t>
            </a:r>
          </a:p>
          <a:p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747943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Callback Functionality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11DC-83D0-49CC-AF57-CD7174526C09}"/>
              </a:ext>
            </a:extLst>
          </p:cNvPr>
          <p:cNvSpPr txBox="1"/>
          <p:nvPr/>
        </p:nvSpPr>
        <p:spPr>
          <a:xfrm>
            <a:off x="1447800" y="3124200"/>
            <a:ext cx="2194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VOL Connector Authors Guide includes an appendix that maps callbacks to HDF5 API calls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98469B-652A-405E-AE16-0E78AA57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4876800"/>
            <a:ext cx="14630400" cy="70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1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Callback Functionality 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11DC-83D0-49CC-AF57-CD7174526C09}"/>
              </a:ext>
            </a:extLst>
          </p:cNvPr>
          <p:cNvSpPr txBox="1"/>
          <p:nvPr/>
        </p:nvSpPr>
        <p:spPr>
          <a:xfrm>
            <a:off x="1447800" y="3124200"/>
            <a:ext cx="2194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every HDF5 API call you want to support, you will have to implement the appropriate callback via your connector's class struct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library will then invoke your callback via the VOL when working with files that were opened using your connector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574788-21E7-4036-B361-D2E4BFD3318F}"/>
              </a:ext>
            </a:extLst>
          </p:cNvPr>
          <p:cNvSpPr/>
          <p:nvPr/>
        </p:nvSpPr>
        <p:spPr>
          <a:xfrm>
            <a:off x="1219200" y="7987553"/>
            <a:ext cx="3962400" cy="2039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H5Fcreate()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F5FA55A-F514-4C85-B25D-3DD2960D076F}"/>
              </a:ext>
            </a:extLst>
          </p:cNvPr>
          <p:cNvSpPr/>
          <p:nvPr/>
        </p:nvSpPr>
        <p:spPr>
          <a:xfrm>
            <a:off x="5638800" y="8245288"/>
            <a:ext cx="2667000" cy="152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F1FCB2-06F0-4DA8-AE09-00631046001A}"/>
              </a:ext>
            </a:extLst>
          </p:cNvPr>
          <p:cNvSpPr/>
          <p:nvPr/>
        </p:nvSpPr>
        <p:spPr>
          <a:xfrm>
            <a:off x="8727141" y="7983071"/>
            <a:ext cx="5943600" cy="20394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tutorial_vol_create</a:t>
            </a:r>
            <a:r>
              <a:rPr lang="en-US" dirty="0"/>
              <a:t>()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BFBAB8B-471A-46E9-86A3-AA41AA9D9F31}"/>
              </a:ext>
            </a:extLst>
          </p:cNvPr>
          <p:cNvSpPr/>
          <p:nvPr/>
        </p:nvSpPr>
        <p:spPr>
          <a:xfrm>
            <a:off x="15298270" y="8229600"/>
            <a:ext cx="2667000" cy="152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34FE76B-2240-4DD6-8838-86CB852530C8}"/>
              </a:ext>
            </a:extLst>
          </p:cNvPr>
          <p:cNvSpPr/>
          <p:nvPr/>
        </p:nvSpPr>
        <p:spPr>
          <a:xfrm>
            <a:off x="18592800" y="7983070"/>
            <a:ext cx="3711389" cy="2039470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101421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via </a:t>
            </a:r>
            <a:r>
              <a:rPr lang="en-US" dirty="0" err="1">
                <a:latin typeface="Consolas" panose="020B0609020204030204" pitchFamily="49" charset="0"/>
              </a:rPr>
              <a:t>hid_t</a:t>
            </a:r>
            <a:r>
              <a:rPr lang="en-US" dirty="0"/>
              <a:t> IDs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11DC-83D0-49CC-AF57-CD7174526C09}"/>
              </a:ext>
            </a:extLst>
          </p:cNvPr>
          <p:cNvSpPr txBox="1"/>
          <p:nvPr/>
        </p:nvSpPr>
        <p:spPr>
          <a:xfrm>
            <a:off x="1447800" y="3124200"/>
            <a:ext cx="21945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Create/open callbacks typically return void pointers to whatever per-object/file/thing structure you create to manage your connector's state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Example: The create callback in the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H5VL_file_class_t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5"/>
            <a:r>
              <a:rPr lang="en-US" sz="4000" b="1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void *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(*create)(const char *name, unsigned flags,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hid_t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fcpl_id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hid_t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fapl_id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hid_t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dxpl_id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, void **req);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These pointers are then associated with the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hid_t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 that is assigned to your newly created file/object/thing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			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hid_t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fid = H5Fcreate(…);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/* pointer to buffer stored in fid */</a:t>
            </a:r>
            <a:endParaRPr lang="en-US" sz="40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394E1-C7BA-4346-8D33-5CBEF2E80BAA}"/>
              </a:ext>
            </a:extLst>
          </p:cNvPr>
          <p:cNvSpPr/>
          <p:nvPr/>
        </p:nvSpPr>
        <p:spPr>
          <a:xfrm>
            <a:off x="3657600" y="6248400"/>
            <a:ext cx="19050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0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via </a:t>
            </a:r>
            <a:r>
              <a:rPr lang="en-US" dirty="0" err="1">
                <a:latin typeface="Consolas" panose="020B0609020204030204" pitchFamily="49" charset="0"/>
              </a:rPr>
              <a:t>hid_t</a:t>
            </a:r>
            <a:r>
              <a:rPr lang="en-US" dirty="0"/>
              <a:t> IDs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11DC-83D0-49CC-AF57-CD7174526C09}"/>
              </a:ext>
            </a:extLst>
          </p:cNvPr>
          <p:cNvSpPr txBox="1"/>
          <p:nvPr/>
        </p:nvSpPr>
        <p:spPr>
          <a:xfrm>
            <a:off x="1447800" y="3124200"/>
            <a:ext cx="2194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pointers managed by the IDs are then passed as parameters to callbacks that use the open object/file/thing.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Example: The get callback in the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H5VL_file_class_t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6"/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herr_t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(*get)(</a:t>
            </a:r>
            <a:r>
              <a:rPr lang="en-US" sz="4000" b="1" dirty="0">
                <a:solidFill>
                  <a:srgbClr val="0070C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void *obj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, H5VL_datatype_get_args_t *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args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hid_t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dxpl_id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, void **req);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you can inspect and/or manipulate that state as you see fit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8E32F-F3A1-46F6-959A-BA66EF337584}"/>
              </a:ext>
            </a:extLst>
          </p:cNvPr>
          <p:cNvSpPr/>
          <p:nvPr/>
        </p:nvSpPr>
        <p:spPr>
          <a:xfrm>
            <a:off x="8077200" y="6248400"/>
            <a:ext cx="28956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Tutorial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52106-760E-4345-97FD-CBB61C0705F5}"/>
              </a:ext>
            </a:extLst>
          </p:cNvPr>
          <p:cNvSpPr txBox="1"/>
          <p:nvPr/>
        </p:nvSpPr>
        <p:spPr>
          <a:xfrm>
            <a:off x="876300" y="5842337"/>
            <a:ext cx="2263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 the "Hello, world!" of VOL connector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209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via </a:t>
            </a:r>
            <a:r>
              <a:rPr lang="en-US" dirty="0" err="1">
                <a:latin typeface="Consolas" panose="020B0609020204030204" pitchFamily="49" charset="0"/>
              </a:rPr>
              <a:t>hid_t</a:t>
            </a:r>
            <a:r>
              <a:rPr lang="en-US" dirty="0"/>
              <a:t> IDs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580AA-0E59-4333-B520-CCD55A2046CA}"/>
              </a:ext>
            </a:extLst>
          </p:cNvPr>
          <p:cNvSpPr txBox="1"/>
          <p:nvPr/>
        </p:nvSpPr>
        <p:spPr>
          <a:xfrm>
            <a:off x="1447800" y="3124200"/>
            <a:ext cx="21945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HDF5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hid_t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IDs are reference counted and when the reference count drops to zero, the tracked thing's close callback will be invoked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state pointer will be passed in as a parameter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Example: The close callback in the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H5VL_file_class_t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6"/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herr_t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(*close)(void *file,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hid_t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dxpl_id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, void **req);</a:t>
            </a: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you can then dispose of any resources you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68FE4-5E15-47CC-A5DA-EAE94B06B2DD}"/>
              </a:ext>
            </a:extLst>
          </p:cNvPr>
          <p:cNvSpPr/>
          <p:nvPr/>
        </p:nvSpPr>
        <p:spPr>
          <a:xfrm>
            <a:off x="8610600" y="7467600"/>
            <a:ext cx="32766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8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3236637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HDF5 "Things" to Storage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67F3D-67E8-4045-8E03-01351E0AE0B2}"/>
              </a:ext>
            </a:extLst>
          </p:cNvPr>
          <p:cNvSpPr txBox="1"/>
          <p:nvPr/>
        </p:nvSpPr>
        <p:spPr>
          <a:xfrm>
            <a:off x="1447800" y="3124200"/>
            <a:ext cx="219456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is probably the most difficult part of constructing a connector!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is difficult to give specific advice as every situation will have different needs and constraints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Potential Problems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HDF5 data model may not map well to your storage scheme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Common HDF5 data access patterns may not be performant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may need to do extra work outside of a normal HDF5 workflow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Don't feel you have to implement everything! (more on this later…)</a:t>
            </a:r>
          </a:p>
        </p:txBody>
      </p:sp>
    </p:spTree>
    <p:extLst>
      <p:ext uri="{BB962C8B-B14F-4D97-AF65-F5344CB8AC3E}">
        <p14:creationId xmlns:p14="http://schemas.microsoft.com/office/powerpoint/2010/main" val="2796946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67F3D-67E8-4045-8E03-01351E0AE0B2}"/>
              </a:ext>
            </a:extLst>
          </p:cNvPr>
          <p:cNvSpPr txBox="1"/>
          <p:nvPr/>
        </p:nvSpPr>
        <p:spPr>
          <a:xfrm>
            <a:off x="1371600" y="3124200"/>
            <a:ext cx="2194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Don't feel constrained to one data storage system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Storing datasets, groups, attributes, internal metadata using different schemes is possible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could store datasets/attributes in Redis and groups/links in Neo4j, for example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what you need to do to make the system useful, robust, and performant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have a lot of freedom!</a:t>
            </a:r>
          </a:p>
        </p:txBody>
      </p:sp>
    </p:spTree>
    <p:extLst>
      <p:ext uri="{BB962C8B-B14F-4D97-AF65-F5344CB8AC3E}">
        <p14:creationId xmlns:p14="http://schemas.microsoft.com/office/powerpoint/2010/main" val="1880196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9D79-3DE2-43DD-8D77-14ED6590DB36}"/>
              </a:ext>
            </a:extLst>
          </p:cNvPr>
          <p:cNvSpPr txBox="1"/>
          <p:nvPr/>
        </p:nvSpPr>
        <p:spPr>
          <a:xfrm>
            <a:off x="1447800" y="3124200"/>
            <a:ext cx="21945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HDF5 file is a container for data and file metadata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does NOT have to be a "container" in your data storage scheme in the way that a single file or database contains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important is that it is the starting point for traversing the group/link graph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Needs to store the root group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Probably want some sort of marker to indicate "this is HDF5"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81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D1466-9EE1-4C84-AA54-1B22EAE7151D}"/>
              </a:ext>
            </a:extLst>
          </p:cNvPr>
          <p:cNvSpPr txBox="1"/>
          <p:nvPr/>
        </p:nvSpPr>
        <p:spPr>
          <a:xfrm>
            <a:off x="1447800" y="3124200"/>
            <a:ext cx="219456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Groups, datasets, stored datatypes are </a:t>
            </a:r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HDF5 file objects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They are manipulated via their own API calls (e.g., H5D for datasets) and as a class via the H5O API calls (H5Ovisit, etc.)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Groups</a:t>
            </a: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collection of links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Datasets</a:t>
            </a: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n-dimensional data of a particular type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Stored Datatypes</a:t>
            </a: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set of type information (class, size, byte order, signed/unsigned, etc.)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Note that HDF5 attributes are considered file metadata and </a:t>
            </a:r>
            <a:r>
              <a:rPr lang="en-US" sz="4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file objects</a:t>
            </a:r>
          </a:p>
        </p:txBody>
      </p:sp>
    </p:spTree>
    <p:extLst>
      <p:ext uri="{BB962C8B-B14F-4D97-AF65-F5344CB8AC3E}">
        <p14:creationId xmlns:p14="http://schemas.microsoft.com/office/powerpoint/2010/main" val="690847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D1466-9EE1-4C84-AA54-1B22EAE7151D}"/>
              </a:ext>
            </a:extLst>
          </p:cNvPr>
          <p:cNvSpPr txBox="1"/>
          <p:nvPr/>
        </p:nvSpPr>
        <p:spPr>
          <a:xfrm>
            <a:off x="1447800" y="3124200"/>
            <a:ext cx="219456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Considerations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They are targets of links, source might have been passed in as a file ID (implying root group)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 a way to handle them as a class in H5O calls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Iteration calls like H5Ovisit can iterate by creation order or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 calls may locate objects by name or creation order index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 calls exist that return the property lists and dataspaces used to create the object. You'll need to cache or construct these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Remember, some HDF5 API calls may not make sense for you. You may be able to no-op some of them (e.g., H5Dflush/refresh)</a:t>
            </a:r>
          </a:p>
        </p:txBody>
      </p:sp>
    </p:spTree>
    <p:extLst>
      <p:ext uri="{BB962C8B-B14F-4D97-AF65-F5344CB8AC3E}">
        <p14:creationId xmlns:p14="http://schemas.microsoft.com/office/powerpoint/2010/main" val="2958983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64D58-DFFD-4A5C-BB41-CB2688311A31}"/>
              </a:ext>
            </a:extLst>
          </p:cNvPr>
          <p:cNvSpPr txBox="1"/>
          <p:nvPr/>
        </p:nvSpPr>
        <p:spPr>
          <a:xfrm>
            <a:off x="1447800" y="3124200"/>
            <a:ext cx="21945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Attributes are NOT file objects so they don't have to be treated like groups, datasets, etc.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 to be attachable to file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Iteration calls like H5Aiterate can iterate by creation order or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 calls may locate attributes by name or creation order index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 calls exist that return the property lists and dataspaces used to create the attribute. You'll need to cache or construct these</a:t>
            </a:r>
          </a:p>
        </p:txBody>
      </p:sp>
    </p:spTree>
    <p:extLst>
      <p:ext uri="{BB962C8B-B14F-4D97-AF65-F5344CB8AC3E}">
        <p14:creationId xmlns:p14="http://schemas.microsoft.com/office/powerpoint/2010/main" val="603809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(</a:t>
            </a:r>
            <a:r>
              <a:rPr lang="en-US" dirty="0">
                <a:latin typeface="Consolas" panose="020B0609020204030204" pitchFamily="49" charset="0"/>
              </a:rPr>
              <a:t>H5O_token_t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D224C-04EF-4CB3-A236-6E0D36D05AF2}"/>
              </a:ext>
            </a:extLst>
          </p:cNvPr>
          <p:cNvSpPr txBox="1"/>
          <p:nvPr/>
        </p:nvSpPr>
        <p:spPr>
          <a:xfrm>
            <a:off x="685800" y="2590800"/>
            <a:ext cx="124206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VOL-agnostic replacement for HDF5 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haddr_t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addresses in the public API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128 bits, interpreted by the VOL connector (defined in H5public.h)</a:t>
            </a:r>
          </a:p>
          <a:p>
            <a:pPr lvl="1"/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Exposed via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H5Oget_info/iterate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used in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H5Oopen_by_token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Also used in 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Allows directly opening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you need more than 128 bits to uniquely identify an object, consider storing a key into some sort of dictionary where you could store more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4AAF9-FD7D-439D-954E-F4E88E33D523}"/>
              </a:ext>
            </a:extLst>
          </p:cNvPr>
          <p:cNvSpPr txBox="1"/>
          <p:nvPr/>
        </p:nvSpPr>
        <p:spPr>
          <a:xfrm>
            <a:off x="14935200" y="3796211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#define H5O_MAX_TOKEN_SIZE (16)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typedef struct H5O_token_t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uint8_t __data[H5O_MAX_TOKEN_SIZE];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 H5O_token_t;</a:t>
            </a:r>
          </a:p>
        </p:txBody>
      </p:sp>
    </p:spTree>
    <p:extLst>
      <p:ext uri="{BB962C8B-B14F-4D97-AF65-F5344CB8AC3E}">
        <p14:creationId xmlns:p14="http://schemas.microsoft.com/office/powerpoint/2010/main" val="399181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64D58-DFFD-4A5C-BB41-CB2688311A31}"/>
              </a:ext>
            </a:extLst>
          </p:cNvPr>
          <p:cNvSpPr txBox="1"/>
          <p:nvPr/>
        </p:nvSpPr>
        <p:spPr>
          <a:xfrm>
            <a:off x="1447800" y="3124200"/>
            <a:ext cx="219456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 HDF5 functionality is VOL-independent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IDs (H5I API calls)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buffer you define will be associated with the </a:t>
            </a:r>
            <a:r>
              <a:rPr lang="en-US" sz="4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hid_t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ID at create/open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close it in the close callback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Library handles ID tracking and management otherwise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Property Lists (H5P API calls)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inspect properties in lists passed to callbacks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also add your own properties (via H5Pset/get)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 HDF5 API calls return property lists (e.g., H5Fget_create_plist) so you'll need to save or construct them if you want to support those calls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Could use H5Pencode/decode or just handle the properties you care about individually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2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64D1C-A32E-4D96-AD0A-83BC1C5DCA90}"/>
              </a:ext>
            </a:extLst>
          </p:cNvPr>
          <p:cNvSpPr txBox="1"/>
          <p:nvPr/>
        </p:nvSpPr>
        <p:spPr>
          <a:xfrm>
            <a:off x="1689100" y="3352800"/>
            <a:ext cx="875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E67B4-45B4-4EF2-99AD-C34849C1E7D7}"/>
              </a:ext>
            </a:extLst>
          </p:cNvPr>
          <p:cNvSpPr txBox="1"/>
          <p:nvPr/>
        </p:nvSpPr>
        <p:spPr>
          <a:xfrm>
            <a:off x="13487400" y="3346938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 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3A9DC-1FC0-45F1-B279-75380088EECF}"/>
              </a:ext>
            </a:extLst>
          </p:cNvPr>
          <p:cNvSpPr txBox="1"/>
          <p:nvPr/>
        </p:nvSpPr>
        <p:spPr>
          <a:xfrm>
            <a:off x="1524000" y="4724400"/>
            <a:ext cx="93726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VOL Overview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VOL Toolkit Repository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Constructing a Connector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Mapping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58C58-ACD1-43BB-B00A-0B2537866A37}"/>
              </a:ext>
            </a:extLst>
          </p:cNvPr>
          <p:cNvSpPr txBox="1"/>
          <p:nvPr/>
        </p:nvSpPr>
        <p:spPr>
          <a:xfrm>
            <a:off x="13487400" y="4724400"/>
            <a:ext cx="93726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Tutorial VOL Connector</a:t>
            </a: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Boilerplate</a:t>
            </a: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File Operations</a:t>
            </a: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Group Operations</a:t>
            </a: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Dataset Operations</a:t>
            </a:r>
          </a:p>
        </p:txBody>
      </p:sp>
    </p:spTree>
    <p:extLst>
      <p:ext uri="{BB962C8B-B14F-4D97-AF65-F5344CB8AC3E}">
        <p14:creationId xmlns:p14="http://schemas.microsoft.com/office/powerpoint/2010/main" val="2227056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64D58-DFFD-4A5C-BB41-CB2688311A31}"/>
              </a:ext>
            </a:extLst>
          </p:cNvPr>
          <p:cNvSpPr txBox="1"/>
          <p:nvPr/>
        </p:nvSpPr>
        <p:spPr>
          <a:xfrm>
            <a:off x="1447800" y="3124200"/>
            <a:ext cx="2194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Dataspaces (H5S API calls)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Inspect dataspaces to determine # dimensions, sizes, etc. when creating datasets, setting up I/O,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will have to construct dataset dataspaces to return to the user (e.g., H5Dget_space)</a:t>
            </a:r>
          </a:p>
          <a:p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Non-committed Datatypes (many H5T API calls)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HDF5 has a rich type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will need to map this (or a subset) to your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Many H5T API calls can help you create, inspect, and convert types</a:t>
            </a:r>
          </a:p>
        </p:txBody>
      </p:sp>
    </p:spTree>
    <p:extLst>
      <p:ext uri="{BB962C8B-B14F-4D97-AF65-F5344CB8AC3E}">
        <p14:creationId xmlns:p14="http://schemas.microsoft.com/office/powerpoint/2010/main" val="3969115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HDF5 API Calls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64D58-DFFD-4A5C-BB41-CB2688311A31}"/>
              </a:ext>
            </a:extLst>
          </p:cNvPr>
          <p:cNvSpPr txBox="1"/>
          <p:nvPr/>
        </p:nvSpPr>
        <p:spPr>
          <a:xfrm>
            <a:off x="1447800" y="3124200"/>
            <a:ext cx="21945600" cy="982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creating a VOL connector, there are some things that are NOT considered to be a part of the abstract VOL model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Chunking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Compression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Virtual File Drivers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Caching (chunk, metadata)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Many API calls are considered to be a part of the native VOL connector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Handled via the native VOL connector's optional callbacks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full list is included in the connector author's guide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Example: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H5Fset_libver_bounds()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can implement native calls in your own connector</a:t>
            </a:r>
          </a:p>
        </p:txBody>
      </p:sp>
    </p:spTree>
    <p:extLst>
      <p:ext uri="{BB962C8B-B14F-4D97-AF65-F5344CB8AC3E}">
        <p14:creationId xmlns:p14="http://schemas.microsoft.com/office/powerpoint/2010/main" val="451470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You Need To Implement?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992D3-CEC6-4490-9733-3657592E8363}"/>
              </a:ext>
            </a:extLst>
          </p:cNvPr>
          <p:cNvSpPr txBox="1"/>
          <p:nvPr/>
        </p:nvSpPr>
        <p:spPr>
          <a:xfrm>
            <a:off x="1447800" y="3124200"/>
            <a:ext cx="219456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depends on the needs of your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do NOT need to implement the full HDF5 API, all callbacks, etc.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VOL connector does this!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native HDF5 connector doesn't even do this! (no H5M map calls, for example)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Just implement what you need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 API calls may not fit your storage system well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 API calls may not be applicable to your use case(s)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 the command-line tools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Being able to handle h5dump, h5ls, etc. is very useful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tools use a lot of HDF5 API calls to do their work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We'll add a list of the calls used by the tools to the connector author's guide</a:t>
            </a:r>
          </a:p>
        </p:txBody>
      </p:sp>
    </p:spTree>
    <p:extLst>
      <p:ext uri="{BB962C8B-B14F-4D97-AF65-F5344CB8AC3E}">
        <p14:creationId xmlns:p14="http://schemas.microsoft.com/office/powerpoint/2010/main" val="3954046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  <a:br>
              <a:rPr lang="en-US" dirty="0"/>
            </a:br>
            <a:r>
              <a:rPr lang="en-US" dirty="0"/>
              <a:t>Constructing a Simple Connector</a:t>
            </a:r>
          </a:p>
        </p:txBody>
      </p:sp>
    </p:spTree>
    <p:extLst>
      <p:ext uri="{BB962C8B-B14F-4D97-AF65-F5344CB8AC3E}">
        <p14:creationId xmlns:p14="http://schemas.microsoft.com/office/powerpoint/2010/main" val="1410931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3540957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C98A9-1C13-4B89-8D34-B8C026613D72}"/>
              </a:ext>
            </a:extLst>
          </p:cNvPr>
          <p:cNvSpPr txBox="1"/>
          <p:nvPr/>
        </p:nvSpPr>
        <p:spPr>
          <a:xfrm>
            <a:off x="1447800" y="3124200"/>
            <a:ext cx="219456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HDF5 repository: (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https://github.com/HDFGroup/hdf5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Must be HDF5 1.13.0 or later (develop branch okay)</a:t>
            </a:r>
          </a:p>
          <a:p>
            <a:pPr marL="12573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HDF5 1.13.x versions </a:t>
            </a:r>
            <a:r>
              <a:rPr lang="en-US" sz="4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may change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VOL interface</a:t>
            </a:r>
          </a:p>
          <a:p>
            <a:pPr marL="12573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HDF5 1.14.x versions will have a </a:t>
            </a:r>
            <a:r>
              <a:rPr lang="en-US" sz="4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stable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VOL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Don't build with the memory sanity checking feature!</a:t>
            </a:r>
          </a:p>
          <a:p>
            <a:pPr marL="12573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turns on our heap canary and tracking system</a:t>
            </a:r>
          </a:p>
          <a:p>
            <a:pPr marL="12573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cause problems when reallocating buffers, etc.</a:t>
            </a:r>
          </a:p>
          <a:p>
            <a:pPr marL="12573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--enable-memory-</a:t>
            </a:r>
            <a:r>
              <a:rPr lang="en-US" sz="4000" dirty="0" err="1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alloc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-sanity-check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4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Autotools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2171700" lvl="4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</a:t>
            </a:r>
            <a:r>
              <a:rPr lang="en-US" sz="4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default ON in debug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OFF in release</a:t>
            </a:r>
          </a:p>
          <a:p>
            <a:pPr marL="12573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HDF5_MEMORY_ALLOC_SANITY_CHECK 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4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CMake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2171700" lvl="4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- default OFF (always)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63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Tutorial VOL Connector</a:t>
            </a:r>
          </a:p>
        </p:txBody>
      </p:sp>
    </p:spTree>
    <p:extLst>
      <p:ext uri="{BB962C8B-B14F-4D97-AF65-F5344CB8AC3E}">
        <p14:creationId xmlns:p14="http://schemas.microsoft.com/office/powerpoint/2010/main" val="17183614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Tutorial VOL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E3563-2FE9-4ABD-A95D-14FC442A7BED}"/>
              </a:ext>
            </a:extLst>
          </p:cNvPr>
          <p:cNvSpPr txBox="1"/>
          <p:nvPr/>
        </p:nvSpPr>
        <p:spPr>
          <a:xfrm>
            <a:off x="13944600" y="5562600"/>
            <a:ext cx="1043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$ tree dataset_ops.h5tut/</a:t>
            </a:r>
          </a:p>
          <a:p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dataset_ops.h5tut/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├── 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dataset_group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└── 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new_dset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    ├── </a:t>
            </a:r>
            <a:r>
              <a:rPr lang="en-US" sz="4000" dirty="0" err="1">
                <a:latin typeface="Consolas" panose="020B0609020204030204" pitchFamily="49" charset="0"/>
              </a:rPr>
              <a:t>new_dset.data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    ├── </a:t>
            </a:r>
            <a:r>
              <a:rPr lang="en-US" sz="4000" dirty="0" err="1">
                <a:latin typeface="Consolas" panose="020B0609020204030204" pitchFamily="49" charset="0"/>
              </a:rPr>
              <a:t>new_dset.dataspace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    ├── </a:t>
            </a:r>
            <a:r>
              <a:rPr lang="en-US" sz="4000" dirty="0" err="1">
                <a:latin typeface="Consolas" panose="020B0609020204030204" pitchFamily="49" charset="0"/>
              </a:rPr>
              <a:t>new_dset.datatype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    └── </a:t>
            </a:r>
            <a:r>
              <a:rPr lang="en-US" sz="4000" dirty="0" err="1">
                <a:latin typeface="Consolas" panose="020B0609020204030204" pitchFamily="49" charset="0"/>
              </a:rPr>
              <a:t>new_dset.fillval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└── TUTORIAL_VOL_CONNECTOR_FILE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620FE-FA7A-40D1-BC94-42D22893051B}"/>
              </a:ext>
            </a:extLst>
          </p:cNvPr>
          <p:cNvSpPr txBox="1"/>
          <p:nvPr/>
        </p:nvSpPr>
        <p:spPr>
          <a:xfrm>
            <a:off x="3581400" y="12445675"/>
            <a:ext cx="1691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  <a:hlinkClick r:id="rId2"/>
              </a:rPr>
              <a:t>https://github.com/HDFGroup/vol-tutorial</a:t>
            </a:r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261E8-4441-496A-A8EE-516A6AAEFB92}"/>
              </a:ext>
            </a:extLst>
          </p:cNvPr>
          <p:cNvSpPr txBox="1"/>
          <p:nvPr/>
        </p:nvSpPr>
        <p:spPr>
          <a:xfrm>
            <a:off x="13563600" y="418111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Sample tutorial "file" layout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4C15-A48E-461D-AAF4-C7916EF6DF84}"/>
              </a:ext>
            </a:extLst>
          </p:cNvPr>
          <p:cNvCxnSpPr>
            <a:cxnSpLocks/>
          </p:cNvCxnSpPr>
          <p:nvPr/>
        </p:nvCxnSpPr>
        <p:spPr>
          <a:xfrm>
            <a:off x="12877800" y="2743200"/>
            <a:ext cx="0" cy="901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9AF84-3B41-40E6-92B4-B5E3EEDD0BE4}"/>
              </a:ext>
            </a:extLst>
          </p:cNvPr>
          <p:cNvSpPr txBox="1"/>
          <p:nvPr/>
        </p:nvSpPr>
        <p:spPr>
          <a:xfrm>
            <a:off x="685800" y="2819400"/>
            <a:ext cx="113538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Terminal VOL connector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Maps the HDF5 API to file system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Constructed in stages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Built as a plugin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Both </a:t>
            </a:r>
            <a:r>
              <a:rPr lang="en-US" sz="4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CMake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Autotools</a:t>
            </a: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Designed for learning, not robustness!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Fragile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real error checking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Don't code like this in real life</a:t>
            </a:r>
          </a:p>
        </p:txBody>
      </p:sp>
    </p:spTree>
    <p:extLst>
      <p:ext uri="{BB962C8B-B14F-4D97-AF65-F5344CB8AC3E}">
        <p14:creationId xmlns:p14="http://schemas.microsoft.com/office/powerpoint/2010/main" val="594727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42C2-A2D7-4196-96B1-6C75337BF40D}"/>
              </a:ext>
            </a:extLst>
          </p:cNvPr>
          <p:cNvSpPr txBox="1"/>
          <p:nvPr/>
        </p:nvSpPr>
        <p:spPr>
          <a:xfrm>
            <a:off x="1689100" y="3429000"/>
            <a:ext cx="18808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Location: </a:t>
            </a:r>
            <a:r>
              <a:rPr lang="en-US" sz="4000" dirty="0">
                <a:latin typeface="Consolas" panose="020B0609020204030204" pitchFamily="49" charset="0"/>
                <a:hlinkClick r:id="rId2"/>
              </a:rPr>
              <a:t>https://github.com/HDFGroup/vol-tutorial</a:t>
            </a:r>
            <a:endParaRPr lang="en-US" sz="40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Each section of this tutorial has an associated branch listed on the title card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When following along, check out the branch and build the connector</a:t>
            </a:r>
          </a:p>
          <a:p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77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690F1AC-51AB-4CBC-B98D-9406C527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checkout boilerplate</a:t>
            </a:r>
          </a:p>
        </p:txBody>
      </p:sp>
    </p:spTree>
    <p:extLst>
      <p:ext uri="{BB962C8B-B14F-4D97-AF65-F5344CB8AC3E}">
        <p14:creationId xmlns:p14="http://schemas.microsoft.com/office/powerpoint/2010/main" val="143632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</a:t>
            </a:r>
            <a:r>
              <a:rPr lang="en-US"/>
              <a:t>and Limitations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52106-760E-4345-97FD-CBB61C0705F5}"/>
              </a:ext>
            </a:extLst>
          </p:cNvPr>
          <p:cNvSpPr txBox="1"/>
          <p:nvPr/>
        </p:nvSpPr>
        <p:spPr>
          <a:xfrm>
            <a:off x="1066800" y="2895600"/>
            <a:ext cx="22631400" cy="736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should…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Have basic HDF5 knowledge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Understand what the virtual object layer is (there will be a quick review)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Be able to read C code</a:t>
            </a:r>
          </a:p>
          <a:p>
            <a:pPr marL="800100" lvl="1" indent="-5715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The tutorial VOL connector is designed for POSIX systems (i.e., no Windows yet)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Covers terminal VOL connectors only (i.e., no pass-through)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This is an introductory tutorial and sticks to the basics</a:t>
            </a:r>
          </a:p>
        </p:txBody>
      </p:sp>
    </p:spTree>
    <p:extLst>
      <p:ext uri="{BB962C8B-B14F-4D97-AF65-F5344CB8AC3E}">
        <p14:creationId xmlns:p14="http://schemas.microsoft.com/office/powerpoint/2010/main" val="2576002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01F7-1A35-4853-A407-6D972089E8C0}"/>
              </a:ext>
            </a:extLst>
          </p:cNvPr>
          <p:cNvSpPr txBox="1"/>
          <p:nvPr/>
        </p:nvSpPr>
        <p:spPr>
          <a:xfrm>
            <a:off x="1689100" y="3429000"/>
            <a:ext cx="18808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The class struct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Versioning (VOL API and connectors)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Connector names and values, registration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64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9E774C-E79C-4358-9386-9167CB07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checkout </a:t>
            </a:r>
            <a:r>
              <a:rPr lang="en-US" dirty="0" err="1">
                <a:latin typeface="Consolas" panose="020B0609020204030204" pitchFamily="49" charset="0"/>
              </a:rPr>
              <a:t>file_operations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61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6B304-0624-40CE-AD18-46A6C248FA8D}"/>
              </a:ext>
            </a:extLst>
          </p:cNvPr>
          <p:cNvSpPr txBox="1"/>
          <p:nvPr/>
        </p:nvSpPr>
        <p:spPr>
          <a:xfrm>
            <a:off x="685800" y="2819400"/>
            <a:ext cx="113538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A tutorial VOL file is simply a directory that contains a special marker file</a:t>
            </a:r>
          </a:p>
          <a:p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I'm using the extension .h5tut to indicate "file-ness"</a:t>
            </a:r>
          </a:p>
          <a:p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Be careful with using .h5, .hdf5, etc.</a:t>
            </a:r>
          </a:p>
          <a:p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The marker file has the name </a:t>
            </a:r>
            <a:r>
              <a:rPr lang="en-US" sz="4800" dirty="0">
                <a:latin typeface="Consolas" panose="020B0609020204030204" pitchFamily="49" charset="0"/>
                <a:cs typeface="Helvetica" panose="020B0604020202020204" pitchFamily="34" charset="0"/>
              </a:rPr>
              <a:t>TUTORIAL_VOL_CONNECTOR_FILE 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and no content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9723C-4BDC-4715-8559-E29F33646943}"/>
              </a:ext>
            </a:extLst>
          </p:cNvPr>
          <p:cNvSpPr txBox="1"/>
          <p:nvPr/>
        </p:nvSpPr>
        <p:spPr>
          <a:xfrm>
            <a:off x="13944600" y="5562600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$ tree file_ops.h5tut/</a:t>
            </a:r>
          </a:p>
          <a:p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file_ops.h5tut/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└── TUTORIAL_VOL_CONNECTOR_FILE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F5801-7947-4960-9D79-A3360305869B}"/>
              </a:ext>
            </a:extLst>
          </p:cNvPr>
          <p:cNvSpPr txBox="1"/>
          <p:nvPr/>
        </p:nvSpPr>
        <p:spPr>
          <a:xfrm>
            <a:off x="13563600" y="418111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Sample output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27A7A-FF90-40EF-B837-14EBF2475692}"/>
              </a:ext>
            </a:extLst>
          </p:cNvPr>
          <p:cNvCxnSpPr>
            <a:cxnSpLocks/>
          </p:cNvCxnSpPr>
          <p:nvPr/>
        </p:nvCxnSpPr>
        <p:spPr>
          <a:xfrm>
            <a:off x="12877800" y="2743200"/>
            <a:ext cx="0" cy="901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67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Callback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38EC7-BF68-4566-BEAE-2AD660091508}"/>
              </a:ext>
            </a:extLst>
          </p:cNvPr>
          <p:cNvSpPr txBox="1"/>
          <p:nvPr/>
        </p:nvSpPr>
        <p:spPr>
          <a:xfrm>
            <a:off x="647700" y="5791200"/>
            <a:ext cx="23088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HDF5-DIAG: Error detected in HDF5 (1.13.1-1) thread 0: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#000: ../../hdf5/src/H5F.c line 661 in H5Fcreate(): unable to synchronously create file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major: File accessibility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minor: Unable to create file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#001: ../../hdf5/src/H5F.c line 615 in H5F__create_api_common(): unable to create file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major: File accessibility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minor: Unable to open file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#002: ../../hdf5/src/H5VLcallback.c line 3428 in H5VL_file_create(): file create failed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major: Virtual Object Layer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minor: Unable to create file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#003: ../../hdf5/src/H5VLcallback.c line 3390 in H5VL__file_create():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VOL connector has no 'file create' method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major: Virtual Object Layer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minor: Feature is unsupported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B4832-9960-4981-B6A9-DE1109345621}"/>
              </a:ext>
            </a:extLst>
          </p:cNvPr>
          <p:cNvSpPr txBox="1"/>
          <p:nvPr/>
        </p:nvSpPr>
        <p:spPr>
          <a:xfrm>
            <a:off x="734308" y="3048000"/>
            <a:ext cx="22735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Sometimes the HDF5 library will invoke an unexpected callback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The error stack will tell you what's missing (usually the last entry)</a:t>
            </a:r>
          </a:p>
        </p:txBody>
      </p:sp>
    </p:spTree>
    <p:extLst>
      <p:ext uri="{BB962C8B-B14F-4D97-AF65-F5344CB8AC3E}">
        <p14:creationId xmlns:p14="http://schemas.microsoft.com/office/powerpoint/2010/main" val="3944026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F9597-4749-4B0C-BCDA-3BA48C5A3091}"/>
              </a:ext>
            </a:extLst>
          </p:cNvPr>
          <p:cNvSpPr txBox="1"/>
          <p:nvPr/>
        </p:nvSpPr>
        <p:spPr>
          <a:xfrm>
            <a:off x="1689100" y="3429000"/>
            <a:ext cx="18808700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Adding a callback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Create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Missing callback errors</a:t>
            </a:r>
          </a:p>
          <a:p>
            <a:pPr lvl="1" indent="0"/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Open and close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Delete, handling "specific" callbacks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IsAccessible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, "this is HDF5" markers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66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Operations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357D486-B778-448B-9377-8B3FCE94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checkout </a:t>
            </a:r>
            <a:r>
              <a:rPr lang="en-US" dirty="0" err="1">
                <a:latin typeface="Consolas" panose="020B0609020204030204" pitchFamily="49" charset="0"/>
              </a:rPr>
              <a:t>group_operations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13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E0301-B0CE-4C3E-BA7F-7011694655BF}"/>
              </a:ext>
            </a:extLst>
          </p:cNvPr>
          <p:cNvSpPr txBox="1"/>
          <p:nvPr/>
        </p:nvSpPr>
        <p:spPr>
          <a:xfrm>
            <a:off x="685800" y="2819400"/>
            <a:ext cx="11353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Groups are the next obvious thing to implement as every file contains a root group</a:t>
            </a:r>
          </a:p>
          <a:p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Implemented as directories</a:t>
            </a:r>
          </a:p>
          <a:p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Metadata, attributes, etc. could be stored in each group as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B53D9-BBAC-474E-8AFA-DFC64BE3161E}"/>
              </a:ext>
            </a:extLst>
          </p:cNvPr>
          <p:cNvSpPr txBox="1"/>
          <p:nvPr/>
        </p:nvSpPr>
        <p:spPr>
          <a:xfrm>
            <a:off x="13563600" y="418111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Sample output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CF071D-B35E-44E2-9852-C2F08D31B7E4}"/>
              </a:ext>
            </a:extLst>
          </p:cNvPr>
          <p:cNvCxnSpPr>
            <a:cxnSpLocks/>
          </p:cNvCxnSpPr>
          <p:nvPr/>
        </p:nvCxnSpPr>
        <p:spPr>
          <a:xfrm>
            <a:off x="12877800" y="2743200"/>
            <a:ext cx="0" cy="901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84281-32C1-4BA0-A801-289651995A5C}"/>
              </a:ext>
            </a:extLst>
          </p:cNvPr>
          <p:cNvSpPr txBox="1"/>
          <p:nvPr/>
        </p:nvSpPr>
        <p:spPr>
          <a:xfrm>
            <a:off x="13944600" y="5562600"/>
            <a:ext cx="10439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$ tree group_ops.h5tut/</a:t>
            </a:r>
          </a:p>
          <a:p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group_ops.h5tut/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├──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group_1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│   └──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group_2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└── TUTORIAL_VOL_CONNECTOR_FILE</a:t>
            </a:r>
          </a:p>
        </p:txBody>
      </p:sp>
    </p:spTree>
    <p:extLst>
      <p:ext uri="{BB962C8B-B14F-4D97-AF65-F5344CB8AC3E}">
        <p14:creationId xmlns:p14="http://schemas.microsoft.com/office/powerpoint/2010/main" val="836983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F2C87-2A4D-4399-9B24-7649807A6124}"/>
              </a:ext>
            </a:extLst>
          </p:cNvPr>
          <p:cNvSpPr txBox="1"/>
          <p:nvPr/>
        </p:nvSpPr>
        <p:spPr>
          <a:xfrm>
            <a:off x="685800" y="2819400"/>
            <a:ext cx="2308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Create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Open and close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Handling the root group (has no ID, etc.)</a:t>
            </a:r>
          </a:p>
        </p:txBody>
      </p:sp>
    </p:spTree>
    <p:extLst>
      <p:ext uri="{BB962C8B-B14F-4D97-AF65-F5344CB8AC3E}">
        <p14:creationId xmlns:p14="http://schemas.microsoft.com/office/powerpoint/2010/main" val="41276802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Operations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FF11DD7-CC89-40A4-A729-566EFBE0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814" y="7248525"/>
            <a:ext cx="21031200" cy="90487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checkout </a:t>
            </a:r>
            <a:r>
              <a:rPr lang="en-US" dirty="0" err="1">
                <a:latin typeface="Consolas" panose="020B0609020204030204" pitchFamily="49" charset="0"/>
              </a:rPr>
              <a:t>dataset_operations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745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29F94-32C3-455E-AD3C-0496F7D38674}"/>
              </a:ext>
            </a:extLst>
          </p:cNvPr>
          <p:cNvSpPr txBox="1"/>
          <p:nvPr/>
        </p:nvSpPr>
        <p:spPr>
          <a:xfrm>
            <a:off x="13944600" y="5562600"/>
            <a:ext cx="1043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$ tree dataset_ops.h5tut/</a:t>
            </a:r>
          </a:p>
          <a:p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dataset_ops.h5tut/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├── 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dataset_group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└── </a:t>
            </a:r>
            <a:r>
              <a:rPr lang="en-US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new_dset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    ├── </a:t>
            </a:r>
            <a:r>
              <a:rPr lang="en-US" sz="4000" dirty="0" err="1">
                <a:latin typeface="Consolas" panose="020B0609020204030204" pitchFamily="49" charset="0"/>
              </a:rPr>
              <a:t>new_dset.data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    ├── </a:t>
            </a:r>
            <a:r>
              <a:rPr lang="en-US" sz="4000" dirty="0" err="1">
                <a:latin typeface="Consolas" panose="020B0609020204030204" pitchFamily="49" charset="0"/>
              </a:rPr>
              <a:t>new_dset.dataspace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    ├── </a:t>
            </a:r>
            <a:r>
              <a:rPr lang="en-US" sz="4000" dirty="0" err="1">
                <a:latin typeface="Consolas" panose="020B0609020204030204" pitchFamily="49" charset="0"/>
              </a:rPr>
              <a:t>new_dset.datatype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│       └── </a:t>
            </a:r>
            <a:r>
              <a:rPr lang="en-US" sz="4000" dirty="0" err="1">
                <a:latin typeface="Consolas" panose="020B0609020204030204" pitchFamily="49" charset="0"/>
              </a:rPr>
              <a:t>new_dset.fillval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└── TUTORIAL_VOL_CONNECTOR_FILE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539BA-B2B8-4D3C-BEFE-1DEE1C14111F}"/>
              </a:ext>
            </a:extLst>
          </p:cNvPr>
          <p:cNvSpPr txBox="1"/>
          <p:nvPr/>
        </p:nvSpPr>
        <p:spPr>
          <a:xfrm>
            <a:off x="13563600" y="418111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Sample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2640E3-B0D4-42C9-8ED4-3B0CBA6A6DA0}"/>
              </a:ext>
            </a:extLst>
          </p:cNvPr>
          <p:cNvCxnSpPr>
            <a:cxnSpLocks/>
          </p:cNvCxnSpPr>
          <p:nvPr/>
        </p:nvCxnSpPr>
        <p:spPr>
          <a:xfrm>
            <a:off x="12877800" y="2743200"/>
            <a:ext cx="0" cy="901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203D4-B29A-4929-B472-6413B45B5869}"/>
              </a:ext>
            </a:extLst>
          </p:cNvPr>
          <p:cNvSpPr txBox="1"/>
          <p:nvPr/>
        </p:nvSpPr>
        <p:spPr>
          <a:xfrm>
            <a:off x="685800" y="2819400"/>
            <a:ext cx="11353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Datasets are implemented as directories containing (text) data files</a:t>
            </a:r>
          </a:p>
          <a:p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Storing all file objects in directories will more easily lead to equal treatment of file objects under the H5O API calls, etc.</a:t>
            </a:r>
          </a:p>
          <a:p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Metadata like the dataspace, datatype, and fill value are stored in separate files</a:t>
            </a:r>
          </a:p>
        </p:txBody>
      </p:sp>
    </p:spTree>
    <p:extLst>
      <p:ext uri="{BB962C8B-B14F-4D97-AF65-F5344CB8AC3E}">
        <p14:creationId xmlns:p14="http://schemas.microsoft.com/office/powerpoint/2010/main" val="19081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*** Important HDF5 Version Note ***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D6193-801E-436F-8964-B0065BBCF5C9}"/>
              </a:ext>
            </a:extLst>
          </p:cNvPr>
          <p:cNvSpPr txBox="1"/>
          <p:nvPr/>
        </p:nvSpPr>
        <p:spPr>
          <a:xfrm>
            <a:off x="838200" y="2971800"/>
            <a:ext cx="226314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VOL CONNECTOR DEVELOPMENT SHOULD TARGET HDF5 1.13.x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Do </a:t>
            </a:r>
            <a:r>
              <a:rPr lang="en-US" sz="4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 use HDF5 1.12.x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There were important changes to the VOL interface in HDF5 1.13.0 that could not be moved to 1.12.x without breaking binary compatibility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Everything in the VOL toolkit repository and this tutorial targets HDF5 1.13.0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Note that HDF5 1.13.0 is an experimental branch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It is possible that the VOL interface could be changed in the 1.13.x versions that will be released before HDF5 1.14.0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Should be fairly stable, though</a:t>
            </a:r>
          </a:p>
        </p:txBody>
      </p:sp>
    </p:spTree>
    <p:extLst>
      <p:ext uri="{BB962C8B-B14F-4D97-AF65-F5344CB8AC3E}">
        <p14:creationId xmlns:p14="http://schemas.microsoft.com/office/powerpoint/2010/main" val="2158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F2C87-2A4D-4399-9B24-7649807A6124}"/>
              </a:ext>
            </a:extLst>
          </p:cNvPr>
          <p:cNvSpPr txBox="1"/>
          <p:nvPr/>
        </p:nvSpPr>
        <p:spPr>
          <a:xfrm>
            <a:off x="685800" y="2819400"/>
            <a:ext cx="23088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Handling datatypes</a:t>
            </a:r>
          </a:p>
          <a:p>
            <a:pPr lvl="1" indent="0"/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Handling dataspaces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Create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Open and close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Read and write</a:t>
            </a:r>
          </a:p>
        </p:txBody>
      </p:sp>
    </p:spTree>
    <p:extLst>
      <p:ext uri="{BB962C8B-B14F-4D97-AF65-F5344CB8AC3E}">
        <p14:creationId xmlns:p14="http://schemas.microsoft.com/office/powerpoint/2010/main" val="328993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96018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Covered?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F2C87-2A4D-4399-9B24-7649807A6124}"/>
              </a:ext>
            </a:extLst>
          </p:cNvPr>
          <p:cNvSpPr txBox="1"/>
          <p:nvPr/>
        </p:nvSpPr>
        <p:spPr>
          <a:xfrm>
            <a:off x="685800" y="2819400"/>
            <a:ext cx="23088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Reviewed the VOL architecture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Looked at the "VOL toolkit" repository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Showed how VOL connector functionality is implemented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Discussed mapping storage/functionality to HDF5 API calls and VOL callbacks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Implemented a simple VOL connector based on file system objects like directories and text files</a:t>
            </a:r>
          </a:p>
        </p:txBody>
      </p:sp>
    </p:spTree>
    <p:extLst>
      <p:ext uri="{BB962C8B-B14F-4D97-AF65-F5344CB8AC3E}">
        <p14:creationId xmlns:p14="http://schemas.microsoft.com/office/powerpoint/2010/main" val="1767411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Problems? Suggestions?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F2C87-2A4D-4399-9B24-7649807A6124}"/>
              </a:ext>
            </a:extLst>
          </p:cNvPr>
          <p:cNvSpPr txBox="1"/>
          <p:nvPr/>
        </p:nvSpPr>
        <p:spPr>
          <a:xfrm>
            <a:off x="685800" y="2819400"/>
            <a:ext cx="23088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If you discover any bugs or have suggestions for anything in the VOL toolkit, please let us know!</a:t>
            </a:r>
          </a:p>
          <a:p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Post on the forum (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https://forum.hdfgroup.org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Email the THG help desk (</a:t>
            </a:r>
            <a:r>
              <a:rPr lang="en-US"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help@hdfgroup.org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Email me (</a:t>
            </a:r>
            <a:r>
              <a:rPr lang="en-US"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derobins@hdfgroup.org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625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692" y="7228647"/>
            <a:ext cx="21031200" cy="904875"/>
          </a:xfrm>
        </p:spPr>
        <p:txBody>
          <a:bodyPr/>
          <a:lstStyle/>
          <a:p>
            <a:r>
              <a:rPr lang="en-US" dirty="0"/>
              <a:t>Questions &amp; Comments?</a:t>
            </a:r>
          </a:p>
        </p:txBody>
      </p:sp>
      <p:pic>
        <p:nvPicPr>
          <p:cNvPr id="4" name="Picture 3" descr="pasted-image.pdf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3400"/>
            <a:ext cx="24384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/>
          </p:cNvSpPr>
          <p:nvPr/>
        </p:nvSpPr>
        <p:spPr bwMode="auto">
          <a:xfrm>
            <a:off x="6212681" y="12649200"/>
            <a:ext cx="11958638" cy="406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>
            <a:spAutoFit/>
          </a:bodyPr>
          <a:lstStyle>
            <a:lvl1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1pPr>
            <a:lvl2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2pPr>
            <a:lvl3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3pPr>
            <a:lvl4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4pPr>
            <a:lvl5pPr defTabSz="457200"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5pPr>
            <a:lvl6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6pPr>
            <a:lvl7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7pPr>
            <a:lvl8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8pPr>
            <a:lvl9pPr indent="-914400" defTabSz="4572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1" charset="0"/>
                <a:ea typeface="MS PGothic" panose="020B0600070205080204" pitchFamily="34" charset="-128"/>
                <a:sym typeface="Helvetica Light" pitchFamily="1" charset="0"/>
              </a:defRPr>
            </a:lvl9pPr>
          </a:lstStyle>
          <a:p>
            <a:pPr algn="ctr" eaLnBrk="1"/>
            <a:r>
              <a:rPr lang="en-US" altLang="en-US" sz="2000" dirty="0">
                <a:solidFill>
                  <a:srgbClr val="95B1D6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© 2022, The HDF Group.</a:t>
            </a:r>
          </a:p>
        </p:txBody>
      </p:sp>
    </p:spTree>
    <p:extLst>
      <p:ext uri="{BB962C8B-B14F-4D97-AF65-F5344CB8AC3E}">
        <p14:creationId xmlns:p14="http://schemas.microsoft.com/office/powerpoint/2010/main" val="315814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05542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 Overview</a:t>
            </a:r>
          </a:p>
        </p:txBody>
      </p:sp>
    </p:spTree>
    <p:extLst>
      <p:ext uri="{BB962C8B-B14F-4D97-AF65-F5344CB8AC3E}">
        <p14:creationId xmlns:p14="http://schemas.microsoft.com/office/powerpoint/2010/main" val="208379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E7261-DF0C-4790-BB71-8BC6E31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5A5C5A-6492-4A6E-8CFF-2FADC0EAFD20}"/>
              </a:ext>
            </a:extLst>
          </p:cNvPr>
          <p:cNvSpPr/>
          <p:nvPr/>
        </p:nvSpPr>
        <p:spPr>
          <a:xfrm>
            <a:off x="1882588" y="2703513"/>
            <a:ext cx="13639800" cy="8763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F6428D-CE00-41BB-B61D-D9D787388B46}"/>
              </a:ext>
            </a:extLst>
          </p:cNvPr>
          <p:cNvSpPr/>
          <p:nvPr/>
        </p:nvSpPr>
        <p:spPr>
          <a:xfrm>
            <a:off x="1905000" y="3886200"/>
            <a:ext cx="13639800" cy="876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HDF5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26473-5A10-4C82-9E78-CDFA2D0814AA}"/>
              </a:ext>
            </a:extLst>
          </p:cNvPr>
          <p:cNvSpPr/>
          <p:nvPr/>
        </p:nvSpPr>
        <p:spPr>
          <a:xfrm>
            <a:off x="1905000" y="4762499"/>
            <a:ext cx="2868706" cy="6515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Non-VOL</a:t>
            </a:r>
          </a:p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Calls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H5S</a:t>
            </a:r>
          </a:p>
          <a:p>
            <a:pPr algn="ctr"/>
            <a:r>
              <a:rPr lang="en-US" dirty="0"/>
              <a:t>H5P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45ED7-C4CA-4ED8-A4F3-6BA17AD124AD}"/>
              </a:ext>
            </a:extLst>
          </p:cNvPr>
          <p:cNvSpPr/>
          <p:nvPr/>
        </p:nvSpPr>
        <p:spPr>
          <a:xfrm>
            <a:off x="5154706" y="4762500"/>
            <a:ext cx="10390094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Object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2432C-1A5C-4E06-8E7B-038EEADF504B}"/>
              </a:ext>
            </a:extLst>
          </p:cNvPr>
          <p:cNvSpPr/>
          <p:nvPr/>
        </p:nvSpPr>
        <p:spPr>
          <a:xfrm>
            <a:off x="5177118" y="6094414"/>
            <a:ext cx="3406588" cy="20574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  <a:p>
            <a:pPr algn="ctr"/>
            <a:r>
              <a:rPr lang="en-US" dirty="0"/>
              <a:t>VOL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C7462B7-6033-48B5-8126-35DC0E9C5746}"/>
              </a:ext>
            </a:extLst>
          </p:cNvPr>
          <p:cNvSpPr/>
          <p:nvPr/>
        </p:nvSpPr>
        <p:spPr>
          <a:xfrm rot="16200000">
            <a:off x="7004707" y="9773608"/>
            <a:ext cx="1669583" cy="998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6843CE-FE5B-478F-908E-A1B1335A0C38}"/>
              </a:ext>
            </a:extLst>
          </p:cNvPr>
          <p:cNvSpPr/>
          <p:nvPr/>
        </p:nvSpPr>
        <p:spPr>
          <a:xfrm rot="16200000">
            <a:off x="4618274" y="9826765"/>
            <a:ext cx="2009679" cy="891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A74EFA-B968-42A9-8B67-9B0AD3DE5736}"/>
              </a:ext>
            </a:extLst>
          </p:cNvPr>
          <p:cNvSpPr/>
          <p:nvPr/>
        </p:nvSpPr>
        <p:spPr>
          <a:xfrm rot="16200000">
            <a:off x="5532677" y="9826764"/>
            <a:ext cx="2009680" cy="891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C4BD80B-0690-4BBF-864D-D2A653E099FD}"/>
              </a:ext>
            </a:extLst>
          </p:cNvPr>
          <p:cNvSpPr/>
          <p:nvPr/>
        </p:nvSpPr>
        <p:spPr>
          <a:xfrm rot="16200000">
            <a:off x="8020514" y="7342983"/>
            <a:ext cx="4811431" cy="25244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DAOS VOL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838E62-11C2-4246-801A-AA45B50FC0DC}"/>
              </a:ext>
            </a:extLst>
          </p:cNvPr>
          <p:cNvSpPr/>
          <p:nvPr/>
        </p:nvSpPr>
        <p:spPr>
          <a:xfrm>
            <a:off x="5177118" y="8174227"/>
            <a:ext cx="3406588" cy="10936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VFL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F7F8AAE-3819-46EE-98DD-1FC59ED154F9}"/>
              </a:ext>
            </a:extLst>
          </p:cNvPr>
          <p:cNvSpPr/>
          <p:nvPr/>
        </p:nvSpPr>
        <p:spPr>
          <a:xfrm rot="16200000">
            <a:off x="12486216" y="6227064"/>
            <a:ext cx="2579595" cy="25244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  <a:p>
            <a:pPr algn="ctr"/>
            <a:r>
              <a:rPr lang="en-US" dirty="0"/>
              <a:t>VOL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99340F-3B4F-439A-85F1-AC3D8463EED1}"/>
              </a:ext>
            </a:extLst>
          </p:cNvPr>
          <p:cNvSpPr/>
          <p:nvPr/>
        </p:nvSpPr>
        <p:spPr>
          <a:xfrm rot="16200000">
            <a:off x="12802330" y="9047958"/>
            <a:ext cx="2009680" cy="1916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  <a:p>
            <a:pPr algn="ctr"/>
            <a:r>
              <a:rPr lang="en-US" dirty="0"/>
              <a:t>VOL</a:t>
            </a: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986A0A17-CCDE-4486-A940-153A835D669B}"/>
              </a:ext>
            </a:extLst>
          </p:cNvPr>
          <p:cNvSpPr/>
          <p:nvPr/>
        </p:nvSpPr>
        <p:spPr>
          <a:xfrm>
            <a:off x="12488388" y="11734800"/>
            <a:ext cx="2549829" cy="1447800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835FBA7C-931D-40F2-A4E5-E11661C55B5D}"/>
              </a:ext>
            </a:extLst>
          </p:cNvPr>
          <p:cNvSpPr/>
          <p:nvPr/>
        </p:nvSpPr>
        <p:spPr>
          <a:xfrm>
            <a:off x="9164026" y="11734800"/>
            <a:ext cx="2549829" cy="1447800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F2C28A8F-0281-49C7-AAFD-87426BEB6997}"/>
              </a:ext>
            </a:extLst>
          </p:cNvPr>
          <p:cNvSpPr/>
          <p:nvPr/>
        </p:nvSpPr>
        <p:spPr>
          <a:xfrm>
            <a:off x="5605497" y="11734800"/>
            <a:ext cx="2549829" cy="1447800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75BEAFC3-BAFC-4960-BC54-7C802097CE91}"/>
              </a:ext>
            </a:extLst>
          </p:cNvPr>
          <p:cNvSpPr/>
          <p:nvPr/>
        </p:nvSpPr>
        <p:spPr>
          <a:xfrm>
            <a:off x="6509719" y="5389750"/>
            <a:ext cx="444500" cy="99291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Up-Down 67">
            <a:extLst>
              <a:ext uri="{FF2B5EF4-FFF2-40B4-BE49-F238E27FC236}">
                <a16:creationId xmlns:a16="http://schemas.microsoft.com/office/drawing/2014/main" id="{5C72822F-4930-4579-AEB2-040BEA680B77}"/>
              </a:ext>
            </a:extLst>
          </p:cNvPr>
          <p:cNvSpPr/>
          <p:nvPr/>
        </p:nvSpPr>
        <p:spPr>
          <a:xfrm>
            <a:off x="10127503" y="5688902"/>
            <a:ext cx="444500" cy="63569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Up-Down 68">
            <a:extLst>
              <a:ext uri="{FF2B5EF4-FFF2-40B4-BE49-F238E27FC236}">
                <a16:creationId xmlns:a16="http://schemas.microsoft.com/office/drawing/2014/main" id="{28A3FED6-CFE3-433C-BE0E-D866E49FCD9C}"/>
              </a:ext>
            </a:extLst>
          </p:cNvPr>
          <p:cNvSpPr/>
          <p:nvPr/>
        </p:nvSpPr>
        <p:spPr>
          <a:xfrm>
            <a:off x="13632855" y="5746965"/>
            <a:ext cx="444500" cy="63569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Up-Down 69">
            <a:extLst>
              <a:ext uri="{FF2B5EF4-FFF2-40B4-BE49-F238E27FC236}">
                <a16:creationId xmlns:a16="http://schemas.microsoft.com/office/drawing/2014/main" id="{52C00275-D73B-402D-BF6B-4EB75E267B89}"/>
              </a:ext>
            </a:extLst>
          </p:cNvPr>
          <p:cNvSpPr/>
          <p:nvPr/>
        </p:nvSpPr>
        <p:spPr>
          <a:xfrm>
            <a:off x="13584920" y="8576967"/>
            <a:ext cx="444500" cy="63569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id="{EF0D301B-68B3-4B55-BA8D-09B5D73E0C7A}"/>
              </a:ext>
            </a:extLst>
          </p:cNvPr>
          <p:cNvSpPr/>
          <p:nvPr/>
        </p:nvSpPr>
        <p:spPr>
          <a:xfrm>
            <a:off x="7586640" y="9001221"/>
            <a:ext cx="444500" cy="72389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Arrow: Up-Down 71">
            <a:extLst>
              <a:ext uri="{FF2B5EF4-FFF2-40B4-BE49-F238E27FC236}">
                <a16:creationId xmlns:a16="http://schemas.microsoft.com/office/drawing/2014/main" id="{0327C396-56C1-4AF7-864C-DF6BA37630FA}"/>
              </a:ext>
            </a:extLst>
          </p:cNvPr>
          <p:cNvSpPr/>
          <p:nvPr/>
        </p:nvSpPr>
        <p:spPr>
          <a:xfrm>
            <a:off x="6633309" y="11144251"/>
            <a:ext cx="444500" cy="72389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Arrow: Up-Down 72">
            <a:extLst>
              <a:ext uri="{FF2B5EF4-FFF2-40B4-BE49-F238E27FC236}">
                <a16:creationId xmlns:a16="http://schemas.microsoft.com/office/drawing/2014/main" id="{0E8458A1-6431-40A5-8812-035CFC6966DD}"/>
              </a:ext>
            </a:extLst>
          </p:cNvPr>
          <p:cNvSpPr/>
          <p:nvPr/>
        </p:nvSpPr>
        <p:spPr>
          <a:xfrm>
            <a:off x="10203979" y="10915651"/>
            <a:ext cx="444500" cy="95249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row: Up-Down 73">
            <a:extLst>
              <a:ext uri="{FF2B5EF4-FFF2-40B4-BE49-F238E27FC236}">
                <a16:creationId xmlns:a16="http://schemas.microsoft.com/office/drawing/2014/main" id="{369BE5A5-C5C4-408F-80AE-4BBDFA288900}"/>
              </a:ext>
            </a:extLst>
          </p:cNvPr>
          <p:cNvSpPr/>
          <p:nvPr/>
        </p:nvSpPr>
        <p:spPr>
          <a:xfrm>
            <a:off x="13592236" y="10930720"/>
            <a:ext cx="444500" cy="95249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AF2BF0F-1576-400C-9C41-1F40BB6C969A}"/>
              </a:ext>
            </a:extLst>
          </p:cNvPr>
          <p:cNvSpPr/>
          <p:nvPr/>
        </p:nvSpPr>
        <p:spPr>
          <a:xfrm>
            <a:off x="18497998" y="8576967"/>
            <a:ext cx="3896013" cy="9252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Plugin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00AD7E-187C-426F-B790-7E9F43467D1B}"/>
              </a:ext>
            </a:extLst>
          </p:cNvPr>
          <p:cNvSpPr txBox="1"/>
          <p:nvPr/>
        </p:nvSpPr>
        <p:spPr>
          <a:xfrm>
            <a:off x="18484552" y="5428535"/>
            <a:ext cx="3918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Key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950BB3-E235-4361-9F7C-45C2A8C6F220}"/>
              </a:ext>
            </a:extLst>
          </p:cNvPr>
          <p:cNvSpPr/>
          <p:nvPr/>
        </p:nvSpPr>
        <p:spPr>
          <a:xfrm>
            <a:off x="18484552" y="7461801"/>
            <a:ext cx="3918425" cy="906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VOL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1D750C-41CD-4477-9A42-982D91D9AB8A}"/>
              </a:ext>
            </a:extLst>
          </p:cNvPr>
          <p:cNvSpPr/>
          <p:nvPr/>
        </p:nvSpPr>
        <p:spPr>
          <a:xfrm>
            <a:off x="18484552" y="6363059"/>
            <a:ext cx="3909460" cy="906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HDF5 Library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BF9041-A150-4E0A-9FEB-AC93C4FFBDBE}"/>
              </a:ext>
            </a:extLst>
          </p:cNvPr>
          <p:cNvSpPr/>
          <p:nvPr/>
        </p:nvSpPr>
        <p:spPr>
          <a:xfrm>
            <a:off x="18040798" y="5389750"/>
            <a:ext cx="4800600" cy="459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57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34177</TotalTime>
  <Words>3800</Words>
  <Application>Microsoft Office PowerPoint</Application>
  <PresentationFormat>Custom</PresentationFormat>
  <Paragraphs>619</Paragraphs>
  <Slides>64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Helvetica Light</vt:lpstr>
      <vt:lpstr>Helvetica Neue</vt:lpstr>
      <vt:lpstr>Arial</vt:lpstr>
      <vt:lpstr>Calibri</vt:lpstr>
      <vt:lpstr>Consolas</vt:lpstr>
      <vt:lpstr>Helvetica</vt:lpstr>
      <vt:lpstr>Basic</vt:lpstr>
      <vt:lpstr>TUTORIAL Virtual Object Layer (VOL) Connector Construction Basics</vt:lpstr>
      <vt:lpstr>Overview</vt:lpstr>
      <vt:lpstr>Purpose of This Tutorial</vt:lpstr>
      <vt:lpstr>Outline</vt:lpstr>
      <vt:lpstr>Assumptions and Limitations</vt:lpstr>
      <vt:lpstr>*** Important HDF5 Version Note ***</vt:lpstr>
      <vt:lpstr>Part I Basics</vt:lpstr>
      <vt:lpstr>VOL Overview</vt:lpstr>
      <vt:lpstr>VOL Architecture</vt:lpstr>
      <vt:lpstr>Virtual Object Layer (VOL)</vt:lpstr>
      <vt:lpstr>The VOL Toolkit Repository</vt:lpstr>
      <vt:lpstr>VOL Toolkit Repository</vt:lpstr>
      <vt:lpstr>Documentation</vt:lpstr>
      <vt:lpstr>Documentation - Public HDF5 Headers</vt:lpstr>
      <vt:lpstr>Documentation - Public HDF5 Headers (2)</vt:lpstr>
      <vt:lpstr>Templates</vt:lpstr>
      <vt:lpstr>Production Connectors (NOT in Toolkit)</vt:lpstr>
      <vt:lpstr>Testing Suite</vt:lpstr>
      <vt:lpstr>Tutorial VOL Connector</vt:lpstr>
      <vt:lpstr>Constructing a Terminal Connector</vt:lpstr>
      <vt:lpstr>Process</vt:lpstr>
      <vt:lpstr>Mapping</vt:lpstr>
      <vt:lpstr>Mapping (cont)</vt:lpstr>
      <vt:lpstr>Mapping (cont)</vt:lpstr>
      <vt:lpstr>Implementing Callback Functionality</vt:lpstr>
      <vt:lpstr>Implementing Callback Functionality (2)</vt:lpstr>
      <vt:lpstr>Implementing Callback Functionality (3)</vt:lpstr>
      <vt:lpstr>State Management via hid_t IDs</vt:lpstr>
      <vt:lpstr>State Management via hid_t IDs (2)</vt:lpstr>
      <vt:lpstr>State Management via hid_t IDs (3)</vt:lpstr>
      <vt:lpstr>Mapping</vt:lpstr>
      <vt:lpstr>Mapping HDF5 "Things" to Storage</vt:lpstr>
      <vt:lpstr>Hybrid Systems</vt:lpstr>
      <vt:lpstr>Files</vt:lpstr>
      <vt:lpstr>File Objects</vt:lpstr>
      <vt:lpstr>File Objects (cont)</vt:lpstr>
      <vt:lpstr>Attributes</vt:lpstr>
      <vt:lpstr>Tokens (H5O_token_t)</vt:lpstr>
      <vt:lpstr>Infrastructure</vt:lpstr>
      <vt:lpstr>Infrastructure (2)</vt:lpstr>
      <vt:lpstr>Native HDF5 API Calls</vt:lpstr>
      <vt:lpstr>How Much Do You Need To Implement?</vt:lpstr>
      <vt:lpstr>Part II Constructing a Simple Connector</vt:lpstr>
      <vt:lpstr>Environment Setup</vt:lpstr>
      <vt:lpstr>Building the Library</vt:lpstr>
      <vt:lpstr>The Tutorial VOL Connector</vt:lpstr>
      <vt:lpstr>A Tutorial VOL Connector</vt:lpstr>
      <vt:lpstr>Repository Structure</vt:lpstr>
      <vt:lpstr>Boilerplate</vt:lpstr>
      <vt:lpstr>Boilerplate</vt:lpstr>
      <vt:lpstr>File Operations</vt:lpstr>
      <vt:lpstr>File Mapping</vt:lpstr>
      <vt:lpstr>Missing Callback Errors</vt:lpstr>
      <vt:lpstr>File Operations</vt:lpstr>
      <vt:lpstr>Group Operations</vt:lpstr>
      <vt:lpstr>Group Mapping</vt:lpstr>
      <vt:lpstr>Group Operations</vt:lpstr>
      <vt:lpstr>Dataset Operations</vt:lpstr>
      <vt:lpstr>Dataset Mapping</vt:lpstr>
      <vt:lpstr>Dataset Operations</vt:lpstr>
      <vt:lpstr>Recap</vt:lpstr>
      <vt:lpstr>What Have We Covered?</vt:lpstr>
      <vt:lpstr>Problems? Suggestions?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HDF Group for Financial Services</dc:title>
  <dc:creator>Microsoft Office User</dc:creator>
  <cp:lastModifiedBy>Dana Robinson</cp:lastModifiedBy>
  <cp:revision>359</cp:revision>
  <dcterms:created xsi:type="dcterms:W3CDTF">2016-09-20T20:57:26Z</dcterms:created>
  <dcterms:modified xsi:type="dcterms:W3CDTF">2022-02-28T17:02:59Z</dcterms:modified>
</cp:coreProperties>
</file>