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9" r:id="rId5"/>
    <p:sldId id="312" r:id="rId6"/>
    <p:sldId id="325" r:id="rId7"/>
    <p:sldId id="344" r:id="rId8"/>
    <p:sldId id="345" r:id="rId9"/>
    <p:sldId id="346" r:id="rId10"/>
    <p:sldId id="319" r:id="rId11"/>
    <p:sldId id="347" r:id="rId12"/>
    <p:sldId id="348" r:id="rId13"/>
    <p:sldId id="349" r:id="rId14"/>
    <p:sldId id="336" r:id="rId15"/>
    <p:sldId id="337" r:id="rId16"/>
    <p:sldId id="329" r:id="rId17"/>
    <p:sldId id="341" r:id="rId18"/>
    <p:sldId id="350" r:id="rId19"/>
    <p:sldId id="351" r:id="rId20"/>
    <p:sldId id="28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94660"/>
  </p:normalViewPr>
  <p:slideViewPr>
    <p:cSldViewPr>
      <p:cViewPr>
        <p:scale>
          <a:sx n="72" d="100"/>
          <a:sy n="72" d="100"/>
        </p:scale>
        <p:origin x="-10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0CEDF7D-743A-4981-90DA-3AEAE2B6A9C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88CF-8A4C-48E7-BD03-FBDA811F10D9}" type="slidenum">
              <a:rPr lang="en-US" smtClean="0"/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B0BD2-A0EF-4414-B9C5-1B571337FE84}" type="slidenum">
              <a:rPr lang="en-US" smtClean="0"/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02BCD-3E0C-47B6-9E03-64D0F53803AA}" type="slidenum">
              <a:rPr lang="en-US" smtClean="0"/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CB590-2D95-4DC9-9736-DB6CAD304B24}" type="slidenum">
              <a:rPr lang="en-US" smtClean="0"/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E7188-8D31-47EF-8458-A923B74EFF09}" type="slidenum">
              <a:rPr lang="en-US" smtClean="0"/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9" descr="1"/>
          <p:cNvSpPr/>
          <p:nvPr/>
        </p:nvSpPr>
        <p:spPr bwMode="gray">
          <a:xfrm>
            <a:off x="1130300" y="1416050"/>
            <a:ext cx="2873375" cy="2182813"/>
          </a:xfrm>
          <a:custGeom>
            <a:avLst/>
            <a:gdLst/>
            <a:ahLst/>
            <a:cxnLst>
              <a:cxn ang="0">
                <a:pos x="905" y="1375"/>
              </a:cxn>
              <a:cxn ang="0">
                <a:pos x="1810" y="395"/>
              </a:cxn>
              <a:cxn ang="0">
                <a:pos x="876" y="24"/>
              </a:cxn>
              <a:cxn ang="0">
                <a:pos x="0" y="396"/>
              </a:cxn>
              <a:cxn ang="0">
                <a:pos x="905" y="1375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76200" cmpd="sng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0" descr="2"/>
          <p:cNvSpPr/>
          <p:nvPr/>
        </p:nvSpPr>
        <p:spPr bwMode="gray">
          <a:xfrm>
            <a:off x="376238" y="2147888"/>
            <a:ext cx="2103437" cy="3032125"/>
          </a:xfrm>
          <a:custGeom>
            <a:avLst/>
            <a:gdLst/>
            <a:ahLst/>
            <a:cxnLst>
              <a:cxn ang="0">
                <a:pos x="1325" y="960"/>
              </a:cxn>
              <a:cxn ang="0">
                <a:pos x="414" y="0"/>
              </a:cxn>
              <a:cxn ang="0">
                <a:pos x="27" y="1014"/>
              </a:cxn>
              <a:cxn ang="0">
                <a:pos x="402" y="1910"/>
              </a:cxn>
              <a:cxn ang="0">
                <a:pos x="1325" y="960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76200" cmpd="sng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 descr="55282"/>
          <p:cNvSpPr/>
          <p:nvPr/>
        </p:nvSpPr>
        <p:spPr bwMode="gray">
          <a:xfrm>
            <a:off x="1085850" y="3730625"/>
            <a:ext cx="2962275" cy="2219325"/>
          </a:xfrm>
          <a:custGeom>
            <a:avLst/>
            <a:gdLst/>
            <a:ahLst/>
            <a:cxnLst>
              <a:cxn ang="0">
                <a:pos x="927" y="0"/>
              </a:cxn>
              <a:cxn ang="0">
                <a:pos x="0" y="975"/>
              </a:cxn>
              <a:cxn ang="0">
                <a:pos x="996" y="1387"/>
              </a:cxn>
              <a:cxn ang="0">
                <a:pos x="1866" y="996"/>
              </a:cxn>
              <a:cxn ang="0">
                <a:pos x="927" y="0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76200" cmpd="sng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4" descr="4"/>
          <p:cNvSpPr/>
          <p:nvPr/>
        </p:nvSpPr>
        <p:spPr bwMode="gray">
          <a:xfrm>
            <a:off x="2625725" y="2119313"/>
            <a:ext cx="2139950" cy="3116262"/>
          </a:xfrm>
          <a:custGeom>
            <a:avLst/>
            <a:gdLst/>
            <a:ahLst/>
            <a:cxnLst>
              <a:cxn ang="0">
                <a:pos x="951" y="1963"/>
              </a:cxn>
              <a:cxn ang="0">
                <a:pos x="1338" y="977"/>
              </a:cxn>
              <a:cxn ang="0">
                <a:pos x="905" y="0"/>
              </a:cxn>
              <a:cxn ang="0">
                <a:pos x="0" y="987"/>
              </a:cxn>
              <a:cxn ang="0">
                <a:pos x="951" y="1963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76200" cmpd="sng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981200" y="3505200"/>
            <a:ext cx="13081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latin typeface="Verdana" panose="020B0604030504040204" pitchFamily="34" charset="0"/>
              </a:rPr>
              <a:t>LOGO</a:t>
            </a:r>
            <a:endParaRPr lang="en-US" sz="2800" b="1">
              <a:latin typeface="Verdana" panose="020B0604030504040204" pitchFamily="34" charset="0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</a:t>
            </a:r>
            <a:br>
              <a:rPr lang="en-US"/>
            </a:br>
            <a:r>
              <a:rPr lang="en-US"/>
              <a:t>style</a:t>
            </a:r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86525"/>
            <a:ext cx="2895600" cy="1682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F23353-3948-4CCD-836B-E6A2F79F06A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D1F2E-FCBD-4F84-8DC6-68C8462216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A3C6F-D8B9-4D7B-BEFF-88FE86B6EB0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0C899-322F-43A1-A8D9-A0F99F0F0D3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B77B-59A0-4418-B989-54E8E0A40C7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0AD0C-9423-4A45-8E7E-C4232525121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A2F13-F55E-4977-A401-968352CB429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39A6-F371-49C2-8CEA-1520BEF1361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D85C1-2671-4189-A562-65CD79E13A5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68115-E4DE-4C38-AA51-666975B3D95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A7D46-A46B-43AF-9437-E1E91246AF3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5E75C-B1D2-4B41-8063-0FEE6883FE5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8.jpeg"/><Relationship Id="rId15" Type="http://schemas.openxmlformats.org/officeDocument/2006/relationships/image" Target="../media/image7.jpeg"/><Relationship Id="rId14" Type="http://schemas.openxmlformats.org/officeDocument/2006/relationships/image" Target="../media/image6.jpeg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9259F25C-EA57-46BB-8362-6F15724DC5FE}" type="slidenum">
              <a:rPr lang="en-US"/>
            </a:fld>
            <a:endParaRPr 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grpSp>
        <p:nvGrpSpPr>
          <p:cNvPr id="1031" name="Group 9"/>
          <p:cNvGrpSpPr/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4106" name="Oval 10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" name="Freeform 12" descr="4"/>
            <p:cNvSpPr/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/>
              <a:ahLst/>
              <a:cxnLst>
                <a:cxn ang="0">
                  <a:pos x="951" y="1963"/>
                </a:cxn>
                <a:cxn ang="0">
                  <a:pos x="1338" y="977"/>
                </a:cxn>
                <a:cxn ang="0">
                  <a:pos x="905" y="0"/>
                </a:cxn>
                <a:cxn ang="0">
                  <a:pos x="0" y="987"/>
                </a:cxn>
                <a:cxn ang="0">
                  <a:pos x="951" y="1963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3" cstate="print"/>
              <a:srcRect/>
              <a:stretch>
                <a:fillRect/>
              </a:stretch>
            </a:blipFill>
            <a:ln w="76200" cmpd="sng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" name="Freeform 13" descr="1"/>
            <p:cNvSpPr/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/>
              <a:ahLst/>
              <a:cxnLst>
                <a:cxn ang="0">
                  <a:pos x="905" y="1388"/>
                </a:cxn>
                <a:cxn ang="0">
                  <a:pos x="1810" y="408"/>
                </a:cxn>
                <a:cxn ang="0">
                  <a:pos x="874" y="40"/>
                </a:cxn>
                <a:cxn ang="0">
                  <a:pos x="0" y="409"/>
                </a:cxn>
                <a:cxn ang="0">
                  <a:pos x="905" y="1388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4" cstate="print"/>
              <a:srcRect/>
              <a:stretch>
                <a:fillRect/>
              </a:stretch>
            </a:blipFill>
            <a:ln w="76200" cmpd="sng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" name="Freeform 14" descr="2"/>
            <p:cNvSpPr/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/>
              <a:ahLst/>
              <a:cxnLst>
                <a:cxn ang="0">
                  <a:pos x="1325" y="960"/>
                </a:cxn>
                <a:cxn ang="0">
                  <a:pos x="414" y="0"/>
                </a:cxn>
                <a:cxn ang="0">
                  <a:pos x="27" y="1014"/>
                </a:cxn>
                <a:cxn ang="0">
                  <a:pos x="402" y="1910"/>
                </a:cxn>
                <a:cxn ang="0">
                  <a:pos x="1325" y="960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5" cstate="print"/>
              <a:srcRect/>
              <a:stretch>
                <a:fillRect/>
              </a:stretch>
            </a:blipFill>
            <a:ln w="76200" cmpd="sng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" name="Freeform 15" descr="55282"/>
            <p:cNvSpPr/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/>
              <a:ahLst/>
              <a:cxnLst>
                <a:cxn ang="0">
                  <a:pos x="927" y="0"/>
                </a:cxn>
                <a:cxn ang="0">
                  <a:pos x="0" y="975"/>
                </a:cxn>
                <a:cxn ang="0">
                  <a:pos x="996" y="1387"/>
                </a:cxn>
                <a:cxn ang="0">
                  <a:pos x="1866" y="996"/>
                </a:cxn>
                <a:cxn ang="0">
                  <a:pos x="927" y="0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6" cstate="print"/>
              <a:srcRect/>
              <a:stretch>
                <a:fillRect/>
              </a:stretch>
            </a:blipFill>
            <a:ln w="76200" cmpd="sng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752600"/>
            <a:ext cx="4572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Seminar HĐH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200400"/>
            <a:ext cx="4572000" cy="381000"/>
          </a:xfrm>
        </p:spPr>
        <p:txBody>
          <a:bodyPr/>
          <a:lstStyle/>
          <a:p>
            <a:pPr eaLnBrk="1" hangingPunct="1"/>
            <a:r>
              <a:rPr lang="en-US" dirty="0" smtClean="0"/>
              <a:t>15CLC</a:t>
            </a:r>
            <a:endParaRPr lang="en-US" dirty="0" smtClean="0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1947863" y="3095625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4400" b="1">
                <a:solidFill>
                  <a:srgbClr val="FC5252"/>
                </a:solidFill>
              </a:rPr>
              <a:t>HĐH</a:t>
            </a:r>
            <a:endParaRPr lang="en-US" sz="4400" b="1">
              <a:solidFill>
                <a:srgbClr val="FC5252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14413" y="273050"/>
            <a:ext cx="6810375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Verdana" panose="020B0604030504040204" pitchFamily="34" charset="0"/>
                <a:cs typeface="Arial" panose="020B0604020202020204" pitchFamily="34" charset="0"/>
              </a:rPr>
              <a:t>Trường Đại học Khoa học Tự nhiên, ĐHQG-HCM</a:t>
            </a:r>
            <a:endParaRPr lang="en-US" sz="2000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Verdana" panose="020B0604030504040204" pitchFamily="34" charset="0"/>
                <a:cs typeface="Arial" panose="020B0604020202020204" pitchFamily="34" charset="0"/>
              </a:rPr>
              <a:t>Khoa Công Nghệ Thông Tin</a:t>
            </a:r>
            <a:endParaRPr lang="en-US" sz="2000" b="1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Verdana" panose="020B0604030504040204" pitchFamily="34" charset="0"/>
                <a:cs typeface="Arial" panose="020B0604020202020204" pitchFamily="34" charset="0"/>
              </a:rPr>
              <a:t>Bộ môn Mạng máy tính và Viễn thông</a:t>
            </a:r>
            <a:endParaRPr lang="en-US" sz="2000" b="1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PCB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int</a:t>
            </a:r>
            <a:r>
              <a:rPr lang="en-US" sz="1800" dirty="0"/>
              <a:t> Exec(char *filename,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pid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 lvl="1"/>
            <a:r>
              <a:rPr lang="vi-VN" sz="2400" dirty="0"/>
              <a:t>Gọi mutex-&gt;P(); để giúp tránh tình trạng nạp 2 tiến trình cùng 1 lúc.</a:t>
            </a:r>
            <a:endParaRPr lang="vi-VN" sz="2400" dirty="0"/>
          </a:p>
          <a:p>
            <a:pPr lvl="1"/>
            <a:r>
              <a:rPr lang="vi-VN" sz="2400" dirty="0"/>
              <a:t>Kiểm tra thread đã khởi tạo thành công chưa, nếu chưa thì báo lỗi là không đủ bộ nhớ, gọi mutex-&gt;V() và return.</a:t>
            </a:r>
            <a:endParaRPr lang="vi-VN" sz="2400" dirty="0"/>
          </a:p>
          <a:p>
            <a:pPr lvl="1"/>
            <a:r>
              <a:rPr lang="vi-VN" sz="2400" dirty="0"/>
              <a:t>Đặt processID của thread này là id.</a:t>
            </a:r>
            <a:endParaRPr lang="vi-VN" sz="2400" dirty="0"/>
          </a:p>
          <a:p>
            <a:pPr lvl="1"/>
            <a:r>
              <a:rPr lang="vi-VN" sz="2400" dirty="0"/>
              <a:t>Đặt parrentID của thread này là processID của thread gọi thực thi Exec</a:t>
            </a:r>
            <a:endParaRPr lang="vi-VN" sz="2400" dirty="0"/>
          </a:p>
          <a:p>
            <a:pPr lvl="1"/>
            <a:r>
              <a:rPr lang="vi-VN" sz="2400" dirty="0"/>
              <a:t>Gọi thực thi Fork(StartProcess_2,id) =&gt; Ta cast thread thành kiểu int, sau đó khi xử ký hàm StartProcess ta cast Thread về đúng kiểu của nó.</a:t>
            </a:r>
            <a:endParaRPr lang="vi-VN" sz="2400" dirty="0"/>
          </a:p>
          <a:p>
            <a:pPr lvl="1"/>
            <a:r>
              <a:rPr lang="vi-VN" sz="2400" dirty="0"/>
              <a:t>Trả về id.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Syscal</a:t>
            </a:r>
            <a:r>
              <a:rPr lang="en-US" dirty="0" smtClean="0"/>
              <a:t> </a:t>
            </a:r>
            <a:r>
              <a:rPr lang="en-US" dirty="0" err="1" smtClean="0"/>
              <a:t>SC_Exec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 dirty="0"/>
              <a:t>Đọc địa chỉ tên chương trình “name” từ thanh ghi r4.</a:t>
            </a:r>
            <a:endParaRPr lang="vi-VN" sz="2400" dirty="0"/>
          </a:p>
          <a:p>
            <a:pPr lvl="1"/>
            <a:r>
              <a:rPr lang="vi-VN" sz="2400" dirty="0"/>
              <a:t>Tên chương trình lúc này đang ở trong user space. Gọi hàm User2System đã được khai báo trong lớp machine để chuyển vùng nhớ user space tới vùng nhớ system space.</a:t>
            </a:r>
            <a:endParaRPr lang="vi-VN" sz="2400" dirty="0"/>
          </a:p>
          <a:p>
            <a:pPr lvl="1"/>
            <a:r>
              <a:rPr lang="vi-VN" sz="2400" dirty="0"/>
              <a:t>Nếu bị lỗi thì báo “Không mở được file” và gán -1 vào thanh ghi 2.</a:t>
            </a:r>
            <a:endParaRPr lang="vi-VN" sz="2400" dirty="0"/>
          </a:p>
          <a:p>
            <a:pPr lvl="1"/>
            <a:r>
              <a:rPr lang="vi-VN" sz="2400" dirty="0"/>
              <a:t>Nếu không có lỗi thì gọi pTab.ExecUpdate(name), trả về và lưu kết quả thực thi phương thức này vào thanh ghi r2.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5019675"/>
          </a:xfrm>
        </p:spPr>
        <p:txBody>
          <a:bodyPr/>
          <a:lstStyle/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machine.h</a:t>
            </a:r>
            <a:r>
              <a:rPr lang="en-US" dirty="0" smtClean="0"/>
              <a:t>:</a:t>
            </a:r>
            <a:endParaRPr lang="en-US" dirty="0" smtClean="0"/>
          </a:p>
          <a:p>
            <a:pPr lvl="1" algn="just" eaLnBrk="1" hangingPunct="1"/>
            <a:r>
              <a:rPr lang="en-US" dirty="0" smtClean="0"/>
              <a:t>#define </a:t>
            </a:r>
            <a:r>
              <a:rPr lang="en-US" dirty="0" err="1" smtClean="0"/>
              <a:t>NumPhysPages</a:t>
            </a:r>
            <a:r>
              <a:rPr lang="en-US" dirty="0" smtClean="0"/>
              <a:t>    </a:t>
            </a:r>
            <a:r>
              <a:rPr lang="en-US" strike="sngStrike" dirty="0" smtClean="0"/>
              <a:t>32</a:t>
            </a:r>
            <a:r>
              <a:rPr lang="en-US" dirty="0" smtClean="0"/>
              <a:t>		128</a:t>
            </a:r>
            <a:endParaRPr lang="en-US" dirty="0" smtClean="0"/>
          </a:p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disk.h</a:t>
            </a:r>
            <a:r>
              <a:rPr lang="en-US" dirty="0" smtClean="0"/>
              <a:t>:</a:t>
            </a:r>
            <a:endParaRPr lang="en-US" dirty="0" smtClean="0"/>
          </a:p>
          <a:p>
            <a:pPr lvl="1" algn="just" eaLnBrk="1" hangingPunct="1"/>
            <a:r>
              <a:rPr lang="en-US" dirty="0" smtClean="0"/>
              <a:t>#define </a:t>
            </a:r>
            <a:r>
              <a:rPr lang="en-US" dirty="0" err="1" smtClean="0"/>
              <a:t>SectorSize</a:t>
            </a:r>
            <a:r>
              <a:rPr lang="en-US" dirty="0" smtClean="0"/>
              <a:t> 	   </a:t>
            </a:r>
            <a:r>
              <a:rPr lang="en-US" strike="sngStrike" dirty="0" smtClean="0"/>
              <a:t>128</a:t>
            </a:r>
            <a:r>
              <a:rPr lang="en-US" dirty="0" smtClean="0"/>
              <a:t>		512</a:t>
            </a:r>
            <a:endParaRPr lang="en-US" dirty="0" smtClean="0"/>
          </a:p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addrspace.cpp (/</a:t>
            </a:r>
            <a:r>
              <a:rPr lang="en-US" dirty="0" err="1" smtClean="0"/>
              <a:t>userprog</a:t>
            </a:r>
            <a:r>
              <a:rPr lang="en-US" dirty="0" smtClean="0"/>
              <a:t>)</a:t>
            </a:r>
            <a:endParaRPr lang="en-US" dirty="0" smtClean="0"/>
          </a:p>
          <a:p>
            <a:pPr lvl="1" algn="just" eaLnBrk="1" hangingPunct="1"/>
            <a:r>
              <a:rPr lang="en-US" dirty="0" err="1" smtClean="0">
                <a:solidFill>
                  <a:srgbClr val="FF0000"/>
                </a:solidFill>
              </a:rPr>
              <a:t>Thay</a:t>
            </a:r>
            <a:r>
              <a:rPr lang="en-US" dirty="0" smtClean="0"/>
              <a:t> </a:t>
            </a:r>
            <a:r>
              <a:rPr lang="vi-VN" dirty="0" smtClean="0"/>
              <a:t>pageTable[i].physicalPage =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vi-VN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z="2500" b="1" i="1" dirty="0" err="1" smtClean="0"/>
              <a:t>hàm</a:t>
            </a:r>
            <a:r>
              <a:rPr lang="en-US" sz="2500" b="1" i="1" dirty="0" smtClean="0"/>
              <a:t> </a:t>
            </a:r>
            <a:r>
              <a:rPr lang="vi-VN" sz="2500" b="1" i="1" dirty="0" smtClean="0"/>
              <a:t>tìm 1 trang trống và đánh dấu đã sử dụng</a:t>
            </a:r>
            <a:r>
              <a:rPr lang="en-US" b="1" dirty="0" smtClean="0"/>
              <a:t> </a:t>
            </a:r>
            <a:endParaRPr lang="en-US" b="1" dirty="0" smtClean="0"/>
          </a:p>
          <a:p>
            <a:pPr lvl="2" algn="just" eaLnBrk="1" hangingPunct="1"/>
            <a:r>
              <a:rPr lang="en-US" sz="1800" b="1" i="1" dirty="0" err="1" smtClean="0">
                <a:sym typeface="Wingdings" panose="05000000000000000000" pitchFamily="2" charset="2"/>
              </a:rPr>
              <a:t>Hàm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này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tự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viết</a:t>
            </a:r>
            <a:r>
              <a:rPr lang="en-US" sz="1800" b="1" i="1" dirty="0" smtClean="0">
                <a:sym typeface="Wingdings" panose="05000000000000000000" pitchFamily="2" charset="2"/>
              </a:rPr>
              <a:t> (</a:t>
            </a:r>
            <a:r>
              <a:rPr lang="en-US" sz="1800" b="1" i="1" dirty="0" err="1" smtClean="0">
                <a:sym typeface="Wingdings" panose="05000000000000000000" pitchFamily="2" charset="2"/>
              </a:rPr>
              <a:t>dùng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mảng</a:t>
            </a:r>
            <a:r>
              <a:rPr lang="en-US" sz="1800" b="1" i="1" dirty="0" smtClean="0">
                <a:sym typeface="Wingdings" panose="05000000000000000000" pitchFamily="2" charset="2"/>
              </a:rPr>
              <a:t> 1 </a:t>
            </a:r>
            <a:r>
              <a:rPr lang="en-US" sz="1800" b="1" i="1" dirty="0" err="1" smtClean="0">
                <a:sym typeface="Wingdings" panose="05000000000000000000" pitchFamily="2" charset="2"/>
              </a:rPr>
              <a:t>chiều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có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giá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trị</a:t>
            </a:r>
            <a:r>
              <a:rPr lang="en-US" sz="1800" b="1" i="1" dirty="0" smtClean="0">
                <a:sym typeface="Wingdings" panose="05000000000000000000" pitchFamily="2" charset="2"/>
              </a:rPr>
              <a:t> 0/1 </a:t>
            </a:r>
            <a:r>
              <a:rPr lang="en-US" sz="1800" b="1" i="1" dirty="0" err="1" smtClean="0">
                <a:sym typeface="Wingdings" panose="05000000000000000000" pitchFamily="2" charset="2"/>
              </a:rPr>
              <a:t>đánh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dấu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vùng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nhớ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physicalPage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đã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được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dùng</a:t>
            </a:r>
            <a:r>
              <a:rPr lang="en-US" sz="1800" b="1" i="1" dirty="0" smtClean="0">
                <a:sym typeface="Wingdings" panose="05000000000000000000" pitchFamily="2" charset="2"/>
              </a:rPr>
              <a:t> hay </a:t>
            </a:r>
            <a:r>
              <a:rPr lang="en-US" sz="1800" b="1" i="1" dirty="0" err="1" smtClean="0">
                <a:sym typeface="Wingdings" panose="05000000000000000000" pitchFamily="2" charset="2"/>
              </a:rPr>
              <a:t>chưa</a:t>
            </a:r>
            <a:r>
              <a:rPr lang="en-US" sz="1800" b="1" i="1" dirty="0" smtClean="0">
                <a:sym typeface="Wingdings" panose="05000000000000000000" pitchFamily="2" charset="2"/>
              </a:rPr>
              <a:t>)  </a:t>
            </a:r>
            <a:r>
              <a:rPr lang="en-US" sz="1800" b="1" i="1" dirty="0" err="1" smtClean="0">
                <a:sym typeface="Wingdings" panose="05000000000000000000" pitchFamily="2" charset="2"/>
              </a:rPr>
              <a:t>dùng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các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hàm</a:t>
            </a:r>
            <a:r>
              <a:rPr lang="en-US" sz="1800" b="1" i="1" dirty="0" smtClean="0">
                <a:sym typeface="Wingdings" panose="05000000000000000000" pitchFamily="2" charset="2"/>
              </a:rPr>
              <a:t> Find, Mark, Clear, </a:t>
            </a:r>
            <a:r>
              <a:rPr lang="en-US" sz="1800" b="1" i="1" dirty="0" err="1" smtClean="0">
                <a:sym typeface="Wingdings" panose="05000000000000000000" pitchFamily="2" charset="2"/>
              </a:rPr>
              <a:t>NumClear</a:t>
            </a:r>
            <a:r>
              <a:rPr lang="en-US" sz="1800" b="1" i="1" dirty="0" smtClean="0">
                <a:sym typeface="Wingdings" panose="05000000000000000000" pitchFamily="2" charset="2"/>
              </a:rPr>
              <a:t>… </a:t>
            </a:r>
            <a:r>
              <a:rPr lang="en-US" sz="1800" b="1" i="1" dirty="0" err="1" smtClean="0">
                <a:sym typeface="Wingdings" panose="05000000000000000000" pitchFamily="2" charset="2"/>
              </a:rPr>
              <a:t>của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lớp</a:t>
            </a:r>
            <a:r>
              <a:rPr lang="en-US" sz="1800" b="1" i="1" dirty="0" smtClean="0">
                <a:sym typeface="Wingdings" panose="05000000000000000000" pitchFamily="2" charset="2"/>
              </a:rPr>
              <a:t> Bitmap (</a:t>
            </a:r>
            <a:r>
              <a:rPr lang="en-US" sz="1800" b="1" i="1" dirty="0" err="1" smtClean="0">
                <a:sym typeface="Wingdings" panose="05000000000000000000" pitchFamily="2" charset="2"/>
              </a:rPr>
              <a:t>Bitmap.h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err="1" smtClean="0">
                <a:sym typeface="Wingdings" panose="05000000000000000000" pitchFamily="2" charset="2"/>
              </a:rPr>
              <a:t>và</a:t>
            </a:r>
            <a:r>
              <a:rPr lang="en-US" sz="1800" b="1" i="1" dirty="0" smtClean="0">
                <a:sym typeface="Wingdings" panose="05000000000000000000" pitchFamily="2" charset="2"/>
              </a:rPr>
              <a:t> Bitmap.cpp)</a:t>
            </a:r>
            <a:endParaRPr lang="en-US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addrspace.cpp: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i="1" dirty="0" smtClean="0"/>
              <a:t>addrspace.cpp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tham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khảo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file </a:t>
            </a:r>
            <a:r>
              <a:rPr lang="en-US" dirty="0" err="1" smtClean="0">
                <a:sym typeface="Wingdings" panose="05000000000000000000" pitchFamily="2" charset="2"/>
              </a:rPr>
              <a:t>pdf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(</a:t>
            </a:r>
            <a:r>
              <a:rPr lang="en-US" dirty="0" err="1" smtClean="0"/>
              <a:t>numPages</a:t>
            </a:r>
            <a:r>
              <a:rPr lang="en-US" dirty="0" smtClean="0"/>
              <a:t> &gt;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trang</a:t>
            </a:r>
            <a:r>
              <a:rPr lang="en-US" b="1" dirty="0" smtClean="0"/>
              <a:t>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trống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nAddrSpace:Load</a:t>
            </a:r>
            <a:r>
              <a:rPr lang="en-US" dirty="0" smtClean="0"/>
              <a:t>: not enough memory for new process..!");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 smtClean="0"/>
              <a:t>numPages</a:t>
            </a:r>
            <a:r>
              <a:rPr lang="en-US" dirty="0" smtClean="0"/>
              <a:t> = 0;</a:t>
            </a:r>
            <a:endParaRPr lang="en-US" dirty="0" smtClean="0"/>
          </a:p>
          <a:p>
            <a:r>
              <a:rPr lang="en-US" dirty="0" smtClean="0"/>
              <a:t>     delete executable;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 smtClean="0"/>
              <a:t>addrLock</a:t>
            </a:r>
            <a:r>
              <a:rPr lang="en-US" dirty="0" smtClean="0"/>
              <a:t>-&gt;Release();</a:t>
            </a:r>
            <a:endParaRPr lang="en-US" dirty="0" smtClean="0"/>
          </a:p>
          <a:p>
            <a:r>
              <a:rPr lang="en-US" dirty="0" smtClean="0"/>
              <a:t>     return 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// </a:t>
            </a:r>
            <a:r>
              <a:rPr lang="en-US" b="1" dirty="0" err="1" smtClean="0">
                <a:solidFill>
                  <a:srgbClr val="C00000"/>
                </a:solidFill>
              </a:rPr>
              <a:t>tự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viết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hàm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tính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Số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trang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còn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trống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hiểu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Thread: </a:t>
            </a:r>
            <a:r>
              <a:rPr lang="en-US" sz="2200" dirty="0" err="1" smtClean="0"/>
              <a:t>Đây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cài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thread ở </a:t>
            </a:r>
            <a:r>
              <a:rPr lang="en-US" sz="2200" dirty="0" err="1" smtClean="0"/>
              <a:t>trong</a:t>
            </a:r>
            <a:r>
              <a:rPr lang="en-US" sz="2200" dirty="0" smtClean="0"/>
              <a:t> Nachos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endParaRPr lang="en-US" sz="2200" dirty="0" smtClean="0"/>
          </a:p>
          <a:p>
            <a:pPr lvl="2" eaLnBrk="1" hangingPunct="1"/>
            <a:r>
              <a:rPr lang="en-US" sz="2200" dirty="0" smtClean="0"/>
              <a:t>Constructor: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thread </a:t>
            </a:r>
            <a:r>
              <a:rPr lang="en-US" sz="2200" dirty="0" err="1" smtClean="0"/>
              <a:t>mới</a:t>
            </a:r>
            <a:endParaRPr lang="en-US" sz="2200" dirty="0" smtClean="0"/>
          </a:p>
          <a:p>
            <a:pPr lvl="2" eaLnBrk="1" hangingPunct="1"/>
            <a:r>
              <a:rPr lang="en-US" sz="2200" dirty="0" smtClean="0"/>
              <a:t>Yield: </a:t>
            </a:r>
            <a:r>
              <a:rPr lang="en-US" sz="2200" dirty="0" err="1" smtClean="0"/>
              <a:t>Nhường</a:t>
            </a:r>
            <a:r>
              <a:rPr lang="en-US" sz="2200" dirty="0" smtClean="0"/>
              <a:t> CPU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thread </a:t>
            </a:r>
            <a:r>
              <a:rPr lang="en-US" sz="2200" dirty="0" err="1" smtClean="0"/>
              <a:t>đang</a:t>
            </a:r>
            <a:r>
              <a:rPr lang="en-US" sz="2200" dirty="0" smtClean="0"/>
              <a:t> ở </a:t>
            </a:r>
            <a:endParaRPr lang="en-US" sz="2200" dirty="0" smtClean="0"/>
          </a:p>
          <a:p>
            <a:pPr lvl="2" eaLnBrk="1" hangingPunct="1"/>
            <a:r>
              <a:rPr lang="en-US" sz="2200" dirty="0" smtClean="0"/>
              <a:t>Sleep: </a:t>
            </a:r>
            <a:r>
              <a:rPr lang="en-US" sz="2200" dirty="0" err="1" smtClean="0"/>
              <a:t>đưa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blocking</a:t>
            </a:r>
            <a:endParaRPr lang="en-US" sz="2200" dirty="0" smtClean="0"/>
          </a:p>
          <a:p>
            <a:pPr lvl="2" eaLnBrk="1" hangingPunct="1"/>
            <a:r>
              <a:rPr lang="en-US" sz="2200" dirty="0" smtClean="0"/>
              <a:t>Fork: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tiểu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endParaRPr lang="en-US" sz="2200" dirty="0" smtClean="0"/>
          </a:p>
          <a:p>
            <a:pPr lvl="1" eaLnBrk="1" hangingPunct="1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762125"/>
            <a:ext cx="8229600" cy="4714875"/>
          </a:xfrm>
        </p:spPr>
        <p:txBody>
          <a:bodyPr/>
          <a:lstStyle/>
          <a:p>
            <a:pPr lvl="1" algn="just" eaLnBrk="1" hangingPunct="1"/>
            <a:r>
              <a:rPr lang="en-US" dirty="0" err="1" smtClean="0"/>
              <a:t>StartProcess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protest.cc: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 algn="just" eaLnBrk="1" hangingPunct="1"/>
            <a:r>
              <a:rPr lang="en-US" dirty="0" err="1" smtClean="0"/>
              <a:t>AddrSpace</a:t>
            </a:r>
            <a:r>
              <a:rPr lang="en-US" dirty="0" smtClean="0"/>
              <a:t>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2" algn="just" eaLnBrk="1" hangingPunct="1"/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2" algn="just" eaLnBrk="1" hangingPunct="1"/>
            <a:r>
              <a:rPr lang="en-US" dirty="0" smtClean="0"/>
              <a:t>Thu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 smtClean="0"/>
          </a:p>
          <a:p>
            <a:pPr lvl="2" algn="just" eaLnBrk="1" hangingPunct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context-switching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nachos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6019800" cy="5248275"/>
          </a:xfrm>
        </p:spPr>
        <p:txBody>
          <a:bodyPr/>
          <a:lstStyle/>
          <a:p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Ping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/>
              <a:t>#include "</a:t>
            </a:r>
            <a:r>
              <a:rPr lang="en-US" sz="1800" dirty="0" err="1" smtClean="0"/>
              <a:t>syscall.h</a:t>
            </a:r>
            <a:r>
              <a:rPr lang="en-US" sz="1800" dirty="0" smtClean="0"/>
              <a:t>“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void </a:t>
            </a:r>
            <a:r>
              <a:rPr lang="en-US" sz="1800" dirty="0"/>
              <a:t>main</a:t>
            </a:r>
            <a:r>
              <a:rPr lang="en-US" sz="1800" dirty="0" smtClean="0"/>
              <a:t>()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{</a:t>
            </a:r>
            <a:r>
              <a:rPr lang="en-US" sz="1800" dirty="0"/>
              <a:t>	</a:t>
            </a:r>
            <a:endParaRPr lang="en-US" sz="1800" dirty="0" smtClean="0"/>
          </a:p>
          <a:p>
            <a:pPr marL="914400" lvl="2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i</a:t>
            </a:r>
            <a:r>
              <a:rPr lang="en-US" sz="1800" dirty="0"/>
              <a:t>;	</a:t>
            </a:r>
            <a:endParaRPr lang="en-US" sz="1800" dirty="0" smtClean="0"/>
          </a:p>
          <a:p>
            <a:pPr marL="914400" lvl="2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&lt;1000; </a:t>
            </a:r>
            <a:r>
              <a:rPr lang="en-US" sz="1800" dirty="0" err="1"/>
              <a:t>i</a:t>
            </a:r>
            <a:r>
              <a:rPr lang="en-US" sz="1800" dirty="0"/>
              <a:t>++)		</a:t>
            </a:r>
            <a:endParaRPr lang="en-US" sz="1800" dirty="0" smtClean="0"/>
          </a:p>
          <a:p>
            <a:pPr marL="1828800" lvl="4" indent="0">
              <a:buNone/>
            </a:pPr>
            <a:r>
              <a:rPr lang="en-US" sz="1800" dirty="0" err="1" smtClean="0"/>
              <a:t>PrintChar</a:t>
            </a:r>
            <a:r>
              <a:rPr lang="en-US" sz="1800" dirty="0"/>
              <a:t>('A</a:t>
            </a:r>
            <a:r>
              <a:rPr lang="en-US" sz="1800" dirty="0" smtClean="0"/>
              <a:t>');</a:t>
            </a:r>
            <a:endParaRPr lang="en-US" sz="1800" dirty="0" smtClean="0"/>
          </a:p>
          <a:p>
            <a:pPr marL="514350" lvl="1" indent="0">
              <a:buNone/>
            </a:pPr>
            <a:r>
              <a:rPr lang="en-US" sz="1800" dirty="0" smtClean="0"/>
              <a:t>}</a:t>
            </a:r>
            <a:endParaRPr lang="en-US" sz="1800" dirty="0" smtClean="0"/>
          </a:p>
          <a:p>
            <a:r>
              <a:rPr lang="en-US" sz="1800" dirty="0" err="1"/>
              <a:t>Chương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smtClean="0"/>
              <a:t>Pong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#include "</a:t>
            </a:r>
            <a:r>
              <a:rPr lang="en-US" sz="1800" dirty="0" err="1"/>
              <a:t>syscall.h</a:t>
            </a:r>
            <a:r>
              <a:rPr lang="en-US" sz="1800" dirty="0"/>
              <a:t>“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void main()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{	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;	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&lt;1000; </a:t>
            </a:r>
            <a:r>
              <a:rPr lang="en-US" sz="1800" dirty="0" err="1"/>
              <a:t>i</a:t>
            </a:r>
            <a:r>
              <a:rPr lang="en-US" sz="1800" dirty="0"/>
              <a:t>++)		</a:t>
            </a:r>
            <a:endParaRPr lang="en-US" sz="1800" dirty="0"/>
          </a:p>
          <a:p>
            <a:pPr marL="1828800" lvl="4" indent="0">
              <a:buNone/>
            </a:pPr>
            <a:r>
              <a:rPr lang="en-US" sz="1800" dirty="0" err="1"/>
              <a:t>PrintChar</a:t>
            </a:r>
            <a:r>
              <a:rPr lang="en-US" sz="1800" dirty="0" smtClean="0"/>
              <a:t>(‘B');</a:t>
            </a:r>
            <a:endParaRPr lang="en-US" sz="1800" dirty="0"/>
          </a:p>
          <a:p>
            <a:pPr marL="514350" lvl="1" indent="0">
              <a:buNone/>
            </a:pPr>
            <a:r>
              <a:rPr lang="en-US" sz="1800" dirty="0"/>
              <a:t>}</a:t>
            </a:r>
            <a:endParaRPr lang="en-US" sz="1800" dirty="0"/>
          </a:p>
          <a:p>
            <a:pPr marL="514350" lvl="1" indent="0"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nachos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00" y="1828800"/>
            <a:ext cx="6591300" cy="3531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/>
              <a:t> </a:t>
            </a:r>
            <a:r>
              <a:rPr lang="en-US" b="1" dirty="0" smtClean="0"/>
              <a:t>scheduler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1700" dirty="0" smtClean="0"/>
              <a:t>#</a:t>
            </a:r>
            <a:r>
              <a:rPr lang="en-US" sz="1700" dirty="0"/>
              <a:t>include "</a:t>
            </a:r>
            <a:r>
              <a:rPr lang="en-US" sz="1700" dirty="0" err="1" smtClean="0"/>
              <a:t>syscall.h</a:t>
            </a:r>
            <a:r>
              <a:rPr lang="en-US" sz="1700" dirty="0" smtClean="0"/>
              <a:t>“</a:t>
            </a:r>
            <a:endParaRPr lang="en-US" sz="1700" dirty="0" smtClean="0"/>
          </a:p>
          <a:p>
            <a:pPr>
              <a:lnSpc>
                <a:spcPct val="150000"/>
              </a:lnSpc>
            </a:pPr>
            <a:r>
              <a:rPr lang="en-US" sz="1700" dirty="0" smtClean="0"/>
              <a:t>void </a:t>
            </a:r>
            <a:r>
              <a:rPr lang="en-US" sz="1700" dirty="0"/>
              <a:t>main() </a:t>
            </a:r>
            <a:endParaRPr lang="en-US" sz="1700" dirty="0" smtClean="0"/>
          </a:p>
          <a:p>
            <a:pPr>
              <a:lnSpc>
                <a:spcPct val="150000"/>
              </a:lnSpc>
            </a:pPr>
            <a:r>
              <a:rPr lang="en-US" sz="1700" dirty="0" smtClean="0"/>
              <a:t>{</a:t>
            </a:r>
            <a:r>
              <a:rPr lang="en-US" sz="1700" dirty="0"/>
              <a:t>	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pingPID</a:t>
            </a:r>
            <a:r>
              <a:rPr lang="en-US" sz="1700" dirty="0"/>
              <a:t>, </a:t>
            </a:r>
            <a:r>
              <a:rPr lang="en-US" sz="1700" dirty="0" err="1"/>
              <a:t>pongPID</a:t>
            </a:r>
            <a:r>
              <a:rPr lang="en-US" sz="1700" dirty="0"/>
              <a:t>;		</a:t>
            </a:r>
            <a:r>
              <a:rPr lang="en-US" sz="1700" dirty="0" err="1"/>
              <a:t>PrintString</a:t>
            </a:r>
            <a:r>
              <a:rPr lang="en-US" sz="1700" dirty="0"/>
              <a:t>("Ping-Pong test starting ...\n\n</a:t>
            </a:r>
            <a:r>
              <a:rPr lang="en-US" sz="1700" dirty="0" smtClean="0"/>
              <a:t>");</a:t>
            </a:r>
            <a:endParaRPr lang="en-US" sz="1700" dirty="0" smtClean="0"/>
          </a:p>
          <a:p>
            <a:pPr>
              <a:lnSpc>
                <a:spcPct val="150000"/>
              </a:lnSpc>
            </a:pPr>
            <a:r>
              <a:rPr lang="en-US" sz="1700" dirty="0"/>
              <a:t>	</a:t>
            </a:r>
            <a:r>
              <a:rPr lang="en-US" sz="1700" dirty="0" err="1"/>
              <a:t>pingPID</a:t>
            </a:r>
            <a:r>
              <a:rPr lang="en-US" sz="1700" dirty="0"/>
              <a:t> = Exec("./test/ping</a:t>
            </a:r>
            <a:r>
              <a:rPr lang="en-US" sz="1700" dirty="0" smtClean="0"/>
              <a:t>");</a:t>
            </a:r>
            <a:endParaRPr lang="en-US" sz="1700" dirty="0" smtClean="0"/>
          </a:p>
          <a:p>
            <a:pPr>
              <a:lnSpc>
                <a:spcPct val="150000"/>
              </a:lnSpc>
            </a:pPr>
            <a:r>
              <a:rPr lang="en-US" sz="1700" dirty="0"/>
              <a:t>	</a:t>
            </a:r>
            <a:r>
              <a:rPr lang="en-US" sz="1700" dirty="0" err="1" smtClean="0"/>
              <a:t>pongPID</a:t>
            </a:r>
            <a:r>
              <a:rPr lang="en-US" sz="1700" dirty="0" smtClean="0"/>
              <a:t> </a:t>
            </a:r>
            <a:r>
              <a:rPr lang="en-US" sz="1700" dirty="0"/>
              <a:t>= Exec("./test/pong</a:t>
            </a:r>
            <a:r>
              <a:rPr lang="en-US" sz="1700" dirty="0" smtClean="0"/>
              <a:t>");</a:t>
            </a:r>
            <a:endParaRPr lang="en-US" sz="1700" dirty="0" smtClean="0"/>
          </a:p>
          <a:p>
            <a:pPr>
              <a:lnSpc>
                <a:spcPct val="150000"/>
              </a:lnSpc>
            </a:pPr>
            <a:r>
              <a:rPr lang="en-US" sz="1700" dirty="0" smtClean="0"/>
              <a:t>}</a:t>
            </a:r>
            <a:r>
              <a:rPr lang="en-US" sz="1700" dirty="0"/>
              <a:t>	</a:t>
            </a:r>
            <a:endParaRPr lang="en-US" sz="17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04800" y="57150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571500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A, B </a:t>
            </a:r>
            <a:r>
              <a:rPr lang="en-US" sz="2800" b="1" dirty="0" err="1" smtClean="0"/>
              <a:t>được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xuất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kẽ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nhau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3243263"/>
            <a:ext cx="5410200" cy="414337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1400" b="1" smtClean="0"/>
              <a:t>fit.hcmuns.edu.vn</a:t>
            </a:r>
            <a:endParaRPr lang="en-US" sz="1400" b="1" smtClean="0"/>
          </a:p>
        </p:txBody>
      </p:sp>
      <p:sp>
        <p:nvSpPr>
          <p:cNvPr id="34819" name="WordArt 3"/>
          <p:cNvSpPr>
            <a:spLocks noChangeArrowheads="1" noChangeShapeType="1" noTextEdit="1"/>
          </p:cNvSpPr>
          <p:nvPr/>
        </p:nvSpPr>
        <p:spPr bwMode="gray">
          <a:xfrm>
            <a:off x="4932363" y="2349500"/>
            <a:ext cx="3887787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947863" y="3095625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4400" b="1">
                <a:solidFill>
                  <a:srgbClr val="FC5252"/>
                </a:solidFill>
              </a:rPr>
              <a:t>HĐH</a:t>
            </a:r>
            <a:endParaRPr lang="en-US" sz="4400" b="1">
              <a:solidFill>
                <a:srgbClr val="FC525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gray">
          <a:xfrm>
            <a:off x="2209800" y="4800600"/>
            <a:ext cx="3962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thức</a:t>
            </a:r>
            <a:endParaRPr lang="en-US" sz="2400" b="1" dirty="0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gray">
          <a:xfrm>
            <a:off x="2514600" y="37338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Các system call mới</a:t>
            </a:r>
            <a:endParaRPr lang="en-US" sz="2400" b="1"/>
          </a:p>
        </p:txBody>
      </p:sp>
      <p:grpSp>
        <p:nvGrpSpPr>
          <p:cNvPr id="4104" name="Group 8"/>
          <p:cNvGrpSpPr/>
          <p:nvPr/>
        </p:nvGrpSpPr>
        <p:grpSpPr bwMode="auto">
          <a:xfrm>
            <a:off x="2133600" y="3810000"/>
            <a:ext cx="381000" cy="381000"/>
            <a:chOff x="2078" y="1680"/>
            <a:chExt cx="1615" cy="1615"/>
          </a:xfrm>
        </p:grpSpPr>
        <p:sp>
          <p:nvSpPr>
            <p:cNvPr id="4138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5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5" name="Group 15"/>
          <p:cNvGrpSpPr/>
          <p:nvPr/>
        </p:nvGrpSpPr>
        <p:grpSpPr bwMode="auto">
          <a:xfrm>
            <a:off x="1905000" y="4906963"/>
            <a:ext cx="381000" cy="381000"/>
            <a:chOff x="2078" y="1680"/>
            <a:chExt cx="1615" cy="1615"/>
          </a:xfrm>
        </p:grpSpPr>
        <p:sp>
          <p:nvSpPr>
            <p:cNvPr id="4132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2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07" name="Text Box 29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  <a:latin typeface="Verdana" panose="020B0604030504040204" pitchFamily="34" charset="0"/>
              </a:rPr>
              <a:t>fit.hcmuns.edu.vn</a:t>
            </a:r>
            <a:endParaRPr lang="en-US" sz="11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108" name="Text Box 30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anose="020B0604030504040204" pitchFamily="34" charset="0"/>
              </a:rPr>
              <a:t>CNTT-KHTN</a:t>
            </a:r>
            <a:endParaRPr lang="en-US" sz="1200" b="1">
              <a:latin typeface="Verdana" panose="020B0604030504040204" pitchFamily="34" charset="0"/>
            </a:endParaRPr>
          </a:p>
        </p:txBody>
      </p:sp>
      <p:sp>
        <p:nvSpPr>
          <p:cNvPr id="4109" name="Oval 31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  <a:endParaRPr lang="en-US" sz="1400" b="1">
              <a:solidFill>
                <a:srgbClr val="FC5252"/>
              </a:solidFill>
            </a:endParaRPr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gray">
          <a:xfrm>
            <a:off x="1676400" y="1676400"/>
            <a:ext cx="45593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Giới</a:t>
            </a:r>
            <a:r>
              <a:rPr lang="en-US" sz="2400" b="1" dirty="0"/>
              <a:t> </a:t>
            </a:r>
            <a:r>
              <a:rPr lang="en-US" sz="2400" b="1" dirty="0" err="1"/>
              <a:t>thiệu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2</a:t>
            </a:r>
            <a:endParaRPr lang="en-US" sz="2400" b="1" dirty="0"/>
          </a:p>
        </p:txBody>
      </p:sp>
      <p:grpSp>
        <p:nvGrpSpPr>
          <p:cNvPr id="4111" name="Group 33"/>
          <p:cNvGrpSpPr/>
          <p:nvPr/>
        </p:nvGrpSpPr>
        <p:grpSpPr bwMode="auto">
          <a:xfrm>
            <a:off x="1295400" y="1752600"/>
            <a:ext cx="381000" cy="381000"/>
            <a:chOff x="2078" y="1680"/>
            <a:chExt cx="1615" cy="1615"/>
          </a:xfrm>
        </p:grpSpPr>
        <p:sp>
          <p:nvSpPr>
            <p:cNvPr id="4120" name="Oval 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50" name="Oval 3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" name="AutoShape 7"/>
          <p:cNvSpPr>
            <a:spLocks noChangeArrowheads="1"/>
          </p:cNvSpPr>
          <p:nvPr/>
        </p:nvSpPr>
        <p:spPr bwMode="gray">
          <a:xfrm>
            <a:off x="2362200" y="26670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Những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Cung</a:t>
            </a:r>
            <a:r>
              <a:rPr lang="en-US" sz="2400" b="1" dirty="0"/>
              <a:t> </a:t>
            </a:r>
            <a:r>
              <a:rPr lang="en-US" sz="2400" b="1" dirty="0" err="1"/>
              <a:t>Cấp</a:t>
            </a:r>
            <a:endParaRPr lang="en-US" sz="2400" b="1" dirty="0"/>
          </a:p>
        </p:txBody>
      </p:sp>
      <p:grpSp>
        <p:nvGrpSpPr>
          <p:cNvPr id="4113" name="Group 8"/>
          <p:cNvGrpSpPr/>
          <p:nvPr/>
        </p:nvGrpSpPr>
        <p:grpSpPr bwMode="auto">
          <a:xfrm>
            <a:off x="2044700" y="2794000"/>
            <a:ext cx="381000" cy="381000"/>
            <a:chOff x="2078" y="1680"/>
            <a:chExt cx="1615" cy="1615"/>
          </a:xfrm>
        </p:grpSpPr>
        <p:sp>
          <p:nvSpPr>
            <p:cNvPr id="4114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2</a:t>
            </a:r>
            <a:endParaRPr lang="en-US" sz="2800" dirty="0" smtClean="0"/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2</a:t>
            </a: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		</a:t>
            </a:r>
            <a:r>
              <a:rPr lang="en-US" b="0" dirty="0" err="1" smtClean="0">
                <a:solidFill>
                  <a:srgbClr val="FF0000"/>
                </a:solidFill>
              </a:rPr>
              <a:t>Mục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tiêu</a:t>
            </a:r>
            <a:r>
              <a:rPr lang="en-US" b="0" dirty="0" smtClean="0">
                <a:solidFill>
                  <a:srgbClr val="FF0000"/>
                </a:solidFill>
              </a:rPr>
              <a:t>: </a:t>
            </a:r>
            <a:r>
              <a:rPr lang="en-US" b="0" dirty="0" err="1" smtClean="0">
                <a:solidFill>
                  <a:srgbClr val="FF0000"/>
                </a:solidFill>
              </a:rPr>
              <a:t>Thiết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kế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và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cài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đặt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để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hỗ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trợ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đa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chương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trình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trên</a:t>
            </a:r>
            <a:r>
              <a:rPr lang="en-US" b="0" dirty="0" smtClean="0">
                <a:solidFill>
                  <a:srgbClr val="FF0000"/>
                </a:solidFill>
              </a:rPr>
              <a:t> Nachos</a:t>
            </a:r>
            <a:endParaRPr lang="en-US" b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Những phần được cung câp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2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Ptable</a:t>
            </a:r>
            <a:r>
              <a:rPr lang="en-US" dirty="0" smtClean="0"/>
              <a:t>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Lớp</a:t>
            </a:r>
            <a:r>
              <a:rPr lang="en-US" dirty="0" smtClean="0"/>
              <a:t> PCB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BitMap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PCB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066801"/>
            <a:ext cx="8467635" cy="5791198"/>
            <a:chOff x="457200" y="1066801"/>
            <a:chExt cx="8467635" cy="57911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7200" y="1066801"/>
              <a:ext cx="8467635" cy="307770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717" y="4114800"/>
              <a:ext cx="8289369" cy="274319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066800" y="1447800"/>
            <a:ext cx="6521631" cy="435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2079461"/>
            <a:ext cx="6521631" cy="435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6298" y="1129640"/>
            <a:ext cx="8048102" cy="5499760"/>
            <a:chOff x="486298" y="914400"/>
            <a:chExt cx="7667102" cy="549976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6299" y="914400"/>
              <a:ext cx="7667101" cy="493633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298" y="5825334"/>
              <a:ext cx="7667101" cy="5888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Bitmap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Find</a:t>
            </a:r>
            <a:endParaRPr lang="en-US" i="1" dirty="0" smtClean="0">
              <a:sym typeface="Wingdings" panose="05000000000000000000" pitchFamily="2" charset="2"/>
            </a:endParaRPr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Mark</a:t>
            </a:r>
            <a:endParaRPr lang="en-US" i="1" dirty="0" smtClean="0">
              <a:sym typeface="Wingdings" panose="05000000000000000000" pitchFamily="2" charset="2"/>
            </a:endParaRPr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Clear</a:t>
            </a:r>
            <a:endParaRPr lang="en-US" i="1" dirty="0" smtClean="0">
              <a:sym typeface="Wingdings" panose="05000000000000000000" pitchFamily="2" charset="2"/>
            </a:endParaRPr>
          </a:p>
          <a:p>
            <a:pPr lvl="1"/>
            <a:r>
              <a:rPr lang="en-US" i="1" dirty="0" err="1" smtClean="0">
                <a:sym typeface="Wingdings" panose="05000000000000000000" pitchFamily="2" charset="2"/>
              </a:rPr>
              <a:t>NumClear</a:t>
            </a:r>
            <a:r>
              <a:rPr lang="en-US" i="1" dirty="0">
                <a:sym typeface="Wingdings" panose="05000000000000000000" pitchFamily="2" charset="2"/>
              </a:rPr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>
                <a:ea typeface="PMingLiU" charset="-120"/>
              </a:rPr>
              <a:t>Các</a:t>
            </a:r>
            <a:r>
              <a:rPr lang="en-US" sz="2400" dirty="0" smtClean="0">
                <a:ea typeface="PMingLiU" charset="-120"/>
              </a:rPr>
              <a:t> </a:t>
            </a:r>
            <a:r>
              <a:rPr lang="en-US" sz="2400" dirty="0" err="1" smtClean="0">
                <a:ea typeface="PMingLiU" charset="-120"/>
              </a:rPr>
              <a:t>Syscall</a:t>
            </a:r>
            <a:r>
              <a:rPr lang="en-US" sz="2400" dirty="0" smtClean="0">
                <a:ea typeface="PMingLiU" charset="-120"/>
              </a:rPr>
              <a:t> </a:t>
            </a:r>
            <a:r>
              <a:rPr lang="en-US" sz="2400" dirty="0" err="1" smtClean="0">
                <a:ea typeface="PMingLiU" charset="-120"/>
              </a:rPr>
              <a:t>mới</a:t>
            </a:r>
            <a:endParaRPr lang="en-US" sz="2400" dirty="0" smtClean="0"/>
          </a:p>
        </p:txBody>
      </p:sp>
      <p:graphicFrame>
        <p:nvGraphicFramePr>
          <p:cNvPr id="104452" name="Group 4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458200" cy="956314"/>
        </p:xfrm>
        <a:graphic>
          <a:graphicData uri="http://schemas.openxmlformats.org/drawingml/2006/table">
            <a:tbl>
              <a:tblPr/>
              <a:tblGrid>
                <a:gridCol w="4343400"/>
                <a:gridCol w="4114800"/>
              </a:tblGrid>
              <a:tr h="46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PMingLiU" charset="-120"/>
                        </a:rPr>
                        <a:t>Nachos System Call 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PMingLiU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PMingLiU" charset="-120"/>
                        </a:rPr>
                        <a:t>Nachos Functionality 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PMingLiU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PMingLiU" charset="-120"/>
                        </a:rPr>
                        <a:t>SpaceID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PMingLiU" charset="-120"/>
                        </a:rPr>
                        <a:t> Exec(char *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PMingLiU" charset="-120"/>
                        </a:rPr>
                        <a:t>name) 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PMingLiU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Gọi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để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thực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thi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một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 file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PTable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int</a:t>
            </a:r>
            <a:r>
              <a:rPr lang="en-US" sz="1800" dirty="0"/>
              <a:t> ExecUpdate(char* name);</a:t>
            </a:r>
            <a:endParaRPr lang="en-US" sz="1800" dirty="0" smtClean="0"/>
          </a:p>
          <a:p>
            <a:pPr lvl="1"/>
            <a:r>
              <a:rPr lang="vi-VN" sz="2000" dirty="0" smtClean="0"/>
              <a:t>Gọi </a:t>
            </a:r>
            <a:r>
              <a:rPr lang="vi-VN" sz="2000" dirty="0"/>
              <a:t>mutex-&gt;P(); để giúp tránh tình trạng nạp 2 tiến trình cùng 1 lúc.</a:t>
            </a:r>
            <a:endParaRPr lang="vi-VN" sz="2000" dirty="0"/>
          </a:p>
          <a:p>
            <a:pPr lvl="1"/>
            <a:r>
              <a:rPr lang="vi-VN" sz="2000" dirty="0"/>
              <a:t>Kiểm tra tính hợp lệ của chương trình “name”.</a:t>
            </a:r>
            <a:endParaRPr lang="vi-VN" sz="2000" dirty="0"/>
          </a:p>
          <a:p>
            <a:pPr lvl="1"/>
            <a:r>
              <a:rPr lang="vi-VN" sz="2000" dirty="0"/>
              <a:t>Kiểm tra sự tồn tại của chương trình “name” bằng cách gọi phương thức Open của lớp fileSystem</a:t>
            </a:r>
            <a:endParaRPr lang="vi-VN" sz="2000" dirty="0"/>
          </a:p>
          <a:p>
            <a:pPr lvl="1"/>
            <a:r>
              <a:rPr lang="vi-VN" sz="2000" dirty="0"/>
              <a:t>So sánh tên chương trình và tên của currentThread để chắc chắn rằng chương trình này không gọi thực thi chính nó.</a:t>
            </a:r>
            <a:endParaRPr lang="vi-VN" sz="2000" dirty="0"/>
          </a:p>
          <a:p>
            <a:pPr lvl="1"/>
            <a:r>
              <a:rPr lang="vi-VN" sz="2000" dirty="0"/>
              <a:t>Tìm slot trống trong bảng Ptable.</a:t>
            </a:r>
            <a:endParaRPr lang="vi-VN" sz="2000" dirty="0"/>
          </a:p>
          <a:p>
            <a:pPr lvl="1"/>
            <a:r>
              <a:rPr lang="vi-VN" sz="2000" dirty="0"/>
              <a:t>Nếu có slot trống thì khởi tạo một PCB mới với processID chính là index của slot này, parrentID là processID của currentThread.</a:t>
            </a:r>
            <a:endParaRPr lang="vi-VN" sz="2000" dirty="0"/>
          </a:p>
          <a:p>
            <a:pPr lvl="1"/>
            <a:r>
              <a:rPr lang="vi-VN" sz="2000" dirty="0"/>
              <a:t>Đánh dấu đã sử dụng.</a:t>
            </a:r>
            <a:endParaRPr lang="vi-VN" sz="2000" dirty="0"/>
          </a:p>
          <a:p>
            <a:pPr lvl="1"/>
            <a:r>
              <a:rPr lang="vi-VN" sz="2000" dirty="0"/>
              <a:t>Gọi thực thi phương thức Exec của lớp PCB.</a:t>
            </a:r>
            <a:endParaRPr lang="vi-VN" sz="2000" dirty="0"/>
          </a:p>
          <a:p>
            <a:pPr lvl="1"/>
            <a:r>
              <a:rPr lang="vi-VN" sz="2000" dirty="0"/>
              <a:t>Gọi bmsem-&gt;V().</a:t>
            </a:r>
            <a:endParaRPr lang="vi-VN" sz="2000" dirty="0"/>
          </a:p>
          <a:p>
            <a:pPr lvl="1"/>
            <a:r>
              <a:rPr lang="vi-VN" sz="2000" dirty="0"/>
              <a:t>Trả về kết quả thực thi của PCB-&gt;Exec.</a:t>
            </a:r>
            <a:endParaRPr lang="en-US" sz="2000" dirty="0"/>
          </a:p>
          <a:p>
            <a:pPr lvl="1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0</TotalTime>
  <Words>4139</Words>
  <Application>WPS Presentation</Application>
  <PresentationFormat>On-screen Show (4:3)</PresentationFormat>
  <Paragraphs>175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PMingLiU</vt:lpstr>
      <vt:lpstr>MingLiU-ExtB</vt:lpstr>
      <vt:lpstr>Arial</vt:lpstr>
      <vt:lpstr>Microsoft YaHei</vt:lpstr>
      <vt:lpstr>Arial Unicode MS</vt:lpstr>
      <vt:lpstr>sample</vt:lpstr>
      <vt:lpstr>Seminar HĐH</vt:lpstr>
      <vt:lpstr>Nội dung</vt:lpstr>
      <vt:lpstr>Giới Thiệu Đồ Án 2</vt:lpstr>
      <vt:lpstr>Những phần được cung câp</vt:lpstr>
      <vt:lpstr>Lớp PCB</vt:lpstr>
      <vt:lpstr>Lớp PTable</vt:lpstr>
      <vt:lpstr>Lớp Bitmap</vt:lpstr>
      <vt:lpstr>Các Syscall mới</vt:lpstr>
      <vt:lpstr>Viết các hàm trong lớp PTable</vt:lpstr>
      <vt:lpstr>Viết các hàm trong lớp PCB</vt:lpstr>
      <vt:lpstr>Viết Syscal SC_Exec</vt:lpstr>
      <vt:lpstr>Chỉnh sửa thông số</vt:lpstr>
      <vt:lpstr>PowerPoint 演示文稿</vt:lpstr>
      <vt:lpstr>PowerPoint 演示文稿</vt:lpstr>
      <vt:lpstr>PowerPoint 演示文稿</vt:lpstr>
      <vt:lpstr>Kiểm tra đa chương của nachos</vt:lpstr>
      <vt:lpstr>Kiểm tra đa chương của nachos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MMT</dc:title>
  <dc:creator>Hieu</dc:creator>
  <cp:lastModifiedBy>DELL</cp:lastModifiedBy>
  <cp:revision>144</cp:revision>
  <dcterms:created xsi:type="dcterms:W3CDTF">2008-09-11T15:58:00Z</dcterms:created>
  <dcterms:modified xsi:type="dcterms:W3CDTF">2020-12-13T11:18:15Z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1033-11.2.0.9890</vt:lpwstr>
  </property>
</Properties>
</file>