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84dafb9f0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84dafb9f0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Josiah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a298b75a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a298b75a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a298b75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a298b75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b1fbff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b1fbff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a298b7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a298b7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&lt;JUSTIN&gt;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5f3f843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5f3f843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&lt;JUSTIN&gt;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5f3f8437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5f3f8437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5f3f843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5f3f843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5f3f84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5f3f84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&lt;JUSTIN&gt;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5f3f8437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5f3f8437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Josiah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5f3f8437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5f3f8437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Josiah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5f3f843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5f3f843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Computer Storage and Memory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Josiah McCarthy, Justin Davis, Braeden Winders, Zach Johnson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Storage Work?</a:t>
            </a:r>
            <a:endParaRPr/>
          </a:p>
        </p:txBody>
      </p:sp>
      <p:sp>
        <p:nvSpPr>
          <p:cNvPr id="127" name="Google Shape;12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Storage Remains intact while it does not </a:t>
            </a:r>
            <a:r>
              <a:rPr lang="en" sz="1400"/>
              <a:t>receive</a:t>
            </a:r>
            <a:r>
              <a:rPr lang="en" sz="1400"/>
              <a:t> power, it will only be deleted if it is deleted manually. </a:t>
            </a:r>
            <a:endParaRPr sz="1400"/>
          </a:p>
          <a:p>
            <a:pPr indent="-317500" lvl="0" marL="457200" rtl="0" algn="l">
              <a:spcBef>
                <a:spcPts val="0"/>
              </a:spcBef>
              <a:spcAft>
                <a:spcPts val="0"/>
              </a:spcAft>
              <a:buSzPts val="1400"/>
              <a:buChar char="●"/>
            </a:pPr>
            <a:r>
              <a:rPr lang="en" sz="1400"/>
              <a:t>Storage devices can be magnetic, optical, flash, or virtual.</a:t>
            </a:r>
            <a:endParaRPr sz="1400"/>
          </a:p>
          <a:p>
            <a:pPr indent="-317500" lvl="0" marL="457200" rtl="0" algn="l">
              <a:spcBef>
                <a:spcPts val="0"/>
              </a:spcBef>
              <a:spcAft>
                <a:spcPts val="0"/>
              </a:spcAft>
              <a:buSzPts val="1400"/>
              <a:buChar char="●"/>
            </a:pPr>
            <a:r>
              <a:rPr lang="en" sz="1400"/>
              <a:t>Storage is much slower than memory since it is saved to be used for later use.</a:t>
            </a:r>
            <a:endParaRPr sz="1400"/>
          </a:p>
          <a:p>
            <a:pPr indent="-317500" lvl="0" marL="457200" rtl="0" algn="l">
              <a:spcBef>
                <a:spcPts val="0"/>
              </a:spcBef>
              <a:spcAft>
                <a:spcPts val="0"/>
              </a:spcAft>
              <a:buSzPts val="1400"/>
              <a:buChar char="●"/>
            </a:pPr>
            <a:r>
              <a:rPr lang="en" sz="1400"/>
              <a:t>Whenever something from storage is needed, it is retrieved for use, then put back into the background of the device.</a:t>
            </a:r>
            <a:endParaRPr sz="1400"/>
          </a:p>
          <a:p>
            <a:pPr indent="-317500" lvl="1" marL="914400" rtl="0" algn="l">
              <a:spcBef>
                <a:spcPts val="0"/>
              </a:spcBef>
              <a:spcAft>
                <a:spcPts val="0"/>
              </a:spcAft>
              <a:buSzPts val="1400"/>
              <a:buChar char="○"/>
            </a:pPr>
            <a:r>
              <a:rPr lang="en"/>
              <a:t>Data in storage is retrieved by an “address” that is given to all data in storage. This address is the “location” of the data in storage.</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Computer Storage</a:t>
            </a:r>
            <a:endParaRPr/>
          </a:p>
        </p:txBody>
      </p:sp>
      <p:sp>
        <p:nvSpPr>
          <p:cNvPr id="133" name="Google Shape;133;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200"/>
              <a:t>Hard Drive Disk (HDD)</a:t>
            </a:r>
            <a:r>
              <a:rPr b="1" lang="en" sz="1200"/>
              <a:t> </a:t>
            </a:r>
            <a:endParaRPr b="1" sz="1200"/>
          </a:p>
          <a:p>
            <a:pPr indent="-308610" lvl="0" marL="457200" rtl="0" algn="l">
              <a:spcBef>
                <a:spcPts val="1200"/>
              </a:spcBef>
              <a:spcAft>
                <a:spcPts val="0"/>
              </a:spcAft>
              <a:buSzPct val="100000"/>
              <a:buChar char="●"/>
            </a:pPr>
            <a:r>
              <a:rPr lang="en"/>
              <a:t>Provides a large storage capacity</a:t>
            </a:r>
            <a:endParaRPr/>
          </a:p>
          <a:p>
            <a:pPr indent="-308610" lvl="0" marL="457200" rtl="0" algn="l">
              <a:spcBef>
                <a:spcPts val="0"/>
              </a:spcBef>
              <a:spcAft>
                <a:spcPts val="0"/>
              </a:spcAft>
              <a:buSzPct val="100000"/>
              <a:buChar char="●"/>
            </a:pPr>
            <a:r>
              <a:rPr lang="en"/>
              <a:t>Primary media for storing data and programs</a:t>
            </a:r>
            <a:endParaRPr/>
          </a:p>
          <a:p>
            <a:pPr indent="-308610" lvl="0" marL="457200" rtl="0" algn="l">
              <a:spcBef>
                <a:spcPts val="0"/>
              </a:spcBef>
              <a:spcAft>
                <a:spcPts val="0"/>
              </a:spcAft>
              <a:buSzPct val="100000"/>
              <a:buChar char="●"/>
            </a:pPr>
            <a:r>
              <a:rPr lang="en"/>
              <a:t>Characterized by data read and write speeds</a:t>
            </a:r>
            <a:endParaRPr/>
          </a:p>
          <a:p>
            <a:pPr indent="-308610" lvl="0" marL="457200" rtl="0" algn="l">
              <a:spcBef>
                <a:spcPts val="0"/>
              </a:spcBef>
              <a:spcAft>
                <a:spcPts val="0"/>
              </a:spcAft>
              <a:buSzPct val="100000"/>
              <a:buChar char="●"/>
            </a:pPr>
            <a:r>
              <a:rPr lang="en"/>
              <a:t>In terms of mechanical hard drives, they are classified by how many times per second the internal disk rotates </a:t>
            </a:r>
            <a:endParaRPr/>
          </a:p>
          <a:p>
            <a:pPr indent="0" lvl="0" marL="0" rtl="0" algn="l">
              <a:spcBef>
                <a:spcPts val="1200"/>
              </a:spcBef>
              <a:spcAft>
                <a:spcPts val="0"/>
              </a:spcAft>
              <a:buNone/>
            </a:pPr>
            <a:r>
              <a:rPr b="1" lang="en" sz="1211"/>
              <a:t>Compact Disk (CD)</a:t>
            </a:r>
            <a:r>
              <a:rPr b="1" lang="en" sz="1211"/>
              <a:t> </a:t>
            </a:r>
            <a:endParaRPr b="1" sz="1211"/>
          </a:p>
          <a:p>
            <a:pPr indent="-308610" lvl="0" marL="457200" rtl="0" algn="l">
              <a:spcBef>
                <a:spcPts val="1200"/>
              </a:spcBef>
              <a:spcAft>
                <a:spcPts val="0"/>
              </a:spcAft>
              <a:buSzPct val="100000"/>
              <a:buChar char="●"/>
            </a:pPr>
            <a:r>
              <a:rPr lang="en"/>
              <a:t>3 Types</a:t>
            </a:r>
            <a:endParaRPr/>
          </a:p>
          <a:p>
            <a:pPr indent="-290830" lvl="1" marL="914400" rtl="0" algn="l">
              <a:spcBef>
                <a:spcPts val="0"/>
              </a:spcBef>
              <a:spcAft>
                <a:spcPts val="0"/>
              </a:spcAft>
              <a:buSzPct val="100000"/>
              <a:buChar char="○"/>
            </a:pPr>
            <a:r>
              <a:rPr lang="en"/>
              <a:t>Compact Disk - Recordable (CD-R)</a:t>
            </a:r>
            <a:endParaRPr/>
          </a:p>
          <a:p>
            <a:pPr indent="-290830" lvl="2" marL="1371600" rtl="0" algn="l">
              <a:spcBef>
                <a:spcPts val="0"/>
              </a:spcBef>
              <a:spcAft>
                <a:spcPts val="0"/>
              </a:spcAft>
              <a:buSzPct val="100000"/>
              <a:buChar char="■"/>
            </a:pPr>
            <a:r>
              <a:rPr lang="en"/>
              <a:t>Can only be written once and can not be erased</a:t>
            </a:r>
            <a:endParaRPr/>
          </a:p>
          <a:p>
            <a:pPr indent="-290830" lvl="1" marL="914400" rtl="0" algn="l">
              <a:spcBef>
                <a:spcPts val="0"/>
              </a:spcBef>
              <a:spcAft>
                <a:spcPts val="0"/>
              </a:spcAft>
              <a:buSzPct val="100000"/>
              <a:buChar char="○"/>
            </a:pPr>
            <a:r>
              <a:rPr lang="en"/>
              <a:t>Compact Disk-Read Only Memory (CD-ROM)</a:t>
            </a:r>
            <a:endParaRPr/>
          </a:p>
          <a:p>
            <a:pPr indent="-290830" lvl="2" marL="1371600" rtl="0" algn="l">
              <a:spcBef>
                <a:spcPts val="0"/>
              </a:spcBef>
              <a:spcAft>
                <a:spcPts val="0"/>
              </a:spcAft>
              <a:buSzPct val="100000"/>
              <a:buChar char="■"/>
            </a:pPr>
            <a:r>
              <a:rPr lang="en"/>
              <a:t>Only able to read once.</a:t>
            </a:r>
            <a:endParaRPr/>
          </a:p>
          <a:p>
            <a:pPr indent="-290830" lvl="2" marL="1371600" rtl="0" algn="l">
              <a:spcBef>
                <a:spcPts val="0"/>
              </a:spcBef>
              <a:spcAft>
                <a:spcPts val="0"/>
              </a:spcAft>
              <a:buSzPct val="100000"/>
              <a:buChar char="■"/>
            </a:pPr>
            <a:r>
              <a:rPr lang="en"/>
              <a:t>Once read, it is used as a ROM which cannot be updated later</a:t>
            </a:r>
            <a:endParaRPr/>
          </a:p>
          <a:p>
            <a:pPr indent="-290830" lvl="1" marL="914400" rtl="0" algn="l">
              <a:spcBef>
                <a:spcPts val="0"/>
              </a:spcBef>
              <a:spcAft>
                <a:spcPts val="0"/>
              </a:spcAft>
              <a:buSzPct val="100000"/>
              <a:buChar char="○"/>
            </a:pPr>
            <a:r>
              <a:rPr lang="en"/>
              <a:t>Compact Disc - Rewritable (CD-RW)</a:t>
            </a:r>
            <a:endParaRPr/>
          </a:p>
          <a:p>
            <a:pPr indent="-290830" lvl="2" marL="1371600" rtl="0" algn="l">
              <a:spcBef>
                <a:spcPts val="0"/>
              </a:spcBef>
              <a:spcAft>
                <a:spcPts val="0"/>
              </a:spcAft>
              <a:buSzPct val="100000"/>
              <a:buChar char="■"/>
            </a:pPr>
            <a:r>
              <a:rPr lang="en"/>
              <a:t>Can be written multiple times and can be erased also</a:t>
            </a:r>
            <a:endParaRPr/>
          </a:p>
        </p:txBody>
      </p:sp>
      <p:pic>
        <p:nvPicPr>
          <p:cNvPr id="134" name="Google Shape;134;p23"/>
          <p:cNvPicPr preferRelativeResize="0"/>
          <p:nvPr/>
        </p:nvPicPr>
        <p:blipFill>
          <a:blip r:embed="rId3">
            <a:alphaModFix/>
          </a:blip>
          <a:stretch>
            <a:fillRect/>
          </a:stretch>
        </p:blipFill>
        <p:spPr>
          <a:xfrm>
            <a:off x="5365925" y="2796476"/>
            <a:ext cx="3635350" cy="177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storage cont.</a:t>
            </a:r>
            <a:endParaRPr/>
          </a:p>
        </p:txBody>
      </p:sp>
      <p:sp>
        <p:nvSpPr>
          <p:cNvPr id="140" name="Google Shape;14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Flash storage devices</a:t>
            </a:r>
            <a:endParaRPr/>
          </a:p>
          <a:p>
            <a:pPr indent="0" lvl="0" marL="0" rtl="0" algn="l">
              <a:spcBef>
                <a:spcPts val="1200"/>
              </a:spcBef>
              <a:spcAft>
                <a:spcPts val="0"/>
              </a:spcAft>
              <a:buNone/>
            </a:pPr>
            <a:r>
              <a:rPr lang="en"/>
              <a:t>Flash drive</a:t>
            </a:r>
            <a:endParaRPr/>
          </a:p>
          <a:p>
            <a:pPr indent="-308610" lvl="0" marL="457200" rtl="0" algn="l">
              <a:spcBef>
                <a:spcPts val="1200"/>
              </a:spcBef>
              <a:spcAft>
                <a:spcPts val="0"/>
              </a:spcAft>
              <a:buSzPct val="100000"/>
              <a:buChar char="●"/>
            </a:pPr>
            <a:r>
              <a:rPr lang="en"/>
              <a:t>There are not a single moving part in this device.</a:t>
            </a:r>
            <a:endParaRPr/>
          </a:p>
          <a:p>
            <a:pPr indent="-308610" lvl="0" marL="457200" rtl="0" algn="l">
              <a:spcBef>
                <a:spcPts val="0"/>
              </a:spcBef>
              <a:spcAft>
                <a:spcPts val="0"/>
              </a:spcAft>
              <a:buSzPct val="100000"/>
              <a:buChar char="●"/>
            </a:pPr>
            <a:r>
              <a:rPr lang="en"/>
              <a:t>The data </a:t>
            </a:r>
            <a:r>
              <a:rPr lang="en"/>
              <a:t>storage</a:t>
            </a:r>
            <a:r>
              <a:rPr lang="en"/>
              <a:t> is done using non-volatile semiconductor flash </a:t>
            </a:r>
            <a:r>
              <a:rPr lang="en"/>
              <a:t>memory</a:t>
            </a:r>
            <a:r>
              <a:rPr lang="en"/>
              <a:t> chips</a:t>
            </a:r>
            <a:endParaRPr/>
          </a:p>
          <a:p>
            <a:pPr indent="-308610" lvl="0" marL="457200" rtl="0" algn="l">
              <a:spcBef>
                <a:spcPts val="0"/>
              </a:spcBef>
              <a:spcAft>
                <a:spcPts val="0"/>
              </a:spcAft>
              <a:buSzPct val="100000"/>
              <a:buChar char="●"/>
            </a:pPr>
            <a:r>
              <a:rPr lang="en"/>
              <a:t>Uses less power than a hard disk drive</a:t>
            </a:r>
            <a:endParaRPr/>
          </a:p>
          <a:p>
            <a:pPr indent="0" lvl="0" marL="0" rtl="0" algn="l">
              <a:spcBef>
                <a:spcPts val="1200"/>
              </a:spcBef>
              <a:spcAft>
                <a:spcPts val="0"/>
              </a:spcAft>
              <a:buNone/>
            </a:pPr>
            <a:r>
              <a:rPr lang="en"/>
              <a:t>SD/microSD card</a:t>
            </a:r>
            <a:endParaRPr/>
          </a:p>
          <a:p>
            <a:pPr indent="-308610" lvl="0" marL="457200" rtl="0" algn="l">
              <a:spcBef>
                <a:spcPts val="1200"/>
              </a:spcBef>
              <a:spcAft>
                <a:spcPts val="0"/>
              </a:spcAft>
              <a:buSzPct val="100000"/>
              <a:buChar char="●"/>
            </a:pPr>
            <a:r>
              <a:rPr lang="en"/>
              <a:t>Originally for cameras</a:t>
            </a:r>
            <a:endParaRPr/>
          </a:p>
          <a:p>
            <a:pPr indent="-308610" lvl="0" marL="457200" rtl="0" algn="l">
              <a:spcBef>
                <a:spcPts val="0"/>
              </a:spcBef>
              <a:spcAft>
                <a:spcPts val="0"/>
              </a:spcAft>
              <a:buSzPct val="100000"/>
              <a:buChar char="●"/>
            </a:pPr>
            <a:r>
              <a:rPr lang="en"/>
              <a:t>convenient size</a:t>
            </a:r>
            <a:endParaRPr/>
          </a:p>
          <a:p>
            <a:pPr indent="-308610" lvl="0" marL="457200" rtl="0" algn="l">
              <a:spcBef>
                <a:spcPts val="0"/>
              </a:spcBef>
              <a:spcAft>
                <a:spcPts val="0"/>
              </a:spcAft>
              <a:buSzPct val="100000"/>
              <a:buChar char="●"/>
            </a:pPr>
            <a:r>
              <a:rPr lang="en"/>
              <a:t>Modern cards can store up to a Terabyte</a:t>
            </a:r>
            <a:endParaRPr/>
          </a:p>
          <a:p>
            <a:pPr indent="-308610" lvl="0" marL="457200" rtl="0" algn="l">
              <a:spcBef>
                <a:spcPts val="0"/>
              </a:spcBef>
              <a:spcAft>
                <a:spcPts val="0"/>
              </a:spcAft>
              <a:buSzPct val="100000"/>
              <a:buChar char="●"/>
            </a:pPr>
            <a:r>
              <a:rPr lang="en"/>
              <a:t>Used in phones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318742" lvl="0" marL="457200" rtl="0" algn="l">
              <a:lnSpc>
                <a:spcPct val="200000"/>
              </a:lnSpc>
              <a:spcBef>
                <a:spcPts val="0"/>
              </a:spcBef>
              <a:spcAft>
                <a:spcPts val="0"/>
              </a:spcAft>
              <a:buSzPct val="100000"/>
              <a:buChar char="➔"/>
            </a:pPr>
            <a:r>
              <a:rPr lang="en" sz="5678"/>
              <a:t>How does a computer “know” something?</a:t>
            </a:r>
            <a:endParaRPr sz="5678"/>
          </a:p>
          <a:p>
            <a:pPr indent="-312392" lvl="1" marL="914400" rtl="0" algn="l">
              <a:lnSpc>
                <a:spcPct val="200000"/>
              </a:lnSpc>
              <a:spcBef>
                <a:spcPts val="0"/>
              </a:spcBef>
              <a:spcAft>
                <a:spcPts val="0"/>
              </a:spcAft>
              <a:buSzPct val="100000"/>
              <a:buChar char="◆"/>
            </a:pPr>
            <a:r>
              <a:rPr lang="en" sz="5278"/>
              <a:t>Computers store information for use in executing </a:t>
            </a:r>
            <a:r>
              <a:rPr lang="en" sz="5278"/>
              <a:t>processes</a:t>
            </a:r>
            <a:endParaRPr sz="5278"/>
          </a:p>
          <a:p>
            <a:pPr indent="-318742" lvl="0" marL="457200" rtl="0" algn="l">
              <a:lnSpc>
                <a:spcPct val="200000"/>
              </a:lnSpc>
              <a:spcBef>
                <a:spcPts val="0"/>
              </a:spcBef>
              <a:spcAft>
                <a:spcPts val="0"/>
              </a:spcAft>
              <a:buSzPct val="100000"/>
              <a:buChar char="➔"/>
            </a:pPr>
            <a:r>
              <a:rPr lang="en" sz="5678"/>
              <a:t>How is it stored?</a:t>
            </a:r>
            <a:endParaRPr sz="5678"/>
          </a:p>
          <a:p>
            <a:pPr indent="-312392" lvl="1" marL="914400" rtl="0" algn="l">
              <a:lnSpc>
                <a:spcPct val="200000"/>
              </a:lnSpc>
              <a:spcBef>
                <a:spcPts val="0"/>
              </a:spcBef>
              <a:spcAft>
                <a:spcPts val="0"/>
              </a:spcAft>
              <a:buSzPct val="100000"/>
              <a:buChar char="◆"/>
            </a:pPr>
            <a:r>
              <a:rPr lang="en" sz="5278"/>
              <a:t>Long term storage</a:t>
            </a:r>
            <a:endParaRPr sz="5278"/>
          </a:p>
          <a:p>
            <a:pPr indent="-312392" lvl="2" marL="1371600" rtl="0" algn="l">
              <a:lnSpc>
                <a:spcPct val="200000"/>
              </a:lnSpc>
              <a:spcBef>
                <a:spcPts val="0"/>
              </a:spcBef>
              <a:spcAft>
                <a:spcPts val="0"/>
              </a:spcAft>
              <a:buSzPct val="100000"/>
              <a:buChar char="●"/>
            </a:pPr>
            <a:r>
              <a:rPr lang="en" sz="5278"/>
              <a:t>Flash storage</a:t>
            </a:r>
            <a:endParaRPr sz="5278"/>
          </a:p>
          <a:p>
            <a:pPr indent="-312392" lvl="1" marL="914400" rtl="0" algn="l">
              <a:lnSpc>
                <a:spcPct val="200000"/>
              </a:lnSpc>
              <a:spcBef>
                <a:spcPts val="0"/>
              </a:spcBef>
              <a:spcAft>
                <a:spcPts val="0"/>
              </a:spcAft>
              <a:buSzPct val="100000"/>
              <a:buChar char="◆"/>
            </a:pPr>
            <a:r>
              <a:rPr lang="en" sz="5278"/>
              <a:t>Short term storage</a:t>
            </a:r>
            <a:endParaRPr sz="5278"/>
          </a:p>
          <a:p>
            <a:pPr indent="-312392" lvl="2" marL="1371600" rtl="0" algn="l">
              <a:lnSpc>
                <a:spcPct val="200000"/>
              </a:lnSpc>
              <a:spcBef>
                <a:spcPts val="0"/>
              </a:spcBef>
              <a:spcAft>
                <a:spcPts val="0"/>
              </a:spcAft>
              <a:buSzPct val="100000"/>
              <a:buChar char="●"/>
            </a:pPr>
            <a:r>
              <a:rPr lang="en" sz="5278"/>
              <a:t>RAM (Random Access Memory)</a:t>
            </a:r>
            <a:endParaRPr sz="5278"/>
          </a:p>
          <a:p>
            <a:pPr indent="-312392" lvl="1" marL="914400" rtl="0" algn="l">
              <a:lnSpc>
                <a:spcPct val="200000"/>
              </a:lnSpc>
              <a:spcBef>
                <a:spcPts val="0"/>
              </a:spcBef>
              <a:spcAft>
                <a:spcPts val="0"/>
              </a:spcAft>
              <a:buSzPct val="100000"/>
              <a:buChar char="◆"/>
            </a:pPr>
            <a:r>
              <a:rPr lang="en" sz="5278"/>
              <a:t>ROM (Read Only Memory)</a:t>
            </a:r>
            <a:endParaRPr sz="3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Analogy</a:t>
            </a:r>
            <a:r>
              <a:rPr lang="en"/>
              <a:t> </a:t>
            </a:r>
            <a:r>
              <a:rPr lang="en"/>
              <a:t>Time!</a:t>
            </a:r>
            <a:endParaRPr/>
          </a:p>
        </p:txBody>
      </p:sp>
      <p:sp>
        <p:nvSpPr>
          <p:cNvPr id="76" name="Google Shape;76;p15"/>
          <p:cNvSpPr txBox="1"/>
          <p:nvPr>
            <p:ph idx="1" type="body"/>
          </p:nvPr>
        </p:nvSpPr>
        <p:spPr>
          <a:xfrm>
            <a:off x="1297500" y="1567550"/>
            <a:ext cx="7038900" cy="12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202124"/>
              </a:solidFill>
              <a:highlight>
                <a:srgbClr val="FFFFFF"/>
              </a:highlight>
              <a:latin typeface="Roboto"/>
              <a:ea typeface="Roboto"/>
              <a:cs typeface="Roboto"/>
              <a:sym typeface="Roboto"/>
            </a:endParaRPr>
          </a:p>
        </p:txBody>
      </p:sp>
      <p:sp>
        <p:nvSpPr>
          <p:cNvPr id="77" name="Google Shape;77;p15"/>
          <p:cNvSpPr txBox="1"/>
          <p:nvPr/>
        </p:nvSpPr>
        <p:spPr>
          <a:xfrm>
            <a:off x="387900" y="1567550"/>
            <a:ext cx="536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L</a:t>
            </a:r>
            <a:r>
              <a:rPr lang="en">
                <a:solidFill>
                  <a:srgbClr val="FFFFFF"/>
                </a:solidFill>
                <a:latin typeface="Lato"/>
                <a:ea typeface="Lato"/>
                <a:cs typeface="Lato"/>
                <a:sym typeface="Lato"/>
              </a:rPr>
              <a:t>et’s think of RAM as a kitchen countertop. To prepare dishes (programs), the chef (CPU) does all their work on the countertop, with produce (data) taken out of the fridge (storage). If there’s enough room on the countertop, the chef can comfortably work on multiple dishes at once.</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The storage capacity of the fridge (storage) has nothing to do with the amount of counter space (RAM).  \you can have the world’s largest fridge, and a cutting board for a counter. But you must have some counter space (RAM) to make your dishes (programs)</a:t>
            </a:r>
            <a:endParaRPr>
              <a:solidFill>
                <a:srgbClr val="FFFFFF"/>
              </a:solidFill>
              <a:latin typeface="Lato"/>
              <a:ea typeface="Lato"/>
              <a:cs typeface="Lato"/>
              <a:sym typeface="Lato"/>
            </a:endParaRPr>
          </a:p>
        </p:txBody>
      </p:sp>
      <p:pic>
        <p:nvPicPr>
          <p:cNvPr id="78" name="Google Shape;78;p15"/>
          <p:cNvPicPr preferRelativeResize="0"/>
          <p:nvPr/>
        </p:nvPicPr>
        <p:blipFill>
          <a:blip r:embed="rId3">
            <a:alphaModFix/>
          </a:blip>
          <a:stretch>
            <a:fillRect/>
          </a:stretch>
        </p:blipFill>
        <p:spPr>
          <a:xfrm rot="5400000">
            <a:off x="5471313" y="1717287"/>
            <a:ext cx="1908800" cy="1270225"/>
          </a:xfrm>
          <a:prstGeom prst="rect">
            <a:avLst/>
          </a:prstGeom>
          <a:noFill/>
          <a:ln>
            <a:noFill/>
          </a:ln>
        </p:spPr>
      </p:pic>
      <p:pic>
        <p:nvPicPr>
          <p:cNvPr id="79" name="Google Shape;79;p15"/>
          <p:cNvPicPr preferRelativeResize="0"/>
          <p:nvPr/>
        </p:nvPicPr>
        <p:blipFill>
          <a:blip r:embed="rId4">
            <a:alphaModFix/>
          </a:blip>
          <a:stretch>
            <a:fillRect/>
          </a:stretch>
        </p:blipFill>
        <p:spPr>
          <a:xfrm>
            <a:off x="7269825" y="1463213"/>
            <a:ext cx="1778375" cy="1778375"/>
          </a:xfrm>
          <a:prstGeom prst="rect">
            <a:avLst/>
          </a:prstGeom>
          <a:noFill/>
          <a:ln>
            <a:noFill/>
          </a:ln>
        </p:spPr>
      </p:pic>
      <p:pic>
        <p:nvPicPr>
          <p:cNvPr id="80" name="Google Shape;80;p15"/>
          <p:cNvPicPr preferRelativeResize="0"/>
          <p:nvPr/>
        </p:nvPicPr>
        <p:blipFill>
          <a:blip r:embed="rId5">
            <a:alphaModFix/>
          </a:blip>
          <a:stretch>
            <a:fillRect/>
          </a:stretch>
        </p:blipFill>
        <p:spPr>
          <a:xfrm>
            <a:off x="666396" y="3815271"/>
            <a:ext cx="1865041" cy="1241100"/>
          </a:xfrm>
          <a:prstGeom prst="rect">
            <a:avLst/>
          </a:prstGeom>
          <a:noFill/>
          <a:ln>
            <a:noFill/>
          </a:ln>
        </p:spPr>
      </p:pic>
      <p:pic>
        <p:nvPicPr>
          <p:cNvPr id="81" name="Google Shape;81;p15"/>
          <p:cNvPicPr preferRelativeResize="0"/>
          <p:nvPr/>
        </p:nvPicPr>
        <p:blipFill>
          <a:blip r:embed="rId6">
            <a:alphaModFix/>
          </a:blip>
          <a:stretch>
            <a:fillRect/>
          </a:stretch>
        </p:blipFill>
        <p:spPr>
          <a:xfrm>
            <a:off x="2792550" y="3815275"/>
            <a:ext cx="2251652" cy="112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311700" y="391150"/>
            <a:ext cx="8520600" cy="4703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What is Memory?</a:t>
            </a:r>
            <a:endParaRPr b="1"/>
          </a:p>
          <a:p>
            <a:pPr indent="-317500" lvl="1" marL="914400" rtl="0" algn="l">
              <a:spcBef>
                <a:spcPts val="0"/>
              </a:spcBef>
              <a:spcAft>
                <a:spcPts val="0"/>
              </a:spcAft>
              <a:buSzPts val="1400"/>
              <a:buChar char="◆"/>
            </a:pPr>
            <a:r>
              <a:rPr lang="en"/>
              <a:t>Computer</a:t>
            </a:r>
            <a:r>
              <a:rPr lang="en"/>
              <a:t> memory is a device or system used to store data for </a:t>
            </a:r>
            <a:r>
              <a:rPr lang="en"/>
              <a:t>immediate</a:t>
            </a:r>
            <a:r>
              <a:rPr lang="en"/>
              <a:t> use in a computer. It stores program instructions for the CPU (Central Processing Unit) to execute.</a:t>
            </a:r>
            <a:endParaRPr/>
          </a:p>
          <a:p>
            <a:pPr indent="-317500" lvl="1" marL="914400" rtl="0" algn="l">
              <a:spcBef>
                <a:spcPts val="0"/>
              </a:spcBef>
              <a:spcAft>
                <a:spcPts val="0"/>
              </a:spcAft>
              <a:buSzPts val="1400"/>
              <a:buChar char="◆"/>
            </a:pPr>
            <a:r>
              <a:rPr lang="en"/>
              <a:t>Memory does not permanently save data to the computer, it only saves it for immediate use while the computer is in use.</a:t>
            </a:r>
            <a:endParaRPr/>
          </a:p>
          <a:p>
            <a:pPr indent="-317500" lvl="1" marL="914400" rtl="0" algn="l">
              <a:spcBef>
                <a:spcPts val="0"/>
              </a:spcBef>
              <a:spcAft>
                <a:spcPts val="0"/>
              </a:spcAft>
              <a:buSzPts val="1400"/>
              <a:buChar char="◆"/>
            </a:pPr>
            <a:r>
              <a:rPr lang="en"/>
              <a:t>Memory is stored in bytes.</a:t>
            </a:r>
            <a:endParaRPr/>
          </a:p>
          <a:p>
            <a:pPr indent="-342900" lvl="0" marL="457200" rtl="0" algn="l">
              <a:spcBef>
                <a:spcPts val="0"/>
              </a:spcBef>
              <a:spcAft>
                <a:spcPts val="0"/>
              </a:spcAft>
              <a:buSzPts val="1800"/>
              <a:buChar char="➔"/>
            </a:pPr>
            <a:r>
              <a:rPr b="1" lang="en"/>
              <a:t>What</a:t>
            </a:r>
            <a:r>
              <a:rPr b="1" lang="en"/>
              <a:t> is a Byte?</a:t>
            </a:r>
            <a:endParaRPr b="1"/>
          </a:p>
          <a:p>
            <a:pPr indent="-317500" lvl="1" marL="914400" marR="1883125" rtl="0" algn="l">
              <a:spcBef>
                <a:spcPts val="0"/>
              </a:spcBef>
              <a:spcAft>
                <a:spcPts val="0"/>
              </a:spcAft>
              <a:buSzPts val="1400"/>
              <a:buChar char="◆"/>
            </a:pPr>
            <a:r>
              <a:rPr lang="en"/>
              <a:t>A byte is a collection of 8 bits (a 1 or 0). Data of various kinds, such as numbers and characters, are encoded as a series of bytes.</a:t>
            </a:r>
            <a:r>
              <a:rPr lang="en"/>
              <a:t> A small number such as 3 can be stored as a single byte. </a:t>
            </a:r>
            <a:endParaRPr/>
          </a:p>
          <a:p>
            <a:pPr indent="-317500" lvl="1" marL="914400" marR="1883125" rtl="0" algn="l">
              <a:spcBef>
                <a:spcPts val="0"/>
              </a:spcBef>
              <a:spcAft>
                <a:spcPts val="0"/>
              </a:spcAft>
              <a:buSzPts val="1400"/>
              <a:buChar char="◆"/>
            </a:pPr>
            <a:r>
              <a:rPr lang="en"/>
              <a:t>To store a number that cannot fit into a single byte, the computer uses several bytes.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
              <a:t>What is Storage?</a:t>
            </a:r>
            <a:endParaRPr b="1"/>
          </a:p>
          <a:p>
            <a:pPr indent="-317500" lvl="1" marL="914400" rtl="0" algn="l">
              <a:spcBef>
                <a:spcPts val="0"/>
              </a:spcBef>
              <a:spcAft>
                <a:spcPts val="0"/>
              </a:spcAft>
              <a:buSzPts val="1400"/>
              <a:buChar char="◆"/>
            </a:pPr>
            <a:r>
              <a:rPr lang="en"/>
              <a:t>Storage is where </a:t>
            </a:r>
            <a:r>
              <a:rPr lang="en"/>
              <a:t>permanent data is stored on the device and where data remains on the computer even when it has stopped receiving power. </a:t>
            </a:r>
            <a:endParaRPr/>
          </a:p>
          <a:p>
            <a:pPr indent="-317500" lvl="1" marL="914400" rtl="0" algn="l">
              <a:spcBef>
                <a:spcPts val="0"/>
              </a:spcBef>
              <a:spcAft>
                <a:spcPts val="0"/>
              </a:spcAft>
              <a:buSzPts val="1400"/>
              <a:buChar char="◆"/>
            </a:pPr>
            <a:r>
              <a:rPr lang="en"/>
              <a:t>Storage is in charge of making sure data is saved and ready to use for whenever it is needed.</a:t>
            </a:r>
            <a:endParaRPr/>
          </a:p>
        </p:txBody>
      </p:sp>
      <p:pic>
        <p:nvPicPr>
          <p:cNvPr id="87" name="Google Shape;87;p16"/>
          <p:cNvPicPr preferRelativeResize="0"/>
          <p:nvPr/>
        </p:nvPicPr>
        <p:blipFill rotWithShape="1">
          <a:blip r:embed="rId3">
            <a:alphaModFix/>
          </a:blip>
          <a:srcRect b="11894" l="0" r="0" t="0"/>
          <a:stretch/>
        </p:blipFill>
        <p:spPr>
          <a:xfrm>
            <a:off x="5660548" y="2136550"/>
            <a:ext cx="3561674" cy="195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3999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Storage </a:t>
            </a:r>
            <a:endParaRPr/>
          </a:p>
        </p:txBody>
      </p:sp>
      <p:sp>
        <p:nvSpPr>
          <p:cNvPr id="93" name="Google Shape;93;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Hard Drive Disk (HDD)</a:t>
            </a:r>
            <a:endParaRPr/>
          </a:p>
          <a:p>
            <a:pPr indent="-317500" lvl="0" marL="457200" rtl="0" algn="l">
              <a:spcBef>
                <a:spcPts val="0"/>
              </a:spcBef>
              <a:spcAft>
                <a:spcPts val="0"/>
              </a:spcAft>
              <a:buSzPts val="1400"/>
              <a:buChar char="●"/>
            </a:pPr>
            <a:r>
              <a:rPr lang="en"/>
              <a:t>Compact Disk (CD)</a:t>
            </a:r>
            <a:endParaRPr/>
          </a:p>
          <a:p>
            <a:pPr indent="-317500" lvl="0" marL="457200" rtl="0" algn="l">
              <a:spcBef>
                <a:spcPts val="0"/>
              </a:spcBef>
              <a:spcAft>
                <a:spcPts val="0"/>
              </a:spcAft>
              <a:buSzPts val="1400"/>
              <a:buChar char="●"/>
            </a:pPr>
            <a:r>
              <a:rPr lang="en"/>
              <a:t>Flash Drive</a:t>
            </a:r>
            <a:endParaRPr/>
          </a:p>
          <a:p>
            <a:pPr indent="-317500" lvl="0" marL="457200" rtl="0" algn="l">
              <a:spcBef>
                <a:spcPts val="0"/>
              </a:spcBef>
              <a:spcAft>
                <a:spcPts val="0"/>
              </a:spcAft>
              <a:buSzPts val="1400"/>
              <a:buChar char="●"/>
            </a:pPr>
            <a:r>
              <a:rPr lang="en"/>
              <a:t>SD Card</a:t>
            </a:r>
            <a:endParaRPr/>
          </a:p>
          <a:p>
            <a:pPr indent="-317500" lvl="0" marL="457200" rtl="0" algn="l">
              <a:spcBef>
                <a:spcPts val="0"/>
              </a:spcBef>
              <a:spcAft>
                <a:spcPts val="0"/>
              </a:spcAft>
              <a:buSzPts val="1400"/>
              <a:buChar char="●"/>
            </a:pPr>
            <a:r>
              <a:rPr lang="en"/>
              <a:t>Micro SD card</a:t>
            </a:r>
            <a:endParaRPr/>
          </a:p>
          <a:p>
            <a:pPr indent="-317500" lvl="0" marL="457200" rtl="0" algn="l">
              <a:spcBef>
                <a:spcPts val="0"/>
              </a:spcBef>
              <a:spcAft>
                <a:spcPts val="0"/>
              </a:spcAft>
              <a:buSzPts val="1400"/>
              <a:buChar char="●"/>
            </a:pPr>
            <a:r>
              <a:rPr lang="en"/>
              <a:t>Majority of physical permanent storage mediums.</a:t>
            </a:r>
            <a:endParaRPr/>
          </a:p>
          <a:p>
            <a:pPr indent="-317500" lvl="0" marL="457200" rtl="0" algn="l">
              <a:spcBef>
                <a:spcPts val="0"/>
              </a:spcBef>
              <a:spcAft>
                <a:spcPts val="0"/>
              </a:spcAft>
              <a:buSzPts val="1400"/>
              <a:buChar char="●"/>
            </a:pPr>
            <a:r>
              <a:rPr lang="en"/>
              <a:t>Is saved for later use in the computer.</a:t>
            </a:r>
            <a:endParaRPr/>
          </a:p>
          <a:p>
            <a:pPr indent="-317500" lvl="0" marL="457200" rtl="0" algn="l">
              <a:spcBef>
                <a:spcPts val="0"/>
              </a:spcBef>
              <a:spcAft>
                <a:spcPts val="0"/>
              </a:spcAft>
              <a:buSzPts val="1400"/>
              <a:buChar char="●"/>
            </a:pPr>
            <a:r>
              <a:rPr lang="en"/>
              <a:t>Non-volatile, information is stored on these mediums even if there is no power</a:t>
            </a:r>
            <a:endParaRPr/>
          </a:p>
        </p:txBody>
      </p:sp>
      <p:sp>
        <p:nvSpPr>
          <p:cNvPr id="94" name="Google Shape;94;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Programs use memory in order to function.</a:t>
            </a:r>
            <a:endParaRPr/>
          </a:p>
          <a:p>
            <a:pPr indent="-317500" lvl="0" marL="457200" rtl="0" algn="l">
              <a:spcBef>
                <a:spcPts val="0"/>
              </a:spcBef>
              <a:spcAft>
                <a:spcPts val="0"/>
              </a:spcAft>
              <a:buSzPts val="1400"/>
              <a:buChar char="●"/>
            </a:pPr>
            <a:r>
              <a:rPr lang="en"/>
              <a:t>When Memory is too low, there are too many programs taking up a system’s memory. </a:t>
            </a:r>
            <a:endParaRPr/>
          </a:p>
          <a:p>
            <a:pPr indent="-317500" lvl="0" marL="457200" rtl="0" algn="l">
              <a:spcBef>
                <a:spcPts val="0"/>
              </a:spcBef>
              <a:spcAft>
                <a:spcPts val="0"/>
              </a:spcAft>
              <a:buSzPts val="1400"/>
              <a:buChar char="●"/>
            </a:pPr>
            <a:r>
              <a:rPr lang="en"/>
              <a:t>Is saved temporarily for immediate use.</a:t>
            </a:r>
            <a:endParaRPr/>
          </a:p>
          <a:p>
            <a:pPr indent="-317500" lvl="0" marL="457200" rtl="0" algn="l">
              <a:spcBef>
                <a:spcPts val="0"/>
              </a:spcBef>
              <a:spcAft>
                <a:spcPts val="0"/>
              </a:spcAft>
              <a:buSzPts val="1400"/>
              <a:buChar char="●"/>
            </a:pPr>
            <a:r>
              <a:rPr lang="en"/>
              <a:t>Volatile, </a:t>
            </a:r>
            <a:r>
              <a:rPr lang="en"/>
              <a:t>information</a:t>
            </a:r>
            <a:r>
              <a:rPr lang="en"/>
              <a:t> is lost if machine loses power</a:t>
            </a:r>
            <a:endParaRPr/>
          </a:p>
        </p:txBody>
      </p:sp>
      <p:sp>
        <p:nvSpPr>
          <p:cNvPr id="95" name="Google Shape;95;p17"/>
          <p:cNvSpPr txBox="1"/>
          <p:nvPr>
            <p:ph type="title"/>
          </p:nvPr>
        </p:nvSpPr>
        <p:spPr>
          <a:xfrm>
            <a:off x="4832400" y="445025"/>
            <a:ext cx="3999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Memory</a:t>
            </a:r>
            <a:endParaRPr/>
          </a:p>
        </p:txBody>
      </p:sp>
      <p:sp>
        <p:nvSpPr>
          <p:cNvPr id="96" name="Google Shape;96;p17"/>
          <p:cNvSpPr txBox="1"/>
          <p:nvPr/>
        </p:nvSpPr>
        <p:spPr>
          <a:xfrm>
            <a:off x="4219650" y="445025"/>
            <a:ext cx="7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V/S</a:t>
            </a:r>
            <a:endParaRPr sz="2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Computer Memory</a:t>
            </a:r>
            <a:endParaRPr/>
          </a:p>
        </p:txBody>
      </p:sp>
      <p:sp>
        <p:nvSpPr>
          <p:cNvPr id="102" name="Google Shape;102;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1200"/>
              <a:t>Primary Memory - </a:t>
            </a:r>
            <a:endParaRPr b="1" sz="1200"/>
          </a:p>
          <a:p>
            <a:pPr indent="-308610" lvl="0" marL="457200" rtl="0" algn="l">
              <a:spcBef>
                <a:spcPts val="1200"/>
              </a:spcBef>
              <a:spcAft>
                <a:spcPts val="0"/>
              </a:spcAft>
              <a:buSzPct val="100000"/>
              <a:buChar char="●"/>
            </a:pPr>
            <a:r>
              <a:rPr lang="en"/>
              <a:t>RAM - Random Access Memory</a:t>
            </a:r>
            <a:endParaRPr/>
          </a:p>
          <a:p>
            <a:pPr indent="-290830" lvl="1" marL="914400" rtl="0" algn="l">
              <a:spcBef>
                <a:spcPts val="0"/>
              </a:spcBef>
              <a:spcAft>
                <a:spcPts val="0"/>
              </a:spcAft>
              <a:buSzPct val="100000"/>
              <a:buChar char="○"/>
            </a:pPr>
            <a:r>
              <a:rPr lang="en"/>
              <a:t>“Short term” memory for a computer</a:t>
            </a:r>
            <a:endParaRPr/>
          </a:p>
          <a:p>
            <a:pPr indent="-290830" lvl="1" marL="914400" rtl="0" algn="l">
              <a:spcBef>
                <a:spcPts val="0"/>
              </a:spcBef>
              <a:spcAft>
                <a:spcPts val="0"/>
              </a:spcAft>
              <a:buSzPct val="100000"/>
              <a:buChar char="○"/>
            </a:pPr>
            <a:r>
              <a:rPr lang="en"/>
              <a:t>Goes away if computer loses power or is turned off</a:t>
            </a:r>
            <a:endParaRPr/>
          </a:p>
          <a:p>
            <a:pPr indent="-290830" lvl="1" marL="914400" rtl="0" algn="l">
              <a:spcBef>
                <a:spcPts val="0"/>
              </a:spcBef>
              <a:spcAft>
                <a:spcPts val="0"/>
              </a:spcAft>
              <a:buSzPct val="100000"/>
              <a:buChar char="○"/>
            </a:pPr>
            <a:r>
              <a:rPr lang="en"/>
              <a:t>When data gets </a:t>
            </a:r>
            <a:r>
              <a:rPr lang="en"/>
              <a:t>transferred</a:t>
            </a:r>
            <a:r>
              <a:rPr lang="en"/>
              <a:t> to RAM, its known as “loading”</a:t>
            </a:r>
            <a:endParaRPr/>
          </a:p>
          <a:p>
            <a:pPr indent="-290830" lvl="1" marL="914400" rtl="0" algn="l">
              <a:spcBef>
                <a:spcPts val="0"/>
              </a:spcBef>
              <a:spcAft>
                <a:spcPts val="0"/>
              </a:spcAft>
              <a:buSzPct val="100000"/>
              <a:buChar char="○"/>
            </a:pPr>
            <a:r>
              <a:rPr lang="en"/>
              <a:t>Hardware and software</a:t>
            </a:r>
            <a:endParaRPr/>
          </a:p>
          <a:p>
            <a:pPr indent="-308610" lvl="0" marL="457200" rtl="0" algn="l">
              <a:spcBef>
                <a:spcPts val="0"/>
              </a:spcBef>
              <a:spcAft>
                <a:spcPts val="0"/>
              </a:spcAft>
              <a:buSzPct val="100000"/>
              <a:buChar char="●"/>
            </a:pPr>
            <a:r>
              <a:rPr lang="en"/>
              <a:t>ROM - Read Only Memory</a:t>
            </a:r>
            <a:endParaRPr/>
          </a:p>
          <a:p>
            <a:pPr indent="-290830" lvl="1" marL="914400" rtl="0" algn="l">
              <a:spcBef>
                <a:spcPts val="0"/>
              </a:spcBef>
              <a:spcAft>
                <a:spcPts val="0"/>
              </a:spcAft>
              <a:buSzPct val="100000"/>
              <a:buChar char="○"/>
            </a:pPr>
            <a:r>
              <a:rPr lang="en"/>
              <a:t>Semi/Permanent memory containing important instructions</a:t>
            </a:r>
            <a:endParaRPr/>
          </a:p>
          <a:p>
            <a:pPr indent="-290830" lvl="1" marL="914400" rtl="0" algn="l">
              <a:spcBef>
                <a:spcPts val="0"/>
              </a:spcBef>
              <a:spcAft>
                <a:spcPts val="0"/>
              </a:spcAft>
              <a:buSzPct val="100000"/>
              <a:buChar char="○"/>
            </a:pPr>
            <a:r>
              <a:rPr lang="en"/>
              <a:t>p</a:t>
            </a:r>
            <a:r>
              <a:rPr lang="en"/>
              <a:t>rograms /Instructions are fully </a:t>
            </a:r>
            <a:r>
              <a:rPr lang="en"/>
              <a:t>embedded</a:t>
            </a:r>
            <a:r>
              <a:rPr lang="en"/>
              <a:t> in ROM chips</a:t>
            </a:r>
            <a:endParaRPr/>
          </a:p>
          <a:p>
            <a:pPr indent="-290830" lvl="1" marL="914400" rtl="0" algn="l">
              <a:spcBef>
                <a:spcPts val="0"/>
              </a:spcBef>
              <a:spcAft>
                <a:spcPts val="0"/>
              </a:spcAft>
              <a:buSzPct val="100000"/>
              <a:buChar char="○"/>
            </a:pPr>
            <a:r>
              <a:rPr lang="en"/>
              <a:t>Hardware and non-volatile Software</a:t>
            </a:r>
            <a:endParaRPr/>
          </a:p>
          <a:p>
            <a:pPr indent="0" lvl="0" marL="0" rtl="0" algn="l">
              <a:spcBef>
                <a:spcPts val="1200"/>
              </a:spcBef>
              <a:spcAft>
                <a:spcPts val="0"/>
              </a:spcAft>
              <a:buNone/>
            </a:pPr>
            <a:r>
              <a:rPr b="1" lang="en" sz="1211"/>
              <a:t>Secondary Memory - </a:t>
            </a:r>
            <a:endParaRPr b="1" sz="1211"/>
          </a:p>
          <a:p>
            <a:pPr indent="-308610" lvl="0" marL="457200" rtl="0" algn="l">
              <a:spcBef>
                <a:spcPts val="1200"/>
              </a:spcBef>
              <a:spcAft>
                <a:spcPts val="0"/>
              </a:spcAft>
              <a:buSzPct val="100000"/>
              <a:buChar char="●"/>
            </a:pPr>
            <a:r>
              <a:rPr lang="en"/>
              <a:t>Flash</a:t>
            </a:r>
            <a:endParaRPr/>
          </a:p>
          <a:p>
            <a:pPr indent="-290830" lvl="1" marL="914400" rtl="0" algn="l">
              <a:spcBef>
                <a:spcPts val="0"/>
              </a:spcBef>
              <a:spcAft>
                <a:spcPts val="0"/>
              </a:spcAft>
              <a:buSzPct val="100000"/>
              <a:buChar char="○"/>
            </a:pPr>
            <a:r>
              <a:rPr lang="en"/>
              <a:t>non-volatile</a:t>
            </a:r>
            <a:endParaRPr/>
          </a:p>
          <a:p>
            <a:pPr indent="-290830" lvl="1" marL="914400" rtl="0" algn="l">
              <a:spcBef>
                <a:spcPts val="0"/>
              </a:spcBef>
              <a:spcAft>
                <a:spcPts val="0"/>
              </a:spcAft>
              <a:buSzPct val="100000"/>
              <a:buChar char="○"/>
            </a:pPr>
            <a:r>
              <a:rPr lang="en"/>
              <a:t>Found in flash drives, solid state drives, </a:t>
            </a:r>
            <a:endParaRPr/>
          </a:p>
          <a:p>
            <a:pPr indent="-290830" lvl="1" marL="914400" rtl="0" algn="l">
              <a:spcBef>
                <a:spcPts val="0"/>
              </a:spcBef>
              <a:spcAft>
                <a:spcPts val="0"/>
              </a:spcAft>
              <a:buSzPct val="100000"/>
              <a:buChar char="○"/>
            </a:pPr>
            <a:r>
              <a:rPr lang="en"/>
              <a:t>Collection of bits in Flash memory are stored in cells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Access Memory (RAM)</a:t>
            </a:r>
            <a:endParaRPr/>
          </a:p>
        </p:txBody>
      </p:sp>
      <p:sp>
        <p:nvSpPr>
          <p:cNvPr id="108" name="Google Shape;108;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DRAM</a:t>
            </a:r>
            <a:endParaRPr/>
          </a:p>
          <a:p>
            <a:pPr indent="-317500" lvl="1" marL="914400" rtl="0" algn="l">
              <a:spcBef>
                <a:spcPts val="0"/>
              </a:spcBef>
              <a:spcAft>
                <a:spcPts val="0"/>
              </a:spcAft>
              <a:buSzPts val="1400"/>
              <a:buChar char="○"/>
            </a:pPr>
            <a:r>
              <a:rPr lang="en"/>
              <a:t>Most common RAM used in computers, standing for Dynamic RAM</a:t>
            </a:r>
            <a:endParaRPr/>
          </a:p>
          <a:p>
            <a:pPr indent="-317500" lvl="1" marL="914400" rtl="0" algn="l">
              <a:spcBef>
                <a:spcPts val="0"/>
              </a:spcBef>
              <a:spcAft>
                <a:spcPts val="0"/>
              </a:spcAft>
              <a:buSzPts val="1400"/>
              <a:buChar char="○"/>
            </a:pPr>
            <a:r>
              <a:rPr lang="en"/>
              <a:t>Oldest type is called single data rate DRAM, while newer computers use dual rate data DRAM. </a:t>
            </a:r>
            <a:endParaRPr/>
          </a:p>
          <a:p>
            <a:pPr indent="-317500" lvl="1" marL="914400" rtl="0" algn="l">
              <a:spcBef>
                <a:spcPts val="0"/>
              </a:spcBef>
              <a:spcAft>
                <a:spcPts val="0"/>
              </a:spcAft>
              <a:buSzPts val="1400"/>
              <a:buChar char="○"/>
            </a:pPr>
            <a:r>
              <a:rPr lang="en"/>
              <a:t>Dual rate data has had different versions that gradually have improved </a:t>
            </a:r>
            <a:r>
              <a:rPr lang="en"/>
              <a:t>efficiency</a:t>
            </a:r>
            <a:r>
              <a:rPr lang="en"/>
              <a:t> with the DRAM.</a:t>
            </a:r>
            <a:endParaRPr/>
          </a:p>
          <a:p>
            <a:pPr indent="-317500" lvl="1" marL="914400" rtl="0" algn="l">
              <a:spcBef>
                <a:spcPts val="0"/>
              </a:spcBef>
              <a:spcAft>
                <a:spcPts val="0"/>
              </a:spcAft>
              <a:buSzPts val="1400"/>
              <a:buChar char="○"/>
            </a:pPr>
            <a:r>
              <a:rPr lang="en"/>
              <a:t>Consists of a transistor and </a:t>
            </a:r>
            <a:r>
              <a:rPr lang="en"/>
              <a:t>capacitor</a:t>
            </a:r>
            <a:r>
              <a:rPr lang="en"/>
              <a:t> in each cell. Transistors are like switches, capacitors are like storage units that slowly leak, so they must be refreshed.</a:t>
            </a:r>
            <a:endParaRPr/>
          </a:p>
          <a:p>
            <a:pPr indent="-342900" lvl="0" marL="457200" rtl="0" algn="l">
              <a:spcBef>
                <a:spcPts val="0"/>
              </a:spcBef>
              <a:spcAft>
                <a:spcPts val="0"/>
              </a:spcAft>
              <a:buSzPts val="1800"/>
              <a:buChar char="●"/>
            </a:pPr>
            <a:r>
              <a:rPr lang="en"/>
              <a:t>SRAM</a:t>
            </a:r>
            <a:endParaRPr/>
          </a:p>
          <a:p>
            <a:pPr indent="-317500" lvl="1" marL="914400" rtl="0" algn="l">
              <a:spcBef>
                <a:spcPts val="0"/>
              </a:spcBef>
              <a:spcAft>
                <a:spcPts val="0"/>
              </a:spcAft>
              <a:buSzPts val="1400"/>
              <a:buChar char="○"/>
            </a:pPr>
            <a:r>
              <a:rPr lang="en"/>
              <a:t> Much faster, bulkier, and more expensive than DRAM, standing for Static RAM</a:t>
            </a:r>
            <a:endParaRPr/>
          </a:p>
          <a:p>
            <a:pPr indent="-317500" lvl="1" marL="914400" rtl="0" algn="l">
              <a:spcBef>
                <a:spcPts val="0"/>
              </a:spcBef>
              <a:spcAft>
                <a:spcPts val="0"/>
              </a:spcAft>
              <a:buSzPts val="1400"/>
              <a:buChar char="○"/>
            </a:pPr>
            <a:r>
              <a:rPr lang="en"/>
              <a:t>SRAM is mostly used for high end server systems, with each cell containing six transistors instead of one.</a:t>
            </a:r>
            <a:endParaRPr/>
          </a:p>
          <a:p>
            <a:pPr indent="-317500" lvl="1" marL="914400" rtl="0" algn="l">
              <a:spcBef>
                <a:spcPts val="0"/>
              </a:spcBef>
              <a:spcAft>
                <a:spcPts val="0"/>
              </a:spcAft>
              <a:buSzPts val="1400"/>
              <a:buChar char="○"/>
            </a:pPr>
            <a:r>
              <a:rPr lang="en"/>
              <a:t>Since SRAM does not use capacitors, it does not need to be refreshed.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Read Only Memory (ROM)</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Char char="-"/>
            </a:pPr>
            <a:r>
              <a:rPr lang="en" sz="1400"/>
              <a:t>Compared to RAM, Read Only Memory will retain information even when it is not </a:t>
            </a:r>
            <a:r>
              <a:rPr lang="en" sz="1400"/>
              <a:t>receiving</a:t>
            </a:r>
            <a:r>
              <a:rPr lang="en" sz="1400"/>
              <a:t> power. </a:t>
            </a:r>
            <a:endParaRPr sz="1400"/>
          </a:p>
          <a:p>
            <a:pPr indent="-310832" lvl="1" marL="914400" rtl="0" algn="l">
              <a:spcBef>
                <a:spcPts val="0"/>
              </a:spcBef>
              <a:spcAft>
                <a:spcPts val="0"/>
              </a:spcAft>
              <a:buSzPct val="100000"/>
              <a:buChar char="-"/>
            </a:pPr>
            <a:r>
              <a:rPr lang="en"/>
              <a:t>When memory </a:t>
            </a:r>
            <a:r>
              <a:rPr lang="en"/>
              <a:t>persists</a:t>
            </a:r>
            <a:r>
              <a:rPr lang="en"/>
              <a:t> when it is not </a:t>
            </a:r>
            <a:r>
              <a:rPr lang="en"/>
              <a:t>receiving</a:t>
            </a:r>
            <a:r>
              <a:rPr lang="en"/>
              <a:t> power, it is called “non-</a:t>
            </a:r>
            <a:r>
              <a:rPr lang="en"/>
              <a:t>volatile</a:t>
            </a:r>
            <a:r>
              <a:rPr lang="en"/>
              <a:t>” </a:t>
            </a:r>
            <a:endParaRPr/>
          </a:p>
          <a:p>
            <a:pPr indent="-334327" lvl="0" marL="457200" rtl="0" algn="l">
              <a:spcBef>
                <a:spcPts val="0"/>
              </a:spcBef>
              <a:spcAft>
                <a:spcPts val="0"/>
              </a:spcAft>
              <a:buSzPct val="100000"/>
              <a:buChar char="●"/>
            </a:pPr>
            <a:r>
              <a:rPr lang="en"/>
              <a:t>PROM</a:t>
            </a:r>
            <a:endParaRPr/>
          </a:p>
          <a:p>
            <a:pPr indent="-310832" lvl="1" marL="914400" rtl="0" algn="l">
              <a:spcBef>
                <a:spcPts val="0"/>
              </a:spcBef>
              <a:spcAft>
                <a:spcPts val="0"/>
              </a:spcAft>
              <a:buSzPct val="100000"/>
              <a:buChar char="○"/>
            </a:pPr>
            <a:r>
              <a:rPr lang="en"/>
              <a:t>Programmable Read Only Memory is a type of ROM that does not have a process written </a:t>
            </a:r>
            <a:r>
              <a:rPr lang="en"/>
              <a:t>during</a:t>
            </a:r>
            <a:r>
              <a:rPr lang="en"/>
              <a:t> its manufacturing. PROM is manufactured in an empty state so it can be used from scratch.</a:t>
            </a:r>
            <a:endParaRPr/>
          </a:p>
          <a:p>
            <a:pPr indent="-334327" lvl="0" marL="457200" rtl="0" algn="l">
              <a:spcBef>
                <a:spcPts val="0"/>
              </a:spcBef>
              <a:spcAft>
                <a:spcPts val="0"/>
              </a:spcAft>
              <a:buSzPct val="100000"/>
              <a:buChar char="●"/>
            </a:pPr>
            <a:r>
              <a:rPr lang="en"/>
              <a:t>EPROM</a:t>
            </a:r>
            <a:endParaRPr/>
          </a:p>
          <a:p>
            <a:pPr indent="-310832" lvl="1" marL="914400" rtl="0" algn="l">
              <a:spcBef>
                <a:spcPts val="0"/>
              </a:spcBef>
              <a:spcAft>
                <a:spcPts val="0"/>
              </a:spcAft>
              <a:buSzPct val="100000"/>
              <a:buChar char="○"/>
            </a:pPr>
            <a:r>
              <a:rPr lang="en"/>
              <a:t>Erasable Programmable Read Only Memory is just like PROM, however as the name suggests, the programming on it can be erased and the user can start over with a new program. EPROM can only be erased physically, so it must be removed from the computer in order to be changed.</a:t>
            </a:r>
            <a:endParaRPr/>
          </a:p>
          <a:p>
            <a:pPr indent="-334327" lvl="0" marL="457200" rtl="0" algn="l">
              <a:spcBef>
                <a:spcPts val="0"/>
              </a:spcBef>
              <a:spcAft>
                <a:spcPts val="0"/>
              </a:spcAft>
              <a:buSzPct val="100000"/>
              <a:buChar char="●"/>
            </a:pPr>
            <a:r>
              <a:rPr lang="en"/>
              <a:t>EEPROM</a:t>
            </a:r>
            <a:endParaRPr/>
          </a:p>
          <a:p>
            <a:pPr indent="-310832" lvl="1" marL="914400" rtl="0" algn="l">
              <a:spcBef>
                <a:spcPts val="0"/>
              </a:spcBef>
              <a:spcAft>
                <a:spcPts val="0"/>
              </a:spcAft>
              <a:buSzPct val="100000"/>
              <a:buChar char="○"/>
            </a:pPr>
            <a:r>
              <a:rPr lang="en"/>
              <a:t>Electronically</a:t>
            </a:r>
            <a:r>
              <a:rPr lang="en"/>
              <a:t> Erasable Programmable Read Only Memory is just like EPROM, however it’s programming can be erased while still in the computer system it is installed in. Because of this, EEPROM is technically not “read only” since it can be </a:t>
            </a:r>
            <a:r>
              <a:rPr lang="en"/>
              <a:t>written</a:t>
            </a:r>
            <a:r>
              <a:rPr lang="en"/>
              <a:t> in. </a:t>
            </a:r>
            <a:endParaRPr/>
          </a:p>
        </p:txBody>
      </p:sp>
      <p:sp>
        <p:nvSpPr>
          <p:cNvPr id="115" name="Google Shape;115;p20"/>
          <p:cNvSpPr txBox="1"/>
          <p:nvPr/>
        </p:nvSpPr>
        <p:spPr>
          <a:xfrm>
            <a:off x="387775" y="4478775"/>
            <a:ext cx="83682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dk1"/>
                </a:solidFill>
                <a:latin typeface="Roboto"/>
                <a:ea typeface="Roboto"/>
                <a:cs typeface="Roboto"/>
                <a:sym typeface="Roboto"/>
              </a:rPr>
              <a:t>Examples can be printer systems or startup programs on a computer.</a:t>
            </a:r>
            <a:endParaRPr sz="145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Flash Memory</a:t>
            </a:r>
            <a:endParaRPr/>
          </a:p>
        </p:txBody>
      </p:sp>
      <p:sp>
        <p:nvSpPr>
          <p:cNvPr id="121" name="Google Shape;12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Flash memory stores bits of information in cells. </a:t>
            </a:r>
            <a:endParaRPr/>
          </a:p>
          <a:p>
            <a:pPr indent="-342900" lvl="0" marL="457200" rtl="0" algn="l">
              <a:spcBef>
                <a:spcPts val="0"/>
              </a:spcBef>
              <a:spcAft>
                <a:spcPts val="0"/>
              </a:spcAft>
              <a:buSzPts val="1800"/>
              <a:buChar char="●"/>
            </a:pPr>
            <a:r>
              <a:rPr lang="en"/>
              <a:t>The whole cell must be </a:t>
            </a:r>
            <a:r>
              <a:rPr lang="en"/>
              <a:t>copied</a:t>
            </a:r>
            <a:r>
              <a:rPr lang="en"/>
              <a:t>, changed, and re</a:t>
            </a:r>
            <a:r>
              <a:rPr lang="en"/>
              <a:t>written</a:t>
            </a:r>
            <a:r>
              <a:rPr lang="en"/>
              <a:t> every time even a single bit is changed.</a:t>
            </a:r>
            <a:endParaRPr/>
          </a:p>
          <a:p>
            <a:pPr indent="-342900" lvl="0" marL="457200" rtl="0" algn="l">
              <a:spcBef>
                <a:spcPts val="0"/>
              </a:spcBef>
              <a:spcAft>
                <a:spcPts val="0"/>
              </a:spcAft>
              <a:buSzPts val="1800"/>
              <a:buChar char="●"/>
            </a:pPr>
            <a:r>
              <a:rPr lang="en"/>
              <a:t>Flash memory can deteriorate over time.</a:t>
            </a:r>
            <a:endParaRPr/>
          </a:p>
          <a:p>
            <a:pPr indent="-342900" lvl="0" marL="457200" rtl="0" algn="l">
              <a:spcBef>
                <a:spcPts val="0"/>
              </a:spcBef>
              <a:spcAft>
                <a:spcPts val="0"/>
              </a:spcAft>
              <a:buSzPts val="1800"/>
              <a:buChar char="●"/>
            </a:pPr>
            <a:r>
              <a:rPr lang="en"/>
              <a:t>It is the cheapest and most compact form of data storage today.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