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4"/>
  </p:notesMasterIdLst>
  <p:sldIdLst>
    <p:sldId id="297" r:id="rId2"/>
    <p:sldId id="256" r:id="rId3"/>
    <p:sldId id="257" r:id="rId4"/>
    <p:sldId id="258" r:id="rId5"/>
    <p:sldId id="305" r:id="rId6"/>
    <p:sldId id="261" r:id="rId7"/>
    <p:sldId id="264" r:id="rId8"/>
    <p:sldId id="300" r:id="rId9"/>
    <p:sldId id="265" r:id="rId10"/>
    <p:sldId id="294" r:id="rId11"/>
    <p:sldId id="301" r:id="rId12"/>
    <p:sldId id="266" r:id="rId13"/>
    <p:sldId id="269" r:id="rId14"/>
    <p:sldId id="270" r:id="rId15"/>
    <p:sldId id="302" r:id="rId16"/>
    <p:sldId id="271" r:id="rId17"/>
    <p:sldId id="272" r:id="rId18"/>
    <p:sldId id="296" r:id="rId19"/>
    <p:sldId id="274" r:id="rId20"/>
    <p:sldId id="275" r:id="rId21"/>
    <p:sldId id="276" r:id="rId22"/>
    <p:sldId id="295" r:id="rId23"/>
    <p:sldId id="287" r:id="rId24"/>
    <p:sldId id="306" r:id="rId25"/>
    <p:sldId id="288" r:id="rId26"/>
    <p:sldId id="289" r:id="rId27"/>
    <p:sldId id="281" r:id="rId28"/>
    <p:sldId id="282" r:id="rId29"/>
    <p:sldId id="283" r:id="rId30"/>
    <p:sldId id="298" r:id="rId31"/>
    <p:sldId id="290" r:id="rId32"/>
    <p:sldId id="304" r:id="rId33"/>
  </p:sldIdLst>
  <p:sldSz cx="9144000" cy="6858000" type="screen4x3"/>
  <p:notesSz cx="6781800" cy="9926638"/>
  <p:defaultTextStyle>
    <a:defPPr>
      <a:defRPr lang="zh-CN"/>
    </a:defPPr>
    <a:lvl1pPr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9966"/>
    <a:srgbClr val="FF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0" autoAdjust="0"/>
    <p:restoredTop sz="91590" autoAdjust="0"/>
  </p:normalViewPr>
  <p:slideViewPr>
    <p:cSldViewPr>
      <p:cViewPr>
        <p:scale>
          <a:sx n="100" d="100"/>
          <a:sy n="100" d="100"/>
        </p:scale>
        <p:origin x="223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fld id="{B8E6F735-33FA-4736-B041-CE3055D54143}" type="slidenum">
              <a:rPr lang="en-US" altLang="zh-CN"/>
              <a:pPr>
                <a:defRPr/>
              </a:pPr>
              <a:t>‹#›</a:t>
            </a:fld>
            <a:endParaRPr lang="en-US" altLang="zh-CN"/>
          </a:p>
        </p:txBody>
      </p:sp>
    </p:spTree>
    <p:extLst>
      <p:ext uri="{BB962C8B-B14F-4D97-AF65-F5344CB8AC3E}">
        <p14:creationId xmlns:p14="http://schemas.microsoft.com/office/powerpoint/2010/main" val="928743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E04C9C4-D6AA-4E3C-BA52-7CF0CFA9EE35}" type="slidenum">
              <a:rPr lang="en-US" altLang="zh-CN" sz="1200" smtClean="0">
                <a:latin typeface="Times New Roman" panose="02020603050405020304" pitchFamily="18" charset="0"/>
                <a:ea typeface="宋体" panose="02010600030101010101" pitchFamily="2" charset="-122"/>
              </a:rPr>
              <a:pPr/>
              <a:t>1</a:t>
            </a:fld>
            <a:endParaRPr lang="en-US" altLang="zh-CN" sz="1200" smtClean="0">
              <a:latin typeface="Times New Roman" panose="02020603050405020304" pitchFamily="18" charset="0"/>
              <a:ea typeface="宋体" panose="02010600030101010101" pitchFamily="2" charset="-122"/>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4756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9FDF5EB-CDAD-4A56-A3A9-936557072AB0}" type="slidenum">
              <a:rPr lang="en-US" altLang="zh-CN" sz="1200" smtClean="0">
                <a:latin typeface="Times New Roman" panose="02020603050405020304" pitchFamily="18" charset="0"/>
                <a:ea typeface="宋体" panose="02010600030101010101" pitchFamily="2" charset="-122"/>
              </a:rPr>
              <a:pPr/>
              <a:t>10</a:t>
            </a:fld>
            <a:endParaRPr lang="en-US" altLang="zh-CN" sz="1200" smtClean="0">
              <a:latin typeface="Times New Roman" panose="02020603050405020304" pitchFamily="18"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8639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7F5F527-1BA7-4EA3-A2DF-9CD2AE98E42B}" type="slidenum">
              <a:rPr lang="en-US" altLang="zh-CN" sz="1200" smtClean="0">
                <a:latin typeface="Times New Roman" panose="02020603050405020304" pitchFamily="18" charset="0"/>
                <a:ea typeface="宋体" panose="02010600030101010101" pitchFamily="2" charset="-122"/>
              </a:rPr>
              <a:pPr/>
              <a:t>11</a:t>
            </a:fld>
            <a:endParaRPr lang="en-US" altLang="zh-CN" sz="1200" smtClean="0">
              <a:latin typeface="Times New Roman" panose="02020603050405020304" pitchFamily="18"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3902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2CF659C-86F4-4299-BB01-12A033945CF5}" type="slidenum">
              <a:rPr lang="en-US" altLang="zh-CN" sz="1200" smtClean="0">
                <a:latin typeface="Times New Roman" panose="02020603050405020304" pitchFamily="18" charset="0"/>
                <a:ea typeface="宋体" panose="02010600030101010101" pitchFamily="2" charset="-122"/>
              </a:rPr>
              <a:pPr/>
              <a:t>12</a:t>
            </a:fld>
            <a:endParaRPr lang="en-US" altLang="zh-CN" sz="1200" smtClean="0">
              <a:latin typeface="Times New Roman" panose="02020603050405020304" pitchFamily="18"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228600" indent="-228600" eaLnBrk="1" hangingPunct="1"/>
            <a:r>
              <a:rPr lang="zh-CN" altLang="en-US" smtClean="0"/>
              <a:t>以非终结符为单位，考查其产生的结构之规律</a:t>
            </a:r>
            <a:endParaRPr lang="zh-CN" altLang="zh-CN" smtClean="0"/>
          </a:p>
        </p:txBody>
      </p:sp>
    </p:spTree>
    <p:extLst>
      <p:ext uri="{BB962C8B-B14F-4D97-AF65-F5344CB8AC3E}">
        <p14:creationId xmlns:p14="http://schemas.microsoft.com/office/powerpoint/2010/main" val="150322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7C87394-A835-4333-909A-C4A07B4B9A93}" type="slidenum">
              <a:rPr lang="en-US" altLang="zh-CN" sz="1200" smtClean="0">
                <a:latin typeface="Times New Roman" panose="02020603050405020304" pitchFamily="18" charset="0"/>
                <a:ea typeface="宋体" panose="02010600030101010101" pitchFamily="2" charset="-122"/>
              </a:rPr>
              <a:pPr/>
              <a:t>13</a:t>
            </a:fld>
            <a:endParaRPr lang="en-US" altLang="zh-CN" sz="1200" smtClean="0">
              <a:latin typeface="Times New Roman" panose="02020603050405020304" pitchFamily="18"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zh-CN" altLang="en-US" smtClean="0"/>
              <a:t>根据</a:t>
            </a:r>
            <a:r>
              <a:rPr lang="en-US" altLang="zh-CN" smtClean="0"/>
              <a:t>Program</a:t>
            </a:r>
            <a:r>
              <a:rPr lang="zh-CN" altLang="en-US" smtClean="0"/>
              <a:t>的改写结果直接写出</a:t>
            </a:r>
            <a:r>
              <a:rPr lang="en-US" altLang="zh-CN" smtClean="0"/>
              <a:t>Expression‘</a:t>
            </a:r>
            <a:r>
              <a:rPr lang="zh-CN" altLang="en-US" smtClean="0"/>
              <a:t>的</a:t>
            </a:r>
            <a:r>
              <a:rPr lang="en-US" altLang="zh-CN" smtClean="0"/>
              <a:t>EBNF</a:t>
            </a:r>
            <a:r>
              <a:rPr lang="zh-CN" altLang="en-US" smtClean="0"/>
              <a:t>，强调解决问题的方法的多样性。 </a:t>
            </a:r>
          </a:p>
        </p:txBody>
      </p:sp>
    </p:spTree>
    <p:extLst>
      <p:ext uri="{BB962C8B-B14F-4D97-AF65-F5344CB8AC3E}">
        <p14:creationId xmlns:p14="http://schemas.microsoft.com/office/powerpoint/2010/main" val="146527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0F84CF1-03C0-4ADE-B33C-1AA85F06FBC4}" type="slidenum">
              <a:rPr lang="en-US" altLang="zh-CN" sz="1200" smtClean="0">
                <a:latin typeface="Times New Roman" panose="02020603050405020304" pitchFamily="18" charset="0"/>
                <a:ea typeface="宋体" panose="02010600030101010101" pitchFamily="2" charset="-122"/>
              </a:rPr>
              <a:pPr/>
              <a:t>14</a:t>
            </a:fld>
            <a:endParaRPr lang="en-US" altLang="zh-CN" sz="1200" smtClean="0">
              <a:latin typeface="Times New Roman" panose="02020603050405020304" pitchFamily="18"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红色符号都是 </a:t>
            </a:r>
            <a:r>
              <a:rPr lang="en-US" altLang="zh-CN" dirty="0" smtClean="0"/>
              <a:t>EBNF </a:t>
            </a:r>
            <a:r>
              <a:rPr lang="zh-CN" altLang="en-US" dirty="0" smtClean="0"/>
              <a:t>增加的特殊符号</a:t>
            </a:r>
            <a:r>
              <a:rPr lang="en-US" altLang="zh-CN" dirty="0" smtClean="0"/>
              <a:t>!</a:t>
            </a:r>
          </a:p>
          <a:p>
            <a:pPr eaLnBrk="1" hangingPunct="1"/>
            <a:r>
              <a:rPr lang="zh-CN" altLang="en-US" dirty="0" smtClean="0"/>
              <a:t>注意：</a:t>
            </a:r>
            <a:r>
              <a:rPr lang="en-US" altLang="zh-CN" dirty="0" smtClean="0"/>
              <a:t>Factor/Component</a:t>
            </a:r>
            <a:r>
              <a:rPr lang="zh-CN" altLang="en-US" dirty="0" smtClean="0"/>
              <a:t>仍保存右递归，而不想</a:t>
            </a:r>
            <a:r>
              <a:rPr lang="en-US" altLang="zh-CN" dirty="0" smtClean="0"/>
              <a:t>E’,T’</a:t>
            </a:r>
            <a:r>
              <a:rPr lang="zh-CN" altLang="en-US" dirty="0" smtClean="0"/>
              <a:t>那样修改为循环</a:t>
            </a:r>
            <a:r>
              <a:rPr lang="en-US" altLang="zh-CN" dirty="0" smtClean="0"/>
              <a:t>{…}</a:t>
            </a:r>
            <a:r>
              <a:rPr lang="zh-CN" altLang="en-US" dirty="0" smtClean="0"/>
              <a:t>。原因：这</a:t>
            </a:r>
            <a:r>
              <a:rPr lang="en-US" altLang="zh-CN" dirty="0" smtClean="0"/>
              <a:t>2</a:t>
            </a:r>
            <a:r>
              <a:rPr lang="zh-CN" altLang="en-US" dirty="0" smtClean="0"/>
              <a:t>个中的运算都是右结合的，若改为循环，则当计算表达式值时，需要变量保存当前未处理的运算，且需要多少这种变量是不确定的。因此仍保留右递归形式，通过递归下降子程序中的自身递归调用来实现右结合。</a:t>
            </a:r>
          </a:p>
        </p:txBody>
      </p:sp>
    </p:spTree>
    <p:extLst>
      <p:ext uri="{BB962C8B-B14F-4D97-AF65-F5344CB8AC3E}">
        <p14:creationId xmlns:p14="http://schemas.microsoft.com/office/powerpoint/2010/main" val="2039882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A343BB3-1F5B-49F9-B0F7-B9ADC4CEF192}" type="slidenum">
              <a:rPr lang="en-US" altLang="zh-CN" sz="1200" smtClean="0">
                <a:latin typeface="Times New Roman" panose="02020603050405020304" pitchFamily="18" charset="0"/>
                <a:ea typeface="宋体" panose="02010600030101010101" pitchFamily="2" charset="-122"/>
              </a:rPr>
              <a:pPr/>
              <a:t>15</a:t>
            </a:fld>
            <a:endParaRPr lang="en-US" altLang="zh-CN" sz="1200" smtClean="0">
              <a:latin typeface="Times New Roman" panose="02020603050405020304" pitchFamily="18"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2001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9CE67D2-9746-402D-857B-3233BE646939}" type="slidenum">
              <a:rPr lang="en-US" altLang="zh-CN" sz="1200" smtClean="0">
                <a:latin typeface="Times New Roman" panose="02020603050405020304" pitchFamily="18" charset="0"/>
                <a:ea typeface="宋体" panose="02010600030101010101" pitchFamily="2" charset="-122"/>
              </a:rPr>
              <a:pPr/>
              <a:t>16</a:t>
            </a:fld>
            <a:endParaRPr lang="en-US" altLang="zh-CN" sz="1200" smtClean="0">
              <a:latin typeface="Times New Roman" panose="02020603050405020304" pitchFamily="18"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66581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F346818-CFAC-4CEC-945B-6F1D5155711F}" type="slidenum">
              <a:rPr lang="en-US" altLang="zh-CN" sz="1200" smtClean="0">
                <a:latin typeface="Times New Roman" panose="02020603050405020304" pitchFamily="18" charset="0"/>
                <a:ea typeface="宋体" panose="02010600030101010101" pitchFamily="2" charset="-122"/>
              </a:rPr>
              <a:pPr/>
              <a:t>17</a:t>
            </a:fld>
            <a:endParaRPr lang="en-US" altLang="zh-CN" sz="1200" smtClean="0">
              <a:latin typeface="Times New Roman" panose="02020603050405020304" pitchFamily="18"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zh-CN" altLang="en-US" smtClean="0"/>
              <a:t>关于</a:t>
            </a:r>
            <a:r>
              <a:rPr lang="en-US" altLang="zh-CN" smtClean="0"/>
              <a:t>T</a:t>
            </a:r>
            <a:r>
              <a:rPr lang="zh-CN" altLang="en-US" smtClean="0"/>
              <a:t>：</a:t>
            </a:r>
            <a:r>
              <a:rPr lang="en-US" altLang="zh-CN" smtClean="0"/>
              <a:t>1</a:t>
            </a:r>
            <a:r>
              <a:rPr lang="zh-CN" altLang="en-US" smtClean="0"/>
              <a:t>）</a:t>
            </a:r>
            <a:r>
              <a:rPr lang="en-US" altLang="zh-CN" smtClean="0"/>
              <a:t>T</a:t>
            </a:r>
            <a:r>
              <a:rPr lang="zh-CN" altLang="en-US" smtClean="0"/>
              <a:t>的值会发生变化；</a:t>
            </a:r>
            <a:r>
              <a:rPr lang="en-US" altLang="zh-CN" smtClean="0"/>
              <a:t>2</a:t>
            </a:r>
            <a:r>
              <a:rPr lang="zh-CN" altLang="en-US" smtClean="0"/>
              <a:t>）一个</a:t>
            </a:r>
            <a:r>
              <a:rPr lang="en-US" altLang="zh-CN" smtClean="0"/>
              <a:t>FOR_DRAW</a:t>
            </a:r>
            <a:r>
              <a:rPr lang="zh-CN" altLang="en-US" smtClean="0"/>
              <a:t>语句中，点的坐标表达式中可能出现多个</a:t>
            </a:r>
            <a:r>
              <a:rPr lang="en-US" altLang="zh-CN" smtClean="0"/>
              <a:t>T(for t … draw( f(t), g(t))</a:t>
            </a:r>
            <a:r>
              <a:rPr lang="zh-CN" altLang="en-US" smtClean="0"/>
              <a:t>，它们对应不同的树结点，但均对应同一个</a:t>
            </a:r>
            <a:r>
              <a:rPr lang="en-US" altLang="zh-CN" smtClean="0"/>
              <a:t>(T)</a:t>
            </a:r>
            <a:r>
              <a:rPr lang="zh-CN" altLang="en-US" smtClean="0"/>
              <a:t>的存储区。</a:t>
            </a:r>
          </a:p>
          <a:p>
            <a:pPr eaLnBrk="1" hangingPunct="1"/>
            <a:r>
              <a:rPr lang="zh-CN" altLang="en-US" smtClean="0"/>
              <a:t>在结点中保存地址，可以实现多次出现的</a:t>
            </a:r>
            <a:r>
              <a:rPr lang="en-US" altLang="zh-CN" smtClean="0"/>
              <a:t>T</a:t>
            </a:r>
            <a:r>
              <a:rPr lang="zh-CN" altLang="en-US" smtClean="0"/>
              <a:t>内容共享 并 始终保持统一。</a:t>
            </a:r>
          </a:p>
        </p:txBody>
      </p:sp>
    </p:spTree>
    <p:extLst>
      <p:ext uri="{BB962C8B-B14F-4D97-AF65-F5344CB8AC3E}">
        <p14:creationId xmlns:p14="http://schemas.microsoft.com/office/powerpoint/2010/main" val="3524745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52AF2C72-F344-428E-A5A9-7CBF284E0A1D}" type="slidenum">
              <a:rPr lang="en-US" altLang="zh-CN" sz="1200" smtClean="0">
                <a:latin typeface="Times New Roman" panose="02020603050405020304" pitchFamily="18" charset="0"/>
                <a:ea typeface="宋体" panose="02010600030101010101" pitchFamily="2" charset="-122"/>
              </a:rPr>
              <a:pPr/>
              <a:t>18</a:t>
            </a:fld>
            <a:endParaRPr lang="en-US" altLang="zh-CN" sz="1200" smtClean="0">
              <a:latin typeface="Times New Roman" panose="02020603050405020304" pitchFamily="18"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4564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D8F1D4E-AA3E-4C31-949C-C766178DF107}" type="slidenum">
              <a:rPr lang="en-US" altLang="zh-CN" sz="1200" smtClean="0">
                <a:latin typeface="Times New Roman" panose="02020603050405020304" pitchFamily="18" charset="0"/>
                <a:ea typeface="宋体" panose="02010600030101010101" pitchFamily="2" charset="-122"/>
              </a:rPr>
              <a:pPr/>
              <a:t>19</a:t>
            </a:fld>
            <a:endParaRPr lang="en-US" altLang="zh-CN" sz="1200" smtClean="0">
              <a:latin typeface="Times New Roman" panose="02020603050405020304" pitchFamily="18" charset="0"/>
              <a:ea typeface="宋体" panose="02010600030101010101" pitchFamily="2"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87294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DAE077B-2519-466C-8285-9008A8CA45DB}" type="slidenum">
              <a:rPr lang="en-US" altLang="zh-CN" sz="1200" smtClean="0">
                <a:latin typeface="Times New Roman" panose="02020603050405020304" pitchFamily="18" charset="0"/>
                <a:ea typeface="宋体" panose="02010600030101010101" pitchFamily="2" charset="-122"/>
              </a:rPr>
              <a:pPr/>
              <a:t>2</a:t>
            </a:fld>
            <a:endParaRPr lang="en-US" altLang="zh-CN" sz="1200" smtClean="0">
              <a:latin typeface="Times New Roman" panose="02020603050405020304" pitchFamily="18" charset="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smtClean="0"/>
              <a:t>结合</a:t>
            </a:r>
            <a:r>
              <a:rPr lang="en-US" altLang="zh-CN" smtClean="0"/>
              <a:t>(1)</a:t>
            </a:r>
            <a:r>
              <a:rPr lang="zh-CN" altLang="en-US" smtClean="0"/>
              <a:t>语法分析器的任务，</a:t>
            </a:r>
            <a:r>
              <a:rPr lang="en-US" altLang="zh-CN" smtClean="0"/>
              <a:t>(2)</a:t>
            </a:r>
            <a:r>
              <a:rPr lang="zh-CN" altLang="en-US" smtClean="0"/>
              <a:t>以及与词法分析器的工作关系，第</a:t>
            </a:r>
            <a:r>
              <a:rPr lang="en-US" altLang="zh-CN" smtClean="0"/>
              <a:t>2</a:t>
            </a:r>
            <a:r>
              <a:rPr lang="zh-CN" altLang="en-US" smtClean="0"/>
              <a:t>次上机的任务如下</a:t>
            </a:r>
          </a:p>
        </p:txBody>
      </p:sp>
    </p:spTree>
    <p:extLst>
      <p:ext uri="{BB962C8B-B14F-4D97-AF65-F5344CB8AC3E}">
        <p14:creationId xmlns:p14="http://schemas.microsoft.com/office/powerpoint/2010/main" val="239959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7091C57-6471-4CC8-917E-45FAFC3FBC1A}" type="slidenum">
              <a:rPr lang="en-US" altLang="zh-CN" sz="1200" smtClean="0">
                <a:latin typeface="Times New Roman" panose="02020603050405020304" pitchFamily="18" charset="0"/>
                <a:ea typeface="宋体" panose="02010600030101010101" pitchFamily="2" charset="-122"/>
              </a:rPr>
              <a:pPr/>
              <a:t>20</a:t>
            </a:fld>
            <a:endParaRPr lang="en-US" altLang="zh-CN" sz="1200" smtClean="0">
              <a:latin typeface="Times New Roman" panose="02020603050405020304" pitchFamily="18"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04725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221349D-3DB5-49BF-AE89-758F2D77DE4C}" type="slidenum">
              <a:rPr lang="en-US" altLang="zh-CN" sz="1200" smtClean="0">
                <a:latin typeface="Times New Roman" panose="02020603050405020304" pitchFamily="18" charset="0"/>
                <a:ea typeface="宋体" panose="02010600030101010101" pitchFamily="2" charset="-122"/>
              </a:rPr>
              <a:pPr/>
              <a:t>21</a:t>
            </a:fld>
            <a:endParaRPr lang="en-US" altLang="zh-CN" sz="1200" smtClean="0">
              <a:latin typeface="Times New Roman" panose="02020603050405020304" pitchFamily="18" charset="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dirty="0" smtClean="0"/>
              <a:t>封装 </a:t>
            </a:r>
            <a:r>
              <a:rPr lang="en-US" altLang="zh-CN" dirty="0" err="1" smtClean="0"/>
              <a:t>FetchToken</a:t>
            </a:r>
            <a:r>
              <a:rPr lang="en-US" altLang="zh-CN" dirty="0" smtClean="0"/>
              <a:t>, </a:t>
            </a:r>
            <a:r>
              <a:rPr lang="en-US" altLang="zh-CN" dirty="0" err="1" smtClean="0"/>
              <a:t>MatchToken</a:t>
            </a:r>
            <a:r>
              <a:rPr lang="en-US" altLang="zh-CN" dirty="0" smtClean="0"/>
              <a:t> </a:t>
            </a:r>
            <a:r>
              <a:rPr lang="zh-CN" altLang="en-US" dirty="0" smtClean="0"/>
              <a:t>的目的：调用者更加简单；将错误处理、错误恢复可实现在这两个函数内。</a:t>
            </a:r>
            <a:endParaRPr lang="zh-CN" altLang="zh-CN" dirty="0" smtClean="0"/>
          </a:p>
        </p:txBody>
      </p:sp>
    </p:spTree>
    <p:extLst>
      <p:ext uri="{BB962C8B-B14F-4D97-AF65-F5344CB8AC3E}">
        <p14:creationId xmlns:p14="http://schemas.microsoft.com/office/powerpoint/2010/main" val="109480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CF00EE3-5682-486B-B269-AD90557EC8BC}" type="slidenum">
              <a:rPr lang="en-US" altLang="zh-CN" sz="1200" smtClean="0">
                <a:latin typeface="Times New Roman" panose="02020603050405020304" pitchFamily="18" charset="0"/>
                <a:ea typeface="宋体" panose="02010600030101010101" pitchFamily="2" charset="-122"/>
              </a:rPr>
              <a:pPr/>
              <a:t>22</a:t>
            </a:fld>
            <a:endParaRPr lang="en-US" altLang="zh-CN" sz="1200" smtClean="0">
              <a:latin typeface="Times New Roman" panose="02020603050405020304" pitchFamily="18"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marL="228600" indent="-228600" eaLnBrk="1" hangingPunct="1"/>
            <a:r>
              <a:rPr lang="en-US" altLang="zh-CN" smtClean="0"/>
              <a:t>Parser(): </a:t>
            </a:r>
            <a:r>
              <a:rPr lang="zh-CN" altLang="en-US" smtClean="0"/>
              <a:t>语法分析器的主程序，也是语法分析器对外提供的接口函数。</a:t>
            </a:r>
          </a:p>
          <a:p>
            <a:pPr marL="228600" indent="-228600" eaLnBrk="1" hangingPunct="1"/>
            <a:r>
              <a:rPr lang="zh-CN" altLang="en-US" smtClean="0"/>
              <a:t>强调两点：</a:t>
            </a:r>
            <a:r>
              <a:rPr lang="en-US" altLang="zh-CN" smtClean="0"/>
              <a:t>1. </a:t>
            </a:r>
            <a:r>
              <a:rPr lang="zh-CN" altLang="en-US" smtClean="0"/>
              <a:t>仅进行语法分析，无需造树的语句设计为没有返回值（</a:t>
            </a:r>
            <a:r>
              <a:rPr lang="en-US" altLang="zh-CN" smtClean="0"/>
              <a:t>void</a:t>
            </a:r>
            <a:r>
              <a:rPr lang="zh-CN" altLang="en-US" smtClean="0"/>
              <a:t>）的函数；</a:t>
            </a:r>
          </a:p>
          <a:p>
            <a:pPr marL="228600" indent="-228600" eaLnBrk="1" hangingPunct="1"/>
            <a:r>
              <a:rPr lang="en-US" altLang="zh-CN" smtClean="0"/>
              <a:t>2. </a:t>
            </a:r>
            <a:r>
              <a:rPr lang="zh-CN" altLang="en-US" smtClean="0"/>
              <a:t>需要构造语法树的所有表达式设计为返回值是指向树结点的指针的函数。</a:t>
            </a:r>
          </a:p>
        </p:txBody>
      </p:sp>
    </p:spTree>
    <p:extLst>
      <p:ext uri="{BB962C8B-B14F-4D97-AF65-F5344CB8AC3E}">
        <p14:creationId xmlns:p14="http://schemas.microsoft.com/office/powerpoint/2010/main" val="1597362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8E77763-C8E3-40F3-A6C7-68D6F968AF9E}" type="slidenum">
              <a:rPr lang="en-US" altLang="zh-CN" sz="1200" smtClean="0">
                <a:latin typeface="Times New Roman" panose="02020603050405020304" pitchFamily="18" charset="0"/>
                <a:ea typeface="宋体" panose="02010600030101010101" pitchFamily="2" charset="-122"/>
              </a:rPr>
              <a:pPr/>
              <a:t>23</a:t>
            </a:fld>
            <a:endParaRPr lang="en-US" altLang="zh-CN" sz="1200" smtClean="0">
              <a:latin typeface="Times New Roman" panose="02020603050405020304" pitchFamily="18"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47382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7FAF3FA8-541C-46C8-9F0F-D9EB1FCD058A}" type="slidenum">
              <a:rPr lang="en-US" altLang="zh-CN" sz="1200" smtClean="0">
                <a:latin typeface="Times New Roman" panose="02020603050405020304" pitchFamily="18" charset="0"/>
                <a:ea typeface="宋体" panose="02010600030101010101" pitchFamily="2" charset="-122"/>
              </a:rPr>
              <a:pPr/>
              <a:t>25</a:t>
            </a:fld>
            <a:endParaRPr lang="en-US" altLang="zh-CN" sz="1200" smtClean="0">
              <a:latin typeface="Times New Roman" panose="02020603050405020304" pitchFamily="18"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8710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6919B85-EE85-4BD3-A8AC-71B0017F3F2E}" type="slidenum">
              <a:rPr lang="en-US" altLang="zh-CN" sz="1200" smtClean="0">
                <a:latin typeface="Times New Roman" panose="02020603050405020304" pitchFamily="18" charset="0"/>
                <a:ea typeface="宋体" panose="02010600030101010101" pitchFamily="2" charset="-122"/>
              </a:rPr>
              <a:pPr/>
              <a:t>26</a:t>
            </a:fld>
            <a:endParaRPr lang="en-US" altLang="zh-CN" sz="1200" smtClean="0">
              <a:latin typeface="Times New Roman" panose="02020603050405020304" pitchFamily="18"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smtClean="0"/>
              <a:t>循环中，造树得到新的树，并作为下一次的左孩子－－也反映了</a:t>
            </a:r>
            <a:r>
              <a:rPr lang="en-US" altLang="zh-CN" smtClean="0"/>
              <a:t>+</a:t>
            </a:r>
            <a:r>
              <a:rPr lang="zh-CN" altLang="en-US" smtClean="0"/>
              <a:t>－具有左结合</a:t>
            </a:r>
          </a:p>
          <a:p>
            <a:pPr eaLnBrk="1" hangingPunct="1"/>
            <a:r>
              <a:rPr lang="zh-CN" altLang="en-US" smtClean="0"/>
              <a:t>可以举例，如</a:t>
            </a:r>
            <a:r>
              <a:rPr lang="en-US" altLang="zh-CN" smtClean="0"/>
              <a:t>1+2+3, (+, +12, 3)</a:t>
            </a:r>
          </a:p>
        </p:txBody>
      </p:sp>
    </p:spTree>
    <p:extLst>
      <p:ext uri="{BB962C8B-B14F-4D97-AF65-F5344CB8AC3E}">
        <p14:creationId xmlns:p14="http://schemas.microsoft.com/office/powerpoint/2010/main" val="2878026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33ACBAB-9BF2-4870-80AE-CB2D860B589F}" type="slidenum">
              <a:rPr lang="en-US" altLang="zh-CN" sz="1200" smtClean="0">
                <a:latin typeface="Times New Roman" panose="02020603050405020304" pitchFamily="18" charset="0"/>
                <a:ea typeface="宋体" panose="02010600030101010101" pitchFamily="2" charset="-122"/>
              </a:rPr>
              <a:pPr/>
              <a:t>27</a:t>
            </a:fld>
            <a:endParaRPr lang="en-US" altLang="zh-CN" sz="1200" smtClean="0">
              <a:latin typeface="Times New Roman" panose="02020603050405020304" pitchFamily="18"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35689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24371E1-0B06-4FD9-A50F-F359D5C97AE9}" type="slidenum">
              <a:rPr lang="en-US" altLang="zh-CN" sz="1200" smtClean="0">
                <a:latin typeface="Times New Roman" panose="02020603050405020304" pitchFamily="18" charset="0"/>
                <a:ea typeface="宋体" panose="02010600030101010101" pitchFamily="2" charset="-122"/>
              </a:rPr>
              <a:pPr/>
              <a:t>28</a:t>
            </a:fld>
            <a:endParaRPr lang="en-US" altLang="zh-CN" sz="1200" smtClean="0">
              <a:latin typeface="Times New Roman" panose="02020603050405020304" pitchFamily="18" charset="0"/>
              <a:ea typeface="宋体" panose="02010600030101010101"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6200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63C6BB8-B316-45CD-BE4A-BE0D3B26B778}" type="slidenum">
              <a:rPr lang="en-US" altLang="zh-CN" sz="1200" smtClean="0">
                <a:latin typeface="Times New Roman" panose="02020603050405020304" pitchFamily="18" charset="0"/>
                <a:ea typeface="宋体" panose="02010600030101010101" pitchFamily="2" charset="-122"/>
              </a:rPr>
              <a:pPr/>
              <a:t>29</a:t>
            </a:fld>
            <a:endParaRPr lang="en-US" altLang="zh-CN" sz="1200" smtClean="0">
              <a:latin typeface="Times New Roman" panose="02020603050405020304" pitchFamily="18"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5965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640996A-682D-4A55-9E34-54B436FC156F}" type="slidenum">
              <a:rPr lang="en-US" altLang="zh-CN" sz="1200" smtClean="0">
                <a:latin typeface="Times New Roman" panose="02020603050405020304" pitchFamily="18" charset="0"/>
                <a:ea typeface="宋体" panose="02010600030101010101" pitchFamily="2" charset="-122"/>
              </a:rPr>
              <a:pPr/>
              <a:t>30</a:t>
            </a:fld>
            <a:endParaRPr lang="en-US" altLang="zh-CN" sz="1200" smtClean="0">
              <a:latin typeface="Times New Roman" panose="02020603050405020304" pitchFamily="18" charset="0"/>
              <a:ea typeface="宋体" panose="02010600030101010101" pitchFamily="2"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altLang="zh-CN" smtClean="0"/>
              <a:t>enter in  program</a:t>
            </a:r>
          </a:p>
          <a:p>
            <a:pPr eaLnBrk="1" hangingPunct="1"/>
            <a:r>
              <a:rPr lang="en-US" altLang="zh-CN" smtClean="0"/>
              <a:t>  enter in  statement</a:t>
            </a:r>
          </a:p>
          <a:p>
            <a:pPr eaLnBrk="1" hangingPunct="1"/>
            <a:r>
              <a:rPr lang="en-US" altLang="zh-CN" smtClean="0"/>
              <a:t>    enter in  origin_statement</a:t>
            </a:r>
          </a:p>
          <a:p>
            <a:pPr eaLnBrk="1" hangingPunct="1"/>
            <a:r>
              <a:rPr lang="en-US" altLang="zh-CN" smtClean="0"/>
              <a:t>      matchtoken	ORIGIN</a:t>
            </a:r>
          </a:p>
          <a:p>
            <a:pPr eaLnBrk="1" hangingPunct="1"/>
            <a:r>
              <a:rPr lang="en-US" altLang="zh-CN" smtClean="0"/>
              <a:t>      matchtoken	IS</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350</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200</a:t>
            </a:r>
          </a:p>
          <a:p>
            <a:pPr eaLnBrk="1" hangingPunct="1"/>
            <a:r>
              <a:rPr lang="en-US" altLang="zh-CN" smtClean="0"/>
              <a:t>      matchtoken	)</a:t>
            </a:r>
          </a:p>
          <a:p>
            <a:pPr eaLnBrk="1" hangingPunct="1"/>
            <a:r>
              <a:rPr lang="en-US" altLang="zh-CN" smtClean="0"/>
              <a:t>    exit from  origin_statement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rot_statement</a:t>
            </a:r>
          </a:p>
          <a:p>
            <a:pPr eaLnBrk="1" hangingPunct="1"/>
            <a:r>
              <a:rPr lang="en-US" altLang="zh-CN" smtClean="0"/>
              <a:t>      matchtoken	ROT</a:t>
            </a:r>
          </a:p>
          <a:p>
            <a:pPr eaLnBrk="1" hangingPunct="1"/>
            <a:r>
              <a:rPr lang="en-US" altLang="zh-CN" smtClean="0"/>
              <a:t>      matchtoken	IS</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a:t>
            </a:r>
          </a:p>
          <a:p>
            <a:pPr eaLnBrk="1" hangingPunct="1"/>
            <a:r>
              <a:rPr lang="en-US" altLang="zh-CN" smtClean="0"/>
              <a:t>        3.14159</a:t>
            </a:r>
          </a:p>
          <a:p>
            <a:pPr eaLnBrk="1" hangingPunct="1"/>
            <a:r>
              <a:rPr lang="en-US" altLang="zh-CN" smtClean="0"/>
              <a:t>        6</a:t>
            </a:r>
          </a:p>
          <a:p>
            <a:pPr eaLnBrk="1" hangingPunct="1"/>
            <a:r>
              <a:rPr lang="en-US" altLang="zh-CN" smtClean="0"/>
              <a:t>    exit from  rot_statement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scale_statement</a:t>
            </a:r>
          </a:p>
          <a:p>
            <a:pPr eaLnBrk="1" hangingPunct="1"/>
            <a:r>
              <a:rPr lang="en-US" altLang="zh-CN" smtClean="0"/>
              <a:t>      matchtoken	SCALE</a:t>
            </a:r>
          </a:p>
          <a:p>
            <a:pPr eaLnBrk="1" hangingPunct="1"/>
            <a:r>
              <a:rPr lang="en-US" altLang="zh-CN" smtClean="0"/>
              <a:t>      matchtoken	IS</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2</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a:t>
            </a:r>
          </a:p>
          <a:p>
            <a:pPr eaLnBrk="1" hangingPunct="1"/>
            <a:r>
              <a:rPr lang="en-US" altLang="zh-CN" smtClean="0"/>
              <a:t>      matchtoken	)</a:t>
            </a:r>
          </a:p>
          <a:p>
            <a:pPr eaLnBrk="1" hangingPunct="1"/>
            <a:r>
              <a:rPr lang="en-US" altLang="zh-CN" smtClean="0"/>
              <a:t>    exit from  scale_statement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for_statement</a:t>
            </a:r>
          </a:p>
          <a:p>
            <a:pPr eaLnBrk="1" hangingPunct="1"/>
            <a:r>
              <a:rPr lang="en-US" altLang="zh-CN" smtClean="0"/>
              <a:t>      matchtoken	FOR</a:t>
            </a:r>
          </a:p>
          <a:p>
            <a:pPr eaLnBrk="1" hangingPunct="1"/>
            <a:r>
              <a:rPr lang="en-US" altLang="zh-CN" smtClean="0"/>
              <a:t>      matchtoken	T</a:t>
            </a:r>
          </a:p>
          <a:p>
            <a:pPr eaLnBrk="1" hangingPunct="1"/>
            <a:r>
              <a:rPr lang="en-US" altLang="zh-CN" smtClean="0"/>
              <a:t>      matchtoken	FROM</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a:t>
            </a:r>
          </a:p>
          <a:p>
            <a:pPr eaLnBrk="1" hangingPunct="1"/>
            <a:r>
              <a:rPr lang="en-US" altLang="zh-CN" smtClean="0"/>
              <a:t>        0</a:t>
            </a:r>
          </a:p>
          <a:p>
            <a:pPr eaLnBrk="1" hangingPunct="1"/>
            <a:r>
              <a:rPr lang="en-US" altLang="zh-CN" smtClean="0"/>
              <a:t>        100</a:t>
            </a:r>
          </a:p>
          <a:p>
            <a:pPr eaLnBrk="1" hangingPunct="1"/>
            <a:r>
              <a:rPr lang="en-US" altLang="zh-CN" smtClean="0"/>
              <a:t>      matchtoken	TO</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100</a:t>
            </a:r>
          </a:p>
          <a:p>
            <a:pPr eaLnBrk="1" hangingPunct="1"/>
            <a:r>
              <a:rPr lang="en-US" altLang="zh-CN" smtClean="0"/>
              <a:t>      matchtoken	STEP</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a:t>
            </a:r>
          </a:p>
          <a:p>
            <a:pPr eaLnBrk="1" hangingPunct="1"/>
            <a:r>
              <a:rPr lang="en-US" altLang="zh-CN" smtClean="0"/>
              <a:t>      matchtoken	DRAW</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T</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0</a:t>
            </a:r>
          </a:p>
          <a:p>
            <a:pPr eaLnBrk="1" hangingPunct="1"/>
            <a:r>
              <a:rPr lang="en-US" altLang="zh-CN" smtClean="0"/>
              <a:t>      matchtoken	)</a:t>
            </a:r>
          </a:p>
          <a:p>
            <a:pPr eaLnBrk="1" hangingPunct="1"/>
            <a:r>
              <a:rPr lang="en-US" altLang="zh-CN" smtClean="0"/>
              <a:t>    exit from  for_statement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for_statement</a:t>
            </a:r>
          </a:p>
          <a:p>
            <a:pPr eaLnBrk="1" hangingPunct="1"/>
            <a:r>
              <a:rPr lang="en-US" altLang="zh-CN" smtClean="0"/>
              <a:t>      matchtoken	FOR</a:t>
            </a:r>
          </a:p>
          <a:p>
            <a:pPr eaLnBrk="1" hangingPunct="1"/>
            <a:r>
              <a:rPr lang="en-US" altLang="zh-CN" smtClean="0"/>
              <a:t>      matchtoken	T</a:t>
            </a:r>
          </a:p>
          <a:p>
            <a:pPr eaLnBrk="1" hangingPunct="1"/>
            <a:r>
              <a:rPr lang="en-US" altLang="zh-CN" smtClean="0"/>
              <a:t>      matchtoken	FROM</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a:t>
            </a:r>
          </a:p>
          <a:p>
            <a:pPr eaLnBrk="1" hangingPunct="1"/>
            <a:r>
              <a:rPr lang="en-US" altLang="zh-CN" smtClean="0"/>
              <a:t>        0</a:t>
            </a:r>
          </a:p>
          <a:p>
            <a:pPr eaLnBrk="1" hangingPunct="1"/>
            <a:r>
              <a:rPr lang="en-US" altLang="zh-CN" smtClean="0"/>
              <a:t>        100</a:t>
            </a:r>
          </a:p>
          <a:p>
            <a:pPr eaLnBrk="1" hangingPunct="1"/>
            <a:r>
              <a:rPr lang="en-US" altLang="zh-CN" smtClean="0"/>
              <a:t>      matchtoken	TO</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100</a:t>
            </a:r>
          </a:p>
          <a:p>
            <a:pPr eaLnBrk="1" hangingPunct="1"/>
            <a:r>
              <a:rPr lang="en-US" altLang="zh-CN" smtClean="0"/>
              <a:t>      matchtoken	STEP</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a:t>
            </a:r>
          </a:p>
          <a:p>
            <a:pPr eaLnBrk="1" hangingPunct="1"/>
            <a:r>
              <a:rPr lang="en-US" altLang="zh-CN" smtClean="0"/>
              <a:t>      matchtoken	DRAW</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0</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T</a:t>
            </a:r>
          </a:p>
          <a:p>
            <a:pPr eaLnBrk="1" hangingPunct="1"/>
            <a:r>
              <a:rPr lang="en-US" altLang="zh-CN" smtClean="0"/>
              <a:t>      matchtoken	)</a:t>
            </a:r>
          </a:p>
          <a:p>
            <a:pPr eaLnBrk="1" hangingPunct="1"/>
            <a:r>
              <a:rPr lang="en-US" altLang="zh-CN" smtClean="0"/>
              <a:t>    exit from  for_statement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scale_statement</a:t>
            </a:r>
          </a:p>
          <a:p>
            <a:pPr eaLnBrk="1" hangingPunct="1"/>
            <a:r>
              <a:rPr lang="en-US" altLang="zh-CN" smtClean="0"/>
              <a:t>      matchtoken	SCALE</a:t>
            </a:r>
          </a:p>
          <a:p>
            <a:pPr eaLnBrk="1" hangingPunct="1"/>
            <a:r>
              <a:rPr lang="en-US" altLang="zh-CN" smtClean="0"/>
              <a:t>      matchtoken	IS</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200</a:t>
            </a:r>
          </a:p>
          <a:p>
            <a:pPr eaLnBrk="1" hangingPunct="1"/>
            <a:r>
              <a:rPr lang="en-US" altLang="zh-CN" smtClean="0"/>
              <a:t>      matchtoken	,</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100</a:t>
            </a:r>
          </a:p>
          <a:p>
            <a:pPr eaLnBrk="1" hangingPunct="1"/>
            <a:r>
              <a:rPr lang="en-US" altLang="zh-CN" smtClean="0"/>
              <a:t>      matchtoken	)</a:t>
            </a:r>
          </a:p>
          <a:p>
            <a:pPr eaLnBrk="1" hangingPunct="1"/>
            <a:r>
              <a:rPr lang="en-US" altLang="zh-CN" smtClean="0"/>
              <a:t>    exit from  scale_statement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  enter in  statement</a:t>
            </a:r>
          </a:p>
          <a:p>
            <a:pPr eaLnBrk="1" hangingPunct="1"/>
            <a:r>
              <a:rPr lang="en-US" altLang="zh-CN" smtClean="0"/>
              <a:t>    enter in  for_statement</a:t>
            </a:r>
          </a:p>
          <a:p>
            <a:pPr eaLnBrk="1" hangingPunct="1"/>
            <a:r>
              <a:rPr lang="en-US" altLang="zh-CN" smtClean="0"/>
              <a:t>      matchtoken	FOR</a:t>
            </a:r>
          </a:p>
          <a:p>
            <a:pPr eaLnBrk="1" hangingPunct="1"/>
            <a:r>
              <a:rPr lang="en-US" altLang="zh-CN" smtClean="0"/>
              <a:t>      matchtoken	T</a:t>
            </a:r>
          </a:p>
          <a:p>
            <a:pPr eaLnBrk="1" hangingPunct="1"/>
            <a:r>
              <a:rPr lang="en-US" altLang="zh-CN" smtClean="0"/>
              <a:t>      matchtoken	FROM</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0</a:t>
            </a:r>
          </a:p>
          <a:p>
            <a:pPr eaLnBrk="1" hangingPunct="1"/>
            <a:r>
              <a:rPr lang="en-US" altLang="zh-CN" smtClean="0"/>
              <a:t>      matchtoken	TO</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a:t>
            </a:r>
          </a:p>
          <a:p>
            <a:pPr eaLnBrk="1" hangingPunct="1"/>
            <a:r>
              <a:rPr lang="en-US" altLang="zh-CN" smtClean="0"/>
              <a:t>        2</a:t>
            </a:r>
          </a:p>
          <a:p>
            <a:pPr eaLnBrk="1" hangingPunct="1"/>
            <a:r>
              <a:rPr lang="en-US" altLang="zh-CN" smtClean="0"/>
              <a:t>        3.14159</a:t>
            </a:r>
          </a:p>
          <a:p>
            <a:pPr eaLnBrk="1" hangingPunct="1"/>
            <a:r>
              <a:rPr lang="en-US" altLang="zh-CN" smtClean="0"/>
              <a:t>      matchtoken	STEP</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a:t>
            </a:r>
          </a:p>
          <a:p>
            <a:pPr eaLnBrk="1" hangingPunct="1"/>
            <a:r>
              <a:rPr lang="en-US" altLang="zh-CN" smtClean="0"/>
              <a:t>        3.14159</a:t>
            </a:r>
          </a:p>
          <a:p>
            <a:pPr eaLnBrk="1" hangingPunct="1"/>
            <a:r>
              <a:rPr lang="en-US" altLang="zh-CN" smtClean="0"/>
              <a:t>        50</a:t>
            </a:r>
          </a:p>
          <a:p>
            <a:pPr eaLnBrk="1" hangingPunct="1"/>
            <a:r>
              <a:rPr lang="en-US" altLang="zh-CN" smtClean="0"/>
              <a:t>      matchtoken	DRAW</a:t>
            </a:r>
          </a:p>
          <a:p>
            <a:pPr eaLnBrk="1" hangingPunct="1"/>
            <a:r>
              <a:rPr lang="en-US" altLang="zh-CN" smtClean="0"/>
              <a:t>      matchtoken	(</a:t>
            </a:r>
          </a:p>
          <a:p>
            <a:pPr eaLnBrk="1" hangingPunct="1"/>
            <a:r>
              <a:rPr lang="en-US" altLang="zh-CN" smtClean="0"/>
              <a:t>      enter in  expression</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exit from  expression</a:t>
            </a:r>
          </a:p>
          <a:p>
            <a:pPr eaLnBrk="1" hangingPunct="1"/>
            <a:r>
              <a:rPr lang="en-US" altLang="zh-CN" smtClean="0"/>
              <a:t>      0x4122fc</a:t>
            </a:r>
          </a:p>
          <a:p>
            <a:pPr eaLnBrk="1" hangingPunct="1"/>
            <a:r>
              <a:rPr lang="en-US" altLang="zh-CN" smtClean="0"/>
              <a:t>        T</a:t>
            </a:r>
          </a:p>
          <a:p>
            <a:pPr eaLnBrk="1" hangingPunct="1"/>
            <a:r>
              <a:rPr lang="en-US" altLang="zh-CN" smtClean="0"/>
              <a:t>      matchtoken	,</a:t>
            </a:r>
          </a:p>
          <a:p>
            <a:pPr eaLnBrk="1" hangingPunct="1"/>
            <a:r>
              <a:rPr lang="en-US" altLang="zh-CN" smtClean="0"/>
              <a:t>      enter in  expression</a:t>
            </a:r>
          </a:p>
          <a:p>
            <a:pPr eaLnBrk="1" hangingPunct="1"/>
            <a:r>
              <a:rPr lang="en-US" altLang="zh-CN" smtClean="0"/>
              <a:t>        enter in  expression</a:t>
            </a:r>
          </a:p>
          <a:p>
            <a:pPr eaLnBrk="1" hangingPunct="1"/>
            <a:r>
              <a:rPr lang="en-US" altLang="zh-CN" smtClean="0"/>
              <a:t>        exit from  expression</a:t>
            </a:r>
          </a:p>
          <a:p>
            <a:pPr eaLnBrk="1" hangingPunct="1"/>
            <a:r>
              <a:rPr lang="en-US" altLang="zh-CN" smtClean="0"/>
              <a:t>      exit from  expression</a:t>
            </a:r>
          </a:p>
          <a:p>
            <a:pPr eaLnBrk="1" hangingPunct="1"/>
            <a:r>
              <a:rPr lang="en-US" altLang="zh-CN" smtClean="0"/>
              <a:t>      0x41230c</a:t>
            </a:r>
          </a:p>
          <a:p>
            <a:pPr eaLnBrk="1" hangingPunct="1"/>
            <a:r>
              <a:rPr lang="en-US" altLang="zh-CN" smtClean="0"/>
              <a:t>        T</a:t>
            </a:r>
          </a:p>
          <a:p>
            <a:pPr eaLnBrk="1" hangingPunct="1"/>
            <a:r>
              <a:rPr lang="en-US" altLang="zh-CN" smtClean="0"/>
              <a:t>      matchtoken	)</a:t>
            </a:r>
          </a:p>
          <a:p>
            <a:pPr eaLnBrk="1" hangingPunct="1"/>
            <a:r>
              <a:rPr lang="en-US" altLang="zh-CN" smtClean="0"/>
              <a:t>    exit from  for_statement</a:t>
            </a:r>
          </a:p>
          <a:p>
            <a:pPr eaLnBrk="1" hangingPunct="1"/>
            <a:r>
              <a:rPr lang="en-US" altLang="zh-CN" smtClean="0"/>
              <a:t>  exit from  statement</a:t>
            </a:r>
          </a:p>
          <a:p>
            <a:pPr eaLnBrk="1" hangingPunct="1"/>
            <a:r>
              <a:rPr lang="en-US" altLang="zh-CN" smtClean="0"/>
              <a:t>  matchtoken	;</a:t>
            </a:r>
          </a:p>
          <a:p>
            <a:pPr eaLnBrk="1" hangingPunct="1"/>
            <a:r>
              <a:rPr lang="en-US" altLang="zh-CN" smtClean="0"/>
              <a:t>exit from  program</a:t>
            </a:r>
          </a:p>
        </p:txBody>
      </p:sp>
    </p:spTree>
    <p:extLst>
      <p:ext uri="{BB962C8B-B14F-4D97-AF65-F5344CB8AC3E}">
        <p14:creationId xmlns:p14="http://schemas.microsoft.com/office/powerpoint/2010/main" val="370667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E4A02E0-996E-43E0-A5FF-88670A84BB4C}" type="slidenum">
              <a:rPr lang="en-US" altLang="zh-CN" sz="1200" smtClean="0">
                <a:latin typeface="Times New Roman" panose="02020603050405020304" pitchFamily="18" charset="0"/>
                <a:ea typeface="宋体" panose="02010600030101010101" pitchFamily="2" charset="-122"/>
              </a:rPr>
              <a:pPr/>
              <a:t>3</a:t>
            </a:fld>
            <a:endParaRPr lang="en-US" altLang="zh-CN" sz="1200" smtClean="0">
              <a:latin typeface="Times New Roman" panose="02020603050405020304" pitchFamily="18"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zh-CN" altLang="en-US" smtClean="0"/>
              <a:t>下划线：保留关键字、特殊符号</a:t>
            </a:r>
          </a:p>
          <a:p>
            <a:pPr eaLnBrk="1" hangingPunct="1"/>
            <a:r>
              <a:rPr lang="zh-CN" altLang="en-US" smtClean="0"/>
              <a:t>可以看出：文法中的终结符＝记号的种类名</a:t>
            </a:r>
          </a:p>
        </p:txBody>
      </p:sp>
    </p:spTree>
    <p:extLst>
      <p:ext uri="{BB962C8B-B14F-4D97-AF65-F5344CB8AC3E}">
        <p14:creationId xmlns:p14="http://schemas.microsoft.com/office/powerpoint/2010/main" val="3527525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CD89BE6-4A81-4B1B-87DE-3BD687CF5E79}" type="slidenum">
              <a:rPr lang="en-US" altLang="zh-CN" sz="1200" smtClean="0">
                <a:latin typeface="Times New Roman" panose="02020603050405020304" pitchFamily="18" charset="0"/>
                <a:ea typeface="宋体" panose="02010600030101010101" pitchFamily="2" charset="-122"/>
              </a:rPr>
              <a:pPr/>
              <a:t>31</a:t>
            </a:fld>
            <a:endParaRPr lang="en-US" altLang="zh-CN" sz="1200" smtClean="0">
              <a:latin typeface="Times New Roman" panose="02020603050405020304" pitchFamily="18"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63174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667C1F4-937D-4F27-85DF-1A19356296CA}" type="slidenum">
              <a:rPr lang="en-US" altLang="zh-CN" sz="1200" smtClean="0">
                <a:latin typeface="Times New Roman" panose="02020603050405020304" pitchFamily="18" charset="0"/>
                <a:ea typeface="宋体" panose="02010600030101010101" pitchFamily="2" charset="-122"/>
              </a:rPr>
              <a:pPr/>
              <a:t>32</a:t>
            </a:fld>
            <a:endParaRPr lang="en-US" altLang="zh-CN" sz="1200" smtClean="0">
              <a:latin typeface="Times New Roman" panose="02020603050405020304" pitchFamily="18"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zh-CN" altLang="en-US" smtClean="0"/>
              <a:t>第</a:t>
            </a:r>
            <a:r>
              <a:rPr lang="en-US" altLang="zh-CN" smtClean="0"/>
              <a:t>3</a:t>
            </a:r>
            <a:r>
              <a:rPr lang="zh-CN" altLang="en-US" smtClean="0"/>
              <a:t>行存在错误</a:t>
            </a:r>
            <a:r>
              <a:rPr lang="en-US" altLang="zh-CN" smtClean="0"/>
              <a:t>,</a:t>
            </a:r>
            <a:r>
              <a:rPr lang="zh-CN" altLang="en-US" smtClean="0"/>
              <a:t>原因：第</a:t>
            </a:r>
            <a:r>
              <a:rPr lang="en-US" altLang="zh-CN" smtClean="0"/>
              <a:t>2</a:t>
            </a:r>
            <a:r>
              <a:rPr lang="zh-CN" altLang="en-US" smtClean="0"/>
              <a:t>行结束后，期望分号，但此时下一记号为第</a:t>
            </a:r>
            <a:r>
              <a:rPr lang="en-US" altLang="zh-CN" smtClean="0"/>
              <a:t>3</a:t>
            </a:r>
            <a:r>
              <a:rPr lang="zh-CN" altLang="en-US" smtClean="0"/>
              <a:t>行上的</a:t>
            </a:r>
            <a:r>
              <a:rPr lang="en-US" altLang="zh-CN" smtClean="0"/>
              <a:t>rot.</a:t>
            </a:r>
          </a:p>
        </p:txBody>
      </p:sp>
    </p:spTree>
    <p:extLst>
      <p:ext uri="{BB962C8B-B14F-4D97-AF65-F5344CB8AC3E}">
        <p14:creationId xmlns:p14="http://schemas.microsoft.com/office/powerpoint/2010/main" val="22505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A966D0C-BF53-48E4-8E74-79E46AD8AECE}" type="slidenum">
              <a:rPr lang="en-US" altLang="zh-CN" sz="1200" smtClean="0">
                <a:latin typeface="Times New Roman" panose="02020603050405020304" pitchFamily="18" charset="0"/>
                <a:ea typeface="宋体" panose="02010600030101010101" pitchFamily="2" charset="-122"/>
              </a:rPr>
              <a:pPr/>
              <a:t>4</a:t>
            </a:fld>
            <a:endParaRPr lang="en-US" altLang="zh-CN" sz="1200" smtClean="0">
              <a:latin typeface="Times New Roman" panose="02020603050405020304" pitchFamily="18"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zh-CN" altLang="en-US" smtClean="0"/>
              <a:t>二义：表达式计算没有规定优先级和结合型</a:t>
            </a:r>
          </a:p>
          <a:p>
            <a:pPr eaLnBrk="1" hangingPunct="1"/>
            <a:r>
              <a:rPr lang="en-US" altLang="zh-CN" smtClean="0"/>
              <a:t>Program\Expression</a:t>
            </a:r>
            <a:r>
              <a:rPr lang="zh-CN" altLang="en-US" smtClean="0"/>
              <a:t>中包含左递归</a:t>
            </a:r>
          </a:p>
          <a:p>
            <a:pPr eaLnBrk="1" hangingPunct="1"/>
            <a:r>
              <a:rPr lang="en-US" altLang="zh-CN" smtClean="0"/>
              <a:t>Expression</a:t>
            </a:r>
            <a:r>
              <a:rPr lang="zh-CN" altLang="en-US" smtClean="0"/>
              <a:t>中包含 左因子</a:t>
            </a:r>
          </a:p>
        </p:txBody>
      </p:sp>
    </p:spTree>
    <p:extLst>
      <p:ext uri="{BB962C8B-B14F-4D97-AF65-F5344CB8AC3E}">
        <p14:creationId xmlns:p14="http://schemas.microsoft.com/office/powerpoint/2010/main" val="350408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0471B77-42E0-4C80-A07D-50A619459D51}" type="slidenum">
              <a:rPr lang="en-US" altLang="zh-CN" sz="1200" smtClean="0">
                <a:latin typeface="Times New Roman" panose="02020603050405020304" pitchFamily="18" charset="0"/>
                <a:ea typeface="宋体" panose="02010600030101010101" pitchFamily="2" charset="-122"/>
              </a:rPr>
              <a:pPr/>
              <a:t>5</a:t>
            </a:fld>
            <a:endParaRPr lang="en-US" altLang="zh-CN" sz="1200" smtClean="0">
              <a:latin typeface="Times New Roman" panose="02020603050405020304" pitchFamily="18" charset="0"/>
              <a:ea typeface="宋体" panose="02010600030101010101" pitchFamily="2" charset="-122"/>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zh-CN" altLang="en-US" smtClean="0"/>
              <a:t>引入新的非终结符，就是将</a:t>
            </a:r>
            <a:r>
              <a:rPr lang="en-US" altLang="zh-CN" smtClean="0"/>
              <a:t>E</a:t>
            </a:r>
            <a:r>
              <a:rPr lang="zh-CN" altLang="en-US" smtClean="0"/>
              <a:t>的候选项划分为</a:t>
            </a:r>
            <a:r>
              <a:rPr lang="en-US" altLang="zh-CN" smtClean="0"/>
              <a:t>5</a:t>
            </a:r>
            <a:r>
              <a:rPr lang="zh-CN" altLang="en-US" smtClean="0"/>
              <a:t>组，并分别用相应的新非终结符定义</a:t>
            </a:r>
          </a:p>
        </p:txBody>
      </p:sp>
    </p:spTree>
    <p:extLst>
      <p:ext uri="{BB962C8B-B14F-4D97-AF65-F5344CB8AC3E}">
        <p14:creationId xmlns:p14="http://schemas.microsoft.com/office/powerpoint/2010/main" val="1012145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2685EE2-37D6-4672-8F46-936587888FE8}" type="slidenum">
              <a:rPr lang="en-US" altLang="zh-CN" sz="1200" smtClean="0">
                <a:latin typeface="Times New Roman" panose="02020603050405020304" pitchFamily="18" charset="0"/>
                <a:ea typeface="宋体" panose="02010600030101010101" pitchFamily="2" charset="-122"/>
              </a:rPr>
              <a:pPr/>
              <a:t>6</a:t>
            </a:fld>
            <a:endParaRPr lang="en-US" altLang="zh-CN" sz="1200" smtClean="0">
              <a:latin typeface="Times New Roman" panose="02020603050405020304" pitchFamily="18" charset="0"/>
              <a:ea typeface="宋体" panose="02010600030101010101" pitchFamily="2" charset="-122"/>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2607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EB85904-9A14-466E-A6A9-60DC0D5579CC}" type="slidenum">
              <a:rPr lang="en-US" altLang="zh-CN" sz="1200" smtClean="0">
                <a:latin typeface="Times New Roman" panose="02020603050405020304" pitchFamily="18" charset="0"/>
                <a:ea typeface="宋体" panose="02010600030101010101" pitchFamily="2" charset="-122"/>
              </a:rPr>
              <a:pPr/>
              <a:t>7</a:t>
            </a:fld>
            <a:endParaRPr lang="en-US" altLang="zh-CN" sz="1200" smtClean="0">
              <a:latin typeface="Times New Roman" panose="02020603050405020304" pitchFamily="18" charset="0"/>
              <a:ea typeface="宋体" panose="02010600030101010101" pitchFamily="2"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9437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A2B98A1-39F9-40D5-96F7-5288B06CF9C3}" type="slidenum">
              <a:rPr lang="en-US" altLang="zh-CN" sz="1200" smtClean="0">
                <a:latin typeface="Times New Roman" panose="02020603050405020304" pitchFamily="18" charset="0"/>
                <a:ea typeface="宋体" panose="02010600030101010101" pitchFamily="2" charset="-122"/>
              </a:rPr>
              <a:pPr/>
              <a:t>8</a:t>
            </a:fld>
            <a:endParaRPr lang="en-US" altLang="zh-CN" sz="1200" smtClean="0">
              <a:latin typeface="Times New Roman" panose="02020603050405020304" pitchFamily="18"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zh-CN" altLang="en-US" smtClean="0"/>
              <a:t>既有左递归，又有左因子。此时，一般先消除左递归！</a:t>
            </a:r>
          </a:p>
        </p:txBody>
      </p:sp>
    </p:spTree>
    <p:extLst>
      <p:ext uri="{BB962C8B-B14F-4D97-AF65-F5344CB8AC3E}">
        <p14:creationId xmlns:p14="http://schemas.microsoft.com/office/powerpoint/2010/main" val="46733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5ED3F9E-63CD-4DE3-A8C4-ED1CB6377854}" type="slidenum">
              <a:rPr lang="en-US" altLang="zh-CN" sz="1200" smtClean="0">
                <a:latin typeface="Times New Roman" panose="02020603050405020304" pitchFamily="18" charset="0"/>
                <a:ea typeface="宋体" panose="02010600030101010101" pitchFamily="2" charset="-122"/>
              </a:rPr>
              <a:pPr/>
              <a:t>9</a:t>
            </a:fld>
            <a:endParaRPr lang="en-US" altLang="zh-CN" sz="1200" smtClean="0">
              <a:latin typeface="Times New Roman" panose="02020603050405020304" pitchFamily="18" charset="0"/>
              <a:ea typeface="宋体" panose="02010600030101010101" pitchFamily="2"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zh-CN" smtClean="0"/>
              <a:t>A</a:t>
            </a:r>
            <a:r>
              <a:rPr lang="en-US" altLang="zh-CN" smtClean="0">
                <a:sym typeface="Wingdings" panose="05000000000000000000" pitchFamily="2" charset="2"/>
              </a:rPr>
              <a:t>Aα|β =&gt; A-&gt;βA’,   A’-&gt;αA’|ε</a:t>
            </a:r>
          </a:p>
          <a:p>
            <a:pPr eaLnBrk="1" hangingPunct="1"/>
            <a:r>
              <a:rPr lang="zh-CN" altLang="en-US" smtClean="0">
                <a:sym typeface="Wingdings" panose="05000000000000000000" pitchFamily="2" charset="2"/>
              </a:rPr>
              <a:t>应用算法：先整理：将包含直接左递归的候选项排列在前。</a:t>
            </a:r>
          </a:p>
        </p:txBody>
      </p:sp>
    </p:spTree>
    <p:extLst>
      <p:ext uri="{BB962C8B-B14F-4D97-AF65-F5344CB8AC3E}">
        <p14:creationId xmlns:p14="http://schemas.microsoft.com/office/powerpoint/2010/main" val="108468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EDAE4E-F9FF-40BC-9721-9248C14150B3}" type="slidenum">
              <a:rPr lang="en-US" altLang="zh-CN"/>
              <a:pPr>
                <a:defRPr/>
              </a:pPr>
              <a:t>‹#›</a:t>
            </a:fld>
            <a:endParaRPr lang="en-US" altLang="zh-CN"/>
          </a:p>
        </p:txBody>
      </p:sp>
    </p:spTree>
    <p:extLst>
      <p:ext uri="{BB962C8B-B14F-4D97-AF65-F5344CB8AC3E}">
        <p14:creationId xmlns:p14="http://schemas.microsoft.com/office/powerpoint/2010/main" val="167307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69374B-32A0-45E0-AA6E-06966CA3280D}" type="slidenum">
              <a:rPr lang="en-US" altLang="zh-CN"/>
              <a:pPr>
                <a:defRPr/>
              </a:pPr>
              <a:t>‹#›</a:t>
            </a:fld>
            <a:endParaRPr lang="en-US" altLang="zh-CN"/>
          </a:p>
        </p:txBody>
      </p:sp>
    </p:spTree>
    <p:extLst>
      <p:ext uri="{BB962C8B-B14F-4D97-AF65-F5344CB8AC3E}">
        <p14:creationId xmlns:p14="http://schemas.microsoft.com/office/powerpoint/2010/main" val="5209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223F0F-3052-433C-BF71-EFB5A1434EA5}" type="slidenum">
              <a:rPr lang="en-US" altLang="zh-CN"/>
              <a:pPr>
                <a:defRPr/>
              </a:pPr>
              <a:t>‹#›</a:t>
            </a:fld>
            <a:endParaRPr lang="en-US" altLang="zh-CN"/>
          </a:p>
        </p:txBody>
      </p:sp>
    </p:spTree>
    <p:extLst>
      <p:ext uri="{BB962C8B-B14F-4D97-AF65-F5344CB8AC3E}">
        <p14:creationId xmlns:p14="http://schemas.microsoft.com/office/powerpoint/2010/main" val="20605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FC3C2D-AEDD-404F-B6BF-6867C89AC63D}" type="slidenum">
              <a:rPr lang="en-US" altLang="zh-CN"/>
              <a:pPr>
                <a:defRPr/>
              </a:pPr>
              <a:t>‹#›</a:t>
            </a:fld>
            <a:endParaRPr lang="en-US" altLang="zh-CN"/>
          </a:p>
        </p:txBody>
      </p:sp>
    </p:spTree>
    <p:extLst>
      <p:ext uri="{BB962C8B-B14F-4D97-AF65-F5344CB8AC3E}">
        <p14:creationId xmlns:p14="http://schemas.microsoft.com/office/powerpoint/2010/main" val="28513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B0C54A-21E3-4CFA-884F-49B4A2E5AE68}" type="slidenum">
              <a:rPr lang="en-US" altLang="zh-CN"/>
              <a:pPr>
                <a:defRPr/>
              </a:pPr>
              <a:t>‹#›</a:t>
            </a:fld>
            <a:endParaRPr lang="en-US" altLang="zh-CN"/>
          </a:p>
        </p:txBody>
      </p:sp>
    </p:spTree>
    <p:extLst>
      <p:ext uri="{BB962C8B-B14F-4D97-AF65-F5344CB8AC3E}">
        <p14:creationId xmlns:p14="http://schemas.microsoft.com/office/powerpoint/2010/main" val="422284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582A3E6-E5E4-4640-A1AA-7B75BD1F9098}" type="slidenum">
              <a:rPr lang="en-US" altLang="zh-CN"/>
              <a:pPr>
                <a:defRPr/>
              </a:pPr>
              <a:t>‹#›</a:t>
            </a:fld>
            <a:endParaRPr lang="en-US" altLang="zh-CN"/>
          </a:p>
        </p:txBody>
      </p:sp>
    </p:spTree>
    <p:extLst>
      <p:ext uri="{BB962C8B-B14F-4D97-AF65-F5344CB8AC3E}">
        <p14:creationId xmlns:p14="http://schemas.microsoft.com/office/powerpoint/2010/main" val="369418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BFD9DF4-83D5-4E64-AF73-90A44D00B8A2}" type="slidenum">
              <a:rPr lang="en-US" altLang="zh-CN"/>
              <a:pPr>
                <a:defRPr/>
              </a:pPr>
              <a:t>‹#›</a:t>
            </a:fld>
            <a:endParaRPr lang="en-US" altLang="zh-CN"/>
          </a:p>
        </p:txBody>
      </p:sp>
    </p:spTree>
    <p:extLst>
      <p:ext uri="{BB962C8B-B14F-4D97-AF65-F5344CB8AC3E}">
        <p14:creationId xmlns:p14="http://schemas.microsoft.com/office/powerpoint/2010/main" val="305494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7F83C0-8EEC-48AB-B8DD-473E9FB3F879}" type="slidenum">
              <a:rPr lang="en-US" altLang="zh-CN"/>
              <a:pPr>
                <a:defRPr/>
              </a:pPr>
              <a:t>‹#›</a:t>
            </a:fld>
            <a:endParaRPr lang="en-US" altLang="zh-CN"/>
          </a:p>
        </p:txBody>
      </p:sp>
    </p:spTree>
    <p:extLst>
      <p:ext uri="{BB962C8B-B14F-4D97-AF65-F5344CB8AC3E}">
        <p14:creationId xmlns:p14="http://schemas.microsoft.com/office/powerpoint/2010/main" val="392091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2419058-08D6-4AFE-9889-3D7E986B0522}" type="slidenum">
              <a:rPr lang="en-US" altLang="zh-CN"/>
              <a:pPr>
                <a:defRPr/>
              </a:pPr>
              <a:t>‹#›</a:t>
            </a:fld>
            <a:endParaRPr lang="en-US" altLang="zh-CN"/>
          </a:p>
        </p:txBody>
      </p:sp>
    </p:spTree>
    <p:extLst>
      <p:ext uri="{BB962C8B-B14F-4D97-AF65-F5344CB8AC3E}">
        <p14:creationId xmlns:p14="http://schemas.microsoft.com/office/powerpoint/2010/main" val="140582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013F49-47E9-4BE5-94CB-43E81B4C0756}" type="slidenum">
              <a:rPr lang="en-US" altLang="zh-CN"/>
              <a:pPr>
                <a:defRPr/>
              </a:pPr>
              <a:t>‹#›</a:t>
            </a:fld>
            <a:endParaRPr lang="en-US" altLang="zh-CN"/>
          </a:p>
        </p:txBody>
      </p:sp>
    </p:spTree>
    <p:extLst>
      <p:ext uri="{BB962C8B-B14F-4D97-AF65-F5344CB8AC3E}">
        <p14:creationId xmlns:p14="http://schemas.microsoft.com/office/powerpoint/2010/main" val="379698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35B57B-2F6B-4602-8228-0E29999AE415}" type="slidenum">
              <a:rPr lang="en-US" altLang="zh-CN"/>
              <a:pPr>
                <a:defRPr/>
              </a:pPr>
              <a:t>‹#›</a:t>
            </a:fld>
            <a:endParaRPr lang="en-US" altLang="zh-CN"/>
          </a:p>
        </p:txBody>
      </p:sp>
    </p:spTree>
    <p:extLst>
      <p:ext uri="{BB962C8B-B14F-4D97-AF65-F5344CB8AC3E}">
        <p14:creationId xmlns:p14="http://schemas.microsoft.com/office/powerpoint/2010/main" val="9648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63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400">
                <a:latin typeface="+mn-lt"/>
                <a:ea typeface="+mn-ea"/>
              </a:defRPr>
            </a:lvl1pPr>
          </a:lstStyle>
          <a:p>
            <a:pPr>
              <a:defRPr/>
            </a:pPr>
            <a:endParaRPr lang="en-US" altLang="zh-CN"/>
          </a:p>
        </p:txBody>
      </p:sp>
      <p:sp>
        <p:nvSpPr>
          <p:cNvPr id="56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ea typeface="+mn-ea"/>
              </a:defRPr>
            </a:lvl1pPr>
          </a:lstStyle>
          <a:p>
            <a:pPr>
              <a:defRPr/>
            </a:pPr>
            <a:endParaRPr lang="en-US" altLang="zh-CN"/>
          </a:p>
        </p:txBody>
      </p:sp>
      <p:sp>
        <p:nvSpPr>
          <p:cNvPr id="563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ea typeface="+mn-ea"/>
              </a:defRPr>
            </a:lvl1pPr>
          </a:lstStyle>
          <a:p>
            <a:pPr>
              <a:defRPr/>
            </a:pPr>
            <a:fld id="{B349C57A-07B4-4917-A930-D0D63D07AE48}" type="slidenum">
              <a:rPr lang="en-US" altLang="zh-CN"/>
              <a:pPr>
                <a:defRPr/>
              </a:pPr>
              <a:t>‹#›</a:t>
            </a:fld>
            <a:endParaRPr lang="en-US" altLang="zh-CN"/>
          </a:p>
        </p:txBody>
      </p:sp>
      <p:pic>
        <p:nvPicPr>
          <p:cNvPr id="1031" name="Picture 7" descr="西电校徽"/>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5688" y="0"/>
            <a:ext cx="468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e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notesSlide" Target="../notesSlides/notesSlide18.xml"/><Relationship Id="rId21" Type="http://schemas.openxmlformats.org/officeDocument/2006/relationships/image" Target="../media/image14.emf"/><Relationship Id="rId7" Type="http://schemas.openxmlformats.org/officeDocument/2006/relationships/image" Target="../media/image7.emf"/><Relationship Id="rId12" Type="http://schemas.openxmlformats.org/officeDocument/2006/relationships/oleObject" Target="../embeddings/oleObject10.bin"/><Relationship Id="rId17" Type="http://schemas.openxmlformats.org/officeDocument/2006/relationships/image" Target="../media/image12.emf"/><Relationship Id="rId25" Type="http://schemas.openxmlformats.org/officeDocument/2006/relationships/image" Target="../media/image16.emf"/><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emf"/><Relationship Id="rId24" Type="http://schemas.openxmlformats.org/officeDocument/2006/relationships/oleObject" Target="../embeddings/oleObject16.bin"/><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10" Type="http://schemas.openxmlformats.org/officeDocument/2006/relationships/oleObject" Target="../embeddings/oleObject9.bin"/><Relationship Id="rId19" Type="http://schemas.openxmlformats.org/officeDocument/2006/relationships/image" Target="../media/image13.emf"/><Relationship Id="rId4" Type="http://schemas.openxmlformats.org/officeDocument/2006/relationships/oleObject" Target="../embeddings/oleObject6.bin"/><Relationship Id="rId9" Type="http://schemas.openxmlformats.org/officeDocument/2006/relationships/image" Target="../media/image8.e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16884EE-120F-4156-B24B-687BFE4F3B95}" type="slidenum">
              <a:rPr lang="en-US" altLang="zh-CN"/>
              <a:pPr>
                <a:defRPr/>
              </a:pPr>
              <a:t>1</a:t>
            </a:fld>
            <a:endParaRPr lang="en-US" altLang="zh-CN"/>
          </a:p>
        </p:txBody>
      </p:sp>
      <p:sp>
        <p:nvSpPr>
          <p:cNvPr id="3075" name="Rectangle 2"/>
          <p:cNvSpPr>
            <a:spLocks noChangeArrowheads="1"/>
          </p:cNvSpPr>
          <p:nvPr/>
        </p:nvSpPr>
        <p:spPr bwMode="auto">
          <a:xfrm>
            <a:off x="1908175" y="2997200"/>
            <a:ext cx="4986338"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3600">
                <a:solidFill>
                  <a:srgbClr val="990000"/>
                </a:solidFill>
                <a:latin typeface="隶书" panose="02010509060101010101" pitchFamily="49" charset="-122"/>
                <a:ea typeface="隶书" panose="02010509060101010101" pitchFamily="49" charset="-122"/>
              </a:rPr>
              <a:t>“函数绘图语言”的</a:t>
            </a:r>
            <a:endParaRPr lang="en-US" altLang="zh-CN" sz="3600">
              <a:solidFill>
                <a:srgbClr val="990000"/>
              </a:solidFill>
              <a:latin typeface="隶书" panose="02010509060101010101" pitchFamily="49" charset="-122"/>
              <a:ea typeface="隶书" panose="02010509060101010101" pitchFamily="49" charset="-122"/>
            </a:endParaRPr>
          </a:p>
          <a:p>
            <a:pPr algn="ctr" eaLnBrk="1" hangingPunct="1">
              <a:spcBef>
                <a:spcPct val="0"/>
              </a:spcBef>
              <a:buFontTx/>
              <a:buNone/>
            </a:pPr>
            <a:r>
              <a:rPr lang="zh-CN" altLang="en-US" sz="4000">
                <a:solidFill>
                  <a:srgbClr val="990000"/>
                </a:solidFill>
                <a:latin typeface="隶书" panose="02010509060101010101" pitchFamily="49" charset="-122"/>
                <a:ea typeface="隶书" panose="02010509060101010101" pitchFamily="49" charset="-122"/>
              </a:rPr>
              <a:t>语法分析器</a:t>
            </a:r>
          </a:p>
        </p:txBody>
      </p:sp>
      <p:sp>
        <p:nvSpPr>
          <p:cNvPr id="3076" name="Rectangle 3"/>
          <p:cNvSpPr>
            <a:spLocks noGrp="1" noChangeArrowheads="1"/>
          </p:cNvSpPr>
          <p:nvPr>
            <p:ph type="title" idx="4294967295"/>
          </p:nvPr>
        </p:nvSpPr>
        <p:spPr>
          <a:xfrm>
            <a:off x="685800" y="1062038"/>
            <a:ext cx="7772400" cy="1143000"/>
          </a:xfrm>
        </p:spPr>
        <p:txBody>
          <a:bodyPr/>
          <a:lstStyle/>
          <a:p>
            <a:pPr eaLnBrk="1" hangingPunct="1"/>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编译原理</a:t>
            </a:r>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上机作业（</a:t>
            </a:r>
            <a:r>
              <a:rPr lang="en-US" altLang="zh-CN" smtClean="0">
                <a:solidFill>
                  <a:srgbClr val="990000"/>
                </a:solidFill>
                <a:latin typeface="黑体" panose="02010609060101010101" pitchFamily="49" charset="-122"/>
                <a:ea typeface="黑体" panose="02010609060101010101" pitchFamily="49" charset="-122"/>
              </a:rPr>
              <a:t>2</a:t>
            </a:r>
            <a:r>
              <a:rPr lang="zh-CN" altLang="en-US" smtClean="0">
                <a:solidFill>
                  <a:srgbClr val="990000"/>
                </a:solidFill>
                <a:latin typeface="隶书" panose="02010509060101010101" pitchFamily="49" charset="-122"/>
                <a:ea typeface="隶书" panose="02010509060101010101" pitchFamily="49"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0B806BAD-A3D4-4DBA-BD62-3D4EF3119CF7}" type="slidenum">
              <a:rPr lang="en-US" altLang="zh-CN"/>
              <a:pPr>
                <a:defRPr/>
              </a:pPr>
              <a:t>10</a:t>
            </a:fld>
            <a:endParaRPr lang="en-US" altLang="zh-CN"/>
          </a:p>
        </p:txBody>
      </p:sp>
      <p:sp>
        <p:nvSpPr>
          <p:cNvPr id="21507" name="Rectangle 2"/>
          <p:cNvSpPr>
            <a:spLocks noGrp="1" noChangeArrowheads="1"/>
          </p:cNvSpPr>
          <p:nvPr>
            <p:ph type="title"/>
          </p:nvPr>
        </p:nvSpPr>
        <p:spPr>
          <a:xfrm>
            <a:off x="1066800" y="152400"/>
            <a:ext cx="7772400" cy="457200"/>
          </a:xfrm>
        </p:spPr>
        <p:txBody>
          <a:bodyPr/>
          <a:lstStyle/>
          <a:p>
            <a:pPr algn="r" eaLnBrk="1" hangingPunct="1"/>
            <a:r>
              <a:rPr lang="en-US" altLang="zh-CN" sz="2400" smtClean="0">
                <a:latin typeface="隶书" panose="02010509060101010101" pitchFamily="49" charset="-122"/>
                <a:ea typeface="隶书" panose="02010509060101010101" pitchFamily="49" charset="-122"/>
              </a:rPr>
              <a:t>&lt;3&gt; </a:t>
            </a:r>
            <a:r>
              <a:rPr lang="zh-CN" altLang="en-US" sz="2400" smtClean="0">
                <a:latin typeface="隶书" panose="02010509060101010101" pitchFamily="49" charset="-122"/>
                <a:ea typeface="隶书" panose="02010509060101010101" pitchFamily="49" charset="-122"/>
              </a:rPr>
              <a:t>消除左递归和提取左因子（续）</a:t>
            </a:r>
          </a:p>
        </p:txBody>
      </p:sp>
      <p:sp>
        <p:nvSpPr>
          <p:cNvPr id="48132" name="Rectangle 4"/>
          <p:cNvSpPr>
            <a:spLocks noChangeArrowheads="1"/>
          </p:cNvSpPr>
          <p:nvPr/>
        </p:nvSpPr>
        <p:spPr bwMode="auto">
          <a:xfrm>
            <a:off x="461963" y="2881313"/>
            <a:ext cx="461486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400">
                <a:latin typeface="黑体" panose="02010609060101010101" pitchFamily="49" charset="-122"/>
              </a:rPr>
              <a:t>Term  → Factor Term'</a:t>
            </a:r>
          </a:p>
          <a:p>
            <a:pPr eaLnBrk="1" hangingPunct="1">
              <a:buFontTx/>
              <a:buNone/>
            </a:pPr>
            <a:r>
              <a:rPr lang="en-US" altLang="zh-CN" sz="2400">
                <a:latin typeface="黑体" panose="02010609060101010101" pitchFamily="49" charset="-122"/>
                <a:cs typeface="Times New Roman" panose="02020603050405020304" pitchFamily="18" charset="0"/>
              </a:rPr>
              <a:t>Term' </a:t>
            </a:r>
            <a:r>
              <a:rPr lang="en-US" altLang="zh-CN" sz="2400">
                <a:latin typeface="黑体" panose="02010609060101010101" pitchFamily="49" charset="-122"/>
              </a:rPr>
              <a:t>→</a:t>
            </a:r>
            <a:r>
              <a:rPr lang="en-US" altLang="zh-CN" sz="2400">
                <a:latin typeface="黑体" panose="02010609060101010101" pitchFamily="49" charset="-122"/>
                <a:cs typeface="Times New Roman" panose="02020603050405020304" pitchFamily="18" charset="0"/>
              </a:rPr>
              <a:t> MUL Factor Term</a:t>
            </a:r>
            <a:r>
              <a:rPr lang="en-US" altLang="zh-CN" sz="2400">
                <a:latin typeface="黑体" panose="02010609060101010101" pitchFamily="49" charset="-122"/>
              </a:rPr>
              <a:t>'</a:t>
            </a:r>
            <a:endParaRPr lang="en-US" altLang="zh-CN" sz="2400">
              <a:latin typeface="黑体" panose="02010609060101010101" pitchFamily="49" charset="-122"/>
              <a:cs typeface="Times New Roman" panose="02020603050405020304" pitchFamily="18" charset="0"/>
            </a:endParaRPr>
          </a:p>
          <a:p>
            <a:pPr eaLnBrk="1" hangingPunct="1">
              <a:buFontTx/>
              <a:buNone/>
            </a:pPr>
            <a:r>
              <a:rPr lang="en-US" altLang="zh-CN" sz="2400">
                <a:latin typeface="黑体" panose="02010609060101010101" pitchFamily="49" charset="-122"/>
                <a:cs typeface="Times New Roman" panose="02020603050405020304" pitchFamily="18" charset="0"/>
              </a:rPr>
              <a:t>       | DIV Factor Term</a:t>
            </a:r>
            <a:r>
              <a:rPr lang="en-US" altLang="zh-CN" sz="2400">
                <a:latin typeface="黑体" panose="02010609060101010101" pitchFamily="49" charset="-122"/>
              </a:rPr>
              <a:t>'</a:t>
            </a:r>
            <a:endParaRPr lang="en-US" altLang="zh-CN" sz="2400">
              <a:latin typeface="黑体" panose="02010609060101010101" pitchFamily="49" charset="-122"/>
              <a:cs typeface="Times New Roman" panose="02020603050405020304" pitchFamily="18" charset="0"/>
            </a:endParaRPr>
          </a:p>
          <a:p>
            <a:pPr eaLnBrk="1" hangingPunct="1">
              <a:buFontTx/>
              <a:buNone/>
            </a:pPr>
            <a:r>
              <a:rPr lang="en-US" altLang="zh-CN" sz="2400">
                <a:latin typeface="黑体" panose="02010609060101010101" pitchFamily="49" charset="-122"/>
                <a:cs typeface="Times New Roman" panose="02020603050405020304" pitchFamily="18" charset="0"/>
              </a:rPr>
              <a:t>       |</a:t>
            </a:r>
            <a:r>
              <a:rPr lang="en-US" altLang="zh-CN" sz="2400">
                <a:latin typeface="黑体" panose="02010609060101010101" pitchFamily="49" charset="-122"/>
              </a:rPr>
              <a:t>ε</a:t>
            </a:r>
          </a:p>
        </p:txBody>
      </p:sp>
      <p:sp>
        <p:nvSpPr>
          <p:cNvPr id="21509" name="Rectangle 6"/>
          <p:cNvSpPr>
            <a:spLocks noChangeArrowheads="1"/>
          </p:cNvSpPr>
          <p:nvPr/>
        </p:nvSpPr>
        <p:spPr bwMode="auto">
          <a:xfrm>
            <a:off x="304800" y="549275"/>
            <a:ext cx="534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990000"/>
                </a:solidFill>
                <a:latin typeface="隶书" panose="02010509060101010101" pitchFamily="49" charset="-122"/>
                <a:ea typeface="隶书" panose="02010509060101010101" pitchFamily="49" charset="-122"/>
              </a:rPr>
              <a:t>消除</a:t>
            </a:r>
            <a:r>
              <a:rPr lang="en-US" altLang="zh-CN" sz="2800">
                <a:solidFill>
                  <a:srgbClr val="990000"/>
                </a:solidFill>
                <a:latin typeface="黑体" panose="02010609060101010101" pitchFamily="49" charset="-122"/>
                <a:ea typeface="黑体" panose="02010609060101010101" pitchFamily="49" charset="-122"/>
              </a:rPr>
              <a:t>Expression</a:t>
            </a:r>
            <a:r>
              <a:rPr lang="zh-CN" altLang="en-US" sz="2800">
                <a:solidFill>
                  <a:srgbClr val="990000"/>
                </a:solidFill>
                <a:latin typeface="隶书" panose="02010509060101010101" pitchFamily="49" charset="-122"/>
                <a:ea typeface="隶书" panose="02010509060101010101" pitchFamily="49" charset="-122"/>
              </a:rPr>
              <a:t>和</a:t>
            </a:r>
            <a:r>
              <a:rPr lang="en-US" altLang="zh-CN" sz="2800">
                <a:solidFill>
                  <a:srgbClr val="990000"/>
                </a:solidFill>
                <a:latin typeface="黑体" panose="02010609060101010101" pitchFamily="49" charset="-122"/>
                <a:ea typeface="黑体" panose="02010609060101010101" pitchFamily="49" charset="-122"/>
              </a:rPr>
              <a:t>Term</a:t>
            </a:r>
            <a:r>
              <a:rPr lang="en-US" altLang="zh-CN" sz="2800">
                <a:solidFill>
                  <a:srgbClr val="990000"/>
                </a:solidFill>
                <a:latin typeface="隶书" panose="02010509060101010101" pitchFamily="49" charset="-122"/>
                <a:ea typeface="隶书" panose="02010509060101010101" pitchFamily="49" charset="-122"/>
              </a:rPr>
              <a:t> </a:t>
            </a:r>
            <a:r>
              <a:rPr lang="zh-CN" altLang="en-US" sz="2800">
                <a:solidFill>
                  <a:srgbClr val="990000"/>
                </a:solidFill>
                <a:latin typeface="隶书" panose="02010509060101010101" pitchFamily="49" charset="-122"/>
                <a:ea typeface="隶书" panose="02010509060101010101" pitchFamily="49" charset="-122"/>
              </a:rPr>
              <a:t>的左递归</a:t>
            </a:r>
          </a:p>
        </p:txBody>
      </p:sp>
      <p:sp>
        <p:nvSpPr>
          <p:cNvPr id="48135" name="Rectangle 7"/>
          <p:cNvSpPr>
            <a:spLocks noChangeArrowheads="1"/>
          </p:cNvSpPr>
          <p:nvPr/>
        </p:nvSpPr>
        <p:spPr bwMode="auto">
          <a:xfrm>
            <a:off x="457200" y="1052513"/>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400">
                <a:latin typeface="黑体" panose="02010609060101010101" pitchFamily="49" charset="-122"/>
              </a:rPr>
              <a:t>Expression → Term  Expression'</a:t>
            </a:r>
          </a:p>
          <a:p>
            <a:pPr algn="just" eaLnBrk="1" hangingPunct="1">
              <a:buFontTx/>
              <a:buNone/>
            </a:pPr>
            <a:r>
              <a:rPr lang="en-US" altLang="zh-CN" sz="2400">
                <a:latin typeface="黑体" panose="02010609060101010101" pitchFamily="49" charset="-122"/>
              </a:rPr>
              <a:t>Expression'→ PLUS Term Expression'</a:t>
            </a:r>
          </a:p>
          <a:p>
            <a:pPr algn="just" eaLnBrk="1" hangingPunct="1">
              <a:buFontTx/>
              <a:buNone/>
            </a:pPr>
            <a:r>
              <a:rPr lang="en-US" altLang="zh-CN" sz="2400">
                <a:latin typeface="黑体" panose="02010609060101010101" pitchFamily="49" charset="-122"/>
              </a:rPr>
              <a:t>            | MINUS Term Expression'</a:t>
            </a:r>
          </a:p>
          <a:p>
            <a:pPr algn="just" eaLnBrk="1" hangingPunct="1">
              <a:buFontTx/>
              <a:buNone/>
            </a:pPr>
            <a:r>
              <a:rPr lang="en-US" altLang="zh-CN" sz="2400">
                <a:latin typeface="黑体" panose="02010609060101010101" pitchFamily="49" charset="-122"/>
              </a:rPr>
              <a:t>            |ε</a:t>
            </a:r>
          </a:p>
        </p:txBody>
      </p:sp>
      <p:sp>
        <p:nvSpPr>
          <p:cNvPr id="21511" name="Rectangle 8"/>
          <p:cNvSpPr>
            <a:spLocks noChangeArrowheads="1"/>
          </p:cNvSpPr>
          <p:nvPr/>
        </p:nvSpPr>
        <p:spPr bwMode="auto">
          <a:xfrm>
            <a:off x="4800600" y="2420938"/>
            <a:ext cx="4191000" cy="2225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Expression </a:t>
            </a:r>
            <a:r>
              <a:rPr lang="en-US" altLang="zh-CN" sz="2000">
                <a:solidFill>
                  <a:srgbClr val="FF0000"/>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Expression </a:t>
            </a:r>
            <a:r>
              <a:rPr lang="en-US" altLang="zh-CN" sz="2000">
                <a:solidFill>
                  <a:srgbClr val="FF0000"/>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Term</a:t>
            </a:r>
            <a:r>
              <a:rPr lang="en-US" altLang="zh-CN" sz="2000">
                <a:solidFill>
                  <a:srgbClr val="FF0000"/>
                </a:solidFill>
                <a:latin typeface="黑体" panose="02010609060101010101" pitchFamily="49" charset="-122"/>
                <a:ea typeface="黑体" panose="02010609060101010101" pitchFamily="49" charset="-122"/>
              </a:rPr>
              <a:t> MUL</a:t>
            </a:r>
            <a:r>
              <a:rPr lang="en-US" altLang="zh-CN" sz="2000">
                <a:latin typeface="黑体" panose="02010609060101010101" pitchFamily="49" charset="-122"/>
                <a:ea typeface="黑体" panose="02010609060101010101" pitchFamily="49" charset="-122"/>
              </a:rPr>
              <a:t> Factor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 </a:t>
            </a:r>
            <a:r>
              <a:rPr lang="en-US" altLang="zh-CN" sz="2000">
                <a:solidFill>
                  <a:srgbClr val="FF0000"/>
                </a:solidFill>
                <a:latin typeface="黑体" panose="02010609060101010101" pitchFamily="49" charset="-122"/>
                <a:ea typeface="黑体" panose="02010609060101010101" pitchFamily="49" charset="-122"/>
              </a:rPr>
              <a:t>DIV</a:t>
            </a:r>
            <a:r>
              <a:rPr lang="en-US" altLang="zh-CN" sz="2000">
                <a:latin typeface="黑体" panose="02010609060101010101" pitchFamily="49" charset="-122"/>
                <a:ea typeface="黑体" panose="02010609060101010101" pitchFamily="49" charset="-122"/>
              </a:rPr>
              <a:t> Factor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Factor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Effect transition="in" filter="barn(outVertical)">
                                      <p:cBhvr>
                                        <p:cTn id="7" dur="500"/>
                                        <p:tgtEl>
                                          <p:spTgt spid="481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8135">
                                            <p:txEl>
                                              <p:pRg st="1" end="1"/>
                                            </p:txEl>
                                          </p:spTgt>
                                        </p:tgtEl>
                                        <p:attrNameLst>
                                          <p:attrName>style.visibility</p:attrName>
                                        </p:attrNameLst>
                                      </p:cBhvr>
                                      <p:to>
                                        <p:strVal val="visible"/>
                                      </p:to>
                                    </p:set>
                                    <p:animEffect transition="in" filter="barn(outVertical)">
                                      <p:cBhvr>
                                        <p:cTn id="12" dur="500"/>
                                        <p:tgtEl>
                                          <p:spTgt spid="48135">
                                            <p:txEl>
                                              <p:pRg st="1" end="1"/>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48135">
                                            <p:txEl>
                                              <p:pRg st="2" end="2"/>
                                            </p:txEl>
                                          </p:spTgt>
                                        </p:tgtEl>
                                        <p:attrNameLst>
                                          <p:attrName>style.visibility</p:attrName>
                                        </p:attrNameLst>
                                      </p:cBhvr>
                                      <p:to>
                                        <p:strVal val="visible"/>
                                      </p:to>
                                    </p:set>
                                    <p:animEffect transition="in" filter="barn(outVertical)">
                                      <p:cBhvr>
                                        <p:cTn id="15" dur="500"/>
                                        <p:tgtEl>
                                          <p:spTgt spid="48135">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48135">
                                            <p:txEl>
                                              <p:pRg st="3" end="3"/>
                                            </p:txEl>
                                          </p:spTgt>
                                        </p:tgtEl>
                                        <p:attrNameLst>
                                          <p:attrName>style.visibility</p:attrName>
                                        </p:attrNameLst>
                                      </p:cBhvr>
                                      <p:to>
                                        <p:strVal val="visible"/>
                                      </p:to>
                                    </p:set>
                                    <p:animEffect transition="in" filter="barn(outVertical)">
                                      <p:cBhvr>
                                        <p:cTn id="18" dur="500"/>
                                        <p:tgtEl>
                                          <p:spTgt spid="4813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barn(outVertical)">
                                      <p:cBhvr>
                                        <p:cTn id="2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F2A50B8-D20D-42D1-86F1-CE44EBDA9E53}" type="slidenum">
              <a:rPr lang="en-US" altLang="zh-CN"/>
              <a:pPr>
                <a:defRPr/>
              </a:pPr>
              <a:t>11</a:t>
            </a:fld>
            <a:endParaRPr lang="en-US" altLang="zh-CN"/>
          </a:p>
        </p:txBody>
      </p:sp>
      <p:sp>
        <p:nvSpPr>
          <p:cNvPr id="23555" name="Rectangle 2"/>
          <p:cNvSpPr>
            <a:spLocks noGrp="1" noChangeArrowheads="1"/>
          </p:cNvSpPr>
          <p:nvPr>
            <p:ph type="title"/>
          </p:nvPr>
        </p:nvSpPr>
        <p:spPr>
          <a:xfrm>
            <a:off x="250825" y="44450"/>
            <a:ext cx="5029200" cy="431800"/>
          </a:xfrm>
        </p:spPr>
        <p:txBody>
          <a:bodyPr/>
          <a:lstStyle/>
          <a:p>
            <a:pPr algn="l" eaLnBrk="1" hangingPunct="1">
              <a:lnSpc>
                <a:spcPct val="120000"/>
              </a:lnSpc>
            </a:pPr>
            <a:r>
              <a:rPr lang="zh-CN" altLang="en-US" sz="2400" smtClean="0">
                <a:solidFill>
                  <a:srgbClr val="990000"/>
                </a:solidFill>
                <a:latin typeface="隶书" panose="02010509060101010101" pitchFamily="49" charset="-122"/>
                <a:ea typeface="隶书" panose="02010509060101010101" pitchFamily="49" charset="-122"/>
              </a:rPr>
              <a:t>无二义</a:t>
            </a:r>
            <a:r>
              <a:rPr lang="en-US" altLang="zh-CN" sz="2400" smtClean="0">
                <a:solidFill>
                  <a:srgbClr val="990000"/>
                </a:solidFill>
                <a:latin typeface="隶书" panose="02010509060101010101" pitchFamily="49" charset="-122"/>
                <a:ea typeface="隶书" panose="02010509060101010101" pitchFamily="49" charset="-122"/>
              </a:rPr>
              <a:t>/</a:t>
            </a:r>
            <a:r>
              <a:rPr lang="zh-CN" altLang="en-US" sz="2400" smtClean="0">
                <a:solidFill>
                  <a:srgbClr val="990000"/>
                </a:solidFill>
                <a:latin typeface="隶书" panose="02010509060101010101" pitchFamily="49" charset="-122"/>
                <a:ea typeface="隶书" panose="02010509060101010101" pitchFamily="49" charset="-122"/>
              </a:rPr>
              <a:t>无左递归的完整文法</a:t>
            </a:r>
          </a:p>
        </p:txBody>
      </p:sp>
      <p:sp>
        <p:nvSpPr>
          <p:cNvPr id="23556" name="Rectangle 3"/>
          <p:cNvSpPr>
            <a:spLocks noChangeArrowheads="1"/>
          </p:cNvSpPr>
          <p:nvPr/>
        </p:nvSpPr>
        <p:spPr bwMode="auto">
          <a:xfrm>
            <a:off x="323850" y="522288"/>
            <a:ext cx="8382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Program   → Statement </a:t>
            </a:r>
            <a:r>
              <a:rPr lang="en-US" altLang="zh-CN" sz="2000" u="sng">
                <a:latin typeface="黑体" panose="02010609060101010101" pitchFamily="49" charset="-122"/>
                <a:ea typeface="黑体" panose="02010609060101010101" pitchFamily="49" charset="-122"/>
              </a:rPr>
              <a:t>SEMICO</a:t>
            </a:r>
            <a:r>
              <a:rPr lang="en-US" altLang="zh-CN" sz="2000">
                <a:latin typeface="黑体" panose="02010609060101010101" pitchFamily="49" charset="-122"/>
                <a:ea typeface="黑体" panose="02010609060101010101" pitchFamily="49" charset="-122"/>
              </a:rPr>
              <a:t> Program |ε</a:t>
            </a:r>
            <a:r>
              <a:rPr lang="en-US" altLang="zh-CN" sz="2000" u="sng">
                <a:latin typeface="黑体" panose="02010609060101010101" pitchFamily="49" charset="-122"/>
                <a:ea typeface="黑体" panose="02010609060101010101" pitchFamily="49" charset="-122"/>
              </a:rPr>
              <a:t> </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OriginStatment → </a:t>
            </a:r>
            <a:r>
              <a:rPr lang="en-US" altLang="zh-CN" sz="2000" u="sng">
                <a:latin typeface="黑体" panose="02010609060101010101" pitchFamily="49" charset="-122"/>
                <a:ea typeface="黑体" panose="02010609060101010101" pitchFamily="49" charset="-122"/>
              </a:rPr>
              <a:t>ORIGIN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ScaleStatment  → </a:t>
            </a:r>
            <a:r>
              <a:rPr lang="en-US" altLang="zh-CN" sz="2000" u="sng">
                <a:latin typeface="黑体" panose="02010609060101010101" pitchFamily="49" charset="-122"/>
                <a:ea typeface="黑体" panose="02010609060101010101" pitchFamily="49" charset="-122"/>
              </a:rPr>
              <a:t>SCALE</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solidFill>
                  <a:schemeClr val="accent2"/>
                </a:solidFill>
                <a:latin typeface="黑体" panose="02010609060101010101" pitchFamily="49" charset="-122"/>
                <a:ea typeface="黑体" panose="02010609060101010101" pitchFamily="49" charset="-122"/>
              </a:rPr>
              <a:t> 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RotStatment → </a:t>
            </a:r>
            <a:r>
              <a:rPr lang="en-US" altLang="zh-CN" sz="2000" u="sng">
                <a:latin typeface="黑体" panose="02010609060101010101" pitchFamily="49" charset="-122"/>
                <a:ea typeface="黑体" panose="02010609060101010101" pitchFamily="49" charset="-122"/>
              </a:rPr>
              <a:t>ROT</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p>
        </p:txBody>
      </p:sp>
      <p:sp>
        <p:nvSpPr>
          <p:cNvPr id="23557" name="Rectangle 4"/>
          <p:cNvSpPr>
            <a:spLocks noChangeArrowheads="1"/>
          </p:cNvSpPr>
          <p:nvPr/>
        </p:nvSpPr>
        <p:spPr bwMode="auto">
          <a:xfrm>
            <a:off x="304800" y="3284538"/>
            <a:ext cx="86598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 Term  Expression'</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Expression'  | </a:t>
            </a:r>
            <a:r>
              <a:rPr lang="en-US" altLang="zh-CN" sz="2000" u="sng">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Term Expression' |ε</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Factor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a:t>
            </a:r>
            <a:r>
              <a:rPr lang="en-US" altLang="zh-CN" sz="2000" u="sng">
                <a:latin typeface="黑体" panose="02010609060101010101" pitchFamily="49" charset="-122"/>
                <a:ea typeface="黑体" panose="02010609060101010101" pitchFamily="49" charset="-122"/>
              </a:rPr>
              <a:t>MUL</a:t>
            </a:r>
            <a:r>
              <a:rPr lang="en-US" altLang="zh-CN" sz="2000">
                <a:latin typeface="黑体" panose="02010609060101010101" pitchFamily="49" charset="-122"/>
                <a:ea typeface="黑体" panose="02010609060101010101" pitchFamily="49" charset="-122"/>
              </a:rPr>
              <a:t> Factor Term' | </a:t>
            </a:r>
            <a:r>
              <a:rPr lang="en-US" altLang="zh-CN" sz="2000" u="sng">
                <a:latin typeface="黑体" panose="02010609060101010101" pitchFamily="49" charset="-122"/>
                <a:ea typeface="黑体" panose="02010609060101010101" pitchFamily="49" charset="-122"/>
              </a:rPr>
              <a:t>DIV</a:t>
            </a:r>
            <a:r>
              <a:rPr lang="en-US" altLang="zh-CN" sz="2000">
                <a:latin typeface="黑体" panose="02010609060101010101" pitchFamily="49" charset="-122"/>
                <a:ea typeface="黑体" panose="02010609060101010101" pitchFamily="49" charset="-122"/>
              </a:rPr>
              <a:t> Factor Term' |ε</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Factor</a:t>
            </a:r>
            <a:r>
              <a:rPr lang="en-US" altLang="zh-CN" sz="2000">
                <a:latin typeface="黑体" panose="02010609060101010101" pitchFamily="49" charset="-122"/>
                <a:ea typeface="黑体" panose="02010609060101010101" pitchFamily="49" charset="-122"/>
              </a:rPr>
              <a:t>     → </a:t>
            </a:r>
            <a:r>
              <a:rPr lang="en-US" altLang="zh-CN" sz="2000" u="sng">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Factor | </a:t>
            </a:r>
            <a:r>
              <a:rPr lang="en-US" altLang="zh-CN" sz="2000" u="sng">
                <a:solidFill>
                  <a:schemeClr val="accent2"/>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Factor | Component</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Component</a:t>
            </a:r>
            <a:r>
              <a:rPr lang="en-US" altLang="zh-CN" sz="2000">
                <a:latin typeface="黑体" panose="02010609060101010101" pitchFamily="49" charset="-122"/>
                <a:ea typeface="黑体" panose="02010609060101010101" pitchFamily="49" charset="-122"/>
              </a:rPr>
              <a:t>  → Atom</a:t>
            </a:r>
            <a:r>
              <a:rPr lang="en-US" altLang="zh-CN" sz="2000">
                <a:solidFill>
                  <a:srgbClr val="990000"/>
                </a:solidFill>
                <a:latin typeface="黑体" panose="02010609060101010101" pitchFamily="49" charset="-122"/>
                <a:ea typeface="黑体" panose="02010609060101010101" pitchFamily="49" charset="-122"/>
              </a:rPr>
              <a:t> </a:t>
            </a:r>
            <a:r>
              <a:rPr lang="en-US" altLang="zh-CN" sz="2000" u="sng">
                <a:solidFill>
                  <a:srgbClr val="990000"/>
                </a:solidFill>
                <a:latin typeface="黑体" panose="02010609060101010101" pitchFamily="49" charset="-122"/>
                <a:ea typeface="黑体" panose="02010609060101010101" pitchFamily="49" charset="-122"/>
              </a:rPr>
              <a:t>POWER</a:t>
            </a:r>
            <a:r>
              <a:rPr lang="en-US" altLang="zh-CN" sz="2000">
                <a:solidFill>
                  <a:srgbClr val="990000"/>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Component	| Atom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Atom</a:t>
            </a: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CONST_ID  </a:t>
            </a:r>
          </a:p>
          <a:p>
            <a:pPr eaLnBrk="1" hangingPunct="1">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FUNC</a:t>
            </a:r>
            <a:r>
              <a:rPr lang="en-US" altLang="zh-CN" sz="2000">
                <a:solidFill>
                  <a:schemeClr val="accent2"/>
                </a:solidFill>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L_BRACKET</a:t>
            </a:r>
            <a:r>
              <a:rPr lang="en-US" altLang="zh-CN" sz="2000">
                <a:solidFill>
                  <a:schemeClr val="accent2"/>
                </a:solidFill>
                <a:latin typeface="黑体" panose="02010609060101010101" pitchFamily="49" charset="-122"/>
                <a:ea typeface="黑体" panose="02010609060101010101" pitchFamily="49" charset="-122"/>
              </a:rPr>
              <a:t>  Expression  </a:t>
            </a:r>
            <a:r>
              <a:rPr lang="en-US" altLang="zh-CN" sz="2000" u="sng">
                <a:latin typeface="黑体" panose="02010609060101010101" pitchFamily="49" charset="-122"/>
                <a:ea typeface="黑体" panose="02010609060101010101" pitchFamily="49" charset="-122"/>
              </a:rPr>
              <a:t>R_BRACKET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L_BRACKET</a:t>
            </a:r>
            <a:r>
              <a:rPr lang="en-US" altLang="zh-CN" sz="2000">
                <a:solidFill>
                  <a:schemeClr val="accent2"/>
                </a:solidFill>
                <a:latin typeface="黑体" panose="02010609060101010101" pitchFamily="49" charset="-122"/>
                <a:ea typeface="黑体" panose="02010609060101010101" pitchFamily="49" charset="-122"/>
              </a:rPr>
              <a:t>  Expression  </a:t>
            </a:r>
            <a:r>
              <a:rPr lang="en-US" altLang="zh-CN" sz="2000" u="sng">
                <a:latin typeface="黑体" panose="02010609060101010101" pitchFamily="49" charset="-122"/>
                <a:ea typeface="黑体" panose="02010609060101010101" pitchFamily="49" charset="-122"/>
              </a:rPr>
              <a:t>R_BRACKET</a:t>
            </a:r>
          </a:p>
        </p:txBody>
      </p:sp>
      <p:sp>
        <p:nvSpPr>
          <p:cNvPr id="94216" name="Text Box 8"/>
          <p:cNvSpPr txBox="1">
            <a:spLocks noChangeArrowheads="1"/>
          </p:cNvSpPr>
          <p:nvPr/>
        </p:nvSpPr>
        <p:spPr bwMode="auto">
          <a:xfrm>
            <a:off x="5653088" y="4797425"/>
            <a:ext cx="165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29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rgbClr val="FF0000"/>
                </a:solidFill>
                <a:latin typeface="隶书" panose="02010509060101010101" pitchFamily="49" charset="-122"/>
                <a:ea typeface="隶书" panose="02010509060101010101" pitchFamily="49" charset="-122"/>
              </a:rPr>
              <a:t>左因子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grpId="0" nodeType="withEffect">
                                  <p:stCondLst>
                                    <p:cond delay="0"/>
                                  </p:stCondLst>
                                  <p:childTnLst>
                                    <p:set>
                                      <p:cBhvr>
                                        <p:cTn id="6" dur="1" fill="hold">
                                          <p:stCondLst>
                                            <p:cond delay="0"/>
                                          </p:stCondLst>
                                        </p:cTn>
                                        <p:tgtEl>
                                          <p:spTgt spid="94216"/>
                                        </p:tgtEl>
                                        <p:attrNameLst>
                                          <p:attrName>style.visibility</p:attrName>
                                        </p:attrNameLst>
                                      </p:cBhvr>
                                      <p:to>
                                        <p:strVal val="visible"/>
                                      </p:to>
                                    </p:set>
                                    <p:anim from="(-#ppt_w/2)" to="(#ppt_x)" calcmode="lin" valueType="num">
                                      <p:cBhvr>
                                        <p:cTn id="7" dur="600" fill="hold">
                                          <p:stCondLst>
                                            <p:cond delay="0"/>
                                          </p:stCondLst>
                                        </p:cTn>
                                        <p:tgtEl>
                                          <p:spTgt spid="94216"/>
                                        </p:tgtEl>
                                        <p:attrNameLst>
                                          <p:attrName>ppt_x</p:attrName>
                                        </p:attrNameLst>
                                      </p:cBhvr>
                                    </p:anim>
                                    <p:anim from="0" to="-1.0" calcmode="lin" valueType="num">
                                      <p:cBhvr>
                                        <p:cTn id="8" dur="200" decel="50000" autoRev="1" fill="hold">
                                          <p:stCondLst>
                                            <p:cond delay="600"/>
                                          </p:stCondLst>
                                        </p:cTn>
                                        <p:tgtEl>
                                          <p:spTgt spid="94216"/>
                                        </p:tgtEl>
                                        <p:attrNameLst>
                                          <p:attrName>xshear</p:attrName>
                                        </p:attrNameLst>
                                      </p:cBhvr>
                                    </p:anim>
                                    <p:animScale>
                                      <p:cBhvr>
                                        <p:cTn id="9" dur="200" decel="100000" autoRev="1" fill="hold">
                                          <p:stCondLst>
                                            <p:cond delay="600"/>
                                          </p:stCondLst>
                                        </p:cTn>
                                        <p:tgtEl>
                                          <p:spTgt spid="94216"/>
                                        </p:tgtEl>
                                      </p:cBhvr>
                                      <p:from x="100000" y="100000"/>
                                      <p:to x="80000" y="100000"/>
                                    </p:animScale>
                                    <p:anim by="(#ppt_h/3+#ppt_w*0.1)" calcmode="lin" valueType="num">
                                      <p:cBhvr additive="sum">
                                        <p:cTn id="10" dur="200" decel="100000" autoRev="1" fill="hold">
                                          <p:stCondLst>
                                            <p:cond delay="600"/>
                                          </p:stCondLst>
                                        </p:cTn>
                                        <p:tgtEl>
                                          <p:spTgt spid="9421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4CC987D-CB50-4B4E-BFE4-AD666A7BF4A8}" type="slidenum">
              <a:rPr lang="en-US" altLang="zh-CN"/>
              <a:pPr>
                <a:defRPr/>
              </a:pPr>
              <a:t>12</a:t>
            </a:fld>
            <a:endParaRPr lang="en-US" altLang="zh-CN"/>
          </a:p>
        </p:txBody>
      </p:sp>
      <p:sp>
        <p:nvSpPr>
          <p:cNvPr id="25603" name="Rectangle 2"/>
          <p:cNvSpPr>
            <a:spLocks noGrp="1" noChangeArrowheads="1"/>
          </p:cNvSpPr>
          <p:nvPr>
            <p:ph type="title"/>
          </p:nvPr>
        </p:nvSpPr>
        <p:spPr>
          <a:xfrm>
            <a:off x="107950" y="222250"/>
            <a:ext cx="8351838" cy="6858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&lt;4&gt; </a:t>
            </a:r>
            <a:r>
              <a:rPr lang="zh-CN" altLang="en-US" sz="3200" smtClean="0">
                <a:solidFill>
                  <a:srgbClr val="990000"/>
                </a:solidFill>
                <a:latin typeface="隶书" panose="02010509060101010101" pitchFamily="49" charset="-122"/>
                <a:ea typeface="隶书" panose="02010509060101010101" pitchFamily="49" charset="-122"/>
              </a:rPr>
              <a:t>改写产生式为</a:t>
            </a:r>
            <a:r>
              <a:rPr lang="en-US" altLang="zh-CN" sz="3200" smtClean="0">
                <a:solidFill>
                  <a:srgbClr val="990000"/>
                </a:solidFill>
                <a:latin typeface="黑体" panose="02010609060101010101" pitchFamily="49" charset="-122"/>
                <a:ea typeface="黑体" panose="02010609060101010101" pitchFamily="49" charset="-122"/>
              </a:rPr>
              <a:t>EBNF</a:t>
            </a:r>
            <a:r>
              <a:rPr lang="zh-CN" altLang="en-US" sz="3200" smtClean="0">
                <a:solidFill>
                  <a:srgbClr val="990000"/>
                </a:solidFill>
                <a:latin typeface="隶书" panose="02010509060101010101" pitchFamily="49" charset="-122"/>
                <a:ea typeface="隶书" panose="02010509060101010101" pitchFamily="49" charset="-122"/>
              </a:rPr>
              <a:t>形式</a:t>
            </a:r>
            <a:endParaRPr lang="zh-CN" altLang="en-US" sz="2800" smtClean="0">
              <a:solidFill>
                <a:srgbClr val="990000"/>
              </a:solidFill>
              <a:latin typeface="隶书" panose="02010509060101010101" pitchFamily="49" charset="-122"/>
              <a:ea typeface="隶书" panose="02010509060101010101" pitchFamily="49" charset="-122"/>
            </a:endParaRPr>
          </a:p>
        </p:txBody>
      </p:sp>
      <p:sp>
        <p:nvSpPr>
          <p:cNvPr id="13322" name="Text Box 10"/>
          <p:cNvSpPr txBox="1">
            <a:spLocks noChangeArrowheads="1"/>
          </p:cNvSpPr>
          <p:nvPr/>
        </p:nvSpPr>
        <p:spPr bwMode="auto">
          <a:xfrm>
            <a:off x="635000" y="3068638"/>
            <a:ext cx="7823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latin typeface="隶书" panose="02010509060101010101" pitchFamily="49" charset="-122"/>
                <a:ea typeface="隶书" panose="02010509060101010101" pitchFamily="49" charset="-122"/>
              </a:rPr>
              <a:t> </a:t>
            </a:r>
            <a:r>
              <a:rPr lang="en-US" altLang="zh-CN" sz="2400" dirty="0" smtClean="0">
                <a:latin typeface="隶书" panose="02010509060101010101" pitchFamily="49" charset="-122"/>
                <a:ea typeface="隶书" panose="02010509060101010101" pitchFamily="49" charset="-122"/>
              </a:rPr>
              <a:t> </a:t>
            </a:r>
            <a:r>
              <a:rPr lang="en-US" altLang="zh-CN" sz="2400" dirty="0" smtClean="0">
                <a:latin typeface="黑体" panose="02010609060101010101" pitchFamily="49" charset="-122"/>
                <a:ea typeface="黑体" panose="02010609060101010101" pitchFamily="49" charset="-122"/>
              </a:rPr>
              <a:t>ε</a:t>
            </a:r>
            <a:r>
              <a:rPr lang="zh-CN" altLang="en-US" sz="2400" dirty="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Statement SEMICO</a:t>
            </a:r>
            <a:r>
              <a:rPr lang="zh-CN" altLang="en-US" sz="2400" dirty="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Statement SEMICO Statement SEMICO ...</a:t>
            </a:r>
          </a:p>
          <a:p>
            <a:pPr eaLnBrk="1" hangingPunct="1">
              <a:lnSpc>
                <a:spcPct val="120000"/>
              </a:lnSpc>
              <a:buFontTx/>
              <a:buNone/>
            </a:pPr>
            <a:r>
              <a:rPr lang="zh-CN" altLang="en-US" sz="2400" dirty="0">
                <a:latin typeface="隶书" panose="02010509060101010101" pitchFamily="49" charset="-122"/>
                <a:ea typeface="隶书" panose="02010509060101010101" pitchFamily="49" charset="-122"/>
              </a:rPr>
              <a:t>即</a:t>
            </a:r>
            <a:r>
              <a:rPr lang="zh-CN" altLang="en-US" sz="2400" dirty="0">
                <a:latin typeface="华文楷体" panose="02010600040101010101" pitchFamily="2" charset="-122"/>
                <a:ea typeface="隶书" panose="02010509060101010101" pitchFamily="49" charset="-122"/>
              </a:rPr>
              <a:t>“</a:t>
            </a:r>
            <a:r>
              <a:rPr lang="en-US" altLang="zh-CN" sz="2400" dirty="0">
                <a:latin typeface="黑体" panose="02010609060101010101" pitchFamily="49" charset="-122"/>
                <a:ea typeface="黑体" panose="02010609060101010101" pitchFamily="49" charset="-122"/>
              </a:rPr>
              <a:t>Statement SEMICO</a:t>
            </a:r>
            <a:r>
              <a:rPr lang="en-US" altLang="zh-CN" sz="2400" dirty="0">
                <a:latin typeface="华文楷体" panose="02010600040101010101" pitchFamily="2"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被</a:t>
            </a:r>
            <a:r>
              <a:rPr lang="zh-CN" altLang="en-US" sz="2400" dirty="0" smtClean="0">
                <a:latin typeface="隶书" panose="02010509060101010101" pitchFamily="49" charset="-122"/>
                <a:ea typeface="隶书" panose="02010509060101010101" pitchFamily="49" charset="-122"/>
              </a:rPr>
              <a:t>重复 </a:t>
            </a:r>
            <a:r>
              <a:rPr lang="en-US" altLang="zh-CN" sz="2400" dirty="0" smtClean="0">
                <a:latin typeface="隶书" panose="02010509060101010101" pitchFamily="49" charset="-122"/>
                <a:ea typeface="隶书" panose="02010509060101010101" pitchFamily="49" charset="-122"/>
              </a:rPr>
              <a:t>0 </a:t>
            </a:r>
            <a:r>
              <a:rPr lang="zh-CN" altLang="en-US" sz="2400" dirty="0" smtClean="0">
                <a:latin typeface="隶书" panose="02010509060101010101" pitchFamily="49" charset="-122"/>
                <a:ea typeface="隶书" panose="02010509060101010101" pitchFamily="49" charset="-122"/>
              </a:rPr>
              <a:t>或</a:t>
            </a:r>
            <a:r>
              <a:rPr lang="zh-CN" altLang="en-US" sz="2400" dirty="0">
                <a:latin typeface="隶书" panose="02010509060101010101" pitchFamily="49" charset="-122"/>
                <a:ea typeface="隶书" panose="02010509060101010101" pitchFamily="49" charset="-122"/>
              </a:rPr>
              <a:t>若干次，于是有：</a:t>
            </a:r>
            <a:endParaRPr lang="zh-CN" altLang="en-US" sz="2400" dirty="0"/>
          </a:p>
        </p:txBody>
      </p:sp>
      <p:sp>
        <p:nvSpPr>
          <p:cNvPr id="25605" name="Rectangle 11"/>
          <p:cNvSpPr>
            <a:spLocks noChangeArrowheads="1"/>
          </p:cNvSpPr>
          <p:nvPr/>
        </p:nvSpPr>
        <p:spPr bwMode="auto">
          <a:xfrm>
            <a:off x="468313" y="908050"/>
            <a:ext cx="820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latin typeface="隶书" panose="02010509060101010101" pitchFamily="49" charset="-122"/>
                <a:ea typeface="隶书" panose="02010509060101010101" pitchFamily="49" charset="-122"/>
              </a:rPr>
              <a:t>构造文法的状态转换图 </a:t>
            </a:r>
            <a:r>
              <a:rPr lang="zh-CN" altLang="en-US" sz="2400">
                <a:latin typeface="隶书" panose="02010509060101010101" pitchFamily="49" charset="-122"/>
                <a:ea typeface="隶书" panose="02010509060101010101" pitchFamily="49" charset="-122"/>
                <a:sym typeface="Wingdings" panose="05000000000000000000" pitchFamily="2" charset="2"/>
              </a:rPr>
              <a:t> </a:t>
            </a:r>
            <a:r>
              <a:rPr lang="zh-CN" altLang="en-US" sz="2400">
                <a:latin typeface="隶书" panose="02010509060101010101" pitchFamily="49" charset="-122"/>
                <a:ea typeface="隶书" panose="02010509060101010101" pitchFamily="49" charset="-122"/>
              </a:rPr>
              <a:t>化简 </a:t>
            </a:r>
            <a:r>
              <a:rPr lang="zh-CN" altLang="en-US" sz="2400">
                <a:latin typeface="隶书" panose="02010509060101010101" pitchFamily="49" charset="-122"/>
                <a:ea typeface="隶书" panose="02010509060101010101" pitchFamily="49" charset="-122"/>
                <a:sym typeface="Wingdings" panose="05000000000000000000" pitchFamily="2" charset="2"/>
              </a:rPr>
              <a:t> 写出</a:t>
            </a:r>
            <a:r>
              <a:rPr lang="en-US" altLang="zh-CN" sz="2400">
                <a:latin typeface="隶书" panose="02010509060101010101" pitchFamily="49" charset="-122"/>
                <a:ea typeface="隶书" panose="02010509060101010101" pitchFamily="49" charset="-122"/>
                <a:sym typeface="Wingdings" panose="05000000000000000000" pitchFamily="2" charset="2"/>
              </a:rPr>
              <a:t>EBNF</a:t>
            </a:r>
            <a:r>
              <a:rPr lang="zh-CN" altLang="en-US" sz="2400">
                <a:latin typeface="隶书" panose="02010509060101010101" pitchFamily="49" charset="-122"/>
                <a:ea typeface="隶书" panose="02010509060101010101" pitchFamily="49" charset="-122"/>
                <a:sym typeface="Wingdings" panose="05000000000000000000" pitchFamily="2" charset="2"/>
              </a:rPr>
              <a:t>形式的产生式</a:t>
            </a:r>
            <a:endParaRPr lang="zh-CN" altLang="en-US" sz="2400">
              <a:solidFill>
                <a:schemeClr val="tx2"/>
              </a:solidFill>
              <a:latin typeface="黑体" panose="02010609060101010101" pitchFamily="49" charset="-122"/>
              <a:ea typeface="黑体" panose="02010609060101010101" pitchFamily="49" charset="-122"/>
            </a:endParaRPr>
          </a:p>
        </p:txBody>
      </p:sp>
      <p:sp>
        <p:nvSpPr>
          <p:cNvPr id="13325" name="Rectangle 13"/>
          <p:cNvSpPr>
            <a:spLocks noChangeArrowheads="1"/>
          </p:cNvSpPr>
          <p:nvPr/>
        </p:nvSpPr>
        <p:spPr bwMode="auto">
          <a:xfrm>
            <a:off x="468313" y="1268413"/>
            <a:ext cx="831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rgbClr val="FF0000"/>
                </a:solidFill>
                <a:latin typeface="隶书" panose="02010509060101010101" pitchFamily="49" charset="-122"/>
                <a:ea typeface="隶书" panose="02010509060101010101" pitchFamily="49" charset="-122"/>
              </a:rPr>
              <a:t>简便方法</a:t>
            </a:r>
            <a:r>
              <a:rPr lang="zh-CN" altLang="en-US" sz="2400">
                <a:latin typeface="隶书" panose="02010509060101010101" pitchFamily="49" charset="-122"/>
                <a:ea typeface="隶书" panose="02010509060101010101" pitchFamily="49" charset="-122"/>
              </a:rPr>
              <a:t>：考察产生式是否具有</a:t>
            </a:r>
            <a:r>
              <a:rPr lang="en-US" altLang="zh-CN" sz="2400">
                <a:latin typeface="隶书" panose="02010509060101010101" pitchFamily="49" charset="-122"/>
                <a:ea typeface="隶书" panose="02010509060101010101" pitchFamily="49" charset="-122"/>
              </a:rPr>
              <a:t>EBNF</a:t>
            </a:r>
            <a:r>
              <a:rPr lang="zh-CN" altLang="en-US" sz="2400">
                <a:latin typeface="隶书" panose="02010509060101010101" pitchFamily="49" charset="-122"/>
                <a:ea typeface="隶书" panose="02010509060101010101" pitchFamily="49" charset="-122"/>
              </a:rPr>
              <a:t>对应的结构。若有则转  换为相应的</a:t>
            </a:r>
            <a:r>
              <a:rPr lang="en-US" altLang="zh-CN" sz="2400">
                <a:latin typeface="隶书" panose="02010509060101010101" pitchFamily="49" charset="-122"/>
                <a:ea typeface="隶书" panose="02010509060101010101" pitchFamily="49" charset="-122"/>
              </a:rPr>
              <a:t>EBNF</a:t>
            </a:r>
            <a:r>
              <a:rPr lang="zh-CN" altLang="en-US" sz="2400">
                <a:latin typeface="隶书" panose="02010509060101010101" pitchFamily="49" charset="-122"/>
                <a:ea typeface="隶书" panose="02010509060101010101" pitchFamily="49" charset="-122"/>
              </a:rPr>
              <a:t>形式。</a:t>
            </a:r>
          </a:p>
        </p:txBody>
      </p:sp>
      <p:sp>
        <p:nvSpPr>
          <p:cNvPr id="13327" name="Rectangle 15"/>
          <p:cNvSpPr>
            <a:spLocks noChangeArrowheads="1"/>
          </p:cNvSpPr>
          <p:nvPr/>
        </p:nvSpPr>
        <p:spPr bwMode="auto">
          <a:xfrm>
            <a:off x="347663" y="2060575"/>
            <a:ext cx="7248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隶书" panose="02010509060101010101" pitchFamily="49" charset="-122"/>
                <a:ea typeface="隶书" panose="02010509060101010101" pitchFamily="49" charset="-122"/>
              </a:rPr>
              <a:t>如：对于产生式：</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solidFill>
                  <a:schemeClr val="tx2"/>
                </a:solidFill>
                <a:latin typeface="黑体" panose="02010609060101010101" pitchFamily="49" charset="-122"/>
                <a:ea typeface="黑体" panose="02010609060101010101" pitchFamily="49" charset="-122"/>
              </a:rPr>
              <a:t>Program  →  Statement SEMICO Program |ε</a:t>
            </a:r>
          </a:p>
        </p:txBody>
      </p:sp>
      <p:sp>
        <p:nvSpPr>
          <p:cNvPr id="13328" name="Rectangle 16"/>
          <p:cNvSpPr>
            <a:spLocks noChangeArrowheads="1"/>
          </p:cNvSpPr>
          <p:nvPr/>
        </p:nvSpPr>
        <p:spPr bwMode="auto">
          <a:xfrm>
            <a:off x="468313" y="2781300"/>
            <a:ext cx="658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latin typeface="隶书" panose="02010509060101010101" pitchFamily="49" charset="-122"/>
                <a:ea typeface="隶书" panose="02010509060101010101" pitchFamily="49" charset="-122"/>
              </a:rPr>
              <a:t>按其不同的右部候选项展开，会得到下述序列：</a:t>
            </a:r>
          </a:p>
        </p:txBody>
      </p:sp>
      <p:sp>
        <p:nvSpPr>
          <p:cNvPr id="13332" name="Rectangle 20"/>
          <p:cNvSpPr>
            <a:spLocks noChangeArrowheads="1"/>
          </p:cNvSpPr>
          <p:nvPr/>
        </p:nvSpPr>
        <p:spPr bwMode="auto">
          <a:xfrm>
            <a:off x="1052354" y="4770438"/>
            <a:ext cx="541686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buFontTx/>
              <a:buNone/>
            </a:pPr>
            <a:r>
              <a:rPr lang="en-US" altLang="zh-CN" sz="2400" dirty="0">
                <a:solidFill>
                  <a:srgbClr val="0000FF"/>
                </a:solidFill>
                <a:latin typeface="黑体" panose="02010609060101010101" pitchFamily="49" charset="-122"/>
                <a:ea typeface="黑体" panose="02010609060101010101" pitchFamily="49" charset="-122"/>
              </a:rPr>
              <a:t>Program  →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Statement SEMICO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p>
        </p:txBody>
      </p:sp>
      <p:sp>
        <p:nvSpPr>
          <p:cNvPr id="13316" name="Text Box 4"/>
          <p:cNvSpPr txBox="1">
            <a:spLocks noChangeArrowheads="1"/>
          </p:cNvSpPr>
          <p:nvPr/>
        </p:nvSpPr>
        <p:spPr bwMode="auto">
          <a:xfrm>
            <a:off x="609600" y="5315724"/>
            <a:ext cx="7239000" cy="156966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void </a:t>
            </a:r>
            <a:r>
              <a:rPr lang="en-US" altLang="zh-CN" sz="2400" dirty="0">
                <a:latin typeface="黑体" panose="02010609060101010101" pitchFamily="49" charset="-122"/>
                <a:ea typeface="黑体" panose="02010609060101010101" pitchFamily="49" charset="-122"/>
              </a:rPr>
              <a:t>Program()</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while ( </a:t>
            </a:r>
            <a:r>
              <a:rPr lang="en-US" altLang="zh-CN" sz="2400" u="sng" dirty="0">
                <a:latin typeface="黑体" panose="02010609060101010101" pitchFamily="49" charset="-122"/>
                <a:ea typeface="黑体" panose="02010609060101010101" pitchFamily="49" charset="-122"/>
              </a:rPr>
              <a:t>    _____             </a:t>
            </a:r>
            <a:r>
              <a:rPr lang="en-US" altLang="zh-CN" sz="2400" dirty="0">
                <a:latin typeface="黑体" panose="02010609060101010101" pitchFamily="49" charset="-122"/>
                <a:ea typeface="黑体" panose="02010609060101010101" pitchFamily="49" charset="-122"/>
              </a:rPr>
              <a:t> ) </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 Statement(); </a:t>
            </a:r>
            <a:r>
              <a:rPr lang="en-US" altLang="zh-CN" sz="2400" dirty="0" err="1">
                <a:latin typeface="黑体" panose="02010609060101010101" pitchFamily="49" charset="-122"/>
                <a:ea typeface="黑体" panose="02010609060101010101" pitchFamily="49" charset="-122"/>
              </a:rPr>
              <a:t>MathchToken</a:t>
            </a:r>
            <a:r>
              <a:rPr lang="en-US" altLang="zh-CN" sz="2400" dirty="0">
                <a:latin typeface="黑体" panose="02010609060101010101" pitchFamily="49" charset="-122"/>
                <a:ea typeface="黑体" panose="02010609060101010101" pitchFamily="49" charset="-122"/>
              </a:rPr>
              <a:t>(SEMICO); }</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r>
              <a:rPr lang="en-US" altLang="zh-CN" sz="2400" dirty="0">
                <a:latin typeface="隶书" panose="02010509060101010101" pitchFamily="49" charset="-122"/>
                <a:ea typeface="隶书" panose="02010509060101010101" pitchFamily="49" charset="-122"/>
              </a:rPr>
              <a:t> </a:t>
            </a:r>
          </a:p>
        </p:txBody>
      </p:sp>
      <p:sp>
        <p:nvSpPr>
          <p:cNvPr id="13330" name="Rectangle 18"/>
          <p:cNvSpPr>
            <a:spLocks noChangeArrowheads="1"/>
          </p:cNvSpPr>
          <p:nvPr/>
        </p:nvSpPr>
        <p:spPr bwMode="auto">
          <a:xfrm>
            <a:off x="2268538" y="5622244"/>
            <a:ext cx="3568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err="1">
                <a:solidFill>
                  <a:srgbClr val="FF0000"/>
                </a:solidFill>
                <a:latin typeface="黑体" panose="02010609060101010101" pitchFamily="49" charset="-122"/>
                <a:ea typeface="黑体" panose="02010609060101010101" pitchFamily="49" charset="-122"/>
              </a:rPr>
              <a:t>token.type</a:t>
            </a:r>
            <a:r>
              <a:rPr lang="en-US" altLang="zh-CN" sz="2400" dirty="0">
                <a:solidFill>
                  <a:srgbClr val="FF0000"/>
                </a:solidFill>
                <a:latin typeface="黑体" panose="02010609060101010101" pitchFamily="49" charset="-122"/>
                <a:ea typeface="黑体" panose="02010609060101010101" pitchFamily="49" charset="-122"/>
              </a:rPr>
              <a:t> != NONTOKEN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25">
                                            <p:txEl>
                                              <p:pRg st="0" end="0"/>
                                            </p:txEl>
                                          </p:spTgt>
                                        </p:tgtEl>
                                        <p:attrNameLst>
                                          <p:attrName>style.visibility</p:attrName>
                                        </p:attrNameLst>
                                      </p:cBhvr>
                                      <p:to>
                                        <p:strVal val="visible"/>
                                      </p:to>
                                    </p:set>
                                    <p:animEffect transition="in" filter="wipe(up)">
                                      <p:cBhvr>
                                        <p:cTn id="7" dur="500"/>
                                        <p:tgtEl>
                                          <p:spTgt spid="133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2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3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13322">
                                            <p:txEl>
                                              <p:pRg st="0" end="0"/>
                                            </p:txEl>
                                          </p:spTgt>
                                        </p:tgtEl>
                                        <p:attrNameLst>
                                          <p:attrName>style.visibility</p:attrName>
                                        </p:attrNameLst>
                                      </p:cBhvr>
                                      <p:to>
                                        <p:strVal val="visible"/>
                                      </p:to>
                                    </p:set>
                                    <p:animEffect transition="in" filter="barn(outVertical)">
                                      <p:cBhvr>
                                        <p:cTn id="18" dur="500"/>
                                        <p:tgtEl>
                                          <p:spTgt spid="1332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13322">
                                            <p:txEl>
                                              <p:pRg st="1" end="1"/>
                                            </p:txEl>
                                          </p:spTgt>
                                        </p:tgtEl>
                                        <p:attrNameLst>
                                          <p:attrName>style.visibility</p:attrName>
                                        </p:attrNameLst>
                                      </p:cBhvr>
                                      <p:to>
                                        <p:strVal val="visible"/>
                                      </p:to>
                                    </p:set>
                                    <p:animEffect transition="in" filter="barn(outVertical)">
                                      <p:cBhvr>
                                        <p:cTn id="23" dur="500"/>
                                        <p:tgtEl>
                                          <p:spTgt spid="13322">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13322">
                                            <p:txEl>
                                              <p:pRg st="2" end="2"/>
                                            </p:txEl>
                                          </p:spTgt>
                                        </p:tgtEl>
                                        <p:attrNameLst>
                                          <p:attrName>style.visibility</p:attrName>
                                        </p:attrNameLst>
                                      </p:cBhvr>
                                      <p:to>
                                        <p:strVal val="visible"/>
                                      </p:to>
                                    </p:set>
                                    <p:animEffect transition="in" filter="barn(outVertical)">
                                      <p:cBhvr>
                                        <p:cTn id="28" dur="500"/>
                                        <p:tgtEl>
                                          <p:spTgt spid="13322">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nodeType="clickEffect">
                                  <p:stCondLst>
                                    <p:cond delay="0"/>
                                  </p:stCondLst>
                                  <p:childTnLst>
                                    <p:set>
                                      <p:cBhvr>
                                        <p:cTn id="32" dur="1" fill="hold">
                                          <p:stCondLst>
                                            <p:cond delay="0"/>
                                          </p:stCondLst>
                                        </p:cTn>
                                        <p:tgtEl>
                                          <p:spTgt spid="13322">
                                            <p:txEl>
                                              <p:pRg st="3" end="3"/>
                                            </p:txEl>
                                          </p:spTgt>
                                        </p:tgtEl>
                                        <p:attrNameLst>
                                          <p:attrName>style.visibility</p:attrName>
                                        </p:attrNameLst>
                                      </p:cBhvr>
                                      <p:to>
                                        <p:strVal val="visible"/>
                                      </p:to>
                                    </p:set>
                                    <p:animEffect transition="in" filter="barn(outVertical)">
                                      <p:cBhvr>
                                        <p:cTn id="33" dur="500"/>
                                        <p:tgtEl>
                                          <p:spTgt spid="13322">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13332"/>
                                        </p:tgtEl>
                                        <p:attrNameLst>
                                          <p:attrName>style.visibility</p:attrName>
                                        </p:attrNameLst>
                                      </p:cBhvr>
                                      <p:to>
                                        <p:strVal val="visible"/>
                                      </p:to>
                                    </p:set>
                                    <p:anim calcmode="lin" valueType="num">
                                      <p:cBhvr>
                                        <p:cTn id="38" dur="500" fill="hold"/>
                                        <p:tgtEl>
                                          <p:spTgt spid="13332"/>
                                        </p:tgtEl>
                                        <p:attrNameLst>
                                          <p:attrName>ppt_w</p:attrName>
                                        </p:attrNameLst>
                                      </p:cBhvr>
                                      <p:tavLst>
                                        <p:tav tm="0">
                                          <p:val>
                                            <p:fltVal val="0"/>
                                          </p:val>
                                        </p:tav>
                                        <p:tav tm="100000">
                                          <p:val>
                                            <p:strVal val="#ppt_w"/>
                                          </p:val>
                                        </p:tav>
                                      </p:tavLst>
                                    </p:anim>
                                    <p:anim calcmode="lin" valueType="num">
                                      <p:cBhvr>
                                        <p:cTn id="39" dur="500" fill="hold"/>
                                        <p:tgtEl>
                                          <p:spTgt spid="13332"/>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316"/>
                                        </p:tgtEl>
                                        <p:attrNameLst>
                                          <p:attrName>style.visibility</p:attrName>
                                        </p:attrNameLst>
                                      </p:cBhvr>
                                      <p:to>
                                        <p:strVal val="visible"/>
                                      </p:to>
                                    </p:set>
                                    <p:animEffect transition="in" filter="fade">
                                      <p:cBhvr>
                                        <p:cTn id="44" dur="1000"/>
                                        <p:tgtEl>
                                          <p:spTgt spid="13316"/>
                                        </p:tgtEl>
                                      </p:cBhvr>
                                    </p:animEffect>
                                  </p:childTnLst>
                                </p:cTn>
                              </p:par>
                              <p:par>
                                <p:cTn id="45" presetID="64" presetClass="path" presetSubtype="0" accel="50000" decel="50000" fill="hold" grpId="1" nodeType="withEffect">
                                  <p:stCondLst>
                                    <p:cond delay="0"/>
                                  </p:stCondLst>
                                  <p:childTnLst>
                                    <p:animMotion origin="layout" path="M 0 -1.85185E-6 L -0.00191 -0.30092 " pathEditMode="relative" rAng="0" ptsTypes="AA">
                                      <p:cBhvr>
                                        <p:cTn id="46" dur="1000" fill="hold"/>
                                        <p:tgtEl>
                                          <p:spTgt spid="13316"/>
                                        </p:tgtEl>
                                        <p:attrNameLst>
                                          <p:attrName>ppt_x</p:attrName>
                                          <p:attrName>ppt_y</p:attrName>
                                        </p:attrNameLst>
                                      </p:cBhvr>
                                      <p:rCtr x="-104" y="-15046"/>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330"/>
                                        </p:tgtEl>
                                        <p:attrNameLst>
                                          <p:attrName>style.visibility</p:attrName>
                                        </p:attrNameLst>
                                      </p:cBhvr>
                                      <p:to>
                                        <p:strVal val="visible"/>
                                      </p:to>
                                    </p:set>
                                    <p:animEffect transition="in" filter="fade">
                                      <p:cBhvr>
                                        <p:cTn id="51" dur="1000"/>
                                        <p:tgtEl>
                                          <p:spTgt spid="13330"/>
                                        </p:tgtEl>
                                      </p:cBhvr>
                                    </p:animEffect>
                                  </p:childTnLst>
                                </p:cTn>
                              </p:par>
                              <p:par>
                                <p:cTn id="52" presetID="64" presetClass="path" presetSubtype="0" accel="50000" decel="50000" fill="hold" grpId="1" nodeType="withEffect">
                                  <p:stCondLst>
                                    <p:cond delay="0"/>
                                  </p:stCondLst>
                                  <p:childTnLst>
                                    <p:animMotion origin="layout" path="M 8.33333E-7 -2.22222E-6 L 0.00156 -0.30092 " pathEditMode="relative" rAng="0" ptsTypes="AA">
                                      <p:cBhvr>
                                        <p:cTn id="53" dur="500" fill="hold"/>
                                        <p:tgtEl>
                                          <p:spTgt spid="13330"/>
                                        </p:tgtEl>
                                        <p:attrNameLst>
                                          <p:attrName>ppt_x</p:attrName>
                                          <p:attrName>ppt_y</p:attrName>
                                        </p:attrNameLst>
                                      </p:cBhvr>
                                      <p:rCtr x="69" y="-1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build="allAtOnce"/>
      <p:bldP spid="13327" grpId="0"/>
      <p:bldP spid="13328" grpId="0"/>
      <p:bldP spid="13332" grpId="0"/>
      <p:bldP spid="13316" grpId="0" animBg="1" autoUpdateAnimBg="0"/>
      <p:bldP spid="13316" grpId="1" animBg="1"/>
      <p:bldP spid="13330" grpId="0"/>
      <p:bldP spid="1333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D343E2BD-B42F-4DBC-8B17-3404D5042704}" type="slidenum">
              <a:rPr lang="en-US" altLang="zh-CN"/>
              <a:pPr>
                <a:defRPr/>
              </a:pPr>
              <a:t>13</a:t>
            </a:fld>
            <a:endParaRPr lang="en-US" altLang="zh-CN"/>
          </a:p>
        </p:txBody>
      </p:sp>
      <p:sp>
        <p:nvSpPr>
          <p:cNvPr id="27651" name="Text Box 3"/>
          <p:cNvSpPr txBox="1">
            <a:spLocks noChangeArrowheads="1"/>
          </p:cNvSpPr>
          <p:nvPr/>
        </p:nvSpPr>
        <p:spPr bwMode="auto">
          <a:xfrm>
            <a:off x="539750" y="620713"/>
            <a:ext cx="6737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Expression  →Term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Expression' → PLUS  Term  Expression'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 MINUS Term  Expression' |ε </a:t>
            </a:r>
          </a:p>
        </p:txBody>
      </p:sp>
      <p:sp>
        <p:nvSpPr>
          <p:cNvPr id="16388" name="Text Box 4"/>
          <p:cNvSpPr txBox="1">
            <a:spLocks noChangeArrowheads="1"/>
          </p:cNvSpPr>
          <p:nvPr/>
        </p:nvSpPr>
        <p:spPr bwMode="auto">
          <a:xfrm>
            <a:off x="568325" y="1773238"/>
            <a:ext cx="85756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Expression'|ε</a:t>
            </a:r>
          </a:p>
          <a:p>
            <a:pPr eaLnBrk="1" hangingPunct="1">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Program    → </a:t>
            </a:r>
            <a:r>
              <a:rPr lang="en-US" altLang="zh-CN" sz="2400">
                <a:solidFill>
                  <a:srgbClr val="FF0000"/>
                </a:solidFill>
                <a:latin typeface="黑体" panose="02010609060101010101" pitchFamily="49" charset="-122"/>
                <a:ea typeface="黑体" panose="02010609060101010101" pitchFamily="49" charset="-122"/>
              </a:rPr>
              <a:t>Statement</a:t>
            </a:r>
            <a:r>
              <a:rPr lang="en-US" altLang="zh-CN" sz="2400">
                <a:solidFill>
                  <a:schemeClr val="accent2"/>
                </a:solidFill>
                <a:latin typeface="黑体" panose="02010609060101010101" pitchFamily="49" charset="-122"/>
                <a:ea typeface="黑体" panose="02010609060101010101" pitchFamily="49" charset="-122"/>
              </a:rPr>
              <a:t> SEMICO Program   |ε </a:t>
            </a:r>
            <a:r>
              <a:rPr lang="zh-CN" altLang="en-US" sz="2000">
                <a:solidFill>
                  <a:schemeClr val="accent2"/>
                </a:solidFill>
                <a:latin typeface="华文行楷" panose="02010800040101010101" pitchFamily="2" charset="-122"/>
                <a:ea typeface="华文行楷" panose="02010800040101010101" pitchFamily="2" charset="-122"/>
              </a:rPr>
              <a:t>（对比二者）</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Program    →      { </a:t>
            </a:r>
            <a:r>
              <a:rPr lang="en-US" altLang="zh-CN" sz="2400">
                <a:solidFill>
                  <a:srgbClr val="FF0000"/>
                </a:solidFill>
                <a:latin typeface="黑体" panose="02010609060101010101" pitchFamily="49" charset="-122"/>
                <a:ea typeface="黑体" panose="02010609060101010101" pitchFamily="49" charset="-122"/>
              </a:rPr>
              <a:t>Statement</a:t>
            </a:r>
            <a:r>
              <a:rPr lang="en-US" altLang="zh-CN" sz="2400">
                <a:solidFill>
                  <a:srgbClr val="0000FF"/>
                </a:solidFill>
                <a:latin typeface="黑体" panose="02010609060101010101" pitchFamily="49" charset="-122"/>
                <a:ea typeface="黑体" panose="02010609060101010101" pitchFamily="49" charset="-122"/>
              </a:rPr>
              <a:t> SEMICO }</a:t>
            </a:r>
          </a:p>
        </p:txBody>
      </p:sp>
      <p:sp>
        <p:nvSpPr>
          <p:cNvPr id="16389" name="Text Box 5"/>
          <p:cNvSpPr txBox="1">
            <a:spLocks noChangeArrowheads="1"/>
          </p:cNvSpPr>
          <p:nvPr/>
        </p:nvSpPr>
        <p:spPr bwMode="auto">
          <a:xfrm>
            <a:off x="568325" y="3068638"/>
            <a:ext cx="66675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 →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t>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 → Term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a:t>
            </a:r>
            <a:r>
              <a:rPr lang="en-US" altLang="zh-CN" sz="2400">
                <a:solidFill>
                  <a:schemeClr val="accent2"/>
                </a:solidFill>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zh-CN" altLang="en-US" sz="2400">
                <a:solidFill>
                  <a:schemeClr val="accent2"/>
                </a:solidFill>
                <a:latin typeface="隶书" panose="02010509060101010101" pitchFamily="49" charset="-122"/>
                <a:ea typeface="隶书" panose="02010509060101010101" pitchFamily="49" charset="-122"/>
              </a:rPr>
              <a:t>的递归子程序</a:t>
            </a:r>
            <a:r>
              <a:rPr lang="en-US" altLang="zh-CN" sz="2400">
                <a:solidFill>
                  <a:schemeClr val="accent2"/>
                </a:solidFill>
                <a:latin typeface="隶书" panose="02010509060101010101" pitchFamily="49" charset="-122"/>
                <a:ea typeface="隶书" panose="02010509060101010101" pitchFamily="49" charset="-122"/>
              </a:rPr>
              <a:t>:</a:t>
            </a:r>
            <a:endParaRPr lang="en-US" altLang="zh-CN" sz="2400">
              <a:solidFill>
                <a:schemeClr val="accent2"/>
              </a:solidFill>
            </a:endParaRPr>
          </a:p>
        </p:txBody>
      </p:sp>
      <p:sp>
        <p:nvSpPr>
          <p:cNvPr id="16391" name="Text Box 7"/>
          <p:cNvSpPr txBox="1">
            <a:spLocks noChangeArrowheads="1"/>
          </p:cNvSpPr>
          <p:nvPr/>
        </p:nvSpPr>
        <p:spPr bwMode="auto">
          <a:xfrm>
            <a:off x="552450" y="4437063"/>
            <a:ext cx="7620000" cy="193357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p:txBody>
      </p:sp>
      <p:sp>
        <p:nvSpPr>
          <p:cNvPr id="27655" name="Rectangle 10"/>
          <p:cNvSpPr>
            <a:spLocks noGrp="1" noChangeArrowheads="1"/>
          </p:cNvSpPr>
          <p:nvPr>
            <p:ph type="title" idx="4294967295"/>
          </p:nvPr>
        </p:nvSpPr>
        <p:spPr>
          <a:xfrm>
            <a:off x="323850" y="188913"/>
            <a:ext cx="5029200" cy="4572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 </a:t>
            </a:r>
            <a:r>
              <a:rPr lang="zh-CN" altLang="en-US" sz="2800" smtClean="0">
                <a:solidFill>
                  <a:srgbClr val="990000"/>
                </a:solidFill>
                <a:latin typeface="隶书" panose="02010509060101010101" pitchFamily="49" charset="-122"/>
                <a:ea typeface="隶书" panose="02010509060101010101" pitchFamily="49" charset="-122"/>
              </a:rPr>
              <a:t>改写</a:t>
            </a:r>
            <a:r>
              <a:rPr lang="en-US" altLang="zh-CN" sz="2800" smtClean="0">
                <a:solidFill>
                  <a:srgbClr val="990000"/>
                </a:solidFill>
                <a:latin typeface="黑体" panose="02010609060101010101" pitchFamily="49" charset="-122"/>
                <a:ea typeface="黑体" panose="02010609060101010101" pitchFamily="49" charset="-122"/>
              </a:rPr>
              <a:t>Expression</a:t>
            </a:r>
            <a:r>
              <a:rPr lang="zh-CN" altLang="en-US" sz="2800" smtClean="0">
                <a:solidFill>
                  <a:srgbClr val="990000"/>
                </a:solidFill>
                <a:latin typeface="隶书" panose="02010509060101010101" pitchFamily="49" charset="-122"/>
                <a:ea typeface="隶书" panose="02010509060101010101" pitchFamily="49" charset="-122"/>
              </a:rPr>
              <a:t>产生式：</a:t>
            </a:r>
            <a:r>
              <a:rPr lang="zh-CN" altLang="en-US" sz="2400" smtClean="0">
                <a:solidFill>
                  <a:srgbClr val="990000"/>
                </a:solidFill>
                <a:latin typeface="隶书" panose="02010509060101010101" pitchFamily="49" charset="-122"/>
                <a:ea typeface="隶书" panose="02010509060101010101" pitchFamily="49" charset="-122"/>
              </a:rPr>
              <a:t> </a:t>
            </a:r>
            <a:endParaRPr lang="zh-CN" altLang="en-US" sz="2400" smtClean="0">
              <a:solidFill>
                <a:srgbClr val="990000"/>
              </a:solidFill>
            </a:endParaRPr>
          </a:p>
        </p:txBody>
      </p:sp>
      <p:sp>
        <p:nvSpPr>
          <p:cNvPr id="16395" name="Line 11"/>
          <p:cNvSpPr>
            <a:spLocks noChangeShapeType="1"/>
          </p:cNvSpPr>
          <p:nvPr/>
        </p:nvSpPr>
        <p:spPr bwMode="auto">
          <a:xfrm>
            <a:off x="2916238" y="1412875"/>
            <a:ext cx="7191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96" name="Line 12"/>
          <p:cNvSpPr>
            <a:spLocks noChangeShapeType="1"/>
          </p:cNvSpPr>
          <p:nvPr/>
        </p:nvSpPr>
        <p:spPr bwMode="auto">
          <a:xfrm>
            <a:off x="2916238" y="1773238"/>
            <a:ext cx="6477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97" name="Rectangle 13"/>
          <p:cNvSpPr>
            <a:spLocks noChangeArrowheads="1"/>
          </p:cNvSpPr>
          <p:nvPr/>
        </p:nvSpPr>
        <p:spPr bwMode="auto">
          <a:xfrm>
            <a:off x="3779838" y="1009650"/>
            <a:ext cx="2736850" cy="863600"/>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398" name="AutoShape 14"/>
          <p:cNvSpPr>
            <a:spLocks noChangeArrowheads="1"/>
          </p:cNvSpPr>
          <p:nvPr/>
        </p:nvSpPr>
        <p:spPr bwMode="auto">
          <a:xfrm>
            <a:off x="1258888" y="1412875"/>
            <a:ext cx="360362" cy="503238"/>
          </a:xfrm>
          <a:prstGeom prst="downArrow">
            <a:avLst>
              <a:gd name="adj1" fmla="val 50000"/>
              <a:gd name="adj2" fmla="val 34912"/>
            </a:avLst>
          </a:prstGeom>
          <a:solidFill>
            <a:srgbClr val="FF00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399" name="AutoShape 15"/>
          <p:cNvSpPr>
            <a:spLocks noChangeArrowheads="1"/>
          </p:cNvSpPr>
          <p:nvPr/>
        </p:nvSpPr>
        <p:spPr bwMode="auto">
          <a:xfrm>
            <a:off x="1763713" y="2349500"/>
            <a:ext cx="360362" cy="792163"/>
          </a:xfrm>
          <a:prstGeom prst="downArrow">
            <a:avLst>
              <a:gd name="adj1" fmla="val 50000"/>
              <a:gd name="adj2" fmla="val 54956"/>
            </a:avLst>
          </a:prstGeom>
          <a:solidFill>
            <a:srgbClr val="FF00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401" name="Rectangle 17"/>
          <p:cNvSpPr>
            <a:spLocks noChangeArrowheads="1"/>
          </p:cNvSpPr>
          <p:nvPr/>
        </p:nvSpPr>
        <p:spPr bwMode="auto">
          <a:xfrm>
            <a:off x="900113" y="4868863"/>
            <a:ext cx="72723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while( </a:t>
            </a:r>
            <a:r>
              <a:rPr lang="en-US" altLang="zh-CN" sz="2400" u="sng">
                <a:latin typeface="黑体" panose="02010609060101010101" pitchFamily="49" charset="-122"/>
                <a:ea typeface="黑体" panose="02010609060101010101" pitchFamily="49" charset="-122"/>
              </a:rPr>
              <a:t> ________                             </a:t>
            </a:r>
            <a:r>
              <a:rPr lang="en-US" altLang="zh-CN" sz="2400">
                <a:latin typeface="黑体" panose="02010609060101010101" pitchFamily="49" charset="-122"/>
                <a:ea typeface="黑体" panose="02010609060101010101" pitchFamily="49" charset="-122"/>
              </a:rPr>
              <a:t>) { MathchToken(token); </a:t>
            </a:r>
            <a:r>
              <a:rPr lang="en-US" altLang="zh-CN" sz="2400">
                <a:solidFill>
                  <a:schemeClr val="tx2"/>
                </a:solidFill>
                <a:latin typeface="黑体" panose="02010609060101010101" pitchFamily="49" charset="-122"/>
                <a:ea typeface="黑体" panose="02010609060101010101" pitchFamily="49" charset="-122"/>
              </a:rPr>
              <a:t>Term();</a:t>
            </a:r>
            <a:r>
              <a:rPr lang="en-US" altLang="zh-CN" sz="2400">
                <a:latin typeface="黑体" panose="02010609060101010101" pitchFamily="49" charset="-122"/>
                <a:ea typeface="黑体" panose="02010609060101010101" pitchFamily="49" charset="-122"/>
              </a:rPr>
              <a:t>}</a:t>
            </a:r>
          </a:p>
        </p:txBody>
      </p:sp>
      <p:sp>
        <p:nvSpPr>
          <p:cNvPr id="16403" name="Rectangle 19"/>
          <p:cNvSpPr>
            <a:spLocks noChangeArrowheads="1"/>
          </p:cNvSpPr>
          <p:nvPr/>
        </p:nvSpPr>
        <p:spPr bwMode="auto">
          <a:xfrm>
            <a:off x="1925638" y="5216525"/>
            <a:ext cx="5878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token.type==PLUS || token.type==MINUS</a:t>
            </a:r>
          </a:p>
        </p:txBody>
      </p:sp>
      <p:sp>
        <p:nvSpPr>
          <p:cNvPr id="16404" name="Line 20"/>
          <p:cNvSpPr>
            <a:spLocks noChangeShapeType="1"/>
          </p:cNvSpPr>
          <p:nvPr/>
        </p:nvSpPr>
        <p:spPr bwMode="auto">
          <a:xfrm>
            <a:off x="2771775" y="2276475"/>
            <a:ext cx="2447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05" name="Line 21"/>
          <p:cNvSpPr>
            <a:spLocks noChangeShapeType="1"/>
          </p:cNvSpPr>
          <p:nvPr/>
        </p:nvSpPr>
        <p:spPr bwMode="auto">
          <a:xfrm>
            <a:off x="2843213" y="2708275"/>
            <a:ext cx="2447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396"/>
                                        </p:tgtEl>
                                        <p:attrNameLst>
                                          <p:attrName>style.visibility</p:attrName>
                                        </p:attrNameLst>
                                      </p:cBhvr>
                                      <p:to>
                                        <p:strVal val="visible"/>
                                      </p:to>
                                    </p:set>
                                    <p:anim calcmode="lin" valueType="num">
                                      <p:cBhvr>
                                        <p:cTn id="7" dur="500" fill="hold"/>
                                        <p:tgtEl>
                                          <p:spTgt spid="16396"/>
                                        </p:tgtEl>
                                        <p:attrNameLst>
                                          <p:attrName>ppt_w</p:attrName>
                                        </p:attrNameLst>
                                      </p:cBhvr>
                                      <p:tavLst>
                                        <p:tav tm="0">
                                          <p:val>
                                            <p:fltVal val="0"/>
                                          </p:val>
                                        </p:tav>
                                        <p:tav tm="100000">
                                          <p:val>
                                            <p:strVal val="#ppt_w"/>
                                          </p:val>
                                        </p:tav>
                                      </p:tavLst>
                                    </p:anim>
                                    <p:anim calcmode="lin" valueType="num">
                                      <p:cBhvr>
                                        <p:cTn id="8" dur="500" fill="hold"/>
                                        <p:tgtEl>
                                          <p:spTgt spid="1639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6395"/>
                                        </p:tgtEl>
                                        <p:attrNameLst>
                                          <p:attrName>style.visibility</p:attrName>
                                        </p:attrNameLst>
                                      </p:cBhvr>
                                      <p:to>
                                        <p:strVal val="visible"/>
                                      </p:to>
                                    </p:set>
                                    <p:anim calcmode="lin" valueType="num">
                                      <p:cBhvr>
                                        <p:cTn id="11" dur="500" fill="hold"/>
                                        <p:tgtEl>
                                          <p:spTgt spid="16395"/>
                                        </p:tgtEl>
                                        <p:attrNameLst>
                                          <p:attrName>ppt_w</p:attrName>
                                        </p:attrNameLst>
                                      </p:cBhvr>
                                      <p:tavLst>
                                        <p:tav tm="0">
                                          <p:val>
                                            <p:fltVal val="0"/>
                                          </p:val>
                                        </p:tav>
                                        <p:tav tm="100000">
                                          <p:val>
                                            <p:strVal val="#ppt_w"/>
                                          </p:val>
                                        </p:tav>
                                      </p:tavLst>
                                    </p:anim>
                                    <p:anim calcmode="lin" valueType="num">
                                      <p:cBhvr>
                                        <p:cTn id="12" dur="500" fill="hold"/>
                                        <p:tgtEl>
                                          <p:spTgt spid="16395"/>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500"/>
                            </p:stCondLst>
                            <p:childTnLst>
                              <p:par>
                                <p:cTn id="14" presetID="17" presetClass="entr" presetSubtype="1" fill="hold" grpId="0" nodeType="afterEffect">
                                  <p:stCondLst>
                                    <p:cond delay="0"/>
                                  </p:stCondLst>
                                  <p:childTnLst>
                                    <p:set>
                                      <p:cBhvr>
                                        <p:cTn id="15" dur="1" fill="hold">
                                          <p:stCondLst>
                                            <p:cond delay="0"/>
                                          </p:stCondLst>
                                        </p:cTn>
                                        <p:tgtEl>
                                          <p:spTgt spid="16397"/>
                                        </p:tgtEl>
                                        <p:attrNameLst>
                                          <p:attrName>style.visibility</p:attrName>
                                        </p:attrNameLst>
                                      </p:cBhvr>
                                      <p:to>
                                        <p:strVal val="visible"/>
                                      </p:to>
                                    </p:set>
                                    <p:anim calcmode="lin" valueType="num">
                                      <p:cBhvr>
                                        <p:cTn id="16" dur="500" fill="hold"/>
                                        <p:tgtEl>
                                          <p:spTgt spid="16397"/>
                                        </p:tgtEl>
                                        <p:attrNameLst>
                                          <p:attrName>ppt_x</p:attrName>
                                        </p:attrNameLst>
                                      </p:cBhvr>
                                      <p:tavLst>
                                        <p:tav tm="0">
                                          <p:val>
                                            <p:strVal val="#ppt_x"/>
                                          </p:val>
                                        </p:tav>
                                        <p:tav tm="100000">
                                          <p:val>
                                            <p:strVal val="#ppt_x"/>
                                          </p:val>
                                        </p:tav>
                                      </p:tavLst>
                                    </p:anim>
                                    <p:anim calcmode="lin" valueType="num">
                                      <p:cBhvr>
                                        <p:cTn id="17" dur="500" fill="hold"/>
                                        <p:tgtEl>
                                          <p:spTgt spid="16397"/>
                                        </p:tgtEl>
                                        <p:attrNameLst>
                                          <p:attrName>ppt_y</p:attrName>
                                        </p:attrNameLst>
                                      </p:cBhvr>
                                      <p:tavLst>
                                        <p:tav tm="0">
                                          <p:val>
                                            <p:strVal val="#ppt_y-#ppt_h/2"/>
                                          </p:val>
                                        </p:tav>
                                        <p:tav tm="100000">
                                          <p:val>
                                            <p:strVal val="#ppt_y"/>
                                          </p:val>
                                        </p:tav>
                                      </p:tavLst>
                                    </p:anim>
                                    <p:anim calcmode="lin" valueType="num">
                                      <p:cBhvr>
                                        <p:cTn id="18" dur="500" fill="hold"/>
                                        <p:tgtEl>
                                          <p:spTgt spid="16397"/>
                                        </p:tgtEl>
                                        <p:attrNameLst>
                                          <p:attrName>ppt_w</p:attrName>
                                        </p:attrNameLst>
                                      </p:cBhvr>
                                      <p:tavLst>
                                        <p:tav tm="0">
                                          <p:val>
                                            <p:strVal val="#ppt_w"/>
                                          </p:val>
                                        </p:tav>
                                        <p:tav tm="100000">
                                          <p:val>
                                            <p:strVal val="#ppt_w"/>
                                          </p:val>
                                        </p:tav>
                                      </p:tavLst>
                                    </p:anim>
                                    <p:anim calcmode="lin" valueType="num">
                                      <p:cBhvr>
                                        <p:cTn id="19" dur="500" fill="hold"/>
                                        <p:tgtEl>
                                          <p:spTgt spid="16397"/>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398"/>
                                        </p:tgtEl>
                                        <p:attrNameLst>
                                          <p:attrName>style.visibility</p:attrName>
                                        </p:attrNameLst>
                                      </p:cBhvr>
                                      <p:to>
                                        <p:strVal val="visible"/>
                                      </p:to>
                                    </p:set>
                                    <p:animEffect transition="in" filter="wipe(up)">
                                      <p:cBhvr>
                                        <p:cTn id="24" dur="500"/>
                                        <p:tgtEl>
                                          <p:spTgt spid="163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6388">
                                            <p:txEl>
                                              <p:pRg st="0" end="0"/>
                                            </p:txEl>
                                          </p:spTgt>
                                        </p:tgtEl>
                                        <p:attrNameLst>
                                          <p:attrName>style.visibility</p:attrName>
                                        </p:attrNameLst>
                                      </p:cBhvr>
                                      <p:to>
                                        <p:strVal val="visible"/>
                                      </p:to>
                                    </p:set>
                                    <p:animEffect transition="in" filter="barn(outVertical)">
                                      <p:cBhvr>
                                        <p:cTn id="29" dur="500"/>
                                        <p:tgtEl>
                                          <p:spTgt spid="1638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6399"/>
                                        </p:tgtEl>
                                        <p:attrNameLst>
                                          <p:attrName>style.visibility</p:attrName>
                                        </p:attrNameLst>
                                      </p:cBhvr>
                                      <p:to>
                                        <p:strVal val="visible"/>
                                      </p:to>
                                    </p:set>
                                    <p:animEffect transition="in" filter="wipe(up)">
                                      <p:cBhvr>
                                        <p:cTn id="34" dur="500"/>
                                        <p:tgtEl>
                                          <p:spTgt spid="16399"/>
                                        </p:tgtEl>
                                      </p:cBhvr>
                                    </p:animEffect>
                                  </p:childTnLst>
                                </p:cTn>
                              </p:par>
                              <p:par>
                                <p:cTn id="35" presetID="35" presetClass="emph" presetSubtype="0" repeatCount="3000" fill="hold" grpId="1" nodeType="withEffect">
                                  <p:stCondLst>
                                    <p:cond delay="0"/>
                                  </p:stCondLst>
                                  <p:childTnLst>
                                    <p:anim calcmode="discrete" valueType="str">
                                      <p:cBhvr>
                                        <p:cTn id="36" dur="1000" fill="hold"/>
                                        <p:tgtEl>
                                          <p:spTgt spid="16399"/>
                                        </p:tgtEl>
                                        <p:attrNameLst>
                                          <p:attrName>style.visibility</p:attrName>
                                        </p:attrNameLst>
                                      </p:cBhvr>
                                      <p:tavLst>
                                        <p:tav tm="0">
                                          <p:val>
                                            <p:strVal val="hidden"/>
                                          </p:val>
                                        </p:tav>
                                        <p:tav tm="50000">
                                          <p:val>
                                            <p:strVal val="visible"/>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6388">
                                            <p:txEl>
                                              <p:pRg st="1" end="1"/>
                                            </p:txEl>
                                          </p:spTgt>
                                        </p:tgtEl>
                                        <p:attrNameLst>
                                          <p:attrName>style.visibility</p:attrName>
                                        </p:attrNameLst>
                                      </p:cBhvr>
                                      <p:to>
                                        <p:strVal val="visible"/>
                                      </p:to>
                                    </p:set>
                                    <p:animEffect transition="in" filter="barn(outVertical)">
                                      <p:cBhvr>
                                        <p:cTn id="41" dur="500"/>
                                        <p:tgtEl>
                                          <p:spTgt spid="16388">
                                            <p:txEl>
                                              <p:pRg st="1" end="1"/>
                                            </p:txEl>
                                          </p:spTgt>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6405"/>
                                        </p:tgtEl>
                                        <p:attrNameLst>
                                          <p:attrName>style.visibility</p:attrName>
                                        </p:attrNameLst>
                                      </p:cBhvr>
                                      <p:to>
                                        <p:strVal val="visible"/>
                                      </p:to>
                                    </p:set>
                                    <p:animEffect transition="in" filter="wipe(left)">
                                      <p:cBhvr>
                                        <p:cTn id="45" dur="500"/>
                                        <p:tgtEl>
                                          <p:spTgt spid="1640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404"/>
                                        </p:tgtEl>
                                        <p:attrNameLst>
                                          <p:attrName>style.visibility</p:attrName>
                                        </p:attrNameLst>
                                      </p:cBhvr>
                                      <p:to>
                                        <p:strVal val="visible"/>
                                      </p:to>
                                    </p:set>
                                    <p:animEffect transition="in" filter="wipe(left)">
                                      <p:cBhvr>
                                        <p:cTn id="48" dur="500"/>
                                        <p:tgtEl>
                                          <p:spTgt spid="16404"/>
                                        </p:tgtEl>
                                      </p:cBhvr>
                                    </p:animEffect>
                                  </p:childTnLst>
                                </p:cTn>
                              </p:par>
                              <p:par>
                                <p:cTn id="49" presetID="1" presetClass="exit" presetSubtype="0" fill="hold" grpId="2" nodeType="withEffect">
                                  <p:stCondLst>
                                    <p:cond delay="0"/>
                                  </p:stCondLst>
                                  <p:childTnLst>
                                    <p:set>
                                      <p:cBhvr>
                                        <p:cTn id="50" dur="1" fill="hold">
                                          <p:stCondLst>
                                            <p:cond delay="0"/>
                                          </p:stCondLst>
                                        </p:cTn>
                                        <p:tgtEl>
                                          <p:spTgt spid="1639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16388">
                                            <p:txEl>
                                              <p:pRg st="2" end="2"/>
                                            </p:txEl>
                                          </p:spTgt>
                                        </p:tgtEl>
                                        <p:attrNameLst>
                                          <p:attrName>style.visibility</p:attrName>
                                        </p:attrNameLst>
                                      </p:cBhvr>
                                      <p:to>
                                        <p:strVal val="visible"/>
                                      </p:to>
                                    </p:set>
                                    <p:animEffect transition="in" filter="barn(outVertical)">
                                      <p:cBhvr>
                                        <p:cTn id="55" dur="500"/>
                                        <p:tgtEl>
                                          <p:spTgt spid="16388">
                                            <p:txEl>
                                              <p:pRg st="2" end="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3" nodeType="clickEffect">
                                  <p:stCondLst>
                                    <p:cond delay="0"/>
                                  </p:stCondLst>
                                  <p:childTnLst>
                                    <p:set>
                                      <p:cBhvr>
                                        <p:cTn id="59" dur="1" fill="hold">
                                          <p:stCondLst>
                                            <p:cond delay="0"/>
                                          </p:stCondLst>
                                        </p:cTn>
                                        <p:tgtEl>
                                          <p:spTgt spid="1639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nodeType="clickEffect">
                                  <p:stCondLst>
                                    <p:cond delay="0"/>
                                  </p:stCondLst>
                                  <p:childTnLst>
                                    <p:set>
                                      <p:cBhvr>
                                        <p:cTn id="63" dur="1" fill="hold">
                                          <p:stCondLst>
                                            <p:cond delay="0"/>
                                          </p:stCondLst>
                                        </p:cTn>
                                        <p:tgtEl>
                                          <p:spTgt spid="16389">
                                            <p:txEl>
                                              <p:pRg st="0" end="0"/>
                                            </p:txEl>
                                          </p:spTgt>
                                        </p:tgtEl>
                                        <p:attrNameLst>
                                          <p:attrName>style.visibility</p:attrName>
                                        </p:attrNameLst>
                                      </p:cBhvr>
                                      <p:to>
                                        <p:strVal val="visible"/>
                                      </p:to>
                                    </p:set>
                                    <p:animEffect transition="in" filter="barn(outVertical)">
                                      <p:cBhvr>
                                        <p:cTn id="64" dur="500"/>
                                        <p:tgtEl>
                                          <p:spTgt spid="16389">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37" fill="hold" nodeType="clickEffect">
                                  <p:stCondLst>
                                    <p:cond delay="0"/>
                                  </p:stCondLst>
                                  <p:childTnLst>
                                    <p:set>
                                      <p:cBhvr>
                                        <p:cTn id="68" dur="1" fill="hold">
                                          <p:stCondLst>
                                            <p:cond delay="0"/>
                                          </p:stCondLst>
                                        </p:cTn>
                                        <p:tgtEl>
                                          <p:spTgt spid="16389">
                                            <p:txEl>
                                              <p:pRg st="1" end="1"/>
                                            </p:txEl>
                                          </p:spTgt>
                                        </p:tgtEl>
                                        <p:attrNameLst>
                                          <p:attrName>style.visibility</p:attrName>
                                        </p:attrNameLst>
                                      </p:cBhvr>
                                      <p:to>
                                        <p:strVal val="visible"/>
                                      </p:to>
                                    </p:set>
                                    <p:animEffect transition="in" filter="barn(outVertical)">
                                      <p:cBhvr>
                                        <p:cTn id="69" dur="500"/>
                                        <p:tgtEl>
                                          <p:spTgt spid="16389">
                                            <p:txEl>
                                              <p:pRg st="1" end="1"/>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37" fill="hold" nodeType="clickEffect">
                                  <p:stCondLst>
                                    <p:cond delay="0"/>
                                  </p:stCondLst>
                                  <p:childTnLst>
                                    <p:set>
                                      <p:cBhvr>
                                        <p:cTn id="73" dur="1" fill="hold">
                                          <p:stCondLst>
                                            <p:cond delay="0"/>
                                          </p:stCondLst>
                                        </p:cTn>
                                        <p:tgtEl>
                                          <p:spTgt spid="16389">
                                            <p:txEl>
                                              <p:pRg st="2" end="2"/>
                                            </p:txEl>
                                          </p:spTgt>
                                        </p:tgtEl>
                                        <p:attrNameLst>
                                          <p:attrName>style.visibility</p:attrName>
                                        </p:attrNameLst>
                                      </p:cBhvr>
                                      <p:to>
                                        <p:strVal val="visible"/>
                                      </p:to>
                                    </p:set>
                                    <p:animEffect transition="in" filter="barn(outVertical)">
                                      <p:cBhvr>
                                        <p:cTn id="74" dur="500"/>
                                        <p:tgtEl>
                                          <p:spTgt spid="16389">
                                            <p:txEl>
                                              <p:pRg st="2" end="2"/>
                                            </p:txEl>
                                          </p:spTgt>
                                        </p:tgtEl>
                                      </p:cBhvr>
                                    </p:animEffect>
                                  </p:childTnLst>
                                </p:cTn>
                              </p:par>
                              <p:par>
                                <p:cTn id="75" presetID="10" presetClass="exit" presetSubtype="0" fill="hold" nodeType="withEffect">
                                  <p:stCondLst>
                                    <p:cond delay="0"/>
                                  </p:stCondLst>
                                  <p:childTnLst>
                                    <p:animEffect transition="out" filter="fade">
                                      <p:cBhvr>
                                        <p:cTn id="76" dur="500"/>
                                        <p:tgtEl>
                                          <p:spTgt spid="16388">
                                            <p:txEl>
                                              <p:pRg st="1" end="1"/>
                                            </p:txEl>
                                          </p:spTgt>
                                        </p:tgtEl>
                                      </p:cBhvr>
                                    </p:animEffect>
                                    <p:set>
                                      <p:cBhvr>
                                        <p:cTn id="77" dur="1" fill="hold">
                                          <p:stCondLst>
                                            <p:cond delay="499"/>
                                          </p:stCondLst>
                                        </p:cTn>
                                        <p:tgtEl>
                                          <p:spTgt spid="16388">
                                            <p:txEl>
                                              <p:pRg st="1" end="1"/>
                                            </p:txEl>
                                          </p:spTgt>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388">
                                            <p:txEl>
                                              <p:pRg st="2" end="2"/>
                                            </p:txEl>
                                          </p:spTgt>
                                        </p:tgtEl>
                                      </p:cBhvr>
                                    </p:animEffect>
                                    <p:set>
                                      <p:cBhvr>
                                        <p:cTn id="80" dur="1" fill="hold">
                                          <p:stCondLst>
                                            <p:cond delay="499"/>
                                          </p:stCondLst>
                                        </p:cTn>
                                        <p:tgtEl>
                                          <p:spTgt spid="16388">
                                            <p:txEl>
                                              <p:pRg st="2" end="2"/>
                                            </p:txEl>
                                          </p:spTgt>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6405"/>
                                        </p:tgtEl>
                                      </p:cBhvr>
                                    </p:animEffect>
                                    <p:set>
                                      <p:cBhvr>
                                        <p:cTn id="83" dur="1" fill="hold">
                                          <p:stCondLst>
                                            <p:cond delay="499"/>
                                          </p:stCondLst>
                                        </p:cTn>
                                        <p:tgtEl>
                                          <p:spTgt spid="16405"/>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6396"/>
                                        </p:tgtEl>
                                      </p:cBhvr>
                                    </p:animEffect>
                                    <p:set>
                                      <p:cBhvr>
                                        <p:cTn id="86" dur="1" fill="hold">
                                          <p:stCondLst>
                                            <p:cond delay="499"/>
                                          </p:stCondLst>
                                        </p:cTn>
                                        <p:tgtEl>
                                          <p:spTgt spid="1639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6395"/>
                                        </p:tgtEl>
                                      </p:cBhvr>
                                    </p:animEffect>
                                    <p:set>
                                      <p:cBhvr>
                                        <p:cTn id="89" dur="1" fill="hold">
                                          <p:stCondLst>
                                            <p:cond delay="499"/>
                                          </p:stCondLst>
                                        </p:cTn>
                                        <p:tgtEl>
                                          <p:spTgt spid="16395"/>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6397"/>
                                        </p:tgtEl>
                                      </p:cBhvr>
                                    </p:animEffect>
                                    <p:set>
                                      <p:cBhvr>
                                        <p:cTn id="92" dur="1" fill="hold">
                                          <p:stCondLst>
                                            <p:cond delay="499"/>
                                          </p:stCondLst>
                                        </p:cTn>
                                        <p:tgtEl>
                                          <p:spTgt spid="16397"/>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27651"/>
                                        </p:tgtEl>
                                      </p:cBhvr>
                                    </p:animEffect>
                                    <p:set>
                                      <p:cBhvr>
                                        <p:cTn id="95" dur="1" fill="hold">
                                          <p:stCondLst>
                                            <p:cond delay="499"/>
                                          </p:stCondLst>
                                        </p:cTn>
                                        <p:tgtEl>
                                          <p:spTgt spid="2765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6398"/>
                                        </p:tgtEl>
                                      </p:cBhvr>
                                    </p:animEffect>
                                    <p:set>
                                      <p:cBhvr>
                                        <p:cTn id="98" dur="1" fill="hold">
                                          <p:stCondLst>
                                            <p:cond delay="499"/>
                                          </p:stCondLst>
                                        </p:cTn>
                                        <p:tgtEl>
                                          <p:spTgt spid="16398"/>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6388">
                                            <p:txEl>
                                              <p:pRg st="0" end="0"/>
                                            </p:txEl>
                                          </p:spTgt>
                                        </p:tgtEl>
                                      </p:cBhvr>
                                    </p:animEffect>
                                    <p:set>
                                      <p:cBhvr>
                                        <p:cTn id="101" dur="1" fill="hold">
                                          <p:stCondLst>
                                            <p:cond delay="499"/>
                                          </p:stCondLst>
                                        </p:cTn>
                                        <p:tgtEl>
                                          <p:spTgt spid="16388">
                                            <p:txEl>
                                              <p:pRg st="0" end="0"/>
                                            </p:txEl>
                                          </p:spTgt>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6388">
                                            <p:txEl>
                                              <p:pRg st="1" end="1"/>
                                            </p:txEl>
                                          </p:spTgt>
                                        </p:tgtEl>
                                      </p:cBhvr>
                                    </p:animEffect>
                                    <p:set>
                                      <p:cBhvr>
                                        <p:cTn id="104" dur="1" fill="hold">
                                          <p:stCondLst>
                                            <p:cond delay="499"/>
                                          </p:stCondLst>
                                        </p:cTn>
                                        <p:tgtEl>
                                          <p:spTgt spid="16388">
                                            <p:txEl>
                                              <p:pRg st="1" end="1"/>
                                            </p:txEl>
                                          </p:spTgt>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6388">
                                            <p:txEl>
                                              <p:pRg st="2" end="2"/>
                                            </p:txEl>
                                          </p:spTgt>
                                        </p:tgtEl>
                                      </p:cBhvr>
                                    </p:animEffect>
                                    <p:set>
                                      <p:cBhvr>
                                        <p:cTn id="107" dur="1" fill="hold">
                                          <p:stCondLst>
                                            <p:cond delay="499"/>
                                          </p:stCondLst>
                                        </p:cTn>
                                        <p:tgtEl>
                                          <p:spTgt spid="16388">
                                            <p:txEl>
                                              <p:pRg st="2" end="2"/>
                                            </p:txEl>
                                          </p:spTgt>
                                        </p:tgtEl>
                                        <p:attrNameLst>
                                          <p:attrName>style.visibility</p:attrName>
                                        </p:attrNameLst>
                                      </p:cBhvr>
                                      <p:to>
                                        <p:strVal val="hidden"/>
                                      </p:to>
                                    </p:set>
                                  </p:childTnLst>
                                </p:cTn>
                              </p:par>
                              <p:par>
                                <p:cTn id="108" presetID="10" presetClass="exit" presetSubtype="0" fill="hold" grpId="4" nodeType="withEffect">
                                  <p:stCondLst>
                                    <p:cond delay="0"/>
                                  </p:stCondLst>
                                  <p:childTnLst>
                                    <p:animEffect transition="out" filter="fade">
                                      <p:cBhvr>
                                        <p:cTn id="109" dur="500"/>
                                        <p:tgtEl>
                                          <p:spTgt spid="16399"/>
                                        </p:tgtEl>
                                      </p:cBhvr>
                                    </p:animEffect>
                                    <p:set>
                                      <p:cBhvr>
                                        <p:cTn id="110" dur="1" fill="hold">
                                          <p:stCondLst>
                                            <p:cond delay="499"/>
                                          </p:stCondLst>
                                        </p:cTn>
                                        <p:tgtEl>
                                          <p:spTgt spid="16399"/>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6389">
                                            <p:txEl>
                                              <p:pRg st="0" end="0"/>
                                            </p:txEl>
                                          </p:spTgt>
                                        </p:tgtEl>
                                      </p:cBhvr>
                                    </p:animEffect>
                                    <p:set>
                                      <p:cBhvr>
                                        <p:cTn id="113" dur="1" fill="hold">
                                          <p:stCondLst>
                                            <p:cond delay="499"/>
                                          </p:stCondLst>
                                        </p:cTn>
                                        <p:tgtEl>
                                          <p:spTgt spid="16389">
                                            <p:txEl>
                                              <p:pRg st="0" end="0"/>
                                            </p:txEl>
                                          </p:spTgt>
                                        </p:tgtEl>
                                        <p:attrNameLst>
                                          <p:attrName>style.visibility</p:attrName>
                                        </p:attrNameLst>
                                      </p:cBhvr>
                                      <p:to>
                                        <p:strVal val="hidden"/>
                                      </p:to>
                                    </p:set>
                                  </p:childTnLst>
                                </p:cTn>
                              </p:par>
                              <p:par>
                                <p:cTn id="114" presetID="10" presetClass="exit" presetSubtype="0" fill="hold" grpId="2" nodeType="withEffect">
                                  <p:stCondLst>
                                    <p:cond delay="0"/>
                                  </p:stCondLst>
                                  <p:childTnLst>
                                    <p:animEffect transition="out" filter="fade">
                                      <p:cBhvr>
                                        <p:cTn id="115" dur="500"/>
                                        <p:tgtEl>
                                          <p:spTgt spid="16388">
                                            <p:txEl>
                                              <p:pRg st="0" end="0"/>
                                            </p:txEl>
                                          </p:spTgt>
                                        </p:tgtEl>
                                      </p:cBhvr>
                                    </p:animEffect>
                                    <p:set>
                                      <p:cBhvr>
                                        <p:cTn id="116" dur="1" fill="hold">
                                          <p:stCondLst>
                                            <p:cond delay="499"/>
                                          </p:stCondLst>
                                        </p:cTn>
                                        <p:tgtEl>
                                          <p:spTgt spid="16388">
                                            <p:txEl>
                                              <p:pRg st="0" end="0"/>
                                            </p:txEl>
                                          </p:spTgt>
                                        </p:tgtEl>
                                        <p:attrNameLst>
                                          <p:attrName>style.visibility</p:attrName>
                                        </p:attrNameLst>
                                      </p:cBhvr>
                                      <p:to>
                                        <p:strVal val="hidden"/>
                                      </p:to>
                                    </p:set>
                                  </p:childTnLst>
                                </p:cTn>
                              </p:par>
                              <p:par>
                                <p:cTn id="117" presetID="10" presetClass="exit" presetSubtype="0" fill="hold" grpId="2" nodeType="withEffect">
                                  <p:stCondLst>
                                    <p:cond delay="0"/>
                                  </p:stCondLst>
                                  <p:childTnLst>
                                    <p:animEffect transition="out" filter="fade">
                                      <p:cBhvr>
                                        <p:cTn id="118" dur="500"/>
                                        <p:tgtEl>
                                          <p:spTgt spid="16388">
                                            <p:txEl>
                                              <p:pRg st="1" end="1"/>
                                            </p:txEl>
                                          </p:spTgt>
                                        </p:tgtEl>
                                      </p:cBhvr>
                                    </p:animEffect>
                                    <p:set>
                                      <p:cBhvr>
                                        <p:cTn id="119" dur="1" fill="hold">
                                          <p:stCondLst>
                                            <p:cond delay="499"/>
                                          </p:stCondLst>
                                        </p:cTn>
                                        <p:tgtEl>
                                          <p:spTgt spid="16388">
                                            <p:txEl>
                                              <p:pRg st="1" end="1"/>
                                            </p:txEl>
                                          </p:spTgt>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500"/>
                                        <p:tgtEl>
                                          <p:spTgt spid="16388">
                                            <p:txEl>
                                              <p:pRg st="2" end="2"/>
                                            </p:txEl>
                                          </p:spTgt>
                                        </p:tgtEl>
                                      </p:cBhvr>
                                    </p:animEffect>
                                    <p:set>
                                      <p:cBhvr>
                                        <p:cTn id="122" dur="1" fill="hold">
                                          <p:stCondLst>
                                            <p:cond delay="499"/>
                                          </p:stCondLst>
                                        </p:cTn>
                                        <p:tgtEl>
                                          <p:spTgt spid="16388">
                                            <p:txEl>
                                              <p:pRg st="2" end="2"/>
                                            </p:txEl>
                                          </p:spTgt>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6404"/>
                                        </p:tgtEl>
                                      </p:cBhvr>
                                    </p:animEffect>
                                    <p:set>
                                      <p:cBhvr>
                                        <p:cTn id="125" dur="1" fill="hold">
                                          <p:stCondLst>
                                            <p:cond delay="499"/>
                                          </p:stCondLst>
                                        </p:cTn>
                                        <p:tgtEl>
                                          <p:spTgt spid="16404"/>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6" presetClass="entr" presetSubtype="37" fill="hold" grpId="0" nodeType="clickEffect">
                                  <p:stCondLst>
                                    <p:cond delay="0"/>
                                  </p:stCondLst>
                                  <p:childTnLst>
                                    <p:set>
                                      <p:cBhvr>
                                        <p:cTn id="129" dur="1" fill="hold">
                                          <p:stCondLst>
                                            <p:cond delay="0"/>
                                          </p:stCondLst>
                                        </p:cTn>
                                        <p:tgtEl>
                                          <p:spTgt spid="16391"/>
                                        </p:tgtEl>
                                        <p:attrNameLst>
                                          <p:attrName>style.visibility</p:attrName>
                                        </p:attrNameLst>
                                      </p:cBhvr>
                                      <p:to>
                                        <p:strVal val="visible"/>
                                      </p:to>
                                    </p:set>
                                    <p:animEffect transition="in" filter="barn(outVertical)">
                                      <p:cBhvr>
                                        <p:cTn id="130" dur="500"/>
                                        <p:tgtEl>
                                          <p:spTgt spid="1639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640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0" fill="hold" grpId="0" nodeType="clickEffect">
                                  <p:stCondLst>
                                    <p:cond delay="0"/>
                                  </p:stCondLst>
                                  <p:childTnLst>
                                    <p:set>
                                      <p:cBhvr>
                                        <p:cTn id="138" dur="1" fill="hold">
                                          <p:stCondLst>
                                            <p:cond delay="0"/>
                                          </p:stCondLst>
                                        </p:cTn>
                                        <p:tgtEl>
                                          <p:spTgt spid="16403"/>
                                        </p:tgtEl>
                                        <p:attrNameLst>
                                          <p:attrName>style.visibility</p:attrName>
                                        </p:attrNameLst>
                                      </p:cBhvr>
                                      <p:to>
                                        <p:strVal val="visible"/>
                                      </p:to>
                                    </p:set>
                                    <p:anim calcmode="lin" valueType="num">
                                      <p:cBhvr>
                                        <p:cTn id="139" dur="500" fill="hold"/>
                                        <p:tgtEl>
                                          <p:spTgt spid="16403"/>
                                        </p:tgtEl>
                                        <p:attrNameLst>
                                          <p:attrName>ppt_w</p:attrName>
                                        </p:attrNameLst>
                                      </p:cBhvr>
                                      <p:tavLst>
                                        <p:tav tm="0">
                                          <p:val>
                                            <p:fltVal val="0"/>
                                          </p:val>
                                        </p:tav>
                                        <p:tav tm="100000">
                                          <p:val>
                                            <p:strVal val="#ppt_w"/>
                                          </p:val>
                                        </p:tav>
                                      </p:tavLst>
                                    </p:anim>
                                    <p:anim calcmode="lin" valueType="num">
                                      <p:cBhvr>
                                        <p:cTn id="140" dur="500" fill="hold"/>
                                        <p:tgtEl>
                                          <p:spTgt spid="164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16388" grpId="0" build="p" autoUpdateAnimBg="0"/>
      <p:bldP spid="16388" grpId="1" build="allAtOnce"/>
      <p:bldP spid="16388" grpId="2" build="allAtOnce"/>
      <p:bldP spid="16391" grpId="0" animBg="1" autoUpdateAnimBg="0"/>
      <p:bldP spid="16395" grpId="0" animBg="1"/>
      <p:bldP spid="16395" grpId="1" animBg="1"/>
      <p:bldP spid="16396" grpId="0" animBg="1"/>
      <p:bldP spid="16396" grpId="1" animBg="1"/>
      <p:bldP spid="16397" grpId="0" animBg="1"/>
      <p:bldP spid="16397" grpId="1" animBg="1"/>
      <p:bldP spid="16398" grpId="0" animBg="1"/>
      <p:bldP spid="16398" grpId="1" animBg="1"/>
      <p:bldP spid="16399" grpId="0" animBg="1"/>
      <p:bldP spid="16399" grpId="1" animBg="1"/>
      <p:bldP spid="16399" grpId="2" animBg="1"/>
      <p:bldP spid="16399" grpId="3" animBg="1"/>
      <p:bldP spid="16399" grpId="4" animBg="1"/>
      <p:bldP spid="16401" grpId="0"/>
      <p:bldP spid="16403" grpId="0"/>
      <p:bldP spid="16404" grpId="0" animBg="1"/>
      <p:bldP spid="16404" grpId="1" animBg="1"/>
      <p:bldP spid="16405" grpId="0" animBg="1"/>
      <p:bldP spid="1640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533400" y="990600"/>
            <a:ext cx="83058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Expression 	→ Term  </a:t>
            </a: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PLUS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MINUS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Term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Term       	→ Factor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MUL </a:t>
            </a: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DIV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Factor </a:t>
            </a:r>
            <a:r>
              <a:rPr lang="en-US" altLang="zh-CN" sz="2400" dirty="0">
                <a:solidFill>
                  <a:srgbClr val="FF0000"/>
                </a:solidFill>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Factor  	→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PLUS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MINUS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Factor | Component</a:t>
            </a:r>
          </a:p>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Component 	→ Atom POWER Component | </a:t>
            </a:r>
            <a:r>
              <a:rPr lang="en-US" altLang="zh-CN" sz="2400" dirty="0" smtClean="0">
                <a:solidFill>
                  <a:srgbClr val="0000FF"/>
                </a:solidFill>
                <a:latin typeface="黑体" panose="02010609060101010101" pitchFamily="49" charset="-122"/>
                <a:ea typeface="黑体" panose="02010609060101010101" pitchFamily="49" charset="-122"/>
              </a:rPr>
              <a:t>Atom</a:t>
            </a:r>
            <a:endParaRPr lang="en-US" altLang="zh-CN" sz="2400" b="1" dirty="0">
              <a:solidFill>
                <a:srgbClr val="FF0000"/>
              </a:solidFill>
              <a:latin typeface="楷体_GB2312" pitchFamily="49" charset="-122"/>
              <a:ea typeface="楷体_GB2312" pitchFamily="49" charset="-122"/>
            </a:endParaRPr>
          </a:p>
        </p:txBody>
      </p:sp>
      <p:sp>
        <p:nvSpPr>
          <p:cNvPr id="9" name="灯片编号占位符 5"/>
          <p:cNvSpPr>
            <a:spLocks noGrp="1"/>
          </p:cNvSpPr>
          <p:nvPr>
            <p:ph type="sldNum" sz="quarter" idx="12"/>
          </p:nvPr>
        </p:nvSpPr>
        <p:spPr/>
        <p:txBody>
          <a:bodyPr/>
          <a:lstStyle/>
          <a:p>
            <a:pPr>
              <a:defRPr/>
            </a:pPr>
            <a:fld id="{7C27F9A6-1C67-4FEA-83E2-5779AC00EFB5}" type="slidenum">
              <a:rPr lang="en-US" altLang="zh-CN"/>
              <a:pPr>
                <a:defRPr/>
              </a:pPr>
              <a:t>14</a:t>
            </a:fld>
            <a:endParaRPr lang="en-US" altLang="zh-CN"/>
          </a:p>
        </p:txBody>
      </p:sp>
      <p:sp>
        <p:nvSpPr>
          <p:cNvPr id="29699" name="Rectangle 2"/>
          <p:cNvSpPr>
            <a:spLocks noGrp="1" noChangeArrowheads="1"/>
          </p:cNvSpPr>
          <p:nvPr>
            <p:ph type="title"/>
          </p:nvPr>
        </p:nvSpPr>
        <p:spPr>
          <a:xfrm>
            <a:off x="457200" y="228600"/>
            <a:ext cx="5105400" cy="609600"/>
          </a:xfrm>
        </p:spPr>
        <p:txBody>
          <a:bodyPr/>
          <a:lstStyle/>
          <a:p>
            <a:pPr algn="l" eaLnBrk="1" hangingPunct="1"/>
            <a:r>
              <a:rPr lang="zh-CN" altLang="en-US" sz="2800" smtClean="0">
                <a:solidFill>
                  <a:srgbClr val="990000"/>
                </a:solidFill>
                <a:ea typeface="隶书" panose="02010509060101010101" pitchFamily="49" charset="-122"/>
              </a:rPr>
              <a:t>全部表达式的</a:t>
            </a:r>
            <a:r>
              <a:rPr lang="en-US" altLang="zh-CN" sz="2800" smtClean="0">
                <a:solidFill>
                  <a:srgbClr val="990000"/>
                </a:solidFill>
                <a:ea typeface="隶书" panose="02010509060101010101" pitchFamily="49" charset="-122"/>
              </a:rPr>
              <a:t>EBNF </a:t>
            </a:r>
            <a:r>
              <a:rPr lang="zh-CN" altLang="en-US" sz="2800" smtClean="0">
                <a:solidFill>
                  <a:srgbClr val="990000"/>
                </a:solidFill>
                <a:ea typeface="隶书" panose="02010509060101010101" pitchFamily="49" charset="-122"/>
              </a:rPr>
              <a:t>产生式</a:t>
            </a:r>
          </a:p>
        </p:txBody>
      </p:sp>
      <p:sp>
        <p:nvSpPr>
          <p:cNvPr id="29701" name="Rectangle 5"/>
          <p:cNvSpPr>
            <a:spLocks noChangeArrowheads="1"/>
          </p:cNvSpPr>
          <p:nvPr/>
        </p:nvSpPr>
        <p:spPr bwMode="auto">
          <a:xfrm>
            <a:off x="533400" y="2784475"/>
            <a:ext cx="723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Atom → CONST_ID</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T</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FUNC L_BRACKET Expression R_BRACKET</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L_BRACKET Expression R_BRACKET </a:t>
            </a:r>
          </a:p>
        </p:txBody>
      </p:sp>
      <p:sp>
        <p:nvSpPr>
          <p:cNvPr id="2" name="矩形 1"/>
          <p:cNvSpPr/>
          <p:nvPr/>
        </p:nvSpPr>
        <p:spPr>
          <a:xfrm>
            <a:off x="7164288" y="2318639"/>
            <a:ext cx="1545124" cy="461665"/>
          </a:xfrm>
          <a:prstGeom prst="rect">
            <a:avLst/>
          </a:prstGeom>
        </p:spPr>
        <p:txBody>
          <a:bodyPr wrap="square">
            <a:spAutoFit/>
          </a:bodyPr>
          <a:lstStyle/>
          <a:p>
            <a:r>
              <a:rPr lang="zh-CN" altLang="en-US" dirty="0">
                <a:solidFill>
                  <a:srgbClr val="FF0000"/>
                </a:solidFill>
                <a:latin typeface="黑体" panose="02010609060101010101" pitchFamily="49" charset="-122"/>
                <a:ea typeface="黑体" panose="02010609060101010101" pitchFamily="49" charset="-122"/>
              </a:rPr>
              <a:t>左因子</a:t>
            </a:r>
            <a:r>
              <a:rPr lang="en-US" altLang="zh-CN" dirty="0">
                <a:solidFill>
                  <a:srgbClr val="FF0000"/>
                </a:solidFill>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29702" name="Text Box 8"/>
          <p:cNvSpPr txBox="1">
            <a:spLocks noChangeArrowheads="1"/>
          </p:cNvSpPr>
          <p:nvPr/>
        </p:nvSpPr>
        <p:spPr bwMode="auto">
          <a:xfrm>
            <a:off x="611188" y="6859588"/>
            <a:ext cx="777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349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400">
                <a:solidFill>
                  <a:srgbClr val="FF0000"/>
                </a:solidFill>
                <a:latin typeface="黑体" panose="02010609060101010101" pitchFamily="49" charset="-122"/>
                <a:ea typeface="黑体" panose="02010609060101010101" pitchFamily="49" charset="-122"/>
              </a:rPr>
              <a:t>Factor</a:t>
            </a:r>
            <a:r>
              <a:rPr lang="zh-CN" altLang="en-US" sz="2400">
                <a:solidFill>
                  <a:srgbClr val="FF0000"/>
                </a:solidFill>
                <a:latin typeface="隶书" panose="02010509060101010101" pitchFamily="49" charset="-122"/>
                <a:ea typeface="隶书" panose="020105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Component</a:t>
            </a:r>
            <a:r>
              <a:rPr lang="zh-CN" altLang="en-US" sz="2400">
                <a:solidFill>
                  <a:srgbClr val="FF0000"/>
                </a:solidFill>
                <a:latin typeface="隶书" panose="02010509060101010101" pitchFamily="49" charset="-122"/>
                <a:ea typeface="隶书" panose="02010509060101010101" pitchFamily="49" charset="-122"/>
              </a:rPr>
              <a:t>仍保持右递归，而不改写为</a:t>
            </a:r>
            <a:r>
              <a:rPr lang="en-US" altLang="zh-CN" sz="2400">
                <a:solidFill>
                  <a:srgbClr val="FF0000"/>
                </a:solidFill>
                <a:latin typeface="隶书" panose="02010509060101010101" pitchFamily="49" charset="-122"/>
                <a:ea typeface="隶书" panose="02010509060101010101" pitchFamily="49" charset="-122"/>
              </a:rPr>
              <a:t>{</a:t>
            </a:r>
            <a:r>
              <a:rPr lang="en-US" altLang="zh-CN" sz="2400">
                <a:solidFill>
                  <a:srgbClr val="FF0000"/>
                </a:solidFill>
                <a:latin typeface="Courier New" panose="02070309020205020404" pitchFamily="49" charset="0"/>
                <a:ea typeface="隶书" panose="02010509060101010101" pitchFamily="49" charset="-122"/>
              </a:rPr>
              <a:t>…</a:t>
            </a:r>
            <a:r>
              <a:rPr lang="en-US" altLang="zh-CN" sz="2400">
                <a:solidFill>
                  <a:srgbClr val="FF0000"/>
                </a:solidFill>
                <a:latin typeface="隶书" panose="02010509060101010101" pitchFamily="49" charset="-122"/>
                <a:ea typeface="隶书" panose="02010509060101010101" pitchFamily="49" charset="-122"/>
              </a:rPr>
              <a:t>}</a:t>
            </a:r>
            <a:r>
              <a:rPr lang="zh-CN" altLang="en-US" sz="2400">
                <a:solidFill>
                  <a:srgbClr val="FF0000"/>
                </a:solidFill>
                <a:latin typeface="隶书" panose="02010509060101010101" pitchFamily="49" charset="-122"/>
                <a:ea typeface="隶书" panose="02010509060101010101" pitchFamily="49" charset="-122"/>
              </a:rPr>
              <a:t>！</a:t>
            </a:r>
          </a:p>
        </p:txBody>
      </p:sp>
      <p:sp>
        <p:nvSpPr>
          <p:cNvPr id="17417" name="Rectangle 9"/>
          <p:cNvSpPr>
            <a:spLocks noChangeArrowheads="1"/>
          </p:cNvSpPr>
          <p:nvPr/>
        </p:nvSpPr>
        <p:spPr bwMode="auto">
          <a:xfrm>
            <a:off x="587375" y="2349500"/>
            <a:ext cx="8305800" cy="4766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Component 	→ Atom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POWER Component </a:t>
            </a:r>
            <a:r>
              <a:rPr lang="en-US" altLang="zh-CN" sz="2400" dirty="0">
                <a:solidFill>
                  <a:srgbClr val="FF0000"/>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7"/>
                                        </p:tgtEl>
                                        <p:attrNameLst>
                                          <p:attrName>style.visibility</p:attrName>
                                        </p:attrNameLst>
                                      </p:cBhvr>
                                      <p:to>
                                        <p:strVal val="visible"/>
                                      </p:to>
                                    </p:set>
                                    <p:animEffect transition="in" filter="wipe(left)">
                                      <p:cBhvr>
                                        <p:cTn id="13"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4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66962FA4-4134-40A4-BE5C-3FD566CA9A57}" type="slidenum">
              <a:rPr lang="en-US" altLang="zh-CN"/>
              <a:pPr>
                <a:defRPr/>
              </a:pPr>
              <a:t>15</a:t>
            </a:fld>
            <a:endParaRPr lang="en-US" altLang="zh-CN"/>
          </a:p>
        </p:txBody>
      </p:sp>
      <p:sp>
        <p:nvSpPr>
          <p:cNvPr id="31747" name="Rectangle 2"/>
          <p:cNvSpPr>
            <a:spLocks noGrp="1" noChangeArrowheads="1"/>
          </p:cNvSpPr>
          <p:nvPr>
            <p:ph type="title"/>
          </p:nvPr>
        </p:nvSpPr>
        <p:spPr>
          <a:xfrm>
            <a:off x="457200" y="44450"/>
            <a:ext cx="5105400" cy="609600"/>
          </a:xfrm>
        </p:spPr>
        <p:txBody>
          <a:bodyPr/>
          <a:lstStyle/>
          <a:p>
            <a:pPr algn="l" eaLnBrk="1" hangingPunct="1"/>
            <a:r>
              <a:rPr lang="zh-CN" altLang="en-US" sz="2800" smtClean="0">
                <a:solidFill>
                  <a:srgbClr val="990000"/>
                </a:solidFill>
                <a:ea typeface="隶书" panose="02010509060101010101" pitchFamily="49" charset="-122"/>
              </a:rPr>
              <a:t>最终的完整 </a:t>
            </a:r>
            <a:r>
              <a:rPr lang="en-US" altLang="zh-CN" sz="2800" smtClean="0">
                <a:solidFill>
                  <a:srgbClr val="990000"/>
                </a:solidFill>
                <a:ea typeface="隶书" panose="02010509060101010101" pitchFamily="49" charset="-122"/>
              </a:rPr>
              <a:t>EBNF </a:t>
            </a:r>
            <a:r>
              <a:rPr lang="zh-CN" altLang="en-US" sz="2800" smtClean="0">
                <a:solidFill>
                  <a:srgbClr val="990000"/>
                </a:solidFill>
                <a:ea typeface="隶书" panose="02010509060101010101" pitchFamily="49" charset="-122"/>
              </a:rPr>
              <a:t>文法</a:t>
            </a:r>
          </a:p>
        </p:txBody>
      </p:sp>
      <p:sp>
        <p:nvSpPr>
          <p:cNvPr id="31748" name="Rectangle 3"/>
          <p:cNvSpPr>
            <a:spLocks noChangeArrowheads="1"/>
          </p:cNvSpPr>
          <p:nvPr/>
        </p:nvSpPr>
        <p:spPr bwMode="auto">
          <a:xfrm>
            <a:off x="468313" y="3500438"/>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Expression 	→ Term </a:t>
            </a:r>
            <a:r>
              <a:rPr lang="en-US" altLang="zh-CN" sz="2000" dirty="0" smtClean="0">
                <a:latin typeface="黑体" panose="02010609060101010101" pitchFamily="49" charset="-122"/>
                <a:ea typeface="黑体" panose="02010609060101010101" pitchFamily="49" charset="-122"/>
              </a:rPr>
              <a:t>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PLUS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MINUS </a:t>
            </a:r>
            <a:r>
              <a:rPr lang="en-US" altLang="zh-CN" sz="2000" dirty="0" smtClean="0">
                <a:solidFill>
                  <a:srgbClr val="FF0000"/>
                </a:solidFill>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Term }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Term       	→ Factor </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 MUL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DIV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Factor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Factor  	→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PLUS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MINUS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Factor | Component</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Component 	→ Atom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POWER Component </a:t>
            </a: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31749" name="Rectangle 4"/>
          <p:cNvSpPr>
            <a:spLocks noChangeArrowheads="1"/>
          </p:cNvSpPr>
          <p:nvPr/>
        </p:nvSpPr>
        <p:spPr bwMode="auto">
          <a:xfrm>
            <a:off x="468313" y="4972050"/>
            <a:ext cx="7239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Atom → CONST_ID</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T</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FUNC L_BRACKET Expression R_BRACKET</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L_BRACKET Expression R_BRACKET </a:t>
            </a:r>
          </a:p>
        </p:txBody>
      </p:sp>
      <p:sp>
        <p:nvSpPr>
          <p:cNvPr id="31750" name="Rectangle 6"/>
          <p:cNvSpPr>
            <a:spLocks noChangeArrowheads="1"/>
          </p:cNvSpPr>
          <p:nvPr/>
        </p:nvSpPr>
        <p:spPr bwMode="auto">
          <a:xfrm>
            <a:off x="468313" y="549275"/>
            <a:ext cx="8305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Program  →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Statement SEMICO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Statement →  </a:t>
            </a:r>
            <a:r>
              <a:rPr lang="en-US" altLang="zh-CN" sz="2000" dirty="0" err="1">
                <a:latin typeface="黑体" panose="02010609060101010101" pitchFamily="49" charset="-122"/>
                <a:ea typeface="黑体" panose="02010609060101010101" pitchFamily="49" charset="-122"/>
              </a:rPr>
              <a:t>OriginStatment</a:t>
            </a: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ScaleStatment</a:t>
            </a:r>
            <a:endParaRPr lang="en-US" altLang="zh-CN" sz="20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RotStatment</a:t>
            </a: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ForStatment</a:t>
            </a:r>
            <a:endParaRPr lang="en-US" altLang="zh-CN" sz="20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OriginStatment</a:t>
            </a:r>
            <a:r>
              <a:rPr lang="en-US" altLang="zh-CN" sz="2000" dirty="0">
                <a:latin typeface="黑体" panose="02010609060101010101" pitchFamily="49" charset="-122"/>
                <a:ea typeface="黑体" panose="02010609060101010101" pitchFamily="49" charset="-122"/>
              </a:rPr>
              <a:t> → ORIGIN IS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L_BRACKET Expression COMMA Expression R_BRACKET</a:t>
            </a: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ScaleStatment</a:t>
            </a:r>
            <a:r>
              <a:rPr lang="en-US" altLang="zh-CN" sz="2000" dirty="0">
                <a:latin typeface="黑体" panose="02010609060101010101" pitchFamily="49" charset="-122"/>
                <a:ea typeface="黑体" panose="02010609060101010101" pitchFamily="49" charset="-122"/>
              </a:rPr>
              <a:t>  → SCALE IS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L_BRACKET Expression COMMA Expression R_BRACKET</a:t>
            </a: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RotStatment</a:t>
            </a:r>
            <a:r>
              <a:rPr lang="en-US" altLang="zh-CN" sz="2000" dirty="0">
                <a:latin typeface="黑体" panose="02010609060101010101" pitchFamily="49" charset="-122"/>
                <a:ea typeface="黑体" panose="02010609060101010101" pitchFamily="49" charset="-122"/>
              </a:rPr>
              <a:t> → ROT IS Expression</a:t>
            </a:r>
          </a:p>
        </p:txBody>
      </p:sp>
      <p:sp>
        <p:nvSpPr>
          <p:cNvPr id="31751" name="Text Box 7">
            <a:hlinkClick r:id="rId3" action="ppaction://hlinksldjump"/>
          </p:cNvPr>
          <p:cNvSpPr txBox="1">
            <a:spLocks noChangeArrowheads="1"/>
          </p:cNvSpPr>
          <p:nvPr/>
        </p:nvSpPr>
        <p:spPr bwMode="auto">
          <a:xfrm>
            <a:off x="6948488" y="616585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测试结果</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82FB4692-2AC3-4EF7-B7C1-0B28A76C808D}" type="slidenum">
              <a:rPr lang="en-US" altLang="zh-CN"/>
              <a:pPr>
                <a:defRPr/>
              </a:pPr>
              <a:t>16</a:t>
            </a:fld>
            <a:endParaRPr lang="en-US" altLang="zh-CN"/>
          </a:p>
        </p:txBody>
      </p:sp>
      <p:sp>
        <p:nvSpPr>
          <p:cNvPr id="33795" name="Rectangle 2"/>
          <p:cNvSpPr>
            <a:spLocks noGrp="1" noChangeArrowheads="1"/>
          </p:cNvSpPr>
          <p:nvPr>
            <p:ph type="title"/>
          </p:nvPr>
        </p:nvSpPr>
        <p:spPr>
          <a:xfrm>
            <a:off x="304800" y="304800"/>
            <a:ext cx="5715000" cy="6096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 </a:t>
            </a:r>
            <a:r>
              <a:rPr lang="zh-CN" altLang="en-US" sz="3200" smtClean="0">
                <a:solidFill>
                  <a:srgbClr val="990000"/>
                </a:solidFill>
                <a:latin typeface="隶书" panose="02010509060101010101" pitchFamily="49" charset="-122"/>
                <a:ea typeface="隶书" panose="02010509060101010101" pitchFamily="49" charset="-122"/>
              </a:rPr>
              <a:t>表达式的语法树</a:t>
            </a:r>
            <a:r>
              <a:rPr lang="zh-CN" altLang="en-US" smtClean="0">
                <a:solidFill>
                  <a:srgbClr val="990000"/>
                </a:solidFill>
                <a:latin typeface="黑体" panose="02010609060101010101" pitchFamily="49" charset="-122"/>
                <a:ea typeface="黑体" panose="02010609060101010101" pitchFamily="49" charset="-122"/>
              </a:rPr>
              <a:t> </a:t>
            </a:r>
          </a:p>
        </p:txBody>
      </p:sp>
      <p:sp>
        <p:nvSpPr>
          <p:cNvPr id="18436" name="Text Box 4"/>
          <p:cNvSpPr txBox="1">
            <a:spLocks noChangeArrowheads="1"/>
          </p:cNvSpPr>
          <p:nvPr/>
        </p:nvSpPr>
        <p:spPr bwMode="auto">
          <a:xfrm>
            <a:off x="533400" y="2133600"/>
            <a:ext cx="7467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400">
                <a:solidFill>
                  <a:schemeClr val="tx2"/>
                </a:solidFill>
                <a:latin typeface="隶书" panose="02010509060101010101" pitchFamily="49" charset="-122"/>
                <a:ea typeface="隶书" panose="02010509060101010101" pitchFamily="49" charset="-122"/>
              </a:rPr>
              <a:t>① </a:t>
            </a:r>
            <a:r>
              <a:rPr lang="zh-CN" altLang="en-US" sz="2400">
                <a:solidFill>
                  <a:schemeClr val="tx2"/>
                </a:solidFill>
                <a:latin typeface="隶书" panose="02010509060101010101" pitchFamily="49" charset="-122"/>
                <a:ea typeface="隶书" panose="02010509060101010101" pitchFamily="49" charset="-122"/>
              </a:rPr>
              <a:t>叶子结点： </a:t>
            </a:r>
            <a:r>
              <a:rPr lang="zh-CN" altLang="en-US" sz="2400">
                <a:latin typeface="隶书" panose="02010509060101010101" pitchFamily="49" charset="-122"/>
                <a:ea typeface="隶书" panose="02010509060101010101" pitchFamily="49" charset="-122"/>
              </a:rPr>
              <a:t>常数、参数</a:t>
            </a:r>
            <a:r>
              <a:rPr lang="en-US" altLang="zh-CN" sz="2400">
                <a:latin typeface="黑体" panose="02010609060101010101" pitchFamily="49" charset="-122"/>
                <a:ea typeface="黑体" panose="02010609060101010101" pitchFamily="49" charset="-122"/>
              </a:rPr>
              <a:t>T </a:t>
            </a:r>
            <a:r>
              <a:rPr lang="zh-CN" altLang="en-US" sz="2400">
                <a:latin typeface="隶书" panose="02010509060101010101" pitchFamily="49" charset="-122"/>
                <a:ea typeface="隶书" panose="02010509060101010101" pitchFamily="49" charset="-122"/>
              </a:rPr>
              <a:t>等。</a:t>
            </a:r>
          </a:p>
          <a:p>
            <a:pPr eaLnBrk="1" fontAlgn="b" hangingPunct="1">
              <a:buFontTx/>
              <a:buNone/>
            </a:pPr>
            <a:r>
              <a:rPr lang="zh-CN" altLang="en-US" sz="2400">
                <a:solidFill>
                  <a:schemeClr val="tx2"/>
                </a:solidFill>
                <a:latin typeface="隶书" panose="02010509060101010101" pitchFamily="49" charset="-122"/>
                <a:ea typeface="隶书" panose="02010509060101010101" pitchFamily="49" charset="-122"/>
              </a:rPr>
              <a:t>② 两个孩子的内部</a:t>
            </a:r>
            <a:r>
              <a:rPr lang="zh-CN" altLang="en-US" sz="2400">
                <a:latin typeface="隶书" panose="02010509060101010101" pitchFamily="49" charset="-122"/>
                <a:ea typeface="隶书" panose="02010509060101010101" pitchFamily="49" charset="-122"/>
              </a:rPr>
              <a:t>结</a:t>
            </a:r>
            <a:r>
              <a:rPr lang="zh-CN" altLang="en-US" sz="2400">
                <a:solidFill>
                  <a:schemeClr val="tx2"/>
                </a:solidFill>
                <a:latin typeface="隶书" panose="02010509060101010101" pitchFamily="49" charset="-122"/>
                <a:ea typeface="隶书" panose="02010509060101010101" pitchFamily="49" charset="-122"/>
              </a:rPr>
              <a:t>点：</a:t>
            </a:r>
            <a:r>
              <a:rPr lang="zh-CN" altLang="en-US" sz="2400">
                <a:latin typeface="隶书" panose="02010509060101010101" pitchFamily="49" charset="-122"/>
                <a:ea typeface="隶书" panose="02010509060101010101" pitchFamily="49" charset="-122"/>
              </a:rPr>
              <a:t>二元运算如</a:t>
            </a:r>
            <a:r>
              <a:rPr lang="en-US" altLang="zh-CN" sz="2400">
                <a:latin typeface="黑体" panose="02010609060101010101" pitchFamily="49" charset="-122"/>
                <a:ea typeface="黑体" panose="02010609060101010101" pitchFamily="49" charset="-122"/>
              </a:rPr>
              <a:t>Plus</a:t>
            </a:r>
            <a:r>
              <a:rPr lang="zh-CN" altLang="en-US" sz="2400">
                <a:latin typeface="隶书" panose="02010509060101010101" pitchFamily="49" charset="-122"/>
                <a:ea typeface="隶书" panose="02010509060101010101" pitchFamily="49" charset="-122"/>
              </a:rPr>
              <a:t>、</a:t>
            </a:r>
            <a:r>
              <a:rPr lang="en-US" altLang="zh-CN" sz="2400">
                <a:latin typeface="黑体" panose="02010609060101010101" pitchFamily="49" charset="-122"/>
                <a:ea typeface="黑体" panose="02010609060101010101" pitchFamily="49" charset="-122"/>
              </a:rPr>
              <a:t>Mul</a:t>
            </a:r>
            <a:r>
              <a:rPr lang="zh-CN" altLang="en-US" sz="2400">
                <a:latin typeface="隶书" panose="02010509060101010101" pitchFamily="49" charset="-122"/>
                <a:ea typeface="隶书" panose="02010509060101010101" pitchFamily="49" charset="-122"/>
              </a:rPr>
              <a:t>等。</a:t>
            </a:r>
          </a:p>
          <a:p>
            <a:pPr lvl="1" eaLnBrk="1" fontAlgn="b" hangingPunct="1">
              <a:buFontTx/>
              <a:buNone/>
            </a:pPr>
            <a:r>
              <a:rPr lang="zh-CN" altLang="en-US" sz="2400">
                <a:latin typeface="隶书" panose="02010509060101010101" pitchFamily="49" charset="-122"/>
                <a:ea typeface="隶书" panose="02010509060101010101" pitchFamily="49" charset="-122"/>
              </a:rPr>
              <a:t>	一元加：</a:t>
            </a:r>
            <a:r>
              <a:rPr lang="en-US" altLang="zh-CN" sz="2400">
                <a:latin typeface="黑体" panose="02010609060101010101" pitchFamily="49" charset="-122"/>
                <a:ea typeface="黑体" panose="02010609060101010101" pitchFamily="49" charset="-122"/>
              </a:rPr>
              <a:t>+E </a:t>
            </a:r>
            <a:r>
              <a:rPr lang="zh-CN" altLang="en-US" sz="2400">
                <a:latin typeface="隶书" panose="02010509060101010101" pitchFamily="49" charset="-122"/>
                <a:ea typeface="隶书" panose="02010509060101010101" pitchFamily="49" charset="-122"/>
              </a:rPr>
              <a:t>转化为 </a:t>
            </a:r>
            <a:r>
              <a:rPr lang="en-US" altLang="zh-CN" sz="2400">
                <a:solidFill>
                  <a:schemeClr val="tx2"/>
                </a:solidFill>
                <a:latin typeface="黑体" panose="02010609060101010101" pitchFamily="49" charset="-122"/>
                <a:ea typeface="黑体" panose="02010609060101010101" pitchFamily="49" charset="-122"/>
              </a:rPr>
              <a:t>E</a:t>
            </a:r>
            <a:r>
              <a:rPr lang="zh-CN" altLang="en-US" sz="2400">
                <a:latin typeface="隶书" panose="02010509060101010101" pitchFamily="49" charset="-122"/>
                <a:ea typeface="隶书" panose="02010509060101010101" pitchFamily="49" charset="-122"/>
              </a:rPr>
              <a:t>；</a:t>
            </a:r>
          </a:p>
          <a:p>
            <a:pPr lvl="1" eaLnBrk="1" fontAlgn="b" hangingPunct="1">
              <a:buFontTx/>
              <a:buNone/>
            </a:pPr>
            <a:r>
              <a:rPr lang="zh-CN" altLang="en-US" sz="2400">
                <a:latin typeface="隶书" panose="02010509060101010101" pitchFamily="49" charset="-122"/>
                <a:ea typeface="隶书" panose="02010509060101010101" pitchFamily="49" charset="-122"/>
              </a:rPr>
              <a:t>	一元减：</a:t>
            </a:r>
            <a:r>
              <a:rPr lang="en-US" altLang="zh-CN" sz="2400">
                <a:latin typeface="黑体" panose="02010609060101010101" pitchFamily="49" charset="-122"/>
                <a:ea typeface="黑体" panose="02010609060101010101" pitchFamily="49" charset="-122"/>
              </a:rPr>
              <a:t>-E </a:t>
            </a:r>
            <a:r>
              <a:rPr lang="zh-CN" altLang="en-US" sz="2400">
                <a:latin typeface="隶书" panose="02010509060101010101" pitchFamily="49" charset="-122"/>
                <a:ea typeface="隶书" panose="02010509060101010101" pitchFamily="49" charset="-122"/>
              </a:rPr>
              <a:t>转化为 </a:t>
            </a:r>
            <a:r>
              <a:rPr lang="en-US" altLang="zh-CN" sz="2400">
                <a:solidFill>
                  <a:srgbClr val="FF0000"/>
                </a:solidFill>
                <a:latin typeface="黑体" panose="02010609060101010101" pitchFamily="49" charset="-122"/>
                <a:ea typeface="黑体" panose="02010609060101010101" pitchFamily="49" charset="-122"/>
              </a:rPr>
              <a:t>0</a:t>
            </a:r>
            <a:r>
              <a:rPr lang="en-US" altLang="zh-CN" sz="2400">
                <a:solidFill>
                  <a:schemeClr val="tx2"/>
                </a:solidFill>
                <a:latin typeface="黑体" panose="02010609060101010101" pitchFamily="49" charset="-122"/>
                <a:ea typeface="黑体" panose="02010609060101010101" pitchFamily="49" charset="-122"/>
              </a:rPr>
              <a:t> - E</a:t>
            </a:r>
            <a:r>
              <a:rPr lang="zh-CN" altLang="en-US" sz="2400">
                <a:latin typeface="隶书" panose="02010509060101010101" pitchFamily="49" charset="-122"/>
                <a:ea typeface="隶书" panose="02010509060101010101" pitchFamily="49" charset="-122"/>
              </a:rPr>
              <a:t>。</a:t>
            </a:r>
          </a:p>
          <a:p>
            <a:pPr eaLnBrk="1" fontAlgn="b" hangingPunct="1">
              <a:buFontTx/>
              <a:buNone/>
            </a:pPr>
            <a:r>
              <a:rPr lang="zh-CN" altLang="en-US" sz="2400">
                <a:solidFill>
                  <a:schemeClr val="tx2"/>
                </a:solidFill>
                <a:latin typeface="隶书" panose="02010509060101010101" pitchFamily="49" charset="-122"/>
                <a:ea typeface="隶书" panose="02010509060101010101" pitchFamily="49" charset="-122"/>
              </a:rPr>
              <a:t>③ 一个孩子的内部</a:t>
            </a:r>
            <a:r>
              <a:rPr lang="zh-CN" altLang="en-US" sz="2400">
                <a:latin typeface="隶书" panose="02010509060101010101" pitchFamily="49" charset="-122"/>
                <a:ea typeface="隶书" panose="02010509060101010101" pitchFamily="49" charset="-122"/>
              </a:rPr>
              <a:t>结</a:t>
            </a:r>
            <a:r>
              <a:rPr lang="zh-CN" altLang="en-US" sz="2400">
                <a:solidFill>
                  <a:schemeClr val="tx2"/>
                </a:solidFill>
                <a:latin typeface="隶书" panose="02010509060101010101" pitchFamily="49" charset="-122"/>
                <a:ea typeface="隶书" panose="02010509060101010101" pitchFamily="49" charset="-122"/>
              </a:rPr>
              <a:t>点：</a:t>
            </a:r>
            <a:r>
              <a:rPr lang="zh-CN" altLang="en-US" sz="2400">
                <a:latin typeface="隶书" panose="02010509060101010101" pitchFamily="49" charset="-122"/>
                <a:ea typeface="隶书" panose="02010509060101010101" pitchFamily="49" charset="-122"/>
              </a:rPr>
              <a:t>函数调用，如</a:t>
            </a:r>
            <a:r>
              <a:rPr lang="en-US" altLang="zh-CN" sz="2400">
                <a:latin typeface="黑体" panose="02010609060101010101" pitchFamily="49" charset="-122"/>
                <a:ea typeface="黑体" panose="02010609060101010101" pitchFamily="49" charset="-122"/>
              </a:rPr>
              <a:t>sin(t)</a:t>
            </a:r>
            <a:r>
              <a:rPr lang="zh-CN" altLang="en-US" sz="2400">
                <a:latin typeface="隶书" panose="02010509060101010101" pitchFamily="49" charset="-122"/>
                <a:ea typeface="隶书" panose="02010509060101010101" pitchFamily="49" charset="-122"/>
              </a:rPr>
              <a:t>等。</a:t>
            </a:r>
          </a:p>
        </p:txBody>
      </p:sp>
      <p:sp>
        <p:nvSpPr>
          <p:cNvPr id="18439" name="Rectangle 7"/>
          <p:cNvSpPr>
            <a:spLocks noChangeArrowheads="1"/>
          </p:cNvSpPr>
          <p:nvPr/>
        </p:nvSpPr>
        <p:spPr bwMode="auto">
          <a:xfrm>
            <a:off x="381000" y="1143000"/>
            <a:ext cx="7315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语法树的结点</a:t>
            </a:r>
          </a:p>
          <a:p>
            <a:pPr eaLnBrk="1" fontAlgn="b"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表达式语法树的结点可以设计为以下三类：</a:t>
            </a:r>
          </a:p>
        </p:txBody>
      </p:sp>
      <p:sp>
        <p:nvSpPr>
          <p:cNvPr id="18440" name="Rectangle 8"/>
          <p:cNvSpPr>
            <a:spLocks noChangeArrowheads="1"/>
          </p:cNvSpPr>
          <p:nvPr/>
        </p:nvSpPr>
        <p:spPr bwMode="auto">
          <a:xfrm>
            <a:off x="179388" y="4678363"/>
            <a:ext cx="46069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zh-CN" altLang="zh-CN" sz="2400">
                <a:latin typeface="隶书" panose="02010509060101010101" pitchFamily="49" charset="-122"/>
                <a:ea typeface="隶书" panose="02010509060101010101" pitchFamily="49" charset="-122"/>
              </a:rPr>
              <a:t>表达式</a:t>
            </a:r>
            <a:r>
              <a:rPr lang="zh-CN" altLang="zh-CN" sz="2400">
                <a:solidFill>
                  <a:srgbClr val="990000"/>
                </a:solidFill>
                <a:latin typeface="黑体" panose="02010609060101010101" pitchFamily="49" charset="-122"/>
                <a:ea typeface="黑体" panose="02010609060101010101" pitchFamily="49" charset="-122"/>
              </a:rPr>
              <a:t>-16+5**3/cos(T)</a:t>
            </a:r>
            <a:r>
              <a:rPr lang="zh-CN" altLang="en-US" sz="2400">
                <a:latin typeface="隶书" panose="02010509060101010101" pitchFamily="49" charset="-122"/>
                <a:ea typeface="隶书" panose="02010509060101010101" pitchFamily="49" charset="-122"/>
              </a:rPr>
              <a:t>的语法树</a:t>
            </a:r>
            <a:endParaRPr lang="zh-CN" altLang="en-US" sz="2800">
              <a:solidFill>
                <a:schemeClr val="tx2"/>
              </a:solidFill>
            </a:endParaRPr>
          </a:p>
        </p:txBody>
      </p:sp>
      <p:graphicFrame>
        <p:nvGraphicFramePr>
          <p:cNvPr id="18441" name="Object 9"/>
          <p:cNvGraphicFramePr>
            <a:graphicFrameLocks noChangeAspect="1"/>
          </p:cNvGraphicFramePr>
          <p:nvPr/>
        </p:nvGraphicFramePr>
        <p:xfrm>
          <a:off x="4932363" y="4235450"/>
          <a:ext cx="3744912" cy="2289175"/>
        </p:xfrm>
        <a:graphic>
          <a:graphicData uri="http://schemas.openxmlformats.org/presentationml/2006/ole">
            <mc:AlternateContent xmlns:mc="http://schemas.openxmlformats.org/markup-compatibility/2006">
              <mc:Choice xmlns:v="urn:schemas-microsoft-com:vml" Requires="v">
                <p:oleObj spid="_x0000_s33803" name="Visio" r:id="rId4" imgW="1628546" imgH="995172" progId="Visio.Drawing.11">
                  <p:embed/>
                </p:oleObj>
              </mc:Choice>
              <mc:Fallback>
                <p:oleObj name="Visio" r:id="rId4" imgW="1628546" imgH="995172"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235450"/>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arn(outVertical)">
                                      <p:cBhvr>
                                        <p:cTn id="7" dur="5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barn(outVertical)">
                                      <p:cBhvr>
                                        <p:cTn id="12" dur="500"/>
                                        <p:tgtEl>
                                          <p:spTgt spid="184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barn(outVertical)">
                                      <p:cBhvr>
                                        <p:cTn id="17" dur="500"/>
                                        <p:tgtEl>
                                          <p:spTgt spid="18436">
                                            <p:txEl>
                                              <p:pRg st="1" end="1"/>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8436">
                                            <p:txEl>
                                              <p:pRg st="2" end="2"/>
                                            </p:txEl>
                                          </p:spTgt>
                                        </p:tgtEl>
                                        <p:attrNameLst>
                                          <p:attrName>style.visibility</p:attrName>
                                        </p:attrNameLst>
                                      </p:cBhvr>
                                      <p:to>
                                        <p:strVal val="visible"/>
                                      </p:to>
                                    </p:set>
                                    <p:animEffect transition="in" filter="barn(outVertical)">
                                      <p:cBhvr>
                                        <p:cTn id="20" dur="500"/>
                                        <p:tgtEl>
                                          <p:spTgt spid="18436">
                                            <p:txEl>
                                              <p:pRg st="2" end="2"/>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436">
                                            <p:txEl>
                                              <p:pRg st="3" end="3"/>
                                            </p:txEl>
                                          </p:spTgt>
                                        </p:tgtEl>
                                        <p:attrNameLst>
                                          <p:attrName>style.visibility</p:attrName>
                                        </p:attrNameLst>
                                      </p:cBhvr>
                                      <p:to>
                                        <p:strVal val="visible"/>
                                      </p:to>
                                    </p:set>
                                    <p:animEffect transition="in" filter="barn(outVertical)">
                                      <p:cBhvr>
                                        <p:cTn id="23" dur="500"/>
                                        <p:tgtEl>
                                          <p:spTgt spid="1843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436">
                                            <p:txEl>
                                              <p:pRg st="4" end="4"/>
                                            </p:txEl>
                                          </p:spTgt>
                                        </p:tgtEl>
                                        <p:attrNameLst>
                                          <p:attrName>style.visibility</p:attrName>
                                        </p:attrNameLst>
                                      </p:cBhvr>
                                      <p:to>
                                        <p:strVal val="visible"/>
                                      </p:to>
                                    </p:set>
                                    <p:animEffect transition="in" filter="barn(outVertical)">
                                      <p:cBhvr>
                                        <p:cTn id="28" dur="500"/>
                                        <p:tgtEl>
                                          <p:spTgt spid="18436">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grpId="0" nodeType="clickEffect">
                                  <p:stCondLst>
                                    <p:cond delay="0"/>
                                  </p:stCondLst>
                                  <p:childTnLst>
                                    <p:set>
                                      <p:cBhvr>
                                        <p:cTn id="32" dur="1" fill="hold">
                                          <p:stCondLst>
                                            <p:cond delay="0"/>
                                          </p:stCondLst>
                                        </p:cTn>
                                        <p:tgtEl>
                                          <p:spTgt spid="18440"/>
                                        </p:tgtEl>
                                        <p:attrNameLst>
                                          <p:attrName>style.visibility</p:attrName>
                                        </p:attrNameLst>
                                      </p:cBhvr>
                                      <p:to>
                                        <p:strVal val="visible"/>
                                      </p:to>
                                    </p:set>
                                    <p:anim from="(-#ppt_w/2)" to="(#ppt_x)" calcmode="lin" valueType="num">
                                      <p:cBhvr>
                                        <p:cTn id="33" dur="300" fill="hold">
                                          <p:stCondLst>
                                            <p:cond delay="0"/>
                                          </p:stCondLst>
                                        </p:cTn>
                                        <p:tgtEl>
                                          <p:spTgt spid="18440"/>
                                        </p:tgtEl>
                                        <p:attrNameLst>
                                          <p:attrName>ppt_x</p:attrName>
                                        </p:attrNameLst>
                                      </p:cBhvr>
                                    </p:anim>
                                    <p:anim from="0" to="-1.0" calcmode="lin" valueType="num">
                                      <p:cBhvr>
                                        <p:cTn id="34" dur="100" decel="50000" autoRev="1" fill="hold">
                                          <p:stCondLst>
                                            <p:cond delay="300"/>
                                          </p:stCondLst>
                                        </p:cTn>
                                        <p:tgtEl>
                                          <p:spTgt spid="18440"/>
                                        </p:tgtEl>
                                        <p:attrNameLst>
                                          <p:attrName>xshear</p:attrName>
                                        </p:attrNameLst>
                                      </p:cBhvr>
                                    </p:anim>
                                    <p:animScale>
                                      <p:cBhvr>
                                        <p:cTn id="35" dur="100" decel="100000" autoRev="1" fill="hold">
                                          <p:stCondLst>
                                            <p:cond delay="300"/>
                                          </p:stCondLst>
                                        </p:cTn>
                                        <p:tgtEl>
                                          <p:spTgt spid="18440"/>
                                        </p:tgtEl>
                                      </p:cBhvr>
                                      <p:from x="100000" y="100000"/>
                                      <p:to x="80000" y="100000"/>
                                    </p:animScale>
                                    <p:anim by="(#ppt_h/3+#ppt_w*0.1)" calcmode="lin" valueType="num">
                                      <p:cBhvr additive="sum">
                                        <p:cTn id="36" dur="100" decel="100000" autoRev="1" fill="hold">
                                          <p:stCondLst>
                                            <p:cond delay="300"/>
                                          </p:stCondLst>
                                        </p:cTn>
                                        <p:tgtEl>
                                          <p:spTgt spid="18440"/>
                                        </p:tgtEl>
                                        <p:attrNameLst>
                                          <p:attrName>ppt_x</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8441"/>
                                        </p:tgtEl>
                                        <p:attrNameLst>
                                          <p:attrName>style.visibility</p:attrName>
                                        </p:attrNameLst>
                                      </p:cBhvr>
                                      <p:to>
                                        <p:strVal val="visible"/>
                                      </p:to>
                                    </p:set>
                                    <p:animEffect transition="in" filter="barn(outVertical)">
                                      <p:cBhvr>
                                        <p:cTn id="41"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18439" grpId="0" autoUpdateAnimBg="0"/>
      <p:bldP spid="184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EE03054E-B36C-434C-8361-DEADC2822D99}" type="slidenum">
              <a:rPr lang="en-US" altLang="zh-CN"/>
              <a:pPr>
                <a:defRPr/>
              </a:pPr>
              <a:t>17</a:t>
            </a:fld>
            <a:endParaRPr lang="en-US" altLang="zh-CN"/>
          </a:p>
        </p:txBody>
      </p:sp>
      <p:sp>
        <p:nvSpPr>
          <p:cNvPr id="35843" name="Rectangle 2"/>
          <p:cNvSpPr>
            <a:spLocks noGrp="1" noChangeArrowheads="1"/>
          </p:cNvSpPr>
          <p:nvPr>
            <p:ph type="title"/>
          </p:nvPr>
        </p:nvSpPr>
        <p:spPr>
          <a:xfrm>
            <a:off x="304800" y="381000"/>
            <a:ext cx="4572000" cy="457200"/>
          </a:xfrm>
        </p:spPr>
        <p:txBody>
          <a:bodyPr/>
          <a:lstStyle/>
          <a:p>
            <a:pPr algn="just" eaLnBrk="1" fontAlgn="b"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结点的数据结构</a:t>
            </a:r>
            <a:r>
              <a:rPr lang="zh-CN" altLang="en-US" sz="2800" smtClean="0">
                <a:solidFill>
                  <a:srgbClr val="990000"/>
                </a:solidFill>
              </a:rPr>
              <a:t> </a:t>
            </a:r>
          </a:p>
        </p:txBody>
      </p:sp>
      <p:sp>
        <p:nvSpPr>
          <p:cNvPr id="19460" name="Rectangle 4"/>
          <p:cNvSpPr>
            <a:spLocks noChangeArrowheads="1"/>
          </p:cNvSpPr>
          <p:nvPr/>
        </p:nvSpPr>
        <p:spPr bwMode="auto">
          <a:xfrm>
            <a:off x="395288" y="990600"/>
            <a:ext cx="8458200" cy="53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typedef double (* </a:t>
            </a:r>
            <a:r>
              <a:rPr lang="en-US" altLang="zh-CN" sz="2400">
                <a:solidFill>
                  <a:srgbClr val="0000FF"/>
                </a:solidFill>
                <a:latin typeface="黑体" panose="02010609060101010101" pitchFamily="49" charset="-122"/>
                <a:ea typeface="黑体" panose="02010609060101010101" pitchFamily="49" charset="-122"/>
              </a:rPr>
              <a:t>FuncPtr</a:t>
            </a:r>
            <a:r>
              <a:rPr lang="en-US" altLang="zh-CN" sz="2400">
                <a:latin typeface="黑体" panose="02010609060101010101" pitchFamily="49" charset="-122"/>
                <a:ea typeface="黑体" panose="02010609060101010101" pitchFamily="49" charset="-122"/>
              </a:rPr>
              <a:t>)(double);//</a:t>
            </a:r>
            <a:r>
              <a:rPr lang="zh-CN" altLang="en-US" sz="2400">
                <a:latin typeface="黑体" panose="02010609060101010101" pitchFamily="49" charset="-122"/>
                <a:ea typeface="黑体" panose="02010609060101010101" pitchFamily="49" charset="-122"/>
              </a:rPr>
              <a:t>词法分析定义的</a:t>
            </a: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struct ExprNode</a:t>
            </a:r>
            <a:r>
              <a:rPr lang="en-US" altLang="zh-CN" sz="2400">
                <a:latin typeface="黑体" panose="02010609060101010101" pitchFamily="49" charset="-122"/>
                <a:ea typeface="黑体" panose="02010609060101010101" pitchFamily="49" charset="-122"/>
              </a:rPr>
              <a:t> </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enum Token_Type</a:t>
            </a: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OpCode</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记号</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算符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种类</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union</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Content;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p:txBody>
      </p:sp>
      <p:sp>
        <p:nvSpPr>
          <p:cNvPr id="19461" name="Rectangle 5"/>
          <p:cNvSpPr>
            <a:spLocks noChangeArrowheads="1"/>
          </p:cNvSpPr>
          <p:nvPr/>
        </p:nvSpPr>
        <p:spPr bwMode="auto">
          <a:xfrm>
            <a:off x="1157288" y="2533650"/>
            <a:ext cx="67960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 ExprNode *Left, *Right; //2</a:t>
            </a:r>
            <a:r>
              <a:rPr lang="zh-CN" altLang="en-US" sz="2400">
                <a:latin typeface="隶书" panose="02010509060101010101" pitchFamily="49" charset="-122"/>
                <a:ea typeface="隶书" panose="02010509060101010101" pitchFamily="49" charset="-122"/>
              </a:rPr>
              <a:t>个孩子</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CaseOperator</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二元运算</a:t>
            </a:r>
          </a:p>
        </p:txBody>
      </p:sp>
      <p:sp>
        <p:nvSpPr>
          <p:cNvPr id="19462" name="Rectangle 6"/>
          <p:cNvSpPr>
            <a:spLocks noChangeArrowheads="1"/>
          </p:cNvSpPr>
          <p:nvPr/>
        </p:nvSpPr>
        <p:spPr bwMode="auto">
          <a:xfrm>
            <a:off x="1112838" y="3355975"/>
            <a:ext cx="63373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 ExprNode * Child;  //1</a:t>
            </a:r>
            <a:r>
              <a:rPr lang="zh-CN" altLang="en-US" sz="2400">
                <a:latin typeface="隶书" panose="02010509060101010101" pitchFamily="49" charset="-122"/>
                <a:ea typeface="隶书" panose="02010509060101010101" pitchFamily="49" charset="-122"/>
              </a:rPr>
              <a:t>个孩子</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FuncPtr</a:t>
            </a:r>
            <a:r>
              <a:rPr lang="en-US" altLang="zh-CN" sz="2400">
                <a:latin typeface="黑体" panose="02010609060101010101" pitchFamily="49" charset="-122"/>
                <a:ea typeface="黑体" panose="02010609060101010101" pitchFamily="49" charset="-122"/>
              </a:rPr>
              <a:t> MathFuncPtr; </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tx2"/>
                </a:solidFill>
                <a:latin typeface="黑体" panose="02010609060101010101" pitchFamily="49" charset="-122"/>
                <a:ea typeface="黑体" panose="02010609060101010101" pitchFamily="49" charset="-122"/>
              </a:rPr>
              <a:t>CaseFunc</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函数调用</a:t>
            </a:r>
          </a:p>
        </p:txBody>
      </p:sp>
      <p:sp>
        <p:nvSpPr>
          <p:cNvPr id="19463" name="Rectangle 7"/>
          <p:cNvSpPr>
            <a:spLocks noChangeArrowheads="1"/>
          </p:cNvSpPr>
          <p:nvPr/>
        </p:nvSpPr>
        <p:spPr bwMode="auto">
          <a:xfrm>
            <a:off x="1157288" y="4519613"/>
            <a:ext cx="64325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double </a:t>
            </a:r>
            <a:r>
              <a:rPr lang="en-US" altLang="zh-CN" sz="2400">
                <a:solidFill>
                  <a:schemeClr val="tx2"/>
                </a:solidFill>
                <a:latin typeface="黑体" panose="02010609060101010101" pitchFamily="49" charset="-122"/>
                <a:ea typeface="黑体" panose="02010609060101010101" pitchFamily="49" charset="-122"/>
              </a:rPr>
              <a:t>CaseConst</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常数，绑定</a:t>
            </a:r>
            <a:r>
              <a:rPr lang="zh-CN" altLang="en-US" sz="2400">
                <a:solidFill>
                  <a:schemeClr val="accent2"/>
                </a:solidFill>
                <a:latin typeface="隶书" panose="02010509060101010101" pitchFamily="49" charset="-122"/>
                <a:ea typeface="隶书" panose="02010509060101010101" pitchFamily="49" charset="-122"/>
              </a:rPr>
              <a:t>右值</a:t>
            </a:r>
          </a:p>
        </p:txBody>
      </p:sp>
      <p:sp>
        <p:nvSpPr>
          <p:cNvPr id="19464" name="Rectangle 8"/>
          <p:cNvSpPr>
            <a:spLocks noChangeArrowheads="1"/>
          </p:cNvSpPr>
          <p:nvPr/>
        </p:nvSpPr>
        <p:spPr bwMode="auto">
          <a:xfrm>
            <a:off x="1157288" y="4951413"/>
            <a:ext cx="70866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double </a:t>
            </a:r>
            <a:r>
              <a:rPr lang="en-US" altLang="zh-CN" sz="2400">
                <a:solidFill>
                  <a:schemeClr val="tx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CaseParmPtr</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参数</a:t>
            </a:r>
            <a:r>
              <a:rPr lang="en-US" altLang="zh-CN" sz="2400">
                <a:latin typeface="黑体" panose="02010609060101010101" pitchFamily="49" charset="-122"/>
                <a:ea typeface="黑体" panose="02010609060101010101" pitchFamily="49" charset="-122"/>
              </a:rPr>
              <a:t>T</a:t>
            </a:r>
            <a:r>
              <a:rPr lang="zh-CN" altLang="en-US" sz="2400">
                <a:latin typeface="隶书" panose="02010509060101010101" pitchFamily="49" charset="-122"/>
                <a:ea typeface="隶书" panose="02010509060101010101" pitchFamily="49" charset="-122"/>
              </a:rPr>
              <a:t>，绑定</a:t>
            </a:r>
            <a:r>
              <a:rPr lang="zh-CN" altLang="en-US" sz="2400">
                <a:solidFill>
                  <a:schemeClr val="accent2"/>
                </a:solidFill>
                <a:latin typeface="隶书" panose="02010509060101010101" pitchFamily="49" charset="-122"/>
                <a:ea typeface="隶书" panose="02010509060101010101" pitchFamily="49" charset="-122"/>
              </a:rPr>
              <a:t>左值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arn(outVertical)">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barn(outVertical)">
                                      <p:cBhvr>
                                        <p:cTn id="12" dur="5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 calcmode="lin" valueType="num">
                                      <p:cBhvr>
                                        <p:cTn id="17" dur="500" fill="hold"/>
                                        <p:tgtEl>
                                          <p:spTgt spid="1946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946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9463"/>
                                        </p:tgtEl>
                                        <p:attrNameLst>
                                          <p:attrName>style.visibility</p:attrName>
                                        </p:attrNameLst>
                                      </p:cBhvr>
                                      <p:to>
                                        <p:strVal val="visible"/>
                                      </p:to>
                                    </p:set>
                                    <p:animEffect transition="in" filter="barn(outVertical)">
                                      <p:cBhvr>
                                        <p:cTn id="23" dur="500"/>
                                        <p:tgtEl>
                                          <p:spTgt spid="1946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barn(outVertical)">
                                      <p:cBhvr>
                                        <p:cTn id="26"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2" grpId="0" autoUpdateAnimBg="0"/>
      <p:bldP spid="19463" grpId="0" autoUpdateAnimBg="0"/>
      <p:bldP spid="1946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FF92C2F2-F41C-4081-A84A-A185A3421C04}" type="slidenum">
              <a:rPr lang="en-US" altLang="zh-CN"/>
              <a:pPr>
                <a:defRPr/>
              </a:pPr>
              <a:t>18</a:t>
            </a:fld>
            <a:endParaRPr lang="en-US" altLang="zh-CN"/>
          </a:p>
        </p:txBody>
      </p:sp>
      <p:sp>
        <p:nvSpPr>
          <p:cNvPr id="37891" name="Rectangle 2"/>
          <p:cNvSpPr>
            <a:spLocks noGrp="1" noChangeArrowheads="1"/>
          </p:cNvSpPr>
          <p:nvPr>
            <p:ph type="title"/>
          </p:nvPr>
        </p:nvSpPr>
        <p:spPr>
          <a:xfrm>
            <a:off x="179388" y="836613"/>
            <a:ext cx="4606925" cy="838200"/>
          </a:xfrm>
        </p:spPr>
        <p:txBody>
          <a:bodyPr/>
          <a:lstStyle/>
          <a:p>
            <a:pPr algn="just" eaLnBrk="1" fontAlgn="b" hangingPunct="1"/>
            <a:r>
              <a:rPr lang="zh-CN" altLang="zh-CN" sz="2400" smtClean="0">
                <a:solidFill>
                  <a:schemeClr val="tx1"/>
                </a:solidFill>
                <a:latin typeface="隶书" panose="02010509060101010101" pitchFamily="49" charset="-122"/>
                <a:ea typeface="隶书" panose="02010509060101010101" pitchFamily="49" charset="-122"/>
              </a:rPr>
              <a:t>表达式</a:t>
            </a:r>
            <a:r>
              <a:rPr lang="zh-CN" altLang="zh-CN" sz="2400" smtClean="0">
                <a:solidFill>
                  <a:srgbClr val="990000"/>
                </a:solidFill>
                <a:latin typeface="黑体" panose="02010609060101010101" pitchFamily="49" charset="-122"/>
                <a:ea typeface="黑体" panose="02010609060101010101" pitchFamily="49" charset="-122"/>
              </a:rPr>
              <a:t>-16+5**3/cos(T)</a:t>
            </a:r>
            <a:r>
              <a:rPr lang="zh-CN" altLang="en-US" sz="2400" smtClean="0">
                <a:solidFill>
                  <a:schemeClr val="tx1"/>
                </a:solidFill>
                <a:latin typeface="隶书" panose="02010509060101010101" pitchFamily="49" charset="-122"/>
                <a:ea typeface="隶书" panose="02010509060101010101" pitchFamily="49" charset="-122"/>
              </a:rPr>
              <a:t>的语法树</a:t>
            </a:r>
            <a:endParaRPr lang="zh-CN" altLang="en-US" sz="2800" smtClean="0"/>
          </a:p>
        </p:txBody>
      </p:sp>
      <p:graphicFrame>
        <p:nvGraphicFramePr>
          <p:cNvPr id="37892" name="Object 6"/>
          <p:cNvGraphicFramePr>
            <a:graphicFrameLocks noChangeAspect="1"/>
          </p:cNvGraphicFramePr>
          <p:nvPr/>
        </p:nvGraphicFramePr>
        <p:xfrm>
          <a:off x="5148263" y="188913"/>
          <a:ext cx="3744912" cy="2289175"/>
        </p:xfrm>
        <a:graphic>
          <a:graphicData uri="http://schemas.openxmlformats.org/presentationml/2006/ole">
            <mc:AlternateContent xmlns:mc="http://schemas.openxmlformats.org/markup-compatibility/2006">
              <mc:Choice xmlns:v="urn:schemas-microsoft-com:vml" Requires="v">
                <p:oleObj spid="_x0000_s37950" name="Visio" r:id="rId4" imgW="1628546" imgH="995172" progId="Visio.Drawing.11">
                  <p:embed/>
                </p:oleObj>
              </mc:Choice>
              <mc:Fallback>
                <p:oleObj name="Visio" r:id="rId4" imgW="1628546" imgH="99517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88913"/>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9"/>
          <p:cNvSpPr txBox="1">
            <a:spLocks noChangeArrowheads="1"/>
          </p:cNvSpPr>
          <p:nvPr/>
        </p:nvSpPr>
        <p:spPr bwMode="auto">
          <a:xfrm>
            <a:off x="468313" y="5445125"/>
            <a:ext cx="7194550" cy="82232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常量绑定的是</a:t>
            </a:r>
            <a:r>
              <a:rPr lang="zh-CN" altLang="en-US" sz="2400">
                <a:solidFill>
                  <a:srgbClr val="FF0000"/>
                </a:solidFill>
                <a:latin typeface="隶书" panose="02010509060101010101" pitchFamily="49" charset="-122"/>
                <a:ea typeface="隶书" panose="02010509060101010101" pitchFamily="49" charset="-122"/>
              </a:rPr>
              <a:t>右值</a:t>
            </a:r>
            <a:r>
              <a:rPr lang="zh-CN" altLang="en-US" sz="2400">
                <a:latin typeface="隶书" panose="02010509060101010101" pitchFamily="49" charset="-122"/>
                <a:ea typeface="隶书" panose="02010509060101010101" pitchFamily="49" charset="-122"/>
              </a:rPr>
              <a:t>（没有存储空间，值不能被改变）</a:t>
            </a:r>
          </a:p>
          <a:p>
            <a:pPr algn="just">
              <a:spcBef>
                <a:spcPct val="0"/>
              </a:spcBef>
              <a:buFontTx/>
              <a:buNone/>
            </a:pPr>
            <a:r>
              <a:rPr lang="zh-CN" altLang="en-US" sz="2400">
                <a:latin typeface="隶书" panose="02010509060101010101" pitchFamily="49" charset="-122"/>
                <a:ea typeface="隶书" panose="02010509060101010101" pitchFamily="49" charset="-122"/>
              </a:rPr>
              <a:t>变量绑定的是</a:t>
            </a:r>
            <a:r>
              <a:rPr lang="zh-CN" altLang="en-US" sz="2400">
                <a:solidFill>
                  <a:srgbClr val="FF0000"/>
                </a:solidFill>
                <a:latin typeface="隶书" panose="02010509060101010101" pitchFamily="49" charset="-122"/>
                <a:ea typeface="隶书" panose="02010509060101010101" pitchFamily="49" charset="-122"/>
              </a:rPr>
              <a:t>左值</a:t>
            </a:r>
            <a:r>
              <a:rPr lang="zh-CN" altLang="en-US" sz="2400">
                <a:latin typeface="隶书" panose="02010509060101010101" pitchFamily="49" charset="-122"/>
                <a:ea typeface="隶书" panose="02010509060101010101" pitchFamily="49" charset="-122"/>
              </a:rPr>
              <a:t>（有存储空间，值能被改变）</a:t>
            </a:r>
          </a:p>
        </p:txBody>
      </p:sp>
      <p:graphicFrame>
        <p:nvGraphicFramePr>
          <p:cNvPr id="51212" name="Object 12"/>
          <p:cNvGraphicFramePr>
            <a:graphicFrameLocks noChangeAspect="1"/>
          </p:cNvGraphicFramePr>
          <p:nvPr/>
        </p:nvGraphicFramePr>
        <p:xfrm>
          <a:off x="107950" y="3789363"/>
          <a:ext cx="1706563" cy="381000"/>
        </p:xfrm>
        <a:graphic>
          <a:graphicData uri="http://schemas.openxmlformats.org/presentationml/2006/ole">
            <mc:AlternateContent xmlns:mc="http://schemas.openxmlformats.org/markup-compatibility/2006">
              <mc:Choice xmlns:v="urn:schemas-microsoft-com:vml" Requires="v">
                <p:oleObj spid="_x0000_s37951" name="Visio" r:id="rId6" imgW="967557" imgH="215311" progId="Visio.Drawing.11">
                  <p:embed/>
                </p:oleObj>
              </mc:Choice>
              <mc:Fallback>
                <p:oleObj name="Visio" r:id="rId6" imgW="967557" imgH="215311" progId="Visio.Drawing.11">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3789363"/>
                        <a:ext cx="1706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15"/>
          <p:cNvGraphicFramePr>
            <a:graphicFrameLocks noChangeAspect="1"/>
          </p:cNvGraphicFramePr>
          <p:nvPr/>
        </p:nvGraphicFramePr>
        <p:xfrm>
          <a:off x="1908175" y="3792538"/>
          <a:ext cx="1800225" cy="387350"/>
        </p:xfrm>
        <a:graphic>
          <a:graphicData uri="http://schemas.openxmlformats.org/presentationml/2006/ole">
            <mc:AlternateContent xmlns:mc="http://schemas.openxmlformats.org/markup-compatibility/2006">
              <mc:Choice xmlns:v="urn:schemas-microsoft-com:vml" Requires="v">
                <p:oleObj spid="_x0000_s37952" name="Visio" r:id="rId8" imgW="1003645" imgH="215311" progId="Visio.Drawing.11">
                  <p:embed/>
                </p:oleObj>
              </mc:Choice>
              <mc:Fallback>
                <p:oleObj name="Visio" r:id="rId8" imgW="1003645" imgH="215311" progId="Visio.Drawing.11">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792538"/>
                        <a:ext cx="18002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2700338" y="4581525"/>
          <a:ext cx="1893887" cy="449263"/>
        </p:xfrm>
        <a:graphic>
          <a:graphicData uri="http://schemas.openxmlformats.org/presentationml/2006/ole">
            <mc:AlternateContent xmlns:mc="http://schemas.openxmlformats.org/markup-compatibility/2006">
              <mc:Choice xmlns:v="urn:schemas-microsoft-com:vml" Requires="v">
                <p:oleObj spid="_x0000_s37953" name="Visio" r:id="rId10" imgW="909036" imgH="215311" progId="Visio.Drawing.11">
                  <p:embed/>
                </p:oleObj>
              </mc:Choice>
              <mc:Fallback>
                <p:oleObj name="Visio" r:id="rId10" imgW="909036" imgH="215311" progId="Visio.Drawing.11">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4581525"/>
                        <a:ext cx="189388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1" name="Object 21"/>
          <p:cNvGraphicFramePr>
            <a:graphicFrameLocks noChangeAspect="1"/>
          </p:cNvGraphicFramePr>
          <p:nvPr/>
        </p:nvGraphicFramePr>
        <p:xfrm>
          <a:off x="4716463" y="4594225"/>
          <a:ext cx="1728787" cy="419100"/>
        </p:xfrm>
        <a:graphic>
          <a:graphicData uri="http://schemas.openxmlformats.org/presentationml/2006/ole">
            <mc:AlternateContent xmlns:mc="http://schemas.openxmlformats.org/markup-compatibility/2006">
              <mc:Choice xmlns:v="urn:schemas-microsoft-com:vml" Requires="v">
                <p:oleObj spid="_x0000_s37954" name="Visio" r:id="rId12" imgW="891235" imgH="215311" progId="Visio.Drawing.11">
                  <p:embed/>
                </p:oleObj>
              </mc:Choice>
              <mc:Fallback>
                <p:oleObj name="Visio" r:id="rId12" imgW="891235" imgH="215311" progId="Visio.Drawing.11">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4594225"/>
                        <a:ext cx="17287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4" name="Object 24"/>
          <p:cNvGraphicFramePr>
            <a:graphicFrameLocks noChangeAspect="1"/>
          </p:cNvGraphicFramePr>
          <p:nvPr/>
        </p:nvGraphicFramePr>
        <p:xfrm>
          <a:off x="6902450" y="4365625"/>
          <a:ext cx="1162050" cy="420688"/>
        </p:xfrm>
        <a:graphic>
          <a:graphicData uri="http://schemas.openxmlformats.org/presentationml/2006/ole">
            <mc:AlternateContent xmlns:mc="http://schemas.openxmlformats.org/markup-compatibility/2006">
              <mc:Choice xmlns:v="urn:schemas-microsoft-com:vml" Requires="v">
                <p:oleObj spid="_x0000_s37955" name="Visio" r:id="rId14" imgW="596433" imgH="215311" progId="Visio.Drawing.11">
                  <p:embed/>
                </p:oleObj>
              </mc:Choice>
              <mc:Fallback>
                <p:oleObj name="Visio" r:id="rId14" imgW="596433" imgH="215311" progId="Visio.Drawing.11">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02450" y="4365625"/>
                        <a:ext cx="11620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7" name="Object 27"/>
          <p:cNvGraphicFramePr>
            <a:graphicFrameLocks noChangeAspect="1"/>
          </p:cNvGraphicFramePr>
          <p:nvPr/>
        </p:nvGraphicFramePr>
        <p:xfrm>
          <a:off x="6759575" y="4581525"/>
          <a:ext cx="1341438" cy="774700"/>
        </p:xfrm>
        <a:graphic>
          <a:graphicData uri="http://schemas.openxmlformats.org/presentationml/2006/ole">
            <mc:AlternateContent xmlns:mc="http://schemas.openxmlformats.org/markup-compatibility/2006">
              <mc:Choice xmlns:v="urn:schemas-microsoft-com:vml" Requires="v">
                <p:oleObj spid="_x0000_s37956" name="Visio" r:id="rId16" imgW="668365" imgH="385267" progId="Visio.Drawing.11">
                  <p:embed/>
                </p:oleObj>
              </mc:Choice>
              <mc:Fallback>
                <p:oleObj name="Visio" r:id="rId16" imgW="668365" imgH="385267" progId="Visio.Drawing.11">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9575" y="4581525"/>
                        <a:ext cx="13414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0" name="Object 30"/>
          <p:cNvGraphicFramePr>
            <a:graphicFrameLocks noChangeAspect="1"/>
          </p:cNvGraphicFramePr>
          <p:nvPr/>
        </p:nvGraphicFramePr>
        <p:xfrm>
          <a:off x="6516688" y="3738563"/>
          <a:ext cx="2051050" cy="411162"/>
        </p:xfrm>
        <a:graphic>
          <a:graphicData uri="http://schemas.openxmlformats.org/presentationml/2006/ole">
            <mc:AlternateContent xmlns:mc="http://schemas.openxmlformats.org/markup-compatibility/2006">
              <mc:Choice xmlns:v="urn:schemas-microsoft-com:vml" Requires="v">
                <p:oleObj spid="_x0000_s37957" name="Visio" r:id="rId18" imgW="1075578" imgH="215311" progId="Visio.Drawing.11">
                  <p:embed/>
                </p:oleObj>
              </mc:Choice>
              <mc:Fallback>
                <p:oleObj name="Visio" r:id="rId18" imgW="1075578" imgH="215311" progId="Visio.Drawing.11">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16688" y="3738563"/>
                        <a:ext cx="20510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3" name="Object 33"/>
          <p:cNvGraphicFramePr>
            <a:graphicFrameLocks noChangeAspect="1"/>
          </p:cNvGraphicFramePr>
          <p:nvPr/>
        </p:nvGraphicFramePr>
        <p:xfrm>
          <a:off x="3924300" y="3740150"/>
          <a:ext cx="2232025" cy="409575"/>
        </p:xfrm>
        <a:graphic>
          <a:graphicData uri="http://schemas.openxmlformats.org/presentationml/2006/ole">
            <mc:AlternateContent xmlns:mc="http://schemas.openxmlformats.org/markup-compatibility/2006">
              <mc:Choice xmlns:v="urn:schemas-microsoft-com:vml" Requires="v">
                <p:oleObj spid="_x0000_s37958" name="Visio" r:id="rId20" imgW="1174577" imgH="215311" progId="Visio.Drawing.11">
                  <p:embed/>
                </p:oleObj>
              </mc:Choice>
              <mc:Fallback>
                <p:oleObj name="Visio" r:id="rId20" imgW="1174577" imgH="215311" progId="Visio.Drawing.11">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4300" y="3740150"/>
                        <a:ext cx="2232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6" name="Object 36"/>
          <p:cNvGraphicFramePr>
            <a:graphicFrameLocks noChangeAspect="1"/>
          </p:cNvGraphicFramePr>
          <p:nvPr/>
        </p:nvGraphicFramePr>
        <p:xfrm>
          <a:off x="684213" y="2887663"/>
          <a:ext cx="2376487" cy="469900"/>
        </p:xfrm>
        <a:graphic>
          <a:graphicData uri="http://schemas.openxmlformats.org/presentationml/2006/ole">
            <mc:AlternateContent xmlns:mc="http://schemas.openxmlformats.org/markup-compatibility/2006">
              <mc:Choice xmlns:v="urn:schemas-microsoft-com:vml" Requires="v">
                <p:oleObj spid="_x0000_s37959" name="Visio" r:id="rId22" imgW="1093622" imgH="215311" progId="Visio.Drawing.11">
                  <p:embed/>
                </p:oleObj>
              </mc:Choice>
              <mc:Fallback>
                <p:oleObj name="Visio" r:id="rId22" imgW="1093622" imgH="215311" progId="Visio.Drawing.11">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4213" y="2887663"/>
                        <a:ext cx="23764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9" name="Object 39"/>
          <p:cNvGraphicFramePr>
            <a:graphicFrameLocks noChangeAspect="1"/>
          </p:cNvGraphicFramePr>
          <p:nvPr/>
        </p:nvGraphicFramePr>
        <p:xfrm>
          <a:off x="4211638" y="2781300"/>
          <a:ext cx="2233612" cy="488950"/>
        </p:xfrm>
        <a:graphic>
          <a:graphicData uri="http://schemas.openxmlformats.org/presentationml/2006/ole">
            <mc:AlternateContent xmlns:mc="http://schemas.openxmlformats.org/markup-compatibility/2006">
              <mc:Choice xmlns:v="urn:schemas-microsoft-com:vml" Requires="v">
                <p:oleObj spid="_x0000_s37960" name="Visio" r:id="rId24" imgW="985601" imgH="215311" progId="Visio.Drawing.11">
                  <p:embed/>
                </p:oleObj>
              </mc:Choice>
              <mc:Fallback>
                <p:oleObj name="Visio" r:id="rId24" imgW="985601" imgH="215311" progId="Visio.Drawing.11">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1638" y="2781300"/>
                        <a:ext cx="22336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2" name="Object 42"/>
          <p:cNvGraphicFramePr>
            <a:graphicFrameLocks noChangeAspect="1"/>
          </p:cNvGraphicFramePr>
          <p:nvPr/>
        </p:nvGraphicFramePr>
        <p:xfrm>
          <a:off x="2268538" y="1916113"/>
          <a:ext cx="2590800" cy="496887"/>
        </p:xfrm>
        <a:graphic>
          <a:graphicData uri="http://schemas.openxmlformats.org/presentationml/2006/ole">
            <mc:AlternateContent xmlns:mc="http://schemas.openxmlformats.org/markup-compatibility/2006">
              <mc:Choice xmlns:v="urn:schemas-microsoft-com:vml" Requires="v">
                <p:oleObj spid="_x0000_s37961" name="Visio" r:id="rId26" imgW="1111667" imgH="212141" progId="Visio.Drawing.11">
                  <p:embed/>
                </p:oleObj>
              </mc:Choice>
              <mc:Fallback>
                <p:oleObj name="Visio" r:id="rId26" imgW="1111667" imgH="212141" progId="Visio.Drawing.11">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68538" y="1916113"/>
                        <a:ext cx="25908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4" name="Line 44"/>
          <p:cNvSpPr>
            <a:spLocks noChangeShapeType="1"/>
          </p:cNvSpPr>
          <p:nvPr/>
        </p:nvSpPr>
        <p:spPr bwMode="auto">
          <a:xfrm flipV="1">
            <a:off x="971550" y="3213100"/>
            <a:ext cx="1081088" cy="57626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5" name="Line 45"/>
          <p:cNvSpPr>
            <a:spLocks noChangeShapeType="1"/>
          </p:cNvSpPr>
          <p:nvPr/>
        </p:nvSpPr>
        <p:spPr bwMode="auto">
          <a:xfrm flipH="1" flipV="1">
            <a:off x="2771775" y="3213100"/>
            <a:ext cx="142875" cy="57626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6" name="Line 46"/>
          <p:cNvSpPr>
            <a:spLocks noChangeShapeType="1"/>
          </p:cNvSpPr>
          <p:nvPr/>
        </p:nvSpPr>
        <p:spPr bwMode="auto">
          <a:xfrm flipH="1">
            <a:off x="4572000" y="3170238"/>
            <a:ext cx="647700" cy="576262"/>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7" name="Line 47"/>
          <p:cNvSpPr>
            <a:spLocks noChangeShapeType="1"/>
          </p:cNvSpPr>
          <p:nvPr/>
        </p:nvSpPr>
        <p:spPr bwMode="auto">
          <a:xfrm flipH="1" flipV="1">
            <a:off x="6084888" y="3141663"/>
            <a:ext cx="1008062" cy="647700"/>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8" name="Line 48"/>
          <p:cNvSpPr>
            <a:spLocks noChangeShapeType="1"/>
          </p:cNvSpPr>
          <p:nvPr/>
        </p:nvSpPr>
        <p:spPr bwMode="auto">
          <a:xfrm flipH="1">
            <a:off x="2700338" y="2276475"/>
            <a:ext cx="792162" cy="64928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9" name="Line 49"/>
          <p:cNvSpPr>
            <a:spLocks noChangeShapeType="1"/>
          </p:cNvSpPr>
          <p:nvPr/>
        </p:nvSpPr>
        <p:spPr bwMode="auto">
          <a:xfrm flipH="1" flipV="1">
            <a:off x="4572000" y="2320925"/>
            <a:ext cx="863600" cy="53181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0" name="Line 50"/>
          <p:cNvSpPr>
            <a:spLocks noChangeShapeType="1"/>
          </p:cNvSpPr>
          <p:nvPr/>
        </p:nvSpPr>
        <p:spPr bwMode="auto">
          <a:xfrm flipH="1">
            <a:off x="3708400" y="4005263"/>
            <a:ext cx="1511300" cy="64770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1" name="Line 51"/>
          <p:cNvSpPr>
            <a:spLocks noChangeShapeType="1"/>
          </p:cNvSpPr>
          <p:nvPr/>
        </p:nvSpPr>
        <p:spPr bwMode="auto">
          <a:xfrm flipH="1" flipV="1">
            <a:off x="5508625" y="4005263"/>
            <a:ext cx="503238" cy="647700"/>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2" name="Line 52"/>
          <p:cNvSpPr>
            <a:spLocks noChangeShapeType="1"/>
          </p:cNvSpPr>
          <p:nvPr/>
        </p:nvSpPr>
        <p:spPr bwMode="auto">
          <a:xfrm flipH="1">
            <a:off x="7451725" y="4076700"/>
            <a:ext cx="647700" cy="288925"/>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1212"/>
                                        </p:tgtEl>
                                        <p:attrNameLst>
                                          <p:attrName>style.visibility</p:attrName>
                                        </p:attrNameLst>
                                      </p:cBhvr>
                                      <p:to>
                                        <p:strVal val="visible"/>
                                      </p:to>
                                    </p:set>
                                    <p:animEffect transition="in" filter="barn(inHorizontal)">
                                      <p:cBhvr>
                                        <p:cTn id="7" dur="500"/>
                                        <p:tgtEl>
                                          <p:spTgt spid="51212"/>
                                        </p:tgtEl>
                                      </p:cBhvr>
                                    </p:animEffect>
                                  </p:childTnLst>
                                </p:cTn>
                              </p:par>
                              <p:par>
                                <p:cTn id="8" presetID="16" presetClass="entr" presetSubtype="26" fill="hold" nodeType="withEffect">
                                  <p:stCondLst>
                                    <p:cond delay="0"/>
                                  </p:stCondLst>
                                  <p:childTnLst>
                                    <p:set>
                                      <p:cBhvr>
                                        <p:cTn id="9" dur="1" fill="hold">
                                          <p:stCondLst>
                                            <p:cond delay="0"/>
                                          </p:stCondLst>
                                        </p:cTn>
                                        <p:tgtEl>
                                          <p:spTgt spid="51215"/>
                                        </p:tgtEl>
                                        <p:attrNameLst>
                                          <p:attrName>style.visibility</p:attrName>
                                        </p:attrNameLst>
                                      </p:cBhvr>
                                      <p:to>
                                        <p:strVal val="visible"/>
                                      </p:to>
                                    </p:set>
                                    <p:animEffect transition="in" filter="barn(inHorizontal)">
                                      <p:cBhvr>
                                        <p:cTn id="10" dur="500"/>
                                        <p:tgtEl>
                                          <p:spTgt spid="512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51236"/>
                                        </p:tgtEl>
                                        <p:attrNameLst>
                                          <p:attrName>style.visibility</p:attrName>
                                        </p:attrNameLst>
                                      </p:cBhvr>
                                      <p:to>
                                        <p:strVal val="visible"/>
                                      </p:to>
                                    </p:set>
                                    <p:animEffect transition="in" filter="barn(inHorizontal)">
                                      <p:cBhvr>
                                        <p:cTn id="15" dur="500"/>
                                        <p:tgtEl>
                                          <p:spTgt spid="51236"/>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51244"/>
                                        </p:tgtEl>
                                        <p:attrNameLst>
                                          <p:attrName>style.visibility</p:attrName>
                                        </p:attrNameLst>
                                      </p:cBhvr>
                                      <p:to>
                                        <p:strVal val="visible"/>
                                      </p:to>
                                    </p:set>
                                    <p:animEffect transition="in" filter="barn(inHorizontal)">
                                      <p:cBhvr>
                                        <p:cTn id="18" dur="500"/>
                                        <p:tgtEl>
                                          <p:spTgt spid="51244"/>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51245"/>
                                        </p:tgtEl>
                                        <p:attrNameLst>
                                          <p:attrName>style.visibility</p:attrName>
                                        </p:attrNameLst>
                                      </p:cBhvr>
                                      <p:to>
                                        <p:strVal val="visible"/>
                                      </p:to>
                                    </p:set>
                                    <p:animEffect transition="in" filter="barn(inHorizontal)">
                                      <p:cBhvr>
                                        <p:cTn id="21" dur="500"/>
                                        <p:tgtEl>
                                          <p:spTgt spid="512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51218"/>
                                        </p:tgtEl>
                                        <p:attrNameLst>
                                          <p:attrName>style.visibility</p:attrName>
                                        </p:attrNameLst>
                                      </p:cBhvr>
                                      <p:to>
                                        <p:strVal val="visible"/>
                                      </p:to>
                                    </p:set>
                                    <p:animEffect transition="in" filter="barn(inHorizontal)">
                                      <p:cBhvr>
                                        <p:cTn id="26" dur="500"/>
                                        <p:tgtEl>
                                          <p:spTgt spid="51218"/>
                                        </p:tgtEl>
                                      </p:cBhvr>
                                    </p:animEffect>
                                  </p:childTnLst>
                                </p:cTn>
                              </p:par>
                              <p:par>
                                <p:cTn id="27" presetID="16" presetClass="entr" presetSubtype="26" fill="hold" nodeType="withEffect">
                                  <p:stCondLst>
                                    <p:cond delay="0"/>
                                  </p:stCondLst>
                                  <p:childTnLst>
                                    <p:set>
                                      <p:cBhvr>
                                        <p:cTn id="28" dur="1" fill="hold">
                                          <p:stCondLst>
                                            <p:cond delay="0"/>
                                          </p:stCondLst>
                                        </p:cTn>
                                        <p:tgtEl>
                                          <p:spTgt spid="51221"/>
                                        </p:tgtEl>
                                        <p:attrNameLst>
                                          <p:attrName>style.visibility</p:attrName>
                                        </p:attrNameLst>
                                      </p:cBhvr>
                                      <p:to>
                                        <p:strVal val="visible"/>
                                      </p:to>
                                    </p:set>
                                    <p:animEffect transition="in" filter="barn(inHorizontal)">
                                      <p:cBhvr>
                                        <p:cTn id="29" dur="500"/>
                                        <p:tgtEl>
                                          <p:spTgt spid="512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nodeType="clickEffect">
                                  <p:stCondLst>
                                    <p:cond delay="0"/>
                                  </p:stCondLst>
                                  <p:childTnLst>
                                    <p:set>
                                      <p:cBhvr>
                                        <p:cTn id="33" dur="1" fill="hold">
                                          <p:stCondLst>
                                            <p:cond delay="0"/>
                                          </p:stCondLst>
                                        </p:cTn>
                                        <p:tgtEl>
                                          <p:spTgt spid="51233"/>
                                        </p:tgtEl>
                                        <p:attrNameLst>
                                          <p:attrName>style.visibility</p:attrName>
                                        </p:attrNameLst>
                                      </p:cBhvr>
                                      <p:to>
                                        <p:strVal val="visible"/>
                                      </p:to>
                                    </p:set>
                                    <p:animEffect transition="in" filter="barn(inHorizontal)">
                                      <p:cBhvr>
                                        <p:cTn id="34" dur="500"/>
                                        <p:tgtEl>
                                          <p:spTgt spid="51233"/>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51250"/>
                                        </p:tgtEl>
                                        <p:attrNameLst>
                                          <p:attrName>style.visibility</p:attrName>
                                        </p:attrNameLst>
                                      </p:cBhvr>
                                      <p:to>
                                        <p:strVal val="visible"/>
                                      </p:to>
                                    </p:set>
                                    <p:animEffect transition="in" filter="barn(inHorizontal)">
                                      <p:cBhvr>
                                        <p:cTn id="37" dur="500"/>
                                        <p:tgtEl>
                                          <p:spTgt spid="51250"/>
                                        </p:tgtEl>
                                      </p:cBhvr>
                                    </p:animEffect>
                                  </p:childTnLst>
                                </p:cTn>
                              </p:par>
                              <p:par>
                                <p:cTn id="38" presetID="16" presetClass="entr" presetSubtype="26" fill="hold" grpId="0" nodeType="withEffect">
                                  <p:stCondLst>
                                    <p:cond delay="0"/>
                                  </p:stCondLst>
                                  <p:childTnLst>
                                    <p:set>
                                      <p:cBhvr>
                                        <p:cTn id="39" dur="1" fill="hold">
                                          <p:stCondLst>
                                            <p:cond delay="0"/>
                                          </p:stCondLst>
                                        </p:cTn>
                                        <p:tgtEl>
                                          <p:spTgt spid="51251"/>
                                        </p:tgtEl>
                                        <p:attrNameLst>
                                          <p:attrName>style.visibility</p:attrName>
                                        </p:attrNameLst>
                                      </p:cBhvr>
                                      <p:to>
                                        <p:strVal val="visible"/>
                                      </p:to>
                                    </p:set>
                                    <p:animEffect transition="in" filter="barn(inHorizontal)">
                                      <p:cBhvr>
                                        <p:cTn id="40" dur="500"/>
                                        <p:tgtEl>
                                          <p:spTgt spid="512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6" fill="hold" nodeType="clickEffect">
                                  <p:stCondLst>
                                    <p:cond delay="0"/>
                                  </p:stCondLst>
                                  <p:childTnLst>
                                    <p:set>
                                      <p:cBhvr>
                                        <p:cTn id="44" dur="1" fill="hold">
                                          <p:stCondLst>
                                            <p:cond delay="0"/>
                                          </p:stCondLst>
                                        </p:cTn>
                                        <p:tgtEl>
                                          <p:spTgt spid="51224"/>
                                        </p:tgtEl>
                                        <p:attrNameLst>
                                          <p:attrName>style.visibility</p:attrName>
                                        </p:attrNameLst>
                                      </p:cBhvr>
                                      <p:to>
                                        <p:strVal val="visible"/>
                                      </p:to>
                                    </p:set>
                                    <p:animEffect transition="in" filter="barn(inHorizontal)">
                                      <p:cBhvr>
                                        <p:cTn id="45" dur="500"/>
                                        <p:tgtEl>
                                          <p:spTgt spid="51224"/>
                                        </p:tgtEl>
                                      </p:cBhvr>
                                    </p:animEffect>
                                  </p:childTnLst>
                                </p:cTn>
                              </p:par>
                              <p:par>
                                <p:cTn id="46" presetID="16" presetClass="entr" presetSubtype="26" fill="hold" nodeType="withEffect">
                                  <p:stCondLst>
                                    <p:cond delay="0"/>
                                  </p:stCondLst>
                                  <p:childTnLst>
                                    <p:set>
                                      <p:cBhvr>
                                        <p:cTn id="47" dur="1" fill="hold">
                                          <p:stCondLst>
                                            <p:cond delay="0"/>
                                          </p:stCondLst>
                                        </p:cTn>
                                        <p:tgtEl>
                                          <p:spTgt spid="51227"/>
                                        </p:tgtEl>
                                        <p:attrNameLst>
                                          <p:attrName>style.visibility</p:attrName>
                                        </p:attrNameLst>
                                      </p:cBhvr>
                                      <p:to>
                                        <p:strVal val="visible"/>
                                      </p:to>
                                    </p:set>
                                    <p:animEffect transition="in" filter="barn(inHorizontal)">
                                      <p:cBhvr>
                                        <p:cTn id="48" dur="500"/>
                                        <p:tgtEl>
                                          <p:spTgt spid="512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6" fill="hold" nodeType="clickEffect">
                                  <p:stCondLst>
                                    <p:cond delay="0"/>
                                  </p:stCondLst>
                                  <p:childTnLst>
                                    <p:set>
                                      <p:cBhvr>
                                        <p:cTn id="52" dur="1" fill="hold">
                                          <p:stCondLst>
                                            <p:cond delay="0"/>
                                          </p:stCondLst>
                                        </p:cTn>
                                        <p:tgtEl>
                                          <p:spTgt spid="51230"/>
                                        </p:tgtEl>
                                        <p:attrNameLst>
                                          <p:attrName>style.visibility</p:attrName>
                                        </p:attrNameLst>
                                      </p:cBhvr>
                                      <p:to>
                                        <p:strVal val="visible"/>
                                      </p:to>
                                    </p:set>
                                    <p:animEffect transition="in" filter="barn(inHorizontal)">
                                      <p:cBhvr>
                                        <p:cTn id="53" dur="500"/>
                                        <p:tgtEl>
                                          <p:spTgt spid="51230"/>
                                        </p:tgtEl>
                                      </p:cBhvr>
                                    </p:animEffect>
                                  </p:childTnLst>
                                </p:cTn>
                              </p:par>
                              <p:par>
                                <p:cTn id="54" presetID="16" presetClass="entr" presetSubtype="26" fill="hold" grpId="0" nodeType="withEffect">
                                  <p:stCondLst>
                                    <p:cond delay="0"/>
                                  </p:stCondLst>
                                  <p:childTnLst>
                                    <p:set>
                                      <p:cBhvr>
                                        <p:cTn id="55" dur="1" fill="hold">
                                          <p:stCondLst>
                                            <p:cond delay="0"/>
                                          </p:stCondLst>
                                        </p:cTn>
                                        <p:tgtEl>
                                          <p:spTgt spid="51252"/>
                                        </p:tgtEl>
                                        <p:attrNameLst>
                                          <p:attrName>style.visibility</p:attrName>
                                        </p:attrNameLst>
                                      </p:cBhvr>
                                      <p:to>
                                        <p:strVal val="visible"/>
                                      </p:to>
                                    </p:set>
                                    <p:animEffect transition="in" filter="barn(inHorizontal)">
                                      <p:cBhvr>
                                        <p:cTn id="56" dur="500"/>
                                        <p:tgtEl>
                                          <p:spTgt spid="5125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26" fill="hold" nodeType="clickEffect">
                                  <p:stCondLst>
                                    <p:cond delay="0"/>
                                  </p:stCondLst>
                                  <p:childTnLst>
                                    <p:set>
                                      <p:cBhvr>
                                        <p:cTn id="60" dur="1" fill="hold">
                                          <p:stCondLst>
                                            <p:cond delay="0"/>
                                          </p:stCondLst>
                                        </p:cTn>
                                        <p:tgtEl>
                                          <p:spTgt spid="51239"/>
                                        </p:tgtEl>
                                        <p:attrNameLst>
                                          <p:attrName>style.visibility</p:attrName>
                                        </p:attrNameLst>
                                      </p:cBhvr>
                                      <p:to>
                                        <p:strVal val="visible"/>
                                      </p:to>
                                    </p:set>
                                    <p:animEffect transition="in" filter="barn(inHorizontal)">
                                      <p:cBhvr>
                                        <p:cTn id="61" dur="500"/>
                                        <p:tgtEl>
                                          <p:spTgt spid="51239"/>
                                        </p:tgtEl>
                                      </p:cBhvr>
                                    </p:animEffect>
                                  </p:childTnLst>
                                </p:cTn>
                              </p:par>
                              <p:par>
                                <p:cTn id="62" presetID="16" presetClass="entr" presetSubtype="26" fill="hold" grpId="0" nodeType="withEffect">
                                  <p:stCondLst>
                                    <p:cond delay="0"/>
                                  </p:stCondLst>
                                  <p:childTnLst>
                                    <p:set>
                                      <p:cBhvr>
                                        <p:cTn id="63" dur="1" fill="hold">
                                          <p:stCondLst>
                                            <p:cond delay="0"/>
                                          </p:stCondLst>
                                        </p:cTn>
                                        <p:tgtEl>
                                          <p:spTgt spid="51246"/>
                                        </p:tgtEl>
                                        <p:attrNameLst>
                                          <p:attrName>style.visibility</p:attrName>
                                        </p:attrNameLst>
                                      </p:cBhvr>
                                      <p:to>
                                        <p:strVal val="visible"/>
                                      </p:to>
                                    </p:set>
                                    <p:animEffect transition="in" filter="barn(inHorizontal)">
                                      <p:cBhvr>
                                        <p:cTn id="64" dur="500"/>
                                        <p:tgtEl>
                                          <p:spTgt spid="51246"/>
                                        </p:tgtEl>
                                      </p:cBhvr>
                                    </p:animEffect>
                                  </p:childTnLst>
                                </p:cTn>
                              </p:par>
                              <p:par>
                                <p:cTn id="65" presetID="16" presetClass="entr" presetSubtype="26" fill="hold" grpId="0" nodeType="withEffect">
                                  <p:stCondLst>
                                    <p:cond delay="0"/>
                                  </p:stCondLst>
                                  <p:childTnLst>
                                    <p:set>
                                      <p:cBhvr>
                                        <p:cTn id="66" dur="1" fill="hold">
                                          <p:stCondLst>
                                            <p:cond delay="0"/>
                                          </p:stCondLst>
                                        </p:cTn>
                                        <p:tgtEl>
                                          <p:spTgt spid="51247"/>
                                        </p:tgtEl>
                                        <p:attrNameLst>
                                          <p:attrName>style.visibility</p:attrName>
                                        </p:attrNameLst>
                                      </p:cBhvr>
                                      <p:to>
                                        <p:strVal val="visible"/>
                                      </p:to>
                                    </p:set>
                                    <p:animEffect transition="in" filter="barn(inHorizontal)">
                                      <p:cBhvr>
                                        <p:cTn id="67" dur="500"/>
                                        <p:tgtEl>
                                          <p:spTgt spid="512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6" fill="hold" nodeType="clickEffect">
                                  <p:stCondLst>
                                    <p:cond delay="0"/>
                                  </p:stCondLst>
                                  <p:childTnLst>
                                    <p:set>
                                      <p:cBhvr>
                                        <p:cTn id="71" dur="1" fill="hold">
                                          <p:stCondLst>
                                            <p:cond delay="0"/>
                                          </p:stCondLst>
                                        </p:cTn>
                                        <p:tgtEl>
                                          <p:spTgt spid="51242"/>
                                        </p:tgtEl>
                                        <p:attrNameLst>
                                          <p:attrName>style.visibility</p:attrName>
                                        </p:attrNameLst>
                                      </p:cBhvr>
                                      <p:to>
                                        <p:strVal val="visible"/>
                                      </p:to>
                                    </p:set>
                                    <p:animEffect transition="in" filter="barn(inHorizontal)">
                                      <p:cBhvr>
                                        <p:cTn id="72" dur="500"/>
                                        <p:tgtEl>
                                          <p:spTgt spid="51242"/>
                                        </p:tgtEl>
                                      </p:cBhvr>
                                    </p:animEffect>
                                  </p:childTnLst>
                                </p:cTn>
                              </p:par>
                              <p:par>
                                <p:cTn id="73" presetID="16" presetClass="entr" presetSubtype="26" fill="hold" grpId="0" nodeType="withEffect">
                                  <p:stCondLst>
                                    <p:cond delay="0"/>
                                  </p:stCondLst>
                                  <p:childTnLst>
                                    <p:set>
                                      <p:cBhvr>
                                        <p:cTn id="74" dur="1" fill="hold">
                                          <p:stCondLst>
                                            <p:cond delay="0"/>
                                          </p:stCondLst>
                                        </p:cTn>
                                        <p:tgtEl>
                                          <p:spTgt spid="51248"/>
                                        </p:tgtEl>
                                        <p:attrNameLst>
                                          <p:attrName>style.visibility</p:attrName>
                                        </p:attrNameLst>
                                      </p:cBhvr>
                                      <p:to>
                                        <p:strVal val="visible"/>
                                      </p:to>
                                    </p:set>
                                    <p:animEffect transition="in" filter="barn(inHorizontal)">
                                      <p:cBhvr>
                                        <p:cTn id="75" dur="500"/>
                                        <p:tgtEl>
                                          <p:spTgt spid="51248"/>
                                        </p:tgtEl>
                                      </p:cBhvr>
                                    </p:animEffect>
                                  </p:childTnLst>
                                </p:cTn>
                              </p:par>
                              <p:par>
                                <p:cTn id="76" presetID="16" presetClass="entr" presetSubtype="26" fill="hold" grpId="0" nodeType="withEffect">
                                  <p:stCondLst>
                                    <p:cond delay="0"/>
                                  </p:stCondLst>
                                  <p:childTnLst>
                                    <p:set>
                                      <p:cBhvr>
                                        <p:cTn id="77" dur="1" fill="hold">
                                          <p:stCondLst>
                                            <p:cond delay="0"/>
                                          </p:stCondLst>
                                        </p:cTn>
                                        <p:tgtEl>
                                          <p:spTgt spid="51249"/>
                                        </p:tgtEl>
                                        <p:attrNameLst>
                                          <p:attrName>style.visibility</p:attrName>
                                        </p:attrNameLst>
                                      </p:cBhvr>
                                      <p:to>
                                        <p:strVal val="visible"/>
                                      </p:to>
                                    </p:set>
                                    <p:animEffect transition="in" filter="barn(inHorizontal)">
                                      <p:cBhvr>
                                        <p:cTn id="78" dur="500"/>
                                        <p:tgtEl>
                                          <p:spTgt spid="51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4" grpId="0" animBg="1"/>
      <p:bldP spid="51245" grpId="0" animBg="1"/>
      <p:bldP spid="51246" grpId="0" animBg="1"/>
      <p:bldP spid="51247" grpId="0" animBg="1"/>
      <p:bldP spid="51248" grpId="0" animBg="1"/>
      <p:bldP spid="51249" grpId="0" animBg="1"/>
      <p:bldP spid="51250" grpId="0" animBg="1"/>
      <p:bldP spid="51251" grpId="0" animBg="1"/>
      <p:bldP spid="51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6B41978F-EF68-4C48-ACEB-D9D63364C0D2}" type="slidenum">
              <a:rPr lang="en-US" altLang="zh-CN"/>
              <a:pPr>
                <a:defRPr/>
              </a:pPr>
              <a:t>19</a:t>
            </a:fld>
            <a:endParaRPr lang="en-US" altLang="zh-CN"/>
          </a:p>
        </p:txBody>
      </p:sp>
      <p:sp>
        <p:nvSpPr>
          <p:cNvPr id="39939" name="Rectangle 2"/>
          <p:cNvSpPr>
            <a:spLocks noGrp="1" noChangeArrowheads="1"/>
          </p:cNvSpPr>
          <p:nvPr>
            <p:ph type="title"/>
          </p:nvPr>
        </p:nvSpPr>
        <p:spPr>
          <a:xfrm>
            <a:off x="228600" y="44450"/>
            <a:ext cx="7223125"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建立语法树</a:t>
            </a:r>
            <a:endParaRPr lang="zh-CN" altLang="en-US" smtClean="0">
              <a:solidFill>
                <a:srgbClr val="990000"/>
              </a:solidFill>
            </a:endParaRPr>
          </a:p>
        </p:txBody>
      </p:sp>
      <p:sp>
        <p:nvSpPr>
          <p:cNvPr id="39940" name="Rectangle 4"/>
          <p:cNvSpPr>
            <a:spLocks noChangeArrowheads="1"/>
          </p:cNvSpPr>
          <p:nvPr/>
        </p:nvSpPr>
        <p:spPr bwMode="auto">
          <a:xfrm>
            <a:off x="685800" y="2708275"/>
            <a:ext cx="683895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200" dirty="0" err="1">
                <a:latin typeface="黑体" panose="02010609060101010101" pitchFamily="49" charset="-122"/>
                <a:ea typeface="黑体" panose="02010609060101010101" pitchFamily="49" charset="-122"/>
              </a:rPr>
              <a:t>ExprPtr</a:t>
            </a:r>
            <a:r>
              <a:rPr lang="en-US" altLang="zh-CN" sz="2200" dirty="0">
                <a:latin typeface="黑体" panose="02010609060101010101" pitchFamily="49" charset="-122"/>
                <a:ea typeface="黑体" panose="02010609060101010101" pitchFamily="49" charset="-122"/>
              </a:rPr>
              <a:t>-&gt;</a:t>
            </a:r>
            <a:r>
              <a:rPr lang="en-US" altLang="zh-CN" sz="2200" dirty="0" err="1">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 =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err="1">
                <a:solidFill>
                  <a:srgbClr val="FF0000"/>
                </a:solidFill>
                <a:latin typeface="黑体" panose="02010609060101010101" pitchFamily="49" charset="-122"/>
                <a:ea typeface="黑体" panose="02010609060101010101" pitchFamily="49" charset="-122"/>
              </a:rPr>
              <a:t>va_start</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switch(</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case CONST_ID:	</a:t>
            </a:r>
            <a:r>
              <a:rPr lang="en-US" altLang="zh-CN" sz="2200" dirty="0">
                <a:solidFill>
                  <a:schemeClr val="tx2"/>
                </a:solidFill>
                <a:latin typeface="隶书" panose="02010509060101010101" pitchFamily="49" charset="-122"/>
                <a:ea typeface="隶书" panose="02010509060101010101" pitchFamily="49" charset="-122"/>
              </a:rPr>
              <a:t>// </a:t>
            </a:r>
            <a:r>
              <a:rPr lang="zh-CN" altLang="en-US" sz="2200" dirty="0">
                <a:solidFill>
                  <a:schemeClr val="tx2"/>
                </a:solidFill>
                <a:latin typeface="隶书" panose="02010509060101010101" pitchFamily="49" charset="-122"/>
                <a:ea typeface="隶书" panose="02010509060101010101" pitchFamily="49" charset="-122"/>
              </a:rPr>
              <a:t>常数结点</a:t>
            </a:r>
          </a:p>
          <a:p>
            <a:pPr eaLnBrk="1" fontAlgn="b" hangingPunct="1">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ExprPtr</a:t>
            </a:r>
            <a:r>
              <a:rPr lang="en-US" altLang="zh-CN" sz="2200" dirty="0">
                <a:latin typeface="黑体" panose="02010609060101010101" pitchFamily="49" charset="-122"/>
                <a:ea typeface="黑体" panose="02010609060101010101" pitchFamily="49" charset="-122"/>
              </a:rPr>
              <a:t>-&gt;</a:t>
            </a:r>
            <a:r>
              <a:rPr lang="en-US" altLang="zh-CN" sz="2200" dirty="0" err="1">
                <a:latin typeface="黑体" panose="02010609060101010101" pitchFamily="49" charset="-122"/>
                <a:ea typeface="黑体" panose="02010609060101010101" pitchFamily="49" charset="-122"/>
              </a:rPr>
              <a:t>Content.CaseConst</a:t>
            </a:r>
            <a:endParaRPr lang="en-US" altLang="zh-CN" sz="22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=(double)</a:t>
            </a:r>
            <a:r>
              <a:rPr lang="en-US" altLang="zh-CN" sz="2200" dirty="0" err="1">
                <a:solidFill>
                  <a:srgbClr val="FF0000"/>
                </a:solidFill>
                <a:latin typeface="黑体" panose="02010609060101010101" pitchFamily="49" charset="-122"/>
                <a:ea typeface="黑体" panose="02010609060101010101" pitchFamily="49" charset="-122"/>
              </a:rPr>
              <a:t>va_arg</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double);</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break;</a:t>
            </a:r>
          </a:p>
        </p:txBody>
      </p:sp>
      <p:sp>
        <p:nvSpPr>
          <p:cNvPr id="39941" name="Rectangle 5"/>
          <p:cNvSpPr>
            <a:spLocks noChangeArrowheads="1"/>
          </p:cNvSpPr>
          <p:nvPr/>
        </p:nvSpPr>
        <p:spPr bwMode="auto">
          <a:xfrm>
            <a:off x="381000" y="620713"/>
            <a:ext cx="836771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200" dirty="0">
                <a:solidFill>
                  <a:srgbClr val="FF0000"/>
                </a:solidFill>
                <a:latin typeface="黑体" panose="02010609060101010101" pitchFamily="49" charset="-122"/>
                <a:ea typeface="黑体" panose="02010609060101010101" pitchFamily="49" charset="-122"/>
              </a:rPr>
              <a:t>#include &lt;</a:t>
            </a:r>
            <a:r>
              <a:rPr lang="en-US" altLang="zh-CN" sz="2200" dirty="0" err="1">
                <a:solidFill>
                  <a:srgbClr val="FF0000"/>
                </a:solidFill>
                <a:latin typeface="黑体" panose="02010609060101010101" pitchFamily="49" charset="-122"/>
                <a:ea typeface="黑体" panose="02010609060101010101" pitchFamily="49" charset="-122"/>
              </a:rPr>
              <a:t>stdarg.h</a:t>
            </a:r>
            <a:r>
              <a:rPr lang="en-US" altLang="zh-CN" sz="2200" dirty="0">
                <a:solidFill>
                  <a:srgbClr val="FF0000"/>
                </a:solidFill>
                <a:latin typeface="黑体" panose="02010609060101010101" pitchFamily="49" charset="-122"/>
                <a:ea typeface="黑体" panose="02010609060101010101" pitchFamily="49" charset="-122"/>
              </a:rPr>
              <a:t>&gt;</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double </a:t>
            </a:r>
            <a:r>
              <a:rPr lang="en-US" altLang="zh-CN" sz="2200" dirty="0">
                <a:solidFill>
                  <a:srgbClr val="FF0000"/>
                </a:solidFill>
                <a:latin typeface="黑体" panose="02010609060101010101" pitchFamily="49" charset="-122"/>
                <a:ea typeface="黑体" panose="02010609060101010101" pitchFamily="49" charset="-122"/>
              </a:rPr>
              <a:t>Parameter</a:t>
            </a: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 </a:t>
            </a:r>
            <a:r>
              <a:rPr lang="zh-CN" altLang="en-US" sz="2200" dirty="0">
                <a:solidFill>
                  <a:schemeClr val="tx2"/>
                </a:solidFill>
                <a:latin typeface="隶书" panose="02010509060101010101" pitchFamily="49" charset="-122"/>
                <a:ea typeface="隶书" panose="02010509060101010101" pitchFamily="49" charset="-122"/>
              </a:rPr>
              <a:t>参数 </a:t>
            </a:r>
            <a:r>
              <a:rPr lang="en-US" altLang="zh-CN" sz="2200" dirty="0">
                <a:solidFill>
                  <a:schemeClr val="tx2"/>
                </a:solidFill>
                <a:latin typeface="隶书" panose="02010509060101010101" pitchFamily="49" charset="-122"/>
                <a:ea typeface="隶书" panose="02010509060101010101" pitchFamily="49" charset="-122"/>
              </a:rPr>
              <a:t>T </a:t>
            </a:r>
            <a:r>
              <a:rPr lang="zh-CN" altLang="en-US" sz="2200" dirty="0">
                <a:solidFill>
                  <a:schemeClr val="tx2"/>
                </a:solidFill>
                <a:latin typeface="隶书" panose="02010509060101010101" pitchFamily="49" charset="-122"/>
                <a:ea typeface="隶书" panose="02010509060101010101" pitchFamily="49" charset="-122"/>
              </a:rPr>
              <a:t>之值的存放位置，仅一份</a:t>
            </a:r>
          </a:p>
          <a:p>
            <a:pPr eaLnBrk="1" fontAlgn="b" hangingPunct="1">
              <a:spcBef>
                <a:spcPct val="0"/>
              </a:spcBef>
              <a:buFontTx/>
              <a:buNone/>
            </a:pP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MakeExprNode</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enum</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Token_Type</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smtClean="0">
                <a:latin typeface="黑体" panose="02010609060101010101" pitchFamily="49" charset="-122"/>
                <a:ea typeface="黑体" panose="02010609060101010101" pitchFamily="49" charset="-122"/>
              </a:rPr>
              <a:t>,</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a:t>
            </a:r>
            <a:r>
              <a:rPr lang="en-US" altLang="zh-CN" sz="2200" dirty="0" err="1" smtClean="0">
                <a:latin typeface="黑体" panose="02010609060101010101" pitchFamily="49" charset="-122"/>
                <a:ea typeface="黑体" panose="02010609060101010101" pitchFamily="49" charset="-122"/>
              </a:rPr>
              <a:t>ExprPtr</a:t>
            </a:r>
            <a:r>
              <a:rPr lang="en-US" altLang="zh-CN" sz="2200" dirty="0" smtClean="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solidFill>
                  <a:srgbClr val="FF0000"/>
                </a:solidFill>
                <a:latin typeface="黑体" panose="02010609060101010101" pitchFamily="49" charset="-122"/>
                <a:ea typeface="黑体" panose="02010609060101010101" pitchFamily="49" charset="-122"/>
              </a:rPr>
              <a:t>malloc</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sizeof</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solidFill>
                  <a:srgbClr val="FF0000"/>
                </a:solidFill>
                <a:latin typeface="黑体" panose="02010609060101010101" pitchFamily="49" charset="-122"/>
                <a:ea typeface="黑体" panose="02010609060101010101" pitchFamily="49" charset="-122"/>
              </a:rPr>
              <a:t>va_list</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a:t>
            </a:r>
          </a:p>
        </p:txBody>
      </p:sp>
      <p:sp>
        <p:nvSpPr>
          <p:cNvPr id="39942" name="Rectangle 6"/>
          <p:cNvSpPr>
            <a:spLocks noChangeArrowheads="1"/>
          </p:cNvSpPr>
          <p:nvPr/>
        </p:nvSpPr>
        <p:spPr bwMode="auto">
          <a:xfrm>
            <a:off x="839788" y="5084763"/>
            <a:ext cx="6324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 case T:		</a:t>
            </a:r>
            <a:r>
              <a:rPr lang="en-US" altLang="zh-CN" sz="2000">
                <a:solidFill>
                  <a:schemeClr val="tx2"/>
                </a:solidFill>
                <a:latin typeface="隶书" panose="02010509060101010101" pitchFamily="49" charset="-122"/>
                <a:ea typeface="隶书" panose="02010509060101010101" pitchFamily="49" charset="-122"/>
              </a:rPr>
              <a:t>// </a:t>
            </a:r>
            <a:r>
              <a:rPr lang="zh-CN" altLang="en-US" sz="2000">
                <a:solidFill>
                  <a:schemeClr val="tx2"/>
                </a:solidFill>
                <a:latin typeface="隶书" panose="02010509060101010101" pitchFamily="49" charset="-122"/>
                <a:ea typeface="隶书" panose="02010509060101010101" pitchFamily="49" charset="-122"/>
              </a:rPr>
              <a:t>参数结点</a:t>
            </a:r>
          </a:p>
          <a:p>
            <a:pPr eaLnBrk="1" fontAlgn="b" hangingPunct="1">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ExprPtr-&gt;Content.CaseParmPtr=&amp;</a:t>
            </a:r>
            <a:r>
              <a:rPr lang="en-US" altLang="zh-CN" sz="2000">
                <a:solidFill>
                  <a:srgbClr val="FF0000"/>
                </a:solidFill>
                <a:latin typeface="黑体" panose="02010609060101010101" pitchFamily="49" charset="-122"/>
                <a:ea typeface="黑体" panose="02010609060101010101" pitchFamily="49" charset="-122"/>
              </a:rPr>
              <a:t>Parameter</a:t>
            </a:r>
            <a:r>
              <a:rPr lang="en-US" altLang="zh-CN" sz="200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break;</a:t>
            </a:r>
          </a:p>
        </p:txBody>
      </p:sp>
      <p:graphicFrame>
        <p:nvGraphicFramePr>
          <p:cNvPr id="7" name="Object 12"/>
          <p:cNvGraphicFramePr>
            <a:graphicFrameLocks noChangeAspect="1"/>
          </p:cNvGraphicFramePr>
          <p:nvPr/>
        </p:nvGraphicFramePr>
        <p:xfrm>
          <a:off x="6300788" y="3756025"/>
          <a:ext cx="2301875" cy="442913"/>
        </p:xfrm>
        <a:graphic>
          <a:graphicData uri="http://schemas.openxmlformats.org/presentationml/2006/ole">
            <mc:AlternateContent xmlns:mc="http://schemas.openxmlformats.org/markup-compatibility/2006">
              <mc:Choice xmlns:v="urn:schemas-microsoft-com:vml" Requires="v">
                <p:oleObj spid="_x0000_s39953" name="Visio" r:id="rId4" imgW="1108497" imgH="212141" progId="Visio.Drawing.11">
                  <p:embed/>
                </p:oleObj>
              </mc:Choice>
              <mc:Fallback>
                <p:oleObj name="Visio" r:id="rId4" imgW="1108497" imgH="21214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3756025"/>
                        <a:ext cx="230187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6300788" y="4922838"/>
          <a:ext cx="2301875" cy="444500"/>
        </p:xfrm>
        <a:graphic>
          <a:graphicData uri="http://schemas.openxmlformats.org/presentationml/2006/ole">
            <mc:AlternateContent xmlns:mc="http://schemas.openxmlformats.org/markup-compatibility/2006">
              <mc:Choice xmlns:v="urn:schemas-microsoft-com:vml" Requires="v">
                <p:oleObj spid="_x0000_s39954" name="Visio" r:id="rId6" imgW="1111667" imgH="214579" progId="Visio.Drawing.11">
                  <p:embed/>
                </p:oleObj>
              </mc:Choice>
              <mc:Fallback>
                <p:oleObj name="Visio" r:id="rId6" imgW="1111667" imgH="214579"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4922838"/>
                        <a:ext cx="23018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0A2C6BF2-C36E-4D1E-B111-383086F1FC20}" type="slidenum">
              <a:rPr lang="en-US" altLang="zh-CN"/>
              <a:pPr>
                <a:defRPr/>
              </a:pPr>
              <a:t>2</a:t>
            </a:fld>
            <a:endParaRPr lang="en-US" altLang="zh-CN"/>
          </a:p>
        </p:txBody>
      </p:sp>
      <p:sp>
        <p:nvSpPr>
          <p:cNvPr id="2078" name="Rectangle 30"/>
          <p:cNvSpPr>
            <a:spLocks noChangeArrowheads="1"/>
          </p:cNvSpPr>
          <p:nvPr/>
        </p:nvSpPr>
        <p:spPr bwMode="auto">
          <a:xfrm>
            <a:off x="323850" y="836613"/>
            <a:ext cx="2233613" cy="1979612"/>
          </a:xfrm>
          <a:prstGeom prst="rect">
            <a:avLst/>
          </a:prstGeom>
          <a:noFill/>
          <a:ln w="28575"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r>
              <a:rPr lang="zh-CN" altLang="en-US" sz="2400">
                <a:latin typeface="隶书" panose="02010509060101010101" pitchFamily="49" charset="-122"/>
                <a:ea typeface="隶书" panose="02010509060101010101" pitchFamily="49" charset="-122"/>
              </a:rPr>
              <a:t>词法分析器</a:t>
            </a:r>
          </a:p>
        </p:txBody>
      </p:sp>
      <p:sp>
        <p:nvSpPr>
          <p:cNvPr id="5124" name="Rectangle 2"/>
          <p:cNvSpPr>
            <a:spLocks noGrp="1" noChangeArrowheads="1"/>
          </p:cNvSpPr>
          <p:nvPr>
            <p:ph type="title"/>
          </p:nvPr>
        </p:nvSpPr>
        <p:spPr>
          <a:xfrm>
            <a:off x="304800" y="115888"/>
            <a:ext cx="6781800" cy="685800"/>
          </a:xfrm>
        </p:spPr>
        <p:txBody>
          <a:bodyPr/>
          <a:lstStyle/>
          <a:p>
            <a:pPr algn="l" eaLnBrk="1" hangingPunct="1"/>
            <a:r>
              <a:rPr lang="zh-CN" altLang="en-US" sz="3600" smtClean="0">
                <a:solidFill>
                  <a:srgbClr val="990000"/>
                </a:solidFill>
                <a:latin typeface="隶书" panose="02010509060101010101" pitchFamily="49" charset="-122"/>
                <a:ea typeface="隶书" panose="02010509060101010101" pitchFamily="49" charset="-122"/>
              </a:rPr>
              <a:t>语法分析器的构造</a:t>
            </a:r>
            <a:r>
              <a:rPr lang="zh-CN" altLang="en-US" sz="3600" smtClean="0">
                <a:solidFill>
                  <a:srgbClr val="990000"/>
                </a:solidFill>
              </a:rPr>
              <a:t> </a:t>
            </a:r>
          </a:p>
        </p:txBody>
      </p:sp>
      <p:sp>
        <p:nvSpPr>
          <p:cNvPr id="5125" name="Text Box 8"/>
          <p:cNvSpPr txBox="1">
            <a:spLocks noChangeArrowheads="1"/>
          </p:cNvSpPr>
          <p:nvPr/>
        </p:nvSpPr>
        <p:spPr bwMode="auto">
          <a:xfrm>
            <a:off x="2814638" y="2344738"/>
            <a:ext cx="66246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语法分析器的任务：</a:t>
            </a:r>
            <a:r>
              <a:rPr lang="zh-CN" altLang="en-US" sz="2400">
                <a:ea typeface="隶书" panose="02010509060101010101" pitchFamily="49" charset="-122"/>
              </a:rPr>
              <a:t>分析语言的结构</a:t>
            </a:r>
          </a:p>
          <a:p>
            <a:pPr lvl="1" eaLnBrk="1" hangingPunct="1">
              <a:spcBef>
                <a:spcPct val="0"/>
              </a:spcBef>
              <a:buFontTx/>
              <a:buNone/>
            </a:pPr>
            <a:r>
              <a:rPr lang="en-US" altLang="zh-CN" sz="2400">
                <a:ea typeface="隶书" panose="02010509060101010101" pitchFamily="49" charset="-122"/>
              </a:rPr>
              <a:t>1.  </a:t>
            </a:r>
            <a:r>
              <a:rPr lang="zh-CN" altLang="en-US" sz="2400">
                <a:ea typeface="隶书" panose="02010509060101010101" pitchFamily="49" charset="-122"/>
              </a:rPr>
              <a:t>为结构正确的输入构造</a:t>
            </a:r>
            <a:r>
              <a:rPr lang="zh-CN" altLang="en-US" sz="2400">
                <a:solidFill>
                  <a:schemeClr val="accent2"/>
                </a:solidFill>
                <a:ea typeface="隶书" panose="02010509060101010101" pitchFamily="49" charset="-122"/>
              </a:rPr>
              <a:t>语法树</a:t>
            </a:r>
            <a:r>
              <a:rPr lang="en-US" altLang="zh-CN" sz="2400">
                <a:ea typeface="隶书" panose="02010509060101010101" pitchFamily="49" charset="-122"/>
              </a:rPr>
              <a:t>/</a:t>
            </a:r>
            <a:r>
              <a:rPr lang="zh-CN" altLang="en-US" sz="2400">
                <a:ea typeface="隶书" panose="02010509060101010101" pitchFamily="49" charset="-122"/>
              </a:rPr>
              <a:t>分析树 ；</a:t>
            </a:r>
          </a:p>
          <a:p>
            <a:pPr lvl="1" eaLnBrk="1" hangingPunct="1">
              <a:spcBef>
                <a:spcPct val="0"/>
              </a:spcBef>
              <a:buFontTx/>
              <a:buNone/>
            </a:pPr>
            <a:r>
              <a:rPr lang="en-US" altLang="zh-CN" sz="2400">
                <a:ea typeface="隶书" panose="02010509060101010101" pitchFamily="49" charset="-122"/>
              </a:rPr>
              <a:t>2.  </a:t>
            </a:r>
            <a:r>
              <a:rPr lang="zh-CN" altLang="en-US" sz="2400">
                <a:ea typeface="隶书" panose="02010509060101010101" pitchFamily="49" charset="-122"/>
              </a:rPr>
              <a:t>检查输入序列中的错误。</a:t>
            </a:r>
          </a:p>
        </p:txBody>
      </p:sp>
      <p:sp>
        <p:nvSpPr>
          <p:cNvPr id="2058" name="Rectangle 10"/>
          <p:cNvSpPr>
            <a:spLocks noChangeArrowheads="1"/>
          </p:cNvSpPr>
          <p:nvPr/>
        </p:nvSpPr>
        <p:spPr bwMode="auto">
          <a:xfrm>
            <a:off x="139700" y="4005263"/>
            <a:ext cx="889635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6461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主要工作：</a:t>
            </a:r>
          </a:p>
          <a:p>
            <a:pPr lvl="1" eaLnBrk="1" hangingPunct="1">
              <a:buFontTx/>
              <a:buNone/>
            </a:pPr>
            <a:r>
              <a:rPr lang="en-US" altLang="zh-CN" sz="2400">
                <a:latin typeface="隶书" panose="02010509060101010101" pitchFamily="49" charset="-122"/>
                <a:ea typeface="隶书" panose="02010509060101010101" pitchFamily="49" charset="-122"/>
              </a:rPr>
              <a:t>1. </a:t>
            </a:r>
            <a:r>
              <a:rPr lang="zh-CN" altLang="en-US" sz="2400">
                <a:latin typeface="隶书" panose="02010509060101010101" pitchFamily="49" charset="-122"/>
                <a:ea typeface="隶书" panose="02010509060101010101" pitchFamily="49" charset="-122"/>
              </a:rPr>
              <a:t>设计函数绘图语言的</a:t>
            </a:r>
            <a:r>
              <a:rPr lang="zh-CN" altLang="en-US" sz="2400">
                <a:solidFill>
                  <a:schemeClr val="accent2"/>
                </a:solidFill>
                <a:latin typeface="隶书" panose="02010509060101010101" pitchFamily="49" charset="-122"/>
                <a:ea typeface="隶书" panose="02010509060101010101" pitchFamily="49" charset="-122"/>
              </a:rPr>
              <a:t>文法</a:t>
            </a:r>
            <a:r>
              <a:rPr lang="zh-CN" altLang="en-US" sz="2400">
                <a:latin typeface="隶书" panose="02010509060101010101" pitchFamily="49" charset="-122"/>
                <a:ea typeface="隶书" panose="02010509060101010101" pitchFamily="49" charset="-122"/>
              </a:rPr>
              <a:t>，使其适合</a:t>
            </a:r>
            <a:r>
              <a:rPr lang="zh-CN" altLang="en-US" sz="2400">
                <a:solidFill>
                  <a:srgbClr val="FF0000"/>
                </a:solidFill>
                <a:latin typeface="隶书" panose="02010509060101010101" pitchFamily="49" charset="-122"/>
                <a:ea typeface="隶书" panose="02010509060101010101" pitchFamily="49" charset="-122"/>
              </a:rPr>
              <a:t>递归下降分析</a:t>
            </a:r>
            <a:r>
              <a:rPr lang="zh-CN" altLang="en-US" sz="2400">
                <a:latin typeface="隶书" panose="02010509060101010101" pitchFamily="49" charset="-122"/>
                <a:ea typeface="隶书" panose="02010509060101010101" pitchFamily="49" charset="-122"/>
              </a:rPr>
              <a:t>；</a:t>
            </a:r>
          </a:p>
          <a:p>
            <a:pPr lvl="1" eaLnBrk="1" hangingPunct="1">
              <a:buFontTx/>
              <a:buNone/>
            </a:pPr>
            <a:r>
              <a:rPr lang="en-US" altLang="zh-CN" sz="2400">
                <a:latin typeface="隶书" panose="02010509060101010101" pitchFamily="49" charset="-122"/>
                <a:ea typeface="隶书" panose="02010509060101010101" pitchFamily="49" charset="-122"/>
              </a:rPr>
              <a:t>2.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语法树的结构</a:t>
            </a:r>
            <a:r>
              <a:rPr lang="zh-CN" altLang="en-US" sz="2400">
                <a:latin typeface="隶书" panose="02010509060101010101" pitchFamily="49" charset="-122"/>
                <a:ea typeface="隶书" panose="02010509060101010101" pitchFamily="49" charset="-122"/>
              </a:rPr>
              <a:t>，用于存放表达式的语法树；</a:t>
            </a:r>
          </a:p>
          <a:p>
            <a:pPr lvl="1" eaLnBrk="1" hangingPunct="1">
              <a:buFontTx/>
              <a:buNone/>
            </a:pPr>
            <a:r>
              <a:rPr lang="en-US" altLang="zh-CN" sz="2400">
                <a:latin typeface="隶书" panose="02010509060101010101" pitchFamily="49" charset="-122"/>
                <a:ea typeface="隶书" panose="02010509060101010101" pitchFamily="49" charset="-122"/>
              </a:rPr>
              <a:t>3.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递归下降子程序</a:t>
            </a:r>
            <a:r>
              <a:rPr lang="zh-CN" altLang="en-US" sz="2400">
                <a:latin typeface="隶书" panose="02010509060101010101" pitchFamily="49" charset="-122"/>
                <a:ea typeface="隶书" panose="02010509060101010101" pitchFamily="49" charset="-122"/>
              </a:rPr>
              <a:t>，分析句子并</a:t>
            </a:r>
            <a:r>
              <a:rPr lang="zh-CN" altLang="en-US" sz="2400">
                <a:solidFill>
                  <a:schemeClr val="accent2"/>
                </a:solidFill>
                <a:latin typeface="隶书" panose="02010509060101010101" pitchFamily="49" charset="-122"/>
                <a:ea typeface="隶书" panose="02010509060101010101" pitchFamily="49" charset="-122"/>
              </a:rPr>
              <a:t>构造表达式的语法树</a:t>
            </a:r>
            <a:r>
              <a:rPr lang="zh-CN" altLang="en-US" sz="2400">
                <a:latin typeface="隶书" panose="02010509060101010101" pitchFamily="49" charset="-122"/>
                <a:ea typeface="隶书" panose="02010509060101010101" pitchFamily="49" charset="-122"/>
              </a:rPr>
              <a:t>；</a:t>
            </a:r>
          </a:p>
          <a:p>
            <a:pPr lvl="1" eaLnBrk="1" hangingPunct="1">
              <a:buFontTx/>
              <a:buNone/>
            </a:pPr>
            <a:r>
              <a:rPr lang="en-US" altLang="zh-CN" sz="2400">
                <a:latin typeface="隶书" panose="02010509060101010101" pitchFamily="49" charset="-122"/>
                <a:ea typeface="隶书" panose="02010509060101010101" pitchFamily="49" charset="-122"/>
              </a:rPr>
              <a:t>4.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测试程序和测试用例</a:t>
            </a:r>
            <a:r>
              <a:rPr lang="zh-CN" altLang="en-US" sz="2400">
                <a:latin typeface="隶书" panose="02010509060101010101" pitchFamily="49" charset="-122"/>
                <a:ea typeface="隶书" panose="02010509060101010101" pitchFamily="49" charset="-122"/>
              </a:rPr>
              <a:t>，检验分析器是否正确。</a:t>
            </a:r>
            <a:endParaRPr lang="zh-CN" altLang="en-US" sz="2400">
              <a:solidFill>
                <a:schemeClr val="tx2"/>
              </a:solidFill>
              <a:ea typeface="隶书" panose="02010509060101010101" pitchFamily="49" charset="-122"/>
            </a:endParaRPr>
          </a:p>
        </p:txBody>
      </p:sp>
      <p:graphicFrame>
        <p:nvGraphicFramePr>
          <p:cNvPr id="5127" name="Object 14"/>
          <p:cNvGraphicFramePr>
            <a:graphicFrameLocks noChangeAspect="1"/>
          </p:cNvGraphicFramePr>
          <p:nvPr/>
        </p:nvGraphicFramePr>
        <p:xfrm>
          <a:off x="4065588" y="1268413"/>
          <a:ext cx="2089150" cy="641350"/>
        </p:xfrm>
        <a:graphic>
          <a:graphicData uri="http://schemas.openxmlformats.org/presentationml/2006/ole">
            <mc:AlternateContent xmlns:mc="http://schemas.openxmlformats.org/markup-compatibility/2006">
              <mc:Choice xmlns:v="urn:schemas-microsoft-com:vml" Requires="v">
                <p:oleObj spid="_x0000_s5149"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5588" y="1268413"/>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 name="Object 20"/>
          <p:cNvGraphicFramePr>
            <a:graphicFrameLocks noChangeAspect="1"/>
          </p:cNvGraphicFramePr>
          <p:nvPr/>
        </p:nvGraphicFramePr>
        <p:xfrm>
          <a:off x="611188" y="908050"/>
          <a:ext cx="1728787" cy="460375"/>
        </p:xfrm>
        <a:graphic>
          <a:graphicData uri="http://schemas.openxmlformats.org/presentationml/2006/ole">
            <mc:AlternateContent xmlns:mc="http://schemas.openxmlformats.org/markup-compatibility/2006">
              <mc:Choice xmlns:v="urn:schemas-microsoft-com:vml" Requires="v">
                <p:oleObj spid="_x0000_s5150" name="Visio" r:id="rId6" imgW="746150" imgH="226284" progId="Visio.Drawing.11">
                  <p:embed/>
                </p:oleObj>
              </mc:Choice>
              <mc:Fallback>
                <p:oleObj name="Visio" r:id="rId6" imgW="746150" imgH="226284" progId="Visio.Drawing.11">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908050"/>
                        <a:ext cx="1728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1" name="Object 23"/>
          <p:cNvGraphicFramePr>
            <a:graphicFrameLocks noChangeAspect="1"/>
          </p:cNvGraphicFramePr>
          <p:nvPr/>
        </p:nvGraphicFramePr>
        <p:xfrm>
          <a:off x="611188" y="1484313"/>
          <a:ext cx="1735137" cy="423862"/>
        </p:xfrm>
        <a:graphic>
          <a:graphicData uri="http://schemas.openxmlformats.org/presentationml/2006/ole">
            <mc:AlternateContent xmlns:mc="http://schemas.openxmlformats.org/markup-compatibility/2006">
              <mc:Choice xmlns:v="urn:schemas-microsoft-com:vml" Requires="v">
                <p:oleObj spid="_x0000_s5151" name="Visio" r:id="rId8" imgW="735178" imgH="226284" progId="Visio.Drawing.11">
                  <p:embed/>
                </p:oleObj>
              </mc:Choice>
              <mc:Fallback>
                <p:oleObj name="Visio" r:id="rId8" imgW="735178" imgH="226284" progId="Visio.Drawing.11">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484313"/>
                        <a:ext cx="1735137"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7" name="Object 29"/>
          <p:cNvGraphicFramePr>
            <a:graphicFrameLocks noChangeAspect="1"/>
          </p:cNvGraphicFramePr>
          <p:nvPr/>
        </p:nvGraphicFramePr>
        <p:xfrm>
          <a:off x="581025" y="2017713"/>
          <a:ext cx="1758950" cy="496887"/>
        </p:xfrm>
        <a:graphic>
          <a:graphicData uri="http://schemas.openxmlformats.org/presentationml/2006/ole">
            <mc:AlternateContent xmlns:mc="http://schemas.openxmlformats.org/markup-compatibility/2006">
              <mc:Choice xmlns:v="urn:schemas-microsoft-com:vml" Requires="v">
                <p:oleObj spid="_x0000_s5152" name="Visio" r:id="rId10" imgW="928543" imgH="262616" progId="Visio.Drawing.11">
                  <p:embed/>
                </p:oleObj>
              </mc:Choice>
              <mc:Fallback>
                <p:oleObj name="Visio" r:id="rId10" imgW="928543" imgH="262616" progId="Visio.Drawing.11">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025" y="2017713"/>
                        <a:ext cx="17589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79" name="AutoShape 31"/>
          <p:cNvCxnSpPr>
            <a:cxnSpLocks noChangeShapeType="1"/>
          </p:cNvCxnSpPr>
          <p:nvPr/>
        </p:nvCxnSpPr>
        <p:spPr bwMode="auto">
          <a:xfrm flipH="1" flipV="1">
            <a:off x="2339975" y="1138238"/>
            <a:ext cx="1725613" cy="450850"/>
          </a:xfrm>
          <a:prstGeom prst="straightConnector1">
            <a:avLst/>
          </a:prstGeom>
          <a:noFill/>
          <a:ln w="25400">
            <a:solidFill>
              <a:srgbClr val="0000FF"/>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p:cNvCxnSpPr>
            <a:cxnSpLocks noChangeShapeType="1"/>
          </p:cNvCxnSpPr>
          <p:nvPr/>
        </p:nvCxnSpPr>
        <p:spPr bwMode="auto">
          <a:xfrm flipH="1">
            <a:off x="2346325" y="1589088"/>
            <a:ext cx="1719263" cy="107950"/>
          </a:xfrm>
          <a:prstGeom prst="straightConnector1">
            <a:avLst/>
          </a:prstGeom>
          <a:noFill/>
          <a:ln w="41275">
            <a:solidFill>
              <a:srgbClr val="FF0000"/>
            </a:solidFill>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p:cNvCxnSpPr>
            <a:cxnSpLocks noChangeShapeType="1"/>
          </p:cNvCxnSpPr>
          <p:nvPr/>
        </p:nvCxnSpPr>
        <p:spPr bwMode="auto">
          <a:xfrm flipH="1">
            <a:off x="2339975" y="1589088"/>
            <a:ext cx="1725613" cy="677862"/>
          </a:xfrm>
          <a:prstGeom prst="straightConnector1">
            <a:avLst/>
          </a:prstGeom>
          <a:noFill/>
          <a:ln w="25400">
            <a:solidFill>
              <a:srgbClr val="0000FF"/>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2" name="Text Box 34"/>
          <p:cNvSpPr txBox="1">
            <a:spLocks noChangeArrowheads="1"/>
          </p:cNvSpPr>
          <p:nvPr/>
        </p:nvSpPr>
        <p:spPr bwMode="auto">
          <a:xfrm>
            <a:off x="2679700" y="1268413"/>
            <a:ext cx="88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记号</a:t>
            </a:r>
          </a:p>
        </p:txBody>
      </p:sp>
      <p:sp>
        <p:nvSpPr>
          <p:cNvPr id="5135" name="Line 35"/>
          <p:cNvSpPr>
            <a:spLocks noChangeShapeType="1"/>
          </p:cNvSpPr>
          <p:nvPr/>
        </p:nvSpPr>
        <p:spPr bwMode="auto">
          <a:xfrm>
            <a:off x="6083300" y="1557338"/>
            <a:ext cx="649288" cy="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6" name="Text Box 36"/>
          <p:cNvSpPr txBox="1">
            <a:spLocks noChangeArrowheads="1"/>
          </p:cNvSpPr>
          <p:nvPr/>
        </p:nvSpPr>
        <p:spPr bwMode="auto">
          <a:xfrm>
            <a:off x="6688138" y="1317625"/>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句子结构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78"/>
                                        </p:tgtEl>
                                        <p:attrNameLst>
                                          <p:attrName>style.visibility</p:attrName>
                                        </p:attrNameLst>
                                      </p:cBhvr>
                                      <p:to>
                                        <p:strVal val="visible"/>
                                      </p:to>
                                    </p:set>
                                    <p:anim calcmode="lin" valueType="num">
                                      <p:cBhvr>
                                        <p:cTn id="7" dur="500" fill="hold"/>
                                        <p:tgtEl>
                                          <p:spTgt spid="2078"/>
                                        </p:tgtEl>
                                        <p:attrNameLst>
                                          <p:attrName>ppt_w</p:attrName>
                                        </p:attrNameLst>
                                      </p:cBhvr>
                                      <p:tavLst>
                                        <p:tav tm="0">
                                          <p:val>
                                            <p:fltVal val="0"/>
                                          </p:val>
                                        </p:tav>
                                        <p:tav tm="100000">
                                          <p:val>
                                            <p:strVal val="#ppt_w"/>
                                          </p:val>
                                        </p:tav>
                                      </p:tavLst>
                                    </p:anim>
                                    <p:anim calcmode="lin" valueType="num">
                                      <p:cBhvr>
                                        <p:cTn id="8" dur="500" fill="hold"/>
                                        <p:tgtEl>
                                          <p:spTgt spid="2078"/>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20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7"/>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2" fill="hold" nodeType="afterEffect">
                                  <p:stCondLst>
                                    <p:cond delay="0"/>
                                  </p:stCondLst>
                                  <p:childTnLst>
                                    <p:set>
                                      <p:cBhvr>
                                        <p:cTn id="17" dur="1" fill="hold">
                                          <p:stCondLst>
                                            <p:cond delay="0"/>
                                          </p:stCondLst>
                                        </p:cTn>
                                        <p:tgtEl>
                                          <p:spTgt spid="2079"/>
                                        </p:tgtEl>
                                        <p:attrNameLst>
                                          <p:attrName>style.visibility</p:attrName>
                                        </p:attrNameLst>
                                      </p:cBhvr>
                                      <p:to>
                                        <p:strVal val="visible"/>
                                      </p:to>
                                    </p:set>
                                    <p:animEffect transition="in" filter="wipe(right)">
                                      <p:cBhvr>
                                        <p:cTn id="18" dur="500"/>
                                        <p:tgtEl>
                                          <p:spTgt spid="2079"/>
                                        </p:tgtEl>
                                      </p:cBhvr>
                                    </p:animEffect>
                                  </p:childTnLst>
                                </p:cTn>
                              </p:par>
                              <p:par>
                                <p:cTn id="19" presetID="22" presetClass="entr" presetSubtype="2" fill="hold" nodeType="withEffect">
                                  <p:stCondLst>
                                    <p:cond delay="0"/>
                                  </p:stCondLst>
                                  <p:childTnLst>
                                    <p:set>
                                      <p:cBhvr>
                                        <p:cTn id="20" dur="1" fill="hold">
                                          <p:stCondLst>
                                            <p:cond delay="0"/>
                                          </p:stCondLst>
                                        </p:cTn>
                                        <p:tgtEl>
                                          <p:spTgt spid="2080"/>
                                        </p:tgtEl>
                                        <p:attrNameLst>
                                          <p:attrName>style.visibility</p:attrName>
                                        </p:attrNameLst>
                                      </p:cBhvr>
                                      <p:to>
                                        <p:strVal val="visible"/>
                                      </p:to>
                                    </p:set>
                                    <p:animEffect transition="in" filter="wipe(right)">
                                      <p:cBhvr>
                                        <p:cTn id="21" dur="500"/>
                                        <p:tgtEl>
                                          <p:spTgt spid="208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082"/>
                                        </p:tgtEl>
                                        <p:attrNameLst>
                                          <p:attrName>style.visibility</p:attrName>
                                        </p:attrNameLst>
                                      </p:cBhvr>
                                      <p:to>
                                        <p:strVal val="visible"/>
                                      </p:to>
                                    </p:set>
                                  </p:childTnLst>
                                </p:cTn>
                              </p:par>
                              <p:par>
                                <p:cTn id="24" presetID="22" presetClass="entr" presetSubtype="2" fill="hold" nodeType="withEffect">
                                  <p:stCondLst>
                                    <p:cond delay="0"/>
                                  </p:stCondLst>
                                  <p:childTnLst>
                                    <p:set>
                                      <p:cBhvr>
                                        <p:cTn id="25" dur="1" fill="hold">
                                          <p:stCondLst>
                                            <p:cond delay="0"/>
                                          </p:stCondLst>
                                        </p:cTn>
                                        <p:tgtEl>
                                          <p:spTgt spid="2081"/>
                                        </p:tgtEl>
                                        <p:attrNameLst>
                                          <p:attrName>style.visibility</p:attrName>
                                        </p:attrNameLst>
                                      </p:cBhvr>
                                      <p:to>
                                        <p:strVal val="visible"/>
                                      </p:to>
                                    </p:set>
                                    <p:animEffect transition="in" filter="wipe(right)">
                                      <p:cBhvr>
                                        <p:cTn id="26" dur="500"/>
                                        <p:tgtEl>
                                          <p:spTgt spid="20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2058">
                                            <p:txEl>
                                              <p:pRg st="0" end="0"/>
                                            </p:txEl>
                                          </p:spTgt>
                                        </p:tgtEl>
                                        <p:attrNameLst>
                                          <p:attrName>style.visibility</p:attrName>
                                        </p:attrNameLst>
                                      </p:cBhvr>
                                      <p:to>
                                        <p:strVal val="visible"/>
                                      </p:to>
                                    </p:set>
                                    <p:animEffect transition="in" filter="barn(outVertical)">
                                      <p:cBhvr>
                                        <p:cTn id="31" dur="500"/>
                                        <p:tgtEl>
                                          <p:spTgt spid="2058">
                                            <p:txEl>
                                              <p:pRg st="0" end="0"/>
                                            </p:txEl>
                                          </p:spTgt>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2058">
                                            <p:txEl>
                                              <p:pRg st="1" end="1"/>
                                            </p:txEl>
                                          </p:spTgt>
                                        </p:tgtEl>
                                        <p:attrNameLst>
                                          <p:attrName>style.visibility</p:attrName>
                                        </p:attrNameLst>
                                      </p:cBhvr>
                                      <p:to>
                                        <p:strVal val="visible"/>
                                      </p:to>
                                    </p:set>
                                    <p:animEffect transition="in" filter="barn(outVertical)">
                                      <p:cBhvr>
                                        <p:cTn id="34" dur="500"/>
                                        <p:tgtEl>
                                          <p:spTgt spid="2058">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058">
                                            <p:txEl>
                                              <p:pRg st="2" end="2"/>
                                            </p:txEl>
                                          </p:spTgt>
                                        </p:tgtEl>
                                        <p:attrNameLst>
                                          <p:attrName>style.visibility</p:attrName>
                                        </p:attrNameLst>
                                      </p:cBhvr>
                                      <p:to>
                                        <p:strVal val="visible"/>
                                      </p:to>
                                    </p:set>
                                    <p:animEffect transition="in" filter="barn(outVertical)">
                                      <p:cBhvr>
                                        <p:cTn id="39" dur="500"/>
                                        <p:tgtEl>
                                          <p:spTgt spid="2058">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2058">
                                            <p:txEl>
                                              <p:pRg st="3" end="3"/>
                                            </p:txEl>
                                          </p:spTgt>
                                        </p:tgtEl>
                                        <p:attrNameLst>
                                          <p:attrName>style.visibility</p:attrName>
                                        </p:attrNameLst>
                                      </p:cBhvr>
                                      <p:to>
                                        <p:strVal val="visible"/>
                                      </p:to>
                                    </p:set>
                                    <p:animEffect transition="in" filter="barn(outVertical)">
                                      <p:cBhvr>
                                        <p:cTn id="44" dur="500"/>
                                        <p:tgtEl>
                                          <p:spTgt spid="2058">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2058">
                                            <p:txEl>
                                              <p:pRg st="4" end="4"/>
                                            </p:txEl>
                                          </p:spTgt>
                                        </p:tgtEl>
                                        <p:attrNameLst>
                                          <p:attrName>style.visibility</p:attrName>
                                        </p:attrNameLst>
                                      </p:cBhvr>
                                      <p:to>
                                        <p:strVal val="visible"/>
                                      </p:to>
                                    </p:set>
                                    <p:animEffect transition="in" filter="barn(outVertical)">
                                      <p:cBhvr>
                                        <p:cTn id="49" dur="500"/>
                                        <p:tgtEl>
                                          <p:spTgt spid="2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 grpId="0" animBg="1"/>
      <p:bldP spid="2058" grpId="0" build="p" bldLvl="2" autoUpdateAnimBg="0"/>
      <p:bldP spid="20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6964F872-0658-4417-86F8-4F76B97DCA8B}" type="slidenum">
              <a:rPr lang="en-US" altLang="zh-CN"/>
              <a:pPr>
                <a:defRPr/>
              </a:pPr>
              <a:t>20</a:t>
            </a:fld>
            <a:endParaRPr lang="en-US" altLang="zh-CN"/>
          </a:p>
        </p:txBody>
      </p:sp>
      <p:sp>
        <p:nvSpPr>
          <p:cNvPr id="41987" name="Rectangle 4"/>
          <p:cNvSpPr>
            <a:spLocks noChangeArrowheads="1"/>
          </p:cNvSpPr>
          <p:nvPr/>
        </p:nvSpPr>
        <p:spPr bwMode="auto">
          <a:xfrm>
            <a:off x="152400" y="593725"/>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a:solidFill>
                  <a:schemeClr val="tx2"/>
                </a:solidFill>
                <a:latin typeface="黑体" panose="02010609060101010101" pitchFamily="49" charset="-122"/>
                <a:ea typeface="黑体" panose="02010609060101010101" pitchFamily="49" charset="-122"/>
              </a:rPr>
              <a:t>case FUNC:	</a:t>
            </a:r>
            <a:r>
              <a:rPr lang="en-US" altLang="zh-CN" sz="2000" dirty="0">
                <a:solidFill>
                  <a:schemeClr val="tx2"/>
                </a:solidFill>
                <a:latin typeface="隶书" panose="02010509060101010101" pitchFamily="49" charset="-122"/>
                <a:ea typeface="隶书" panose="02010509060101010101" pitchFamily="49" charset="-122"/>
              </a:rPr>
              <a:t>// </a:t>
            </a:r>
            <a:r>
              <a:rPr lang="zh-CN" altLang="en-US" sz="2000" dirty="0">
                <a:solidFill>
                  <a:schemeClr val="tx2"/>
                </a:solidFill>
                <a:latin typeface="隶书" panose="02010509060101010101" pitchFamily="49" charset="-122"/>
                <a:ea typeface="隶书" panose="02010509060101010101" pitchFamily="49" charset="-122"/>
              </a:rPr>
              <a:t>函数调用结点</a:t>
            </a:r>
          </a:p>
          <a:p>
            <a:pPr eaLnBrk="1" fontAlgn="b" hangingPunct="1">
              <a:spcBef>
                <a:spcPct val="0"/>
              </a:spcBef>
              <a:buFontTx/>
              <a:buNone/>
            </a:pP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ExprPtr</a:t>
            </a:r>
            <a:r>
              <a:rPr lang="en-US" altLang="zh-CN" sz="2000" dirty="0">
                <a:latin typeface="黑体" panose="02010609060101010101" pitchFamily="49" charset="-122"/>
                <a:ea typeface="黑体" panose="02010609060101010101" pitchFamily="49" charset="-122"/>
              </a:rPr>
              <a:t>-&gt;</a:t>
            </a:r>
            <a:r>
              <a:rPr lang="en-US" altLang="zh-CN" sz="2000" dirty="0" err="1">
                <a:latin typeface="黑体" panose="02010609060101010101" pitchFamily="49" charset="-122"/>
                <a:ea typeface="黑体" panose="02010609060101010101" pitchFamily="49" charset="-122"/>
              </a:rPr>
              <a:t>Content.CaseFunc.MathFuncPtr</a:t>
            </a:r>
            <a:endParaRPr lang="en-US" altLang="zh-CN" sz="20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FuncPtr</a:t>
            </a:r>
            <a:r>
              <a:rPr lang="en-US" altLang="zh-CN" sz="2000" dirty="0">
                <a:latin typeface="黑体" panose="02010609060101010101" pitchFamily="49" charset="-122"/>
                <a:ea typeface="黑体" panose="02010609060101010101" pitchFamily="49" charset="-122"/>
              </a:rPr>
              <a:t>)</a:t>
            </a:r>
            <a:r>
              <a:rPr lang="en-US" altLang="zh-CN" sz="2000" dirty="0" err="1">
                <a:solidFill>
                  <a:srgbClr val="FF0000"/>
                </a:solidFill>
                <a:latin typeface="黑体" panose="02010609060101010101" pitchFamily="49" charset="-122"/>
                <a:ea typeface="黑体" panose="02010609060101010101" pitchFamily="49" charset="-122"/>
              </a:rPr>
              <a:t>va_arg</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ArgPtr</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FuncPtr</a:t>
            </a:r>
            <a:r>
              <a:rPr lang="en-US" altLang="zh-CN" sz="20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ExprPtr</a:t>
            </a:r>
            <a:r>
              <a:rPr lang="en-US" altLang="zh-CN" sz="2000" dirty="0">
                <a:latin typeface="黑体" panose="02010609060101010101" pitchFamily="49" charset="-122"/>
                <a:ea typeface="黑体" panose="02010609060101010101" pitchFamily="49" charset="-122"/>
              </a:rPr>
              <a:t>-&gt;</a:t>
            </a:r>
            <a:r>
              <a:rPr lang="en-US" altLang="zh-CN" sz="2000" dirty="0" err="1">
                <a:latin typeface="黑体" panose="02010609060101010101" pitchFamily="49" charset="-122"/>
                <a:ea typeface="黑体" panose="02010609060101010101" pitchFamily="49" charset="-122"/>
              </a:rPr>
              <a:t>Content.CaseFunc.Child</a:t>
            </a:r>
            <a:endParaRPr lang="en-US" altLang="zh-CN" sz="20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struct</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ExprNode</a:t>
            </a:r>
            <a:r>
              <a:rPr lang="en-US" altLang="zh-CN" sz="2000" dirty="0">
                <a:latin typeface="黑体" panose="02010609060101010101" pitchFamily="49" charset="-122"/>
                <a:ea typeface="黑体" panose="02010609060101010101" pitchFamily="49" charset="-122"/>
              </a:rPr>
              <a:t> *)</a:t>
            </a:r>
            <a:r>
              <a:rPr lang="en-US" altLang="zh-CN" sz="2000" dirty="0" err="1">
                <a:solidFill>
                  <a:srgbClr val="FF0000"/>
                </a:solidFill>
                <a:latin typeface="黑体" panose="02010609060101010101" pitchFamily="49" charset="-122"/>
                <a:ea typeface="黑体" panose="02010609060101010101" pitchFamily="49" charset="-122"/>
              </a:rPr>
              <a:t>va_arg</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ArgPtr,struct</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ExprNode</a:t>
            </a:r>
            <a:r>
              <a:rPr lang="en-US" altLang="zh-CN" sz="20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break;</a:t>
            </a:r>
          </a:p>
        </p:txBody>
      </p:sp>
      <p:sp>
        <p:nvSpPr>
          <p:cNvPr id="41988" name="Rectangle 6"/>
          <p:cNvSpPr>
            <a:spLocks noChangeArrowheads="1"/>
          </p:cNvSpPr>
          <p:nvPr/>
        </p:nvSpPr>
        <p:spPr bwMode="auto">
          <a:xfrm>
            <a:off x="228600" y="2498725"/>
            <a:ext cx="8763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    default:	</a:t>
            </a:r>
            <a:r>
              <a:rPr lang="en-US" altLang="zh-CN" sz="2000">
                <a:solidFill>
                  <a:schemeClr val="tx2"/>
                </a:solidFill>
                <a:latin typeface="隶书" panose="02010509060101010101" pitchFamily="49" charset="-122"/>
                <a:ea typeface="隶书" panose="02010509060101010101" pitchFamily="49" charset="-122"/>
              </a:rPr>
              <a:t>// </a:t>
            </a:r>
            <a:r>
              <a:rPr lang="zh-CN" altLang="en-US" sz="2000">
                <a:solidFill>
                  <a:schemeClr val="tx2"/>
                </a:solidFill>
                <a:latin typeface="隶书" panose="02010509060101010101" pitchFamily="49" charset="-122"/>
                <a:ea typeface="隶书" panose="02010509060101010101" pitchFamily="49" charset="-122"/>
              </a:rPr>
              <a:t>二元运算结点</a:t>
            </a:r>
          </a:p>
          <a:p>
            <a:pPr eaLnBrk="1" fontAlgn="b" hangingPunct="1">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ExprPtr-&gt;Content.CaseOperator.Left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=(struct ExprNode *)</a:t>
            </a:r>
            <a:r>
              <a:rPr lang="en-US" altLang="zh-CN" sz="2000">
                <a:solidFill>
                  <a:srgbClr val="FF0000"/>
                </a:solidFill>
                <a:latin typeface="黑体" panose="02010609060101010101" pitchFamily="49" charset="-122"/>
                <a:ea typeface="黑体" panose="02010609060101010101" pitchFamily="49" charset="-122"/>
              </a:rPr>
              <a:t>va_arg</a:t>
            </a:r>
            <a:r>
              <a:rPr lang="en-US" altLang="zh-CN" sz="2000">
                <a:latin typeface="黑体" panose="02010609060101010101" pitchFamily="49" charset="-122"/>
                <a:ea typeface="黑体" panose="02010609060101010101" pitchFamily="49" charset="-122"/>
              </a:rPr>
              <a:t>(ArgPtr,struct ExprNode *);</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ExprPtr-&gt;Content.CaseOperator.Right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=(struct ExprNode *)</a:t>
            </a:r>
            <a:r>
              <a:rPr lang="en-US" altLang="zh-CN" sz="2000">
                <a:solidFill>
                  <a:srgbClr val="FF0000"/>
                </a:solidFill>
                <a:latin typeface="黑体" panose="02010609060101010101" pitchFamily="49" charset="-122"/>
                <a:ea typeface="黑体" panose="02010609060101010101" pitchFamily="49" charset="-122"/>
              </a:rPr>
              <a:t>va_arg</a:t>
            </a:r>
            <a:r>
              <a:rPr lang="en-US" altLang="zh-CN" sz="2000">
                <a:latin typeface="黑体" panose="02010609060101010101" pitchFamily="49" charset="-122"/>
                <a:ea typeface="黑体" panose="02010609060101010101" pitchFamily="49" charset="-122"/>
              </a:rPr>
              <a:t>(ArgPtr,struct ExprNode *);</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break;</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tx2"/>
                </a:solidFill>
                <a:latin typeface="黑体" panose="02010609060101010101" pitchFamily="49" charset="-122"/>
                <a:ea typeface="黑体" panose="02010609060101010101" pitchFamily="49" charset="-122"/>
              </a:rPr>
              <a:t>// end of switch</a:t>
            </a:r>
          </a:p>
        </p:txBody>
      </p:sp>
      <p:sp>
        <p:nvSpPr>
          <p:cNvPr id="41989" name="Rectangle 7"/>
          <p:cNvSpPr>
            <a:spLocks noChangeArrowheads="1"/>
          </p:cNvSpPr>
          <p:nvPr/>
        </p:nvSpPr>
        <p:spPr bwMode="auto">
          <a:xfrm>
            <a:off x="228600" y="4724400"/>
            <a:ext cx="426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a:solidFill>
                  <a:srgbClr val="FF0000"/>
                </a:solidFill>
                <a:latin typeface="黑体" panose="02010609060101010101" pitchFamily="49" charset="-122"/>
                <a:ea typeface="黑体" panose="02010609060101010101" pitchFamily="49" charset="-122"/>
              </a:rPr>
              <a:t>va_end</a:t>
            </a:r>
            <a:r>
              <a:rPr lang="en-US" altLang="zh-CN" sz="2000">
                <a:latin typeface="黑体" panose="02010609060101010101" pitchFamily="49" charset="-122"/>
                <a:ea typeface="黑体" panose="02010609060101010101" pitchFamily="49" charset="-122"/>
              </a:rPr>
              <a:t>(ArgPtr);</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return ExprPtr;</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a:solidFill>
                  <a:schemeClr val="tx2"/>
                </a:solidFill>
                <a:latin typeface="黑体" panose="02010609060101010101" pitchFamily="49" charset="-122"/>
                <a:ea typeface="黑体" panose="02010609060101010101" pitchFamily="49" charset="-122"/>
              </a:rPr>
              <a:t>// end of MakeExprNode</a:t>
            </a:r>
          </a:p>
        </p:txBody>
      </p:sp>
      <p:sp>
        <p:nvSpPr>
          <p:cNvPr id="41990" name="Rectangle 2"/>
          <p:cNvSpPr>
            <a:spLocks noGrp="1" noChangeArrowheads="1"/>
          </p:cNvSpPr>
          <p:nvPr>
            <p:ph type="title"/>
          </p:nvPr>
        </p:nvSpPr>
        <p:spPr>
          <a:xfrm>
            <a:off x="228600" y="44450"/>
            <a:ext cx="7223125"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建立语法树</a:t>
            </a:r>
            <a:endParaRPr lang="zh-CN" altLang="en-US" smtClean="0">
              <a:solidFill>
                <a:srgbClr val="99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18B3F0F8-4623-4915-9EBD-1A96A5E7DB86}" type="slidenum">
              <a:rPr lang="en-US" altLang="zh-CN"/>
              <a:pPr>
                <a:defRPr/>
              </a:pPr>
              <a:t>21</a:t>
            </a:fld>
            <a:endParaRPr lang="en-US" altLang="zh-CN"/>
          </a:p>
        </p:txBody>
      </p:sp>
      <p:sp>
        <p:nvSpPr>
          <p:cNvPr id="44035" name="Rectangle 2"/>
          <p:cNvSpPr>
            <a:spLocks noGrp="1" noChangeArrowheads="1"/>
          </p:cNvSpPr>
          <p:nvPr>
            <p:ph type="title"/>
          </p:nvPr>
        </p:nvSpPr>
        <p:spPr>
          <a:xfrm>
            <a:off x="152400" y="304800"/>
            <a:ext cx="7924800" cy="533400"/>
          </a:xfrm>
        </p:spPr>
        <p:txBody>
          <a:bodyPr/>
          <a:lstStyle/>
          <a:p>
            <a:pPr algn="l" eaLnBrk="1" fontAlgn="b" hangingPunct="1"/>
            <a:r>
              <a:rPr lang="en-US" altLang="zh-CN" sz="2800" smtClean="0">
                <a:solidFill>
                  <a:srgbClr val="990000"/>
                </a:solidFill>
                <a:latin typeface="隶书" panose="02010509060101010101" pitchFamily="49" charset="-122"/>
                <a:ea typeface="隶书" panose="02010509060101010101" pitchFamily="49" charset="-122"/>
              </a:rPr>
              <a:t>3 </a:t>
            </a:r>
            <a:r>
              <a:rPr lang="zh-CN" altLang="en-US" sz="2800" smtClean="0">
                <a:solidFill>
                  <a:srgbClr val="990000"/>
                </a:solidFill>
                <a:latin typeface="隶书" panose="02010509060101010101" pitchFamily="49" charset="-122"/>
                <a:ea typeface="隶书" panose="02010509060101010101" pitchFamily="49" charset="-122"/>
              </a:rPr>
              <a:t>语法分析器的递归下降子程序</a:t>
            </a:r>
            <a:r>
              <a:rPr lang="zh-CN" altLang="en-US" sz="2800" smtClean="0">
                <a:solidFill>
                  <a:srgbClr val="990000"/>
                </a:solidFill>
                <a:latin typeface="黑体" panose="02010609060101010101" pitchFamily="49" charset="-122"/>
                <a:ea typeface="黑体" panose="02010609060101010101" pitchFamily="49" charset="-122"/>
              </a:rPr>
              <a:t> </a:t>
            </a:r>
          </a:p>
        </p:txBody>
      </p:sp>
      <p:sp>
        <p:nvSpPr>
          <p:cNvPr id="44036" name="Rectangle 4"/>
          <p:cNvSpPr>
            <a:spLocks noChangeArrowheads="1"/>
          </p:cNvSpPr>
          <p:nvPr/>
        </p:nvSpPr>
        <p:spPr bwMode="auto">
          <a:xfrm>
            <a:off x="228600" y="836613"/>
            <a:ext cx="86638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分析器所需的辅助子程序</a:t>
            </a:r>
            <a:r>
              <a:rPr lang="zh-CN" altLang="en-US" sz="2000" dirty="0">
                <a:solidFill>
                  <a:srgbClr val="990000"/>
                </a:solidFill>
                <a:latin typeface="黑体" panose="02010609060101010101" pitchFamily="49" charset="-122"/>
                <a:ea typeface="黑体" panose="02010609060101010101" pitchFamily="49" charset="-122"/>
              </a:rPr>
              <a:t> </a:t>
            </a:r>
          </a:p>
          <a:p>
            <a:pPr eaLnBrk="1" hangingPunct="1">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FetchToken</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 </a:t>
            </a:r>
            <a:r>
              <a:rPr lang="zh-CN" altLang="en-US" sz="2400" dirty="0" smtClean="0">
                <a:latin typeface="黑体" panose="02010609060101010101" pitchFamily="49" charset="-122"/>
                <a:ea typeface="黑体" panose="02010609060101010101" pitchFamily="49" charset="-122"/>
              </a:rPr>
              <a:t>获取记号</a:t>
            </a: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MatchToken</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enum</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Token_Type</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AToken</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匹配终结符</a:t>
            </a: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SyntaxError</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int</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case_of</a:t>
            </a:r>
            <a:r>
              <a:rPr lang="en-US" altLang="zh-CN" sz="2400" dirty="0" smtClean="0">
                <a:latin typeface="黑体" panose="02010609060101010101" pitchFamily="49" charset="-122"/>
                <a:ea typeface="黑体" panose="02010609060101010101" pitchFamily="49" charset="-122"/>
              </a:rPr>
              <a:t>); // </a:t>
            </a:r>
            <a:r>
              <a:rPr lang="zh-CN" altLang="en-US" sz="2400" dirty="0" smtClean="0">
                <a:latin typeface="黑体" panose="02010609060101010101" pitchFamily="49" charset="-122"/>
                <a:ea typeface="黑体" panose="02010609060101010101" pitchFamily="49" charset="-122"/>
              </a:rPr>
              <a:t>出错处理</a:t>
            </a:r>
            <a:endParaRPr lang="en-US" altLang="zh-CN" sz="2400" dirty="0">
              <a:latin typeface="隶书" panose="02010509060101010101" pitchFamily="49" charset="-122"/>
              <a:ea typeface="隶书" panose="02010509060101010101" pitchFamily="49" charset="-122"/>
            </a:endParaRPr>
          </a:p>
        </p:txBody>
      </p:sp>
      <p:sp>
        <p:nvSpPr>
          <p:cNvPr id="23560" name="Rectangle 8"/>
          <p:cNvSpPr>
            <a:spLocks noChangeArrowheads="1"/>
          </p:cNvSpPr>
          <p:nvPr/>
        </p:nvSpPr>
        <p:spPr bwMode="auto">
          <a:xfrm>
            <a:off x="838200" y="23495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FetchToken()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token</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GetToken</a:t>
            </a:r>
            <a:r>
              <a:rPr lang="en-US" altLang="zh-CN" sz="2400">
                <a:solidFill>
                  <a:schemeClr val="tx2"/>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a:t>
            </a:r>
            <a:r>
              <a:rPr lang="zh-CN" altLang="en-US" sz="2400">
                <a:latin typeface="隶书" panose="02010509060101010101" pitchFamily="49" charset="-122"/>
                <a:ea typeface="隶书" panose="02010509060101010101" pitchFamily="49" charset="-122"/>
              </a:rPr>
              <a:t>调用词法分析器接口</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if (token.type == ERRTOKEN) </a:t>
            </a:r>
            <a:r>
              <a:rPr lang="en-US" altLang="zh-CN" sz="2400">
                <a:solidFill>
                  <a:schemeClr val="tx2"/>
                </a:solidFill>
                <a:latin typeface="黑体" panose="02010609060101010101" pitchFamily="49" charset="-122"/>
                <a:ea typeface="黑体" panose="02010609060101010101" pitchFamily="49" charset="-122"/>
              </a:rPr>
              <a:t>SyntaxError(1)</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23561" name="Rectangle 9"/>
          <p:cNvSpPr>
            <a:spLocks noChangeArrowheads="1"/>
          </p:cNvSpPr>
          <p:nvPr/>
        </p:nvSpPr>
        <p:spPr bwMode="auto">
          <a:xfrm>
            <a:off x="1116013" y="3448050"/>
            <a:ext cx="7416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smtClean="0">
                <a:solidFill>
                  <a:srgbClr val="990000"/>
                </a:solidFill>
                <a:latin typeface="隶书" panose="02010509060101010101" pitchFamily="49" charset="-122"/>
                <a:ea typeface="隶书" panose="02010509060101010101" pitchFamily="49" charset="-122"/>
              </a:rPr>
              <a:t> </a:t>
            </a:r>
            <a:r>
              <a:rPr lang="en-US" altLang="zh-CN" sz="2400" dirty="0" smtClean="0">
                <a:solidFill>
                  <a:srgbClr val="0000FF"/>
                </a:solidFill>
                <a:latin typeface="黑体" panose="02010609060101010101" pitchFamily="49" charset="-122"/>
                <a:ea typeface="黑体" panose="02010609060101010101" pitchFamily="49" charset="-122"/>
              </a:rPr>
              <a:t>token</a:t>
            </a:r>
            <a:r>
              <a:rPr lang="zh-CN" altLang="en-US" sz="2400" dirty="0">
                <a:solidFill>
                  <a:srgbClr val="0000FF"/>
                </a:solidFill>
                <a:latin typeface="隶书" panose="02010509060101010101" pitchFamily="49" charset="-122"/>
                <a:ea typeface="隶书" panose="02010509060101010101" pitchFamily="49" charset="-122"/>
              </a:rPr>
              <a:t>是存放记号的全程量，其类型由词法分析器定义；</a:t>
            </a:r>
            <a:r>
              <a:rPr lang="en-US" altLang="zh-CN" sz="2400" dirty="0" err="1">
                <a:solidFill>
                  <a:srgbClr val="0000FF"/>
                </a:solidFill>
                <a:latin typeface="黑体" panose="02010609060101010101" pitchFamily="49" charset="-122"/>
                <a:ea typeface="黑体" panose="02010609060101010101" pitchFamily="49" charset="-122"/>
              </a:rPr>
              <a:t>GetToken</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是词法分析器</a:t>
            </a:r>
            <a:r>
              <a:rPr lang="zh-CN" altLang="en-US" sz="2400" dirty="0" smtClean="0">
                <a:solidFill>
                  <a:srgbClr val="0000FF"/>
                </a:solidFill>
                <a:latin typeface="隶书" panose="02010509060101010101" pitchFamily="49" charset="-122"/>
                <a:ea typeface="隶书" panose="02010509060101010101" pitchFamily="49" charset="-122"/>
              </a:rPr>
              <a:t>接口</a:t>
            </a:r>
            <a:r>
              <a:rPr lang="en-US" altLang="zh-CN" sz="2400" dirty="0">
                <a:latin typeface="隶书" panose="02010509060101010101" pitchFamily="49" charset="-122"/>
                <a:ea typeface="隶书" panose="02010509060101010101" pitchFamily="49" charset="-122"/>
              </a:rPr>
              <a:t>.</a:t>
            </a:r>
            <a:endParaRPr lang="zh-CN" altLang="en-US" sz="2400" dirty="0">
              <a:latin typeface="隶书" panose="02010509060101010101" pitchFamily="49" charset="-122"/>
              <a:ea typeface="隶书" panose="02010509060101010101" pitchFamily="49" charset="-122"/>
            </a:endParaRPr>
          </a:p>
        </p:txBody>
      </p:sp>
      <p:sp>
        <p:nvSpPr>
          <p:cNvPr id="23562" name="Rectangle 10"/>
          <p:cNvSpPr>
            <a:spLocks noChangeArrowheads="1"/>
          </p:cNvSpPr>
          <p:nvPr/>
        </p:nvSpPr>
        <p:spPr bwMode="auto">
          <a:xfrm>
            <a:off x="755650" y="4581128"/>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MatchToken</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enum</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Token_Type</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AToken</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if (</a:t>
            </a:r>
            <a:r>
              <a:rPr lang="en-US" altLang="zh-CN" sz="2400" dirty="0" err="1">
                <a:latin typeface="黑体" panose="02010609060101010101" pitchFamily="49" charset="-122"/>
                <a:ea typeface="黑体" panose="02010609060101010101" pitchFamily="49" charset="-122"/>
              </a:rPr>
              <a:t>token.type</a:t>
            </a:r>
            <a:r>
              <a:rPr lang="en-US" altLang="zh-CN" sz="2400" dirty="0">
                <a:latin typeface="黑体" panose="02010609060101010101" pitchFamily="49" charset="-122"/>
                <a:ea typeface="黑体" panose="02010609060101010101" pitchFamily="49" charset="-122"/>
              </a:rPr>
              <a:t> != </a:t>
            </a:r>
            <a:r>
              <a:rPr lang="en-US" altLang="zh-CN" sz="2400" dirty="0" err="1">
                <a:latin typeface="黑体" panose="02010609060101010101" pitchFamily="49" charset="-122"/>
                <a:ea typeface="黑体" panose="02010609060101010101" pitchFamily="49" charset="-122"/>
              </a:rPr>
              <a:t>AToken</a:t>
            </a:r>
            <a:r>
              <a:rPr lang="en-US" altLang="zh-CN" sz="2400" dirty="0">
                <a:latin typeface="黑体" panose="02010609060101010101" pitchFamily="49" charset="-122"/>
                <a:ea typeface="黑体" panose="02010609060101010101" pitchFamily="49" charset="-122"/>
              </a:rPr>
              <a:t> ) </a:t>
            </a:r>
            <a:r>
              <a:rPr lang="en-US" altLang="zh-CN" sz="2400" dirty="0" err="1">
                <a:solidFill>
                  <a:schemeClr val="tx2"/>
                </a:solidFill>
                <a:latin typeface="黑体" panose="02010609060101010101" pitchFamily="49" charset="-122"/>
                <a:ea typeface="黑体" panose="02010609060101010101" pitchFamily="49" charset="-122"/>
              </a:rPr>
              <a:t>SyntaxError</a:t>
            </a:r>
            <a:r>
              <a:rPr lang="en-US" altLang="zh-CN" sz="2400" dirty="0">
                <a:solidFill>
                  <a:schemeClr val="tx2"/>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b="1" dirty="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调试时：将当前匹配的记号值打印出来</a:t>
            </a:r>
            <a:r>
              <a:rPr lang="en-US" altLang="zh-CN" sz="2400" dirty="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根据需要</a:t>
            </a:r>
          </a:p>
          <a:p>
            <a:pPr eaLnBrk="1" hangingPunct="1">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FetchToken</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barn(outVertical)">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barn(outVertical)">
                                      <p:cBhvr>
                                        <p:cTn id="12" dur="500"/>
                                        <p:tgtEl>
                                          <p:spTgt spid="235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562"/>
                                        </p:tgtEl>
                                        <p:attrNameLst>
                                          <p:attrName>style.visibility</p:attrName>
                                        </p:attrNameLst>
                                      </p:cBhvr>
                                      <p:to>
                                        <p:strVal val="visible"/>
                                      </p:to>
                                    </p:set>
                                    <p:animEffect transition="in" filter="barn(outVertical)">
                                      <p:cBhvr>
                                        <p:cTn id="1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p:bldP spid="23561" grpId="0" autoUpdateAnimBg="0"/>
      <p:bldP spid="2356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68313" y="1789113"/>
            <a:ext cx="5688012" cy="4294187"/>
          </a:xfrm>
          <a:prstGeom prst="rect">
            <a:avLst/>
          </a:prstGeom>
          <a:solidFill>
            <a:schemeClr val="accent1">
              <a:lumMod val="20000"/>
              <a:lumOff val="80000"/>
            </a:schemeClr>
          </a:solidFill>
          <a:ln w="25400" cap="flat" cmpd="sng" algn="ctr">
            <a:solidFill>
              <a:schemeClr val="tx1"/>
            </a:solid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8" name="灯片编号占位符 5"/>
          <p:cNvSpPr>
            <a:spLocks noGrp="1"/>
          </p:cNvSpPr>
          <p:nvPr>
            <p:ph type="sldNum" sz="quarter" idx="12"/>
          </p:nvPr>
        </p:nvSpPr>
        <p:spPr/>
        <p:txBody>
          <a:bodyPr/>
          <a:lstStyle/>
          <a:p>
            <a:pPr>
              <a:defRPr/>
            </a:pPr>
            <a:fld id="{B81928A3-647F-456D-9C2B-67DEDC8194D6}" type="slidenum">
              <a:rPr lang="en-US" altLang="zh-CN"/>
              <a:pPr>
                <a:defRPr/>
              </a:pPr>
              <a:t>22</a:t>
            </a:fld>
            <a:endParaRPr lang="en-US" altLang="zh-CN"/>
          </a:p>
        </p:txBody>
      </p:sp>
      <p:sp>
        <p:nvSpPr>
          <p:cNvPr id="46084" name="Rectangle 2"/>
          <p:cNvSpPr>
            <a:spLocks noGrp="1" noChangeArrowheads="1"/>
          </p:cNvSpPr>
          <p:nvPr>
            <p:ph type="title"/>
          </p:nvPr>
        </p:nvSpPr>
        <p:spPr>
          <a:xfrm>
            <a:off x="1066800" y="152400"/>
            <a:ext cx="7772400" cy="457200"/>
          </a:xfrm>
        </p:spPr>
        <p:txBody>
          <a:bodyPr/>
          <a:lstStyle/>
          <a:p>
            <a:pPr algn="r" eaLnBrk="1" fontAlgn="b" hangingPunct="1"/>
            <a:r>
              <a:rPr lang="en-US" altLang="zh-CN" sz="2400" smtClean="0">
                <a:latin typeface="隶书" panose="02010509060101010101" pitchFamily="49" charset="-122"/>
                <a:ea typeface="隶书" panose="02010509060101010101" pitchFamily="49" charset="-122"/>
              </a:rPr>
              <a:t>3 </a:t>
            </a:r>
            <a:r>
              <a:rPr lang="zh-CN" altLang="en-US" sz="2400" smtClean="0">
                <a:latin typeface="隶书" panose="02010509060101010101" pitchFamily="49" charset="-122"/>
                <a:ea typeface="隶书" panose="02010509060101010101" pitchFamily="49" charset="-122"/>
              </a:rPr>
              <a:t>语法分析器的递归下降子程序（续）</a:t>
            </a:r>
            <a:endParaRPr lang="zh-CN" altLang="en-US" sz="2400" smtClean="0">
              <a:latin typeface="黑体" panose="02010609060101010101" pitchFamily="49" charset="-122"/>
              <a:ea typeface="黑体" panose="02010609060101010101" pitchFamily="49" charset="-122"/>
            </a:endParaRPr>
          </a:p>
        </p:txBody>
      </p:sp>
      <p:sp>
        <p:nvSpPr>
          <p:cNvPr id="46085" name="Rectangle 4"/>
          <p:cNvSpPr>
            <a:spLocks noChangeArrowheads="1"/>
          </p:cNvSpPr>
          <p:nvPr/>
        </p:nvSpPr>
        <p:spPr bwMode="auto">
          <a:xfrm>
            <a:off x="304800" y="70961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990000"/>
                </a:solidFill>
                <a:latin typeface="隶书" panose="02010509060101010101" pitchFamily="49" charset="-122"/>
                <a:ea typeface="隶书" panose="02010509060101010101" pitchFamily="49" charset="-122"/>
              </a:rPr>
              <a:t>&lt;2&gt; </a:t>
            </a:r>
            <a:r>
              <a:rPr lang="zh-CN" altLang="en-US" sz="2800">
                <a:solidFill>
                  <a:srgbClr val="990000"/>
                </a:solidFill>
                <a:latin typeface="隶书" panose="02010509060101010101" pitchFamily="49" charset="-122"/>
                <a:ea typeface="隶书" panose="02010509060101010101" pitchFamily="49" charset="-122"/>
              </a:rPr>
              <a:t>主要产生式的递归子程序</a:t>
            </a:r>
          </a:p>
        </p:txBody>
      </p:sp>
      <p:sp>
        <p:nvSpPr>
          <p:cNvPr id="50181" name="Rectangle 5"/>
          <p:cNvSpPr>
            <a:spLocks noChangeArrowheads="1"/>
          </p:cNvSpPr>
          <p:nvPr/>
        </p:nvSpPr>
        <p:spPr bwMode="auto">
          <a:xfrm>
            <a:off x="533400" y="1333500"/>
            <a:ext cx="5562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void Parser(char * SrcFilePtr);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Program();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OriginStatement();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RotStatement();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ScaleStatement();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ForStatement();</a:t>
            </a:r>
          </a:p>
        </p:txBody>
      </p:sp>
      <p:sp>
        <p:nvSpPr>
          <p:cNvPr id="50182" name="Rectangle 6"/>
          <p:cNvSpPr>
            <a:spLocks noChangeArrowheads="1"/>
          </p:cNvSpPr>
          <p:nvPr/>
        </p:nvSpPr>
        <p:spPr bwMode="auto">
          <a:xfrm>
            <a:off x="533400" y="4114800"/>
            <a:ext cx="5181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Term();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Factor();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Component();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Atom(); </a:t>
            </a:r>
          </a:p>
        </p:txBody>
      </p:sp>
      <p:sp>
        <p:nvSpPr>
          <p:cNvPr id="7" name="Rectangle 5"/>
          <p:cNvSpPr>
            <a:spLocks noChangeArrowheads="1"/>
          </p:cNvSpPr>
          <p:nvPr/>
        </p:nvSpPr>
        <p:spPr bwMode="auto">
          <a:xfrm>
            <a:off x="5364163" y="1338263"/>
            <a:ext cx="33845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 </a:t>
            </a:r>
            <a:r>
              <a:rPr lang="zh-CN" altLang="en-US" sz="2400">
                <a:solidFill>
                  <a:srgbClr val="FF0000"/>
                </a:solidFill>
                <a:latin typeface="黑体" panose="02010609060101010101" pitchFamily="49" charset="-122"/>
                <a:ea typeface="黑体" panose="02010609060101010101" pitchFamily="49" charset="-122"/>
              </a:rPr>
              <a:t>对外提供的接口</a:t>
            </a:r>
            <a:endParaRPr lang="en-US" altLang="zh-CN" sz="2400">
              <a:latin typeface="黑体" panose="02010609060101010101" pitchFamily="49" charset="-122"/>
              <a:ea typeface="黑体" panose="02010609060101010101" pitchFamily="49" charset="-122"/>
            </a:endParaRPr>
          </a:p>
        </p:txBody>
      </p:sp>
      <p:sp>
        <p:nvSpPr>
          <p:cNvPr id="9" name="Rectangle 5"/>
          <p:cNvSpPr>
            <a:spLocks noChangeArrowheads="1"/>
          </p:cNvSpPr>
          <p:nvPr/>
        </p:nvSpPr>
        <p:spPr bwMode="auto">
          <a:xfrm>
            <a:off x="5867400" y="2657475"/>
            <a:ext cx="2108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（逻辑上）</a:t>
            </a:r>
            <a:endParaRPr lang="en-US" altLang="zh-CN" sz="2400">
              <a:solidFill>
                <a:srgbClr val="FF0000"/>
              </a:solidFill>
              <a:latin typeface="黑体" panose="02010609060101010101" pitchFamily="49" charset="-122"/>
              <a:ea typeface="黑体" panose="02010609060101010101" pitchFamily="49" charset="-122"/>
            </a:endParaRPr>
          </a:p>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对外隐藏</a:t>
            </a:r>
            <a:endParaRPr lang="en-US" altLang="zh-CN" sz="24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Effect transition="in" filter="barn(outVertical)">
                                      <p:cBhvr>
                                        <p:cTn id="7" dur="500"/>
                                        <p:tgtEl>
                                          <p:spTgt spid="50181">
                                            <p:txEl>
                                              <p:pRg st="1" end="1"/>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0181">
                                            <p:txEl>
                                              <p:pRg st="2" end="2"/>
                                            </p:txEl>
                                          </p:spTgt>
                                        </p:tgtEl>
                                        <p:attrNameLst>
                                          <p:attrName>style.visibility</p:attrName>
                                        </p:attrNameLst>
                                      </p:cBhvr>
                                      <p:to>
                                        <p:strVal val="visible"/>
                                      </p:to>
                                    </p:set>
                                    <p:animEffect transition="in" filter="barn(outVertical)">
                                      <p:cBhvr>
                                        <p:cTn id="10" dur="500"/>
                                        <p:tgtEl>
                                          <p:spTgt spid="50181">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0181">
                                            <p:txEl>
                                              <p:pRg st="3" end="3"/>
                                            </p:txEl>
                                          </p:spTgt>
                                        </p:tgtEl>
                                        <p:attrNameLst>
                                          <p:attrName>style.visibility</p:attrName>
                                        </p:attrNameLst>
                                      </p:cBhvr>
                                      <p:to>
                                        <p:strVal val="visible"/>
                                      </p:to>
                                    </p:set>
                                    <p:animEffect transition="in" filter="barn(outVertical)">
                                      <p:cBhvr>
                                        <p:cTn id="13" dur="500"/>
                                        <p:tgtEl>
                                          <p:spTgt spid="50181">
                                            <p:txEl>
                                              <p:pRg st="3" end="3"/>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0181">
                                            <p:txEl>
                                              <p:pRg st="4" end="4"/>
                                            </p:txEl>
                                          </p:spTgt>
                                        </p:tgtEl>
                                        <p:attrNameLst>
                                          <p:attrName>style.visibility</p:attrName>
                                        </p:attrNameLst>
                                      </p:cBhvr>
                                      <p:to>
                                        <p:strVal val="visible"/>
                                      </p:to>
                                    </p:set>
                                    <p:animEffect transition="in" filter="barn(outVertical)">
                                      <p:cBhvr>
                                        <p:cTn id="16" dur="500"/>
                                        <p:tgtEl>
                                          <p:spTgt spid="50181">
                                            <p:txEl>
                                              <p:pRg st="4" end="4"/>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0181">
                                            <p:txEl>
                                              <p:pRg st="5" end="5"/>
                                            </p:txEl>
                                          </p:spTgt>
                                        </p:tgtEl>
                                        <p:attrNameLst>
                                          <p:attrName>style.visibility</p:attrName>
                                        </p:attrNameLst>
                                      </p:cBhvr>
                                      <p:to>
                                        <p:strVal val="visible"/>
                                      </p:to>
                                    </p:set>
                                    <p:animEffect transition="in" filter="barn(outVertical)">
                                      <p:cBhvr>
                                        <p:cTn id="19" dur="500"/>
                                        <p:tgtEl>
                                          <p:spTgt spid="50181">
                                            <p:txEl>
                                              <p:pRg st="5" end="5"/>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0181">
                                            <p:txEl>
                                              <p:pRg st="6" end="6"/>
                                            </p:txEl>
                                          </p:spTgt>
                                        </p:tgtEl>
                                        <p:attrNameLst>
                                          <p:attrName>style.visibility</p:attrName>
                                        </p:attrNameLst>
                                      </p:cBhvr>
                                      <p:to>
                                        <p:strVal val="visible"/>
                                      </p:to>
                                    </p:set>
                                    <p:animEffect transition="in" filter="barn(outVertical)">
                                      <p:cBhvr>
                                        <p:cTn id="22" dur="500"/>
                                        <p:tgtEl>
                                          <p:spTgt spid="5018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barn(outVertical)">
                                      <p:cBhvr>
                                        <p:cTn id="27" dur="500"/>
                                        <p:tgtEl>
                                          <p:spTgt spid="50182"/>
                                        </p:tgtEl>
                                      </p:cBhvr>
                                    </p:animEffect>
                                  </p:childTnLst>
                                </p:cTn>
                              </p:par>
                            </p:childTnLst>
                          </p:cTn>
                        </p:par>
                        <p:par>
                          <p:cTn id="28" fill="hold" nodeType="afterGroup">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par>
                                <p:cTn id="34" presetID="34" presetClass="entr" presetSubtype="0" fill="hold" grpId="0" nodeType="with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 from="(-#ppt_w/2)" to="(#ppt_x)" calcmode="lin" valueType="num">
                                      <p:cBhvr>
                                        <p:cTn id="36" dur="600" fill="hold">
                                          <p:stCondLst>
                                            <p:cond delay="0"/>
                                          </p:stCondLst>
                                        </p:cTn>
                                        <p:tgtEl>
                                          <p:spTgt spid="9">
                                            <p:txEl>
                                              <p:pRg st="0" end="0"/>
                                            </p:txEl>
                                          </p:spTgt>
                                        </p:tgtEl>
                                        <p:attrNameLst>
                                          <p:attrName>ppt_x</p:attrName>
                                        </p:attrNameLst>
                                      </p:cBhvr>
                                    </p:anim>
                                    <p:anim from="0" to="-1.0" calcmode="lin" valueType="num">
                                      <p:cBhvr>
                                        <p:cTn id="37" dur="200" decel="50000" autoRev="1" fill="hold">
                                          <p:stCondLst>
                                            <p:cond delay="600"/>
                                          </p:stCondLst>
                                        </p:cTn>
                                        <p:tgtEl>
                                          <p:spTgt spid="9">
                                            <p:txEl>
                                              <p:pRg st="0" end="0"/>
                                            </p:txEl>
                                          </p:spTgt>
                                        </p:tgtEl>
                                        <p:attrNameLst>
                                          <p:attrName>xshear</p:attrName>
                                        </p:attrNameLst>
                                      </p:cBhvr>
                                    </p:anim>
                                    <p:animScale>
                                      <p:cBhvr>
                                        <p:cTn id="38" dur="200" decel="100000" autoRev="1" fill="hold">
                                          <p:stCondLst>
                                            <p:cond delay="600"/>
                                          </p:stCondLst>
                                        </p:cTn>
                                        <p:tgtEl>
                                          <p:spTgt spid="9">
                                            <p:txEl>
                                              <p:pRg st="0" end="0"/>
                                            </p:txEl>
                                          </p:spTgt>
                                        </p:tgtEl>
                                      </p:cBhvr>
                                      <p:from x="100000" y="100000"/>
                                      <p:to x="80000" y="100000"/>
                                    </p:animScale>
                                    <p:anim by="(#ppt_h/3+#ppt_w*0.1)" calcmode="lin" valueType="num">
                                      <p:cBhvr additive="sum">
                                        <p:cTn id="39" dur="200" decel="100000" autoRev="1" fill="hold">
                                          <p:stCondLst>
                                            <p:cond delay="600"/>
                                          </p:stCondLst>
                                        </p:cTn>
                                        <p:tgtEl>
                                          <p:spTgt spid="9">
                                            <p:txEl>
                                              <p:pRg st="0" end="0"/>
                                            </p:txEl>
                                          </p:spTgt>
                                        </p:tgtEl>
                                        <p:attrNameLst>
                                          <p:attrName>ppt_x</p:attrName>
                                        </p:attrNameLst>
                                      </p:cBhvr>
                                    </p:anim>
                                  </p:childTnLst>
                                </p:cTn>
                              </p:par>
                              <p:par>
                                <p:cTn id="40" presetID="34" presetClass="entr" presetSubtype="0" fill="hold" grpId="0" nodeType="with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 from="(-#ppt_w/2)" to="(#ppt_x)" calcmode="lin" valueType="num">
                                      <p:cBhvr>
                                        <p:cTn id="42" dur="600" fill="hold">
                                          <p:stCondLst>
                                            <p:cond delay="0"/>
                                          </p:stCondLst>
                                        </p:cTn>
                                        <p:tgtEl>
                                          <p:spTgt spid="9">
                                            <p:txEl>
                                              <p:pRg st="1" end="1"/>
                                            </p:txEl>
                                          </p:spTgt>
                                        </p:tgtEl>
                                        <p:attrNameLst>
                                          <p:attrName>ppt_x</p:attrName>
                                        </p:attrNameLst>
                                      </p:cBhvr>
                                    </p:anim>
                                    <p:anim from="0" to="-1.0" calcmode="lin" valueType="num">
                                      <p:cBhvr>
                                        <p:cTn id="43" dur="200" decel="50000" autoRev="1" fill="hold">
                                          <p:stCondLst>
                                            <p:cond delay="600"/>
                                          </p:stCondLst>
                                        </p:cTn>
                                        <p:tgtEl>
                                          <p:spTgt spid="9">
                                            <p:txEl>
                                              <p:pRg st="1" end="1"/>
                                            </p:txEl>
                                          </p:spTgt>
                                        </p:tgtEl>
                                        <p:attrNameLst>
                                          <p:attrName>xshear</p:attrName>
                                        </p:attrNameLst>
                                      </p:cBhvr>
                                    </p:anim>
                                    <p:animScale>
                                      <p:cBhvr>
                                        <p:cTn id="44" dur="200" decel="100000" autoRev="1" fill="hold">
                                          <p:stCondLst>
                                            <p:cond delay="600"/>
                                          </p:stCondLst>
                                        </p:cTn>
                                        <p:tgtEl>
                                          <p:spTgt spid="9">
                                            <p:txEl>
                                              <p:pRg st="1" end="1"/>
                                            </p:txEl>
                                          </p:spTgt>
                                        </p:tgtEl>
                                      </p:cBhvr>
                                      <p:from x="100000" y="100000"/>
                                      <p:to x="80000" y="100000"/>
                                    </p:animScale>
                                    <p:anim by="(#ppt_h/3+#ppt_w*0.1)" calcmode="lin" valueType="num">
                                      <p:cBhvr additive="sum">
                                        <p:cTn id="45" dur="200" decel="100000" autoRev="1" fill="hold">
                                          <p:stCondLst>
                                            <p:cond delay="600"/>
                                          </p:stCondLst>
                                        </p:cTn>
                                        <p:tgtEl>
                                          <p:spTgt spid="9">
                                            <p:txEl>
                                              <p:pRg st="1" end="1"/>
                                            </p:txEl>
                                          </p:spTgt>
                                        </p:tgtEl>
                                        <p:attrNameLst>
                                          <p:attrName>ppt_x</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4" presetClass="entr" presetSubtype="0" fill="hold" grpId="0" nodeType="clickEffect">
                                  <p:stCondLst>
                                    <p:cond delay="0"/>
                                  </p:stCondLst>
                                  <p:childTnLst>
                                    <p:set>
                                      <p:cBhvr>
                                        <p:cTn id="49" dur="1" fill="hold">
                                          <p:stCondLst>
                                            <p:cond delay="0"/>
                                          </p:stCondLst>
                                        </p:cTn>
                                        <p:tgtEl>
                                          <p:spTgt spid="50181">
                                            <p:txEl>
                                              <p:pRg st="0" end="0"/>
                                            </p:txEl>
                                          </p:spTgt>
                                        </p:tgtEl>
                                        <p:attrNameLst>
                                          <p:attrName>style.visibility</p:attrName>
                                        </p:attrNameLst>
                                      </p:cBhvr>
                                      <p:to>
                                        <p:strVal val="visible"/>
                                      </p:to>
                                    </p:set>
                                    <p:anim from="(-#ppt_w/2)" to="(#ppt_x)" calcmode="lin" valueType="num">
                                      <p:cBhvr>
                                        <p:cTn id="50" dur="600" fill="hold">
                                          <p:stCondLst>
                                            <p:cond delay="0"/>
                                          </p:stCondLst>
                                        </p:cTn>
                                        <p:tgtEl>
                                          <p:spTgt spid="50181">
                                            <p:txEl>
                                              <p:pRg st="0" end="0"/>
                                            </p:txEl>
                                          </p:spTgt>
                                        </p:tgtEl>
                                        <p:attrNameLst>
                                          <p:attrName>ppt_x</p:attrName>
                                        </p:attrNameLst>
                                      </p:cBhvr>
                                    </p:anim>
                                    <p:anim from="0" to="-1.0" calcmode="lin" valueType="num">
                                      <p:cBhvr>
                                        <p:cTn id="51" dur="200" decel="50000" autoRev="1" fill="hold">
                                          <p:stCondLst>
                                            <p:cond delay="600"/>
                                          </p:stCondLst>
                                        </p:cTn>
                                        <p:tgtEl>
                                          <p:spTgt spid="50181">
                                            <p:txEl>
                                              <p:pRg st="0" end="0"/>
                                            </p:txEl>
                                          </p:spTgt>
                                        </p:tgtEl>
                                        <p:attrNameLst>
                                          <p:attrName>xshear</p:attrName>
                                        </p:attrNameLst>
                                      </p:cBhvr>
                                    </p:anim>
                                    <p:animScale>
                                      <p:cBhvr>
                                        <p:cTn id="52" dur="200" decel="100000" autoRev="1" fill="hold">
                                          <p:stCondLst>
                                            <p:cond delay="600"/>
                                          </p:stCondLst>
                                        </p:cTn>
                                        <p:tgtEl>
                                          <p:spTgt spid="50181">
                                            <p:txEl>
                                              <p:pRg st="0" end="0"/>
                                            </p:txEl>
                                          </p:spTgt>
                                        </p:tgtEl>
                                      </p:cBhvr>
                                      <p:from x="100000" y="100000"/>
                                      <p:to x="80000" y="100000"/>
                                    </p:animScale>
                                    <p:anim by="(#ppt_h/3+#ppt_w*0.1)" calcmode="lin" valueType="num">
                                      <p:cBhvr additive="sum">
                                        <p:cTn id="53" dur="200" decel="100000" autoRev="1" fill="hold">
                                          <p:stCondLst>
                                            <p:cond delay="600"/>
                                          </p:stCondLst>
                                        </p:cTn>
                                        <p:tgtEl>
                                          <p:spTgt spid="50181">
                                            <p:txEl>
                                              <p:pRg st="0" end="0"/>
                                            </p:txEl>
                                          </p:spTgt>
                                        </p:tgtEl>
                                        <p:attrNameLst>
                                          <p:attrName>ppt_x</p:attrName>
                                        </p:attrNameLst>
                                      </p:cBhvr>
                                    </p:anim>
                                  </p:childTnLst>
                                </p:cTn>
                              </p:par>
                              <p:par>
                                <p:cTn id="54" presetID="34" presetClass="entr" presetSubtype="0" fill="hold" grpId="0" nodeType="with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 from="(-#ppt_w/2)" to="(#ppt_x)" calcmode="lin" valueType="num">
                                      <p:cBhvr>
                                        <p:cTn id="56" dur="600" fill="hold">
                                          <p:stCondLst>
                                            <p:cond delay="0"/>
                                          </p:stCondLst>
                                        </p:cTn>
                                        <p:tgtEl>
                                          <p:spTgt spid="7">
                                            <p:txEl>
                                              <p:pRg st="0" end="0"/>
                                            </p:txEl>
                                          </p:spTgt>
                                        </p:tgtEl>
                                        <p:attrNameLst>
                                          <p:attrName>ppt_x</p:attrName>
                                        </p:attrNameLst>
                                      </p:cBhvr>
                                    </p:anim>
                                    <p:anim from="0" to="-1.0" calcmode="lin" valueType="num">
                                      <p:cBhvr>
                                        <p:cTn id="57" dur="200" decel="50000" autoRev="1" fill="hold">
                                          <p:stCondLst>
                                            <p:cond delay="600"/>
                                          </p:stCondLst>
                                        </p:cTn>
                                        <p:tgtEl>
                                          <p:spTgt spid="7">
                                            <p:txEl>
                                              <p:pRg st="0" end="0"/>
                                            </p:txEl>
                                          </p:spTgt>
                                        </p:tgtEl>
                                        <p:attrNameLst>
                                          <p:attrName>xshear</p:attrName>
                                        </p:attrNameLst>
                                      </p:cBhvr>
                                    </p:anim>
                                    <p:animScale>
                                      <p:cBhvr>
                                        <p:cTn id="58" dur="200" decel="100000" autoRev="1" fill="hold">
                                          <p:stCondLst>
                                            <p:cond delay="600"/>
                                          </p:stCondLst>
                                        </p:cTn>
                                        <p:tgtEl>
                                          <p:spTgt spid="7">
                                            <p:txEl>
                                              <p:pRg st="0" end="0"/>
                                            </p:txEl>
                                          </p:spTgt>
                                        </p:tgtEl>
                                      </p:cBhvr>
                                      <p:from x="100000" y="100000"/>
                                      <p:to x="80000" y="100000"/>
                                    </p:animScale>
                                    <p:anim by="(#ppt_h/3+#ppt_w*0.1)" calcmode="lin" valueType="num">
                                      <p:cBhvr additive="sum">
                                        <p:cTn id="59" dur="200" decel="100000" autoRev="1" fill="hold">
                                          <p:stCondLst>
                                            <p:cond delay="600"/>
                                          </p:stCondLst>
                                        </p:cTn>
                                        <p:tgtEl>
                                          <p:spTgt spid="7">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181" grpId="0" build="allAtOnce" autoUpdateAnimBg="0"/>
      <p:bldP spid="50182" grpId="0" autoUpdateAnimBg="0"/>
      <p:bldP spid="7" grpId="0" build="allAtOnce" autoUpdateAnimBg="0"/>
      <p:bldP spid="9"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AB0D5D47-224E-4C57-8020-0CFA85A61C16}" type="slidenum">
              <a:rPr lang="en-US" altLang="zh-CN"/>
              <a:pPr>
                <a:defRPr/>
              </a:pPr>
              <a:t>23</a:t>
            </a:fld>
            <a:endParaRPr lang="en-US" altLang="zh-CN"/>
          </a:p>
        </p:txBody>
      </p:sp>
      <p:sp>
        <p:nvSpPr>
          <p:cNvPr id="48131" name="Rectangle 2"/>
          <p:cNvSpPr>
            <a:spLocks noGrp="1" noChangeArrowheads="1"/>
          </p:cNvSpPr>
          <p:nvPr>
            <p:ph type="title"/>
          </p:nvPr>
        </p:nvSpPr>
        <p:spPr>
          <a:xfrm>
            <a:off x="304800" y="381000"/>
            <a:ext cx="7772400" cy="533400"/>
          </a:xfrm>
        </p:spPr>
        <p:txBody>
          <a:bodyPr/>
          <a:lstStyle/>
          <a:p>
            <a:pPr marL="838200" indent="-838200" algn="l" eaLnBrk="1" fontAlgn="b" hangingPunct="1"/>
            <a:r>
              <a:rPr lang="en-US" altLang="zh-CN" sz="2800" dirty="0" smtClean="0">
                <a:solidFill>
                  <a:srgbClr val="990000"/>
                </a:solidFill>
                <a:latin typeface="黑体" panose="02010609060101010101" pitchFamily="49" charset="-122"/>
                <a:ea typeface="黑体" panose="02010609060101010101" pitchFamily="49" charset="-122"/>
              </a:rPr>
              <a:t>Parser()</a:t>
            </a:r>
            <a:r>
              <a:rPr lang="zh-CN" altLang="en-US" sz="2800" dirty="0" smtClean="0">
                <a:solidFill>
                  <a:srgbClr val="990000"/>
                </a:solidFill>
                <a:latin typeface="隶书" panose="02010509060101010101" pitchFamily="49" charset="-122"/>
                <a:ea typeface="隶书" panose="02010509060101010101" pitchFamily="49" charset="-122"/>
              </a:rPr>
              <a:t>的框架</a:t>
            </a:r>
          </a:p>
        </p:txBody>
      </p:sp>
      <p:sp>
        <p:nvSpPr>
          <p:cNvPr id="48132" name="Rectangle 4"/>
          <p:cNvSpPr>
            <a:spLocks noChangeArrowheads="1"/>
          </p:cNvSpPr>
          <p:nvPr/>
        </p:nvSpPr>
        <p:spPr bwMode="auto">
          <a:xfrm>
            <a:off x="685800" y="1143000"/>
            <a:ext cx="7848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Parser(char * SrcFilePtr)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39941" name="Rectangle 5"/>
          <p:cNvSpPr>
            <a:spLocks noChangeArrowheads="1"/>
          </p:cNvSpPr>
          <p:nvPr/>
        </p:nvSpPr>
        <p:spPr bwMode="auto">
          <a:xfrm>
            <a:off x="1066800" y="3276600"/>
            <a:ext cx="72501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FetchToken();</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获取第一个记号</a:t>
            </a:r>
            <a:r>
              <a:rPr lang="en-US" altLang="zh-CN" sz="2400">
                <a:latin typeface="隶书" panose="02010509060101010101" pitchFamily="49" charset="-122"/>
                <a:ea typeface="隶书" panose="02010509060101010101" pitchFamily="49" charset="-122"/>
              </a:rPr>
              <a:t>:LL(1)</a:t>
            </a:r>
            <a:endParaRPr lang="zh-CN" altLang="en-US" sz="2400">
              <a:latin typeface="隶书" panose="02010509060101010101" pitchFamily="49" charset="-122"/>
              <a:ea typeface="隶书" panose="02010509060101010101" pitchFamily="49" charset="-122"/>
            </a:endParaRPr>
          </a:p>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Program();	</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进入递归下降分析</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CloseScanner();</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关闭词法分析器</a:t>
            </a:r>
          </a:p>
        </p:txBody>
      </p:sp>
      <p:sp>
        <p:nvSpPr>
          <p:cNvPr id="39942" name="Rectangle 6"/>
          <p:cNvSpPr>
            <a:spLocks noChangeArrowheads="1"/>
          </p:cNvSpPr>
          <p:nvPr/>
        </p:nvSpPr>
        <p:spPr bwMode="auto">
          <a:xfrm>
            <a:off x="1066800" y="18288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if(!</a:t>
            </a:r>
            <a:r>
              <a:rPr lang="en-US" altLang="zh-CN" sz="2400">
                <a:solidFill>
                  <a:schemeClr val="accent2"/>
                </a:solidFill>
                <a:latin typeface="黑体" panose="02010609060101010101" pitchFamily="49" charset="-122"/>
                <a:ea typeface="黑体" panose="02010609060101010101" pitchFamily="49" charset="-122"/>
              </a:rPr>
              <a:t>InitScanner</a:t>
            </a:r>
            <a:r>
              <a:rPr lang="en-US" altLang="zh-CN" sz="2400">
                <a:latin typeface="黑体" panose="02010609060101010101" pitchFamily="49" charset="-122"/>
                <a:ea typeface="黑体" panose="02010609060101010101" pitchFamily="49" charset="-122"/>
              </a:rPr>
              <a:t>(SrcFilePtr))</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初始化词法分析器</a:t>
            </a:r>
            <a:r>
              <a:rPr lang="en-US" altLang="zh-CN" sz="2400">
                <a:latin typeface="黑体" panose="02010609060101010101" pitchFamily="49" charset="-122"/>
                <a:ea typeface="黑体" panose="02010609060101010101" pitchFamily="49" charset="-122"/>
              </a:rPr>
              <a:t>{ printf("Open Source File Error ! \n");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return;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7" name="Text Box 4"/>
          <p:cNvSpPr txBox="1">
            <a:spLocks noChangeArrowheads="1"/>
          </p:cNvSpPr>
          <p:nvPr/>
        </p:nvSpPr>
        <p:spPr bwMode="auto">
          <a:xfrm>
            <a:off x="1404938" y="4772025"/>
            <a:ext cx="7239000" cy="157003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Program()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while ( </a:t>
            </a:r>
            <a:r>
              <a:rPr lang="en-US" altLang="zh-CN" sz="2400" u="sng">
                <a:latin typeface="黑体" panose="02010609060101010101" pitchFamily="49" charset="-122"/>
                <a:ea typeface="黑体" panose="02010609060101010101" pitchFamily="49" charset="-122"/>
              </a:rPr>
              <a:t>    _____             </a:t>
            </a:r>
            <a:r>
              <a:rPr lang="en-US" altLang="zh-CN" sz="2400">
                <a:latin typeface="黑体" panose="02010609060101010101" pitchFamily="49" charset="-122"/>
                <a:ea typeface="黑体" panose="02010609060101010101" pitchFamily="49" charset="-122"/>
              </a:rPr>
              <a:t> ) </a:t>
            </a: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 Statement(); MathchToken(SEMICO);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r>
              <a:rPr lang="en-US" altLang="zh-CN" sz="2400">
                <a:latin typeface="隶书" panose="02010509060101010101" pitchFamily="49" charset="-122"/>
                <a:ea typeface="隶书" panose="02010509060101010101" pitchFamily="49" charset="-122"/>
              </a:rPr>
              <a:t> </a:t>
            </a:r>
          </a:p>
        </p:txBody>
      </p:sp>
      <p:sp>
        <p:nvSpPr>
          <p:cNvPr id="9" name="Rectangle 18"/>
          <p:cNvSpPr>
            <a:spLocks noChangeArrowheads="1"/>
          </p:cNvSpPr>
          <p:nvPr/>
        </p:nvSpPr>
        <p:spPr bwMode="auto">
          <a:xfrm>
            <a:off x="3063875" y="5092700"/>
            <a:ext cx="3568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token.type != NONTOKEN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arn(outVertical)">
                                      <p:cBhvr>
                                        <p:cTn id="7" dur="500"/>
                                        <p:tgtEl>
                                          <p:spTgt spid="39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941">
                                            <p:txEl>
                                              <p:pRg st="0" end="0"/>
                                            </p:txEl>
                                          </p:spTgt>
                                        </p:tgtEl>
                                        <p:attrNameLst>
                                          <p:attrName>style.visibility</p:attrName>
                                        </p:attrNameLst>
                                      </p:cBhvr>
                                      <p:to>
                                        <p:strVal val="visible"/>
                                      </p:to>
                                    </p:set>
                                    <p:animEffect transition="in" filter="barn(outVertical)">
                                      <p:cBhvr>
                                        <p:cTn id="12" dur="500"/>
                                        <p:tgtEl>
                                          <p:spTgt spid="39941">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9941">
                                            <p:txEl>
                                              <p:pRg st="1" end="1"/>
                                            </p:txEl>
                                          </p:spTgt>
                                        </p:tgtEl>
                                        <p:attrNameLst>
                                          <p:attrName>style.visibility</p:attrName>
                                        </p:attrNameLst>
                                      </p:cBhvr>
                                      <p:to>
                                        <p:strVal val="visible"/>
                                      </p:to>
                                    </p:set>
                                    <p:animEffect transition="in" filter="barn(outVertical)">
                                      <p:cBhvr>
                                        <p:cTn id="15" dur="500"/>
                                        <p:tgtEl>
                                          <p:spTgt spid="3994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9941">
                                            <p:txEl>
                                              <p:pRg st="2" end="2"/>
                                            </p:txEl>
                                          </p:spTgt>
                                        </p:tgtEl>
                                        <p:attrNameLst>
                                          <p:attrName>style.visibility</p:attrName>
                                        </p:attrNameLst>
                                      </p:cBhvr>
                                      <p:to>
                                        <p:strVal val="visible"/>
                                      </p:to>
                                    </p:set>
                                    <p:animEffect transition="in" filter="barn(outVertical)">
                                      <p:cBhvr>
                                        <p:cTn id="20" dur="500"/>
                                        <p:tgtEl>
                                          <p:spTgt spid="3994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500"/>
                                        <p:tgtEl>
                                          <p:spTgt spid="7"/>
                                        </p:tgtEl>
                                      </p:cBhvr>
                                    </p:animEffect>
                                  </p:childTnLst>
                                </p:cTn>
                              </p:par>
                              <p:par>
                                <p:cTn id="26" presetID="17"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P spid="39942" grpId="0" autoUpdateAnimBg="0"/>
      <p:bldP spid="7" grpId="0" animBg="1" autoUpdateAnimBg="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7D8241E-4032-4BDA-880C-0572644C6C76}" type="slidenum">
              <a:rPr lang="en-US" altLang="zh-CN" smtClean="0"/>
              <a:pPr>
                <a:defRPr/>
              </a:pPr>
              <a:t>24</a:t>
            </a:fld>
            <a:endParaRPr lang="en-US" altLang="zh-CN"/>
          </a:p>
        </p:txBody>
      </p:sp>
      <p:sp>
        <p:nvSpPr>
          <p:cNvPr id="50179" name="Rectangle 2"/>
          <p:cNvSpPr>
            <a:spLocks noGrp="1" noChangeArrowheads="1"/>
          </p:cNvSpPr>
          <p:nvPr>
            <p:ph type="title"/>
          </p:nvPr>
        </p:nvSpPr>
        <p:spPr>
          <a:xfrm>
            <a:off x="304800" y="381000"/>
            <a:ext cx="7772400" cy="533400"/>
          </a:xfrm>
        </p:spPr>
        <p:txBody>
          <a:bodyPr/>
          <a:lstStyle/>
          <a:p>
            <a:pPr marL="838200" indent="-838200" algn="l" eaLnBrk="1" fontAlgn="b" hangingPunct="1"/>
            <a:r>
              <a:rPr lang="en-US" altLang="zh-CN" sz="2800" smtClean="0">
                <a:solidFill>
                  <a:srgbClr val="990000"/>
                </a:solidFill>
                <a:latin typeface="黑体" panose="02010609060101010101" pitchFamily="49" charset="-122"/>
                <a:ea typeface="黑体" panose="02010609060101010101" pitchFamily="49" charset="-122"/>
              </a:rPr>
              <a:t>Statement </a:t>
            </a:r>
            <a:r>
              <a:rPr lang="zh-CN" altLang="en-US" sz="2800" smtClean="0">
                <a:solidFill>
                  <a:srgbClr val="990000"/>
                </a:solidFill>
                <a:latin typeface="隶书" panose="02010509060101010101" pitchFamily="49" charset="-122"/>
                <a:ea typeface="隶书" panose="02010509060101010101" pitchFamily="49" charset="-122"/>
              </a:rPr>
              <a:t>的递归子程序</a:t>
            </a:r>
          </a:p>
        </p:txBody>
      </p:sp>
      <p:sp>
        <p:nvSpPr>
          <p:cNvPr id="50180" name="矩形 5"/>
          <p:cNvSpPr>
            <a:spLocks noChangeArrowheads="1"/>
          </p:cNvSpPr>
          <p:nvPr/>
        </p:nvSpPr>
        <p:spPr bwMode="auto">
          <a:xfrm>
            <a:off x="611188" y="1052513"/>
            <a:ext cx="77057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RotStatment    | ForStatment</a:t>
            </a:r>
          </a:p>
        </p:txBody>
      </p:sp>
      <p:sp>
        <p:nvSpPr>
          <p:cNvPr id="7" name="Rectangle 6"/>
          <p:cNvSpPr>
            <a:spLocks noChangeArrowheads="1"/>
          </p:cNvSpPr>
          <p:nvPr/>
        </p:nvSpPr>
        <p:spPr bwMode="auto">
          <a:xfrm>
            <a:off x="609600" y="2370138"/>
            <a:ext cx="830580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Statement ( )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switch ( </a:t>
            </a:r>
            <a:r>
              <a:rPr lang="en-US" altLang="zh-CN" sz="2400">
                <a:solidFill>
                  <a:srgbClr val="0000FF"/>
                </a:solidFill>
                <a:latin typeface="黑体" panose="02010609060101010101" pitchFamily="49" charset="-122"/>
                <a:ea typeface="黑体" panose="02010609060101010101" pitchFamily="49" charset="-122"/>
              </a:rPr>
              <a:t>token.type </a:t>
            </a:r>
            <a:r>
              <a:rPr lang="en-US" altLang="zh-CN" sz="2400">
                <a:latin typeface="黑体" panose="02010609060101010101" pitchFamily="49" charset="-122"/>
                <a:ea typeface="黑体" panose="02010609060101010101" pitchFamily="49" charset="-122"/>
              </a:rPr>
              <a:t>) // LL(1)</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ORIGIN : OriginStatement();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SCALE  : ScaleStatement();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ROT    : RotStatement();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FOR    : ForStatement();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default     : SyntaxError(2);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AFCD114F-4AB2-45E4-92EC-0637B6FF62CF}" type="slidenum">
              <a:rPr lang="en-US" altLang="zh-CN"/>
              <a:pPr>
                <a:defRPr/>
              </a:pPr>
              <a:t>25</a:t>
            </a:fld>
            <a:endParaRPr lang="en-US" altLang="zh-CN"/>
          </a:p>
        </p:txBody>
      </p:sp>
      <p:sp>
        <p:nvSpPr>
          <p:cNvPr id="51203" name="Rectangle 2"/>
          <p:cNvSpPr>
            <a:spLocks noGrp="1" noChangeArrowheads="1"/>
          </p:cNvSpPr>
          <p:nvPr>
            <p:ph type="title"/>
          </p:nvPr>
        </p:nvSpPr>
        <p:spPr>
          <a:xfrm>
            <a:off x="152400" y="304800"/>
            <a:ext cx="7772400" cy="381000"/>
          </a:xfrm>
        </p:spPr>
        <p:txBody>
          <a:bodyPr/>
          <a:lstStyle/>
          <a:p>
            <a:pPr marL="838200" indent="-838200" algn="l" eaLnBrk="1" fontAlgn="b" hangingPunct="1"/>
            <a:r>
              <a:rPr lang="en-US" altLang="zh-CN" sz="2800" smtClean="0">
                <a:solidFill>
                  <a:srgbClr val="990000"/>
                </a:solidFill>
                <a:latin typeface="黑体" panose="02010609060101010101" pitchFamily="49" charset="-122"/>
                <a:ea typeface="黑体" panose="02010609060101010101" pitchFamily="49" charset="-122"/>
              </a:rPr>
              <a:t>ForStatement</a:t>
            </a:r>
            <a:r>
              <a:rPr lang="zh-CN" altLang="en-US" sz="2800" smtClean="0">
                <a:solidFill>
                  <a:srgbClr val="990000"/>
                </a:solidFill>
                <a:latin typeface="隶书" panose="02010509060101010101" pitchFamily="49" charset="-122"/>
                <a:ea typeface="隶书" panose="02010509060101010101" pitchFamily="49" charset="-122"/>
              </a:rPr>
              <a:t>的递归子程序</a:t>
            </a:r>
          </a:p>
        </p:txBody>
      </p:sp>
      <p:sp>
        <p:nvSpPr>
          <p:cNvPr id="51204" name="Rectangle 4"/>
          <p:cNvSpPr>
            <a:spLocks noChangeArrowheads="1"/>
          </p:cNvSpPr>
          <p:nvPr/>
        </p:nvSpPr>
        <p:spPr bwMode="auto">
          <a:xfrm>
            <a:off x="685800" y="838200"/>
            <a:ext cx="7696200" cy="9159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ForStatment</a:t>
            </a:r>
          </a:p>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FOR T FROM </a:t>
            </a:r>
            <a:r>
              <a:rPr lang="en-US" altLang="zh-CN" sz="2000">
                <a:solidFill>
                  <a:srgbClr val="FF0000"/>
                </a:solidFill>
                <a:latin typeface="黑体" panose="02010609060101010101" pitchFamily="49" charset="-122"/>
                <a:ea typeface="黑体" panose="02010609060101010101" pitchFamily="49" charset="-122"/>
              </a:rPr>
              <a:t>Expression </a:t>
            </a:r>
            <a:r>
              <a:rPr lang="en-US" altLang="zh-CN" sz="2000">
                <a:latin typeface="黑体" panose="02010609060101010101" pitchFamily="49" charset="-122"/>
                <a:ea typeface="黑体" panose="02010609060101010101" pitchFamily="49" charset="-122"/>
              </a:rPr>
              <a:t>TO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STEP </a:t>
            </a:r>
            <a:r>
              <a:rPr lang="en-US" altLang="zh-CN" sz="2000">
                <a:solidFill>
                  <a:srgbClr val="FF0000"/>
                </a:solidFill>
                <a:latin typeface="黑体" panose="02010609060101010101" pitchFamily="49" charset="-122"/>
                <a:ea typeface="黑体" panose="02010609060101010101" pitchFamily="49" charset="-122"/>
              </a:rPr>
              <a:t>Expression </a:t>
            </a:r>
          </a:p>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DRAW L_BRACKET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COMMA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R_BRACKET</a:t>
            </a:r>
          </a:p>
        </p:txBody>
      </p:sp>
      <p:sp>
        <p:nvSpPr>
          <p:cNvPr id="40966" name="Rectangle 6"/>
          <p:cNvSpPr>
            <a:spLocks noChangeArrowheads="1"/>
          </p:cNvSpPr>
          <p:nvPr/>
        </p:nvSpPr>
        <p:spPr bwMode="auto">
          <a:xfrm>
            <a:off x="609600" y="1828800"/>
            <a:ext cx="8305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ForStatement (void)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0967" name="Rectangle 7"/>
          <p:cNvSpPr>
            <a:spLocks noChangeArrowheads="1"/>
          </p:cNvSpPr>
          <p:nvPr/>
        </p:nvSpPr>
        <p:spPr bwMode="auto">
          <a:xfrm>
            <a:off x="914400" y="2930525"/>
            <a:ext cx="4089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FOR</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FROM</a:t>
            </a:r>
            <a:r>
              <a:rPr lang="en-US" altLang="zh-CN" sz="2400">
                <a:latin typeface="黑体" panose="02010609060101010101" pitchFamily="49" charset="-122"/>
                <a:ea typeface="黑体" panose="02010609060101010101" pitchFamily="49" charset="-122"/>
              </a:rPr>
              <a:t>);</a:t>
            </a:r>
            <a:endParaRPr lang="en-US" altLang="zh-CN" sz="2400">
              <a:solidFill>
                <a:schemeClr val="accent2"/>
              </a:solidFill>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TO</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STEP</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DRAW</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L_BRACKET</a:t>
            </a:r>
            <a:r>
              <a:rPr lang="en-US" altLang="zh-CN" sz="2400">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COMMA</a:t>
            </a:r>
            <a:r>
              <a:rPr lang="en-US" altLang="zh-CN" sz="2400">
                <a:latin typeface="黑体" panose="02010609060101010101" pitchFamily="49" charset="-122"/>
                <a:ea typeface="黑体" panose="02010609060101010101" pitchFamily="49" charset="-122"/>
              </a:rPr>
              <a:t>);	</a:t>
            </a:r>
            <a:endParaRPr lang="en-US" altLang="zh-CN" sz="2400">
              <a:solidFill>
                <a:schemeClr val="accent2"/>
              </a:solidFill>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R_BRACKET</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绘制图形 或 其他处理</a:t>
            </a:r>
          </a:p>
        </p:txBody>
      </p:sp>
      <p:sp>
        <p:nvSpPr>
          <p:cNvPr id="40969" name="Rectangle 9"/>
          <p:cNvSpPr>
            <a:spLocks noChangeArrowheads="1"/>
          </p:cNvSpPr>
          <p:nvPr/>
        </p:nvSpPr>
        <p:spPr bwMode="auto">
          <a:xfrm>
            <a:off x="969963" y="2170113"/>
            <a:ext cx="7273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a:t>
            </a:r>
            <a:r>
              <a:rPr lang="en-US" altLang="zh-CN" sz="2400">
                <a:solidFill>
                  <a:schemeClr val="accent2"/>
                </a:solidFill>
                <a:latin typeface="黑体" panose="02010609060101010101" pitchFamily="49" charset="-122"/>
                <a:ea typeface="黑体" panose="02010609060101010101" pitchFamily="49" charset="-122"/>
              </a:rPr>
              <a:t>*start_ptr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*end_ptr</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*step_ptr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*x_ptr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*y_ptr</a:t>
            </a:r>
            <a:r>
              <a:rPr lang="en-US" altLang="zh-CN" sz="2400">
                <a:latin typeface="黑体" panose="02010609060101010101" pitchFamily="49" charset="-122"/>
                <a:ea typeface="黑体" panose="02010609060101010101" pitchFamily="49" charset="-122"/>
              </a:rPr>
              <a:t>; </a:t>
            </a:r>
          </a:p>
        </p:txBody>
      </p:sp>
      <p:sp>
        <p:nvSpPr>
          <p:cNvPr id="40970" name="Rectangle 10"/>
          <p:cNvSpPr>
            <a:spLocks noChangeArrowheads="1"/>
          </p:cNvSpPr>
          <p:nvPr/>
        </p:nvSpPr>
        <p:spPr bwMode="auto">
          <a:xfrm>
            <a:off x="4572000" y="2924175"/>
            <a:ext cx="42481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a:t>
            </a:r>
            <a:r>
              <a:rPr lang="en-US" altLang="zh-CN" sz="2400">
                <a:solidFill>
                  <a:schemeClr val="tx2"/>
                </a:solidFill>
                <a:latin typeface="黑体" panose="02010609060101010101" pitchFamily="49" charset="-122"/>
                <a:ea typeface="黑体" panose="02010609060101010101" pitchFamily="49" charset="-122"/>
              </a:rPr>
              <a:t>T</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p:txBody>
      </p:sp>
      <p:sp>
        <p:nvSpPr>
          <p:cNvPr id="40971" name="Rectangle 11"/>
          <p:cNvSpPr>
            <a:spLocks noChangeArrowheads="1"/>
          </p:cNvSpPr>
          <p:nvPr/>
        </p:nvSpPr>
        <p:spPr bwMode="auto">
          <a:xfrm>
            <a:off x="4572000" y="3284538"/>
            <a:ext cx="4248150" cy="22367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start_ptr = 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end_ptr   = 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step_ptr  = 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x_ptr = 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y_ptr = Expression();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arn(outVertical)">
                                      <p:cBhvr>
                                        <p:cTn id="7" dur="500"/>
                                        <p:tgtEl>
                                          <p:spTgt spid="4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967">
                                            <p:txEl>
                                              <p:pRg st="0" end="0"/>
                                            </p:txEl>
                                          </p:spTgt>
                                        </p:tgtEl>
                                        <p:attrNameLst>
                                          <p:attrName>style.visibility</p:attrName>
                                        </p:attrNameLst>
                                      </p:cBhvr>
                                      <p:to>
                                        <p:strVal val="visible"/>
                                      </p:to>
                                    </p:set>
                                    <p:animEffect transition="in" filter="barn(outVertical)">
                                      <p:cBhvr>
                                        <p:cTn id="12" dur="500"/>
                                        <p:tgtEl>
                                          <p:spTgt spid="409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970">
                                            <p:txEl>
                                              <p:pRg st="0" end="0"/>
                                            </p:txEl>
                                          </p:spTgt>
                                        </p:tgtEl>
                                        <p:attrNameLst>
                                          <p:attrName>style.visibility</p:attrName>
                                        </p:attrNameLst>
                                      </p:cBhvr>
                                      <p:to>
                                        <p:strVal val="visible"/>
                                      </p:to>
                                    </p:set>
                                    <p:animEffect transition="in" filter="barn(outVertical)">
                                      <p:cBhvr>
                                        <p:cTn id="17" dur="500"/>
                                        <p:tgtEl>
                                          <p:spTgt spid="4097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967">
                                            <p:txEl>
                                              <p:pRg st="1" end="1"/>
                                            </p:txEl>
                                          </p:spTgt>
                                        </p:tgtEl>
                                        <p:attrNameLst>
                                          <p:attrName>style.visibility</p:attrName>
                                        </p:attrNameLst>
                                      </p:cBhvr>
                                      <p:to>
                                        <p:strVal val="visible"/>
                                      </p:to>
                                    </p:set>
                                    <p:animEffect transition="in" filter="barn(outVertical)">
                                      <p:cBhvr>
                                        <p:cTn id="22" dur="500"/>
                                        <p:tgtEl>
                                          <p:spTgt spid="4096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970">
                                            <p:txEl>
                                              <p:pRg st="1" end="1"/>
                                            </p:txEl>
                                          </p:spTgt>
                                        </p:tgtEl>
                                        <p:attrNameLst>
                                          <p:attrName>style.visibility</p:attrName>
                                        </p:attrNameLst>
                                      </p:cBhvr>
                                      <p:to>
                                        <p:strVal val="visible"/>
                                      </p:to>
                                    </p:set>
                                    <p:animEffect transition="in" filter="barn(outVertical)">
                                      <p:cBhvr>
                                        <p:cTn id="27" dur="500"/>
                                        <p:tgtEl>
                                          <p:spTgt spid="4097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967">
                                            <p:txEl>
                                              <p:pRg st="2" end="2"/>
                                            </p:txEl>
                                          </p:spTgt>
                                        </p:tgtEl>
                                        <p:attrNameLst>
                                          <p:attrName>style.visibility</p:attrName>
                                        </p:attrNameLst>
                                      </p:cBhvr>
                                      <p:to>
                                        <p:strVal val="visible"/>
                                      </p:to>
                                    </p:set>
                                    <p:animEffect transition="in" filter="barn(outVertical)">
                                      <p:cBhvr>
                                        <p:cTn id="32" dur="500"/>
                                        <p:tgtEl>
                                          <p:spTgt spid="4096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970">
                                            <p:txEl>
                                              <p:pRg st="2" end="2"/>
                                            </p:txEl>
                                          </p:spTgt>
                                        </p:tgtEl>
                                        <p:attrNameLst>
                                          <p:attrName>style.visibility</p:attrName>
                                        </p:attrNameLst>
                                      </p:cBhvr>
                                      <p:to>
                                        <p:strVal val="visible"/>
                                      </p:to>
                                    </p:set>
                                    <p:animEffect transition="in" filter="barn(outVertical)">
                                      <p:cBhvr>
                                        <p:cTn id="37" dur="500"/>
                                        <p:tgtEl>
                                          <p:spTgt spid="4097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0967">
                                            <p:txEl>
                                              <p:pRg st="3" end="3"/>
                                            </p:txEl>
                                          </p:spTgt>
                                        </p:tgtEl>
                                        <p:attrNameLst>
                                          <p:attrName>style.visibility</p:attrName>
                                        </p:attrNameLst>
                                      </p:cBhvr>
                                      <p:to>
                                        <p:strVal val="visible"/>
                                      </p:to>
                                    </p:set>
                                    <p:animEffect transition="in" filter="barn(outVertical)">
                                      <p:cBhvr>
                                        <p:cTn id="42" dur="500"/>
                                        <p:tgtEl>
                                          <p:spTgt spid="4096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0970">
                                            <p:txEl>
                                              <p:pRg st="3" end="3"/>
                                            </p:txEl>
                                          </p:spTgt>
                                        </p:tgtEl>
                                        <p:attrNameLst>
                                          <p:attrName>style.visibility</p:attrName>
                                        </p:attrNameLst>
                                      </p:cBhvr>
                                      <p:to>
                                        <p:strVal val="visible"/>
                                      </p:to>
                                    </p:set>
                                    <p:animEffect transition="in" filter="barn(outVertical)">
                                      <p:cBhvr>
                                        <p:cTn id="47" dur="500"/>
                                        <p:tgtEl>
                                          <p:spTgt spid="40970">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0967">
                                            <p:txEl>
                                              <p:pRg st="4" end="4"/>
                                            </p:txEl>
                                          </p:spTgt>
                                        </p:tgtEl>
                                        <p:attrNameLst>
                                          <p:attrName>style.visibility</p:attrName>
                                        </p:attrNameLst>
                                      </p:cBhvr>
                                      <p:to>
                                        <p:strVal val="visible"/>
                                      </p:to>
                                    </p:set>
                                    <p:animEffect transition="in" filter="barn(outVertical)">
                                      <p:cBhvr>
                                        <p:cTn id="52" dur="500"/>
                                        <p:tgtEl>
                                          <p:spTgt spid="4096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0967">
                                            <p:txEl>
                                              <p:pRg st="5" end="5"/>
                                            </p:txEl>
                                          </p:spTgt>
                                        </p:tgtEl>
                                        <p:attrNameLst>
                                          <p:attrName>style.visibility</p:attrName>
                                        </p:attrNameLst>
                                      </p:cBhvr>
                                      <p:to>
                                        <p:strVal val="visible"/>
                                      </p:to>
                                    </p:set>
                                    <p:animEffect transition="in" filter="barn(outVertical)">
                                      <p:cBhvr>
                                        <p:cTn id="57" dur="500"/>
                                        <p:tgtEl>
                                          <p:spTgt spid="40967">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40970">
                                            <p:txEl>
                                              <p:pRg st="5" end="5"/>
                                            </p:txEl>
                                          </p:spTgt>
                                        </p:tgtEl>
                                        <p:attrNameLst>
                                          <p:attrName>style.visibility</p:attrName>
                                        </p:attrNameLst>
                                      </p:cBhvr>
                                      <p:to>
                                        <p:strVal val="visible"/>
                                      </p:to>
                                    </p:set>
                                    <p:animEffect transition="in" filter="barn(outVertical)">
                                      <p:cBhvr>
                                        <p:cTn id="62" dur="500"/>
                                        <p:tgtEl>
                                          <p:spTgt spid="40970">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0967">
                                            <p:txEl>
                                              <p:pRg st="6" end="6"/>
                                            </p:txEl>
                                          </p:spTgt>
                                        </p:tgtEl>
                                        <p:attrNameLst>
                                          <p:attrName>style.visibility</p:attrName>
                                        </p:attrNameLst>
                                      </p:cBhvr>
                                      <p:to>
                                        <p:strVal val="visible"/>
                                      </p:to>
                                    </p:set>
                                    <p:animEffect transition="in" filter="barn(outVertical)">
                                      <p:cBhvr>
                                        <p:cTn id="67" dur="500"/>
                                        <p:tgtEl>
                                          <p:spTgt spid="40967">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0970">
                                            <p:txEl>
                                              <p:pRg st="6" end="6"/>
                                            </p:txEl>
                                          </p:spTgt>
                                        </p:tgtEl>
                                        <p:attrNameLst>
                                          <p:attrName>style.visibility</p:attrName>
                                        </p:attrNameLst>
                                      </p:cBhvr>
                                      <p:to>
                                        <p:strVal val="visible"/>
                                      </p:to>
                                    </p:set>
                                    <p:animEffect transition="in" filter="barn(outVertical)">
                                      <p:cBhvr>
                                        <p:cTn id="72" dur="500"/>
                                        <p:tgtEl>
                                          <p:spTgt spid="40970">
                                            <p:txEl>
                                              <p:pRg st="6" end="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40967">
                                            <p:txEl>
                                              <p:pRg st="7" end="7"/>
                                            </p:txEl>
                                          </p:spTgt>
                                        </p:tgtEl>
                                        <p:attrNameLst>
                                          <p:attrName>style.visibility</p:attrName>
                                        </p:attrNameLst>
                                      </p:cBhvr>
                                      <p:to>
                                        <p:strVal val="visible"/>
                                      </p:to>
                                    </p:set>
                                    <p:animEffect transition="in" filter="barn(outVertical)">
                                      <p:cBhvr>
                                        <p:cTn id="77" dur="500"/>
                                        <p:tgtEl>
                                          <p:spTgt spid="40967">
                                            <p:txEl>
                                              <p:pRg st="7" end="7"/>
                                            </p:txEl>
                                          </p:spTgt>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40967">
                                            <p:txEl>
                                              <p:pRg st="8" end="8"/>
                                            </p:txEl>
                                          </p:spTgt>
                                        </p:tgtEl>
                                        <p:attrNameLst>
                                          <p:attrName>style.visibility</p:attrName>
                                        </p:attrNameLst>
                                      </p:cBhvr>
                                      <p:to>
                                        <p:strVal val="visible"/>
                                      </p:to>
                                    </p:set>
                                    <p:animEffect transition="in" filter="barn(outVertical)">
                                      <p:cBhvr>
                                        <p:cTn id="80" dur="500"/>
                                        <p:tgtEl>
                                          <p:spTgt spid="40967">
                                            <p:txEl>
                                              <p:pRg st="8" end="8"/>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40969"/>
                                        </p:tgtEl>
                                        <p:attrNameLst>
                                          <p:attrName>style.visibility</p:attrName>
                                        </p:attrNameLst>
                                      </p:cBhvr>
                                      <p:to>
                                        <p:strVal val="visible"/>
                                      </p:to>
                                    </p:set>
                                    <p:anim calcmode="lin" valueType="num">
                                      <p:cBhvr additive="base">
                                        <p:cTn id="85" dur="500" fill="hold"/>
                                        <p:tgtEl>
                                          <p:spTgt spid="40969"/>
                                        </p:tgtEl>
                                        <p:attrNameLst>
                                          <p:attrName>ppt_x</p:attrName>
                                        </p:attrNameLst>
                                      </p:cBhvr>
                                      <p:tavLst>
                                        <p:tav tm="0">
                                          <p:val>
                                            <p:strVal val="1+#ppt_w/2"/>
                                          </p:val>
                                        </p:tav>
                                        <p:tav tm="100000">
                                          <p:val>
                                            <p:strVal val="#ppt_x"/>
                                          </p:val>
                                        </p:tav>
                                      </p:tavLst>
                                    </p:anim>
                                    <p:anim calcmode="lin" valueType="num">
                                      <p:cBhvr additive="base">
                                        <p:cTn id="86" dur="500" fill="hold"/>
                                        <p:tgtEl>
                                          <p:spTgt spid="40969"/>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1" presetClass="entr" presetSubtype="8" fill="hold" grpId="0" nodeType="clickEffect">
                                  <p:stCondLst>
                                    <p:cond delay="0"/>
                                  </p:stCondLst>
                                  <p:childTnLst>
                                    <p:set>
                                      <p:cBhvr>
                                        <p:cTn id="90" dur="1" fill="hold">
                                          <p:stCondLst>
                                            <p:cond delay="0"/>
                                          </p:stCondLst>
                                        </p:cTn>
                                        <p:tgtEl>
                                          <p:spTgt spid="40971"/>
                                        </p:tgtEl>
                                        <p:attrNameLst>
                                          <p:attrName>style.visibility</p:attrName>
                                        </p:attrNameLst>
                                      </p:cBhvr>
                                      <p:to>
                                        <p:strVal val="visible"/>
                                      </p:to>
                                    </p:set>
                                    <p:animEffect transition="in" filter="wheel(8)">
                                      <p:cBhvr>
                                        <p:cTn id="91" dur="10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67" grpId="0" build="allAtOnce" autoUpdateAnimBg="0"/>
      <p:bldP spid="40969" grpId="0"/>
      <p:bldP spid="40970" grpId="0" build="allAtOnce" autoUpdateAnimBg="0"/>
      <p:bldP spid="4097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3BD3CEE4-4E16-44EF-A3F7-4DEC672C160B}" type="slidenum">
              <a:rPr lang="en-US" altLang="zh-CN"/>
              <a:pPr>
                <a:defRPr/>
              </a:pPr>
              <a:t>26</a:t>
            </a:fld>
            <a:endParaRPr lang="en-US" altLang="zh-CN"/>
          </a:p>
        </p:txBody>
      </p:sp>
      <p:sp>
        <p:nvSpPr>
          <p:cNvPr id="53251" name="Rectangle 2"/>
          <p:cNvSpPr>
            <a:spLocks noGrp="1" noChangeArrowheads="1"/>
          </p:cNvSpPr>
          <p:nvPr>
            <p:ph type="title"/>
          </p:nvPr>
        </p:nvSpPr>
        <p:spPr>
          <a:xfrm>
            <a:off x="533400" y="115888"/>
            <a:ext cx="4495800" cy="457200"/>
          </a:xfrm>
        </p:spPr>
        <p:txBody>
          <a:bodyPr/>
          <a:lstStyle/>
          <a:p>
            <a:pPr algn="l" eaLnBrk="1" fontAlgn="b" hangingPunct="1"/>
            <a:r>
              <a:rPr lang="en-US" altLang="zh-CN" sz="2800" smtClean="0">
                <a:solidFill>
                  <a:srgbClr val="990000"/>
                </a:solidFill>
                <a:latin typeface="黑体" panose="02010609060101010101" pitchFamily="49" charset="-122"/>
                <a:ea typeface="黑体" panose="02010609060101010101" pitchFamily="49" charset="-122"/>
              </a:rPr>
              <a:t>Expression</a:t>
            </a:r>
            <a:r>
              <a:rPr lang="zh-CN" altLang="en-US" sz="2800" smtClean="0">
                <a:solidFill>
                  <a:srgbClr val="990000"/>
                </a:solidFill>
                <a:latin typeface="隶书" panose="02010509060101010101" pitchFamily="49" charset="-122"/>
                <a:ea typeface="隶书" panose="02010509060101010101" pitchFamily="49" charset="-122"/>
              </a:rPr>
              <a:t>的递归子程序</a:t>
            </a:r>
            <a:endParaRPr lang="zh-CN" altLang="en-US" sz="2800" smtClean="0">
              <a:solidFill>
                <a:srgbClr val="990000"/>
              </a:solidFill>
              <a:latin typeface="黑体" panose="02010609060101010101" pitchFamily="49" charset="-122"/>
              <a:ea typeface="黑体" panose="02010609060101010101" pitchFamily="49" charset="-122"/>
            </a:endParaRPr>
          </a:p>
        </p:txBody>
      </p:sp>
      <p:sp>
        <p:nvSpPr>
          <p:cNvPr id="53252" name="Rectangle 4"/>
          <p:cNvSpPr>
            <a:spLocks noChangeArrowheads="1"/>
          </p:cNvSpPr>
          <p:nvPr/>
        </p:nvSpPr>
        <p:spPr bwMode="auto">
          <a:xfrm>
            <a:off x="577850" y="620713"/>
            <a:ext cx="6889750" cy="4206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lang="en-US" altLang="zh-CN" sz="2400">
                <a:latin typeface="黑体" panose="02010609060101010101" pitchFamily="49" charset="-122"/>
                <a:ea typeface="黑体" panose="02010609060101010101" pitchFamily="49" charset="-122"/>
              </a:rPr>
              <a:t>Expression → Term  { ( PLUS | MINUS) Term }</a:t>
            </a:r>
          </a:p>
        </p:txBody>
      </p:sp>
      <p:sp>
        <p:nvSpPr>
          <p:cNvPr id="41989" name="Rectangle 5"/>
          <p:cNvSpPr>
            <a:spLocks noChangeArrowheads="1"/>
          </p:cNvSpPr>
          <p:nvPr/>
        </p:nvSpPr>
        <p:spPr bwMode="auto">
          <a:xfrm>
            <a:off x="533400" y="1052513"/>
            <a:ext cx="77724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ExprNode *  Expression()</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Term();</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return left;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1990" name="Rectangle 6"/>
          <p:cNvSpPr>
            <a:spLocks noChangeArrowheads="1"/>
          </p:cNvSpPr>
          <p:nvPr/>
        </p:nvSpPr>
        <p:spPr bwMode="auto">
          <a:xfrm>
            <a:off x="914400" y="26558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while (token.type==PLUS || token.type==MINUS)</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solidFill>
                <a:srgbClr val="339966"/>
              </a:solidFill>
              <a:latin typeface="华文行楷" panose="02010800040101010101" pitchFamily="2" charset="-122"/>
              <a:ea typeface="华文行楷" panose="02010800040101010101" pitchFamily="2"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1991" name="Rectangle 7"/>
          <p:cNvSpPr>
            <a:spLocks noChangeArrowheads="1"/>
          </p:cNvSpPr>
          <p:nvPr/>
        </p:nvSpPr>
        <p:spPr bwMode="auto">
          <a:xfrm>
            <a:off x="827088" y="2279650"/>
            <a:ext cx="24701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Term(); </a:t>
            </a:r>
          </a:p>
        </p:txBody>
      </p:sp>
      <p:sp>
        <p:nvSpPr>
          <p:cNvPr id="41993" name="Rectangle 9"/>
          <p:cNvSpPr>
            <a:spLocks noChangeArrowheads="1"/>
          </p:cNvSpPr>
          <p:nvPr/>
        </p:nvSpPr>
        <p:spPr bwMode="auto">
          <a:xfrm>
            <a:off x="1371600" y="3098800"/>
            <a:ext cx="6858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MatchToken( token.type );</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Term();</a:t>
            </a:r>
          </a:p>
        </p:txBody>
      </p:sp>
      <p:sp>
        <p:nvSpPr>
          <p:cNvPr id="41994" name="Rectangle 10"/>
          <p:cNvSpPr>
            <a:spLocks noChangeArrowheads="1"/>
          </p:cNvSpPr>
          <p:nvPr/>
        </p:nvSpPr>
        <p:spPr bwMode="auto">
          <a:xfrm>
            <a:off x="395288" y="5775325"/>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根据</a:t>
            </a:r>
            <a:r>
              <a:rPr lang="en-US" altLang="zh-CN" sz="2400">
                <a:latin typeface="黑体" panose="02010609060101010101" pitchFamily="49" charset="-122"/>
                <a:ea typeface="黑体" panose="02010609060101010101" pitchFamily="49" charset="-122"/>
              </a:rPr>
              <a:t>Expression</a:t>
            </a:r>
            <a:r>
              <a:rPr lang="zh-CN" altLang="en-US" sz="2400">
                <a:latin typeface="隶书" panose="02010509060101010101" pitchFamily="49" charset="-122"/>
                <a:ea typeface="隶书" panose="02010509060101010101" pitchFamily="49" charset="-122"/>
              </a:rPr>
              <a:t>的递归子程序，不难写出其它表达式的递归子程序。</a:t>
            </a:r>
          </a:p>
        </p:txBody>
      </p:sp>
      <p:sp>
        <p:nvSpPr>
          <p:cNvPr id="41996" name="Rectangle 12"/>
          <p:cNvSpPr>
            <a:spLocks noChangeArrowheads="1"/>
          </p:cNvSpPr>
          <p:nvPr/>
        </p:nvSpPr>
        <p:spPr bwMode="auto">
          <a:xfrm>
            <a:off x="827088" y="1454150"/>
            <a:ext cx="62198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ExprNode *left, *right;</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enum</a:t>
            </a:r>
            <a:r>
              <a:rPr lang="en-US" altLang="zh-CN" sz="2400">
                <a:latin typeface="黑体" panose="02010609060101010101" pitchFamily="49" charset="-122"/>
                <a:ea typeface="黑体" panose="02010609060101010101" pitchFamily="49" charset="-122"/>
              </a:rPr>
              <a:t> Token_Type token_tmp; </a:t>
            </a:r>
            <a:r>
              <a:rPr lang="en-US" altLang="zh-CN" sz="2400">
                <a:latin typeface="华文楷体" panose="02010600040101010101" pitchFamily="2" charset="-122"/>
                <a:ea typeface="黑体" panose="02010609060101010101" pitchFamily="49" charset="-122"/>
              </a:rPr>
              <a:t> </a:t>
            </a:r>
            <a:endParaRPr lang="en-US" altLang="zh-CN" sz="2400">
              <a:latin typeface="黑体" panose="02010609060101010101" pitchFamily="49" charset="-122"/>
              <a:ea typeface="黑体" panose="02010609060101010101" pitchFamily="49" charset="-122"/>
            </a:endParaRPr>
          </a:p>
        </p:txBody>
      </p:sp>
      <p:sp>
        <p:nvSpPr>
          <p:cNvPr id="41999" name="Rectangle 15"/>
          <p:cNvSpPr>
            <a:spLocks noChangeArrowheads="1"/>
          </p:cNvSpPr>
          <p:nvPr/>
        </p:nvSpPr>
        <p:spPr bwMode="auto">
          <a:xfrm>
            <a:off x="4970463" y="1925638"/>
            <a:ext cx="3922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latin typeface="华文行楷" panose="02010800040101010101" pitchFamily="2" charset="-122"/>
                <a:ea typeface="华文行楷" panose="02010800040101010101" pitchFamily="2" charset="-122"/>
              </a:rPr>
              <a:t>如何构造表达式的语法树</a:t>
            </a:r>
            <a:r>
              <a:rPr lang="en-US" altLang="zh-CN" sz="2400">
                <a:solidFill>
                  <a:srgbClr val="FF0000"/>
                </a:solidFill>
                <a:latin typeface="华文行楷" panose="02010800040101010101" pitchFamily="2" charset="-122"/>
                <a:ea typeface="华文行楷" panose="02010800040101010101" pitchFamily="2" charset="-122"/>
              </a:rPr>
              <a:t>?</a:t>
            </a:r>
          </a:p>
        </p:txBody>
      </p:sp>
      <p:sp>
        <p:nvSpPr>
          <p:cNvPr id="13" name="Rectangle 13"/>
          <p:cNvSpPr>
            <a:spLocks noChangeArrowheads="1"/>
          </p:cNvSpPr>
          <p:nvPr/>
        </p:nvSpPr>
        <p:spPr bwMode="auto">
          <a:xfrm>
            <a:off x="1292225" y="3960813"/>
            <a:ext cx="6911975" cy="904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right = Term();</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MakeExprNode(</a:t>
            </a:r>
            <a:r>
              <a:rPr lang="en-US" altLang="zh-CN" sz="2400">
                <a:solidFill>
                  <a:srgbClr val="FF0000"/>
                </a:solidFill>
                <a:latin typeface="黑体" panose="02010609060101010101" pitchFamily="49" charset="-122"/>
                <a:ea typeface="黑体" panose="02010609060101010101" pitchFamily="49" charset="-122"/>
              </a:rPr>
              <a:t>token.type</a:t>
            </a:r>
            <a:r>
              <a:rPr lang="en-US" altLang="zh-CN" sz="2400">
                <a:solidFill>
                  <a:schemeClr val="accent2"/>
                </a:solidFill>
                <a:latin typeface="黑体" panose="02010609060101010101" pitchFamily="49" charset="-122"/>
                <a:ea typeface="黑体" panose="02010609060101010101" pitchFamily="49" charset="-122"/>
              </a:rPr>
              <a:t>,left,right);</a:t>
            </a:r>
          </a:p>
        </p:txBody>
      </p:sp>
      <p:sp>
        <p:nvSpPr>
          <p:cNvPr id="41997" name="Rectangle 13"/>
          <p:cNvSpPr>
            <a:spLocks noChangeArrowheads="1"/>
          </p:cNvSpPr>
          <p:nvPr/>
        </p:nvSpPr>
        <p:spPr bwMode="auto">
          <a:xfrm>
            <a:off x="1295400" y="3151188"/>
            <a:ext cx="6858000" cy="1717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token_tmp = token.type;</a:t>
            </a:r>
            <a:r>
              <a:rPr lang="en-US" altLang="zh-CN" sz="2400">
                <a:latin typeface="黑体" panose="02010609060101010101" pitchFamily="49" charset="-122"/>
                <a:ea typeface="黑体" panose="02010609060101010101" pitchFamily="49" charset="-122"/>
              </a:rPr>
              <a:t> // +, -</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MatchToken(</a:t>
            </a:r>
            <a:r>
              <a:rPr lang="en-US" altLang="zh-CN" sz="2400">
                <a:solidFill>
                  <a:schemeClr val="tx2"/>
                </a:solidFill>
                <a:latin typeface="黑体" panose="02010609060101010101" pitchFamily="49" charset="-122"/>
                <a:ea typeface="黑体" panose="02010609060101010101" pitchFamily="49" charset="-122"/>
              </a:rPr>
              <a:t>token_tmp</a:t>
            </a:r>
            <a:r>
              <a:rPr lang="en-US" altLang="zh-CN" sz="2400">
                <a:latin typeface="黑体" panose="02010609060101010101" pitchFamily="49" charset="-122"/>
                <a:ea typeface="黑体" panose="02010609060101010101" pitchFamily="49" charset="-122"/>
              </a:rPr>
              <a:t>);</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right = Term();</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MakeExprNode(token_tmp,left,right);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9">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93"/>
                                        </p:tgtEl>
                                        <p:attrNameLst>
                                          <p:attrName>style.visibility</p:attrName>
                                        </p:attrNameLst>
                                      </p:cBhvr>
                                      <p:to>
                                        <p:strVal val="visible"/>
                                      </p:to>
                                    </p:set>
                                  </p:childTnLst>
                                </p:cTn>
                              </p:par>
                            </p:childTnLst>
                          </p:cTn>
                        </p:par>
                        <p:par>
                          <p:cTn id="17" fill="hold" nodeType="afterGroup">
                            <p:stCondLst>
                              <p:cond delay="0"/>
                            </p:stCondLst>
                            <p:childTnLst>
                              <p:par>
                                <p:cTn id="18" presetID="2" presetClass="entr" presetSubtype="4" fill="hold" grpId="0" nodeType="afterEffect">
                                  <p:stCondLst>
                                    <p:cond delay="0"/>
                                  </p:stCondLst>
                                  <p:childTnLst>
                                    <p:set>
                                      <p:cBhvr>
                                        <p:cTn id="19" dur="1" fill="hold">
                                          <p:stCondLst>
                                            <p:cond delay="0"/>
                                          </p:stCondLst>
                                        </p:cTn>
                                        <p:tgtEl>
                                          <p:spTgt spid="41999"/>
                                        </p:tgtEl>
                                        <p:attrNameLst>
                                          <p:attrName>style.visibility</p:attrName>
                                        </p:attrNameLst>
                                      </p:cBhvr>
                                      <p:to>
                                        <p:strVal val="visible"/>
                                      </p:to>
                                    </p:set>
                                    <p:anim calcmode="lin" valueType="num">
                                      <p:cBhvr additive="base">
                                        <p:cTn id="20" dur="500" fill="hold"/>
                                        <p:tgtEl>
                                          <p:spTgt spid="41999"/>
                                        </p:tgtEl>
                                        <p:attrNameLst>
                                          <p:attrName>ppt_x</p:attrName>
                                        </p:attrNameLst>
                                      </p:cBhvr>
                                      <p:tavLst>
                                        <p:tav tm="0">
                                          <p:val>
                                            <p:strVal val="#ppt_x"/>
                                          </p:val>
                                        </p:tav>
                                        <p:tav tm="100000">
                                          <p:val>
                                            <p:strVal val="#ppt_x"/>
                                          </p:val>
                                        </p:tav>
                                      </p:tavLst>
                                    </p:anim>
                                    <p:anim calcmode="lin" valueType="num">
                                      <p:cBhvr additive="base">
                                        <p:cTn id="21" dur="500" fill="hold"/>
                                        <p:tgtEl>
                                          <p:spTgt spid="41999"/>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1996"/>
                                        </p:tgtEl>
                                        <p:attrNameLst>
                                          <p:attrName>style.visibility</p:attrName>
                                        </p:attrNameLst>
                                      </p:cBhvr>
                                      <p:to>
                                        <p:strVal val="visible"/>
                                      </p:to>
                                    </p:set>
                                    <p:anim calcmode="lin" valueType="num">
                                      <p:cBhvr>
                                        <p:cTn id="26" dur="1000" fill="hold"/>
                                        <p:tgtEl>
                                          <p:spTgt spid="41996"/>
                                        </p:tgtEl>
                                        <p:attrNameLst>
                                          <p:attrName>ppt_w</p:attrName>
                                        </p:attrNameLst>
                                      </p:cBhvr>
                                      <p:tavLst>
                                        <p:tav tm="0">
                                          <p:val>
                                            <p:strVal val="#ppt_w+.3"/>
                                          </p:val>
                                        </p:tav>
                                        <p:tav tm="100000">
                                          <p:val>
                                            <p:strVal val="#ppt_w"/>
                                          </p:val>
                                        </p:tav>
                                      </p:tavLst>
                                    </p:anim>
                                    <p:anim calcmode="lin" valueType="num">
                                      <p:cBhvr>
                                        <p:cTn id="27" dur="1000" fill="hold"/>
                                        <p:tgtEl>
                                          <p:spTgt spid="41996"/>
                                        </p:tgtEl>
                                        <p:attrNameLst>
                                          <p:attrName>ppt_h</p:attrName>
                                        </p:attrNameLst>
                                      </p:cBhvr>
                                      <p:tavLst>
                                        <p:tav tm="0">
                                          <p:val>
                                            <p:strVal val="#ppt_h"/>
                                          </p:val>
                                        </p:tav>
                                        <p:tav tm="100000">
                                          <p:val>
                                            <p:strVal val="#ppt_h"/>
                                          </p:val>
                                        </p:tav>
                                      </p:tavLst>
                                    </p:anim>
                                    <p:animEffect transition="in" filter="fade">
                                      <p:cBhvr>
                                        <p:cTn id="28" dur="1000"/>
                                        <p:tgtEl>
                                          <p:spTgt spid="419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1991"/>
                                        </p:tgtEl>
                                        <p:attrNameLst>
                                          <p:attrName>style.visibility</p:attrName>
                                        </p:attrNameLst>
                                      </p:cBhvr>
                                      <p:to>
                                        <p:strVal val="visible"/>
                                      </p:to>
                                    </p:set>
                                    <p:animEffect transition="in" filter="barn(outVertical)">
                                      <p:cBhvr>
                                        <p:cTn id="33" dur="500"/>
                                        <p:tgtEl>
                                          <p:spTgt spid="41991"/>
                                        </p:tgtEl>
                                      </p:cBhvr>
                                    </p:animEffect>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41989">
                                            <p:txEl>
                                              <p:pRg st="10" end="10"/>
                                            </p:txEl>
                                          </p:spTgt>
                                        </p:tgtEl>
                                        <p:attrNameLst>
                                          <p:attrName>style.visibility</p:attrName>
                                        </p:attrNameLst>
                                      </p:cBhvr>
                                      <p:to>
                                        <p:strVal val="visible"/>
                                      </p:to>
                                    </p:set>
                                    <p:anim calcmode="lin" valueType="num">
                                      <p:cBhvr additive="base">
                                        <p:cTn id="37" dur="500" fill="hold"/>
                                        <p:tgtEl>
                                          <p:spTgt spid="4198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outVertical)">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41997">
                                            <p:bg/>
                                          </p:spTgt>
                                        </p:tgtEl>
                                        <p:attrNameLst>
                                          <p:attrName>style.visibility</p:attrName>
                                        </p:attrNameLst>
                                      </p:cBhvr>
                                      <p:to>
                                        <p:strVal val="visible"/>
                                      </p:to>
                                    </p:set>
                                    <p:animEffect transition="in" filter="barn(outVertical)">
                                      <p:cBhvr>
                                        <p:cTn id="48" dur="500"/>
                                        <p:tgtEl>
                                          <p:spTgt spid="41997">
                                            <p:bg/>
                                          </p:spTgt>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41997">
                                            <p:txEl>
                                              <p:pRg st="0" end="0"/>
                                            </p:txEl>
                                          </p:spTgt>
                                        </p:tgtEl>
                                        <p:attrNameLst>
                                          <p:attrName>style.visibility</p:attrName>
                                        </p:attrNameLst>
                                      </p:cBhvr>
                                      <p:to>
                                        <p:strVal val="visible"/>
                                      </p:to>
                                    </p:set>
                                    <p:animEffect transition="in" filter="barn(outVertical)">
                                      <p:cBhvr>
                                        <p:cTn id="51" dur="500"/>
                                        <p:tgtEl>
                                          <p:spTgt spid="41997">
                                            <p:txEl>
                                              <p:pRg st="0" end="0"/>
                                            </p:txEl>
                                          </p:spTgt>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41997">
                                            <p:txEl>
                                              <p:pRg st="1" end="1"/>
                                            </p:txEl>
                                          </p:spTgt>
                                        </p:tgtEl>
                                        <p:attrNameLst>
                                          <p:attrName>style.visibility</p:attrName>
                                        </p:attrNameLst>
                                      </p:cBhvr>
                                      <p:to>
                                        <p:strVal val="visible"/>
                                      </p:to>
                                    </p:set>
                                    <p:animEffect transition="in" filter="barn(outVertical)">
                                      <p:cBhvr>
                                        <p:cTn id="54" dur="500"/>
                                        <p:tgtEl>
                                          <p:spTgt spid="41997">
                                            <p:txEl>
                                              <p:pRg st="1" end="1"/>
                                            </p:txEl>
                                          </p:spTgt>
                                        </p:tgtEl>
                                      </p:cBhvr>
                                    </p:animEffect>
                                  </p:childTnLst>
                                </p:cTn>
                              </p:par>
                              <p:par>
                                <p:cTn id="55" presetID="16" presetClass="entr" presetSubtype="37" fill="hold" grpId="0" nodeType="withEffect">
                                  <p:stCondLst>
                                    <p:cond delay="0"/>
                                  </p:stCondLst>
                                  <p:childTnLst>
                                    <p:set>
                                      <p:cBhvr>
                                        <p:cTn id="56" dur="1" fill="hold">
                                          <p:stCondLst>
                                            <p:cond delay="0"/>
                                          </p:stCondLst>
                                        </p:cTn>
                                        <p:tgtEl>
                                          <p:spTgt spid="41997">
                                            <p:txEl>
                                              <p:pRg st="2" end="2"/>
                                            </p:txEl>
                                          </p:spTgt>
                                        </p:tgtEl>
                                        <p:attrNameLst>
                                          <p:attrName>style.visibility</p:attrName>
                                        </p:attrNameLst>
                                      </p:cBhvr>
                                      <p:to>
                                        <p:strVal val="visible"/>
                                      </p:to>
                                    </p:set>
                                    <p:animEffect transition="in" filter="barn(outVertical)">
                                      <p:cBhvr>
                                        <p:cTn id="57" dur="500"/>
                                        <p:tgtEl>
                                          <p:spTgt spid="41997">
                                            <p:txEl>
                                              <p:pRg st="2" end="2"/>
                                            </p:txEl>
                                          </p:spTgt>
                                        </p:tgtEl>
                                      </p:cBhvr>
                                    </p:animEffect>
                                  </p:childTnLst>
                                </p:cTn>
                              </p:par>
                              <p:par>
                                <p:cTn id="58" presetID="16" presetClass="entr" presetSubtype="37" fill="hold" grpId="0" nodeType="withEffect">
                                  <p:stCondLst>
                                    <p:cond delay="0"/>
                                  </p:stCondLst>
                                  <p:childTnLst>
                                    <p:set>
                                      <p:cBhvr>
                                        <p:cTn id="59" dur="1" fill="hold">
                                          <p:stCondLst>
                                            <p:cond delay="0"/>
                                          </p:stCondLst>
                                        </p:cTn>
                                        <p:tgtEl>
                                          <p:spTgt spid="41997">
                                            <p:txEl>
                                              <p:pRg st="3" end="3"/>
                                            </p:txEl>
                                          </p:spTgt>
                                        </p:tgtEl>
                                        <p:attrNameLst>
                                          <p:attrName>style.visibility</p:attrName>
                                        </p:attrNameLst>
                                      </p:cBhvr>
                                      <p:to>
                                        <p:strVal val="visible"/>
                                      </p:to>
                                    </p:set>
                                    <p:animEffect transition="in" filter="barn(outVertical)">
                                      <p:cBhvr>
                                        <p:cTn id="60" dur="500"/>
                                        <p:tgtEl>
                                          <p:spTgt spid="41997">
                                            <p:txEl>
                                              <p:pRg st="3" end="3"/>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37" fill="hold" grpId="0" nodeType="clickEffect">
                                  <p:stCondLst>
                                    <p:cond delay="0"/>
                                  </p:stCondLst>
                                  <p:childTnLst>
                                    <p:set>
                                      <p:cBhvr>
                                        <p:cTn id="64" dur="1" fill="hold">
                                          <p:stCondLst>
                                            <p:cond delay="0"/>
                                          </p:stCondLst>
                                        </p:cTn>
                                        <p:tgtEl>
                                          <p:spTgt spid="41994"/>
                                        </p:tgtEl>
                                        <p:attrNameLst>
                                          <p:attrName>style.visibility</p:attrName>
                                        </p:attrNameLst>
                                      </p:cBhvr>
                                      <p:to>
                                        <p:strVal val="visible"/>
                                      </p:to>
                                    </p:set>
                                    <p:animEffect transition="in" filter="barn(outVertical)">
                                      <p:cBhvr>
                                        <p:cTn id="65"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allAtOnce"/>
      <p:bldP spid="41990" grpId="0"/>
      <p:bldP spid="41991" grpId="0" animBg="1" autoUpdateAnimBg="0"/>
      <p:bldP spid="41993" grpId="0"/>
      <p:bldP spid="41994" grpId="0" autoUpdateAnimBg="0"/>
      <p:bldP spid="41996" grpId="0"/>
      <p:bldP spid="41999" grpId="0"/>
      <p:bldP spid="13" grpId="0" animBg="1"/>
      <p:bldP spid="41997"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6179B45B-51DF-4E80-B581-00C2F1A13EB8}" type="slidenum">
              <a:rPr lang="en-US" altLang="zh-CN"/>
              <a:pPr>
                <a:defRPr/>
              </a:pPr>
              <a:t>27</a:t>
            </a:fld>
            <a:endParaRPr lang="en-US" altLang="zh-CN"/>
          </a:p>
        </p:txBody>
      </p:sp>
      <p:sp>
        <p:nvSpPr>
          <p:cNvPr id="55299" name="Rectangle 2"/>
          <p:cNvSpPr>
            <a:spLocks noGrp="1" noChangeArrowheads="1"/>
          </p:cNvSpPr>
          <p:nvPr>
            <p:ph type="title"/>
          </p:nvPr>
        </p:nvSpPr>
        <p:spPr>
          <a:xfrm>
            <a:off x="228600" y="76200"/>
            <a:ext cx="4953000" cy="685800"/>
          </a:xfrm>
        </p:spPr>
        <p:txBody>
          <a:bodyPr/>
          <a:lstStyle/>
          <a:p>
            <a:pPr algn="just" eaLnBrk="1" hangingPunct="1"/>
            <a:r>
              <a:rPr lang="en-US" altLang="zh-CN" sz="3600" smtClean="0">
                <a:solidFill>
                  <a:srgbClr val="990000"/>
                </a:solidFill>
                <a:latin typeface="隶书" panose="02010509060101010101" pitchFamily="49" charset="-122"/>
                <a:ea typeface="隶书" panose="02010509060101010101" pitchFamily="49" charset="-122"/>
              </a:rPr>
              <a:t>4 </a:t>
            </a:r>
            <a:r>
              <a:rPr lang="zh-CN" altLang="en-US" sz="3600" smtClean="0">
                <a:solidFill>
                  <a:srgbClr val="990000"/>
                </a:solidFill>
                <a:latin typeface="隶书" panose="02010509060101010101" pitchFamily="49" charset="-122"/>
                <a:ea typeface="隶书" panose="02010509060101010101" pitchFamily="49" charset="-122"/>
              </a:rPr>
              <a:t>语法分析器的测试</a:t>
            </a:r>
            <a:r>
              <a:rPr lang="zh-CN" altLang="en-US" sz="3600" smtClean="0">
                <a:solidFill>
                  <a:srgbClr val="990000"/>
                </a:solidFill>
                <a:latin typeface="黑体" panose="02010609060101010101" pitchFamily="49" charset="-122"/>
                <a:ea typeface="黑体" panose="02010609060101010101" pitchFamily="49" charset="-122"/>
              </a:rPr>
              <a:t> </a:t>
            </a:r>
          </a:p>
        </p:txBody>
      </p:sp>
      <p:sp>
        <p:nvSpPr>
          <p:cNvPr id="55300" name="Rectangle 3"/>
          <p:cNvSpPr>
            <a:spLocks noGrp="1" noChangeArrowheads="1"/>
          </p:cNvSpPr>
          <p:nvPr>
            <p:ph type="body" idx="1"/>
          </p:nvPr>
        </p:nvSpPr>
        <p:spPr>
          <a:xfrm>
            <a:off x="228600" y="762000"/>
            <a:ext cx="6705600" cy="609600"/>
          </a:xfrm>
        </p:spPr>
        <p:txBody>
          <a:bodyPr/>
          <a:lstStyle/>
          <a:p>
            <a:pPr eaLnBrk="1" hangingPunct="1">
              <a:buFontTx/>
              <a:buNone/>
            </a:pPr>
            <a:r>
              <a:rPr lang="en-US" altLang="zh-CN" sz="2800" smtClean="0">
                <a:solidFill>
                  <a:srgbClr val="990000"/>
                </a:solidFill>
                <a:latin typeface="隶书" panose="02010509060101010101" pitchFamily="49" charset="-122"/>
                <a:ea typeface="隶书" panose="02010509060101010101" pitchFamily="49" charset="-122"/>
              </a:rPr>
              <a:t>&lt;1&gt; </a:t>
            </a:r>
            <a:r>
              <a:rPr lang="zh-CN" altLang="en-US" sz="2800" smtClean="0">
                <a:solidFill>
                  <a:srgbClr val="990000"/>
                </a:solidFill>
                <a:latin typeface="隶书" panose="02010509060101010101" pitchFamily="49" charset="-122"/>
                <a:ea typeface="隶书" panose="02010509060101010101" pitchFamily="49" charset="-122"/>
              </a:rPr>
              <a:t>主程序与测试</a:t>
            </a:r>
            <a:endParaRPr lang="zh-CN" altLang="en-US" sz="2800" smtClean="0">
              <a:solidFill>
                <a:srgbClr val="990000"/>
              </a:solidFill>
            </a:endParaRPr>
          </a:p>
        </p:txBody>
      </p:sp>
      <p:sp>
        <p:nvSpPr>
          <p:cNvPr id="55301" name="Text Box 4"/>
          <p:cNvSpPr txBox="1">
            <a:spLocks noChangeArrowheads="1"/>
          </p:cNvSpPr>
          <p:nvPr/>
        </p:nvSpPr>
        <p:spPr bwMode="auto">
          <a:xfrm>
            <a:off x="400050" y="1371600"/>
            <a:ext cx="178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solidFill>
                  <a:srgbClr val="990000"/>
                </a:solidFill>
                <a:latin typeface="隶书" panose="02010509060101010101" pitchFamily="49" charset="-122"/>
                <a:ea typeface="隶书" panose="02010509060101010101" pitchFamily="49" charset="-122"/>
              </a:rPr>
              <a:t>a) </a:t>
            </a:r>
            <a:r>
              <a:rPr lang="zh-CN" altLang="en-US" sz="2800">
                <a:solidFill>
                  <a:srgbClr val="990000"/>
                </a:solidFill>
                <a:latin typeface="隶书" panose="02010509060101010101" pitchFamily="49" charset="-122"/>
                <a:ea typeface="隶书" panose="02010509060101010101" pitchFamily="49" charset="-122"/>
              </a:rPr>
              <a:t>主程序</a:t>
            </a:r>
          </a:p>
        </p:txBody>
      </p:sp>
      <p:sp>
        <p:nvSpPr>
          <p:cNvPr id="55302" name="Text Box 5"/>
          <p:cNvSpPr txBox="1">
            <a:spLocks noChangeArrowheads="1"/>
          </p:cNvSpPr>
          <p:nvPr/>
        </p:nvSpPr>
        <p:spPr bwMode="auto">
          <a:xfrm>
            <a:off x="501650" y="4191000"/>
            <a:ext cx="479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solidFill>
                  <a:srgbClr val="990000"/>
                </a:solidFill>
                <a:latin typeface="隶书" panose="02010509060101010101" pitchFamily="49" charset="-122"/>
                <a:ea typeface="隶书" panose="02010509060101010101" pitchFamily="49" charset="-122"/>
              </a:rPr>
              <a:t>b) </a:t>
            </a:r>
            <a:r>
              <a:rPr lang="zh-CN" altLang="en-US" sz="2800">
                <a:solidFill>
                  <a:srgbClr val="990000"/>
                </a:solidFill>
                <a:latin typeface="隶书" panose="02010509060101010101" pitchFamily="49" charset="-122"/>
                <a:ea typeface="隶书" panose="02010509060101010101" pitchFamily="49" charset="-122"/>
              </a:rPr>
              <a:t>打印语法树 </a:t>
            </a:r>
            <a:r>
              <a:rPr lang="en-US" altLang="zh-CN" sz="2800">
                <a:solidFill>
                  <a:srgbClr val="990000"/>
                </a:solidFill>
                <a:latin typeface="隶书" panose="02010509060101010101" pitchFamily="49" charset="-122"/>
                <a:ea typeface="隶书" panose="02010509060101010101" pitchFamily="49" charset="-122"/>
              </a:rPr>
              <a:t>(</a:t>
            </a:r>
            <a:r>
              <a:rPr lang="zh-CN" altLang="en-US" sz="2800">
                <a:solidFill>
                  <a:srgbClr val="990000"/>
                </a:solidFill>
                <a:latin typeface="隶书" panose="02010509060101010101" pitchFamily="49" charset="-122"/>
                <a:ea typeface="隶书" panose="02010509060101010101" pitchFamily="49" charset="-122"/>
              </a:rPr>
              <a:t>辅助程序</a:t>
            </a:r>
            <a:r>
              <a:rPr lang="en-US" altLang="zh-CN" sz="2800">
                <a:solidFill>
                  <a:srgbClr val="990000"/>
                </a:solidFill>
                <a:latin typeface="隶书" panose="02010509060101010101" pitchFamily="49" charset="-122"/>
                <a:ea typeface="隶书" panose="02010509060101010101" pitchFamily="49" charset="-122"/>
              </a:rPr>
              <a:t>)</a:t>
            </a:r>
          </a:p>
        </p:txBody>
      </p:sp>
      <p:sp>
        <p:nvSpPr>
          <p:cNvPr id="28678" name="Text Box 6"/>
          <p:cNvSpPr txBox="1">
            <a:spLocks noChangeArrowheads="1"/>
          </p:cNvSpPr>
          <p:nvPr/>
        </p:nvSpPr>
        <p:spPr bwMode="auto">
          <a:xfrm>
            <a:off x="838200" y="1828800"/>
            <a:ext cx="8077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#include &lt;stdio.h&gt;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extern void Parser(char * SrcFilePtr);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a:t>
            </a:r>
            <a:r>
              <a:rPr lang="en-US" altLang="zh-CN" sz="2400">
                <a:solidFill>
                  <a:schemeClr val="tx2"/>
                </a:solidFill>
                <a:latin typeface="黑体" panose="02010609060101010101" pitchFamily="49" charset="-122"/>
                <a:ea typeface="黑体" panose="02010609060101010101" pitchFamily="49" charset="-122"/>
              </a:rPr>
              <a:t>main</a:t>
            </a:r>
            <a:r>
              <a:rPr lang="en-US" altLang="zh-CN" sz="2400">
                <a:latin typeface="黑体" panose="02010609060101010101" pitchFamily="49" charset="-122"/>
                <a:ea typeface="黑体" panose="02010609060101010101" pitchFamily="49" charset="-122"/>
              </a:rPr>
              <a:t>(int argc, char *argv[])</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if(argc&lt;2){printf("Input Source!\n" ); return;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Parser</a:t>
            </a:r>
            <a:r>
              <a:rPr lang="en-US" altLang="zh-CN" sz="2400">
                <a:latin typeface="黑体" panose="02010609060101010101" pitchFamily="49" charset="-122"/>
                <a:ea typeface="黑体" panose="02010609060101010101" pitchFamily="49" charset="-122"/>
              </a:rPr>
              <a:t>( argv[1] );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339966"/>
                </a:solidFill>
                <a:latin typeface="黑体" panose="02010609060101010101" pitchFamily="49" charset="-122"/>
                <a:ea typeface="黑体" panose="02010609060101010101" pitchFamily="49" charset="-122"/>
              </a:rPr>
              <a:t>//</a:t>
            </a:r>
            <a:r>
              <a:rPr lang="zh-CN" altLang="en-US" sz="2400" b="1">
                <a:solidFill>
                  <a:srgbClr val="339966"/>
                </a:solidFill>
                <a:latin typeface="楷体_GB2312" pitchFamily="49" charset="-122"/>
                <a:ea typeface="楷体_GB2312" pitchFamily="49" charset="-122"/>
              </a:rPr>
              <a:t>执行方式： 可执行文件名</a:t>
            </a:r>
            <a:r>
              <a:rPr lang="zh-CN" altLang="en-US" sz="2400">
                <a:solidFill>
                  <a:srgbClr val="339966"/>
                </a:solidFill>
                <a:latin typeface="黑体" panose="02010609060101010101" pitchFamily="49" charset="-122"/>
                <a:ea typeface="黑体" panose="02010609060101010101" pitchFamily="49" charset="-122"/>
              </a:rPr>
              <a:t>  </a:t>
            </a:r>
            <a:r>
              <a:rPr lang="en-US" altLang="zh-CN" sz="2400">
                <a:solidFill>
                  <a:srgbClr val="339966"/>
                </a:solidFill>
                <a:latin typeface="黑体" panose="02010609060101010101" pitchFamily="49" charset="-122"/>
                <a:ea typeface="黑体" panose="02010609060101010101" pitchFamily="49" charset="-122"/>
              </a:rPr>
              <a:t>test.txt</a:t>
            </a:r>
          </a:p>
        </p:txBody>
      </p:sp>
      <p:sp>
        <p:nvSpPr>
          <p:cNvPr id="28679" name="Text Box 7"/>
          <p:cNvSpPr txBox="1">
            <a:spLocks noChangeArrowheads="1"/>
          </p:cNvSpPr>
          <p:nvPr/>
        </p:nvSpPr>
        <p:spPr bwMode="auto">
          <a:xfrm>
            <a:off x="381000" y="4799013"/>
            <a:ext cx="86868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void PrintSyntaxTree(struct ExprNode *root, int indent);</a:t>
            </a:r>
          </a:p>
          <a:p>
            <a:pPr eaLnBrk="1" hangingPunct="1">
              <a:lnSpc>
                <a:spcPct val="11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从</a:t>
            </a:r>
            <a:r>
              <a:rPr lang="en-US" altLang="zh-CN" sz="2400">
                <a:solidFill>
                  <a:schemeClr val="tx2"/>
                </a:solidFill>
                <a:latin typeface="黑体" panose="02010609060101010101" pitchFamily="49" charset="-122"/>
                <a:ea typeface="黑体" panose="02010609060101010101" pitchFamily="49" charset="-122"/>
              </a:rPr>
              <a:t>root</a:t>
            </a:r>
            <a:r>
              <a:rPr lang="zh-CN" altLang="en-US" sz="2400">
                <a:latin typeface="隶书" panose="02010509060101010101" pitchFamily="49" charset="-122"/>
                <a:ea typeface="隶书" panose="02010509060101010101" pitchFamily="49" charset="-122"/>
              </a:rPr>
              <a:t>开始，对语法树进行</a:t>
            </a:r>
            <a:r>
              <a:rPr lang="zh-CN" altLang="en-US" sz="2400">
                <a:solidFill>
                  <a:schemeClr val="accent2"/>
                </a:solidFill>
                <a:latin typeface="隶书" panose="02010509060101010101" pitchFamily="49" charset="-122"/>
                <a:ea typeface="隶书" panose="02010509060101010101" pitchFamily="49" charset="-122"/>
              </a:rPr>
              <a:t>深度优先的先序遍历</a:t>
            </a:r>
            <a:r>
              <a:rPr lang="zh-CN" altLang="en-US" sz="2400">
                <a:latin typeface="隶书" panose="02010509060101010101" pitchFamily="49" charset="-122"/>
                <a:ea typeface="隶书" panose="02010509060101010101" pitchFamily="49" charset="-122"/>
              </a:rPr>
              <a:t>，并且根据缩进值</a:t>
            </a:r>
            <a:r>
              <a:rPr lang="en-US" altLang="zh-CN" sz="2400">
                <a:solidFill>
                  <a:schemeClr val="tx2"/>
                </a:solidFill>
                <a:latin typeface="黑体" panose="02010609060101010101" pitchFamily="49" charset="-122"/>
                <a:ea typeface="黑体" panose="02010609060101010101" pitchFamily="49" charset="-122"/>
              </a:rPr>
              <a:t>indent</a:t>
            </a:r>
            <a:r>
              <a:rPr lang="zh-CN" altLang="en-US" sz="2400">
                <a:latin typeface="隶书" panose="02010509060101010101" pitchFamily="49" charset="-122"/>
                <a:ea typeface="隶书" panose="02010509060101010101" pitchFamily="49" charset="-122"/>
              </a:rPr>
              <a:t>将当前被遍历的结点打印在适当的位置上。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arn(outVertic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barn(outVertical)">
                                      <p:cBhvr>
                                        <p:cTn id="12"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5495947D-9301-42D2-9296-06BEDCC1AF44}" type="slidenum">
              <a:rPr lang="en-US" altLang="zh-CN"/>
              <a:pPr>
                <a:defRPr/>
              </a:pPr>
              <a:t>28</a:t>
            </a:fld>
            <a:endParaRPr lang="en-US" altLang="zh-CN"/>
          </a:p>
        </p:txBody>
      </p:sp>
      <p:sp>
        <p:nvSpPr>
          <p:cNvPr id="57347" name="Rectangle 2"/>
          <p:cNvSpPr>
            <a:spLocks noGrp="1" noChangeArrowheads="1"/>
          </p:cNvSpPr>
          <p:nvPr>
            <p:ph type="title"/>
          </p:nvPr>
        </p:nvSpPr>
        <p:spPr>
          <a:xfrm>
            <a:off x="381000" y="533400"/>
            <a:ext cx="5715000" cy="685800"/>
          </a:xfrm>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-16+5**3/cos(T)</a:t>
            </a:r>
            <a:r>
              <a:rPr lang="zh-CN" altLang="en-US" sz="2800" smtClean="0">
                <a:solidFill>
                  <a:srgbClr val="990000"/>
                </a:solidFill>
                <a:latin typeface="隶书" panose="02010509060101010101" pitchFamily="49" charset="-122"/>
                <a:ea typeface="隶书" panose="02010509060101010101" pitchFamily="49" charset="-122"/>
              </a:rPr>
              <a:t>的语法树：</a:t>
            </a:r>
          </a:p>
        </p:txBody>
      </p:sp>
      <p:sp>
        <p:nvSpPr>
          <p:cNvPr id="29702" name="Rectangle 6"/>
          <p:cNvSpPr>
            <a:spLocks noChangeArrowheads="1"/>
          </p:cNvSpPr>
          <p:nvPr/>
        </p:nvSpPr>
        <p:spPr bwMode="auto">
          <a:xfrm>
            <a:off x="4876800" y="1514475"/>
            <a:ext cx="3429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0.000000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16.000000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5.000000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3.000000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402da4f0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T</a:t>
            </a:r>
          </a:p>
        </p:txBody>
      </p:sp>
      <p:graphicFrame>
        <p:nvGraphicFramePr>
          <p:cNvPr id="57349" name="Object 7"/>
          <p:cNvGraphicFramePr>
            <a:graphicFrameLocks noChangeAspect="1"/>
          </p:cNvGraphicFramePr>
          <p:nvPr/>
        </p:nvGraphicFramePr>
        <p:xfrm>
          <a:off x="684213" y="1557338"/>
          <a:ext cx="3744912" cy="2289175"/>
        </p:xfrm>
        <a:graphic>
          <a:graphicData uri="http://schemas.openxmlformats.org/presentationml/2006/ole">
            <mc:AlternateContent xmlns:mc="http://schemas.openxmlformats.org/markup-compatibility/2006">
              <mc:Choice xmlns:v="urn:schemas-microsoft-com:vml" Requires="v">
                <p:oleObj spid="_x0000_s57354" name="Visio" r:id="rId4" imgW="1628546" imgH="995172" progId="Visio.Drawing.11">
                  <p:embed/>
                </p:oleObj>
              </mc:Choice>
              <mc:Fallback>
                <p:oleObj name="Visio" r:id="rId4" imgW="1628546" imgH="995172"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557338"/>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0" name="Rectangle 9"/>
          <p:cNvSpPr>
            <a:spLocks noChangeArrowheads="1"/>
          </p:cNvSpPr>
          <p:nvPr/>
        </p:nvSpPr>
        <p:spPr bwMode="auto">
          <a:xfrm>
            <a:off x="179388" y="5805488"/>
            <a:ext cx="871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void PrintSyntaxTree(struct ExprNode *root, int indent);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Effect transition="in" filter="barn(outVertical)">
                                      <p:cBhvr>
                                        <p:cTn id="7" dur="500"/>
                                        <p:tgtEl>
                                          <p:spTgt spid="297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702">
                                            <p:txEl>
                                              <p:pRg st="1" end="1"/>
                                            </p:txEl>
                                          </p:spTgt>
                                        </p:tgtEl>
                                        <p:attrNameLst>
                                          <p:attrName>style.visibility</p:attrName>
                                        </p:attrNameLst>
                                      </p:cBhvr>
                                      <p:to>
                                        <p:strVal val="visible"/>
                                      </p:to>
                                    </p:set>
                                    <p:animEffect transition="in" filter="barn(outVertical)">
                                      <p:cBhvr>
                                        <p:cTn id="12" dur="500"/>
                                        <p:tgtEl>
                                          <p:spTgt spid="297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02">
                                            <p:txEl>
                                              <p:pRg st="2" end="2"/>
                                            </p:txEl>
                                          </p:spTgt>
                                        </p:tgtEl>
                                        <p:attrNameLst>
                                          <p:attrName>style.visibility</p:attrName>
                                        </p:attrNameLst>
                                      </p:cBhvr>
                                      <p:to>
                                        <p:strVal val="visible"/>
                                      </p:to>
                                    </p:set>
                                    <p:animEffect transition="in" filter="barn(outVertical)">
                                      <p:cBhvr>
                                        <p:cTn id="17" dur="500"/>
                                        <p:tgtEl>
                                          <p:spTgt spid="297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702">
                                            <p:txEl>
                                              <p:pRg st="3" end="3"/>
                                            </p:txEl>
                                          </p:spTgt>
                                        </p:tgtEl>
                                        <p:attrNameLst>
                                          <p:attrName>style.visibility</p:attrName>
                                        </p:attrNameLst>
                                      </p:cBhvr>
                                      <p:to>
                                        <p:strVal val="visible"/>
                                      </p:to>
                                    </p:set>
                                    <p:animEffect transition="in" filter="barn(outVertical)">
                                      <p:cBhvr>
                                        <p:cTn id="22" dur="500"/>
                                        <p:tgtEl>
                                          <p:spTgt spid="297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702">
                                            <p:txEl>
                                              <p:pRg st="4" end="4"/>
                                            </p:txEl>
                                          </p:spTgt>
                                        </p:tgtEl>
                                        <p:attrNameLst>
                                          <p:attrName>style.visibility</p:attrName>
                                        </p:attrNameLst>
                                      </p:cBhvr>
                                      <p:to>
                                        <p:strVal val="visible"/>
                                      </p:to>
                                    </p:set>
                                    <p:animEffect transition="in" filter="barn(outVertical)">
                                      <p:cBhvr>
                                        <p:cTn id="27" dur="500"/>
                                        <p:tgtEl>
                                          <p:spTgt spid="297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702">
                                            <p:txEl>
                                              <p:pRg st="5" end="5"/>
                                            </p:txEl>
                                          </p:spTgt>
                                        </p:tgtEl>
                                        <p:attrNameLst>
                                          <p:attrName>style.visibility</p:attrName>
                                        </p:attrNameLst>
                                      </p:cBhvr>
                                      <p:to>
                                        <p:strVal val="visible"/>
                                      </p:to>
                                    </p:set>
                                    <p:animEffect transition="in" filter="barn(outVertical)">
                                      <p:cBhvr>
                                        <p:cTn id="32" dur="500"/>
                                        <p:tgtEl>
                                          <p:spTgt spid="297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9702">
                                            <p:txEl>
                                              <p:pRg st="6" end="6"/>
                                            </p:txEl>
                                          </p:spTgt>
                                        </p:tgtEl>
                                        <p:attrNameLst>
                                          <p:attrName>style.visibility</p:attrName>
                                        </p:attrNameLst>
                                      </p:cBhvr>
                                      <p:to>
                                        <p:strVal val="visible"/>
                                      </p:to>
                                    </p:set>
                                    <p:animEffect transition="in" filter="barn(outVertical)">
                                      <p:cBhvr>
                                        <p:cTn id="37" dur="500"/>
                                        <p:tgtEl>
                                          <p:spTgt spid="297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9702">
                                            <p:txEl>
                                              <p:pRg st="7" end="7"/>
                                            </p:txEl>
                                          </p:spTgt>
                                        </p:tgtEl>
                                        <p:attrNameLst>
                                          <p:attrName>style.visibility</p:attrName>
                                        </p:attrNameLst>
                                      </p:cBhvr>
                                      <p:to>
                                        <p:strVal val="visible"/>
                                      </p:to>
                                    </p:set>
                                    <p:animEffect transition="in" filter="barn(outVertical)">
                                      <p:cBhvr>
                                        <p:cTn id="42" dur="500"/>
                                        <p:tgtEl>
                                          <p:spTgt spid="2970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9702">
                                            <p:txEl>
                                              <p:pRg st="8" end="8"/>
                                            </p:txEl>
                                          </p:spTgt>
                                        </p:tgtEl>
                                        <p:attrNameLst>
                                          <p:attrName>style.visibility</p:attrName>
                                        </p:attrNameLst>
                                      </p:cBhvr>
                                      <p:to>
                                        <p:strVal val="visible"/>
                                      </p:to>
                                    </p:set>
                                    <p:animEffect transition="in" filter="barn(outVertical)">
                                      <p:cBhvr>
                                        <p:cTn id="47" dur="500"/>
                                        <p:tgtEl>
                                          <p:spTgt spid="2970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29702">
                                            <p:txEl>
                                              <p:pRg st="9" end="9"/>
                                            </p:txEl>
                                          </p:spTgt>
                                        </p:tgtEl>
                                        <p:attrNameLst>
                                          <p:attrName>style.visibility</p:attrName>
                                        </p:attrNameLst>
                                      </p:cBhvr>
                                      <p:to>
                                        <p:strVal val="visible"/>
                                      </p:to>
                                    </p:set>
                                    <p:animEffect transition="in" filter="barn(outVertical)">
                                      <p:cBhvr>
                                        <p:cTn id="52" dur="500"/>
                                        <p:tgtEl>
                                          <p:spTgt spid="297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allAtOnce"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6E41AA33-AE74-42FD-9DB9-F6A8A2773603}" type="slidenum">
              <a:rPr lang="en-US" altLang="zh-CN"/>
              <a:pPr>
                <a:defRPr/>
              </a:pPr>
              <a:t>29</a:t>
            </a:fld>
            <a:endParaRPr lang="en-US" altLang="zh-CN"/>
          </a:p>
        </p:txBody>
      </p:sp>
      <p:sp>
        <p:nvSpPr>
          <p:cNvPr id="59395" name="Rectangle 2"/>
          <p:cNvSpPr>
            <a:spLocks noGrp="1" noChangeArrowheads="1"/>
          </p:cNvSpPr>
          <p:nvPr>
            <p:ph type="title"/>
          </p:nvPr>
        </p:nvSpPr>
        <p:spPr>
          <a:xfrm>
            <a:off x="152400" y="152400"/>
            <a:ext cx="6781800" cy="533400"/>
          </a:xfrm>
        </p:spPr>
        <p:txBody>
          <a:bodyPr/>
          <a:lstStyle/>
          <a:p>
            <a:pPr algn="l" eaLnBrk="1" fontAlgn="b"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测试语句的嵌入与测试结果</a:t>
            </a:r>
            <a:r>
              <a:rPr lang="zh-CN" altLang="en-US" sz="2800" smtClean="0">
                <a:solidFill>
                  <a:srgbClr val="990000"/>
                </a:solidFill>
                <a:latin typeface="黑体" panose="02010609060101010101" pitchFamily="49" charset="-122"/>
                <a:ea typeface="黑体" panose="02010609060101010101" pitchFamily="49" charset="-122"/>
              </a:rPr>
              <a:t> </a:t>
            </a:r>
          </a:p>
        </p:txBody>
      </p:sp>
      <p:sp>
        <p:nvSpPr>
          <p:cNvPr id="59396" name="Rectangle 10"/>
          <p:cNvSpPr>
            <a:spLocks noChangeArrowheads="1"/>
          </p:cNvSpPr>
          <p:nvPr/>
        </p:nvSpPr>
        <p:spPr bwMode="auto">
          <a:xfrm>
            <a:off x="250825" y="760413"/>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a) </a:t>
            </a:r>
            <a:r>
              <a:rPr lang="zh-CN" altLang="en-US" sz="2400">
                <a:solidFill>
                  <a:srgbClr val="990000"/>
                </a:solidFill>
                <a:latin typeface="隶书" panose="02010509060101010101" pitchFamily="49" charset="-122"/>
                <a:ea typeface="隶书" panose="02010509060101010101" pitchFamily="49" charset="-122"/>
              </a:rPr>
              <a:t>嵌入测试语句</a:t>
            </a:r>
            <a:r>
              <a:rPr lang="zh-CN" altLang="en-US" sz="2400">
                <a:solidFill>
                  <a:srgbClr val="990000"/>
                </a:solidFill>
                <a:ea typeface="隶书" panose="02010509060101010101" pitchFamily="49" charset="-122"/>
              </a:rPr>
              <a:t>：  </a:t>
            </a:r>
          </a:p>
        </p:txBody>
      </p:sp>
      <p:sp>
        <p:nvSpPr>
          <p:cNvPr id="30731" name="Rectangle 11"/>
          <p:cNvSpPr>
            <a:spLocks noChangeArrowheads="1"/>
          </p:cNvSpPr>
          <p:nvPr/>
        </p:nvSpPr>
        <p:spPr bwMode="auto">
          <a:xfrm>
            <a:off x="250825" y="4300538"/>
            <a:ext cx="8281988"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22300" indent="-531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kumimoji="0" lang="en-US" altLang="zh-CN" sz="2400">
                <a:solidFill>
                  <a:srgbClr val="990000"/>
                </a:solidFill>
                <a:latin typeface="隶书" panose="02010509060101010101" pitchFamily="49" charset="-122"/>
                <a:ea typeface="隶书" panose="02010509060101010101" pitchFamily="49" charset="-122"/>
              </a:rPr>
              <a:t>b)</a:t>
            </a:r>
            <a:r>
              <a:rPr lang="en-US" altLang="zh-CN" sz="2400">
                <a:solidFill>
                  <a:srgbClr val="990000"/>
                </a:solidFill>
                <a:latin typeface="隶书" panose="02010509060101010101" pitchFamily="49" charset="-122"/>
                <a:ea typeface="隶书" panose="02010509060101010101" pitchFamily="49" charset="-122"/>
              </a:rPr>
              <a:t> </a:t>
            </a:r>
            <a:r>
              <a:rPr lang="zh-CN" altLang="en-US" sz="2400">
                <a:solidFill>
                  <a:srgbClr val="990000"/>
                </a:solidFill>
                <a:latin typeface="隶书" panose="02010509060101010101" pitchFamily="49" charset="-122"/>
                <a:ea typeface="隶书" panose="02010509060101010101" pitchFamily="49" charset="-122"/>
              </a:rPr>
              <a:t>语法分析器应测试的内容（测试用例）</a:t>
            </a:r>
            <a:r>
              <a:rPr lang="zh-CN" altLang="en-US" sz="2400">
                <a:solidFill>
                  <a:srgbClr val="990000"/>
                </a:solidFill>
                <a:ea typeface="隶书" panose="02010509060101010101" pitchFamily="49" charset="-122"/>
              </a:rPr>
              <a:t>：</a:t>
            </a: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重要语言结构：各类语句、各种算术表达式</a:t>
            </a:r>
            <a:endParaRPr lang="en-US" altLang="zh-CN" sz="2400">
              <a:ea typeface="隶书" panose="02010509060101010101" pitchFamily="49" charset="-122"/>
            </a:endParaRP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词法错误：无效字符、无效单词。如 </a:t>
            </a:r>
            <a:r>
              <a:rPr lang="en-US" altLang="zh-CN" sz="2400">
                <a:ea typeface="隶书" panose="02010509060101010101" pitchFamily="49" charset="-122"/>
              </a:rPr>
              <a:t>forT </a:t>
            </a:r>
            <a:r>
              <a:rPr lang="zh-CN" altLang="en-US" sz="2400">
                <a:ea typeface="隶书" panose="02010509060101010101" pitchFamily="49" charset="-122"/>
              </a:rPr>
              <a:t>等</a:t>
            </a:r>
            <a:endParaRPr lang="en-US" altLang="zh-CN" sz="2400">
              <a:ea typeface="隶书" panose="02010509060101010101" pitchFamily="49" charset="-122"/>
            </a:endParaRP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语法错误：语句错误、算术表达式错误等</a:t>
            </a:r>
          </a:p>
        </p:txBody>
      </p:sp>
      <p:sp>
        <p:nvSpPr>
          <p:cNvPr id="30735" name="Text Box 15"/>
          <p:cNvSpPr txBox="1">
            <a:spLocks noChangeArrowheads="1"/>
          </p:cNvSpPr>
          <p:nvPr/>
        </p:nvSpPr>
        <p:spPr bwMode="auto">
          <a:xfrm>
            <a:off x="395288" y="1193800"/>
            <a:ext cx="8280400" cy="30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① </a:t>
            </a:r>
            <a:r>
              <a:rPr lang="zh-CN" altLang="en-US" sz="2400">
                <a:solidFill>
                  <a:srgbClr val="0000FF"/>
                </a:solidFill>
                <a:latin typeface="Consolas" panose="020B0609020204030204" pitchFamily="49" charset="0"/>
                <a:ea typeface="隶书" panose="02010509060101010101" pitchFamily="49" charset="-122"/>
              </a:rPr>
              <a:t>非终结符的</a:t>
            </a:r>
            <a:r>
              <a:rPr lang="zh-CN" altLang="en-US" sz="2400">
                <a:latin typeface="Consolas" panose="020B0609020204030204" pitchFamily="49" charset="0"/>
                <a:ea typeface="隶书" panose="02010509060101010101" pitchFamily="49" charset="-122"/>
              </a:rPr>
              <a:t>子程序中加入</a:t>
            </a:r>
            <a:br>
              <a:rPr lang="zh-CN" altLang="en-US" sz="2400">
                <a:latin typeface="Consolas" panose="020B0609020204030204" pitchFamily="49" charset="0"/>
                <a:ea typeface="隶书" panose="02010509060101010101" pitchFamily="49" charset="-122"/>
              </a:rPr>
            </a:br>
            <a:r>
              <a:rPr lang="zh-CN" altLang="en-US" sz="2400">
                <a:latin typeface="Consolas" panose="020B0609020204030204" pitchFamily="49" charset="0"/>
                <a:ea typeface="隶书" panose="02010509060101010101" pitchFamily="49" charset="-122"/>
              </a:rPr>
              <a:t>     入口：</a:t>
            </a:r>
            <a:r>
              <a:rPr lang="en-US" altLang="zh-CN" sz="2400">
                <a:latin typeface="Consolas" panose="020B0609020204030204" pitchFamily="49" charset="0"/>
                <a:ea typeface="隶书" panose="02010509060101010101" pitchFamily="49" charset="-122"/>
              </a:rPr>
              <a:t> “enter in  ______” </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     </a:t>
            </a:r>
            <a:r>
              <a:rPr lang="zh-CN" altLang="en-US" sz="2400">
                <a:latin typeface="Consolas" panose="020B0609020204030204" pitchFamily="49" charset="0"/>
                <a:ea typeface="隶书" panose="02010509060101010101" pitchFamily="49" charset="-122"/>
              </a:rPr>
              <a:t>出口： </a:t>
            </a:r>
            <a:r>
              <a:rPr lang="en-US" altLang="zh-CN" sz="2400">
                <a:latin typeface="Consolas" panose="020B0609020204030204" pitchFamily="49" charset="0"/>
                <a:ea typeface="隶书" panose="02010509060101010101" pitchFamily="49" charset="-122"/>
              </a:rPr>
              <a:t>“exit from ______”</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② MatchToken()</a:t>
            </a:r>
            <a:r>
              <a:rPr lang="zh-CN" altLang="en-US" sz="2400">
                <a:latin typeface="Consolas" panose="020B0609020204030204" pitchFamily="49" charset="0"/>
                <a:ea typeface="隶书" panose="02010509060101010101" pitchFamily="49" charset="-122"/>
              </a:rPr>
              <a:t>终结符匹配后加入 </a:t>
            </a:r>
            <a:r>
              <a:rPr lang="en-US" altLang="zh-CN" sz="2400">
                <a:latin typeface="Consolas" panose="020B0609020204030204" pitchFamily="49" charset="0"/>
                <a:ea typeface="隶书" panose="02010509060101010101" pitchFamily="49" charset="-122"/>
              </a:rPr>
              <a:t>“matchtoken ___”</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③ </a:t>
            </a:r>
            <a:r>
              <a:rPr lang="zh-CN" altLang="en-US" sz="2400">
                <a:latin typeface="Consolas" panose="020B0609020204030204" pitchFamily="49" charset="0"/>
                <a:ea typeface="隶书" panose="02010509060101010101" pitchFamily="49" charset="-122"/>
              </a:rPr>
              <a:t>表达式（</a:t>
            </a:r>
            <a:r>
              <a:rPr lang="en-US" altLang="zh-CN" sz="2400">
                <a:latin typeface="Consolas" panose="020B0609020204030204" pitchFamily="49" charset="0"/>
                <a:ea typeface="隶书" panose="02010509060101010101" pitchFamily="49" charset="-122"/>
              </a:rPr>
              <a:t>Expression</a:t>
            </a:r>
            <a:r>
              <a:rPr lang="zh-CN" altLang="en-US" sz="2400">
                <a:latin typeface="Consolas" panose="020B0609020204030204" pitchFamily="49" charset="0"/>
                <a:ea typeface="隶书" panose="02010509060101010101" pitchFamily="49" charset="-122"/>
              </a:rPr>
              <a:t>）分析结束后，打印语法树</a:t>
            </a:r>
          </a:p>
          <a:p>
            <a:pPr>
              <a:lnSpc>
                <a:spcPts val="3300"/>
              </a:lnSpc>
              <a:spcBef>
                <a:spcPct val="0"/>
              </a:spcBef>
              <a:buFontTx/>
              <a:buNone/>
            </a:pPr>
            <a:r>
              <a:rPr lang="zh-CN" altLang="en-US" sz="2400">
                <a:latin typeface="Consolas" panose="020B0609020204030204" pitchFamily="49" charset="0"/>
                <a:ea typeface="隶书" panose="02010509060101010101" pitchFamily="49" charset="-122"/>
              </a:rPr>
              <a:t> </a:t>
            </a:r>
            <a:r>
              <a:rPr lang="en-US" altLang="zh-CN" sz="2400">
                <a:latin typeface="Consolas" panose="020B0609020204030204" pitchFamily="49" charset="0"/>
                <a:ea typeface="隶书" panose="02010509060101010101" pitchFamily="49" charset="-122"/>
              </a:rPr>
              <a:t>[</a:t>
            </a:r>
            <a:r>
              <a:rPr lang="zh-CN" altLang="en-US" sz="2400">
                <a:solidFill>
                  <a:srgbClr val="FF0000"/>
                </a:solidFill>
                <a:latin typeface="Consolas" panose="020B0609020204030204" pitchFamily="49" charset="0"/>
                <a:ea typeface="隶书" panose="02010509060101010101" pitchFamily="49" charset="-122"/>
              </a:rPr>
              <a:t>仅在</a:t>
            </a:r>
            <a:r>
              <a:rPr lang="en-US" altLang="zh-CN" sz="2400">
                <a:latin typeface="Consolas" panose="020B0609020204030204" pitchFamily="49" charset="0"/>
                <a:ea typeface="隶书" panose="02010509060101010101" pitchFamily="49" charset="-122"/>
              </a:rPr>
              <a:t>ORIGIN/ROT/SCALE/FOR</a:t>
            </a:r>
            <a:r>
              <a:rPr lang="zh-CN" altLang="en-US" sz="2400">
                <a:latin typeface="Consolas" panose="020B0609020204030204" pitchFamily="49" charset="0"/>
                <a:ea typeface="隶书" panose="02010509060101010101" pitchFamily="49" charset="-122"/>
              </a:rPr>
              <a:t>四个子程序中打印各</a:t>
            </a:r>
            <a:r>
              <a:rPr lang="en-US" altLang="zh-CN" sz="2400">
                <a:latin typeface="Consolas" panose="020B0609020204030204" pitchFamily="49" charset="0"/>
                <a:ea typeface="隶书" panose="02010509060101010101" pitchFamily="49" charset="-122"/>
              </a:rPr>
              <a:t/>
            </a:r>
            <a:br>
              <a:rPr lang="en-US" altLang="zh-CN" sz="2400">
                <a:latin typeface="Consolas" panose="020B0609020204030204" pitchFamily="49" charset="0"/>
                <a:ea typeface="隶书" panose="02010509060101010101" pitchFamily="49" charset="-122"/>
              </a:rPr>
            </a:br>
            <a:r>
              <a:rPr lang="en-US" altLang="zh-CN" sz="2400">
                <a:latin typeface="Consolas" panose="020B0609020204030204" pitchFamily="49" charset="0"/>
                <a:ea typeface="隶书" panose="02010509060101010101" pitchFamily="49" charset="-122"/>
              </a:rPr>
              <a:t>  </a:t>
            </a:r>
            <a:r>
              <a:rPr lang="zh-CN" altLang="en-US" sz="2400">
                <a:latin typeface="Consolas" panose="020B0609020204030204" pitchFamily="49" charset="0"/>
                <a:ea typeface="隶书" panose="02010509060101010101" pitchFamily="49" charset="-122"/>
              </a:rPr>
              <a:t>表达式的语法树</a:t>
            </a:r>
            <a:r>
              <a:rPr lang="en-US" altLang="zh-CN" sz="2400">
                <a:latin typeface="Consolas" panose="020B0609020204030204" pitchFamily="49" charset="0"/>
                <a:ea typeface="隶书"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35"/>
                                        </p:tgtEl>
                                        <p:attrNameLst>
                                          <p:attrName>style.visibility</p:attrName>
                                        </p:attrNameLst>
                                      </p:cBhvr>
                                      <p:to>
                                        <p:strVal val="visible"/>
                                      </p:to>
                                    </p:set>
                                    <p:animEffect transition="in" filter="barn(outVertical)">
                                      <p:cBhvr>
                                        <p:cTn id="7" dur="500"/>
                                        <p:tgtEl>
                                          <p:spTgt spid="30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0731">
                                            <p:txEl>
                                              <p:pRg st="0" end="0"/>
                                            </p:txEl>
                                          </p:spTgt>
                                        </p:tgtEl>
                                        <p:attrNameLst>
                                          <p:attrName>style.visibility</p:attrName>
                                        </p:attrNameLst>
                                      </p:cBhvr>
                                      <p:to>
                                        <p:strVal val="visible"/>
                                      </p:to>
                                    </p:set>
                                    <p:animEffect transition="in" filter="barn(outVertical)">
                                      <p:cBhvr>
                                        <p:cTn id="12" dur="500"/>
                                        <p:tgtEl>
                                          <p:spTgt spid="307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0731">
                                            <p:txEl>
                                              <p:pRg st="1" end="1"/>
                                            </p:txEl>
                                          </p:spTgt>
                                        </p:tgtEl>
                                        <p:attrNameLst>
                                          <p:attrName>style.visibility</p:attrName>
                                        </p:attrNameLst>
                                      </p:cBhvr>
                                      <p:to>
                                        <p:strVal val="visible"/>
                                      </p:to>
                                    </p:set>
                                    <p:animEffect transition="in" filter="barn(outVertical)">
                                      <p:cBhvr>
                                        <p:cTn id="17" dur="500"/>
                                        <p:tgtEl>
                                          <p:spTgt spid="307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30731">
                                            <p:txEl>
                                              <p:pRg st="2" end="2"/>
                                            </p:txEl>
                                          </p:spTgt>
                                        </p:tgtEl>
                                        <p:attrNameLst>
                                          <p:attrName>style.visibility</p:attrName>
                                        </p:attrNameLst>
                                      </p:cBhvr>
                                      <p:to>
                                        <p:strVal val="visible"/>
                                      </p:to>
                                    </p:set>
                                    <p:animEffect transition="in" filter="barn(outVertical)">
                                      <p:cBhvr>
                                        <p:cTn id="22" dur="500"/>
                                        <p:tgtEl>
                                          <p:spTgt spid="307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30731">
                                            <p:txEl>
                                              <p:pRg st="3" end="3"/>
                                            </p:txEl>
                                          </p:spTgt>
                                        </p:tgtEl>
                                        <p:attrNameLst>
                                          <p:attrName>style.visibility</p:attrName>
                                        </p:attrNameLst>
                                      </p:cBhvr>
                                      <p:to>
                                        <p:strVal val="visible"/>
                                      </p:to>
                                    </p:set>
                                    <p:animEffect transition="in" filter="barn(outVertical)">
                                      <p:cBhvr>
                                        <p:cTn id="27" dur="500"/>
                                        <p:tgtEl>
                                          <p:spTgt spid="30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3ACEBFA-09DC-460A-AD8E-4305D9C1FC41}" type="slidenum">
              <a:rPr lang="en-US" altLang="zh-CN"/>
              <a:pPr>
                <a:defRPr/>
              </a:pPr>
              <a:t>3</a:t>
            </a:fld>
            <a:endParaRPr lang="en-US" altLang="zh-CN"/>
          </a:p>
        </p:txBody>
      </p:sp>
      <p:sp>
        <p:nvSpPr>
          <p:cNvPr id="7171" name="Rectangle 2"/>
          <p:cNvSpPr>
            <a:spLocks noGrp="1" noChangeArrowheads="1"/>
          </p:cNvSpPr>
          <p:nvPr>
            <p:ph type="title"/>
          </p:nvPr>
        </p:nvSpPr>
        <p:spPr>
          <a:xfrm>
            <a:off x="304800" y="44450"/>
            <a:ext cx="5029200" cy="914400"/>
          </a:xfrm>
        </p:spPr>
        <p:txBody>
          <a:bodyPr/>
          <a:lstStyle/>
          <a:p>
            <a:pPr algn="l" eaLnBrk="1" hangingPunct="1">
              <a:lnSpc>
                <a:spcPct val="120000"/>
              </a:lnSpc>
            </a:pPr>
            <a:r>
              <a:rPr lang="en-US" altLang="zh-CN" sz="2400" smtClean="0">
                <a:solidFill>
                  <a:srgbClr val="990000"/>
                </a:solidFill>
                <a:latin typeface="隶书" panose="02010509060101010101" pitchFamily="49" charset="-122"/>
                <a:ea typeface="隶书" panose="02010509060101010101" pitchFamily="49" charset="-122"/>
              </a:rPr>
              <a:t>1 </a:t>
            </a:r>
            <a:r>
              <a:rPr lang="zh-CN" altLang="en-US" sz="2400" smtClean="0">
                <a:solidFill>
                  <a:srgbClr val="990000"/>
                </a:solidFill>
                <a:latin typeface="隶书" panose="02010509060101010101" pitchFamily="49" charset="-122"/>
                <a:ea typeface="隶书" panose="02010509060101010101" pitchFamily="49" charset="-122"/>
              </a:rPr>
              <a:t>函数绘图语言的文法</a:t>
            </a:r>
            <a:br>
              <a:rPr lang="zh-CN" altLang="en-US" sz="2400" smtClean="0">
                <a:solidFill>
                  <a:srgbClr val="990000"/>
                </a:solidFill>
                <a:latin typeface="隶书" panose="02010509060101010101" pitchFamily="49" charset="-122"/>
                <a:ea typeface="隶书" panose="02010509060101010101" pitchFamily="49" charset="-122"/>
              </a:rPr>
            </a:br>
            <a:r>
              <a:rPr lang="en-US" altLang="zh-CN" sz="2400" smtClean="0">
                <a:solidFill>
                  <a:srgbClr val="990000"/>
                </a:solidFill>
                <a:latin typeface="隶书" panose="02010509060101010101" pitchFamily="49" charset="-122"/>
                <a:ea typeface="隶书" panose="02010509060101010101" pitchFamily="49" charset="-122"/>
              </a:rPr>
              <a:t>&lt;1&gt; </a:t>
            </a:r>
            <a:r>
              <a:rPr lang="zh-CN" altLang="en-US" sz="2400" smtClean="0">
                <a:solidFill>
                  <a:srgbClr val="990000"/>
                </a:solidFill>
                <a:latin typeface="隶书" panose="02010509060101010101" pitchFamily="49" charset="-122"/>
                <a:ea typeface="隶书" panose="02010509060101010101" pitchFamily="49" charset="-122"/>
              </a:rPr>
              <a:t>文法 </a:t>
            </a:r>
          </a:p>
        </p:txBody>
      </p:sp>
      <p:sp>
        <p:nvSpPr>
          <p:cNvPr id="3076" name="Rectangle 4"/>
          <p:cNvSpPr>
            <a:spLocks noChangeArrowheads="1"/>
          </p:cNvSpPr>
          <p:nvPr/>
        </p:nvSpPr>
        <p:spPr bwMode="auto">
          <a:xfrm>
            <a:off x="457200" y="914400"/>
            <a:ext cx="8382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Program   → ε| Program Statement </a:t>
            </a:r>
            <a:r>
              <a:rPr lang="en-US" altLang="zh-CN" sz="2400" u="sng">
                <a:latin typeface="黑体" panose="02010609060101010101" pitchFamily="49" charset="-122"/>
                <a:ea typeface="黑体" panose="02010609060101010101" pitchFamily="49" charset="-122"/>
              </a:rPr>
              <a:t>SEMICO</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OriginStatment → </a:t>
            </a:r>
            <a:r>
              <a:rPr lang="en-US" altLang="zh-CN" sz="2400" u="sng">
                <a:latin typeface="黑体" panose="02010609060101010101" pitchFamily="49" charset="-122"/>
                <a:ea typeface="黑体" panose="02010609060101010101" pitchFamily="49" charset="-122"/>
              </a:rPr>
              <a:t>ORIGIN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400" u="sng">
                <a:latin typeface="黑体" panose="02010609060101010101" pitchFamily="49" charset="-122"/>
                <a:ea typeface="黑体" panose="02010609060101010101" pitchFamily="49" charset="-122"/>
              </a:rPr>
              <a:t>L</a:t>
            </a:r>
            <a:r>
              <a:rPr lang="en-US" altLang="zh-CN" sz="2400">
                <a:latin typeface="黑体" panose="02010609060101010101" pitchFamily="49" charset="-122"/>
                <a:ea typeface="黑体" panose="02010609060101010101" pitchFamily="49" charset="-122"/>
              </a:rPr>
              <a:t>_</a:t>
            </a:r>
            <a:r>
              <a:rPr lang="en-US" altLang="zh-CN" sz="2400" u="sng">
                <a:latin typeface="黑体" panose="02010609060101010101" pitchFamily="49" charset="-122"/>
                <a:ea typeface="黑体" panose="02010609060101010101" pitchFamily="49" charset="-122"/>
              </a:rPr>
              <a:t>BRACKET</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COMMA</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 </a:t>
            </a:r>
            <a:r>
              <a:rPr lang="en-US" altLang="zh-CN" sz="24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ScaleStatment  → </a:t>
            </a:r>
            <a:r>
              <a:rPr lang="en-US" altLang="zh-CN" sz="2400" u="sng">
                <a:latin typeface="黑体" panose="02010609060101010101" pitchFamily="49" charset="-122"/>
                <a:ea typeface="黑体" panose="02010609060101010101" pitchFamily="49" charset="-122"/>
              </a:rPr>
              <a:t>SCALE</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400" u="sng">
                <a:latin typeface="黑体" panose="02010609060101010101" pitchFamily="49" charset="-122"/>
                <a:ea typeface="黑体" panose="02010609060101010101" pitchFamily="49" charset="-122"/>
              </a:rPr>
              <a:t>L</a:t>
            </a:r>
            <a:r>
              <a:rPr lang="en-US" altLang="zh-CN" sz="2400">
                <a:latin typeface="黑体" panose="02010609060101010101" pitchFamily="49" charset="-122"/>
                <a:ea typeface="黑体" panose="02010609060101010101" pitchFamily="49" charset="-122"/>
              </a:rPr>
              <a:t>_</a:t>
            </a:r>
            <a:r>
              <a:rPr lang="en-US" altLang="zh-CN" sz="2400" u="sng">
                <a:latin typeface="黑体" panose="02010609060101010101" pitchFamily="49" charset="-122"/>
                <a:ea typeface="黑体" panose="02010609060101010101" pitchFamily="49" charset="-122"/>
              </a:rPr>
              <a:t>BRACKET</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COMMA</a:t>
            </a:r>
            <a:r>
              <a:rPr lang="en-US" altLang="zh-CN" sz="2400">
                <a:solidFill>
                  <a:schemeClr val="accent2"/>
                </a:solidFill>
                <a:latin typeface="黑体" panose="02010609060101010101" pitchFamily="49" charset="-122"/>
                <a:ea typeface="黑体" panose="02010609060101010101" pitchFamily="49" charset="-122"/>
              </a:rPr>
              <a:t> 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RotStatment → </a:t>
            </a:r>
            <a:r>
              <a:rPr lang="en-US" altLang="zh-CN" sz="2400" u="sng">
                <a:latin typeface="黑体" panose="02010609060101010101" pitchFamily="49" charset="-122"/>
                <a:ea typeface="黑体" panose="02010609060101010101" pitchFamily="49" charset="-122"/>
              </a:rPr>
              <a:t>ROT</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p>
        </p:txBody>
      </p:sp>
      <p:sp>
        <p:nvSpPr>
          <p:cNvPr id="7173" name="Rectangle 5"/>
          <p:cNvSpPr>
            <a:spLocks noChangeArrowheads="1"/>
          </p:cNvSpPr>
          <p:nvPr/>
        </p:nvSpPr>
        <p:spPr bwMode="auto">
          <a:xfrm>
            <a:off x="533400" y="4386263"/>
            <a:ext cx="8229600" cy="20145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函数</a:t>
            </a:r>
            <a:r>
              <a:rPr lang="en-US" altLang="zh-CN" sz="2000">
                <a:latin typeface="黑体" panose="02010609060101010101" pitchFamily="49" charset="-122"/>
                <a:ea typeface="黑体" panose="02010609060101010101" pitchFamily="49" charset="-122"/>
              </a:rPr>
              <a:t>f(t)=t</a:t>
            </a:r>
            <a:r>
              <a:rPr lang="zh-CN" altLang="en-US" sz="2000">
                <a:latin typeface="隶书" panose="02010509060101010101" pitchFamily="49" charset="-122"/>
                <a:ea typeface="隶书" panose="02010509060101010101" pitchFamily="49" charset="-122"/>
              </a:rPr>
              <a:t>的图形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origin is (200, 300);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设置原点的偏移量</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scale is (2, 1);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设置横、纵坐标缩放比例</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rot is pi/6;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设置旋转角度</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200 step 1 draw (t, 0);</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横坐标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180 step 1 draw (0, 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纵坐标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150 step 1 draw (t, t);</a:t>
            </a:r>
            <a:r>
              <a:rPr lang="en-US" altLang="zh-CN" sz="2000">
                <a:latin typeface="隶书" panose="02010509060101010101" pitchFamily="49" charset="-122"/>
                <a:ea typeface="隶书" panose="02010509060101010101" pitchFamily="49" charset="-122"/>
              </a:rPr>
              <a:t>	-- </a:t>
            </a:r>
            <a:r>
              <a:rPr lang="en-US" altLang="zh-CN" sz="2000">
                <a:latin typeface="黑体" panose="02010609060101010101" pitchFamily="49" charset="-122"/>
                <a:ea typeface="黑体" panose="02010609060101010101" pitchFamily="49" charset="-122"/>
              </a:rPr>
              <a:t>f(t)=t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barn(outVertical)">
                                      <p:cBhvr>
                                        <p:cTn id="7" dur="5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barn(outVertical)">
                                      <p:cBhvr>
                                        <p:cTn id="12" dur="500"/>
                                        <p:tgtEl>
                                          <p:spTgt spid="3076">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Effect transition="in" filter="barn(outVertical)">
                                      <p:cBhvr>
                                        <p:cTn id="15" dur="500"/>
                                        <p:tgtEl>
                                          <p:spTgt spid="307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barn(outVertical)">
                                      <p:cBhvr>
                                        <p:cTn id="20" dur="500"/>
                                        <p:tgtEl>
                                          <p:spTgt spid="3076">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animEffect transition="in" filter="barn(outVertical)">
                                      <p:cBhvr>
                                        <p:cTn id="23" dur="500"/>
                                        <p:tgtEl>
                                          <p:spTgt spid="307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076">
                                            <p:txEl>
                                              <p:pRg st="5" end="5"/>
                                            </p:txEl>
                                          </p:spTgt>
                                        </p:tgtEl>
                                        <p:attrNameLst>
                                          <p:attrName>style.visibility</p:attrName>
                                        </p:attrNameLst>
                                      </p:cBhvr>
                                      <p:to>
                                        <p:strVal val="visible"/>
                                      </p:to>
                                    </p:set>
                                    <p:animEffect transition="in" filter="barn(outVertical)">
                                      <p:cBhvr>
                                        <p:cTn id="28" dur="500"/>
                                        <p:tgtEl>
                                          <p:spTgt spid="3076">
                                            <p:txEl>
                                              <p:pRg st="5" end="5"/>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3076">
                                            <p:txEl>
                                              <p:pRg st="6" end="6"/>
                                            </p:txEl>
                                          </p:spTgt>
                                        </p:tgtEl>
                                        <p:attrNameLst>
                                          <p:attrName>style.visibility</p:attrName>
                                        </p:attrNameLst>
                                      </p:cBhvr>
                                      <p:to>
                                        <p:strVal val="visible"/>
                                      </p:to>
                                    </p:set>
                                    <p:animEffect transition="in" filter="barn(outVertical)">
                                      <p:cBhvr>
                                        <p:cTn id="31" dur="500"/>
                                        <p:tgtEl>
                                          <p:spTgt spid="3076">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76">
                                            <p:txEl>
                                              <p:pRg st="7" end="7"/>
                                            </p:txEl>
                                          </p:spTgt>
                                        </p:tgtEl>
                                        <p:attrNameLst>
                                          <p:attrName>style.visibility</p:attrName>
                                        </p:attrNameLst>
                                      </p:cBhvr>
                                      <p:to>
                                        <p:strVal val="visible"/>
                                      </p:to>
                                    </p:set>
                                    <p:animEffect transition="in" filter="barn(outVertical)">
                                      <p:cBhvr>
                                        <p:cTn id="36" dur="500"/>
                                        <p:tgtEl>
                                          <p:spTgt spid="3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85E1E44-4F60-46FC-9BBB-335CBEFB2926}" type="slidenum">
              <a:rPr lang="en-US" altLang="zh-CN"/>
              <a:pPr>
                <a:defRPr/>
              </a:pPr>
              <a:t>30</a:t>
            </a:fld>
            <a:endParaRPr lang="en-US" altLang="zh-CN"/>
          </a:p>
        </p:txBody>
      </p:sp>
      <p:sp>
        <p:nvSpPr>
          <p:cNvPr id="61443" name="Rectangle 2"/>
          <p:cNvSpPr>
            <a:spLocks noGrp="1" noChangeArrowheads="1"/>
          </p:cNvSpPr>
          <p:nvPr>
            <p:ph type="title"/>
          </p:nvPr>
        </p:nvSpPr>
        <p:spPr>
          <a:xfrm>
            <a:off x="831850" y="188913"/>
            <a:ext cx="7772400" cy="731837"/>
          </a:xfrm>
        </p:spPr>
        <p:txBody>
          <a:bodyPr/>
          <a:lstStyle/>
          <a:p>
            <a:pPr algn="r" eaLnBrk="1" hangingPunct="1"/>
            <a:r>
              <a:rPr lang="en-US" altLang="zh-CN" sz="2400" smtClean="0">
                <a:latin typeface="隶书" panose="02010509060101010101" pitchFamily="49" charset="-122"/>
                <a:ea typeface="隶书" panose="02010509060101010101" pitchFamily="49" charset="-122"/>
              </a:rPr>
              <a:t>&lt;2&gt; </a:t>
            </a:r>
            <a:r>
              <a:rPr lang="zh-CN" altLang="en-US" sz="2400" smtClean="0">
                <a:latin typeface="隶书" panose="02010509060101010101" pitchFamily="49" charset="-122"/>
                <a:ea typeface="隶书" panose="02010509060101010101" pitchFamily="49" charset="-122"/>
              </a:rPr>
              <a:t>测试语句的嵌入与测试结果（续）</a:t>
            </a:r>
          </a:p>
        </p:txBody>
      </p:sp>
      <p:sp>
        <p:nvSpPr>
          <p:cNvPr id="53252" name="Text Box 4"/>
          <p:cNvSpPr txBox="1">
            <a:spLocks noChangeArrowheads="1"/>
          </p:cNvSpPr>
          <p:nvPr/>
        </p:nvSpPr>
        <p:spPr bwMode="auto">
          <a:xfrm>
            <a:off x="539750" y="2636838"/>
            <a:ext cx="8353425" cy="3071610"/>
          </a:xfrm>
          <a:prstGeom prst="rect">
            <a:avLst/>
          </a:prstGeom>
          <a:solidFill>
            <a:schemeClr val="bg1"/>
          </a:solidFill>
          <a:ln w="9525">
            <a:solidFill>
              <a:srgbClr val="C00000"/>
            </a:solidFill>
            <a:miter lim="800000"/>
            <a:headEnd/>
            <a:tailEnd/>
          </a:ln>
          <a:effectLst>
            <a:outerShdw blurRad="50800" dist="38100" dir="2700000" algn="tl" rotWithShape="0">
              <a:prstClr val="black">
                <a:alpha val="40000"/>
              </a:prstClr>
            </a:outerShdw>
          </a:effectLs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 </a:t>
            </a:r>
            <a:r>
              <a:rPr lang="zh-CN" altLang="en-US" sz="2200" dirty="0" smtClean="0">
                <a:latin typeface="黑体" panose="02010609060101010101" pitchFamily="49" charset="-122"/>
                <a:ea typeface="黑体" panose="02010609060101010101" pitchFamily="49" charset="-122"/>
              </a:rPr>
              <a:t>没错误的代码举例</a:t>
            </a:r>
            <a:endParaRPr lang="zh-CN" altLang="en-US" sz="2200" dirty="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origin is (350, 200);	-- </a:t>
            </a:r>
            <a:r>
              <a:rPr lang="zh-CN" altLang="en-US" sz="2200" dirty="0">
                <a:latin typeface="隶书" panose="02010509060101010101" pitchFamily="49" charset="-122"/>
                <a:ea typeface="隶书" panose="02010509060101010101" pitchFamily="49" charset="-122"/>
              </a:rPr>
              <a:t>设置原点的偏移量</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rot is pi/6;			-- </a:t>
            </a:r>
            <a:r>
              <a:rPr lang="zh-CN" altLang="en-US" sz="2200" dirty="0">
                <a:latin typeface="隶书" panose="02010509060101010101" pitchFamily="49" charset="-122"/>
                <a:ea typeface="隶书" panose="02010509060101010101" pitchFamily="49" charset="-122"/>
              </a:rPr>
              <a:t>设置旋转角度</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scale is (2, 1);		-- </a:t>
            </a:r>
            <a:r>
              <a:rPr lang="zh-CN" altLang="en-US" sz="2200" dirty="0">
                <a:latin typeface="隶书" panose="02010509060101010101" pitchFamily="49" charset="-122"/>
                <a:ea typeface="隶书" panose="02010509060101010101" pitchFamily="49" charset="-122"/>
              </a:rPr>
              <a:t>设置横、纵坐标比例</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-100 to 100 step 1 draw (t, 0);	-- </a:t>
            </a:r>
            <a:r>
              <a:rPr lang="zh-CN" altLang="en-US" sz="2200" dirty="0">
                <a:latin typeface="隶书" panose="02010509060101010101" pitchFamily="49" charset="-122"/>
                <a:ea typeface="隶书" panose="02010509060101010101" pitchFamily="49" charset="-122"/>
              </a:rPr>
              <a:t>横坐标</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-100 to 100 step 1 draw (0, t);	-- </a:t>
            </a:r>
            <a:r>
              <a:rPr lang="zh-CN" altLang="en-US" sz="2200" dirty="0">
                <a:latin typeface="隶书" panose="02010509060101010101" pitchFamily="49" charset="-122"/>
                <a:ea typeface="隶书" panose="02010509060101010101" pitchFamily="49" charset="-122"/>
              </a:rPr>
              <a:t>纵坐标</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scale is (200, 100);	-- </a:t>
            </a:r>
            <a:r>
              <a:rPr lang="zh-CN" altLang="en-US" sz="2200" dirty="0">
                <a:solidFill>
                  <a:schemeClr val="tx2"/>
                </a:solidFill>
                <a:latin typeface="隶书" panose="02010509060101010101" pitchFamily="49" charset="-122"/>
                <a:ea typeface="隶书" panose="02010509060101010101" pitchFamily="49" charset="-122"/>
              </a:rPr>
              <a:t>设置横、纵坐标比例</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0 to 2*pi step pi/50 draw (cos(t),sin(t));</a:t>
            </a:r>
          </a:p>
        </p:txBody>
      </p:sp>
      <p:sp>
        <p:nvSpPr>
          <p:cNvPr id="53253" name="Rectangle 5"/>
          <p:cNvSpPr>
            <a:spLocks noChangeArrowheads="1"/>
          </p:cNvSpPr>
          <p:nvPr/>
        </p:nvSpPr>
        <p:spPr bwMode="auto">
          <a:xfrm>
            <a:off x="468313" y="5708650"/>
            <a:ext cx="643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隶书" panose="02010509060101010101" pitchFamily="49" charset="-122"/>
                <a:ea typeface="隶书" panose="02010509060101010101" pitchFamily="49" charset="-122"/>
              </a:rPr>
              <a:t>测试结果（看程序运行</a:t>
            </a:r>
            <a:r>
              <a:rPr lang="en-US" altLang="zh-CN" sz="2400">
                <a:solidFill>
                  <a:srgbClr val="990000"/>
                </a:solidFill>
                <a:latin typeface="隶书" panose="02010509060101010101" pitchFamily="49" charset="-122"/>
                <a:ea typeface="隶书" panose="02010509060101010101" pitchFamily="49" charset="-122"/>
              </a:rPr>
              <a:t>.</a:t>
            </a:r>
            <a:r>
              <a:rPr lang="zh-CN" altLang="en-US" sz="2400">
                <a:solidFill>
                  <a:srgbClr val="990000"/>
                </a:solidFill>
                <a:latin typeface="隶书" panose="02010509060101010101" pitchFamily="49" charset="-122"/>
                <a:ea typeface="隶书" panose="02010509060101010101" pitchFamily="49" charset="-122"/>
              </a:rPr>
              <a:t>结果在本页的备注中）</a:t>
            </a:r>
          </a:p>
        </p:txBody>
      </p:sp>
      <p:sp>
        <p:nvSpPr>
          <p:cNvPr id="61446" name="Rectangle 6"/>
          <p:cNvSpPr>
            <a:spLocks noChangeArrowheads="1"/>
          </p:cNvSpPr>
          <p:nvPr/>
        </p:nvSpPr>
        <p:spPr bwMode="auto">
          <a:xfrm>
            <a:off x="468313" y="76517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a:solidFill>
                  <a:srgbClr val="990000"/>
                </a:solidFill>
                <a:latin typeface="隶书" panose="02010509060101010101" pitchFamily="49" charset="-122"/>
                <a:ea typeface="隶书" panose="02010509060101010101" pitchFamily="49" charset="-122"/>
              </a:rPr>
              <a:t>c)</a:t>
            </a:r>
            <a:r>
              <a:rPr lang="en-US" altLang="zh-CN" sz="2400">
                <a:solidFill>
                  <a:srgbClr val="990000"/>
                </a:solidFill>
                <a:latin typeface="隶书" panose="02010509060101010101" pitchFamily="49" charset="-122"/>
                <a:ea typeface="隶书" panose="02010509060101010101" pitchFamily="49" charset="-122"/>
              </a:rPr>
              <a:t> </a:t>
            </a:r>
            <a:r>
              <a:rPr lang="zh-CN" altLang="en-US" sz="2400">
                <a:solidFill>
                  <a:srgbClr val="990000"/>
                </a:solidFill>
                <a:latin typeface="隶书" panose="02010509060101010101" pitchFamily="49" charset="-122"/>
                <a:ea typeface="隶书" panose="02010509060101010101" pitchFamily="49" charset="-122"/>
              </a:rPr>
              <a:t>被测试源程序举例：</a:t>
            </a:r>
          </a:p>
        </p:txBody>
      </p:sp>
      <p:sp>
        <p:nvSpPr>
          <p:cNvPr id="53255" name="Rectangle 7"/>
          <p:cNvSpPr>
            <a:spLocks noChangeArrowheads="1"/>
          </p:cNvSpPr>
          <p:nvPr/>
        </p:nvSpPr>
        <p:spPr bwMode="auto">
          <a:xfrm>
            <a:off x="974725" y="1368425"/>
            <a:ext cx="64770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不是语句</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行尾少分号</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正确语句</a:t>
            </a:r>
          </a:p>
        </p:txBody>
      </p:sp>
      <p:sp>
        <p:nvSpPr>
          <p:cNvPr id="53258" name="Text Box 10">
            <a:hlinkClick r:id="rId3" action="ppaction://hlinksldjump"/>
          </p:cNvPr>
          <p:cNvSpPr txBox="1">
            <a:spLocks noChangeArrowheads="1"/>
          </p:cNvSpPr>
          <p:nvPr/>
        </p:nvSpPr>
        <p:spPr bwMode="auto">
          <a:xfrm>
            <a:off x="6561162" y="1479777"/>
            <a:ext cx="1655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ts val="0"/>
              </a:spcBef>
              <a:buFontTx/>
              <a:buNone/>
            </a:pPr>
            <a:r>
              <a:rPr lang="en-US" altLang="zh-CN" sz="2400" dirty="0" smtClean="0">
                <a:solidFill>
                  <a:schemeClr val="hlink"/>
                </a:solidFill>
                <a:latin typeface="隶书" panose="02010509060101010101" pitchFamily="49" charset="-122"/>
                <a:ea typeface="隶书" panose="02010509060101010101" pitchFamily="49" charset="-122"/>
              </a:rPr>
              <a:t>See </a:t>
            </a:r>
          </a:p>
          <a:p>
            <a:pPr algn="ctr">
              <a:spcBef>
                <a:spcPts val="0"/>
              </a:spcBef>
              <a:buFontTx/>
              <a:buNone/>
            </a:pPr>
            <a:r>
              <a:rPr lang="zh-CN" altLang="en-US" sz="2400" dirty="0" smtClean="0">
                <a:solidFill>
                  <a:schemeClr val="hlink"/>
                </a:solidFill>
                <a:latin typeface="隶书" panose="02010509060101010101" pitchFamily="49" charset="-122"/>
                <a:ea typeface="隶书" panose="02010509060101010101" pitchFamily="49" charset="-122"/>
              </a:rPr>
              <a:t>测试</a:t>
            </a:r>
            <a:r>
              <a:rPr lang="zh-CN" altLang="en-US" sz="2400" dirty="0">
                <a:solidFill>
                  <a:schemeClr val="hlink"/>
                </a:solidFill>
                <a:latin typeface="隶书" panose="02010509060101010101" pitchFamily="49" charset="-122"/>
                <a:ea typeface="隶书" panose="02010509060101010101" pitchFamily="49" charset="-122"/>
              </a:rPr>
              <a:t>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barn(outVertical)">
                                      <p:cBhvr>
                                        <p:cTn id="7" dur="500"/>
                                        <p:tgtEl>
                                          <p:spTgt spid="5325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325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53252"/>
                                        </p:tgtEl>
                                        <p:attrNameLst>
                                          <p:attrName>style.visibility</p:attrName>
                                        </p:attrNameLst>
                                      </p:cBhvr>
                                      <p:to>
                                        <p:strVal val="visible"/>
                                      </p:to>
                                    </p:set>
                                    <p:animEffect transition="in" filter="barn(outVertical)">
                                      <p:cBhvr>
                                        <p:cTn id="14" dur="500"/>
                                        <p:tgtEl>
                                          <p:spTgt spid="53252"/>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arn(outVertical)">
                                      <p:cBhvr>
                                        <p:cTn id="17"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utoUpdateAnimBg="0"/>
      <p:bldP spid="53253" grpId="0"/>
      <p:bldP spid="53255" grpId="0" autoUpdateAnimBg="0"/>
      <p:bldP spid="532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836291A-DCB2-4A98-856C-F130A4A61DF2}" type="slidenum">
              <a:rPr lang="en-US" altLang="zh-CN"/>
              <a:pPr>
                <a:defRPr/>
              </a:pPr>
              <a:t>31</a:t>
            </a:fld>
            <a:endParaRPr lang="en-US" altLang="zh-CN"/>
          </a:p>
        </p:txBody>
      </p:sp>
      <p:sp>
        <p:nvSpPr>
          <p:cNvPr id="63491" name="Rectangle 7"/>
          <p:cNvSpPr>
            <a:spLocks noGrp="1" noChangeArrowheads="1"/>
          </p:cNvSpPr>
          <p:nvPr>
            <p:ph type="title"/>
          </p:nvPr>
        </p:nvSpPr>
        <p:spPr>
          <a:xfrm>
            <a:off x="684213" y="2492375"/>
            <a:ext cx="7772400" cy="1143000"/>
          </a:xfrm>
        </p:spPr>
        <p:txBody>
          <a:bodyPr/>
          <a:lstStyle/>
          <a:p>
            <a:pPr eaLnBrk="1" hangingPunct="1"/>
            <a:r>
              <a:rPr lang="zh-CN" altLang="en-US" sz="3600" smtClean="0">
                <a:solidFill>
                  <a:srgbClr val="990000"/>
                </a:solidFill>
                <a:ea typeface="隶书" panose="02010509060101010101" pitchFamily="49" charset="-122"/>
              </a:rPr>
              <a:t>结  束</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6A4E502-6123-43AF-BCF6-196F2B642A9B}" type="slidenum">
              <a:rPr lang="en-US" altLang="zh-CN"/>
              <a:pPr>
                <a:defRPr/>
              </a:pPr>
              <a:t>32</a:t>
            </a:fld>
            <a:endParaRPr lang="en-US" altLang="zh-CN"/>
          </a:p>
        </p:txBody>
      </p:sp>
      <p:sp>
        <p:nvSpPr>
          <p:cNvPr id="65539" name="Rectangle 2"/>
          <p:cNvSpPr>
            <a:spLocks noChangeArrowheads="1"/>
          </p:cNvSpPr>
          <p:nvPr/>
        </p:nvSpPr>
        <p:spPr bwMode="auto">
          <a:xfrm>
            <a:off x="179388" y="260350"/>
            <a:ext cx="4608512"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-16+5**3/cos(T)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endParaRPr lang="en-US" altLang="zh-CN" sz="220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p>
        </p:txBody>
      </p:sp>
      <p:sp>
        <p:nvSpPr>
          <p:cNvPr id="115715" name="Rectangle 3"/>
          <p:cNvSpPr>
            <a:spLocks noChangeArrowheads="1"/>
          </p:cNvSpPr>
          <p:nvPr/>
        </p:nvSpPr>
        <p:spPr bwMode="auto">
          <a:xfrm>
            <a:off x="179388" y="2144713"/>
            <a:ext cx="4572000" cy="121285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隶书" panose="02010509060101010101" pitchFamily="49" charset="-122"/>
                <a:ea typeface="隶书" panose="02010509060101010101" pitchFamily="49" charset="-122"/>
              </a:rPr>
              <a:t>enter in  program</a:t>
            </a:r>
          </a:p>
          <a:p>
            <a:pPr>
              <a:spcBef>
                <a:spcPct val="0"/>
              </a:spcBef>
              <a:buFontTx/>
              <a:buNone/>
            </a:pPr>
            <a:r>
              <a:rPr lang="en-US" altLang="zh-CN" sz="2400" b="1">
                <a:latin typeface="隶书" panose="02010509060101010101" pitchFamily="49" charset="-122"/>
                <a:ea typeface="隶书" panose="02010509060101010101" pitchFamily="49" charset="-122"/>
              </a:rPr>
              <a:t>  enter in  statement</a:t>
            </a:r>
          </a:p>
          <a:p>
            <a:pPr>
              <a:spcBef>
                <a:spcPct val="0"/>
              </a:spcBef>
              <a:buFontTx/>
              <a:buNone/>
            </a:pPr>
            <a:r>
              <a:rPr lang="en-US" altLang="zh-CN" sz="2400" b="1">
                <a:latin typeface="隶书" panose="02010509060101010101" pitchFamily="49" charset="-122"/>
                <a:ea typeface="隶书" panose="02010509060101010101" pitchFamily="49" charset="-122"/>
              </a:rPr>
              <a:t>Line 1:</a:t>
            </a:r>
            <a:r>
              <a:rPr lang="en-US" altLang="zh-CN" sz="2400">
                <a:latin typeface="隶书" panose="02010509060101010101" pitchFamily="49" charset="-122"/>
                <a:ea typeface="隶书" panose="02010509060101010101" pitchFamily="49" charset="-122"/>
              </a:rPr>
              <a:t> - </a:t>
            </a:r>
            <a:r>
              <a:rPr lang="zh-CN" altLang="en-US" sz="2400">
                <a:latin typeface="隶书" panose="02010509060101010101" pitchFamily="49" charset="-122"/>
                <a:ea typeface="隶书" panose="02010509060101010101" pitchFamily="49" charset="-122"/>
              </a:rPr>
              <a:t>不是预期记号</a:t>
            </a:r>
          </a:p>
        </p:txBody>
      </p:sp>
      <p:sp>
        <p:nvSpPr>
          <p:cNvPr id="115716" name="Rectangle 4"/>
          <p:cNvSpPr>
            <a:spLocks noChangeArrowheads="1"/>
          </p:cNvSpPr>
          <p:nvPr/>
        </p:nvSpPr>
        <p:spPr bwMode="auto">
          <a:xfrm>
            <a:off x="250825" y="260350"/>
            <a:ext cx="4032250" cy="1196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-16+5**3/cos(T)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endParaRPr lang="en-US" altLang="zh-CN" sz="220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a:t>
            </a:r>
          </a:p>
        </p:txBody>
      </p:sp>
      <p:sp>
        <p:nvSpPr>
          <p:cNvPr id="115717" name="Rectangle 5"/>
          <p:cNvSpPr>
            <a:spLocks noChangeArrowheads="1"/>
          </p:cNvSpPr>
          <p:nvPr/>
        </p:nvSpPr>
        <p:spPr bwMode="auto">
          <a:xfrm>
            <a:off x="3708400" y="404813"/>
            <a:ext cx="4895850" cy="7486650"/>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b="1">
                <a:latin typeface="隶书" panose="02010509060101010101" pitchFamily="49" charset="-122"/>
                <a:ea typeface="隶书" panose="02010509060101010101" pitchFamily="49" charset="-122"/>
              </a:rPr>
              <a:t>enter in  program</a:t>
            </a:r>
          </a:p>
          <a:p>
            <a:pPr>
              <a:spcBef>
                <a:spcPct val="0"/>
              </a:spcBef>
              <a:buFontTx/>
              <a:buNone/>
            </a:pPr>
            <a:r>
              <a:rPr lang="en-US" altLang="zh-CN" sz="2200" b="1">
                <a:latin typeface="隶书" panose="02010509060101010101" pitchFamily="49" charset="-122"/>
                <a:ea typeface="隶书" panose="02010509060101010101" pitchFamily="49" charset="-122"/>
              </a:rPr>
              <a:t>  enter in  statement</a:t>
            </a:r>
          </a:p>
          <a:p>
            <a:pPr>
              <a:spcBef>
                <a:spcPct val="0"/>
              </a:spcBef>
              <a:buFontTx/>
              <a:buNone/>
            </a:pPr>
            <a:r>
              <a:rPr lang="en-US" altLang="zh-CN" sz="2200" b="1">
                <a:latin typeface="隶书" panose="02010509060101010101" pitchFamily="49" charset="-122"/>
                <a:ea typeface="隶书" panose="02010509060101010101" pitchFamily="49" charset="-122"/>
              </a:rPr>
              <a:t>    enter in  rot_statement</a:t>
            </a:r>
          </a:p>
          <a:p>
            <a:pPr>
              <a:spcBef>
                <a:spcPct val="0"/>
              </a:spcBef>
              <a:buFontTx/>
              <a:buNone/>
            </a:pPr>
            <a:r>
              <a:rPr lang="en-US" altLang="zh-CN" sz="2200" b="1">
                <a:latin typeface="隶书" panose="02010509060101010101" pitchFamily="49" charset="-122"/>
                <a:ea typeface="隶书" panose="02010509060101010101" pitchFamily="49" charset="-122"/>
              </a:rPr>
              <a:t>      matchtoken	ROT</a:t>
            </a:r>
          </a:p>
          <a:p>
            <a:pPr>
              <a:spcBef>
                <a:spcPct val="0"/>
              </a:spcBef>
              <a:buFontTx/>
              <a:buNone/>
            </a:pPr>
            <a:r>
              <a:rPr lang="en-US" altLang="zh-CN" sz="2200" b="1">
                <a:latin typeface="隶书" panose="02010509060101010101" pitchFamily="49" charset="-122"/>
                <a:ea typeface="隶书" panose="02010509060101010101" pitchFamily="49" charset="-122"/>
              </a:rPr>
              <a:t>      matchtoken	IS</a:t>
            </a:r>
          </a:p>
          <a:p>
            <a:pPr>
              <a:spcBef>
                <a:spcPct val="0"/>
              </a:spcBef>
              <a:buFontTx/>
              <a:buNone/>
            </a:pPr>
            <a:r>
              <a:rPr lang="en-US" altLang="zh-CN" sz="2200" b="1">
                <a:latin typeface="隶书" panose="02010509060101010101" pitchFamily="49" charset="-122"/>
                <a:ea typeface="隶书" panose="02010509060101010101" pitchFamily="49" charset="-122"/>
              </a:rPr>
              <a:t>      enter in  expression</a:t>
            </a:r>
          </a:p>
          <a:p>
            <a:pPr>
              <a:spcBef>
                <a:spcPct val="0"/>
              </a:spcBef>
              <a:buFontTx/>
              <a:buNone/>
            </a:pPr>
            <a:r>
              <a:rPr lang="en-US" altLang="zh-CN" sz="2200" b="1">
                <a:latin typeface="隶书" panose="02010509060101010101" pitchFamily="49" charset="-122"/>
                <a:ea typeface="隶书" panose="02010509060101010101" pitchFamily="49" charset="-122"/>
              </a:rPr>
              <a:t>        … </a:t>
            </a:r>
            <a:r>
              <a:rPr lang="zh-CN" altLang="en-US" sz="2200" b="1">
                <a:latin typeface="隶书" panose="02010509060101010101" pitchFamily="49" charset="-122"/>
                <a:ea typeface="隶书" panose="02010509060101010101" pitchFamily="49" charset="-122"/>
              </a:rPr>
              <a:t>略</a:t>
            </a:r>
            <a:endParaRPr lang="en-US" altLang="zh-CN" sz="2200" b="1">
              <a:latin typeface="隶书" panose="02010509060101010101" pitchFamily="49" charset="-122"/>
              <a:ea typeface="隶书" panose="02010509060101010101" pitchFamily="49" charset="-122"/>
            </a:endParaRPr>
          </a:p>
          <a:p>
            <a:pPr>
              <a:spcBef>
                <a:spcPct val="0"/>
              </a:spcBef>
              <a:buFontTx/>
              <a:buNone/>
            </a:pPr>
            <a:r>
              <a:rPr lang="en-US" altLang="zh-CN" sz="2200" b="1">
                <a:latin typeface="隶书" panose="02010509060101010101" pitchFamily="49" charset="-122"/>
                <a:ea typeface="隶书" panose="02010509060101010101" pitchFamily="49" charset="-122"/>
              </a:rPr>
              <a:t>      exit from  expression</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0</a:t>
            </a:r>
          </a:p>
          <a:p>
            <a:pPr>
              <a:spcBef>
                <a:spcPct val="0"/>
              </a:spcBef>
              <a:buFontTx/>
              <a:buNone/>
            </a:pPr>
            <a:r>
              <a:rPr lang="en-US" altLang="zh-CN" sz="2200" b="1">
                <a:latin typeface="隶书" panose="02010509060101010101" pitchFamily="49" charset="-122"/>
                <a:ea typeface="隶书" panose="02010509060101010101" pitchFamily="49" charset="-122"/>
              </a:rPr>
              <a:t>          16</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5</a:t>
            </a:r>
          </a:p>
          <a:p>
            <a:pPr>
              <a:spcBef>
                <a:spcPct val="0"/>
              </a:spcBef>
              <a:buFontTx/>
              <a:buNone/>
            </a:pPr>
            <a:r>
              <a:rPr lang="en-US" altLang="zh-CN" sz="2200" b="1">
                <a:latin typeface="隶书" panose="02010509060101010101" pitchFamily="49" charset="-122"/>
                <a:ea typeface="隶书" panose="02010509060101010101" pitchFamily="49" charset="-122"/>
              </a:rPr>
              <a:t>            3</a:t>
            </a:r>
          </a:p>
          <a:p>
            <a:pPr>
              <a:spcBef>
                <a:spcPct val="0"/>
              </a:spcBef>
              <a:buFontTx/>
              <a:buNone/>
            </a:pPr>
            <a:r>
              <a:rPr lang="en-US" altLang="zh-CN" sz="2200" b="1">
                <a:latin typeface="隶书" panose="02010509060101010101" pitchFamily="49" charset="-122"/>
                <a:ea typeface="隶书" panose="02010509060101010101" pitchFamily="49" charset="-122"/>
              </a:rPr>
              <a:t>          0x412330</a:t>
            </a:r>
          </a:p>
          <a:p>
            <a:pPr>
              <a:spcBef>
                <a:spcPct val="0"/>
              </a:spcBef>
              <a:buFontTx/>
              <a:buNone/>
            </a:pPr>
            <a:r>
              <a:rPr lang="en-US" altLang="zh-CN" sz="2200" b="1">
                <a:latin typeface="隶书" panose="02010509060101010101" pitchFamily="49" charset="-122"/>
                <a:ea typeface="隶书" panose="02010509060101010101" pitchFamily="49" charset="-122"/>
              </a:rPr>
              <a:t>            T</a:t>
            </a:r>
          </a:p>
          <a:p>
            <a:pPr>
              <a:spcBef>
                <a:spcPct val="0"/>
              </a:spcBef>
              <a:buFontTx/>
              <a:buNone/>
            </a:pPr>
            <a:r>
              <a:rPr lang="en-US" altLang="zh-CN" sz="2200" b="1">
                <a:latin typeface="隶书" panose="02010509060101010101" pitchFamily="49" charset="-122"/>
                <a:ea typeface="隶书" panose="02010509060101010101" pitchFamily="49" charset="-122"/>
              </a:rPr>
              <a:t>    exit from  rot_statement</a:t>
            </a:r>
          </a:p>
          <a:p>
            <a:pPr>
              <a:spcBef>
                <a:spcPct val="0"/>
              </a:spcBef>
              <a:buFontTx/>
              <a:buNone/>
            </a:pPr>
            <a:r>
              <a:rPr lang="en-US" altLang="zh-CN" sz="2200" b="1">
                <a:latin typeface="隶书" panose="02010509060101010101" pitchFamily="49" charset="-122"/>
                <a:ea typeface="隶书" panose="02010509060101010101" pitchFamily="49" charset="-122"/>
              </a:rPr>
              <a:t>  exit from  statement</a:t>
            </a:r>
          </a:p>
          <a:p>
            <a:pPr>
              <a:spcBef>
                <a:spcPct val="0"/>
              </a:spcBef>
              <a:buFontTx/>
              <a:buNone/>
            </a:pPr>
            <a:r>
              <a:rPr lang="en-US" altLang="zh-CN" sz="2200" b="1">
                <a:solidFill>
                  <a:srgbClr val="FF0000"/>
                </a:solidFill>
                <a:latin typeface="隶书" panose="02010509060101010101" pitchFamily="49" charset="-122"/>
                <a:ea typeface="隶书" panose="02010509060101010101" pitchFamily="49" charset="-122"/>
              </a:rPr>
              <a:t>Line 3: ROT</a:t>
            </a:r>
            <a:r>
              <a:rPr lang="en-US" altLang="zh-CN" sz="2200">
                <a:solidFill>
                  <a:srgbClr val="FF0000"/>
                </a:solidFill>
                <a:latin typeface="隶书" panose="02010509060101010101" pitchFamily="49" charset="-122"/>
                <a:ea typeface="隶书" panose="02010509060101010101" pitchFamily="49" charset="-122"/>
              </a:rPr>
              <a:t> </a:t>
            </a:r>
            <a:r>
              <a:rPr lang="zh-CN" altLang="en-US" sz="2200">
                <a:solidFill>
                  <a:srgbClr val="FF0000"/>
                </a:solidFill>
                <a:latin typeface="隶书" panose="02010509060101010101" pitchFamily="49" charset="-122"/>
                <a:ea typeface="隶书" panose="02010509060101010101" pitchFamily="49" charset="-122"/>
              </a:rPr>
              <a:t>不是预期记号</a:t>
            </a:r>
          </a:p>
        </p:txBody>
      </p:sp>
      <p:sp>
        <p:nvSpPr>
          <p:cNvPr id="115718" name="Text Box 6">
            <a:hlinkClick r:id="rId3" action="ppaction://hlinksldjump"/>
          </p:cNvPr>
          <p:cNvSpPr txBox="1">
            <a:spLocks noChangeArrowheads="1"/>
          </p:cNvSpPr>
          <p:nvPr/>
        </p:nvSpPr>
        <p:spPr bwMode="auto">
          <a:xfrm>
            <a:off x="539750" y="5949950"/>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返回</a:t>
            </a:r>
          </a:p>
        </p:txBody>
      </p:sp>
      <p:sp>
        <p:nvSpPr>
          <p:cNvPr id="65544" name="Text Box 7">
            <a:hlinkClick r:id="rId4" action="ppaction://hlinksldjump"/>
          </p:cNvPr>
          <p:cNvSpPr txBox="1">
            <a:spLocks noChangeArrowheads="1"/>
          </p:cNvSpPr>
          <p:nvPr/>
        </p:nvSpPr>
        <p:spPr bwMode="auto">
          <a:xfrm>
            <a:off x="971550" y="4868863"/>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文 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arn(outVertical)">
                                      <p:cBhvr>
                                        <p:cTn id="7" dur="500"/>
                                        <p:tgtEl>
                                          <p:spTgt spid="115715"/>
                                        </p:tgtEl>
                                      </p:cBhvr>
                                    </p:animEffect>
                                  </p:childTnLst>
                                  <p:subTnLst>
                                    <p:set>
                                      <p:cBhvr override="childStyle">
                                        <p:cTn dur="1" fill="hold" display="0" masterRel="nextClick" afterEffect="1"/>
                                        <p:tgtEl>
                                          <p:spTgt spid="11571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barn(outVertical)">
                                      <p:cBhvr>
                                        <p:cTn id="12" dur="500"/>
                                        <p:tgtEl>
                                          <p:spTgt spid="115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barn(outVertical)">
                                      <p:cBhvr>
                                        <p:cTn id="17" dur="500"/>
                                        <p:tgtEl>
                                          <p:spTgt spid="115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4" presetClass="path" presetSubtype="0" accel="50000" decel="50000" fill="hold" grpId="1" nodeType="clickEffect">
                                  <p:stCondLst>
                                    <p:cond delay="0"/>
                                  </p:stCondLst>
                                  <p:childTnLst>
                                    <p:animMotion origin="layout" path="M -3.88889E-6 1.01758E-6 L -3.88889E-6 -0.31082 " pathEditMode="relative" rAng="0" ptsTypes="AA">
                                      <p:cBhvr>
                                        <p:cTn id="21" dur="1000" fill="hold"/>
                                        <p:tgtEl>
                                          <p:spTgt spid="115717"/>
                                        </p:tgtEl>
                                        <p:attrNameLst>
                                          <p:attrName>ppt_x</p:attrName>
                                          <p:attrName>ppt_y</p:attrName>
                                        </p:attrNameLst>
                                      </p:cBhvr>
                                      <p:rCtr x="0" y="-15541"/>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P spid="115716" grpId="0" animBg="1" autoUpdateAnimBg="0"/>
      <p:bldP spid="115717" grpId="0" animBg="1"/>
      <p:bldP spid="115717" grpId="1" animBg="1"/>
      <p:bldP spid="1157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FBB3396-936C-47C7-AEBF-1E9536649AF7}" type="slidenum">
              <a:rPr lang="en-US" altLang="zh-CN"/>
              <a:pPr>
                <a:defRPr/>
              </a:pPr>
              <a:t>4</a:t>
            </a:fld>
            <a:endParaRPr lang="en-US" altLang="zh-CN"/>
          </a:p>
        </p:txBody>
      </p:sp>
      <p:sp>
        <p:nvSpPr>
          <p:cNvPr id="4104" name="Rectangle 8"/>
          <p:cNvSpPr>
            <a:spLocks noChangeArrowheads="1"/>
          </p:cNvSpPr>
          <p:nvPr/>
        </p:nvSpPr>
        <p:spPr bwMode="auto">
          <a:xfrm>
            <a:off x="533400" y="4386263"/>
            <a:ext cx="8229600" cy="20145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函数</a:t>
            </a:r>
            <a:r>
              <a:rPr lang="en-US" altLang="zh-CN" sz="2000">
                <a:latin typeface="黑体" panose="02010609060101010101" pitchFamily="49" charset="-122"/>
                <a:ea typeface="黑体" panose="02010609060101010101" pitchFamily="49" charset="-122"/>
              </a:rPr>
              <a:t>f(t)=t</a:t>
            </a:r>
            <a:r>
              <a:rPr lang="zh-CN" altLang="en-US" sz="2000">
                <a:latin typeface="隶书" panose="02010509060101010101" pitchFamily="49" charset="-122"/>
                <a:ea typeface="隶书" panose="02010509060101010101" pitchFamily="49" charset="-122"/>
              </a:rPr>
              <a:t>的图形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origin is (200, 300);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设置原点的偏移量</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scale is (2, 1);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设置横、纵坐标缩放比例</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rot is pi/6;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设置旋转角度</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200 step 1 draw (t, 0);</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横坐标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180 step 1 draw (0, 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纵坐标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150 step 1 draw (t, t);</a:t>
            </a:r>
            <a:r>
              <a:rPr lang="en-US" altLang="zh-CN" sz="2000">
                <a:latin typeface="隶书" panose="02010509060101010101" pitchFamily="49" charset="-122"/>
                <a:ea typeface="隶书" panose="02010509060101010101" pitchFamily="49" charset="-122"/>
              </a:rPr>
              <a:t>	-- </a:t>
            </a:r>
            <a:r>
              <a:rPr lang="en-US" altLang="zh-CN" sz="2000">
                <a:latin typeface="黑体" panose="02010609060101010101" pitchFamily="49" charset="-122"/>
                <a:ea typeface="黑体" panose="02010609060101010101" pitchFamily="49" charset="-122"/>
              </a:rPr>
              <a:t>f(t)=t</a:t>
            </a:r>
          </a:p>
        </p:txBody>
      </p:sp>
      <p:sp>
        <p:nvSpPr>
          <p:cNvPr id="4100" name="Rectangle 4"/>
          <p:cNvSpPr>
            <a:spLocks noChangeArrowheads="1"/>
          </p:cNvSpPr>
          <p:nvPr/>
        </p:nvSpPr>
        <p:spPr bwMode="auto">
          <a:xfrm>
            <a:off x="539750" y="2085975"/>
            <a:ext cx="6770688" cy="451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Expression →</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POWER</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CONST_ID</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FUNC</a:t>
            </a:r>
            <a:r>
              <a:rPr lang="en-US" altLang="zh-CN" sz="2200">
                <a:latin typeface="黑体" panose="02010609060101010101" pitchFamily="49" charset="-122"/>
                <a:ea typeface="黑体" panose="02010609060101010101" pitchFamily="49" charset="-122"/>
              </a:rPr>
              <a:t> </a:t>
            </a:r>
            <a:r>
              <a:rPr lang="en-US" altLang="zh-CN" sz="2200" u="sng">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R_BRACKET</a:t>
            </a:r>
          </a:p>
        </p:txBody>
      </p:sp>
      <p:sp>
        <p:nvSpPr>
          <p:cNvPr id="9221" name="Rectangle 6"/>
          <p:cNvSpPr>
            <a:spLocks noGrp="1" noChangeArrowheads="1"/>
          </p:cNvSpPr>
          <p:nvPr>
            <p:ph type="title"/>
          </p:nvPr>
        </p:nvSpPr>
        <p:spPr>
          <a:xfrm>
            <a:off x="5486400" y="152400"/>
            <a:ext cx="3200400" cy="457200"/>
          </a:xfrm>
        </p:spPr>
        <p:txBody>
          <a:bodyPr/>
          <a:lstStyle/>
          <a:p>
            <a:pPr algn="r" eaLnBrk="1" hangingPunct="1"/>
            <a:r>
              <a:rPr lang="en-US" altLang="zh-CN" sz="2400" smtClean="0">
                <a:latin typeface="隶书" panose="02010509060101010101" pitchFamily="49" charset="-122"/>
                <a:ea typeface="隶书" panose="02010509060101010101" pitchFamily="49" charset="-122"/>
              </a:rPr>
              <a:t>&lt;1&gt; </a:t>
            </a:r>
            <a:r>
              <a:rPr lang="zh-CN" altLang="en-US" sz="2400" smtClean="0">
                <a:latin typeface="隶书" panose="02010509060101010101" pitchFamily="49" charset="-122"/>
                <a:ea typeface="隶书" panose="02010509060101010101" pitchFamily="49" charset="-122"/>
              </a:rPr>
              <a:t>文法（续）</a:t>
            </a:r>
            <a:endParaRPr lang="zh-CN" altLang="en-US" smtClean="0"/>
          </a:p>
        </p:txBody>
      </p:sp>
      <p:sp>
        <p:nvSpPr>
          <p:cNvPr id="9222" name="Rectangle 7"/>
          <p:cNvSpPr>
            <a:spLocks noChangeArrowheads="1"/>
          </p:cNvSpPr>
          <p:nvPr/>
        </p:nvSpPr>
        <p:spPr bwMode="auto">
          <a:xfrm>
            <a:off x="504825" y="293688"/>
            <a:ext cx="8315325"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ForStatment → </a:t>
            </a:r>
            <a:r>
              <a:rPr lang="en-US" altLang="zh-CN" sz="2200" u="sng">
                <a:latin typeface="黑体" panose="02010609060101010101" pitchFamily="49" charset="-122"/>
                <a:ea typeface="黑体" panose="02010609060101010101" pitchFamily="49" charset="-122"/>
              </a:rPr>
              <a:t>FOR</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FROM</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a:t>
            </a:r>
            <a:r>
              <a:rPr lang="en-US" altLang="zh-CN" sz="22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TO</a:t>
            </a:r>
            <a:r>
              <a:rPr lang="en-US" altLang="zh-CN" sz="2200">
                <a:latin typeface="黑体" panose="02010609060101010101" pitchFamily="49" charset="-122"/>
                <a:ea typeface="黑体" panose="02010609060101010101" pitchFamily="49" charset="-122"/>
              </a:rPr>
              <a:t>  </a:t>
            </a:r>
            <a:r>
              <a:rPr lang="en-US" altLang="zh-CN" sz="2200">
                <a:solidFill>
                  <a:schemeClr val="hlink"/>
                </a:solidFill>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STEP</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DRAW</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L_BRACKET</a:t>
            </a:r>
            <a:r>
              <a:rPr lang="en-US" altLang="zh-CN" sz="2200">
                <a:solidFill>
                  <a:schemeClr val="accent2"/>
                </a:solidFill>
                <a:latin typeface="黑体" panose="02010609060101010101" pitchFamily="49" charset="-122"/>
                <a:ea typeface="黑体" panose="02010609060101010101" pitchFamily="49" charset="-122"/>
              </a:rPr>
              <a:t> Expression</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COMMA</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a:t>
            </a:r>
            <a:r>
              <a:rPr lang="en-US" altLang="zh-CN" sz="2200">
                <a:solidFill>
                  <a:schemeClr val="hlink"/>
                </a:solidFill>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R_BRACKET</a:t>
            </a:r>
          </a:p>
        </p:txBody>
      </p:sp>
      <p:sp>
        <p:nvSpPr>
          <p:cNvPr id="4105" name="Text Box 9"/>
          <p:cNvSpPr txBox="1">
            <a:spLocks noChangeArrowheads="1"/>
          </p:cNvSpPr>
          <p:nvPr/>
        </p:nvSpPr>
        <p:spPr bwMode="auto">
          <a:xfrm>
            <a:off x="5292725" y="2276475"/>
            <a:ext cx="33940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a:latin typeface="华文行楷" panose="02010800040101010101" pitchFamily="2" charset="-122"/>
                <a:ea typeface="华文行楷" panose="02010800040101010101" pitchFamily="2" charset="-122"/>
              </a:rPr>
              <a:t>文法特点：</a:t>
            </a:r>
            <a:br>
              <a:rPr lang="zh-CN" altLang="en-US" sz="2400">
                <a:latin typeface="华文行楷" panose="02010800040101010101" pitchFamily="2" charset="-122"/>
                <a:ea typeface="华文行楷" panose="02010800040101010101" pitchFamily="2" charset="-122"/>
              </a:rPr>
            </a:br>
            <a:r>
              <a:rPr lang="zh-CN" altLang="en-US" sz="2400">
                <a:solidFill>
                  <a:srgbClr val="FF0000"/>
                </a:solidFill>
                <a:latin typeface="华文行楷" panose="02010800040101010101" pitchFamily="2" charset="-122"/>
                <a:ea typeface="华文行楷" panose="02010800040101010101" pitchFamily="2" charset="-122"/>
              </a:rPr>
              <a:t>二义、左递归、左因子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104"/>
                                        </p:tgtEl>
                                      </p:cBhvr>
                                    </p:animEffect>
                                    <p:set>
                                      <p:cBhvr>
                                        <p:cTn id="7" dur="1" fill="hold">
                                          <p:stCondLst>
                                            <p:cond delay="499"/>
                                          </p:stCondLst>
                                        </p:cTn>
                                        <p:tgtEl>
                                          <p:spTgt spid="4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00">
                                            <p:bg/>
                                          </p:spTgt>
                                        </p:tgtEl>
                                        <p:attrNameLst>
                                          <p:attrName>style.visibility</p:attrName>
                                        </p:attrNameLst>
                                      </p:cBhvr>
                                      <p:to>
                                        <p:strVal val="visible"/>
                                      </p:to>
                                    </p:set>
                                    <p:animEffect transition="in" filter="barn(outVertical)">
                                      <p:cBhvr>
                                        <p:cTn id="12" dur="500"/>
                                        <p:tgtEl>
                                          <p:spTgt spid="4100">
                                            <p:bg/>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00">
                                            <p:txEl>
                                              <p:pRg st="0" end="0"/>
                                            </p:txEl>
                                          </p:spTgt>
                                        </p:tgtEl>
                                        <p:attrNameLst>
                                          <p:attrName>style.visibility</p:attrName>
                                        </p:attrNameLst>
                                      </p:cBhvr>
                                      <p:to>
                                        <p:strVal val="visible"/>
                                      </p:to>
                                    </p:set>
                                    <p:animEffect transition="in" filter="barn(outVertical)">
                                      <p:cBhvr>
                                        <p:cTn id="15" dur="500"/>
                                        <p:tgtEl>
                                          <p:spTgt spid="410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100">
                                            <p:txEl>
                                              <p:pRg st="1" end="1"/>
                                            </p:txEl>
                                          </p:spTgt>
                                        </p:tgtEl>
                                        <p:attrNameLst>
                                          <p:attrName>style.visibility</p:attrName>
                                        </p:attrNameLst>
                                      </p:cBhvr>
                                      <p:to>
                                        <p:strVal val="visible"/>
                                      </p:to>
                                    </p:set>
                                    <p:animEffect transition="in" filter="barn(outVertical)">
                                      <p:cBhvr>
                                        <p:cTn id="20" dur="500"/>
                                        <p:tgtEl>
                                          <p:spTgt spid="4100">
                                            <p:txEl>
                                              <p:pRg st="1" end="1"/>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4100">
                                            <p:txEl>
                                              <p:pRg st="2" end="2"/>
                                            </p:txEl>
                                          </p:spTgt>
                                        </p:tgtEl>
                                        <p:attrNameLst>
                                          <p:attrName>style.visibility</p:attrName>
                                        </p:attrNameLst>
                                      </p:cBhvr>
                                      <p:to>
                                        <p:strVal val="visible"/>
                                      </p:to>
                                    </p:set>
                                    <p:animEffect transition="in" filter="barn(outVertical)">
                                      <p:cBhvr>
                                        <p:cTn id="23" dur="500"/>
                                        <p:tgtEl>
                                          <p:spTgt spid="4100">
                                            <p:txEl>
                                              <p:pRg st="2" end="2"/>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100">
                                            <p:txEl>
                                              <p:pRg st="3" end="3"/>
                                            </p:txEl>
                                          </p:spTgt>
                                        </p:tgtEl>
                                        <p:attrNameLst>
                                          <p:attrName>style.visibility</p:attrName>
                                        </p:attrNameLst>
                                      </p:cBhvr>
                                      <p:to>
                                        <p:strVal val="visible"/>
                                      </p:to>
                                    </p:set>
                                    <p:animEffect transition="in" filter="barn(outVertical)">
                                      <p:cBhvr>
                                        <p:cTn id="26" dur="500"/>
                                        <p:tgtEl>
                                          <p:spTgt spid="4100">
                                            <p:txEl>
                                              <p:pRg st="3" end="3"/>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00">
                                            <p:txEl>
                                              <p:pRg st="4" end="4"/>
                                            </p:txEl>
                                          </p:spTgt>
                                        </p:tgtEl>
                                        <p:attrNameLst>
                                          <p:attrName>style.visibility</p:attrName>
                                        </p:attrNameLst>
                                      </p:cBhvr>
                                      <p:to>
                                        <p:strVal val="visible"/>
                                      </p:to>
                                    </p:set>
                                    <p:animEffect transition="in" filter="barn(outVertical)">
                                      <p:cBhvr>
                                        <p:cTn id="29" dur="500"/>
                                        <p:tgtEl>
                                          <p:spTgt spid="4100">
                                            <p:txEl>
                                              <p:pRg st="4" end="4"/>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4100">
                                            <p:txEl>
                                              <p:pRg st="5" end="5"/>
                                            </p:txEl>
                                          </p:spTgt>
                                        </p:tgtEl>
                                        <p:attrNameLst>
                                          <p:attrName>style.visibility</p:attrName>
                                        </p:attrNameLst>
                                      </p:cBhvr>
                                      <p:to>
                                        <p:strVal val="visible"/>
                                      </p:to>
                                    </p:set>
                                    <p:animEffect transition="in" filter="barn(outVertical)">
                                      <p:cBhvr>
                                        <p:cTn id="32" dur="500"/>
                                        <p:tgtEl>
                                          <p:spTgt spid="4100">
                                            <p:txEl>
                                              <p:pRg st="5" end="5"/>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4100">
                                            <p:txEl>
                                              <p:pRg st="6" end="6"/>
                                            </p:txEl>
                                          </p:spTgt>
                                        </p:tgtEl>
                                        <p:attrNameLst>
                                          <p:attrName>style.visibility</p:attrName>
                                        </p:attrNameLst>
                                      </p:cBhvr>
                                      <p:to>
                                        <p:strVal val="visible"/>
                                      </p:to>
                                    </p:set>
                                    <p:animEffect transition="in" filter="barn(outVertical)">
                                      <p:cBhvr>
                                        <p:cTn id="35" dur="500"/>
                                        <p:tgtEl>
                                          <p:spTgt spid="4100">
                                            <p:txEl>
                                              <p:pRg st="6" end="6"/>
                                            </p:txEl>
                                          </p:spTgt>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4100">
                                            <p:txEl>
                                              <p:pRg st="7" end="7"/>
                                            </p:txEl>
                                          </p:spTgt>
                                        </p:tgtEl>
                                        <p:attrNameLst>
                                          <p:attrName>style.visibility</p:attrName>
                                        </p:attrNameLst>
                                      </p:cBhvr>
                                      <p:to>
                                        <p:strVal val="visible"/>
                                      </p:to>
                                    </p:set>
                                    <p:animEffect transition="in" filter="barn(outVertical)">
                                      <p:cBhvr>
                                        <p:cTn id="38" dur="500"/>
                                        <p:tgtEl>
                                          <p:spTgt spid="4100">
                                            <p:txEl>
                                              <p:pRg st="7" end="7"/>
                                            </p:txEl>
                                          </p:spTgt>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4100">
                                            <p:txEl>
                                              <p:pRg st="8" end="8"/>
                                            </p:txEl>
                                          </p:spTgt>
                                        </p:tgtEl>
                                        <p:attrNameLst>
                                          <p:attrName>style.visibility</p:attrName>
                                        </p:attrNameLst>
                                      </p:cBhvr>
                                      <p:to>
                                        <p:strVal val="visible"/>
                                      </p:to>
                                    </p:set>
                                    <p:animEffect transition="in" filter="barn(outVertical)">
                                      <p:cBhvr>
                                        <p:cTn id="41" dur="500"/>
                                        <p:tgtEl>
                                          <p:spTgt spid="4100">
                                            <p:txEl>
                                              <p:pRg st="8" end="8"/>
                                            </p:txEl>
                                          </p:spTgt>
                                        </p:tgtEl>
                                      </p:cBhvr>
                                    </p:animEffect>
                                  </p:childTnLst>
                                </p:cTn>
                              </p:par>
                              <p:par>
                                <p:cTn id="42" presetID="16" presetClass="entr" presetSubtype="37" fill="hold" grpId="0" nodeType="withEffect">
                                  <p:stCondLst>
                                    <p:cond delay="0"/>
                                  </p:stCondLst>
                                  <p:childTnLst>
                                    <p:set>
                                      <p:cBhvr>
                                        <p:cTn id="43" dur="1" fill="hold">
                                          <p:stCondLst>
                                            <p:cond delay="0"/>
                                          </p:stCondLst>
                                        </p:cTn>
                                        <p:tgtEl>
                                          <p:spTgt spid="4100">
                                            <p:txEl>
                                              <p:pRg st="9" end="9"/>
                                            </p:txEl>
                                          </p:spTgt>
                                        </p:tgtEl>
                                        <p:attrNameLst>
                                          <p:attrName>style.visibility</p:attrName>
                                        </p:attrNameLst>
                                      </p:cBhvr>
                                      <p:to>
                                        <p:strVal val="visible"/>
                                      </p:to>
                                    </p:set>
                                    <p:animEffect transition="in" filter="barn(outVertical)">
                                      <p:cBhvr>
                                        <p:cTn id="44" dur="500"/>
                                        <p:tgtEl>
                                          <p:spTgt spid="4100">
                                            <p:txEl>
                                              <p:pRg st="9" end="9"/>
                                            </p:txEl>
                                          </p:spTgt>
                                        </p:tgtEl>
                                      </p:cBhvr>
                                    </p:animEffect>
                                  </p:childTnLst>
                                </p:cTn>
                              </p:par>
                              <p:par>
                                <p:cTn id="45" presetID="16" presetClass="entr" presetSubtype="37" fill="hold" grpId="0" nodeType="withEffect">
                                  <p:stCondLst>
                                    <p:cond delay="0"/>
                                  </p:stCondLst>
                                  <p:childTnLst>
                                    <p:set>
                                      <p:cBhvr>
                                        <p:cTn id="46" dur="1" fill="hold">
                                          <p:stCondLst>
                                            <p:cond delay="0"/>
                                          </p:stCondLst>
                                        </p:cTn>
                                        <p:tgtEl>
                                          <p:spTgt spid="4100">
                                            <p:txEl>
                                              <p:pRg st="10" end="10"/>
                                            </p:txEl>
                                          </p:spTgt>
                                        </p:tgtEl>
                                        <p:attrNameLst>
                                          <p:attrName>style.visibility</p:attrName>
                                        </p:attrNameLst>
                                      </p:cBhvr>
                                      <p:to>
                                        <p:strVal val="visible"/>
                                      </p:to>
                                    </p:set>
                                    <p:animEffect transition="in" filter="barn(outVertical)">
                                      <p:cBhvr>
                                        <p:cTn id="47" dur="500"/>
                                        <p:tgtEl>
                                          <p:spTgt spid="4100">
                                            <p:txEl>
                                              <p:pRg st="10" end="10"/>
                                            </p:txEl>
                                          </p:spTgt>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4100">
                                            <p:txEl>
                                              <p:pRg st="11" end="11"/>
                                            </p:txEl>
                                          </p:spTgt>
                                        </p:tgtEl>
                                        <p:attrNameLst>
                                          <p:attrName>style.visibility</p:attrName>
                                        </p:attrNameLst>
                                      </p:cBhvr>
                                      <p:to>
                                        <p:strVal val="visible"/>
                                      </p:to>
                                    </p:set>
                                    <p:animEffect transition="in" filter="barn(outVertical)">
                                      <p:cBhvr>
                                        <p:cTn id="50" dur="500"/>
                                        <p:tgtEl>
                                          <p:spTgt spid="4100">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4105"/>
                                        </p:tgtEl>
                                        <p:attrNameLst>
                                          <p:attrName>style.visibility</p:attrName>
                                        </p:attrNameLst>
                                      </p:cBhvr>
                                      <p:to>
                                        <p:strVal val="visible"/>
                                      </p:to>
                                    </p:set>
                                    <p:anim from="(-#ppt_w/2)" to="(#ppt_x)" calcmode="lin" valueType="num">
                                      <p:cBhvr>
                                        <p:cTn id="55" dur="600" fill="hold">
                                          <p:stCondLst>
                                            <p:cond delay="0"/>
                                          </p:stCondLst>
                                        </p:cTn>
                                        <p:tgtEl>
                                          <p:spTgt spid="4105"/>
                                        </p:tgtEl>
                                        <p:attrNameLst>
                                          <p:attrName>ppt_x</p:attrName>
                                        </p:attrNameLst>
                                      </p:cBhvr>
                                    </p:anim>
                                    <p:anim from="0" to="-1.0" calcmode="lin" valueType="num">
                                      <p:cBhvr>
                                        <p:cTn id="56" dur="200" decel="50000" autoRev="1" fill="hold">
                                          <p:stCondLst>
                                            <p:cond delay="600"/>
                                          </p:stCondLst>
                                        </p:cTn>
                                        <p:tgtEl>
                                          <p:spTgt spid="4105"/>
                                        </p:tgtEl>
                                        <p:attrNameLst>
                                          <p:attrName>xshear</p:attrName>
                                        </p:attrNameLst>
                                      </p:cBhvr>
                                    </p:anim>
                                    <p:animScale>
                                      <p:cBhvr>
                                        <p:cTn id="57" dur="200" decel="100000" autoRev="1" fill="hold">
                                          <p:stCondLst>
                                            <p:cond delay="600"/>
                                          </p:stCondLst>
                                        </p:cTn>
                                        <p:tgtEl>
                                          <p:spTgt spid="4105"/>
                                        </p:tgtEl>
                                      </p:cBhvr>
                                      <p:from x="100000" y="100000"/>
                                      <p:to x="80000" y="100000"/>
                                    </p:animScale>
                                    <p:anim by="(#ppt_h/3+#ppt_w*0.1)" calcmode="lin" valueType="num">
                                      <p:cBhvr additive="sum">
                                        <p:cTn id="58" dur="200" decel="100000" autoRev="1" fill="hold">
                                          <p:stCondLst>
                                            <p:cond delay="600"/>
                                          </p:stCondLst>
                                        </p:cTn>
                                        <p:tgtEl>
                                          <p:spTgt spid="410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0" grpId="0" build="allAtOnce" animBg="1"/>
      <p:bldP spid="4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166E15C5-F5AF-4B97-97E6-E3384EA7CD0B}" type="slidenum">
              <a:rPr lang="en-US" altLang="zh-CN"/>
              <a:pPr>
                <a:defRPr/>
              </a:pPr>
              <a:t>5</a:t>
            </a:fld>
            <a:endParaRPr lang="en-US" altLang="zh-CN"/>
          </a:p>
        </p:txBody>
      </p:sp>
      <p:sp>
        <p:nvSpPr>
          <p:cNvPr id="11267" name="Rectangle 2"/>
          <p:cNvSpPr>
            <a:spLocks noGrp="1" noChangeArrowheads="1"/>
          </p:cNvSpPr>
          <p:nvPr>
            <p:ph type="title"/>
          </p:nvPr>
        </p:nvSpPr>
        <p:spPr>
          <a:xfrm>
            <a:off x="179388" y="115888"/>
            <a:ext cx="6858000" cy="4572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改写文法为无二义文法</a:t>
            </a:r>
          </a:p>
        </p:txBody>
      </p:sp>
      <p:sp>
        <p:nvSpPr>
          <p:cNvPr id="117763" name="Rectangle 3"/>
          <p:cNvSpPr>
            <a:spLocks noChangeArrowheads="1"/>
          </p:cNvSpPr>
          <p:nvPr/>
        </p:nvSpPr>
        <p:spPr bwMode="auto">
          <a:xfrm>
            <a:off x="323850" y="476250"/>
            <a:ext cx="7924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u="sng">
                <a:latin typeface="隶书" panose="02010509060101010101" pitchFamily="49" charset="-122"/>
                <a:ea typeface="隶书" panose="02010509060101010101" pitchFamily="49" charset="-122"/>
              </a:rPr>
              <a:t>表达式中的运算		结合性	   非终结符</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PLUS</a:t>
            </a:r>
            <a:r>
              <a:rPr lang="zh-CN" altLang="en-US" sz="2400">
                <a:solidFill>
                  <a:schemeClr val="accent2"/>
                </a:solidFill>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MINUS</a:t>
            </a:r>
            <a:r>
              <a:rPr lang="zh-CN" altLang="en-US" sz="2400">
                <a:latin typeface="隶书" panose="02010509060101010101" pitchFamily="49" charset="-122"/>
                <a:ea typeface="隶书" panose="02010509060101010101" pitchFamily="49" charset="-122"/>
              </a:rPr>
              <a:t>（二元） 	左结合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rgbClr val="990000"/>
                </a:solidFill>
                <a:latin typeface="黑体" panose="02010609060101010101" pitchFamily="49" charset="-122"/>
                <a:ea typeface="黑体" panose="02010609060101010101" pitchFamily="49" charset="-122"/>
              </a:rPr>
              <a:t>MUL</a:t>
            </a:r>
            <a:r>
              <a:rPr lang="zh-CN" altLang="en-US" sz="2400">
                <a:solidFill>
                  <a:srgbClr val="99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DIV</a:t>
            </a:r>
            <a:r>
              <a:rPr lang="en-US" altLang="zh-CN" sz="2400">
                <a:solidFill>
                  <a:schemeClr val="accent2"/>
                </a:solidFill>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左结合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PLUS</a:t>
            </a:r>
            <a:r>
              <a:rPr lang="zh-CN" altLang="en-US" sz="2400">
                <a:solidFill>
                  <a:schemeClr val="accent2"/>
                </a:solidFill>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MINUS</a:t>
            </a:r>
            <a:r>
              <a:rPr lang="zh-CN" altLang="en-US" sz="2400">
                <a:latin typeface="隶书" panose="02010509060101010101" pitchFamily="49" charset="-122"/>
                <a:ea typeface="隶书" panose="02010509060101010101" pitchFamily="49" charset="-122"/>
              </a:rPr>
              <a:t>（一元）	右结合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POWER</a:t>
            </a:r>
            <a:r>
              <a:rPr lang="en-US" altLang="zh-CN" sz="2400">
                <a:solidFill>
                  <a:srgbClr val="990000"/>
                </a:solidFill>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右结合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隶书" panose="02010509060101010101" pitchFamily="49" charset="-122"/>
                <a:ea typeface="隶书" panose="02010509060101010101" pitchFamily="49" charset="-122"/>
              </a:rPr>
              <a:t> 原子表达式 </a:t>
            </a:r>
            <a:r>
              <a:rPr lang="zh-CN" altLang="en-US" sz="2400">
                <a:latin typeface="隶书" panose="02010509060101010101" pitchFamily="49" charset="-122"/>
                <a:ea typeface="隶书" panose="02010509060101010101" pitchFamily="49" charset="-122"/>
              </a:rPr>
              <a:t>		无	</a:t>
            </a:r>
            <a:endParaRPr lang="zh-CN" altLang="en-US" sz="2400" u="sng">
              <a:latin typeface="隶书" panose="02010509060101010101" pitchFamily="49" charset="-122"/>
              <a:ea typeface="隶书" panose="02010509060101010101" pitchFamily="49" charset="-122"/>
            </a:endParaRPr>
          </a:p>
        </p:txBody>
      </p:sp>
      <p:sp>
        <p:nvSpPr>
          <p:cNvPr id="11269" name="Rectangle 4"/>
          <p:cNvSpPr>
            <a:spLocks noChangeArrowheads="1"/>
          </p:cNvSpPr>
          <p:nvPr/>
        </p:nvSpPr>
        <p:spPr bwMode="auto">
          <a:xfrm>
            <a:off x="2409825" y="2630488"/>
            <a:ext cx="6770688"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POWER</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CONST_ID</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FUNC</a:t>
            </a:r>
            <a:r>
              <a:rPr lang="en-US" altLang="zh-CN" sz="2200">
                <a:latin typeface="黑体" panose="02010609060101010101" pitchFamily="49" charset="-122"/>
                <a:ea typeface="黑体" panose="02010609060101010101" pitchFamily="49" charset="-122"/>
              </a:rPr>
              <a:t> L_BRACKET  Expression  R_BRACKET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a:solidFill>
                  <a:schemeClr val="accent2"/>
                </a:solidFill>
                <a:latin typeface="黑体" panose="02010609060101010101" pitchFamily="49" charset="-122"/>
                <a:ea typeface="黑体" panose="02010609060101010101" pitchFamily="49" charset="-122"/>
              </a:rPr>
              <a:t>R_BRACKET</a:t>
            </a:r>
          </a:p>
        </p:txBody>
      </p:sp>
      <p:sp>
        <p:nvSpPr>
          <p:cNvPr id="117765" name="Rectangle 5"/>
          <p:cNvSpPr>
            <a:spLocks noChangeArrowheads="1"/>
          </p:cNvSpPr>
          <p:nvPr/>
        </p:nvSpPr>
        <p:spPr bwMode="auto">
          <a:xfrm>
            <a:off x="6156325" y="790575"/>
            <a:ext cx="2016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Term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Factor</a:t>
            </a:r>
          </a:p>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Component</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Atom</a:t>
            </a:r>
            <a:endParaRPr lang="en-US" altLang="zh-CN" sz="2400" u="sng">
              <a:latin typeface="隶书" panose="02010509060101010101" pitchFamily="49" charset="-122"/>
              <a:ea typeface="隶书" panose="02010509060101010101" pitchFamily="49" charset="-122"/>
            </a:endParaRPr>
          </a:p>
        </p:txBody>
      </p:sp>
      <p:sp>
        <p:nvSpPr>
          <p:cNvPr id="11271" name="Text Box 6"/>
          <p:cNvSpPr txBox="1">
            <a:spLocks noChangeArrowheads="1"/>
          </p:cNvSpPr>
          <p:nvPr/>
        </p:nvSpPr>
        <p:spPr bwMode="auto">
          <a:xfrm>
            <a:off x="36513" y="83661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a:latin typeface="隶书" panose="02010509060101010101" pitchFamily="49" charset="-122"/>
                <a:ea typeface="隶书" panose="02010509060101010101" pitchFamily="49" charset="-122"/>
              </a:rPr>
              <a:t>低</a:t>
            </a:r>
          </a:p>
        </p:txBody>
      </p:sp>
      <p:sp>
        <p:nvSpPr>
          <p:cNvPr id="11272" name="Text Box 7"/>
          <p:cNvSpPr txBox="1">
            <a:spLocks noChangeArrowheads="1"/>
          </p:cNvSpPr>
          <p:nvPr/>
        </p:nvSpPr>
        <p:spPr bwMode="auto">
          <a:xfrm>
            <a:off x="36513" y="22510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a:latin typeface="隶书" panose="02010509060101010101" pitchFamily="49" charset="-122"/>
                <a:ea typeface="隶书" panose="02010509060101010101" pitchFamily="49" charset="-122"/>
              </a:rPr>
              <a:t>高</a:t>
            </a:r>
          </a:p>
        </p:txBody>
      </p:sp>
      <p:sp>
        <p:nvSpPr>
          <p:cNvPr id="11273" name="Line 8"/>
          <p:cNvSpPr>
            <a:spLocks noChangeShapeType="1"/>
          </p:cNvSpPr>
          <p:nvPr/>
        </p:nvSpPr>
        <p:spPr bwMode="auto">
          <a:xfrm>
            <a:off x="252413" y="1268413"/>
            <a:ext cx="1587" cy="954087"/>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9" name="Rectangle 9"/>
          <p:cNvSpPr>
            <a:spLocks noChangeArrowheads="1"/>
          </p:cNvSpPr>
          <p:nvPr/>
        </p:nvSpPr>
        <p:spPr bwMode="auto">
          <a:xfrm>
            <a:off x="3132138" y="2997200"/>
            <a:ext cx="4032250" cy="660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1" name="Rectangle 11"/>
          <p:cNvSpPr>
            <a:spLocks noChangeArrowheads="1"/>
          </p:cNvSpPr>
          <p:nvPr/>
        </p:nvSpPr>
        <p:spPr bwMode="auto">
          <a:xfrm>
            <a:off x="3132138" y="4365625"/>
            <a:ext cx="4032250" cy="660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3" name="Rectangle 13"/>
          <p:cNvSpPr>
            <a:spLocks noChangeArrowheads="1"/>
          </p:cNvSpPr>
          <p:nvPr/>
        </p:nvSpPr>
        <p:spPr bwMode="auto">
          <a:xfrm>
            <a:off x="3132138" y="5373688"/>
            <a:ext cx="5327650" cy="1295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2" name="Rectangle 12"/>
          <p:cNvSpPr>
            <a:spLocks noChangeArrowheads="1"/>
          </p:cNvSpPr>
          <p:nvPr/>
        </p:nvSpPr>
        <p:spPr bwMode="auto">
          <a:xfrm>
            <a:off x="3132138" y="5013325"/>
            <a:ext cx="4032250" cy="36036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0" name="Rectangle 10"/>
          <p:cNvSpPr>
            <a:spLocks noChangeArrowheads="1"/>
          </p:cNvSpPr>
          <p:nvPr/>
        </p:nvSpPr>
        <p:spPr bwMode="auto">
          <a:xfrm>
            <a:off x="3132138" y="3702050"/>
            <a:ext cx="4032250" cy="660400"/>
          </a:xfrm>
          <a:prstGeom prst="rect">
            <a:avLst/>
          </a:prstGeom>
          <a:noFill/>
          <a:ln w="25400" algn="ctr">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5" name="Freeform 15"/>
          <p:cNvSpPr>
            <a:spLocks/>
          </p:cNvSpPr>
          <p:nvPr/>
        </p:nvSpPr>
        <p:spPr bwMode="auto">
          <a:xfrm>
            <a:off x="5435600" y="1052513"/>
            <a:ext cx="792163" cy="1944687"/>
          </a:xfrm>
          <a:custGeom>
            <a:avLst/>
            <a:gdLst>
              <a:gd name="T0" fmla="*/ 0 w 499"/>
              <a:gd name="T1" fmla="*/ 2147483646 h 1225"/>
              <a:gd name="T2" fmla="*/ 2147483646 w 499"/>
              <a:gd name="T3" fmla="*/ 0 h 1225"/>
              <a:gd name="T4" fmla="*/ 0 60000 65536"/>
              <a:gd name="T5" fmla="*/ 0 60000 65536"/>
            </a:gdLst>
            <a:ahLst/>
            <a:cxnLst>
              <a:cxn ang="T4">
                <a:pos x="T0" y="T1"/>
              </a:cxn>
              <a:cxn ang="T5">
                <a:pos x="T2" y="T3"/>
              </a:cxn>
            </a:cxnLst>
            <a:rect l="0" t="0" r="r" b="b"/>
            <a:pathLst>
              <a:path w="499" h="1225">
                <a:moveTo>
                  <a:pt x="0" y="1225"/>
                </a:moveTo>
                <a:cubicBezTo>
                  <a:pt x="208" y="714"/>
                  <a:pt x="416" y="204"/>
                  <a:pt x="499" y="0"/>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6" name="Freeform 16"/>
          <p:cNvSpPr>
            <a:spLocks/>
          </p:cNvSpPr>
          <p:nvPr/>
        </p:nvSpPr>
        <p:spPr bwMode="auto">
          <a:xfrm>
            <a:off x="7164388" y="1366838"/>
            <a:ext cx="523875" cy="2851150"/>
          </a:xfrm>
          <a:custGeom>
            <a:avLst/>
            <a:gdLst>
              <a:gd name="T0" fmla="*/ 0 w 330"/>
              <a:gd name="T1" fmla="*/ 2147483646 h 1796"/>
              <a:gd name="T2" fmla="*/ 2147483646 w 330"/>
              <a:gd name="T3" fmla="*/ 2147483646 h 1796"/>
              <a:gd name="T4" fmla="*/ 2147483646 w 330"/>
              <a:gd name="T5" fmla="*/ 2147483646 h 1796"/>
              <a:gd name="T6" fmla="*/ 2147483646 w 330"/>
              <a:gd name="T7" fmla="*/ 2147483646 h 17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0" h="1796">
                <a:moveTo>
                  <a:pt x="0" y="1708"/>
                </a:moveTo>
                <a:cubicBezTo>
                  <a:pt x="28" y="1682"/>
                  <a:pt x="117" y="1796"/>
                  <a:pt x="169" y="1554"/>
                </a:cubicBezTo>
                <a:cubicBezTo>
                  <a:pt x="221" y="1312"/>
                  <a:pt x="330" y="508"/>
                  <a:pt x="309" y="254"/>
                </a:cubicBezTo>
                <a:cubicBezTo>
                  <a:pt x="288" y="0"/>
                  <a:pt x="100" y="76"/>
                  <a:pt x="45" y="29"/>
                </a:cubicBezTo>
              </a:path>
            </a:pathLst>
          </a:custGeom>
          <a:noFill/>
          <a:ln w="25400"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7" name="Freeform 17"/>
          <p:cNvSpPr>
            <a:spLocks/>
          </p:cNvSpPr>
          <p:nvPr/>
        </p:nvSpPr>
        <p:spPr bwMode="auto">
          <a:xfrm>
            <a:off x="7235825" y="1616075"/>
            <a:ext cx="665163" cy="3181350"/>
          </a:xfrm>
          <a:custGeom>
            <a:avLst/>
            <a:gdLst>
              <a:gd name="T0" fmla="*/ 0 w 419"/>
              <a:gd name="T1" fmla="*/ 2147483646 h 2004"/>
              <a:gd name="T2" fmla="*/ 2147483646 w 419"/>
              <a:gd name="T3" fmla="*/ 2147483646 h 2004"/>
              <a:gd name="T4" fmla="*/ 2147483646 w 419"/>
              <a:gd name="T5" fmla="*/ 2147483646 h 2004"/>
              <a:gd name="T6" fmla="*/ 2147483646 w 419"/>
              <a:gd name="T7" fmla="*/ 2147483646 h 20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9" h="2004">
                <a:moveTo>
                  <a:pt x="0" y="2004"/>
                </a:moveTo>
                <a:cubicBezTo>
                  <a:pt x="50" y="1951"/>
                  <a:pt x="237" y="1975"/>
                  <a:pt x="301" y="1685"/>
                </a:cubicBezTo>
                <a:cubicBezTo>
                  <a:pt x="365" y="1395"/>
                  <a:pt x="419" y="528"/>
                  <a:pt x="384" y="264"/>
                </a:cubicBezTo>
                <a:cubicBezTo>
                  <a:pt x="349" y="0"/>
                  <a:pt x="152" y="134"/>
                  <a:pt x="91" y="99"/>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8" name="Freeform 18"/>
          <p:cNvSpPr>
            <a:spLocks/>
          </p:cNvSpPr>
          <p:nvPr/>
        </p:nvSpPr>
        <p:spPr bwMode="auto">
          <a:xfrm>
            <a:off x="7235825" y="1946275"/>
            <a:ext cx="847725" cy="3282950"/>
          </a:xfrm>
          <a:custGeom>
            <a:avLst/>
            <a:gdLst>
              <a:gd name="T0" fmla="*/ 0 w 534"/>
              <a:gd name="T1" fmla="*/ 2147483646 h 2068"/>
              <a:gd name="T2" fmla="*/ 2147483646 w 534"/>
              <a:gd name="T3" fmla="*/ 2147483646 h 2068"/>
              <a:gd name="T4" fmla="*/ 2147483646 w 534"/>
              <a:gd name="T5" fmla="*/ 2147483646 h 2068"/>
              <a:gd name="T6" fmla="*/ 2147483646 w 534"/>
              <a:gd name="T7" fmla="*/ 2147483646 h 20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 h="2068">
                <a:moveTo>
                  <a:pt x="0" y="2068"/>
                </a:moveTo>
                <a:cubicBezTo>
                  <a:pt x="72" y="2013"/>
                  <a:pt x="345" y="2038"/>
                  <a:pt x="431" y="1738"/>
                </a:cubicBezTo>
                <a:cubicBezTo>
                  <a:pt x="517" y="1438"/>
                  <a:pt x="534" y="540"/>
                  <a:pt x="515" y="270"/>
                </a:cubicBezTo>
                <a:cubicBezTo>
                  <a:pt x="496" y="0"/>
                  <a:pt x="359" y="150"/>
                  <a:pt x="318" y="118"/>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9" name="Freeform 19"/>
          <p:cNvSpPr>
            <a:spLocks/>
          </p:cNvSpPr>
          <p:nvPr/>
        </p:nvSpPr>
        <p:spPr bwMode="auto">
          <a:xfrm>
            <a:off x="7212013" y="2478088"/>
            <a:ext cx="1468437" cy="3009900"/>
          </a:xfrm>
          <a:custGeom>
            <a:avLst/>
            <a:gdLst>
              <a:gd name="T0" fmla="*/ 2147483646 w 925"/>
              <a:gd name="T1" fmla="*/ 2147483646 h 1896"/>
              <a:gd name="T2" fmla="*/ 2147483646 w 925"/>
              <a:gd name="T3" fmla="*/ 2147483646 h 1896"/>
              <a:gd name="T4" fmla="*/ 2147483646 w 925"/>
              <a:gd name="T5" fmla="*/ 2147483646 h 1896"/>
              <a:gd name="T6" fmla="*/ 0 w 925"/>
              <a:gd name="T7" fmla="*/ 0 h 18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5" h="1896">
                <a:moveTo>
                  <a:pt x="378" y="1896"/>
                </a:moveTo>
                <a:cubicBezTo>
                  <a:pt x="450" y="1841"/>
                  <a:pt x="740" y="1829"/>
                  <a:pt x="809" y="1566"/>
                </a:cubicBezTo>
                <a:cubicBezTo>
                  <a:pt x="878" y="1303"/>
                  <a:pt x="925" y="577"/>
                  <a:pt x="790" y="316"/>
                </a:cubicBezTo>
                <a:cubicBezTo>
                  <a:pt x="655" y="55"/>
                  <a:pt x="165" y="66"/>
                  <a:pt x="0" y="0"/>
                </a:cubicBezTo>
              </a:path>
            </a:pathLst>
          </a:custGeom>
          <a:noFill/>
          <a:ln w="2540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hlinkClick r:id="rId3" action="ppaction://hlinksldjump"/>
          </p:cNvPr>
          <p:cNvSpPr txBox="1">
            <a:spLocks noChangeArrowheads="1"/>
          </p:cNvSpPr>
          <p:nvPr/>
        </p:nvSpPr>
        <p:spPr bwMode="auto">
          <a:xfrm>
            <a:off x="357188" y="3432175"/>
            <a:ext cx="14557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400" u="sng" dirty="0" err="1" smtClean="0">
                <a:solidFill>
                  <a:srgbClr val="0000FF"/>
                </a:solidFill>
                <a:latin typeface="黑体" panose="02010609060101010101" pitchFamily="49" charset="-122"/>
                <a:ea typeface="黑体" panose="02010609060101010101" pitchFamily="49" charset="-122"/>
              </a:rPr>
              <a:t>Goto</a:t>
            </a:r>
            <a:r>
              <a:rPr lang="en-US" altLang="zh-CN" sz="2400" u="sng" dirty="0" smtClean="0">
                <a:solidFill>
                  <a:srgbClr val="0000FF"/>
                </a:solidFill>
                <a:latin typeface="黑体" panose="02010609060101010101" pitchFamily="49" charset="-122"/>
                <a:ea typeface="黑体" panose="02010609060101010101" pitchFamily="49" charset="-122"/>
              </a:rPr>
              <a:t>:</a:t>
            </a:r>
            <a:br>
              <a:rPr lang="en-US" altLang="zh-CN" sz="2400" u="sng" dirty="0" smtClean="0">
                <a:solidFill>
                  <a:srgbClr val="0000FF"/>
                </a:solidFill>
                <a:latin typeface="黑体" panose="02010609060101010101" pitchFamily="49" charset="-122"/>
                <a:ea typeface="黑体" panose="02010609060101010101" pitchFamily="49" charset="-122"/>
              </a:rPr>
            </a:br>
            <a:r>
              <a:rPr lang="zh-CN" altLang="en-US" sz="2400" u="sng" dirty="0" smtClean="0">
                <a:solidFill>
                  <a:srgbClr val="0000FF"/>
                </a:solidFill>
                <a:latin typeface="黑体" panose="02010609060101010101" pitchFamily="49" charset="-122"/>
                <a:ea typeface="黑体" panose="02010609060101010101" pitchFamily="49" charset="-122"/>
              </a:rPr>
              <a:t>无</a:t>
            </a:r>
            <a:r>
              <a:rPr lang="zh-CN" altLang="en-US" sz="2400" u="sng" dirty="0">
                <a:solidFill>
                  <a:srgbClr val="0000FF"/>
                </a:solidFill>
                <a:latin typeface="黑体" panose="02010609060101010101" pitchFamily="49" charset="-122"/>
                <a:ea typeface="黑体" panose="02010609060101010101" pitchFamily="49" charset="-122"/>
              </a:rPr>
              <a:t>二义、无左递归的文法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5">
                                            <p:txEl>
                                              <p:pRg st="0" end="0"/>
                                            </p:txEl>
                                          </p:spTgt>
                                        </p:tgtEl>
                                        <p:attrNameLst>
                                          <p:attrName>style.visibility</p:attrName>
                                        </p:attrNameLst>
                                      </p:cBhvr>
                                      <p:to>
                                        <p:strVal val="visible"/>
                                      </p:to>
                                    </p:set>
                                  </p:childTnLst>
                                </p:cTn>
                              </p:par>
                              <p:par>
                                <p:cTn id="27" presetID="17" presetClass="entr" presetSubtype="10" fill="hold" grpId="0" nodeType="withEffect">
                                  <p:stCondLst>
                                    <p:cond delay="0"/>
                                  </p:stCondLst>
                                  <p:childTnLst>
                                    <p:set>
                                      <p:cBhvr>
                                        <p:cTn id="28" dur="1" fill="hold">
                                          <p:stCondLst>
                                            <p:cond delay="0"/>
                                          </p:stCondLst>
                                        </p:cTn>
                                        <p:tgtEl>
                                          <p:spTgt spid="117769"/>
                                        </p:tgtEl>
                                        <p:attrNameLst>
                                          <p:attrName>style.visibility</p:attrName>
                                        </p:attrNameLst>
                                      </p:cBhvr>
                                      <p:to>
                                        <p:strVal val="visible"/>
                                      </p:to>
                                    </p:set>
                                    <p:anim calcmode="lin" valueType="num">
                                      <p:cBhvr>
                                        <p:cTn id="29" dur="500" fill="hold"/>
                                        <p:tgtEl>
                                          <p:spTgt spid="117769"/>
                                        </p:tgtEl>
                                        <p:attrNameLst>
                                          <p:attrName>ppt_w</p:attrName>
                                        </p:attrNameLst>
                                      </p:cBhvr>
                                      <p:tavLst>
                                        <p:tav tm="0">
                                          <p:val>
                                            <p:fltVal val="0"/>
                                          </p:val>
                                        </p:tav>
                                        <p:tav tm="100000">
                                          <p:val>
                                            <p:strVal val="#ppt_w"/>
                                          </p:val>
                                        </p:tav>
                                      </p:tavLst>
                                    </p:anim>
                                    <p:anim calcmode="lin" valueType="num">
                                      <p:cBhvr>
                                        <p:cTn id="30" dur="500" fill="hold"/>
                                        <p:tgtEl>
                                          <p:spTgt spid="117769"/>
                                        </p:tgtEl>
                                        <p:attrNameLst>
                                          <p:attrName>ppt_h</p:attrName>
                                        </p:attrNameLst>
                                      </p:cBhvr>
                                      <p:tavLst>
                                        <p:tav tm="0">
                                          <p:val>
                                            <p:strVal val="#ppt_h"/>
                                          </p:val>
                                        </p:tav>
                                        <p:tav tm="100000">
                                          <p:val>
                                            <p:strVal val="#ppt_h"/>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117775"/>
                                        </p:tgtEl>
                                        <p:attrNameLst>
                                          <p:attrName>style.visibility</p:attrName>
                                        </p:attrNameLst>
                                      </p:cBhvr>
                                      <p:to>
                                        <p:strVal val="visible"/>
                                      </p:to>
                                    </p:set>
                                    <p:animEffect transition="in" filter="wipe(up)">
                                      <p:cBhvr>
                                        <p:cTn id="33" dur="500"/>
                                        <p:tgtEl>
                                          <p:spTgt spid="1177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7765">
                                            <p:txEl>
                                              <p:pRg st="1" end="1"/>
                                            </p:txEl>
                                          </p:spTgt>
                                        </p:tgtEl>
                                        <p:attrNameLst>
                                          <p:attrName>style.visibility</p:attrName>
                                        </p:attrNameLst>
                                      </p:cBhvr>
                                      <p:to>
                                        <p:strVal val="visible"/>
                                      </p:to>
                                    </p:set>
                                  </p:childTnLst>
                                </p:cTn>
                              </p:par>
                              <p:par>
                                <p:cTn id="38" presetID="17" presetClass="entr" presetSubtype="10" fill="hold" grpId="0" nodeType="withEffect">
                                  <p:stCondLst>
                                    <p:cond delay="0"/>
                                  </p:stCondLst>
                                  <p:childTnLst>
                                    <p:set>
                                      <p:cBhvr>
                                        <p:cTn id="39" dur="1" fill="hold">
                                          <p:stCondLst>
                                            <p:cond delay="0"/>
                                          </p:stCondLst>
                                        </p:cTn>
                                        <p:tgtEl>
                                          <p:spTgt spid="117770"/>
                                        </p:tgtEl>
                                        <p:attrNameLst>
                                          <p:attrName>style.visibility</p:attrName>
                                        </p:attrNameLst>
                                      </p:cBhvr>
                                      <p:to>
                                        <p:strVal val="visible"/>
                                      </p:to>
                                    </p:set>
                                    <p:anim calcmode="lin" valueType="num">
                                      <p:cBhvr>
                                        <p:cTn id="40" dur="500" fill="hold"/>
                                        <p:tgtEl>
                                          <p:spTgt spid="117770"/>
                                        </p:tgtEl>
                                        <p:attrNameLst>
                                          <p:attrName>ppt_w</p:attrName>
                                        </p:attrNameLst>
                                      </p:cBhvr>
                                      <p:tavLst>
                                        <p:tav tm="0">
                                          <p:val>
                                            <p:fltVal val="0"/>
                                          </p:val>
                                        </p:tav>
                                        <p:tav tm="100000">
                                          <p:val>
                                            <p:strVal val="#ppt_w"/>
                                          </p:val>
                                        </p:tav>
                                      </p:tavLst>
                                    </p:anim>
                                    <p:anim calcmode="lin" valueType="num">
                                      <p:cBhvr>
                                        <p:cTn id="41" dur="500" fill="hold"/>
                                        <p:tgtEl>
                                          <p:spTgt spid="117770"/>
                                        </p:tgtEl>
                                        <p:attrNameLst>
                                          <p:attrName>ppt_h</p:attrName>
                                        </p:attrNameLst>
                                      </p:cBhvr>
                                      <p:tavLst>
                                        <p:tav tm="0">
                                          <p:val>
                                            <p:strVal val="#ppt_h"/>
                                          </p:val>
                                        </p:tav>
                                        <p:tav tm="100000">
                                          <p:val>
                                            <p:strVal val="#ppt_h"/>
                                          </p:val>
                                        </p:tav>
                                      </p:tavLst>
                                    </p:anim>
                                  </p:childTnLst>
                                </p:cTn>
                              </p:par>
                              <p:par>
                                <p:cTn id="42" presetID="22" presetClass="entr" presetSubtype="1" fill="hold" grpId="0" nodeType="withEffect">
                                  <p:stCondLst>
                                    <p:cond delay="0"/>
                                  </p:stCondLst>
                                  <p:childTnLst>
                                    <p:set>
                                      <p:cBhvr>
                                        <p:cTn id="43" dur="1" fill="hold">
                                          <p:stCondLst>
                                            <p:cond delay="0"/>
                                          </p:stCondLst>
                                        </p:cTn>
                                        <p:tgtEl>
                                          <p:spTgt spid="117776"/>
                                        </p:tgtEl>
                                        <p:attrNameLst>
                                          <p:attrName>style.visibility</p:attrName>
                                        </p:attrNameLst>
                                      </p:cBhvr>
                                      <p:to>
                                        <p:strVal val="visible"/>
                                      </p:to>
                                    </p:set>
                                    <p:animEffect transition="in" filter="wipe(up)">
                                      <p:cBhvr>
                                        <p:cTn id="44" dur="500"/>
                                        <p:tgtEl>
                                          <p:spTgt spid="1177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7765">
                                            <p:txEl>
                                              <p:pRg st="2" end="2"/>
                                            </p:txEl>
                                          </p:spTgt>
                                        </p:tgtEl>
                                        <p:attrNameLst>
                                          <p:attrName>style.visibility</p:attrName>
                                        </p:attrNameLst>
                                      </p:cBhvr>
                                      <p:to>
                                        <p:strVal val="visible"/>
                                      </p:to>
                                    </p:set>
                                  </p:childTnLst>
                                </p:cTn>
                              </p:par>
                              <p:par>
                                <p:cTn id="49" presetID="17" presetClass="entr" presetSubtype="10" fill="hold" grpId="0" nodeType="withEffect">
                                  <p:stCondLst>
                                    <p:cond delay="0"/>
                                  </p:stCondLst>
                                  <p:childTnLst>
                                    <p:set>
                                      <p:cBhvr>
                                        <p:cTn id="50" dur="1" fill="hold">
                                          <p:stCondLst>
                                            <p:cond delay="0"/>
                                          </p:stCondLst>
                                        </p:cTn>
                                        <p:tgtEl>
                                          <p:spTgt spid="117771"/>
                                        </p:tgtEl>
                                        <p:attrNameLst>
                                          <p:attrName>style.visibility</p:attrName>
                                        </p:attrNameLst>
                                      </p:cBhvr>
                                      <p:to>
                                        <p:strVal val="visible"/>
                                      </p:to>
                                    </p:set>
                                    <p:anim calcmode="lin" valueType="num">
                                      <p:cBhvr>
                                        <p:cTn id="51" dur="500" fill="hold"/>
                                        <p:tgtEl>
                                          <p:spTgt spid="117771"/>
                                        </p:tgtEl>
                                        <p:attrNameLst>
                                          <p:attrName>ppt_w</p:attrName>
                                        </p:attrNameLst>
                                      </p:cBhvr>
                                      <p:tavLst>
                                        <p:tav tm="0">
                                          <p:val>
                                            <p:fltVal val="0"/>
                                          </p:val>
                                        </p:tav>
                                        <p:tav tm="100000">
                                          <p:val>
                                            <p:strVal val="#ppt_w"/>
                                          </p:val>
                                        </p:tav>
                                      </p:tavLst>
                                    </p:anim>
                                    <p:anim calcmode="lin" valueType="num">
                                      <p:cBhvr>
                                        <p:cTn id="52" dur="500" fill="hold"/>
                                        <p:tgtEl>
                                          <p:spTgt spid="117771"/>
                                        </p:tgtEl>
                                        <p:attrNameLst>
                                          <p:attrName>ppt_h</p:attrName>
                                        </p:attrNameLst>
                                      </p:cBhvr>
                                      <p:tavLst>
                                        <p:tav tm="0">
                                          <p:val>
                                            <p:strVal val="#ppt_h"/>
                                          </p:val>
                                        </p:tav>
                                        <p:tav tm="100000">
                                          <p:val>
                                            <p:strVal val="#ppt_h"/>
                                          </p:val>
                                        </p:tav>
                                      </p:tavLst>
                                    </p:anim>
                                  </p:childTnLst>
                                </p:cTn>
                              </p:par>
                              <p:par>
                                <p:cTn id="53" presetID="22" presetClass="entr" presetSubtype="1" fill="hold" grpId="0" nodeType="withEffect">
                                  <p:stCondLst>
                                    <p:cond delay="0"/>
                                  </p:stCondLst>
                                  <p:childTnLst>
                                    <p:set>
                                      <p:cBhvr>
                                        <p:cTn id="54" dur="1" fill="hold">
                                          <p:stCondLst>
                                            <p:cond delay="0"/>
                                          </p:stCondLst>
                                        </p:cTn>
                                        <p:tgtEl>
                                          <p:spTgt spid="117777"/>
                                        </p:tgtEl>
                                        <p:attrNameLst>
                                          <p:attrName>style.visibility</p:attrName>
                                        </p:attrNameLst>
                                      </p:cBhvr>
                                      <p:to>
                                        <p:strVal val="visible"/>
                                      </p:to>
                                    </p:set>
                                    <p:animEffect transition="in" filter="wipe(up)">
                                      <p:cBhvr>
                                        <p:cTn id="55" dur="500"/>
                                        <p:tgtEl>
                                          <p:spTgt spid="11777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7765">
                                            <p:txEl>
                                              <p:pRg st="3" end="3"/>
                                            </p:txEl>
                                          </p:spTgt>
                                        </p:tgtEl>
                                        <p:attrNameLst>
                                          <p:attrName>style.visibility</p:attrName>
                                        </p:attrNameLst>
                                      </p:cBhvr>
                                      <p:to>
                                        <p:strVal val="visible"/>
                                      </p:to>
                                    </p:set>
                                  </p:childTnLst>
                                </p:cTn>
                              </p:par>
                              <p:par>
                                <p:cTn id="60" presetID="17" presetClass="entr" presetSubtype="10" fill="hold" grpId="0" nodeType="withEffect">
                                  <p:stCondLst>
                                    <p:cond delay="0"/>
                                  </p:stCondLst>
                                  <p:childTnLst>
                                    <p:set>
                                      <p:cBhvr>
                                        <p:cTn id="61" dur="1" fill="hold">
                                          <p:stCondLst>
                                            <p:cond delay="0"/>
                                          </p:stCondLst>
                                        </p:cTn>
                                        <p:tgtEl>
                                          <p:spTgt spid="117772"/>
                                        </p:tgtEl>
                                        <p:attrNameLst>
                                          <p:attrName>style.visibility</p:attrName>
                                        </p:attrNameLst>
                                      </p:cBhvr>
                                      <p:to>
                                        <p:strVal val="visible"/>
                                      </p:to>
                                    </p:set>
                                    <p:anim calcmode="lin" valueType="num">
                                      <p:cBhvr>
                                        <p:cTn id="62" dur="500" fill="hold"/>
                                        <p:tgtEl>
                                          <p:spTgt spid="117772"/>
                                        </p:tgtEl>
                                        <p:attrNameLst>
                                          <p:attrName>ppt_w</p:attrName>
                                        </p:attrNameLst>
                                      </p:cBhvr>
                                      <p:tavLst>
                                        <p:tav tm="0">
                                          <p:val>
                                            <p:fltVal val="0"/>
                                          </p:val>
                                        </p:tav>
                                        <p:tav tm="100000">
                                          <p:val>
                                            <p:strVal val="#ppt_w"/>
                                          </p:val>
                                        </p:tav>
                                      </p:tavLst>
                                    </p:anim>
                                    <p:anim calcmode="lin" valueType="num">
                                      <p:cBhvr>
                                        <p:cTn id="63" dur="500" fill="hold"/>
                                        <p:tgtEl>
                                          <p:spTgt spid="117772"/>
                                        </p:tgtEl>
                                        <p:attrNameLst>
                                          <p:attrName>ppt_h</p:attrName>
                                        </p:attrNameLst>
                                      </p:cBhvr>
                                      <p:tavLst>
                                        <p:tav tm="0">
                                          <p:val>
                                            <p:strVal val="#ppt_h"/>
                                          </p:val>
                                        </p:tav>
                                        <p:tav tm="100000">
                                          <p:val>
                                            <p:strVal val="#ppt_h"/>
                                          </p:val>
                                        </p:tav>
                                      </p:tavLst>
                                    </p:anim>
                                  </p:childTnLst>
                                </p:cTn>
                              </p:par>
                              <p:par>
                                <p:cTn id="64" presetID="22" presetClass="entr" presetSubtype="1" fill="hold" grpId="0" nodeType="withEffect">
                                  <p:stCondLst>
                                    <p:cond delay="0"/>
                                  </p:stCondLst>
                                  <p:childTnLst>
                                    <p:set>
                                      <p:cBhvr>
                                        <p:cTn id="65" dur="1" fill="hold">
                                          <p:stCondLst>
                                            <p:cond delay="0"/>
                                          </p:stCondLst>
                                        </p:cTn>
                                        <p:tgtEl>
                                          <p:spTgt spid="117778"/>
                                        </p:tgtEl>
                                        <p:attrNameLst>
                                          <p:attrName>style.visibility</p:attrName>
                                        </p:attrNameLst>
                                      </p:cBhvr>
                                      <p:to>
                                        <p:strVal val="visible"/>
                                      </p:to>
                                    </p:set>
                                    <p:animEffect transition="in" filter="wipe(up)">
                                      <p:cBhvr>
                                        <p:cTn id="66" dur="500"/>
                                        <p:tgtEl>
                                          <p:spTgt spid="11777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7765">
                                            <p:txEl>
                                              <p:pRg st="4" end="4"/>
                                            </p:txEl>
                                          </p:spTgt>
                                        </p:tgtEl>
                                        <p:attrNameLst>
                                          <p:attrName>style.visibility</p:attrName>
                                        </p:attrNameLst>
                                      </p:cBhvr>
                                      <p:to>
                                        <p:strVal val="visible"/>
                                      </p:to>
                                    </p:set>
                                  </p:childTnLst>
                                </p:cTn>
                              </p:par>
                              <p:par>
                                <p:cTn id="71" presetID="17" presetClass="entr" presetSubtype="10" fill="hold" grpId="0" nodeType="withEffect">
                                  <p:stCondLst>
                                    <p:cond delay="0"/>
                                  </p:stCondLst>
                                  <p:childTnLst>
                                    <p:set>
                                      <p:cBhvr>
                                        <p:cTn id="72" dur="1" fill="hold">
                                          <p:stCondLst>
                                            <p:cond delay="0"/>
                                          </p:stCondLst>
                                        </p:cTn>
                                        <p:tgtEl>
                                          <p:spTgt spid="117773"/>
                                        </p:tgtEl>
                                        <p:attrNameLst>
                                          <p:attrName>style.visibility</p:attrName>
                                        </p:attrNameLst>
                                      </p:cBhvr>
                                      <p:to>
                                        <p:strVal val="visible"/>
                                      </p:to>
                                    </p:set>
                                    <p:anim calcmode="lin" valueType="num">
                                      <p:cBhvr>
                                        <p:cTn id="73" dur="500" fill="hold"/>
                                        <p:tgtEl>
                                          <p:spTgt spid="117773"/>
                                        </p:tgtEl>
                                        <p:attrNameLst>
                                          <p:attrName>ppt_w</p:attrName>
                                        </p:attrNameLst>
                                      </p:cBhvr>
                                      <p:tavLst>
                                        <p:tav tm="0">
                                          <p:val>
                                            <p:fltVal val="0"/>
                                          </p:val>
                                        </p:tav>
                                        <p:tav tm="100000">
                                          <p:val>
                                            <p:strVal val="#ppt_w"/>
                                          </p:val>
                                        </p:tav>
                                      </p:tavLst>
                                    </p:anim>
                                    <p:anim calcmode="lin" valueType="num">
                                      <p:cBhvr>
                                        <p:cTn id="74" dur="500" fill="hold"/>
                                        <p:tgtEl>
                                          <p:spTgt spid="117773"/>
                                        </p:tgtEl>
                                        <p:attrNameLst>
                                          <p:attrName>ppt_h</p:attrName>
                                        </p:attrNameLst>
                                      </p:cBhvr>
                                      <p:tavLst>
                                        <p:tav tm="0">
                                          <p:val>
                                            <p:strVal val="#ppt_h"/>
                                          </p:val>
                                        </p:tav>
                                        <p:tav tm="100000">
                                          <p:val>
                                            <p:strVal val="#ppt_h"/>
                                          </p:val>
                                        </p:tav>
                                      </p:tavLst>
                                    </p:anim>
                                  </p:childTnLst>
                                </p:cTn>
                              </p:par>
                              <p:par>
                                <p:cTn id="75" presetID="22" presetClass="entr" presetSubtype="1" fill="hold" grpId="0" nodeType="withEffect">
                                  <p:stCondLst>
                                    <p:cond delay="0"/>
                                  </p:stCondLst>
                                  <p:childTnLst>
                                    <p:set>
                                      <p:cBhvr>
                                        <p:cTn id="76" dur="1" fill="hold">
                                          <p:stCondLst>
                                            <p:cond delay="0"/>
                                          </p:stCondLst>
                                        </p:cTn>
                                        <p:tgtEl>
                                          <p:spTgt spid="117779"/>
                                        </p:tgtEl>
                                        <p:attrNameLst>
                                          <p:attrName>style.visibility</p:attrName>
                                        </p:attrNameLst>
                                      </p:cBhvr>
                                      <p:to>
                                        <p:strVal val="visible"/>
                                      </p:to>
                                    </p:set>
                                    <p:animEffect transition="in" filter="wipe(up)">
                                      <p:cBhvr>
                                        <p:cTn id="77" dur="500"/>
                                        <p:tgtEl>
                                          <p:spTgt spid="11777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4"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 from="(-#ppt_w/2)" to="(#ppt_x)" calcmode="lin" valueType="num">
                                      <p:cBhvr>
                                        <p:cTn id="82" dur="600" fill="hold">
                                          <p:stCondLst>
                                            <p:cond delay="0"/>
                                          </p:stCondLst>
                                        </p:cTn>
                                        <p:tgtEl>
                                          <p:spTgt spid="20"/>
                                        </p:tgtEl>
                                        <p:attrNameLst>
                                          <p:attrName>ppt_x</p:attrName>
                                        </p:attrNameLst>
                                      </p:cBhvr>
                                    </p:anim>
                                    <p:anim from="0" to="-1.0" calcmode="lin" valueType="num">
                                      <p:cBhvr>
                                        <p:cTn id="83" dur="200" decel="50000" autoRev="1" fill="hold">
                                          <p:stCondLst>
                                            <p:cond delay="600"/>
                                          </p:stCondLst>
                                        </p:cTn>
                                        <p:tgtEl>
                                          <p:spTgt spid="20"/>
                                        </p:tgtEl>
                                        <p:attrNameLst>
                                          <p:attrName>xshear</p:attrName>
                                        </p:attrNameLst>
                                      </p:cBhvr>
                                    </p:anim>
                                    <p:animScale>
                                      <p:cBhvr>
                                        <p:cTn id="84" dur="200" decel="100000" autoRev="1" fill="hold">
                                          <p:stCondLst>
                                            <p:cond delay="600"/>
                                          </p:stCondLst>
                                        </p:cTn>
                                        <p:tgtEl>
                                          <p:spTgt spid="20"/>
                                        </p:tgtEl>
                                      </p:cBhvr>
                                      <p:from x="100000" y="100000"/>
                                      <p:to x="80000" y="100000"/>
                                    </p:animScale>
                                    <p:anim by="(#ppt_h/3+#ppt_w*0.1)" calcmode="lin" valueType="num">
                                      <p:cBhvr additive="sum">
                                        <p:cTn id="85" dur="200" decel="100000" autoRev="1" fill="hold">
                                          <p:stCondLst>
                                            <p:cond delay="600"/>
                                          </p:stCondLst>
                                        </p:cTn>
                                        <p:tgtEl>
                                          <p:spTgt spid="2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allAtOnce"/>
      <p:bldP spid="117765" grpId="0" build="allAtOnce"/>
      <p:bldP spid="117769" grpId="0" animBg="1"/>
      <p:bldP spid="117771" grpId="0" animBg="1"/>
      <p:bldP spid="117773" grpId="0" animBg="1"/>
      <p:bldP spid="117772" grpId="0" animBg="1"/>
      <p:bldP spid="117770" grpId="0" animBg="1"/>
      <p:bldP spid="117775" grpId="0" animBg="1"/>
      <p:bldP spid="117776" grpId="0" animBg="1"/>
      <p:bldP spid="117777" grpId="0" animBg="1"/>
      <p:bldP spid="117778" grpId="0" animBg="1"/>
      <p:bldP spid="11777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126A4BA6-3E41-4116-95E6-B6F3824D0640}" type="slidenum">
              <a:rPr lang="en-US" altLang="zh-CN"/>
              <a:pPr>
                <a:defRPr/>
              </a:pPr>
              <a:t>6</a:t>
            </a:fld>
            <a:endParaRPr lang="en-US" altLang="zh-CN"/>
          </a:p>
        </p:txBody>
      </p:sp>
      <p:sp>
        <p:nvSpPr>
          <p:cNvPr id="13315" name="Rectangle 2"/>
          <p:cNvSpPr>
            <a:spLocks noGrp="1" noChangeArrowheads="1"/>
          </p:cNvSpPr>
          <p:nvPr>
            <p:ph type="title"/>
          </p:nvPr>
        </p:nvSpPr>
        <p:spPr>
          <a:xfrm>
            <a:off x="304800" y="228600"/>
            <a:ext cx="5867400" cy="609600"/>
          </a:xfrm>
        </p:spPr>
        <p:txBody>
          <a:bodyPr/>
          <a:lstStyle/>
          <a:p>
            <a:pPr algn="l" eaLnBrk="1" hangingPunct="1"/>
            <a:r>
              <a:rPr lang="en-US" altLang="zh-CN" sz="3200" smtClean="0">
                <a:solidFill>
                  <a:srgbClr val="990000"/>
                </a:solidFill>
                <a:latin typeface="黑体" panose="02010609060101010101" pitchFamily="49" charset="-122"/>
                <a:cs typeface="Times New Roman" panose="02020603050405020304" pitchFamily="18" charset="0"/>
              </a:rPr>
              <a:t>Expression</a:t>
            </a:r>
            <a:r>
              <a:rPr lang="en-US" altLang="zh-CN" sz="3200" smtClean="0">
                <a:solidFill>
                  <a:srgbClr val="990000"/>
                </a:solidFill>
                <a:latin typeface="黑体" panose="02010609060101010101" pitchFamily="49" charset="-122"/>
                <a:ea typeface="黑体" panose="02010609060101010101" pitchFamily="49" charset="-122"/>
              </a:rPr>
              <a:t> </a:t>
            </a:r>
            <a:r>
              <a:rPr lang="zh-CN" altLang="en-US" sz="3200" smtClean="0">
                <a:solidFill>
                  <a:srgbClr val="990000"/>
                </a:solidFill>
                <a:latin typeface="隶书" panose="02010509060101010101" pitchFamily="49" charset="-122"/>
                <a:ea typeface="隶书" panose="02010509060101010101" pitchFamily="49" charset="-122"/>
              </a:rPr>
              <a:t>的改写</a:t>
            </a:r>
          </a:p>
        </p:txBody>
      </p:sp>
      <p:sp>
        <p:nvSpPr>
          <p:cNvPr id="7172" name="Rectangle 4"/>
          <p:cNvSpPr>
            <a:spLocks noChangeArrowheads="1"/>
          </p:cNvSpPr>
          <p:nvPr/>
        </p:nvSpPr>
        <p:spPr bwMode="auto">
          <a:xfrm>
            <a:off x="685800" y="15240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400">
                <a:latin typeface="黑体" panose="02010609060101010101" pitchFamily="49" charset="-122"/>
              </a:rPr>
              <a:t>Expression → Expression PLUS  Expression</a:t>
            </a:r>
          </a:p>
          <a:p>
            <a:pPr eaLnBrk="1" hangingPunct="1">
              <a:lnSpc>
                <a:spcPct val="90000"/>
              </a:lnSpc>
              <a:buFontTx/>
              <a:buNone/>
            </a:pPr>
            <a:r>
              <a:rPr lang="en-US" altLang="zh-CN" sz="2400">
                <a:latin typeface="黑体" panose="02010609060101010101" pitchFamily="49" charset="-122"/>
                <a:cs typeface="Times New Roman" panose="02020603050405020304" pitchFamily="18" charset="0"/>
              </a:rPr>
              <a:t>           |  Expression MINUS Expression</a:t>
            </a:r>
            <a:endParaRPr lang="en-US" altLang="zh-CN" sz="2400"/>
          </a:p>
        </p:txBody>
      </p:sp>
      <p:sp>
        <p:nvSpPr>
          <p:cNvPr id="7173" name="Rectangle 5"/>
          <p:cNvSpPr>
            <a:spLocks noChangeArrowheads="1"/>
          </p:cNvSpPr>
          <p:nvPr/>
        </p:nvSpPr>
        <p:spPr bwMode="auto">
          <a:xfrm>
            <a:off x="381000" y="2387600"/>
            <a:ext cx="83677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400">
                <a:latin typeface="隶书" panose="02010509060101010101" pitchFamily="49" charset="-122"/>
                <a:ea typeface="隶书" panose="02010509060101010101" pitchFamily="49" charset="-122"/>
              </a:rPr>
              <a:t>引入</a:t>
            </a:r>
            <a:r>
              <a:rPr lang="en-US" altLang="zh-CN" sz="2400">
                <a:solidFill>
                  <a:schemeClr val="tx2"/>
                </a:solidFill>
                <a:latin typeface="黑体" panose="02010609060101010101" pitchFamily="49" charset="-122"/>
                <a:ea typeface="黑体" panose="02010609060101010101" pitchFamily="49" charset="-122"/>
              </a:rPr>
              <a:t>Term</a:t>
            </a:r>
            <a:r>
              <a:rPr lang="zh-CN" altLang="en-US" sz="2400">
                <a:latin typeface="隶书" panose="02010509060101010101" pitchFamily="49" charset="-122"/>
                <a:ea typeface="隶书" panose="02010509060101010101" pitchFamily="49" charset="-122"/>
              </a:rPr>
              <a:t>提高算符的优先级，保留左递归使得算符左结合：</a:t>
            </a:r>
          </a:p>
        </p:txBody>
      </p:sp>
      <p:sp>
        <p:nvSpPr>
          <p:cNvPr id="7174" name="Rectangle 6"/>
          <p:cNvSpPr>
            <a:spLocks noChangeArrowheads="1"/>
          </p:cNvSpPr>
          <p:nvPr/>
        </p:nvSpPr>
        <p:spPr bwMode="auto">
          <a:xfrm>
            <a:off x="685800" y="2921000"/>
            <a:ext cx="662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Expression → Expression PLUS </a:t>
            </a:r>
            <a:r>
              <a:rPr lang="en-US" altLang="zh-CN" sz="2400">
                <a:solidFill>
                  <a:schemeClr val="tx2"/>
                </a:solidFill>
                <a:latin typeface="黑体" panose="02010609060101010101" pitchFamily="49" charset="-122"/>
                <a:ea typeface="黑体" panose="02010609060101010101" pitchFamily="49" charset="-122"/>
              </a:rPr>
              <a:t>Term</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Expression MINUS </a:t>
            </a:r>
            <a:r>
              <a:rPr lang="en-US" altLang="zh-CN" sz="2400">
                <a:solidFill>
                  <a:schemeClr val="tx2"/>
                </a:solidFill>
                <a:latin typeface="黑体" panose="02010609060101010101" pitchFamily="49" charset="-122"/>
                <a:ea typeface="黑体" panose="02010609060101010101" pitchFamily="49" charset="-122"/>
              </a:rPr>
              <a:t>Term</a:t>
            </a:r>
          </a:p>
          <a:p>
            <a:pPr eaLnBrk="1" hangingPunct="1">
              <a:lnSpc>
                <a:spcPct val="90000"/>
              </a:lnSpc>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tx2"/>
                </a:solidFill>
                <a:latin typeface="黑体" panose="02010609060101010101" pitchFamily="49" charset="-122"/>
                <a:ea typeface="黑体" panose="02010609060101010101" pitchFamily="49" charset="-122"/>
              </a:rPr>
              <a:t>Term</a:t>
            </a:r>
          </a:p>
        </p:txBody>
      </p:sp>
      <p:sp>
        <p:nvSpPr>
          <p:cNvPr id="7175" name="Rectangle 7"/>
          <p:cNvSpPr>
            <a:spLocks noChangeArrowheads="1"/>
          </p:cNvSpPr>
          <p:nvPr/>
        </p:nvSpPr>
        <p:spPr bwMode="auto">
          <a:xfrm>
            <a:off x="381000" y="4267200"/>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r>
              <a:rPr lang="zh-CN" altLang="en-US" sz="2400">
                <a:latin typeface="隶书" panose="02010509060101010101" pitchFamily="49" charset="-122"/>
                <a:ea typeface="隶书" panose="02010509060101010101" pitchFamily="49" charset="-122"/>
              </a:rPr>
              <a:t>对应运算</a:t>
            </a:r>
            <a:r>
              <a:rPr lang="en-US" altLang="zh-CN" sz="2400">
                <a:solidFill>
                  <a:schemeClr val="accent2"/>
                </a:solidFill>
                <a:latin typeface="黑体" panose="02010609060101010101" pitchFamily="49" charset="-122"/>
              </a:rPr>
              <a:t>MUL</a:t>
            </a:r>
            <a:r>
              <a:rPr lang="zh-CN" altLang="en-US" sz="2400">
                <a:latin typeface="隶书" panose="02010509060101010101" pitchFamily="49" charset="-122"/>
                <a:ea typeface="隶书" panose="02010509060101010101" pitchFamily="49" charset="-122"/>
              </a:rPr>
              <a:t>和</a:t>
            </a:r>
            <a:r>
              <a:rPr lang="en-US" altLang="zh-CN" sz="2400">
                <a:solidFill>
                  <a:schemeClr val="accent2"/>
                </a:solidFill>
                <a:latin typeface="黑体" panose="02010609060101010101" pitchFamily="49" charset="-122"/>
                <a:cs typeface="Times New Roman" panose="02020603050405020304" pitchFamily="18" charset="0"/>
              </a:rPr>
              <a:t>DIV</a:t>
            </a:r>
            <a:r>
              <a:rPr lang="zh-CN" altLang="en-US" sz="2400">
                <a:latin typeface="隶书" panose="02010509060101010101" pitchFamily="49" charset="-122"/>
                <a:ea typeface="隶书" panose="02010509060101010101" pitchFamily="49" charset="-122"/>
              </a:rPr>
              <a:t>，于是有：</a:t>
            </a:r>
            <a:endParaRPr lang="zh-CN" altLang="en-US" sz="2400"/>
          </a:p>
        </p:txBody>
      </p:sp>
      <p:sp>
        <p:nvSpPr>
          <p:cNvPr id="7176" name="Rectangle 8"/>
          <p:cNvSpPr>
            <a:spLocks noChangeArrowheads="1"/>
          </p:cNvSpPr>
          <p:nvPr/>
        </p:nvSpPr>
        <p:spPr bwMode="auto">
          <a:xfrm>
            <a:off x="323850" y="4652963"/>
            <a:ext cx="4608513"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a:solidFill>
                  <a:schemeClr val="tx2"/>
                </a:solidFill>
                <a:latin typeface="黑体" panose="02010609060101010101" pitchFamily="49" charset="-122"/>
                <a:ea typeface="黑体" panose="02010609060101010101" pitchFamily="49" charset="-122"/>
              </a:rPr>
              <a:t>  Expression </a:t>
            </a:r>
            <a:r>
              <a:rPr lang="en-US" altLang="zh-CN" sz="2200">
                <a:solidFill>
                  <a:srgbClr val="990000"/>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p:txBody>
      </p:sp>
      <p:sp>
        <p:nvSpPr>
          <p:cNvPr id="7177" name="Rectangle 9"/>
          <p:cNvSpPr>
            <a:spLocks noChangeArrowheads="1"/>
          </p:cNvSpPr>
          <p:nvPr/>
        </p:nvSpPr>
        <p:spPr bwMode="auto">
          <a:xfrm>
            <a:off x="576263" y="5991225"/>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latin typeface="隶书" panose="02010509060101010101" pitchFamily="49" charset="-122"/>
                <a:ea typeface="隶书" panose="02010509060101010101" pitchFamily="49" charset="-122"/>
              </a:rPr>
              <a:t>反复改写，最终得到：</a:t>
            </a:r>
            <a:endParaRPr lang="zh-CN" altLang="en-US" sz="2400"/>
          </a:p>
        </p:txBody>
      </p:sp>
      <p:sp>
        <p:nvSpPr>
          <p:cNvPr id="13322" name="Rectangle 10"/>
          <p:cNvSpPr>
            <a:spLocks noChangeArrowheads="1"/>
          </p:cNvSpPr>
          <p:nvPr/>
        </p:nvSpPr>
        <p:spPr bwMode="auto">
          <a:xfrm>
            <a:off x="381000" y="966788"/>
            <a:ext cx="704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tx2"/>
                </a:solidFill>
                <a:latin typeface="黑体" panose="02010609060101010101" pitchFamily="49" charset="-122"/>
              </a:rPr>
              <a:t>Expression</a:t>
            </a:r>
            <a:r>
              <a:rPr lang="zh-CN" altLang="en-US" sz="2400">
                <a:latin typeface="隶书" panose="02010509060101010101" pitchFamily="49" charset="-122"/>
                <a:ea typeface="隶书" panose="02010509060101010101" pitchFamily="49" charset="-122"/>
              </a:rPr>
              <a:t>对应最低优先级的运算，</a:t>
            </a:r>
            <a:r>
              <a:rPr lang="en-US" altLang="zh-CN" sz="2400">
                <a:solidFill>
                  <a:schemeClr val="accent2"/>
                </a:solidFill>
                <a:latin typeface="黑体" panose="02010609060101010101" pitchFamily="49" charset="-122"/>
              </a:rPr>
              <a:t>PLUS</a:t>
            </a:r>
            <a:r>
              <a:rPr lang="zh-CN" altLang="en-US" sz="2400">
                <a:latin typeface="隶书" panose="02010509060101010101" pitchFamily="49" charset="-122"/>
                <a:ea typeface="隶书" panose="02010509060101010101" pitchFamily="49" charset="-122"/>
              </a:rPr>
              <a:t>和</a:t>
            </a:r>
            <a:r>
              <a:rPr lang="en-US" altLang="zh-CN" sz="2400">
                <a:solidFill>
                  <a:schemeClr val="accent2"/>
                </a:solidFill>
                <a:latin typeface="黑体" panose="02010609060101010101" pitchFamily="49" charset="-122"/>
                <a:cs typeface="Times New Roman" panose="02020603050405020304" pitchFamily="18" charset="0"/>
              </a:rPr>
              <a:t>MINUS</a:t>
            </a:r>
            <a:r>
              <a:rPr lang="zh-CN" altLang="en-US" sz="2400">
                <a:latin typeface="隶书" panose="02010509060101010101" pitchFamily="49" charset="-122"/>
                <a:ea typeface="隶书" panose="02010509060101010101" pitchFamily="49" charset="-122"/>
              </a:rPr>
              <a:t>：</a:t>
            </a:r>
          </a:p>
        </p:txBody>
      </p:sp>
      <p:sp>
        <p:nvSpPr>
          <p:cNvPr id="7179" name="Rectangle 11"/>
          <p:cNvSpPr>
            <a:spLocks noChangeArrowheads="1"/>
          </p:cNvSpPr>
          <p:nvPr/>
        </p:nvSpPr>
        <p:spPr bwMode="auto">
          <a:xfrm>
            <a:off x="5226050" y="4365625"/>
            <a:ext cx="3594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Term → Term </a:t>
            </a:r>
            <a:r>
              <a:rPr lang="en-US" altLang="zh-CN" sz="2400">
                <a:latin typeface="黑体" panose="02010609060101010101" pitchFamily="49" charset="-122"/>
              </a:rPr>
              <a:t>MUL</a:t>
            </a:r>
            <a:r>
              <a:rPr lang="en-US" altLang="zh-CN" sz="2400">
                <a:latin typeface="黑体" panose="02010609060101010101" pitchFamily="49" charset="-122"/>
                <a:ea typeface="黑体" panose="02010609060101010101" pitchFamily="49" charset="-122"/>
              </a:rPr>
              <a:t> Term</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Term </a:t>
            </a:r>
            <a:r>
              <a:rPr lang="en-US" altLang="zh-CN" sz="2400">
                <a:latin typeface="黑体" panose="02010609060101010101" pitchFamily="49" charset="-122"/>
                <a:cs typeface="Times New Roman" panose="02020603050405020304" pitchFamily="18" charset="0"/>
              </a:rPr>
              <a:t>DIV</a:t>
            </a:r>
            <a:r>
              <a:rPr lang="en-US" altLang="zh-CN" sz="2400">
                <a:latin typeface="黑体" panose="02010609060101010101" pitchFamily="49" charset="-122"/>
                <a:ea typeface="黑体" panose="02010609060101010101" pitchFamily="49" charset="-122"/>
              </a:rPr>
              <a:t> Term</a:t>
            </a:r>
          </a:p>
        </p:txBody>
      </p:sp>
      <p:sp>
        <p:nvSpPr>
          <p:cNvPr id="7180" name="Rectangle 12"/>
          <p:cNvSpPr>
            <a:spLocks noChangeArrowheads="1"/>
          </p:cNvSpPr>
          <p:nvPr/>
        </p:nvSpPr>
        <p:spPr bwMode="auto">
          <a:xfrm>
            <a:off x="5003800" y="5373688"/>
            <a:ext cx="4140200" cy="1222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Term → Term </a:t>
            </a:r>
            <a:r>
              <a:rPr lang="en-US" altLang="zh-CN" sz="2400">
                <a:latin typeface="黑体" panose="02010609060101010101" pitchFamily="49" charset="-122"/>
              </a:rPr>
              <a:t>MUL</a:t>
            </a:r>
            <a:r>
              <a:rPr lang="en-US" altLang="zh-CN" sz="2400">
                <a:latin typeface="黑体" panose="02010609060101010101" pitchFamily="49" charset="-122"/>
                <a:ea typeface="黑体" panose="02010609060101010101" pitchFamily="49" charset="-122"/>
              </a:rPr>
              <a:t> Factor</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Term </a:t>
            </a:r>
            <a:r>
              <a:rPr lang="en-US" altLang="zh-CN" sz="2400">
                <a:latin typeface="黑体" panose="02010609060101010101" pitchFamily="49" charset="-122"/>
                <a:cs typeface="Times New Roman" panose="02020603050405020304" pitchFamily="18" charset="0"/>
              </a:rPr>
              <a:t>DIV</a:t>
            </a:r>
            <a:r>
              <a:rPr lang="en-US" altLang="zh-CN" sz="2400">
                <a:latin typeface="黑体" panose="02010609060101010101" pitchFamily="49" charset="-122"/>
                <a:ea typeface="黑体" panose="02010609060101010101" pitchFamily="49" charset="-122"/>
              </a:rPr>
              <a:t> Factor</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Factor</a:t>
            </a:r>
          </a:p>
        </p:txBody>
      </p:sp>
      <p:sp>
        <p:nvSpPr>
          <p:cNvPr id="7181" name="AutoShape 13"/>
          <p:cNvSpPr>
            <a:spLocks noChangeArrowheads="1"/>
          </p:cNvSpPr>
          <p:nvPr/>
        </p:nvSpPr>
        <p:spPr bwMode="auto">
          <a:xfrm rot="-1361761">
            <a:off x="4716463" y="4724400"/>
            <a:ext cx="360362" cy="360363"/>
          </a:xfrm>
          <a:prstGeom prst="rightArrow">
            <a:avLst>
              <a:gd name="adj1" fmla="val 50000"/>
              <a:gd name="adj2" fmla="val 25000"/>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7182" name="AutoShape 14"/>
          <p:cNvSpPr>
            <a:spLocks noChangeArrowheads="1"/>
          </p:cNvSpPr>
          <p:nvPr/>
        </p:nvSpPr>
        <p:spPr bwMode="auto">
          <a:xfrm>
            <a:off x="5651500" y="5013325"/>
            <a:ext cx="360363" cy="360363"/>
          </a:xfrm>
          <a:prstGeom prst="downArrow">
            <a:avLst>
              <a:gd name="adj1" fmla="val 50000"/>
              <a:gd name="adj2" fmla="val 25000"/>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outVertic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arn(outVertic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arn(outVertical)">
                                      <p:cBhvr>
                                        <p:cTn id="17" dur="5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barn(outVertical)">
                                      <p:cBhvr>
                                        <p:cTn id="22" dur="5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barn(outVertical)">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81"/>
                                        </p:tgtEl>
                                        <p:attrNameLst>
                                          <p:attrName>style.visibility</p:attrName>
                                        </p:attrNameLst>
                                      </p:cBhvr>
                                      <p:to>
                                        <p:strVal val="visible"/>
                                      </p:to>
                                    </p:set>
                                    <p:animEffect transition="in" filter="wipe(left)">
                                      <p:cBhvr>
                                        <p:cTn id="32" dur="500"/>
                                        <p:tgtEl>
                                          <p:spTgt spid="7181"/>
                                        </p:tgtEl>
                                      </p:cBhvr>
                                    </p:animEffect>
                                  </p:childTnLst>
                                </p:cTn>
                              </p:par>
                            </p:childTnLst>
                          </p:cTn>
                        </p:par>
                        <p:par>
                          <p:cTn id="33" fill="hold" nodeType="afterGroup">
                            <p:stCondLst>
                              <p:cond delay="500"/>
                            </p:stCondLst>
                            <p:childTnLst>
                              <p:par>
                                <p:cTn id="34" presetID="16" presetClass="entr" presetSubtype="37" fill="hold" grpId="0" nodeType="afterEffect">
                                  <p:stCondLst>
                                    <p:cond delay="0"/>
                                  </p:stCondLst>
                                  <p:childTnLst>
                                    <p:set>
                                      <p:cBhvr>
                                        <p:cTn id="35" dur="1" fill="hold">
                                          <p:stCondLst>
                                            <p:cond delay="0"/>
                                          </p:stCondLst>
                                        </p:cTn>
                                        <p:tgtEl>
                                          <p:spTgt spid="7179"/>
                                        </p:tgtEl>
                                        <p:attrNameLst>
                                          <p:attrName>style.visibility</p:attrName>
                                        </p:attrNameLst>
                                      </p:cBhvr>
                                      <p:to>
                                        <p:strVal val="visible"/>
                                      </p:to>
                                    </p:set>
                                    <p:animEffect transition="in" filter="barn(outVertical)">
                                      <p:cBhvr>
                                        <p:cTn id="36" dur="500"/>
                                        <p:tgtEl>
                                          <p:spTgt spid="71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182"/>
                                        </p:tgtEl>
                                        <p:attrNameLst>
                                          <p:attrName>style.visibility</p:attrName>
                                        </p:attrNameLst>
                                      </p:cBhvr>
                                      <p:to>
                                        <p:strVal val="visible"/>
                                      </p:to>
                                    </p:set>
                                    <p:animEffect transition="in" filter="wipe(up)">
                                      <p:cBhvr>
                                        <p:cTn id="41" dur="500"/>
                                        <p:tgtEl>
                                          <p:spTgt spid="7182"/>
                                        </p:tgtEl>
                                      </p:cBhvr>
                                    </p:animEffect>
                                  </p:childTnLst>
                                </p:cTn>
                              </p:par>
                            </p:childTnLst>
                          </p:cTn>
                        </p:par>
                        <p:par>
                          <p:cTn id="42" fill="hold" nodeType="afterGroup">
                            <p:stCondLst>
                              <p:cond delay="500"/>
                            </p:stCondLst>
                            <p:childTnLst>
                              <p:par>
                                <p:cTn id="43" presetID="16" presetClass="entr" presetSubtype="37" fill="hold" grpId="0" nodeType="afterEffect">
                                  <p:stCondLst>
                                    <p:cond delay="0"/>
                                  </p:stCondLst>
                                  <p:childTnLst>
                                    <p:set>
                                      <p:cBhvr>
                                        <p:cTn id="44" dur="1" fill="hold">
                                          <p:stCondLst>
                                            <p:cond delay="0"/>
                                          </p:stCondLst>
                                        </p:cTn>
                                        <p:tgtEl>
                                          <p:spTgt spid="7180"/>
                                        </p:tgtEl>
                                        <p:attrNameLst>
                                          <p:attrName>style.visibility</p:attrName>
                                        </p:attrNameLst>
                                      </p:cBhvr>
                                      <p:to>
                                        <p:strVal val="visible"/>
                                      </p:to>
                                    </p:set>
                                    <p:animEffect transition="in" filter="barn(outVertical)">
                                      <p:cBhvr>
                                        <p:cTn id="45" dur="500"/>
                                        <p:tgtEl>
                                          <p:spTgt spid="718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arn(outVertical)">
                                      <p:cBhvr>
                                        <p:cTn id="5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autoUpdateAnimBg="0"/>
      <p:bldP spid="7174" grpId="0" autoUpdateAnimBg="0"/>
      <p:bldP spid="7175" grpId="0" autoUpdateAnimBg="0"/>
      <p:bldP spid="7176" grpId="0" autoUpdateAnimBg="0"/>
      <p:bldP spid="7177" grpId="0" autoUpdateAnimBg="0"/>
      <p:bldP spid="7179" grpId="0" autoUpdateAnimBg="0"/>
      <p:bldP spid="7180" grpId="0" animBg="1" autoUpdateAnimBg="0"/>
      <p:bldP spid="7181" grpId="0" animBg="1"/>
      <p:bldP spid="71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84934C66-02FC-44F9-854B-0B506FB9DA00}" type="slidenum">
              <a:rPr lang="en-US" altLang="zh-CN"/>
              <a:pPr>
                <a:defRPr/>
              </a:pPr>
              <a:t>7</a:t>
            </a:fld>
            <a:endParaRPr lang="en-US" altLang="zh-CN"/>
          </a:p>
        </p:txBody>
      </p:sp>
      <p:sp>
        <p:nvSpPr>
          <p:cNvPr id="15363" name="Rectangle 2"/>
          <p:cNvSpPr>
            <a:spLocks noGrp="1" noChangeArrowheads="1"/>
          </p:cNvSpPr>
          <p:nvPr>
            <p:ph type="title"/>
          </p:nvPr>
        </p:nvSpPr>
        <p:spPr>
          <a:xfrm>
            <a:off x="381000" y="188913"/>
            <a:ext cx="5270500" cy="609600"/>
          </a:xfrm>
        </p:spPr>
        <p:txBody>
          <a:bodyPr/>
          <a:lstStyle/>
          <a:p>
            <a:pPr algn="l"/>
            <a:r>
              <a:rPr lang="zh-CN" altLang="en-US" sz="3200" smtClean="0">
                <a:solidFill>
                  <a:srgbClr val="990000"/>
                </a:solidFill>
                <a:latin typeface="隶书" panose="02010509060101010101" pitchFamily="49" charset="-122"/>
                <a:ea typeface="隶书" panose="02010509060101010101" pitchFamily="49" charset="-122"/>
              </a:rPr>
              <a:t>无二义的表达式文法</a:t>
            </a:r>
          </a:p>
        </p:txBody>
      </p:sp>
      <p:sp>
        <p:nvSpPr>
          <p:cNvPr id="15364" name="Text Box 4"/>
          <p:cNvSpPr txBox="1">
            <a:spLocks noChangeArrowheads="1"/>
          </p:cNvSpPr>
          <p:nvPr/>
        </p:nvSpPr>
        <p:spPr bwMode="auto">
          <a:xfrm>
            <a:off x="5029200" y="1981200"/>
            <a:ext cx="4114800" cy="2209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Expression</a:t>
            </a:r>
            <a:r>
              <a:rPr lang="en-US" altLang="zh-CN" sz="2400">
                <a:solidFill>
                  <a:schemeClr val="hlink"/>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PLUS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MINUS</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Term</a:t>
            </a:r>
            <a:r>
              <a:rPr lang="en-US" altLang="zh-CN" sz="2400">
                <a:solidFill>
                  <a:schemeClr val="bg2"/>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MUL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DIV</a:t>
            </a:r>
            <a:r>
              <a:rPr lang="en-US" altLang="zh-CN" sz="2400">
                <a:latin typeface="隶书" panose="02010509060101010101" pitchFamily="49" charset="-122"/>
                <a:ea typeface="隶书" panose="02010509060101010101" pitchFamily="49" charset="-122"/>
              </a:rPr>
              <a:t>	 </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Factor	</a:t>
            </a:r>
            <a:r>
              <a:rPr lang="en-US" altLang="zh-CN" sz="2400">
                <a:latin typeface="黑体" panose="02010609060101010101" pitchFamily="49" charset="-122"/>
                <a:ea typeface="黑体" panose="02010609060101010101" pitchFamily="49" charset="-122"/>
              </a:rPr>
              <a:t>PLUS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MINUS</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Component	</a:t>
            </a:r>
            <a:r>
              <a:rPr lang="en-US" altLang="zh-CN" sz="2400">
                <a:latin typeface="黑体" panose="02010609060101010101" pitchFamily="49" charset="-122"/>
                <a:ea typeface="黑体" panose="02010609060101010101" pitchFamily="49" charset="-122"/>
              </a:rPr>
              <a:t>POWER</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Atom	     </a:t>
            </a:r>
            <a:r>
              <a:rPr lang="zh-CN" altLang="en-US" sz="2400">
                <a:latin typeface="隶书" panose="02010509060101010101" pitchFamily="49" charset="-122"/>
                <a:ea typeface="隶书" panose="02010509060101010101" pitchFamily="49" charset="-122"/>
              </a:rPr>
              <a:t>（原子表达式）</a:t>
            </a:r>
          </a:p>
        </p:txBody>
      </p:sp>
      <p:sp>
        <p:nvSpPr>
          <p:cNvPr id="11269" name="Rectangle 5"/>
          <p:cNvSpPr>
            <a:spLocks noChangeArrowheads="1"/>
          </p:cNvSpPr>
          <p:nvPr/>
        </p:nvSpPr>
        <p:spPr bwMode="auto">
          <a:xfrm>
            <a:off x="304800" y="968375"/>
            <a:ext cx="8382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 Expression </a:t>
            </a:r>
            <a:r>
              <a:rPr lang="en-US" altLang="zh-CN" sz="2400">
                <a:solidFill>
                  <a:schemeClr val="accent2"/>
                </a:solidFill>
                <a:latin typeface="黑体" panose="02010609060101010101" pitchFamily="49" charset="-122"/>
                <a:ea typeface="黑体" panose="02010609060101010101" pitchFamily="49" charset="-122"/>
              </a:rPr>
              <a:t>PLUS</a:t>
            </a:r>
            <a:r>
              <a:rPr lang="en-US" altLang="zh-CN" sz="2400">
                <a:latin typeface="黑体" panose="02010609060101010101" pitchFamily="49" charset="-122"/>
                <a:ea typeface="黑体" panose="02010609060101010101" pitchFamily="49" charset="-122"/>
              </a:rPr>
              <a:t> Term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Expression</a:t>
            </a:r>
            <a:r>
              <a:rPr lang="en-US" altLang="zh-CN" sz="2400">
                <a:solidFill>
                  <a:schemeClr val="accent2"/>
                </a:solidFill>
                <a:latin typeface="黑体" panose="02010609060101010101" pitchFamily="49" charset="-122"/>
                <a:ea typeface="黑体" panose="02010609060101010101" pitchFamily="49" charset="-122"/>
              </a:rPr>
              <a:t> MINUS</a:t>
            </a:r>
            <a:r>
              <a:rPr lang="en-US" altLang="zh-CN" sz="2400">
                <a:latin typeface="黑体" panose="02010609060101010101" pitchFamily="49" charset="-122"/>
                <a:ea typeface="黑体" panose="02010609060101010101" pitchFamily="49" charset="-122"/>
              </a:rPr>
              <a:t> Term</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r>
              <a:rPr lang="en-US" altLang="zh-CN" sz="2400">
                <a:latin typeface="黑体" panose="02010609060101010101" pitchFamily="49" charset="-122"/>
                <a:ea typeface="黑体" panose="02010609060101010101" pitchFamily="49" charset="-122"/>
              </a:rPr>
              <a:t>       → Term </a:t>
            </a:r>
            <a:r>
              <a:rPr lang="en-US" altLang="zh-CN" sz="2400">
                <a:solidFill>
                  <a:srgbClr val="990000"/>
                </a:solidFill>
                <a:latin typeface="黑体" panose="02010609060101010101" pitchFamily="49" charset="-122"/>
                <a:ea typeface="黑体" panose="02010609060101010101" pitchFamily="49" charset="-122"/>
              </a:rPr>
              <a:t>MUL</a:t>
            </a:r>
            <a:r>
              <a:rPr lang="en-US" altLang="zh-CN" sz="2400">
                <a:latin typeface="黑体" panose="02010609060101010101" pitchFamily="49" charset="-122"/>
                <a:ea typeface="黑体" panose="02010609060101010101" pitchFamily="49" charset="-122"/>
              </a:rPr>
              <a:t> 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Term </a:t>
            </a:r>
            <a:r>
              <a:rPr lang="en-US" altLang="zh-CN" sz="2400">
                <a:solidFill>
                  <a:srgbClr val="990000"/>
                </a:solidFill>
                <a:latin typeface="黑体" panose="02010609060101010101" pitchFamily="49" charset="-122"/>
                <a:ea typeface="黑体" panose="02010609060101010101" pitchFamily="49" charset="-122"/>
              </a:rPr>
              <a:t>DIV </a:t>
            </a:r>
            <a:r>
              <a:rPr lang="en-US" altLang="zh-CN" sz="2400">
                <a:latin typeface="黑体" panose="02010609060101010101" pitchFamily="49" charset="-122"/>
                <a:ea typeface="黑体" panose="02010609060101010101" pitchFamily="49" charset="-122"/>
              </a:rPr>
              <a:t>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Factor</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Factor</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PLUS</a:t>
            </a:r>
            <a:r>
              <a:rPr lang="en-US" altLang="zh-CN" sz="2400">
                <a:latin typeface="黑体" panose="02010609060101010101" pitchFamily="49" charset="-122"/>
                <a:ea typeface="黑体" panose="02010609060101010101" pitchFamily="49" charset="-122"/>
              </a:rPr>
              <a:t> 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MINUS</a:t>
            </a:r>
            <a:r>
              <a:rPr lang="en-US" altLang="zh-CN" sz="2400">
                <a:latin typeface="黑体" panose="02010609060101010101" pitchFamily="49" charset="-122"/>
                <a:ea typeface="黑体" panose="02010609060101010101" pitchFamily="49" charset="-122"/>
              </a:rPr>
              <a:t> Factor</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Component</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Component</a:t>
            </a:r>
            <a:r>
              <a:rPr lang="en-US" altLang="zh-CN" sz="2400">
                <a:latin typeface="黑体" panose="02010609060101010101" pitchFamily="49" charset="-122"/>
                <a:ea typeface="黑体" panose="02010609060101010101" pitchFamily="49" charset="-122"/>
              </a:rPr>
              <a:t>  → Atom</a:t>
            </a:r>
            <a:r>
              <a:rPr lang="en-US" altLang="zh-CN" sz="2400">
                <a:solidFill>
                  <a:srgbClr val="990000"/>
                </a:solidFill>
                <a:latin typeface="黑体" panose="02010609060101010101" pitchFamily="49" charset="-122"/>
                <a:ea typeface="黑体" panose="02010609060101010101" pitchFamily="49" charset="-122"/>
              </a:rPr>
              <a:t> POWER </a:t>
            </a:r>
            <a:r>
              <a:rPr lang="en-US" altLang="zh-CN" sz="2400">
                <a:latin typeface="黑体" panose="02010609060101010101" pitchFamily="49" charset="-122"/>
                <a:ea typeface="黑体" panose="02010609060101010101" pitchFamily="49" charset="-122"/>
              </a:rPr>
              <a:t>Component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Atom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Atom</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CONST_ID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FUNC L_BRACKET  Expression  R_BRACKET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L_BRACKET  Expression  R_BRACKET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9">
                                            <p:txEl>
                                              <p:pRg st="6" end="6"/>
                                            </p:txEl>
                                          </p:spTgt>
                                        </p:tgtEl>
                                        <p:attrNameLst>
                                          <p:attrName>style.visibility</p:attrName>
                                        </p:attrNameLst>
                                      </p:cBhvr>
                                      <p:to>
                                        <p:strVal val="visible"/>
                                      </p:to>
                                    </p:set>
                                    <p:animEffect transition="in" filter="barn(outVertical)">
                                      <p:cBhvr>
                                        <p:cTn id="7" dur="500"/>
                                        <p:tgtEl>
                                          <p:spTgt spid="11269">
                                            <p:txEl>
                                              <p:pRg st="6" end="6"/>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1269">
                                            <p:txEl>
                                              <p:pRg st="7" end="7"/>
                                            </p:txEl>
                                          </p:spTgt>
                                        </p:tgtEl>
                                        <p:attrNameLst>
                                          <p:attrName>style.visibility</p:attrName>
                                        </p:attrNameLst>
                                      </p:cBhvr>
                                      <p:to>
                                        <p:strVal val="visible"/>
                                      </p:to>
                                    </p:set>
                                    <p:animEffect transition="in" filter="barn(outVertical)">
                                      <p:cBhvr>
                                        <p:cTn id="10" dur="500"/>
                                        <p:tgtEl>
                                          <p:spTgt spid="11269">
                                            <p:txEl>
                                              <p:pRg st="7" end="7"/>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1269">
                                            <p:txEl>
                                              <p:pRg st="8" end="8"/>
                                            </p:txEl>
                                          </p:spTgt>
                                        </p:tgtEl>
                                        <p:attrNameLst>
                                          <p:attrName>style.visibility</p:attrName>
                                        </p:attrNameLst>
                                      </p:cBhvr>
                                      <p:to>
                                        <p:strVal val="visible"/>
                                      </p:to>
                                    </p:set>
                                    <p:animEffect transition="in" filter="barn(outVertical)">
                                      <p:cBhvr>
                                        <p:cTn id="13" dur="500"/>
                                        <p:tgtEl>
                                          <p:spTgt spid="11269">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269">
                                            <p:txEl>
                                              <p:pRg st="9" end="9"/>
                                            </p:txEl>
                                          </p:spTgt>
                                        </p:tgtEl>
                                        <p:attrNameLst>
                                          <p:attrName>style.visibility</p:attrName>
                                        </p:attrNameLst>
                                      </p:cBhvr>
                                      <p:to>
                                        <p:strVal val="visible"/>
                                      </p:to>
                                    </p:set>
                                    <p:animEffect transition="in" filter="barn(outVertical)">
                                      <p:cBhvr>
                                        <p:cTn id="18" dur="500"/>
                                        <p:tgtEl>
                                          <p:spTgt spid="11269">
                                            <p:txEl>
                                              <p:pRg st="9" end="9"/>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1269">
                                            <p:txEl>
                                              <p:pRg st="10" end="10"/>
                                            </p:txEl>
                                          </p:spTgt>
                                        </p:tgtEl>
                                        <p:attrNameLst>
                                          <p:attrName>style.visibility</p:attrName>
                                        </p:attrNameLst>
                                      </p:cBhvr>
                                      <p:to>
                                        <p:strVal val="visible"/>
                                      </p:to>
                                    </p:set>
                                    <p:animEffect transition="in" filter="barn(outVertical)">
                                      <p:cBhvr>
                                        <p:cTn id="21" dur="500"/>
                                        <p:tgtEl>
                                          <p:spTgt spid="11269">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1269">
                                            <p:txEl>
                                              <p:pRg st="11" end="11"/>
                                            </p:txEl>
                                          </p:spTgt>
                                        </p:tgtEl>
                                        <p:attrNameLst>
                                          <p:attrName>style.visibility</p:attrName>
                                        </p:attrNameLst>
                                      </p:cBhvr>
                                      <p:to>
                                        <p:strVal val="visible"/>
                                      </p:to>
                                    </p:set>
                                    <p:animEffect transition="in" filter="barn(outVertical)">
                                      <p:cBhvr>
                                        <p:cTn id="26" dur="500"/>
                                        <p:tgtEl>
                                          <p:spTgt spid="11269">
                                            <p:txEl>
                                              <p:pRg st="11" end="11"/>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1269">
                                            <p:txEl>
                                              <p:pRg st="12" end="12"/>
                                            </p:txEl>
                                          </p:spTgt>
                                        </p:tgtEl>
                                        <p:attrNameLst>
                                          <p:attrName>style.visibility</p:attrName>
                                        </p:attrNameLst>
                                      </p:cBhvr>
                                      <p:to>
                                        <p:strVal val="visible"/>
                                      </p:to>
                                    </p:set>
                                    <p:animEffect transition="in" filter="barn(outVertical)">
                                      <p:cBhvr>
                                        <p:cTn id="29" dur="500"/>
                                        <p:tgtEl>
                                          <p:spTgt spid="11269">
                                            <p:txEl>
                                              <p:pRg st="12" end="12"/>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1269">
                                            <p:txEl>
                                              <p:pRg st="13" end="13"/>
                                            </p:txEl>
                                          </p:spTgt>
                                        </p:tgtEl>
                                        <p:attrNameLst>
                                          <p:attrName>style.visibility</p:attrName>
                                        </p:attrNameLst>
                                      </p:cBhvr>
                                      <p:to>
                                        <p:strVal val="visible"/>
                                      </p:to>
                                    </p:set>
                                    <p:animEffect transition="in" filter="barn(outVertical)">
                                      <p:cBhvr>
                                        <p:cTn id="32" dur="500"/>
                                        <p:tgtEl>
                                          <p:spTgt spid="11269">
                                            <p:txEl>
                                              <p:pRg st="13" end="13"/>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11269">
                                            <p:txEl>
                                              <p:pRg st="14" end="14"/>
                                            </p:txEl>
                                          </p:spTgt>
                                        </p:tgtEl>
                                        <p:attrNameLst>
                                          <p:attrName>style.visibility</p:attrName>
                                        </p:attrNameLst>
                                      </p:cBhvr>
                                      <p:to>
                                        <p:strVal val="visible"/>
                                      </p:to>
                                    </p:set>
                                    <p:animEffect transition="in" filter="barn(outVertical)">
                                      <p:cBhvr>
                                        <p:cTn id="35" dur="500"/>
                                        <p:tgtEl>
                                          <p:spTgt spid="1126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1D7E2AA4-A028-43A3-8D93-86438CFE695B}" type="slidenum">
              <a:rPr lang="en-US" altLang="zh-CN"/>
              <a:pPr>
                <a:defRPr/>
              </a:pPr>
              <a:t>8</a:t>
            </a:fld>
            <a:endParaRPr lang="en-US" altLang="zh-CN"/>
          </a:p>
        </p:txBody>
      </p:sp>
      <p:sp>
        <p:nvSpPr>
          <p:cNvPr id="17411" name="Rectangle 2"/>
          <p:cNvSpPr>
            <a:spLocks noGrp="1" noChangeArrowheads="1"/>
          </p:cNvSpPr>
          <p:nvPr>
            <p:ph type="title"/>
          </p:nvPr>
        </p:nvSpPr>
        <p:spPr>
          <a:xfrm>
            <a:off x="250825" y="44450"/>
            <a:ext cx="5029200" cy="431800"/>
          </a:xfrm>
        </p:spPr>
        <p:txBody>
          <a:bodyPr/>
          <a:lstStyle/>
          <a:p>
            <a:pPr algn="l" eaLnBrk="1" hangingPunct="1">
              <a:lnSpc>
                <a:spcPct val="120000"/>
              </a:lnSpc>
            </a:pPr>
            <a:r>
              <a:rPr lang="zh-CN" altLang="en-US" sz="2400" smtClean="0">
                <a:solidFill>
                  <a:srgbClr val="990000"/>
                </a:solidFill>
                <a:latin typeface="隶书" panose="02010509060101010101" pitchFamily="49" charset="-122"/>
                <a:ea typeface="隶书" panose="02010509060101010101" pitchFamily="49" charset="-122"/>
              </a:rPr>
              <a:t>无二义的完整文法</a:t>
            </a:r>
          </a:p>
        </p:txBody>
      </p:sp>
      <p:sp>
        <p:nvSpPr>
          <p:cNvPr id="17412" name="Rectangle 3"/>
          <p:cNvSpPr>
            <a:spLocks noChangeArrowheads="1"/>
          </p:cNvSpPr>
          <p:nvPr/>
        </p:nvSpPr>
        <p:spPr bwMode="auto">
          <a:xfrm>
            <a:off x="323850" y="522288"/>
            <a:ext cx="8382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Program   → ε| Program Statement </a:t>
            </a:r>
            <a:r>
              <a:rPr lang="en-US" altLang="zh-CN" sz="2000" u="sng">
                <a:latin typeface="黑体" panose="02010609060101010101" pitchFamily="49" charset="-122"/>
                <a:ea typeface="黑体" panose="02010609060101010101" pitchFamily="49" charset="-122"/>
              </a:rPr>
              <a:t>SEMICO</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OriginStatment → </a:t>
            </a:r>
            <a:r>
              <a:rPr lang="en-US" altLang="zh-CN" sz="2000" u="sng">
                <a:latin typeface="黑体" panose="02010609060101010101" pitchFamily="49" charset="-122"/>
                <a:ea typeface="黑体" panose="02010609060101010101" pitchFamily="49" charset="-122"/>
              </a:rPr>
              <a:t>ORIGIN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ScaleStatment  → </a:t>
            </a:r>
            <a:r>
              <a:rPr lang="en-US" altLang="zh-CN" sz="2000" u="sng">
                <a:latin typeface="黑体" panose="02010609060101010101" pitchFamily="49" charset="-122"/>
                <a:ea typeface="黑体" panose="02010609060101010101" pitchFamily="49" charset="-122"/>
              </a:rPr>
              <a:t>SCALE</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solidFill>
                  <a:schemeClr val="accent2"/>
                </a:solidFill>
                <a:latin typeface="黑体" panose="02010609060101010101" pitchFamily="49" charset="-122"/>
                <a:ea typeface="黑体" panose="02010609060101010101" pitchFamily="49" charset="-122"/>
              </a:rPr>
              <a:t> 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RotStatment → </a:t>
            </a:r>
            <a:r>
              <a:rPr lang="en-US" altLang="zh-CN" sz="2000" u="sng">
                <a:latin typeface="黑体" panose="02010609060101010101" pitchFamily="49" charset="-122"/>
                <a:ea typeface="黑体" panose="02010609060101010101" pitchFamily="49" charset="-122"/>
              </a:rPr>
              <a:t>ROT</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p>
        </p:txBody>
      </p:sp>
      <p:sp>
        <p:nvSpPr>
          <p:cNvPr id="17413" name="Rectangle 5"/>
          <p:cNvSpPr>
            <a:spLocks noChangeArrowheads="1"/>
          </p:cNvSpPr>
          <p:nvPr/>
        </p:nvSpPr>
        <p:spPr bwMode="auto">
          <a:xfrm>
            <a:off x="304800" y="3330575"/>
            <a:ext cx="80835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 Expression </a:t>
            </a:r>
            <a:r>
              <a:rPr lang="en-US" altLang="zh-CN" sz="2000">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 Expression</a:t>
            </a:r>
            <a:r>
              <a:rPr lang="en-US" altLang="zh-CN" sz="2000">
                <a:solidFill>
                  <a:schemeClr val="accent2"/>
                </a:solidFill>
                <a:latin typeface="黑体" panose="02010609060101010101" pitchFamily="49" charset="-122"/>
                <a:ea typeface="黑体" panose="02010609060101010101" pitchFamily="49" charset="-122"/>
              </a:rPr>
              <a:t> MINUS</a:t>
            </a:r>
            <a:r>
              <a:rPr lang="en-US" altLang="zh-CN" sz="2000">
                <a:latin typeface="黑体" panose="02010609060101010101" pitchFamily="49" charset="-122"/>
                <a:ea typeface="黑体" panose="02010609060101010101" pitchFamily="49" charset="-122"/>
              </a:rPr>
              <a:t> Term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Term</a:t>
            </a:r>
            <a:r>
              <a:rPr lang="en-US" altLang="zh-CN" sz="2000">
                <a:latin typeface="黑体" panose="02010609060101010101" pitchFamily="49" charset="-122"/>
                <a:ea typeface="黑体" panose="02010609060101010101" pitchFamily="49" charset="-122"/>
              </a:rPr>
              <a:t>       → Term </a:t>
            </a:r>
            <a:r>
              <a:rPr lang="en-US" altLang="zh-CN" sz="2000">
                <a:solidFill>
                  <a:srgbClr val="990000"/>
                </a:solidFill>
                <a:latin typeface="黑体" panose="02010609060101010101" pitchFamily="49" charset="-122"/>
                <a:ea typeface="黑体" panose="02010609060101010101" pitchFamily="49" charset="-122"/>
              </a:rPr>
              <a:t>MUL</a:t>
            </a:r>
            <a:r>
              <a:rPr lang="en-US" altLang="zh-CN" sz="2000">
                <a:latin typeface="黑体" panose="02010609060101010101" pitchFamily="49" charset="-122"/>
                <a:ea typeface="黑体" panose="02010609060101010101" pitchFamily="49" charset="-122"/>
              </a:rPr>
              <a:t> Factor | Term </a:t>
            </a:r>
            <a:r>
              <a:rPr lang="en-US" altLang="zh-CN" sz="2000">
                <a:solidFill>
                  <a:srgbClr val="990000"/>
                </a:solidFill>
                <a:latin typeface="黑体" panose="02010609060101010101" pitchFamily="49" charset="-122"/>
                <a:ea typeface="黑体" panose="02010609060101010101" pitchFamily="49" charset="-122"/>
              </a:rPr>
              <a:t>DIV </a:t>
            </a:r>
            <a:r>
              <a:rPr lang="en-US" altLang="zh-CN" sz="2000">
                <a:latin typeface="黑体" panose="02010609060101010101" pitchFamily="49" charset="-122"/>
                <a:ea typeface="黑体" panose="02010609060101010101" pitchFamily="49" charset="-122"/>
              </a:rPr>
              <a:t>Factor | Factor</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Factor</a:t>
            </a: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Factor | </a:t>
            </a:r>
            <a:r>
              <a:rPr lang="en-US" altLang="zh-CN" sz="2000">
                <a:solidFill>
                  <a:schemeClr val="accent2"/>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Factor | Component</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Component</a:t>
            </a:r>
            <a:r>
              <a:rPr lang="en-US" altLang="zh-CN" sz="2000">
                <a:latin typeface="黑体" panose="02010609060101010101" pitchFamily="49" charset="-122"/>
                <a:ea typeface="黑体" panose="02010609060101010101" pitchFamily="49" charset="-122"/>
              </a:rPr>
              <a:t>  → Atom</a:t>
            </a:r>
            <a:r>
              <a:rPr lang="en-US" altLang="zh-CN" sz="2000">
                <a:solidFill>
                  <a:srgbClr val="990000"/>
                </a:solidFill>
                <a:latin typeface="黑体" panose="02010609060101010101" pitchFamily="49" charset="-122"/>
                <a:ea typeface="黑体" panose="02010609060101010101" pitchFamily="49" charset="-122"/>
              </a:rPr>
              <a:t> POWER </a:t>
            </a:r>
            <a:r>
              <a:rPr lang="en-US" altLang="zh-CN" sz="2000">
                <a:latin typeface="黑体" panose="02010609060101010101" pitchFamily="49" charset="-122"/>
                <a:ea typeface="黑体" panose="02010609060101010101" pitchFamily="49" charset="-122"/>
              </a:rPr>
              <a:t>Component	| Atom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Atom</a:t>
            </a: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CONST_ID  </a:t>
            </a:r>
          </a:p>
          <a:p>
            <a:pPr eaLnBrk="1" hangingPunct="1">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FUNC L_BRACKET  Expression  R_BRACKET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L_BRACKET  Expression  R_BRACKET</a:t>
            </a:r>
          </a:p>
        </p:txBody>
      </p:sp>
      <p:sp>
        <p:nvSpPr>
          <p:cNvPr id="92166" name="Oval 6"/>
          <p:cNvSpPr>
            <a:spLocks noChangeArrowheads="1"/>
          </p:cNvSpPr>
          <p:nvPr/>
        </p:nvSpPr>
        <p:spPr bwMode="auto">
          <a:xfrm>
            <a:off x="2446338" y="438150"/>
            <a:ext cx="1152525" cy="576263"/>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7" name="Oval 7"/>
          <p:cNvSpPr>
            <a:spLocks noChangeArrowheads="1"/>
          </p:cNvSpPr>
          <p:nvPr/>
        </p:nvSpPr>
        <p:spPr bwMode="auto">
          <a:xfrm>
            <a:off x="2073275" y="3271838"/>
            <a:ext cx="4443413" cy="588962"/>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8" name="Oval 8"/>
          <p:cNvSpPr>
            <a:spLocks noChangeArrowheads="1"/>
          </p:cNvSpPr>
          <p:nvPr/>
        </p:nvSpPr>
        <p:spPr bwMode="auto">
          <a:xfrm>
            <a:off x="2124075" y="3827463"/>
            <a:ext cx="2952750" cy="588962"/>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9" name="Oval 9"/>
          <p:cNvSpPr>
            <a:spLocks noChangeArrowheads="1"/>
          </p:cNvSpPr>
          <p:nvPr/>
        </p:nvSpPr>
        <p:spPr bwMode="auto">
          <a:xfrm>
            <a:off x="2095500" y="4508500"/>
            <a:ext cx="3743325" cy="588963"/>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p:cTn id="7" dur="500" fill="hold"/>
                                        <p:tgtEl>
                                          <p:spTgt spid="92166"/>
                                        </p:tgtEl>
                                        <p:attrNameLst>
                                          <p:attrName>ppt_w</p:attrName>
                                        </p:attrNameLst>
                                      </p:cBhvr>
                                      <p:tavLst>
                                        <p:tav tm="0">
                                          <p:val>
                                            <p:fltVal val="0"/>
                                          </p:val>
                                        </p:tav>
                                        <p:tav tm="100000">
                                          <p:val>
                                            <p:strVal val="#ppt_w"/>
                                          </p:val>
                                        </p:tav>
                                      </p:tavLst>
                                    </p:anim>
                                    <p:anim calcmode="lin" valueType="num">
                                      <p:cBhvr>
                                        <p:cTn id="8" dur="500" fill="hold"/>
                                        <p:tgtEl>
                                          <p:spTgt spid="9216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167"/>
                                        </p:tgtEl>
                                        <p:attrNameLst>
                                          <p:attrName>style.visibility</p:attrName>
                                        </p:attrNameLst>
                                      </p:cBhvr>
                                      <p:to>
                                        <p:strVal val="visible"/>
                                      </p:to>
                                    </p:set>
                                    <p:anim calcmode="lin" valueType="num">
                                      <p:cBhvr>
                                        <p:cTn id="13" dur="500" fill="hold"/>
                                        <p:tgtEl>
                                          <p:spTgt spid="92167"/>
                                        </p:tgtEl>
                                        <p:attrNameLst>
                                          <p:attrName>ppt_w</p:attrName>
                                        </p:attrNameLst>
                                      </p:cBhvr>
                                      <p:tavLst>
                                        <p:tav tm="0">
                                          <p:val>
                                            <p:fltVal val="0"/>
                                          </p:val>
                                        </p:tav>
                                        <p:tav tm="100000">
                                          <p:val>
                                            <p:strVal val="#ppt_w"/>
                                          </p:val>
                                        </p:tav>
                                      </p:tavLst>
                                    </p:anim>
                                    <p:anim calcmode="lin" valueType="num">
                                      <p:cBhvr>
                                        <p:cTn id="14" dur="500" fill="hold"/>
                                        <p:tgtEl>
                                          <p:spTgt spid="9216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2168"/>
                                        </p:tgtEl>
                                        <p:attrNameLst>
                                          <p:attrName>style.visibility</p:attrName>
                                        </p:attrNameLst>
                                      </p:cBhvr>
                                      <p:to>
                                        <p:strVal val="visible"/>
                                      </p:to>
                                    </p:set>
                                    <p:anim calcmode="lin" valueType="num">
                                      <p:cBhvr>
                                        <p:cTn id="19" dur="500" fill="hold"/>
                                        <p:tgtEl>
                                          <p:spTgt spid="92168"/>
                                        </p:tgtEl>
                                        <p:attrNameLst>
                                          <p:attrName>ppt_w</p:attrName>
                                        </p:attrNameLst>
                                      </p:cBhvr>
                                      <p:tavLst>
                                        <p:tav tm="0">
                                          <p:val>
                                            <p:fltVal val="0"/>
                                          </p:val>
                                        </p:tav>
                                        <p:tav tm="100000">
                                          <p:val>
                                            <p:strVal val="#ppt_w"/>
                                          </p:val>
                                        </p:tav>
                                      </p:tavLst>
                                    </p:anim>
                                    <p:anim calcmode="lin" valueType="num">
                                      <p:cBhvr>
                                        <p:cTn id="20" dur="500" fill="hold"/>
                                        <p:tgtEl>
                                          <p:spTgt spid="9216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2169"/>
                                        </p:tgtEl>
                                        <p:attrNameLst>
                                          <p:attrName>style.visibility</p:attrName>
                                        </p:attrNameLst>
                                      </p:cBhvr>
                                      <p:to>
                                        <p:strVal val="visible"/>
                                      </p:to>
                                    </p:set>
                                    <p:anim calcmode="lin" valueType="num">
                                      <p:cBhvr>
                                        <p:cTn id="25" dur="500" fill="hold"/>
                                        <p:tgtEl>
                                          <p:spTgt spid="92169"/>
                                        </p:tgtEl>
                                        <p:attrNameLst>
                                          <p:attrName>ppt_w</p:attrName>
                                        </p:attrNameLst>
                                      </p:cBhvr>
                                      <p:tavLst>
                                        <p:tav tm="0">
                                          <p:val>
                                            <p:fltVal val="0"/>
                                          </p:val>
                                        </p:tav>
                                        <p:tav tm="100000">
                                          <p:val>
                                            <p:strVal val="#ppt_w"/>
                                          </p:val>
                                        </p:tav>
                                      </p:tavLst>
                                    </p:anim>
                                    <p:anim calcmode="lin" valueType="num">
                                      <p:cBhvr>
                                        <p:cTn id="26"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P spid="92168" grpId="0" animBg="1"/>
      <p:bldP spid="921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E113C730-772C-4C8D-8C9B-174C1CA320D0}" type="slidenum">
              <a:rPr lang="en-US" altLang="zh-CN"/>
              <a:pPr>
                <a:defRPr/>
              </a:pPr>
              <a:t>9</a:t>
            </a:fld>
            <a:endParaRPr lang="en-US" altLang="zh-CN"/>
          </a:p>
        </p:txBody>
      </p:sp>
      <p:sp>
        <p:nvSpPr>
          <p:cNvPr id="19459" name="Rectangle 2"/>
          <p:cNvSpPr>
            <a:spLocks noGrp="1" noChangeArrowheads="1"/>
          </p:cNvSpPr>
          <p:nvPr>
            <p:ph type="title"/>
          </p:nvPr>
        </p:nvSpPr>
        <p:spPr>
          <a:xfrm>
            <a:off x="228600" y="228600"/>
            <a:ext cx="7924800" cy="6858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消除左递归和提取左因子</a:t>
            </a:r>
          </a:p>
        </p:txBody>
      </p:sp>
      <p:sp>
        <p:nvSpPr>
          <p:cNvPr id="19460" name="Rectangle 13"/>
          <p:cNvSpPr>
            <a:spLocks noChangeArrowheads="1"/>
          </p:cNvSpPr>
          <p:nvPr/>
        </p:nvSpPr>
        <p:spPr bwMode="auto">
          <a:xfrm>
            <a:off x="628650" y="1081088"/>
            <a:ext cx="5167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tx2"/>
                </a:solidFill>
                <a:latin typeface="隶书" panose="02010509060101010101" pitchFamily="49" charset="-122"/>
                <a:ea typeface="隶书" panose="02010509060101010101" pitchFamily="49" charset="-122"/>
              </a:rPr>
              <a:t>消除</a:t>
            </a:r>
            <a:r>
              <a:rPr lang="en-US" altLang="zh-CN" sz="2800">
                <a:solidFill>
                  <a:schemeClr val="tx2"/>
                </a:solidFill>
                <a:latin typeface="黑体" panose="02010609060101010101" pitchFamily="49" charset="-122"/>
                <a:ea typeface="黑体" panose="02010609060101010101" pitchFamily="49" charset="-122"/>
              </a:rPr>
              <a:t>program</a:t>
            </a:r>
            <a:r>
              <a:rPr lang="zh-CN" altLang="en-US" sz="2800">
                <a:solidFill>
                  <a:schemeClr val="tx2"/>
                </a:solidFill>
                <a:latin typeface="隶书" panose="02010509060101010101" pitchFamily="49" charset="-122"/>
                <a:ea typeface="隶书" panose="02010509060101010101" pitchFamily="49" charset="-122"/>
              </a:rPr>
              <a:t>产生式的左递归</a:t>
            </a:r>
          </a:p>
        </p:txBody>
      </p:sp>
      <p:sp>
        <p:nvSpPr>
          <p:cNvPr id="19461" name="Rectangle 14"/>
          <p:cNvSpPr>
            <a:spLocks noChangeArrowheads="1"/>
          </p:cNvSpPr>
          <p:nvPr/>
        </p:nvSpPr>
        <p:spPr bwMode="auto">
          <a:xfrm>
            <a:off x="730250" y="1828800"/>
            <a:ext cx="708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Program    → Program Statement SEMICO |</a:t>
            </a:r>
            <a:r>
              <a:rPr lang="en-US" altLang="zh-CN" sz="2400" b="1">
                <a:latin typeface="黑体" panose="02010609060101010101" pitchFamily="49" charset="-122"/>
                <a:ea typeface="黑体" panose="02010609060101010101" pitchFamily="49" charset="-122"/>
              </a:rPr>
              <a:t>ε</a:t>
            </a:r>
          </a:p>
        </p:txBody>
      </p:sp>
      <p:sp>
        <p:nvSpPr>
          <p:cNvPr id="12303" name="Text Box 15"/>
          <p:cNvSpPr txBox="1">
            <a:spLocks noChangeArrowheads="1"/>
          </p:cNvSpPr>
          <p:nvPr/>
        </p:nvSpPr>
        <p:spPr bwMode="auto">
          <a:xfrm>
            <a:off x="746125" y="2743200"/>
            <a:ext cx="78581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a:latin typeface="隶书" panose="02010509060101010101" pitchFamily="49" charset="-122"/>
                <a:ea typeface="隶书" panose="02010509060101010101" pitchFamily="49" charset="-122"/>
              </a:rPr>
              <a:t>改写为：</a:t>
            </a:r>
          </a:p>
          <a:p>
            <a:pPr eaLnBrk="1" hangingPunct="1">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Program   → </a:t>
            </a:r>
            <a:r>
              <a:rPr lang="en-US" altLang="zh-CN" sz="2400" b="1">
                <a:latin typeface="黑体" panose="02010609060101010101" pitchFamily="49" charset="-122"/>
                <a:ea typeface="黑体" panose="02010609060101010101" pitchFamily="49" charset="-122"/>
              </a:rPr>
              <a:t>ε</a:t>
            </a:r>
            <a:r>
              <a:rPr lang="en-US" altLang="zh-CN" sz="2400">
                <a:latin typeface="黑体" panose="02010609060101010101" pitchFamily="49" charset="-122"/>
                <a:ea typeface="黑体" panose="02010609060101010101" pitchFamily="49" charset="-122"/>
              </a:rPr>
              <a:t> Program</a:t>
            </a:r>
            <a:r>
              <a:rPr lang="en-US" altLang="zh-CN" sz="2400">
                <a:latin typeface="华文楷体" panose="02010600040101010101" pitchFamily="2"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eaLnBrk="1" hangingPunct="1">
              <a:buFontTx/>
              <a:buNone/>
            </a:pPr>
            <a:r>
              <a:rPr lang="en-US" altLang="zh-CN" sz="2400">
                <a:latin typeface="黑体" panose="02010609060101010101" pitchFamily="49" charset="-122"/>
                <a:ea typeface="黑体" panose="02010609060101010101" pitchFamily="49" charset="-122"/>
              </a:rPr>
              <a:t>	Program</a:t>
            </a:r>
            <a:r>
              <a:rPr lang="en-US" altLang="zh-CN" sz="2400">
                <a:latin typeface="华文楷体" panose="02010600040101010101" pitchFamily="2"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  Statement SEMICO Program</a:t>
            </a:r>
            <a:r>
              <a:rPr lang="en-US" altLang="zh-CN" sz="2400">
                <a:latin typeface="华文楷体" panose="02010600040101010101" pitchFamily="2"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ε</a:t>
            </a:r>
          </a:p>
        </p:txBody>
      </p:sp>
      <p:sp>
        <p:nvSpPr>
          <p:cNvPr id="12304" name="Text Box 16"/>
          <p:cNvSpPr txBox="1">
            <a:spLocks noChangeArrowheads="1"/>
          </p:cNvSpPr>
          <p:nvPr/>
        </p:nvSpPr>
        <p:spPr bwMode="auto">
          <a:xfrm>
            <a:off x="762000" y="4411663"/>
            <a:ext cx="748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它等价于：</a:t>
            </a:r>
            <a:endParaRPr lang="zh-CN" altLang="en-US" sz="2400">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Program  → Statement SEMICO Program |</a:t>
            </a:r>
            <a:r>
              <a:rPr lang="en-US" altLang="zh-CN" sz="2400" b="1">
                <a:latin typeface="黑体" panose="02010609060101010101" pitchFamily="49" charset="-122"/>
                <a:ea typeface="黑体" panose="02010609060101010101" pitchFamily="49" charset="-122"/>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303">
                                            <p:txEl>
                                              <p:pRg st="1" end="1"/>
                                            </p:txEl>
                                          </p:spTgt>
                                        </p:tgtEl>
                                        <p:attrNameLst>
                                          <p:attrName>style.visibility</p:attrName>
                                        </p:attrNameLst>
                                      </p:cBhvr>
                                      <p:to>
                                        <p:strVal val="visible"/>
                                      </p:to>
                                    </p:set>
                                    <p:animEffect transition="in" filter="barn(outVertical)">
                                      <p:cBhvr>
                                        <p:cTn id="7" dur="500"/>
                                        <p:tgtEl>
                                          <p:spTgt spid="123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303">
                                            <p:txEl>
                                              <p:pRg st="2" end="2"/>
                                            </p:txEl>
                                          </p:spTgt>
                                        </p:tgtEl>
                                        <p:attrNameLst>
                                          <p:attrName>style.visibility</p:attrName>
                                        </p:attrNameLst>
                                      </p:cBhvr>
                                      <p:to>
                                        <p:strVal val="visible"/>
                                      </p:to>
                                    </p:set>
                                    <p:animEffect transition="in" filter="barn(outVertical)">
                                      <p:cBhvr>
                                        <p:cTn id="12" dur="500"/>
                                        <p:tgtEl>
                                          <p:spTgt spid="123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304">
                                            <p:txEl>
                                              <p:pRg st="0" end="0"/>
                                            </p:txEl>
                                          </p:spTgt>
                                        </p:tgtEl>
                                        <p:attrNameLst>
                                          <p:attrName>style.visibility</p:attrName>
                                        </p:attrNameLst>
                                      </p:cBhvr>
                                      <p:to>
                                        <p:strVal val="visible"/>
                                      </p:to>
                                    </p:set>
                                    <p:animEffect transition="in" filter="barn(outVertical)">
                                      <p:cBhvr>
                                        <p:cTn id="17" dur="500"/>
                                        <p:tgtEl>
                                          <p:spTgt spid="123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304">
                                            <p:txEl>
                                              <p:pRg st="1" end="1"/>
                                            </p:txEl>
                                          </p:spTgt>
                                        </p:tgtEl>
                                        <p:attrNameLst>
                                          <p:attrName>style.visibility</p:attrName>
                                        </p:attrNameLst>
                                      </p:cBhvr>
                                      <p:to>
                                        <p:strVal val="visible"/>
                                      </p:to>
                                    </p:set>
                                    <p:animEffect transition="in" filter="barn(outVertical)">
                                      <p:cBhvr>
                                        <p:cTn id="22" dur="500"/>
                                        <p:tgtEl>
                                          <p:spTgt spid="123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build="allAtOnce" autoUpdateAnimBg="0"/>
      <p:bldP spid="12304" grpId="0" build="allAtOnce" autoUpdateAnimBg="0"/>
    </p:bldLst>
  </p:timing>
</p:sld>
</file>

<file path=ppt/theme/theme1.xml><?xml version="1.0" encoding="utf-8"?>
<a:theme xmlns:a="http://schemas.openxmlformats.org/drawingml/2006/main" name="gcom0101">
  <a:themeElements>
    <a:clrScheme name="gcom01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gcom01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objectDefaults>
  <a:extraClrSchemeLst>
    <a:extraClrScheme>
      <a:clrScheme name="gcom01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com01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com01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com01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com01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com01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com01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gcom0101</Template>
  <TotalTime>3885</TotalTime>
  <Words>2628</Words>
  <Application>Microsoft Office PowerPoint</Application>
  <PresentationFormat>全屏显示(4:3)</PresentationFormat>
  <Paragraphs>796</Paragraphs>
  <Slides>32</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黑体</vt:lpstr>
      <vt:lpstr>华文行楷</vt:lpstr>
      <vt:lpstr>华文楷体</vt:lpstr>
      <vt:lpstr>楷体_GB2312</vt:lpstr>
      <vt:lpstr>隶书</vt:lpstr>
      <vt:lpstr>宋体</vt:lpstr>
      <vt:lpstr>微软雅黑</vt:lpstr>
      <vt:lpstr>Arial</vt:lpstr>
      <vt:lpstr>Consolas</vt:lpstr>
      <vt:lpstr>Courier New</vt:lpstr>
      <vt:lpstr>Times New Roman</vt:lpstr>
      <vt:lpstr>Wingdings</vt:lpstr>
      <vt:lpstr>gcom0101</vt:lpstr>
      <vt:lpstr>Visio</vt:lpstr>
      <vt:lpstr>《编译原理》上机作业（2）</vt:lpstr>
      <vt:lpstr>语法分析器的构造 </vt:lpstr>
      <vt:lpstr>1 函数绘图语言的文法 &lt;1&gt; 文法 </vt:lpstr>
      <vt:lpstr>&lt;1&gt; 文法（续）</vt:lpstr>
      <vt:lpstr>&lt;2&gt; 改写文法为无二义文法</vt:lpstr>
      <vt:lpstr>Expression 的改写</vt:lpstr>
      <vt:lpstr>无二义的表达式文法</vt:lpstr>
      <vt:lpstr>无二义的完整文法</vt:lpstr>
      <vt:lpstr>&lt;3&gt; 消除左递归和提取左因子</vt:lpstr>
      <vt:lpstr>&lt;3&gt; 消除左递归和提取左因子（续）</vt:lpstr>
      <vt:lpstr>无二义/无左递归的完整文法</vt:lpstr>
      <vt:lpstr>&lt;4&gt; 改写产生式为EBNF形式</vt:lpstr>
      <vt:lpstr> 改写Expression产生式： </vt:lpstr>
      <vt:lpstr>全部表达式的EBNF 产生式</vt:lpstr>
      <vt:lpstr>最终的完整 EBNF 文法</vt:lpstr>
      <vt:lpstr>2 表达式的语法树 </vt:lpstr>
      <vt:lpstr>&lt;2&gt; 结点的数据结构 </vt:lpstr>
      <vt:lpstr>表达式-16+5**3/cos(T)的语法树</vt:lpstr>
      <vt:lpstr>&lt;3&gt; 建立语法树</vt:lpstr>
      <vt:lpstr>&lt;3&gt; 建立语法树</vt:lpstr>
      <vt:lpstr>3 语法分析器的递归下降子程序 </vt:lpstr>
      <vt:lpstr>3 语法分析器的递归下降子程序（续）</vt:lpstr>
      <vt:lpstr>Parser()的框架</vt:lpstr>
      <vt:lpstr>Statement 的递归子程序</vt:lpstr>
      <vt:lpstr>ForStatement的递归子程序</vt:lpstr>
      <vt:lpstr>Expression的递归子程序</vt:lpstr>
      <vt:lpstr>4 语法分析器的测试 </vt:lpstr>
      <vt:lpstr>-16+5**3/cos(T)的语法树：</vt:lpstr>
      <vt:lpstr>&lt;2&gt; 测试语句的嵌入与测试结果 </vt:lpstr>
      <vt:lpstr>&lt;2&gt; 测试语句的嵌入与测试结果（续）</vt:lpstr>
      <vt:lpstr>结  束</vt:lpstr>
      <vt:lpstr>PowerPoint 演示文稿</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构造语法分析器</dc:title>
  <dc:creator>EZ123</dc:creator>
  <cp:lastModifiedBy>EZ123</cp:lastModifiedBy>
  <cp:revision>189</cp:revision>
  <dcterms:created xsi:type="dcterms:W3CDTF">2003-03-24T09:06:47Z</dcterms:created>
  <dcterms:modified xsi:type="dcterms:W3CDTF">2018-11-06T07:12:40Z</dcterms:modified>
</cp:coreProperties>
</file>