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sldIdLst>
    <p:sldId id="256" r:id="rId2"/>
    <p:sldId id="281" r:id="rId3"/>
    <p:sldId id="283" r:id="rId4"/>
    <p:sldId id="282" r:id="rId5"/>
    <p:sldId id="258" r:id="rId6"/>
    <p:sldId id="303" r:id="rId7"/>
    <p:sldId id="259" r:id="rId8"/>
    <p:sldId id="260" r:id="rId9"/>
    <p:sldId id="293" r:id="rId10"/>
    <p:sldId id="289" r:id="rId11"/>
    <p:sldId id="284" r:id="rId12"/>
    <p:sldId id="261" r:id="rId13"/>
    <p:sldId id="290" r:id="rId14"/>
    <p:sldId id="291" r:id="rId15"/>
    <p:sldId id="308" r:id="rId16"/>
    <p:sldId id="310" r:id="rId17"/>
    <p:sldId id="309" r:id="rId18"/>
    <p:sldId id="301" r:id="rId19"/>
    <p:sldId id="267" r:id="rId20"/>
    <p:sldId id="298" r:id="rId21"/>
    <p:sldId id="307" r:id="rId22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86175" autoAdjust="0"/>
  </p:normalViewPr>
  <p:slideViewPr>
    <p:cSldViewPr>
      <p:cViewPr varScale="1">
        <p:scale>
          <a:sx n="96" d="100"/>
          <a:sy n="96" d="100"/>
        </p:scale>
        <p:origin x="14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A5C225-AB8A-49D7-B401-2D9FB49474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628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点的实际坐标：在屏幕坐标系（窗口）中的坐标。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47A0C1D-DDA1-440C-B294-A4C87F26C0F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97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DrawPixel</a:t>
            </a:r>
            <a:r>
              <a:rPr lang="en-US" altLang="zh-CN" dirty="0" smtClean="0"/>
              <a:t>():  C/C++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Windows API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SetPixel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A5C225-AB8A-49D7-B401-2D9FB494748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74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.</a:t>
            </a:r>
            <a:r>
              <a:rPr lang="zh-CN" altLang="en-US" dirty="0" smtClean="0"/>
              <a:t>词法分析器是语法分析器的子程序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为语法分析提供操作接口（获取记号）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.</a:t>
            </a:r>
            <a:r>
              <a:rPr lang="zh-CN" altLang="en-US" dirty="0" smtClean="0"/>
              <a:t>将语义动作嵌入到语法分析器的“非终结符”的递归下降函数体内（配合第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次实验的课件中仅要求为表达式构建语法树，而没有为完整输入、四个语句构造语法树）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要求：（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）需要为完整输入构造语法树；（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）语法分析结束后，语法树仍然存在，语义分析后再销毁该树。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而方式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则是采用“语法制导翻译”方法，让语义计算分散在语法分析的步骤中，没有上述要求。</a:t>
            </a:r>
            <a:endParaRPr lang="zh-CN" altLang="en-US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E4D2F52-6DEC-4013-A644-7CE3D33FF00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5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.h </a:t>
            </a:r>
            <a:r>
              <a:rPr lang="zh-CN" altLang="en-US" smtClean="0"/>
              <a:t>中内容：类型定义，函数的非定义声明，全局变量的非定义声明。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DE8D871-08B6-4182-9449-8DC555EE82D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9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.h </a:t>
            </a:r>
            <a:r>
              <a:rPr lang="zh-CN" altLang="en-US" smtClean="0"/>
              <a:t>中内容：类型定义，函数的非定义声明，全局变量的非定义声明。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9CF4B45-BD92-434D-BA8B-B96E3B46F81A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44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.h </a:t>
            </a:r>
            <a:r>
              <a:rPr lang="zh-CN" altLang="en-US" smtClean="0"/>
              <a:t>中内容：类型定义，函数的非定义声明，全局变量的非定义声明。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D028FF5-4C67-4F02-B21C-15160ACE7D6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87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45E9-2770-4371-B0DB-A1B77BA2CE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22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0BB5B-4D7A-442F-A19D-05B90EDAA8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96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B49D-A8F8-4A59-AF9D-3E8C1F7828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34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925BF-B2CE-457E-8FDD-2DA7A16EA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35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608F1-2AB0-4356-B83F-A48DD35A7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61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E6809-F49B-47EB-81A3-3B92D8E2B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92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46AB5-4D26-4A45-BE7A-F5FE382D72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43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7B927-492E-466B-9513-E5DE1EDBDF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3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6180C-8DF1-40F9-A469-8690C5D57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0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D2BA5-1B77-40C6-B259-41BD575FD3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0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25917-27E8-4B1A-8924-28AF17AFBF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49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763EC8DB-C3E5-4742-8F0D-E4C5CAFE7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8382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Visio_2003-2010___2.vsd"/><Relationship Id="rId5" Type="http://schemas.openxmlformats.org/officeDocument/2006/relationships/image" Target="../media/image3.emf"/><Relationship Id="rId4" Type="http://schemas.openxmlformats.org/officeDocument/2006/relationships/oleObject" Target="../embeddings/Microsoft_Visio_2003-2010___1.vsd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Visio_2003-2010___5.vsd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Visio_2003-2010___4.vsd"/><Relationship Id="rId5" Type="http://schemas.openxmlformats.org/officeDocument/2006/relationships/image" Target="../media/image3.emf"/><Relationship Id="rId4" Type="http://schemas.openxmlformats.org/officeDocument/2006/relationships/oleObject" Target="../embeddings/Microsoft_Visio_2003-2010___3.vsd"/><Relationship Id="rId9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Visio_2003-2010___8.vsd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Visio_2003-2010___7.vsd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1.bin"/><Relationship Id="rId4" Type="http://schemas.openxmlformats.org/officeDocument/2006/relationships/oleObject" Target="../embeddings/Microsoft_Visio_2003-2010___6.vsd"/><Relationship Id="rId9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slide" Target="slide8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26E01-6F54-443C-8013-2F710A8FF847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736600" y="2924175"/>
            <a:ext cx="758031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函数绘图语言</a:t>
            </a:r>
            <a:endParaRPr lang="en-US" altLang="zh-CN" dirty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解释器的构造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9383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编译原理实验</a:t>
            </a:r>
            <a:r>
              <a:rPr lang="en-US" altLang="zh-CN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119C12-8296-4266-8C93-8C168F3FE631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d) 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“循环”绘制若干点</a:t>
            </a:r>
            <a:r>
              <a:rPr lang="en-US" altLang="zh-CN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点轨迹的循环绘制</a:t>
            </a:r>
            <a:r>
              <a:rPr lang="en-US" altLang="zh-CN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240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77914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void DrawLoop(	double Start,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	double End,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	double Step,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	struct ExprNode * x_ptr,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	struct ExprNode * y_ptr)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	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extern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double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Parameter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;	//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参数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的存储空间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85800" y="3429000"/>
            <a:ext cx="8458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for(Parameter=Start; Parameter&lt;=End; Parameter+=Step)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027113" y="4029075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CalcCoord(x_ptr, y_ptr, &amp;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 &amp;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); 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计算实际坐标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DrawPixel((unsigned long)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 (unsigned long)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		   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根据坐标绘制点</a:t>
            </a:r>
          </a:p>
        </p:txBody>
      </p:sp>
      <p:sp>
        <p:nvSpPr>
          <p:cNvPr id="13319" name="动作按钮: 后退或前一项 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5003800" y="6248400"/>
            <a:ext cx="647700" cy="349250"/>
          </a:xfrm>
          <a:prstGeom prst="actionButtonBackPrevious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  <p:bldP spid="44037" grpId="0" autoUpdateAnimBg="0"/>
      <p:bldP spid="4403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 bwMode="auto">
          <a:xfrm>
            <a:off x="1057275" y="2439988"/>
            <a:ext cx="1963738" cy="3148012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 algn="just">
              <a:buFontTx/>
              <a:buChar char="•"/>
              <a:defRPr/>
            </a:pPr>
            <a:endParaRPr lang="zh-CN" altLang="en-US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04747-CB48-4B2F-B56A-CBEECD3A24F4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59155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解释器的模块组织 </a:t>
            </a: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&amp;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协作</a:t>
            </a:r>
          </a:p>
        </p:txBody>
      </p:sp>
      <p:sp>
        <p:nvSpPr>
          <p:cNvPr id="14341" name="文本框 2"/>
          <p:cNvSpPr txBox="1">
            <a:spLocks noChangeArrowheads="1"/>
          </p:cNvSpPr>
          <p:nvPr/>
        </p:nvSpPr>
        <p:spPr bwMode="auto">
          <a:xfrm>
            <a:off x="1057275" y="512603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分析器</a:t>
            </a:r>
          </a:p>
        </p:txBody>
      </p:sp>
      <p:sp>
        <p:nvSpPr>
          <p:cNvPr id="14342" name="文本框 12"/>
          <p:cNvSpPr txBox="1">
            <a:spLocks noChangeArrowheads="1"/>
          </p:cNvSpPr>
          <p:nvPr/>
        </p:nvSpPr>
        <p:spPr bwMode="auto">
          <a:xfrm>
            <a:off x="1057275" y="390366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分析器</a:t>
            </a:r>
          </a:p>
        </p:txBody>
      </p:sp>
      <p:sp>
        <p:nvSpPr>
          <p:cNvPr id="14343" name="文本框 13"/>
          <p:cNvSpPr txBox="1">
            <a:spLocks noChangeArrowheads="1"/>
          </p:cNvSpPr>
          <p:nvPr/>
        </p:nvSpPr>
        <p:spPr bwMode="auto">
          <a:xfrm>
            <a:off x="1042988" y="253523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分析器</a:t>
            </a:r>
          </a:p>
        </p:txBody>
      </p:sp>
      <p:sp>
        <p:nvSpPr>
          <p:cNvPr id="14344" name="文本框 16"/>
          <p:cNvSpPr txBox="1">
            <a:spLocks noChangeArrowheads="1"/>
          </p:cNvSpPr>
          <p:nvPr/>
        </p:nvSpPr>
        <p:spPr bwMode="auto">
          <a:xfrm>
            <a:off x="1222375" y="836613"/>
            <a:ext cx="136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主程序</a:t>
            </a:r>
          </a:p>
        </p:txBody>
      </p:sp>
      <p:sp>
        <p:nvSpPr>
          <p:cNvPr id="14345" name="上箭头 6"/>
          <p:cNvSpPr>
            <a:spLocks noChangeArrowheads="1"/>
          </p:cNvSpPr>
          <p:nvPr/>
        </p:nvSpPr>
        <p:spPr bwMode="auto">
          <a:xfrm>
            <a:off x="1619250" y="4365625"/>
            <a:ext cx="431800" cy="790575"/>
          </a:xfrm>
          <a:prstGeom prst="upArrow">
            <a:avLst>
              <a:gd name="adj1" fmla="val 50000"/>
              <a:gd name="adj2" fmla="val 50002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46" name="文本框 7"/>
          <p:cNvSpPr txBox="1">
            <a:spLocks noChangeArrowheads="1"/>
          </p:cNvSpPr>
          <p:nvPr/>
        </p:nvSpPr>
        <p:spPr bwMode="auto">
          <a:xfrm>
            <a:off x="1919288" y="4602163"/>
            <a:ext cx="330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token</a:t>
            </a:r>
            <a:r>
              <a:rPr lang="en-US" altLang="zh-CN" sz="2400" b="1">
                <a:latin typeface="隶书" panose="02010509060101010101" pitchFamily="49" charset="-122"/>
                <a:ea typeface="隶书" panose="02010509060101010101" pitchFamily="49" charset="-122"/>
              </a:rPr>
              <a:t> = </a:t>
            </a:r>
            <a:r>
              <a:rPr lang="en-US" altLang="zh-CN" sz="2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GetToken()</a:t>
            </a:r>
            <a:endParaRPr lang="zh-CN" altLang="en-US" sz="2400" b="1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14347" name="直接连接符 10"/>
          <p:cNvCxnSpPr>
            <a:cxnSpLocks noChangeShapeType="1"/>
            <a:stCxn id="14343" idx="2"/>
            <a:endCxn id="14342" idx="0"/>
          </p:cNvCxnSpPr>
          <p:nvPr/>
        </p:nvCxnSpPr>
        <p:spPr bwMode="auto">
          <a:xfrm>
            <a:off x="1905000" y="2997200"/>
            <a:ext cx="14288" cy="906463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8" name="文本框 18"/>
          <p:cNvSpPr txBox="1">
            <a:spLocks noChangeArrowheads="1"/>
          </p:cNvSpPr>
          <p:nvPr/>
        </p:nvSpPr>
        <p:spPr bwMode="auto">
          <a:xfrm>
            <a:off x="1912938" y="32131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协作？</a:t>
            </a:r>
          </a:p>
        </p:txBody>
      </p:sp>
      <p:sp>
        <p:nvSpPr>
          <p:cNvPr id="14349" name="文本框 25"/>
          <p:cNvSpPr txBox="1">
            <a:spLocks noChangeArrowheads="1"/>
          </p:cNvSpPr>
          <p:nvPr/>
        </p:nvSpPr>
        <p:spPr bwMode="auto">
          <a:xfrm>
            <a:off x="3492500" y="735013"/>
            <a:ext cx="5651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准备环境</a:t>
            </a: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；窗口管理；</a:t>
            </a:r>
            <a:endParaRPr lang="en-US" altLang="zh-CN" sz="2400" dirty="0" smtClean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驱动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解释执行：</a:t>
            </a:r>
            <a:endParaRPr lang="en-US" altLang="zh-CN" sz="2400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50" name="文本框 28"/>
          <p:cNvSpPr txBox="1">
            <a:spLocks noChangeArrowheads="1"/>
          </p:cNvSpPr>
          <p:nvPr/>
        </p:nvSpPr>
        <p:spPr bwMode="auto">
          <a:xfrm>
            <a:off x="1905000" y="1598613"/>
            <a:ext cx="1222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call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51" name="文本框 29"/>
          <p:cNvSpPr txBox="1">
            <a:spLocks noChangeArrowheads="1"/>
          </p:cNvSpPr>
          <p:nvPr/>
        </p:nvSpPr>
        <p:spPr bwMode="auto">
          <a:xfrm>
            <a:off x="3422650" y="2420938"/>
            <a:ext cx="5397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：两个独立阶段。语法分析构造输入的语法树，将树交给语义分析器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52" name="文本框 30"/>
          <p:cNvSpPr txBox="1">
            <a:spLocks noChangeArrowheads="1"/>
          </p:cNvSpPr>
          <p:nvPr/>
        </p:nvSpPr>
        <p:spPr bwMode="auto">
          <a:xfrm>
            <a:off x="3422650" y="3357563"/>
            <a:ext cx="5326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</a:t>
            </a:r>
            <a:r>
              <a:rPr lang="en-US" altLang="zh-CN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：合为一个阶段。语法分析过程中，执行语义分析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计算，绘图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隶书" panose="02010509060101010101" pitchFamily="49" charset="-122"/>
                <a:ea typeface="隶书" panose="02010509060101010101" pitchFamily="49" charset="-122"/>
              </a:rPr>
              <a:t>[</a:t>
            </a:r>
            <a:r>
              <a:rPr lang="zh-CN" altLang="en-US" sz="2400" i="1" dirty="0">
                <a:latin typeface="隶书" panose="02010509060101010101" pitchFamily="49" charset="-122"/>
                <a:ea typeface="隶书" panose="02010509060101010101" pitchFamily="49" charset="-122"/>
              </a:rPr>
              <a:t>也执行词法分析</a:t>
            </a:r>
            <a:r>
              <a:rPr lang="en-US" altLang="zh-CN" sz="2400" i="1" dirty="0">
                <a:latin typeface="隶书" panose="02010509060101010101" pitchFamily="49" charset="-122"/>
                <a:ea typeface="隶书" panose="02010509060101010101" pitchFamily="49" charset="-122"/>
              </a:rPr>
              <a:t>]</a:t>
            </a:r>
            <a:endParaRPr lang="zh-CN" altLang="en-US" sz="2400" i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2" name="Picture 10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370263"/>
            <a:ext cx="5048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54" name="肘形连接符 35"/>
          <p:cNvCxnSpPr>
            <a:cxnSpLocks noChangeShapeType="1"/>
            <a:stCxn id="14344" idx="2"/>
            <a:endCxn id="14342" idx="1"/>
          </p:cNvCxnSpPr>
          <p:nvPr/>
        </p:nvCxnSpPr>
        <p:spPr bwMode="auto">
          <a:xfrm rot="5400000">
            <a:off x="64294" y="2291556"/>
            <a:ext cx="2835275" cy="849313"/>
          </a:xfrm>
          <a:prstGeom prst="bentConnector4">
            <a:avLst>
              <a:gd name="adj1" fmla="val 28019"/>
              <a:gd name="adj2" fmla="val 12692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25"/>
          <p:cNvSpPr txBox="1">
            <a:spLocks noChangeArrowheads="1"/>
          </p:cNvSpPr>
          <p:nvPr/>
        </p:nvSpPr>
        <p:spPr bwMode="auto">
          <a:xfrm>
            <a:off x="3394075" y="5157788"/>
            <a:ext cx="5651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作为语法分析器的子程序</a:t>
            </a:r>
          </a:p>
        </p:txBody>
      </p:sp>
      <p:sp>
        <p:nvSpPr>
          <p:cNvPr id="20" name="文本框 25"/>
          <p:cNvSpPr txBox="1">
            <a:spLocks noChangeArrowheads="1"/>
          </p:cNvSpPr>
          <p:nvPr/>
        </p:nvSpPr>
        <p:spPr bwMode="auto">
          <a:xfrm>
            <a:off x="3492500" y="1454870"/>
            <a:ext cx="5651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调用语法分析接口 </a:t>
            </a:r>
            <a:r>
              <a:rPr lang="en-US" altLang="zh-CN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Parser(</a:t>
            </a:r>
            <a:r>
              <a:rPr lang="en-US" altLang="zh-CN" sz="2400" dirty="0" err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fileName</a:t>
            </a:r>
            <a:r>
              <a:rPr lang="en-US" altLang="zh-CN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4345" grpId="0" animBg="1"/>
      <p:bldP spid="14346" grpId="0"/>
      <p:bldP spid="14348" grpId="0"/>
      <p:bldP spid="14350" grpId="0"/>
      <p:bldP spid="14351" grpId="0"/>
      <p:bldP spid="14352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84131-0338-48F1-9C85-83B3C018149B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 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递归子程序中语义规则的嵌入</a:t>
            </a: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457200" y="1066800"/>
            <a:ext cx="83820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47675" indent="952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语法制导翻译的基本思想：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对一个语法结构进行语法分析后，紧跟着执行为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该结构设计的语义规则。</a:t>
            </a:r>
            <a:endParaRPr lang="en-US" altLang="zh-CN" sz="240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对于递归下降的语法分析器，语义规则可以嵌入在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非终结符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】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的子程序体中的任意位置。</a:t>
            </a:r>
            <a:endParaRPr lang="zh-CN" altLang="en-US" sz="240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1871663" y="3636963"/>
            <a:ext cx="4572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 OriginStatement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b) ForStatement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F5DA2-1A96-463D-935C-83F793CEFCCC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457200"/>
          </a:xfrm>
        </p:spPr>
        <p:txBody>
          <a:bodyPr/>
          <a:lstStyle/>
          <a:p>
            <a:pPr marL="838200" indent="-838200" algn="l" eaLnBrk="1" hangingPunct="1">
              <a:buFontTx/>
              <a:buAutoNum type="alphaLcParenR"/>
            </a:pPr>
            <a:r>
              <a:rPr lang="en-US" altLang="zh-CN" sz="28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OriginStatement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568450" y="5467350"/>
            <a:ext cx="6648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SetOrigin(x, y); 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填写全局量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sz="24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Origin_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[</a:t>
            </a:r>
            <a:r>
              <a:rPr lang="en-US" altLang="zh-CN" sz="24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xy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]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685800" y="692150"/>
            <a:ext cx="7391400" cy="60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void OriginStatement (void)</a:t>
            </a:r>
            <a:endParaRPr lang="en-US" altLang="zh-CN" sz="240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	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struct ExprNode *tmp;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9900"/>
                </a:solidFill>
                <a:ea typeface="黑体" panose="02010609060101010101" pitchFamily="49" charset="-122"/>
              </a:rPr>
              <a:t> </a:t>
            </a:r>
            <a:r>
              <a:rPr lang="en-US" altLang="zh-CN" sz="24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printf("enter in OriginStatement\n");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MatchToken (ORIGIN);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MatchToken (IS);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MatchToken (L_BRACKET);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tmp = Expression();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PrintSyntaxTree( tmp, 0 );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MatchToken (COMMA);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tmp = Expression();</a:t>
            </a:r>
            <a:endParaRPr lang="en-US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PrintSyntaxTree( tmp, 0 );</a:t>
            </a:r>
            <a:endParaRPr lang="en-US" altLang="zh-CN" sz="24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MatchToken (R_BRACKET);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99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printf("exit from OriginStatement\n");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948113" y="228600"/>
            <a:ext cx="3792537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 ORIGIN IS ( E , E )</a:t>
            </a:r>
            <a:endParaRPr lang="en-US" altLang="zh-CN" sz="2400" dirty="0" smtClean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579563" y="3641725"/>
            <a:ext cx="6737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= GetExprValue(tmp);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获取横坐标的平移值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635125" y="4718050"/>
            <a:ext cx="6737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 = GetExprValue(tmp);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获取纵坐标的平移值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utoUpdateAnimBg="0"/>
      <p:bldP spid="46084" grpId="0" animBg="1" autoUpdateAnimBg="0"/>
      <p:bldP spid="4608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95288" y="688975"/>
            <a:ext cx="9371012" cy="60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void ForStatement (void)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{ double Start, End, Step;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struct ExprNode *start_ptr,*end_ptr,*step_ptr,*x_ptr,*y_ptr; 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 "enter in forStatement\n" 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MatchToken (FOR); 	MatchToken(T); 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MatchToken (FROM);	start_ptr=Expression();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PrintSyntaxTree( start_ptr, 0 );</a:t>
            </a:r>
            <a:endParaRPr lang="en-US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MatchToken (TO);	    	end_ptr=Expression();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PrintSyntaxTree( end_ptr, 0 );</a:t>
            </a:r>
            <a:endParaRPr lang="en-US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MatchToken (STEP);	step_ptr=Expression();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PrintSyntaxTree( step_ptr, 0 );</a:t>
            </a:r>
            <a:endParaRPr lang="en-US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" hangingPunct="1"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MatchToken (DRAW);    MatchToken (L_BRACKET);</a:t>
            </a:r>
          </a:p>
          <a:p>
            <a:pPr eaLnBrk="1" fontAlgn="b" hangingPunct="1"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x_ptr = Expression(); MatchToken(COMMA); y_ptr=Expression();</a:t>
            </a:r>
          </a:p>
          <a:p>
            <a:pPr eaLnBrk="1" fontAlgn="b" hangingPunct="1"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MatchToken (R_BRACKET);	</a:t>
            </a:r>
            <a:endParaRPr lang="en-US" altLang="zh-CN" sz="2200"/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PrintSyntaxTree( x_ptr, 0 ); PrintSyntaxTree( y_ptr, 0 );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 "exit from forStatement\n" 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7298C-3C9C-41C1-9BFA-995EFE510829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533400"/>
          </a:xfrm>
        </p:spPr>
        <p:txBody>
          <a:bodyPr/>
          <a:lstStyle/>
          <a:p>
            <a:pPr marL="838200" indent="-838200" algn="l" eaLnBrk="1" hangingPunct="1"/>
            <a:r>
              <a:rPr lang="en-US" altLang="zh-CN" sz="28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b) ForStatement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4213" y="2714625"/>
            <a:ext cx="7488237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 = GetExprValue(start_ptr); </a:t>
            </a:r>
            <a:r>
              <a:rPr lang="en-US" altLang="zh-CN" sz="20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sz="20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的起始值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704850" y="3409950"/>
            <a:ext cx="45148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= GetExprValue(end_ptr); </a:t>
            </a:r>
            <a:endParaRPr lang="en-US" altLang="zh-CN" sz="2200">
              <a:solidFill>
                <a:schemeClr val="accent2"/>
              </a:solidFill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84213" y="4081463"/>
            <a:ext cx="4535487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 = GetExprValue(step_ptr); </a:t>
            </a:r>
            <a:endParaRPr lang="en-US" altLang="zh-CN" sz="2200">
              <a:solidFill>
                <a:schemeClr val="accent2"/>
              </a:solidFill>
            </a:endParaRPr>
          </a:p>
        </p:txBody>
      </p:sp>
      <p:sp>
        <p:nvSpPr>
          <p:cNvPr id="47111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589588"/>
            <a:ext cx="8135937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DrawLoop (Start, End, Step, x_ptr, y_ptr);</a:t>
            </a:r>
            <a:r>
              <a:rPr lang="en-US" altLang="zh-CN" sz="22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2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循环绘制点</a:t>
            </a:r>
            <a:endParaRPr lang="en-US" altLang="zh-CN" sz="2200">
              <a:solidFill>
                <a:srgbClr val="0099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038600" y="174625"/>
            <a:ext cx="4562475" cy="75723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→ FOR T FROM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STEP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DRAW (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,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 autoUpdateAnimBg="0"/>
      <p:bldP spid="47109" grpId="0" animBg="1" autoUpdateAnimBg="0"/>
      <p:bldP spid="47110" grpId="0" animBg="1" autoUpdateAnimBg="0"/>
      <p:bldP spid="4711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90F11-4669-4AB3-8792-6B1CFB9A4C8D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59155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源程序组织（参考）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77850" y="4252913"/>
            <a:ext cx="8097838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scannermain.cpp: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词法分析器的测试主程序</a:t>
            </a:r>
            <a:endParaRPr lang="en-US" altLang="zh-CN" sz="22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scanner.h: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词法分析器对外提供接口的声明，实现在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.cpp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250825" y="1052513"/>
          <a:ext cx="6481763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Visio" r:id="rId4" imgW="2842231" imgH="746712" progId="Visio.Drawing.11">
                  <p:embed/>
                </p:oleObj>
              </mc:Choice>
              <mc:Fallback>
                <p:oleObj name="Visio" r:id="rId4" imgW="2842231" imgH="746712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052513"/>
                        <a:ext cx="6481763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2411413" y="2646363"/>
          <a:ext cx="208756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Visio" r:id="rId6" imgW="892454" imgH="457200" progId="Visio.Drawing.11">
                  <p:embed/>
                </p:oleObj>
              </mc:Choice>
              <mc:Fallback>
                <p:oleObj name="Visio" r:id="rId6" imgW="892454" imgH="45720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46363"/>
                        <a:ext cx="208756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299200" y="1320800"/>
            <a:ext cx="2663825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*.h 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中内容：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类型定义，函数的非定义声明，全局变量的非定义声明。</a:t>
            </a:r>
          </a:p>
        </p:txBody>
      </p:sp>
      <p:sp>
        <p:nvSpPr>
          <p:cNvPr id="19464" name="文本框 2"/>
          <p:cNvSpPr txBox="1">
            <a:spLocks noChangeArrowheads="1"/>
          </p:cNvSpPr>
          <p:nvPr/>
        </p:nvSpPr>
        <p:spPr bwMode="auto">
          <a:xfrm>
            <a:off x="250825" y="3678238"/>
            <a:ext cx="4608513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仅完成词法分析及其测试：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autoUpdateAnimBg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67140-8BD3-4658-A84E-9FA35856B1BB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59155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源程序组织（参考）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77850" y="4133850"/>
            <a:ext cx="8097838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scanner.h: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词法分析器对外提供接口的声明，实现在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.cpp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parser.h: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语法分析器对外提供接口的声明，实现在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.cpp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  <a:endParaRPr lang="en-US" altLang="zh-CN" sz="22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2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注意：非终结符的递归子程序中没有语义计算！</a:t>
            </a:r>
            <a:endParaRPr lang="en-US" altLang="zh-CN" sz="22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parermain.cpp: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语法分析器的测试主程序</a:t>
            </a:r>
            <a:endParaRPr lang="en-US" altLang="zh-CN" sz="2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1509" name="Object 13"/>
          <p:cNvGraphicFramePr>
            <a:graphicFrameLocks noChangeAspect="1"/>
          </p:cNvGraphicFramePr>
          <p:nvPr/>
        </p:nvGraphicFramePr>
        <p:xfrm>
          <a:off x="250825" y="1052513"/>
          <a:ext cx="6481763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Visio" r:id="rId4" imgW="2842231" imgH="746712" progId="Visio.Drawing.11">
                  <p:embed/>
                </p:oleObj>
              </mc:Choice>
              <mc:Fallback>
                <p:oleObj name="Visio" r:id="rId4" imgW="2842231" imgH="746712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052513"/>
                        <a:ext cx="6481763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4"/>
          <p:cNvGraphicFramePr>
            <a:graphicFrameLocks noChangeAspect="1"/>
          </p:cNvGraphicFramePr>
          <p:nvPr/>
        </p:nvGraphicFramePr>
        <p:xfrm>
          <a:off x="2411413" y="2646363"/>
          <a:ext cx="208756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Visio" r:id="rId6" imgW="892454" imgH="457200" progId="Visio.Drawing.11">
                  <p:embed/>
                </p:oleObj>
              </mc:Choice>
              <mc:Fallback>
                <p:oleObj name="Visio" r:id="rId6" imgW="892454" imgH="45720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46363"/>
                        <a:ext cx="208756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4714875" y="2646363"/>
          <a:ext cx="194468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Visio" r:id="rId8" imgW="834847" imgH="457200" progId="Visio.Drawing.11">
                  <p:embed/>
                </p:oleObj>
              </mc:Choice>
              <mc:Fallback>
                <p:oleObj name="Visio" r:id="rId8" imgW="834847" imgH="45720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646363"/>
                        <a:ext cx="1944688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矩形 1"/>
          <p:cNvSpPr>
            <a:spLocks noChangeArrowheads="1"/>
          </p:cNvSpPr>
          <p:nvPr/>
        </p:nvSpPr>
        <p:spPr bwMode="auto">
          <a:xfrm>
            <a:off x="6299200" y="1320800"/>
            <a:ext cx="2663825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*.h 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中内容：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类型定义，函数的非定义声明，全局变量的非定义声明。</a:t>
            </a:r>
          </a:p>
        </p:txBody>
      </p:sp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 flipV="1">
            <a:off x="2341563" y="2924175"/>
            <a:ext cx="23018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4" name="文本框 11"/>
          <p:cNvSpPr txBox="1">
            <a:spLocks noChangeArrowheads="1"/>
          </p:cNvSpPr>
          <p:nvPr/>
        </p:nvSpPr>
        <p:spPr bwMode="auto">
          <a:xfrm>
            <a:off x="250825" y="3678238"/>
            <a:ext cx="4608513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仅完成语法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词法分析及测试：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4B8B9-3422-4E5E-B6C1-8094B301B126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59155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源程序组织（参考）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77850" y="4375150"/>
            <a:ext cx="8097838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scanner.h: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词法分析器对外提供接口的声明，实现在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.cpp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parser.h: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语法分析器对外提供接口的声明，实现在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.cpp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  <a:endParaRPr lang="en-US" altLang="zh-CN" sz="22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2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注意：非终结符的递归子程序中添加了语义计算！</a:t>
            </a:r>
            <a:endParaRPr lang="en-US" altLang="zh-CN" sz="22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main.cpp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：解释器的主程序</a:t>
            </a:r>
            <a:endParaRPr lang="en-US" altLang="zh-CN" sz="22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semantics.h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：语义计算相关接口的声明，实现在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.cpp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</a:p>
        </p:txBody>
      </p:sp>
      <p:graphicFrame>
        <p:nvGraphicFramePr>
          <p:cNvPr id="23557" name="Object 13"/>
          <p:cNvGraphicFramePr>
            <a:graphicFrameLocks noChangeAspect="1"/>
          </p:cNvGraphicFramePr>
          <p:nvPr/>
        </p:nvGraphicFramePr>
        <p:xfrm>
          <a:off x="250825" y="1052513"/>
          <a:ext cx="6481763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Visio" r:id="rId4" imgW="2842231" imgH="746712" progId="Visio.Drawing.11">
                  <p:embed/>
                </p:oleObj>
              </mc:Choice>
              <mc:Fallback>
                <p:oleObj name="Visio" r:id="rId4" imgW="2842231" imgH="746712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052513"/>
                        <a:ext cx="6481763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4"/>
          <p:cNvGraphicFramePr>
            <a:graphicFrameLocks noChangeAspect="1"/>
          </p:cNvGraphicFramePr>
          <p:nvPr/>
        </p:nvGraphicFramePr>
        <p:xfrm>
          <a:off x="2411413" y="2646363"/>
          <a:ext cx="208756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Visio" r:id="rId6" imgW="892454" imgH="457200" progId="Visio.Drawing.11">
                  <p:embed/>
                </p:oleObj>
              </mc:Choice>
              <mc:Fallback>
                <p:oleObj name="Visio" r:id="rId6" imgW="892454" imgH="45720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46363"/>
                        <a:ext cx="208756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5"/>
          <p:cNvGraphicFramePr>
            <a:graphicFrameLocks noChangeAspect="1"/>
          </p:cNvGraphicFramePr>
          <p:nvPr/>
        </p:nvGraphicFramePr>
        <p:xfrm>
          <a:off x="4714875" y="2646363"/>
          <a:ext cx="194468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Visio" r:id="rId8" imgW="834847" imgH="457200" progId="Visio.Drawing.11">
                  <p:embed/>
                </p:oleObj>
              </mc:Choice>
              <mc:Fallback>
                <p:oleObj name="Visio" r:id="rId8" imgW="834847" imgH="45720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646363"/>
                        <a:ext cx="1944688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250825" y="2646363"/>
          <a:ext cx="180022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Visio" r:id="rId10" imgW="777240" imgH="457200" progId="Visio.Drawing.11">
                  <p:embed/>
                </p:oleObj>
              </mc:Choice>
              <mc:Fallback>
                <p:oleObj name="Visio" r:id="rId10" imgW="777240" imgH="45720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46363"/>
                        <a:ext cx="180022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矩形 1"/>
          <p:cNvSpPr>
            <a:spLocks noChangeArrowheads="1"/>
          </p:cNvSpPr>
          <p:nvPr/>
        </p:nvSpPr>
        <p:spPr bwMode="auto">
          <a:xfrm>
            <a:off x="6299200" y="1320800"/>
            <a:ext cx="2663825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*.h 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中内容：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类型定义，函数的非定义声明，全局变量的非定义声明。</a:t>
            </a:r>
          </a:p>
        </p:txBody>
      </p:sp>
      <p:cxnSp>
        <p:nvCxnSpPr>
          <p:cNvPr id="23562" name="直接连接符 3"/>
          <p:cNvCxnSpPr>
            <a:cxnSpLocks noChangeShapeType="1"/>
          </p:cNvCxnSpPr>
          <p:nvPr/>
        </p:nvCxnSpPr>
        <p:spPr bwMode="auto">
          <a:xfrm flipV="1">
            <a:off x="2341563" y="2924175"/>
            <a:ext cx="23018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 flipV="1">
            <a:off x="4643438" y="2924175"/>
            <a:ext cx="23034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250825" y="3903663"/>
            <a:ext cx="4608513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完整解释器：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4B93A-14DB-4220-AE0F-E883A45194EB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536575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解释器主程序及生成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93688" y="895360"/>
            <a:ext cx="84693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 algn="just"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 algn="just"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 algn="just"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 algn="just"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l" eaLnBrk="1" hangingPunct="1">
              <a:buFontTx/>
              <a:buNone/>
              <a:defRPr/>
            </a:pPr>
            <a:r>
              <a:rPr lang="zh-CN" altLang="en-US" dirty="0" smtClean="0"/>
              <a:t>解释器的主程序与词法分析、语法分析器主程序的区别：</a:t>
            </a:r>
            <a:endParaRPr lang="en-US" altLang="zh-CN" dirty="0" smtClean="0"/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后两者仅对相应部件进行测试，建立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Win32 Console Application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（</a:t>
            </a:r>
            <a:r>
              <a:rPr lang="zh-CN" altLang="en-US" dirty="0" smtClean="0"/>
              <a:t>控制台程序</a:t>
            </a:r>
            <a:r>
              <a:rPr lang="zh-CN" altLang="en-US" dirty="0" smtClean="0"/>
              <a:t>）</a:t>
            </a:r>
            <a:r>
              <a:rPr lang="en-US" altLang="zh-CN" dirty="0"/>
              <a:t>project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即可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200150" lvl="1" indent="-457200" algn="l" eaLnBrk="1" hangingPunct="1">
              <a:buFont typeface="隶书" panose="02010509060101010101" pitchFamily="49" charset="-122"/>
              <a:buChar char="★"/>
              <a:defRPr/>
            </a:pPr>
            <a:r>
              <a:rPr lang="zh-CN" altLang="en-US" dirty="0" smtClean="0"/>
              <a:t>入口函数是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解释器因为要绘制图形，所以需要在</a:t>
            </a:r>
            <a:r>
              <a:rPr lang="zh-CN" altLang="en-US" dirty="0" smtClean="0">
                <a:solidFill>
                  <a:srgbClr val="FF0000"/>
                </a:solidFill>
              </a:rPr>
              <a:t>窗口</a:t>
            </a:r>
            <a:r>
              <a:rPr lang="zh-CN" altLang="en-US" dirty="0" smtClean="0"/>
              <a:t>环境中运行。</a:t>
            </a:r>
            <a:endParaRPr lang="en-US" altLang="zh-CN" dirty="0" smtClean="0"/>
          </a:p>
          <a:p>
            <a:pPr algn="l" eaLnBrk="1" hangingPunct="1">
              <a:buFontTx/>
              <a:buNone/>
              <a:defRPr/>
            </a:pPr>
            <a:r>
              <a:rPr lang="zh-CN" altLang="en-US" dirty="0" smtClean="0"/>
              <a:t>   因此需要建立类别</a:t>
            </a:r>
            <a:r>
              <a:rPr lang="zh-CN" altLang="en-US" dirty="0" smtClean="0"/>
              <a:t>为 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Win32 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Application</a:t>
            </a:r>
          </a:p>
          <a:p>
            <a:pPr algn="l" eaLnBrk="1" hangingPunct="1">
              <a:buNone/>
              <a:defRPr/>
            </a:pPr>
            <a:r>
              <a:rPr lang="zh-CN" altLang="en-US" dirty="0" smtClean="0"/>
              <a:t>   的 </a:t>
            </a:r>
            <a:r>
              <a:rPr lang="en-US" altLang="zh-CN" b="1" dirty="0" smtClean="0"/>
              <a:t>project</a:t>
            </a:r>
            <a:r>
              <a:rPr lang="zh-CN" altLang="en-US" b="1" dirty="0" smtClean="0"/>
              <a:t>（基于</a:t>
            </a:r>
            <a:r>
              <a:rPr lang="en-US" altLang="zh-CN" b="1" dirty="0" smtClean="0"/>
              <a:t>Window</a:t>
            </a:r>
            <a:r>
              <a:rPr lang="zh-CN" altLang="en-US" b="1" dirty="0" smtClean="0"/>
              <a:t>的应用）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85850" lvl="1" indent="-342900" algn="l" eaLnBrk="1" hangingPunct="1">
              <a:buFont typeface="隶书" panose="02010509060101010101" pitchFamily="49" charset="-122"/>
              <a:buChar char="★"/>
              <a:defRPr/>
            </a:pPr>
            <a:r>
              <a:rPr lang="zh-CN" altLang="en-US" dirty="0" smtClean="0"/>
              <a:t>入口</a:t>
            </a:r>
            <a:r>
              <a:rPr lang="zh-CN" altLang="en-US" dirty="0"/>
              <a:t>函数是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WinMain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dirty="0" smtClean="0"/>
              <a:t>.</a:t>
            </a:r>
          </a:p>
          <a:p>
            <a:pPr marL="1085850" lvl="1" indent="-342900" algn="l" eaLnBrk="1" hangingPunct="1">
              <a:buFont typeface="隶书" panose="02010509060101010101" pitchFamily="49" charset="-122"/>
              <a:buChar char="★"/>
              <a:defRPr/>
            </a:pPr>
            <a:r>
              <a:rPr lang="zh-CN" altLang="en-US" dirty="0" smtClean="0"/>
              <a:t>请参考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习题解答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给出的源代码。</a:t>
            </a:r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85788" y="591661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测试用例与测试结果（略）</a:t>
            </a:r>
          </a:p>
        </p:txBody>
      </p:sp>
      <p:sp>
        <p:nvSpPr>
          <p:cNvPr id="2" name="矩形 1"/>
          <p:cNvSpPr/>
          <p:nvPr/>
        </p:nvSpPr>
        <p:spPr>
          <a:xfrm>
            <a:off x="406388" y="4264209"/>
            <a:ext cx="80518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APIENTRY WinMain(HINSTANCE hInstance,</a:t>
            </a: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HINSTANCE hPrevInstance,</a:t>
            </a: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LPSTR     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lpCmdLine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int       nCmdShow)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40D04-CCFB-4BD5-BF43-264A90C4E693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0"/>
            <a:ext cx="7772400" cy="1143000"/>
          </a:xfrm>
        </p:spPr>
        <p:txBody>
          <a:bodyPr/>
          <a:lstStyle/>
          <a:p>
            <a:pPr algn="just" eaLnBrk="1" fontAlgn="b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函数绘图语言的扩充</a:t>
            </a:r>
            <a:endParaRPr lang="zh-CN" altLang="en-US" sz="3600" smtClean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33400" y="1154981"/>
            <a:ext cx="7924800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逻辑坐标系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重新定义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，与习惯上的坐标系一致；</a:t>
            </a:r>
          </a:p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扩充语句类型，如允许用户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  --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规定 图形颜色、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  --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规定 点的大小、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  --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引用变量等；</a:t>
            </a:r>
          </a:p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增加文本框，使得用户可以在图形中添加文字说明；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增加清图功能，使得图形可以具有简单的动画效果。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75351-DC8B-4264-BA68-9DE5F7C7C22C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2514600" cy="609600"/>
          </a:xfrm>
        </p:spPr>
        <p:txBody>
          <a:bodyPr/>
          <a:lstStyle/>
          <a:p>
            <a:pPr algn="l" eaLnBrk="1" hangingPunct="1"/>
            <a:r>
              <a:rPr lang="zh-CN" altLang="en-US" sz="4000" smtClean="0">
                <a:solidFill>
                  <a:srgbClr val="990000"/>
                </a:solidFill>
                <a:ea typeface="隶书" panose="02010509060101010101" pitchFamily="49" charset="-122"/>
              </a:rPr>
              <a:t>简单复习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81000" y="768350"/>
            <a:ext cx="8839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---------------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f(t)=t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的图形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origin is (200, 300);	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设置原点的偏移量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rot is pi/6;		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设置旋转角度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scale is (2, 1);		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设置横坐标和纵坐标的比例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 T from 0 to 200 step 1 draw (t, 0); 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横坐标的轨迹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 T from 0 to 180 step 1 draw (0, -t);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纵坐标的轨迹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 T from 0 to 150 step 1 draw (t, -t);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f(t)=t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的轨迹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654050" y="3584575"/>
            <a:ext cx="70421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词法分析器：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识别输入序列，并为语法分析器提供记号。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语法分析器：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根据记号流识别句子，并为表达式构造语法树。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语义分析器：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根据语言结构，处理函数绘图语言程序的语义。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AF548-3C3C-4236-9EB4-0525A28BCA21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2286000" cy="609600"/>
          </a:xfrm>
        </p:spPr>
        <p:txBody>
          <a:bodyPr/>
          <a:lstStyle/>
          <a:p>
            <a:pPr algn="l" eaLnBrk="1" fontAlgn="b" hangingPunct="1"/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总结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54063" y="1125538"/>
            <a:ext cx="777875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课件中给出的是基本的解决方案，仅供参考；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多看、多做、多想、多比较：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程序是</a:t>
            </a:r>
            <a:r>
              <a:rPr lang="zh-CN" altLang="en-US" sz="2400" dirty="0" smtClean="0">
                <a:ea typeface="隶书" panose="02010509060101010101" pitchFamily="49" charset="-122"/>
              </a:rPr>
              <a:t>“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悟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练</a:t>
            </a:r>
            <a:r>
              <a:rPr lang="zh-CN" altLang="en-US" sz="2400" dirty="0" smtClean="0">
                <a:ea typeface="隶书" panose="02010509060101010101" pitchFamily="49" charset="-122"/>
              </a:rPr>
              <a:t>”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出来的，而不是靠老师</a:t>
            </a:r>
            <a:r>
              <a:rPr lang="zh-CN" altLang="en-US" sz="2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灌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来的。</a:t>
            </a:r>
            <a:endParaRPr kumimoji="0" lang="zh-CN" altLang="en-US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653" name="Rectangle 2"/>
          <p:cNvSpPr txBox="1">
            <a:spLocks noChangeArrowheads="1"/>
          </p:cNvSpPr>
          <p:nvPr/>
        </p:nvSpPr>
        <p:spPr bwMode="auto">
          <a:xfrm>
            <a:off x="609600" y="2909888"/>
            <a:ext cx="77724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990000"/>
                </a:solidFill>
                <a:ea typeface="隶书" panose="02010509060101010101" pitchFamily="49" charset="-122"/>
              </a:rPr>
              <a:t>发挥你的聪明才智</a:t>
            </a:r>
            <a:r>
              <a:rPr lang="en-US" altLang="zh-CN" sz="3600">
                <a:solidFill>
                  <a:srgbClr val="990000"/>
                </a:solidFill>
                <a:ea typeface="隶书" panose="02010509060101010101" pitchFamily="49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F372F-AFB2-49E0-A9A7-494E4261F781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6913562" cy="720725"/>
          </a:xfrm>
        </p:spPr>
        <p:txBody>
          <a:bodyPr/>
          <a:lstStyle/>
          <a:p>
            <a:pPr algn="l" eaLnBrk="1" fontAlgn="b" hangingPunct="1"/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表达式值的计算（深度优先后序遍历）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684213" y="2036763"/>
          <a:ext cx="7993062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Visio" r:id="rId3" imgW="4063594" imgH="1648968" progId="Visio.Drawing.11">
                  <p:embed/>
                </p:oleObj>
              </mc:Choice>
              <mc:Fallback>
                <p:oleObj name="Visio" r:id="rId3" imgW="4063594" imgH="164896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36763"/>
                        <a:ext cx="7993062" cy="347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68313" y="908050"/>
            <a:ext cx="46069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  <a:r>
              <a:rPr lang="zh-CN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-16+5**3/cos(T)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的语法树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308850" y="6092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5" action="ppaction://hlinksldjump"/>
              </a:rPr>
              <a:t>返回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D4C6-8363-433F-9BD7-4673BEB9BE08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15888"/>
            <a:ext cx="7772400" cy="612775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语法制导翻译绘制图形</a:t>
            </a:r>
            <a:endParaRPr lang="zh-CN" altLang="en-US" sz="4000" smtClean="0">
              <a:solidFill>
                <a:srgbClr val="990000"/>
              </a:solidFill>
              <a:ea typeface="隶书" panose="02010509060101010101" pitchFamily="49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28663" y="1125538"/>
            <a:ext cx="7010400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表达式值的计算：深度优先后序遍历语法树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图形的绘制：画出每个坐标点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95288" y="1989138"/>
            <a:ext cx="8497887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绘图所需的语义处理（计算）：</a:t>
            </a:r>
            <a:endParaRPr lang="zh-CN" altLang="en-US" sz="240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fontAlgn="b" hangingPunct="1">
              <a:lnSpc>
                <a:spcPct val="120000"/>
              </a:lnSpc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origin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rot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scale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中得到坐标变换所需的信息；</a:t>
            </a:r>
          </a:p>
          <a:p>
            <a:pPr lvl="1" eaLnBrk="1" fontAlgn="b" hangingPunct="1">
              <a:lnSpc>
                <a:spcPct val="120000"/>
              </a:lnSpc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for_draw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语句根据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的每一个值进行如下处理：</a:t>
            </a:r>
          </a:p>
          <a:p>
            <a:pPr lvl="2" eaLnBrk="1" fontAlgn="b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计算被绘制点的横、纵坐标值；</a:t>
            </a:r>
          </a:p>
          <a:p>
            <a:pPr lvl="2" eaLnBrk="1" fontAlgn="b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根据坐标变换信息进行坐标变换，得到实际坐标；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根据点的实际坐标画出该点。</a:t>
            </a: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34925" y="620713"/>
            <a:ext cx="40830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1.1 </a:t>
            </a: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绘图语言的语义 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39750" y="4605338"/>
            <a:ext cx="744537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ea typeface="隶书" panose="02010509060101010101" pitchFamily="49" charset="-122"/>
              </a:rPr>
              <a:t>语法制导翻译的基本步骤：</a:t>
            </a:r>
            <a:endParaRPr lang="zh-CN" altLang="en-US" sz="280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为文法符号设计属性；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设计语义规则中所需的辅助函数；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为产生式设计语义规则。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36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/>
      <p:bldP spid="36870" grpId="0" build="p" bldLvl="2" autoUpdateAnimBg="0"/>
      <p:bldP spid="3687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4A792-5C54-4341-912E-0F549A9CA42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5184775" cy="5334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990000"/>
                </a:solidFill>
                <a:ea typeface="隶书" panose="02010509060101010101" pitchFamily="49" charset="-122"/>
              </a:rPr>
              <a:t>例子：比例设置语句的语义设计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79388" y="549275"/>
            <a:ext cx="8893175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ScaleStatment  → SCALE IS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L_BRACKET Expression COMMA Expression R_BRACKET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隶书" panose="02010509060101010101" pitchFamily="49" charset="-122"/>
              </a:rPr>
              <a:t>可简写为：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→ SCALE IS (E,E)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它的作用是提供图形（横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纵向）的缩放比例因子。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所需任务：</a:t>
            </a:r>
          </a:p>
          <a:p>
            <a:pPr lvl="1" eaLnBrk="1" hangingPunct="1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设计属性：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设计计算表达式值的辅助函数：</a:t>
            </a:r>
          </a:p>
          <a:p>
            <a:pPr lvl="2" eaLnBrk="1" hangingPunct="1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设计语义规则：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27313" y="3044825"/>
            <a:ext cx="511333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.x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和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.y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分别保存比例因子；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03575" y="4608513"/>
            <a:ext cx="5110163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→ SCALE IS (E1,E2)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S.x:=GetExprValue(E1.nptr);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S.y:=GetExprValue(E2.nptr); }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得到横、纵坐标的比例因子。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58888" y="4044950"/>
            <a:ext cx="75961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GetExprValue(ptr_root)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它返回表达式树的值；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2" autoUpdateAnimBg="0"/>
      <p:bldP spid="7" grpId="0" bldLvl="2" autoUpdateAnimBg="0"/>
      <p:bldP spid="8" grpId="0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97C6D-322B-47A9-ACC9-833B53B56429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79375"/>
            <a:ext cx="5181600" cy="685800"/>
          </a:xfrm>
        </p:spPr>
        <p:txBody>
          <a:bodyPr/>
          <a:lstStyle/>
          <a:p>
            <a:pPr algn="l" eaLnBrk="1" fontAlgn="b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语义计算的辅助程序 </a:t>
            </a:r>
          </a:p>
        </p:txBody>
      </p:sp>
      <p:sp>
        <p:nvSpPr>
          <p:cNvPr id="7172" name="Rectangle 8"/>
          <p:cNvSpPr>
            <a:spLocks noChangeArrowheads="1"/>
          </p:cNvSpPr>
          <p:nvPr/>
        </p:nvSpPr>
        <p:spPr bwMode="auto">
          <a:xfrm>
            <a:off x="381000" y="1074738"/>
            <a:ext cx="85344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&lt;1&gt; 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全程</a:t>
            </a: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变量</a:t>
            </a:r>
            <a:r>
              <a:rPr lang="en-US" altLang="zh-CN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(</a:t>
            </a: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语义分析器</a:t>
            </a:r>
            <a:r>
              <a:rPr lang="en-US" altLang="zh-CN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)</a:t>
            </a:r>
            <a:endParaRPr lang="zh-CN" altLang="en-US" dirty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double 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Parameter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=0;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	    //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为参数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分配的变量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double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Origin_x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=0.0,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Origin_y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=0.0;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用于记录平移距离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double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Rot_ang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=0.0;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	    //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用于记录旋转角度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double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Scale_x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=1,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Scale_y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=1;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    //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用于记录比例因子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1087D-E1A9-4A80-8A15-B10E6CAED3CC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02150" y="188913"/>
            <a:ext cx="4030663" cy="649287"/>
          </a:xfrm>
        </p:spPr>
        <p:txBody>
          <a:bodyPr/>
          <a:lstStyle/>
          <a:p>
            <a:pPr algn="r" eaLnBrk="1" fontAlgn="b" hangingPunct="1">
              <a:lnSpc>
                <a:spcPct val="120000"/>
              </a:lnSpc>
            </a:pP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全程变量（续）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23850" y="836613"/>
            <a:ext cx="86106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以点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(350, 220)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为圆心绘制两个同心园</a:t>
            </a: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origin is (350, 220);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scale is (50, 50);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from 0 to 2*pi step pi/100 draw(cos(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), sin(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));</a:t>
            </a: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scale is (100, 100);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from 0 to 2*pi step pi/200 draw(cos(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), sin(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));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992563" y="1243013"/>
            <a:ext cx="4756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Origin_x=350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Origin_y=220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3924300" y="1746250"/>
            <a:ext cx="3994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Scale_x=50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Scale_y=50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924300" y="2565400"/>
            <a:ext cx="4298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Scale_x=100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Scale_y=100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1825625" y="4427538"/>
            <a:ext cx="863600" cy="8636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1331913" y="3933825"/>
            <a:ext cx="1852612" cy="1851025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utoUpdateAnimBg="0"/>
      <p:bldP spid="63494" grpId="0" autoUpdateAnimBg="0"/>
      <p:bldP spid="63495" grpId="0" autoUpdateAnimBg="0"/>
      <p:bldP spid="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1BAC7-5F5A-4925-B05D-EC24B1299EB2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3657600" cy="609600"/>
          </a:xfrm>
        </p:spPr>
        <p:txBody>
          <a:bodyPr/>
          <a:lstStyle/>
          <a:p>
            <a:pPr algn="just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辅助语义函数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305800" cy="20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b)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计算点的坐标值：首先获取坐标值，然后进行坐标变换</a:t>
            </a:r>
            <a:endParaRPr lang="zh-CN" altLang="en-US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void CalcCoord(  struct ExprNode * x_nptr,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	  struct ExprNode * y_nptr,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 double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x_val, </a:t>
            </a:r>
            <a:r>
              <a:rPr lang="en-US" altLang="zh-CN" sz="24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//return to caller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 double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y_val ); </a:t>
            </a:r>
            <a:endParaRPr lang="en-US" altLang="zh-CN" sz="240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3327400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c) </a:t>
            </a: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绘制一个点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实现与环境有关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隶书" panose="02010509060101010101" pitchFamily="49" charset="-122"/>
              </a:rPr>
              <a:t>):</a:t>
            </a:r>
            <a:endParaRPr lang="en-US" altLang="zh-CN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void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DrawPixel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(unsigned long x, unsigned long y); </a:t>
            </a:r>
            <a:endParaRPr lang="en-US" altLang="zh-CN" sz="2400" dirty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57200" y="4168775"/>
            <a:ext cx="7315200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d) “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循环</a:t>
            </a: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”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绘制所有的点：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void DrawLoop(  double Start,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	 double End,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  	 double Step,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  	 struct ExprNode * x_Ptr,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  	 struct ExprNode * y_Ptr); </a:t>
            </a:r>
            <a:endParaRPr lang="en-US" altLang="zh-CN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60960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a)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计算表达式的值：深度优先后序遍历语法树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double GetExprValue(struct ExprNode * root);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49" grpId="0" autoUpdateAnimBg="0"/>
      <p:bldP spid="6150" grpId="0" autoUpdateAnimBg="0"/>
      <p:bldP spid="615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1A354-0344-40C3-BDDC-2772E7295E3C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4138"/>
            <a:ext cx="5486400" cy="608012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辅助语义函数设计举例</a:t>
            </a:r>
            <a:endParaRPr lang="zh-CN" altLang="en-US" sz="2400" u="sng" smtClean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04800" y="1143000"/>
            <a:ext cx="89916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double </a:t>
            </a:r>
            <a:r>
              <a:rPr lang="en-US" altLang="zh-CN" sz="22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GetExprValue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struct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ExprNode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* root)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{ if (root == NULL)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switch (root -&gt;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OpCode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{ case PLUS 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	 return</a:t>
            </a: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GetExprValue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(root-&gt;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Content.CaseOperator.Left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 + </a:t>
            </a:r>
            <a:r>
              <a:rPr lang="en-US" altLang="zh-CN" sz="22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GetExprValue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(root-&gt;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Content.CaseOperator.Right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case MINUS : ......  </a:t>
            </a:r>
            <a:r>
              <a:rPr lang="en-US" altLang="zh-CN" sz="2200" dirty="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200" dirty="0">
                <a:latin typeface="隶书" panose="02010509060101010101" pitchFamily="49" charset="-122"/>
                <a:ea typeface="隶书" panose="02010509060101010101" pitchFamily="49" charset="-122"/>
              </a:rPr>
              <a:t>其它运算类似处理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......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case FUNC  : // e.g. 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cos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1+t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return (* 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(root-&gt;</a:t>
            </a:r>
            <a:r>
              <a:rPr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Content.CaseFunc.MathFuncPtr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(</a:t>
            </a:r>
            <a:r>
              <a:rPr lang="en-US" altLang="zh-CN" sz="22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GetExprValue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(root-&gt;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Content.CaseFunc.Child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case CONST_ID : return root-&gt;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Content.CaseConst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case T  :       return *(root-&gt;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Content.CaseParmPtr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default :       return 0.0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" name="线形标注 1(无边框) 2"/>
          <p:cNvSpPr/>
          <p:nvPr/>
        </p:nvSpPr>
        <p:spPr bwMode="auto">
          <a:xfrm>
            <a:off x="5684838" y="6015038"/>
            <a:ext cx="2078037" cy="461962"/>
          </a:xfrm>
          <a:prstGeom prst="callout1">
            <a:avLst>
              <a:gd name="adj1" fmla="val 1893"/>
              <a:gd name="adj2" fmla="val 21987"/>
              <a:gd name="adj3" fmla="val -96101"/>
              <a:gd name="adj4" fmla="val 61334"/>
            </a:avLst>
          </a:prstGeom>
          <a:solidFill>
            <a:schemeClr val="accent5"/>
          </a:solidFill>
          <a:ln w="19050">
            <a:solidFill>
              <a:srgbClr val="FF0000"/>
            </a:solidFill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&amp;Parameter</a:t>
            </a:r>
            <a:endParaRPr lang="zh-CN" altLang="en-US" dirty="0"/>
          </a:p>
        </p:txBody>
      </p:sp>
      <p:sp>
        <p:nvSpPr>
          <p:cNvPr id="11270" name="Rectangle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36550" y="604838"/>
            <a:ext cx="302418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a) </a:t>
            </a:r>
            <a:r>
              <a:rPr lang="zh-CN" altLang="en-US" sz="2400" u="sng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表达式值的计算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1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7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7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71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71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71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BB4D4-2506-49A6-BA5A-3B7CEBDA0B2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b)</a:t>
            </a:r>
            <a:r>
              <a:rPr lang="en-US" altLang="zh-CN" sz="2400" baseline="30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计算点的坐标值：</a:t>
            </a:r>
            <a:endParaRPr lang="zh-CN" altLang="en-US" sz="320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79388" y="620713"/>
            <a:ext cx="8964612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void CalcCoord (	struct ExprNode * x_nptr, 			  			struct ExprNode * y_nptr,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			double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x_val,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			double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y_val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{  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double local_x, local_y,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local_x=GetExprValue(x_nptr); 	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计算点的原始坐标</a:t>
            </a:r>
            <a:endParaRPr lang="zh-CN" altLang="en-US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local_y=GetExprValue(y_nptr);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local_x *= Scale_x; </a:t>
            </a:r>
            <a:r>
              <a:rPr lang="en-US" altLang="zh-CN" sz="22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	// </a:t>
            </a:r>
            <a:r>
              <a:rPr lang="zh-CN" altLang="en-US" sz="22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比例变换</a:t>
            </a:r>
            <a:endParaRPr lang="zh-CN" altLang="en-US" sz="22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local_y *= Scale_y;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temp=local_x*cos(Rot_angle)+local_y*sin(Rot_angle);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local_y=local_y*cos(Rot_angle)-local_x*sin(Rot_angle);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local_x = temp;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			//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旋转变换</a:t>
            </a:r>
            <a:endParaRPr lang="zh-CN" altLang="en-US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local_x += Origin_x;</a:t>
            </a:r>
            <a:r>
              <a:rPr lang="en-US" altLang="zh-CN" sz="22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	// </a:t>
            </a:r>
            <a:r>
              <a:rPr lang="zh-CN" altLang="en-US" sz="22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平移变换</a:t>
            </a:r>
            <a:endParaRPr lang="zh-CN" altLang="en-US" sz="22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local_y += Origin_y;	</a:t>
            </a:r>
            <a:endParaRPr lang="en-US" altLang="zh-CN" sz="2200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x_val = local_x; 	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返回变换后点的坐标</a:t>
            </a:r>
            <a:endParaRPr lang="zh-CN" altLang="en-US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y_val = local_y;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0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0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50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com0101">
  <a:themeElements>
    <a:clrScheme name="gcom0101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gcom01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gcom0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om0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gcom0101</Template>
  <TotalTime>3197</TotalTime>
  <Words>1498</Words>
  <Application>Microsoft Office PowerPoint</Application>
  <PresentationFormat>全屏显示(4:3)</PresentationFormat>
  <Paragraphs>294</Paragraphs>
  <Slides>21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隶书</vt:lpstr>
      <vt:lpstr>Arial</vt:lpstr>
      <vt:lpstr>Times New Roman</vt:lpstr>
      <vt:lpstr>宋体</vt:lpstr>
      <vt:lpstr>华文行楷</vt:lpstr>
      <vt:lpstr>黑体</vt:lpstr>
      <vt:lpstr>Wingdings</vt:lpstr>
      <vt:lpstr>楷体_GB2312</vt:lpstr>
      <vt:lpstr>gcom0101</vt:lpstr>
      <vt:lpstr>Microsoft Visio 2003-2010 绘图</vt:lpstr>
      <vt:lpstr>Microsoft Visio 绘图</vt:lpstr>
      <vt:lpstr>编译原理实验(3)</vt:lpstr>
      <vt:lpstr>简单复习</vt:lpstr>
      <vt:lpstr>1.语法制导翻译绘制图形</vt:lpstr>
      <vt:lpstr>例子：比例设置语句的语义设计</vt:lpstr>
      <vt:lpstr>1.2 语义计算的辅助程序 </vt:lpstr>
      <vt:lpstr>&lt;1&gt; 全程变量（续）</vt:lpstr>
      <vt:lpstr>&lt;2&gt; 辅助语义函数</vt:lpstr>
      <vt:lpstr>&lt;3&gt; 辅助语义函数设计举例</vt:lpstr>
      <vt:lpstr>b) 计算点的坐标值：</vt:lpstr>
      <vt:lpstr>d) “循环”绘制若干点(点轨迹的循环绘制)</vt:lpstr>
      <vt:lpstr>2. 解释器的模块组织 &amp; 协作</vt:lpstr>
      <vt:lpstr>2.1 递归子程序中语义规则的嵌入</vt:lpstr>
      <vt:lpstr>OriginStatement</vt:lpstr>
      <vt:lpstr>b) ForStatement</vt:lpstr>
      <vt:lpstr>2.2 源程序组织（参考）</vt:lpstr>
      <vt:lpstr>2.2 源程序组织（参考）</vt:lpstr>
      <vt:lpstr>2.2 源程序组织（参考）</vt:lpstr>
      <vt:lpstr>3 解释器主程序及生成</vt:lpstr>
      <vt:lpstr>4.函数绘图语言的扩充</vt:lpstr>
      <vt:lpstr>总结</vt:lpstr>
      <vt:lpstr>表达式值的计算（深度优先后序遍历）</vt:lpstr>
    </vt:vector>
  </TitlesOfParts>
  <Company>Software Engineering Institute of XiDian Uni.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函数绘图语言解释器构造</dc:title>
  <dc:creator>WXQ</dc:creator>
  <cp:lastModifiedBy>EZ123</cp:lastModifiedBy>
  <cp:revision>190</cp:revision>
  <dcterms:created xsi:type="dcterms:W3CDTF">2003-04-17T09:18:47Z</dcterms:created>
  <dcterms:modified xsi:type="dcterms:W3CDTF">2018-11-06T09:12:02Z</dcterms:modified>
</cp:coreProperties>
</file>