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43"/>
  </p:notesMasterIdLst>
  <p:sldIdLst>
    <p:sldId id="283" r:id="rId2"/>
    <p:sldId id="301" r:id="rId3"/>
    <p:sldId id="257" r:id="rId4"/>
    <p:sldId id="285" r:id="rId5"/>
    <p:sldId id="256" r:id="rId6"/>
    <p:sldId id="279" r:id="rId7"/>
    <p:sldId id="258" r:id="rId8"/>
    <p:sldId id="259" r:id="rId9"/>
    <p:sldId id="260" r:id="rId10"/>
    <p:sldId id="261" r:id="rId11"/>
    <p:sldId id="278" r:id="rId12"/>
    <p:sldId id="266" r:id="rId13"/>
    <p:sldId id="267" r:id="rId14"/>
    <p:sldId id="268" r:id="rId15"/>
    <p:sldId id="264" r:id="rId16"/>
    <p:sldId id="265" r:id="rId17"/>
    <p:sldId id="269" r:id="rId18"/>
    <p:sldId id="270" r:id="rId19"/>
    <p:sldId id="302" r:id="rId20"/>
    <p:sldId id="271" r:id="rId21"/>
    <p:sldId id="272" r:id="rId22"/>
    <p:sldId id="284" r:id="rId23"/>
    <p:sldId id="273" r:id="rId24"/>
    <p:sldId id="274" r:id="rId25"/>
    <p:sldId id="292" r:id="rId26"/>
    <p:sldId id="287" r:id="rId27"/>
    <p:sldId id="293" r:id="rId28"/>
    <p:sldId id="286" r:id="rId29"/>
    <p:sldId id="289" r:id="rId30"/>
    <p:sldId id="290" r:id="rId31"/>
    <p:sldId id="291" r:id="rId32"/>
    <p:sldId id="294" r:id="rId33"/>
    <p:sldId id="296" r:id="rId34"/>
    <p:sldId id="297" r:id="rId35"/>
    <p:sldId id="298" r:id="rId36"/>
    <p:sldId id="299" r:id="rId37"/>
    <p:sldId id="295" r:id="rId38"/>
    <p:sldId id="276" r:id="rId39"/>
    <p:sldId id="300" r:id="rId40"/>
    <p:sldId id="288" r:id="rId41"/>
    <p:sldId id="280" r:id="rId42"/>
  </p:sldIdLst>
  <p:sldSz cx="9144000" cy="6858000" type="screen4x3"/>
  <p:notesSz cx="6858000" cy="9144000"/>
  <p:custShowLst>
    <p:custShow name="GetToken" id="0">
      <p:sldLst>
        <p:sld r:id="rId30"/>
      </p:sldLst>
    </p:custShow>
  </p:custShowLst>
  <p:defaultTextStyle>
    <a:defPPr>
      <a:defRPr lang="zh-CN"/>
    </a:defPPr>
    <a:lvl1pPr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00"/>
    <a:srgbClr val="00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3DB5E-AC68-42B3-A767-B581DB5DD4EC}" v="1" dt="2018-12-23T15:25:52.9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67" autoAdjust="0"/>
    <p:restoredTop sz="89171" autoAdjust="0"/>
  </p:normalViewPr>
  <p:slideViewPr>
    <p:cSldViewPr>
      <p:cViewPr varScale="1">
        <p:scale>
          <a:sx n="82" d="100"/>
          <a:sy n="82" d="100"/>
        </p:scale>
        <p:origin x="40" y="8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board L" userId="b8f4e458fbdfcf63" providerId="LiveId" clId="{78D3DB5E-AC68-42B3-A767-B581DB5DD4EC}"/>
    <pc:docChg chg="addSld modSld">
      <pc:chgData name="Keyboard L" userId="b8f4e458fbdfcf63" providerId="LiveId" clId="{78D3DB5E-AC68-42B3-A767-B581DB5DD4EC}" dt="2018-12-23T15:25:52.914" v="0"/>
      <pc:docMkLst>
        <pc:docMk/>
      </pc:docMkLst>
      <pc:sldChg chg="add">
        <pc:chgData name="Keyboard L" userId="b8f4e458fbdfcf63" providerId="LiveId" clId="{78D3DB5E-AC68-42B3-A767-B581DB5DD4EC}" dt="2018-12-23T15:25:52.914" v="0"/>
        <pc:sldMkLst>
          <pc:docMk/>
          <pc:sldMk cId="1996482903" sldId="302"/>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96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fld id="{5DE4307A-306B-4DE3-99A4-A6D37C59D70D}" type="slidenum">
              <a:rPr lang="en-US" altLang="zh-CN"/>
              <a:pPr>
                <a:defRPr/>
              </a:pPr>
              <a:t>‹#›</a:t>
            </a:fld>
            <a:endParaRPr lang="en-US" altLang="zh-CN"/>
          </a:p>
        </p:txBody>
      </p:sp>
    </p:spTree>
    <p:extLst>
      <p:ext uri="{BB962C8B-B14F-4D97-AF65-F5344CB8AC3E}">
        <p14:creationId xmlns:p14="http://schemas.microsoft.com/office/powerpoint/2010/main" val="1500289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843F487-DCE7-4B4D-8C26-D38D244D9867}" type="slidenum">
              <a:rPr lang="en-US" altLang="zh-CN" sz="1200" smtClean="0">
                <a:latin typeface="Times New Roman" panose="02020603050405020304" pitchFamily="18" charset="0"/>
                <a:ea typeface="宋体" panose="02010600030101010101" pitchFamily="2" charset="-122"/>
              </a:rPr>
              <a:pPr/>
              <a:t>0</a:t>
            </a:fld>
            <a:endParaRPr lang="en-US" altLang="zh-CN" sz="1200">
              <a:latin typeface="Times New Roman" panose="02020603050405020304" pitchFamily="18" charset="0"/>
              <a:ea typeface="宋体" panose="02010600030101010101" pitchFamily="2" charset="-122"/>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0052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1AD9542-5936-4CD8-8A9E-5D2DA8E7FBD2}" type="slidenum">
              <a:rPr lang="en-US" altLang="zh-CN" sz="1200" smtClean="0">
                <a:latin typeface="Times New Roman" panose="02020603050405020304" pitchFamily="18" charset="0"/>
                <a:ea typeface="宋体" panose="02010600030101010101" pitchFamily="2" charset="-122"/>
              </a:rPr>
              <a:pPr/>
              <a:t>10</a:t>
            </a:fld>
            <a:endParaRPr lang="en-US" altLang="zh-CN" sz="1200">
              <a:latin typeface="Times New Roman" panose="02020603050405020304" pitchFamily="18"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9487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D4F17466-FE65-461F-8EC8-3E3202187FA3}" type="slidenum">
              <a:rPr lang="en-US" altLang="zh-CN" sz="1200" smtClean="0">
                <a:latin typeface="Times New Roman" panose="02020603050405020304" pitchFamily="18" charset="0"/>
                <a:ea typeface="宋体" panose="02010600030101010101" pitchFamily="2" charset="-122"/>
              </a:rPr>
              <a:pPr/>
              <a:t>11</a:t>
            </a:fld>
            <a:endParaRPr lang="en-US" altLang="zh-CN" sz="1200">
              <a:latin typeface="Times New Roman" panose="02020603050405020304" pitchFamily="18"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16633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80B7DC8-A3E2-4F65-9939-B5C3E5DCD9AC}" type="slidenum">
              <a:rPr lang="en-US" altLang="zh-CN" sz="1200" smtClean="0">
                <a:latin typeface="Times New Roman" panose="02020603050405020304" pitchFamily="18" charset="0"/>
                <a:ea typeface="宋体" panose="02010600030101010101" pitchFamily="2" charset="-122"/>
              </a:rPr>
              <a:pPr/>
              <a:t>12</a:t>
            </a:fld>
            <a:endParaRPr lang="en-US" altLang="zh-CN" sz="1200">
              <a:latin typeface="Times New Roman" panose="02020603050405020304" pitchFamily="18"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8856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65CFE04-BEF0-4F16-9F72-E7165060CC1F}" type="slidenum">
              <a:rPr lang="en-US" altLang="zh-CN" sz="1200" smtClean="0">
                <a:latin typeface="Times New Roman" panose="02020603050405020304" pitchFamily="18" charset="0"/>
                <a:ea typeface="宋体" panose="02010600030101010101" pitchFamily="2" charset="-122"/>
              </a:rPr>
              <a:pPr/>
              <a:t>13</a:t>
            </a:fld>
            <a:endParaRPr lang="en-US" altLang="zh-CN" sz="1200">
              <a:latin typeface="Times New Roman" panose="02020603050405020304" pitchFamily="18"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1734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0FBCB17-689F-4EF7-A98A-E64DA1FD205C}" type="slidenum">
              <a:rPr lang="en-US" altLang="zh-CN" sz="1200" smtClean="0">
                <a:latin typeface="Times New Roman" panose="02020603050405020304" pitchFamily="18" charset="0"/>
                <a:ea typeface="宋体" panose="02010600030101010101" pitchFamily="2" charset="-122"/>
              </a:rPr>
              <a:pPr/>
              <a:t>14</a:t>
            </a:fld>
            <a:endParaRPr lang="en-US" altLang="zh-CN" sz="1200">
              <a:latin typeface="Times New Roman" panose="02020603050405020304" pitchFamily="18"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6796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765A3953-CA77-478F-B078-3F2CF2DE396C}" type="slidenum">
              <a:rPr lang="en-US" altLang="zh-CN" sz="1200" smtClean="0">
                <a:latin typeface="Times New Roman" panose="02020603050405020304" pitchFamily="18" charset="0"/>
                <a:ea typeface="宋体" panose="02010600030101010101" pitchFamily="2" charset="-122"/>
              </a:rPr>
              <a:pPr/>
              <a:t>15</a:t>
            </a:fld>
            <a:endParaRPr lang="en-US" altLang="zh-CN" sz="1200">
              <a:latin typeface="Times New Roman" panose="02020603050405020304" pitchFamily="18"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lnSpc>
                <a:spcPct val="110000"/>
              </a:lnSpc>
              <a:spcBef>
                <a:spcPct val="0"/>
              </a:spcBef>
            </a:pPr>
            <a:r>
              <a:rPr lang="zh-CN" altLang="en-US" dirty="0"/>
              <a:t>为简单起见，当前的函数仅支持正弦函数</a:t>
            </a:r>
            <a:r>
              <a:rPr lang="en-US" altLang="zh-CN" dirty="0">
                <a:solidFill>
                  <a:schemeClr val="accent2"/>
                </a:solidFill>
              </a:rPr>
              <a:t>Sin</a:t>
            </a:r>
            <a:r>
              <a:rPr lang="zh-CN" altLang="en-US" dirty="0"/>
              <a:t>，余弦函数</a:t>
            </a:r>
            <a:r>
              <a:rPr lang="en-US" altLang="zh-CN" dirty="0">
                <a:solidFill>
                  <a:schemeClr val="accent2"/>
                </a:solidFill>
              </a:rPr>
              <a:t>Cos</a:t>
            </a:r>
            <a:r>
              <a:rPr lang="zh-CN" altLang="en-US" dirty="0"/>
              <a:t>，正切函数</a:t>
            </a:r>
            <a:r>
              <a:rPr lang="en-US" altLang="zh-CN" dirty="0">
                <a:solidFill>
                  <a:schemeClr val="accent2"/>
                </a:solidFill>
              </a:rPr>
              <a:t>Tan</a:t>
            </a:r>
            <a:r>
              <a:rPr lang="zh-CN" altLang="en-US" dirty="0"/>
              <a:t>，算术平方根函数</a:t>
            </a:r>
            <a:r>
              <a:rPr lang="en-US" altLang="zh-CN" dirty="0" err="1">
                <a:solidFill>
                  <a:schemeClr val="accent2"/>
                </a:solidFill>
              </a:rPr>
              <a:t>Sqrt</a:t>
            </a:r>
            <a:r>
              <a:rPr lang="zh-CN" altLang="en-US" dirty="0"/>
              <a:t>以及</a:t>
            </a:r>
            <a:endParaRPr lang="en-US" altLang="zh-CN" dirty="0"/>
          </a:p>
          <a:p>
            <a:pPr>
              <a:lnSpc>
                <a:spcPct val="110000"/>
              </a:lnSpc>
              <a:spcBef>
                <a:spcPct val="0"/>
              </a:spcBef>
            </a:pPr>
            <a:r>
              <a:rPr lang="zh-CN" altLang="en-US" dirty="0"/>
              <a:t>指数函数</a:t>
            </a:r>
            <a:r>
              <a:rPr lang="en-US" altLang="zh-CN" dirty="0" err="1">
                <a:solidFill>
                  <a:schemeClr val="tx2"/>
                </a:solidFill>
              </a:rPr>
              <a:t>Exp</a:t>
            </a:r>
            <a:r>
              <a:rPr lang="zh-CN" altLang="en-US" dirty="0">
                <a:solidFill>
                  <a:schemeClr val="tx2"/>
                </a:solidFill>
              </a:rPr>
              <a:t>：</a:t>
            </a:r>
            <a:r>
              <a:rPr lang="en-US" altLang="zh-CN" dirty="0" err="1">
                <a:solidFill>
                  <a:schemeClr val="tx2"/>
                </a:solidFill>
              </a:rPr>
              <a:t>e^x</a:t>
            </a:r>
            <a:r>
              <a:rPr lang="en-US" altLang="zh-CN" dirty="0">
                <a:solidFill>
                  <a:schemeClr val="tx2"/>
                </a:solidFill>
              </a:rPr>
              <a:t>=pow(</a:t>
            </a:r>
            <a:r>
              <a:rPr lang="en-US" altLang="zh-CN" dirty="0" err="1">
                <a:solidFill>
                  <a:schemeClr val="tx2"/>
                </a:solidFill>
              </a:rPr>
              <a:t>e,x</a:t>
            </a:r>
            <a:r>
              <a:rPr lang="en-US" altLang="zh-CN" dirty="0">
                <a:solidFill>
                  <a:schemeClr val="tx2"/>
                </a:solidFill>
              </a:rPr>
              <a:t>) </a:t>
            </a:r>
            <a:r>
              <a:rPr lang="zh-CN" altLang="en-US" dirty="0"/>
              <a:t>和 自然对数函数</a:t>
            </a:r>
            <a:r>
              <a:rPr lang="en-US" altLang="zh-CN" dirty="0">
                <a:solidFill>
                  <a:schemeClr val="accent2"/>
                </a:solidFill>
              </a:rPr>
              <a:t>Ln(x)=log(x)</a:t>
            </a:r>
            <a:r>
              <a:rPr lang="zh-CN" altLang="en-US" dirty="0"/>
              <a:t>。</a:t>
            </a:r>
            <a:endParaRPr lang="en-US" altLang="zh-CN" dirty="0"/>
          </a:p>
          <a:p>
            <a:pPr>
              <a:lnSpc>
                <a:spcPct val="110000"/>
              </a:lnSpc>
              <a:spcBef>
                <a:spcPct val="0"/>
              </a:spcBef>
            </a:pPr>
            <a:r>
              <a:rPr lang="zh-CN" altLang="en-US" dirty="0"/>
              <a:t>它们都是 </a:t>
            </a:r>
            <a:r>
              <a:rPr lang="en-US" altLang="zh-CN" dirty="0"/>
              <a:t>C</a:t>
            </a:r>
            <a:r>
              <a:rPr lang="en-US" altLang="zh-CN" baseline="0" dirty="0"/>
              <a:t> </a:t>
            </a:r>
            <a:r>
              <a:rPr lang="zh-CN" altLang="en-US" baseline="0" dirty="0"/>
              <a:t>语言 </a:t>
            </a:r>
            <a:r>
              <a:rPr lang="en-US" altLang="zh-CN" baseline="0" dirty="0" err="1"/>
              <a:t>math.h</a:t>
            </a:r>
            <a:r>
              <a:rPr lang="en-US" altLang="zh-CN" baseline="0" dirty="0"/>
              <a:t> </a:t>
            </a:r>
            <a:r>
              <a:rPr lang="zh-CN" altLang="en-US" baseline="0" dirty="0"/>
              <a:t>中的库函数，你也可以在解释器中自定义若干</a:t>
            </a:r>
            <a:r>
              <a:rPr lang="zh-CN" altLang="en-US" dirty="0"/>
              <a:t>函数。</a:t>
            </a:r>
          </a:p>
        </p:txBody>
      </p:sp>
    </p:spTree>
    <p:extLst>
      <p:ext uri="{BB962C8B-B14F-4D97-AF65-F5344CB8AC3E}">
        <p14:creationId xmlns:p14="http://schemas.microsoft.com/office/powerpoint/2010/main" val="2076674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A77C5BF-ADBB-420E-9BF0-1A556D418A94}" type="slidenum">
              <a:rPr lang="en-US" altLang="zh-CN" sz="1200" smtClean="0">
                <a:latin typeface="Times New Roman" panose="02020603050405020304" pitchFamily="18" charset="0"/>
                <a:ea typeface="宋体" panose="02010600030101010101" pitchFamily="2" charset="-122"/>
              </a:rPr>
              <a:pPr/>
              <a:t>16</a:t>
            </a:fld>
            <a:endParaRPr lang="en-US" altLang="zh-CN" sz="1200">
              <a:latin typeface="Times New Roman" panose="02020603050405020304" pitchFamily="18"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5731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3AA3E9B-80B2-4B15-B5C0-A17216A58ECE}" type="slidenum">
              <a:rPr lang="en-US" altLang="zh-CN" sz="1200" smtClean="0">
                <a:latin typeface="Times New Roman" panose="02020603050405020304" pitchFamily="18" charset="0"/>
                <a:ea typeface="宋体" panose="02010600030101010101" pitchFamily="2" charset="-122"/>
              </a:rPr>
              <a:pPr/>
              <a:t>17</a:t>
            </a:fld>
            <a:endParaRPr lang="en-US" altLang="zh-CN" sz="1200">
              <a:latin typeface="Times New Roman" panose="02020603050405020304" pitchFamily="18"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zh-CN" altLang="en-US" dirty="0"/>
              <a:t>当遇到非法字符、非法单词时，返回 </a:t>
            </a:r>
            <a:r>
              <a:rPr lang="en-US" altLang="zh-CN" dirty="0"/>
              <a:t>ERRTOKEN </a:t>
            </a:r>
            <a:r>
              <a:rPr lang="zh-CN" altLang="en-US" dirty="0"/>
              <a:t>类型的记号对象。</a:t>
            </a:r>
            <a:endParaRPr lang="zh-CN" altLang="zh-CN" dirty="0"/>
          </a:p>
        </p:txBody>
      </p:sp>
    </p:spTree>
    <p:extLst>
      <p:ext uri="{BB962C8B-B14F-4D97-AF65-F5344CB8AC3E}">
        <p14:creationId xmlns:p14="http://schemas.microsoft.com/office/powerpoint/2010/main" val="305645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17730FD-20F8-4264-A578-FB069321D4AE}" type="slidenum">
              <a:rPr lang="en-US" altLang="zh-CN" sz="1200" smtClean="0">
                <a:latin typeface="Times New Roman" panose="02020603050405020304" pitchFamily="18" charset="0"/>
                <a:ea typeface="宋体" panose="02010600030101010101" pitchFamily="2" charset="-122"/>
              </a:rPr>
              <a:pPr/>
              <a:t>19</a:t>
            </a:fld>
            <a:endParaRPr lang="en-US" altLang="zh-CN" sz="1200">
              <a:latin typeface="Times New Roman" panose="02020603050405020304" pitchFamily="18"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en-US" dirty="0"/>
              <a:t>注意：注释的词法规则 </a:t>
            </a:r>
            <a:r>
              <a:rPr lang="en-US" altLang="zh-CN" dirty="0"/>
              <a:t>COMMENT </a:t>
            </a:r>
            <a:r>
              <a:rPr lang="zh-CN" altLang="en-US" dirty="0"/>
              <a:t>不完整，缺少注释的文本（用程序代码解决）</a:t>
            </a:r>
            <a:endParaRPr lang="en-US" altLang="zh-CN" dirty="0"/>
          </a:p>
          <a:p>
            <a:pPr eaLnBrk="1" hangingPunct="1"/>
            <a:r>
              <a:rPr lang="zh-CN" altLang="en-US" dirty="0"/>
              <a:t>由于是手工构造词法分析器，而正规式个数越少越便于程序的编写，因此设计上采用相同模式的记号共用一个正规式的方法。</a:t>
            </a:r>
            <a:endParaRPr lang="en-US" altLang="zh-CN" dirty="0"/>
          </a:p>
          <a:p>
            <a:pPr eaLnBrk="1" hangingPunct="1"/>
            <a:r>
              <a:rPr lang="zh-CN" altLang="en-US" dirty="0"/>
              <a:t>引入</a:t>
            </a:r>
            <a:r>
              <a:rPr lang="en-US" altLang="zh-CN" dirty="0"/>
              <a:t>ID</a:t>
            </a:r>
            <a:r>
              <a:rPr lang="zh-CN" altLang="en-US" dirty="0"/>
              <a:t>的目的：将关键字的规则合并起来，便于实现；也为了扩展语言。但带来了新的问题</a:t>
            </a:r>
          </a:p>
        </p:txBody>
      </p:sp>
    </p:spTree>
    <p:extLst>
      <p:ext uri="{BB962C8B-B14F-4D97-AF65-F5344CB8AC3E}">
        <p14:creationId xmlns:p14="http://schemas.microsoft.com/office/powerpoint/2010/main" val="1279856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842A524-66B8-4A9F-ADF7-4397501BC3C1}" type="slidenum">
              <a:rPr lang="en-US" altLang="zh-CN" sz="1200" smtClean="0">
                <a:latin typeface="Times New Roman" panose="02020603050405020304" pitchFamily="18" charset="0"/>
                <a:ea typeface="宋体" panose="02010600030101010101" pitchFamily="2" charset="-122"/>
              </a:rPr>
              <a:pPr/>
              <a:t>20</a:t>
            </a:fld>
            <a:endParaRPr lang="en-US" altLang="zh-CN" sz="1200">
              <a:latin typeface="Times New Roman" panose="02020603050405020304" pitchFamily="18" charset="0"/>
              <a:ea typeface="宋体" panose="02010600030101010101" pitchFamily="2"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9593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8810809-3991-4E15-8DCC-E8FFFE733691}" type="slidenum">
              <a:rPr lang="en-US" altLang="zh-CN" sz="1200" smtClean="0">
                <a:latin typeface="Times New Roman" panose="02020603050405020304" pitchFamily="18" charset="0"/>
                <a:ea typeface="宋体" panose="02010600030101010101" pitchFamily="2" charset="-122"/>
              </a:rPr>
              <a:pPr/>
              <a:t>2</a:t>
            </a:fld>
            <a:endParaRPr lang="en-US" altLang="zh-CN" sz="1200">
              <a:latin typeface="Times New Roman" panose="02020603050405020304" pitchFamily="18" charset="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460665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B44EC14-A20A-4C8D-9B98-56664FC3E60C}" type="slidenum">
              <a:rPr lang="en-US" altLang="zh-CN" sz="1200" smtClean="0">
                <a:latin typeface="Times New Roman" panose="02020603050405020304" pitchFamily="18" charset="0"/>
                <a:ea typeface="宋体" panose="02010600030101010101" pitchFamily="2" charset="-122"/>
              </a:rPr>
              <a:pPr/>
              <a:t>21</a:t>
            </a:fld>
            <a:endParaRPr lang="en-US" altLang="zh-CN" sz="1200">
              <a:latin typeface="Times New Roman" panose="02020603050405020304" pitchFamily="18"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9053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1850010-41B6-4C25-8E92-6E0DC4BF144B}" type="slidenum">
              <a:rPr lang="en-US" altLang="zh-CN" sz="1200" smtClean="0">
                <a:latin typeface="Times New Roman" panose="02020603050405020304" pitchFamily="18" charset="0"/>
                <a:ea typeface="宋体" panose="02010600030101010101" pitchFamily="2" charset="-122"/>
              </a:rPr>
              <a:pPr/>
              <a:t>22</a:t>
            </a:fld>
            <a:endParaRPr lang="en-US" altLang="zh-CN" sz="1200">
              <a:latin typeface="Times New Roman" panose="02020603050405020304" pitchFamily="18" charset="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a:t>前</a:t>
            </a:r>
            <a:r>
              <a:rPr lang="en-US" altLang="zh-CN"/>
              <a:t>3</a:t>
            </a:r>
            <a:r>
              <a:rPr lang="zh-CN" altLang="en-US"/>
              <a:t>项均被模式</a:t>
            </a:r>
            <a:r>
              <a:rPr lang="en-US" altLang="zh-CN"/>
              <a:t>ID</a:t>
            </a:r>
            <a:r>
              <a:rPr lang="zh-CN" altLang="en-US"/>
              <a:t>匹配，需要查询符号表，确定最终的记号类别，并获取对应的常数值或函数指针</a:t>
            </a:r>
          </a:p>
        </p:txBody>
      </p:sp>
    </p:spTree>
    <p:extLst>
      <p:ext uri="{BB962C8B-B14F-4D97-AF65-F5344CB8AC3E}">
        <p14:creationId xmlns:p14="http://schemas.microsoft.com/office/powerpoint/2010/main" val="301159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C101032-01DF-401C-B9BC-AFA6610C0744}" type="slidenum">
              <a:rPr lang="en-US" altLang="zh-CN" sz="1200" smtClean="0">
                <a:latin typeface="Times New Roman" panose="02020603050405020304" pitchFamily="18" charset="0"/>
                <a:ea typeface="宋体" panose="02010600030101010101" pitchFamily="2" charset="-122"/>
              </a:rPr>
              <a:pPr/>
              <a:t>23</a:t>
            </a:fld>
            <a:endParaRPr lang="en-US" altLang="zh-CN" sz="1200">
              <a:latin typeface="Times New Roman" panose="02020603050405020304" pitchFamily="18"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zh-CN" altLang="en-US" dirty="0"/>
              <a:t>若构造“直接编码型”词法分析器，这个</a:t>
            </a:r>
            <a:r>
              <a:rPr lang="en-US" altLang="zh-CN" dirty="0"/>
              <a:t>DFA</a:t>
            </a:r>
            <a:r>
              <a:rPr lang="zh-CN" altLang="en-US" dirty="0"/>
              <a:t>还可以；但不适用于“表驱动型”，因为到达终态</a:t>
            </a:r>
            <a:r>
              <a:rPr lang="en-US" altLang="zh-CN" dirty="0"/>
              <a:t>5</a:t>
            </a:r>
            <a:r>
              <a:rPr lang="zh-CN" altLang="en-US" dirty="0"/>
              <a:t>时，难以区分此时识别的记号种类！！！</a:t>
            </a:r>
            <a:endParaRPr lang="zh-CN" altLang="zh-CN" dirty="0"/>
          </a:p>
        </p:txBody>
      </p:sp>
    </p:spTree>
    <p:extLst>
      <p:ext uri="{BB962C8B-B14F-4D97-AF65-F5344CB8AC3E}">
        <p14:creationId xmlns:p14="http://schemas.microsoft.com/office/powerpoint/2010/main" val="1696856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A6E695E-F811-4504-BE69-EECB5BF8BAAC}" type="slidenum">
              <a:rPr lang="en-US" altLang="zh-CN" sz="1200" smtClean="0">
                <a:latin typeface="Times New Roman" panose="02020603050405020304" pitchFamily="18" charset="0"/>
                <a:ea typeface="宋体" panose="02010600030101010101" pitchFamily="2" charset="-122"/>
              </a:rPr>
              <a:pPr/>
              <a:t>24</a:t>
            </a:fld>
            <a:endParaRPr lang="en-US" altLang="zh-CN" sz="1200">
              <a:latin typeface="Times New Roman" panose="02020603050405020304" pitchFamily="18"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zh-CN" dirty="0"/>
              <a:t>DFA</a:t>
            </a:r>
            <a:r>
              <a:rPr lang="zh-CN" altLang="en-US" dirty="0"/>
              <a:t>：这里指用程序代码表述的 </a:t>
            </a:r>
            <a:r>
              <a:rPr lang="en-US" altLang="zh-CN" dirty="0"/>
              <a:t>DFA </a:t>
            </a:r>
            <a:r>
              <a:rPr lang="zh-CN" altLang="en-US" dirty="0"/>
              <a:t>定义，但存在两种方式：直接编码、表驱动。</a:t>
            </a:r>
            <a:endParaRPr lang="en-US" altLang="zh-CN" dirty="0"/>
          </a:p>
          <a:p>
            <a:pPr eaLnBrk="1" hangingPunct="1"/>
            <a:r>
              <a:rPr lang="zh-CN" altLang="en-US" dirty="0"/>
              <a:t>模拟</a:t>
            </a:r>
            <a:r>
              <a:rPr lang="en-US" altLang="zh-CN" dirty="0"/>
              <a:t>DFA</a:t>
            </a:r>
            <a:r>
              <a:rPr lang="zh-CN" altLang="en-US" dirty="0"/>
              <a:t>算法由 </a:t>
            </a:r>
            <a:r>
              <a:rPr lang="en-US" altLang="zh-CN" dirty="0" err="1"/>
              <a:t>GetToken</a:t>
            </a:r>
            <a:r>
              <a:rPr lang="en-US" altLang="zh-CN" dirty="0"/>
              <a:t>() </a:t>
            </a:r>
            <a:r>
              <a:rPr lang="zh-CN" altLang="en-US" dirty="0"/>
              <a:t>及所需辅助程序实现。</a:t>
            </a:r>
            <a:endParaRPr lang="en-US" altLang="zh-CN" dirty="0"/>
          </a:p>
          <a:p>
            <a:pPr eaLnBrk="1" hangingPunct="1"/>
            <a:r>
              <a:rPr lang="en-US" altLang="zh-CN" dirty="0" err="1"/>
              <a:t>Dfa.c</a:t>
            </a:r>
            <a:r>
              <a:rPr lang="en-US" altLang="zh-CN" dirty="0"/>
              <a:t> </a:t>
            </a:r>
            <a:r>
              <a:rPr lang="zh-CN" altLang="en-US" dirty="0"/>
              <a:t>的代码也可合并到 </a:t>
            </a:r>
            <a:r>
              <a:rPr lang="en-US" altLang="zh-CN" dirty="0" err="1"/>
              <a:t>scanner.c</a:t>
            </a:r>
            <a:r>
              <a:rPr lang="en-US" altLang="zh-CN" dirty="0"/>
              <a:t> </a:t>
            </a:r>
            <a:r>
              <a:rPr lang="zh-CN" altLang="en-US" dirty="0"/>
              <a:t>中。</a:t>
            </a:r>
          </a:p>
        </p:txBody>
      </p:sp>
    </p:spTree>
    <p:extLst>
      <p:ext uri="{BB962C8B-B14F-4D97-AF65-F5344CB8AC3E}">
        <p14:creationId xmlns:p14="http://schemas.microsoft.com/office/powerpoint/2010/main" val="725287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CC3CF82-460E-47E6-B331-C758A3BE8D18}" type="slidenum">
              <a:rPr lang="en-US" altLang="zh-CN" sz="1200" smtClean="0">
                <a:latin typeface="Times New Roman" panose="02020603050405020304" pitchFamily="18" charset="0"/>
                <a:ea typeface="宋体" panose="02010600030101010101" pitchFamily="2" charset="-122"/>
              </a:rPr>
              <a:pPr/>
              <a:t>25</a:t>
            </a:fld>
            <a:endParaRPr lang="en-US" altLang="zh-CN" sz="1200">
              <a:latin typeface="Times New Roman" panose="02020603050405020304" pitchFamily="18"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a:t>词法分析器接口声明文件，对外可见</a:t>
            </a:r>
          </a:p>
        </p:txBody>
      </p:sp>
    </p:spTree>
    <p:extLst>
      <p:ext uri="{BB962C8B-B14F-4D97-AF65-F5344CB8AC3E}">
        <p14:creationId xmlns:p14="http://schemas.microsoft.com/office/powerpoint/2010/main" val="3712808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F0FF427-0BF3-45AA-80A9-C1863403522E}" type="slidenum">
              <a:rPr lang="en-US" altLang="zh-CN" sz="1200" smtClean="0">
                <a:latin typeface="Times New Roman" panose="02020603050405020304" pitchFamily="18" charset="0"/>
                <a:ea typeface="宋体" panose="02010600030101010101" pitchFamily="2" charset="-122"/>
              </a:rPr>
              <a:pPr/>
              <a:t>26</a:t>
            </a:fld>
            <a:endParaRPr lang="en-US" altLang="zh-CN" sz="1200">
              <a:latin typeface="Times New Roman" panose="02020603050405020304" pitchFamily="18" charset="0"/>
              <a:ea typeface="宋体" panose="02010600030101010101"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dirty="0"/>
              <a:t>这个接口是词法分析的内部使用的，对语法分析器是不公开，不可见！</a:t>
            </a:r>
            <a:endParaRPr lang="en-US" altLang="zh-CN" dirty="0"/>
          </a:p>
          <a:p>
            <a:pPr eaLnBrk="1" hangingPunct="1"/>
            <a:r>
              <a:rPr lang="zh-CN" altLang="en-US" dirty="0"/>
              <a:t>这三个函数的接口，屏蔽了</a:t>
            </a:r>
            <a:r>
              <a:rPr lang="en-US" altLang="zh-CN" dirty="0"/>
              <a:t>DFA</a:t>
            </a:r>
            <a:r>
              <a:rPr lang="zh-CN" altLang="en-US" dirty="0"/>
              <a:t>的内部细节（实现是直接编码、还是表驱动）。</a:t>
            </a:r>
            <a:endParaRPr lang="en-US" altLang="zh-CN" dirty="0"/>
          </a:p>
          <a:p>
            <a:pPr eaLnBrk="1" hangingPunct="1"/>
            <a:r>
              <a:rPr lang="zh-CN" altLang="en-US" dirty="0"/>
              <a:t>你也可以将它们声明在独立的头文件 </a:t>
            </a:r>
            <a:r>
              <a:rPr lang="en-US" altLang="zh-CN" dirty="0" err="1"/>
              <a:t>dfa.h</a:t>
            </a:r>
            <a:r>
              <a:rPr lang="en-US" altLang="zh-CN" dirty="0"/>
              <a:t> </a:t>
            </a:r>
            <a:r>
              <a:rPr lang="zh-CN" altLang="en-US" dirty="0"/>
              <a:t>中，且在 </a:t>
            </a:r>
            <a:r>
              <a:rPr lang="en-US" altLang="zh-CN" dirty="0" err="1"/>
              <a:t>scanner.c</a:t>
            </a:r>
            <a:r>
              <a:rPr lang="en-US" altLang="zh-CN" dirty="0"/>
              <a:t> </a:t>
            </a:r>
            <a:r>
              <a:rPr lang="zh-CN" altLang="en-US" dirty="0"/>
              <a:t>中</a:t>
            </a:r>
            <a:r>
              <a:rPr lang="zh-CN" altLang="en-US" baseline="0" dirty="0"/>
              <a:t> </a:t>
            </a:r>
            <a:r>
              <a:rPr lang="en-US" altLang="zh-CN" baseline="0" dirty="0"/>
              <a:t>#include “</a:t>
            </a:r>
            <a:r>
              <a:rPr lang="en-US" altLang="zh-CN" baseline="0" dirty="0" err="1"/>
              <a:t>dfa.h</a:t>
            </a:r>
            <a:r>
              <a:rPr lang="en-US" altLang="zh-CN" baseline="0"/>
              <a:t>”</a:t>
            </a:r>
            <a:endParaRPr lang="en-US" altLang="zh-CN" dirty="0"/>
          </a:p>
        </p:txBody>
      </p:sp>
    </p:spTree>
    <p:extLst>
      <p:ext uri="{BB962C8B-B14F-4D97-AF65-F5344CB8AC3E}">
        <p14:creationId xmlns:p14="http://schemas.microsoft.com/office/powerpoint/2010/main" val="1464251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419397D-96E5-45D6-9405-2E3AF7D378EF}" type="slidenum">
              <a:rPr lang="en-US" altLang="zh-CN" sz="1200" smtClean="0">
                <a:latin typeface="Times New Roman" panose="02020603050405020304" pitchFamily="18" charset="0"/>
                <a:ea typeface="宋体" panose="02010600030101010101" pitchFamily="2" charset="-122"/>
              </a:rPr>
              <a:pPr/>
              <a:t>27</a:t>
            </a:fld>
            <a:endParaRPr lang="en-US" altLang="zh-CN" sz="1200">
              <a:latin typeface="Times New Roman" panose="02020603050405020304" pitchFamily="18"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zh-CN"/>
              <a:t>-- top-down design</a:t>
            </a:r>
            <a:endParaRPr lang="zh-CN" altLang="zh-CN"/>
          </a:p>
        </p:txBody>
      </p:sp>
    </p:spTree>
    <p:extLst>
      <p:ext uri="{BB962C8B-B14F-4D97-AF65-F5344CB8AC3E}">
        <p14:creationId xmlns:p14="http://schemas.microsoft.com/office/powerpoint/2010/main" val="4288526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模拟</a:t>
            </a:r>
            <a:r>
              <a:rPr lang="en-US" altLang="zh-CN" dirty="0"/>
              <a:t>DFA</a:t>
            </a:r>
            <a:r>
              <a:rPr lang="zh-CN" altLang="en-US" dirty="0"/>
              <a:t>算法</a:t>
            </a:r>
            <a:r>
              <a:rPr lang="en-US" altLang="zh-CN" dirty="0"/>
              <a:t>(Driver)</a:t>
            </a:r>
            <a:r>
              <a:rPr lang="zh-CN" altLang="en-US" dirty="0"/>
              <a:t>的一种实现</a:t>
            </a:r>
            <a:r>
              <a:rPr lang="en-US" altLang="zh-CN" dirty="0"/>
              <a:t>——</a:t>
            </a:r>
            <a:r>
              <a:rPr lang="zh-CN" altLang="en-US" dirty="0"/>
              <a:t>算法主体（循环体）。</a:t>
            </a:r>
            <a:endParaRPr lang="en-US" altLang="zh-CN" dirty="0"/>
          </a:p>
          <a:p>
            <a:r>
              <a:rPr lang="zh-CN" altLang="en-US" dirty="0"/>
              <a:t>循环的理由：前面的</a:t>
            </a:r>
            <a:r>
              <a:rPr lang="en-US" altLang="zh-CN" dirty="0"/>
              <a:t>DFA</a:t>
            </a:r>
            <a:r>
              <a:rPr lang="zh-CN" altLang="en-US" dirty="0"/>
              <a:t>中可识别“注释”的开始标记记号，同时注释（不给调用者）被忽略后，紧接着应读取下一个有效记号。</a:t>
            </a:r>
          </a:p>
        </p:txBody>
      </p:sp>
      <p:sp>
        <p:nvSpPr>
          <p:cNvPr id="4" name="灯片编号占位符 3"/>
          <p:cNvSpPr>
            <a:spLocks noGrp="1"/>
          </p:cNvSpPr>
          <p:nvPr>
            <p:ph type="sldNum" sz="quarter" idx="10"/>
          </p:nvPr>
        </p:nvSpPr>
        <p:spPr/>
        <p:txBody>
          <a:bodyPr/>
          <a:lstStyle/>
          <a:p>
            <a:pPr>
              <a:defRPr/>
            </a:pPr>
            <a:fld id="{5DE4307A-306B-4DE3-99A4-A6D37C59D70D}" type="slidenum">
              <a:rPr lang="en-US" altLang="zh-CN" smtClean="0"/>
              <a:pPr>
                <a:defRPr/>
              </a:pPr>
              <a:t>28</a:t>
            </a:fld>
            <a:endParaRPr lang="en-US" altLang="zh-CN"/>
          </a:p>
        </p:txBody>
      </p:sp>
    </p:spTree>
    <p:extLst>
      <p:ext uri="{BB962C8B-B14F-4D97-AF65-F5344CB8AC3E}">
        <p14:creationId xmlns:p14="http://schemas.microsoft.com/office/powerpoint/2010/main" val="1277528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r>
              <a:rPr lang="zh-CN" altLang="en-US"/>
              <a:t>需要返回记号的第</a:t>
            </a:r>
            <a:r>
              <a:rPr lang="en-US" altLang="zh-CN"/>
              <a:t>1</a:t>
            </a:r>
            <a:r>
              <a:rPr lang="zh-CN" altLang="en-US"/>
              <a:t>个字符</a:t>
            </a:r>
          </a:p>
        </p:txBody>
      </p:sp>
      <p:sp>
        <p:nvSpPr>
          <p:cNvPr id="58372"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443E830D-F95A-483A-A904-A98E97E52281}" type="slidenum">
              <a:rPr lang="en-US" altLang="zh-CN" sz="1200" smtClean="0">
                <a:latin typeface="Times New Roman" panose="02020603050405020304" pitchFamily="18" charset="0"/>
                <a:ea typeface="宋体" panose="02010600030101010101" pitchFamily="2" charset="-122"/>
              </a:rPr>
              <a:pPr/>
              <a:t>29</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66117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en-US" altLang="zh-CN"/>
              <a:t>Get_start_state(): dfa.c </a:t>
            </a:r>
            <a:r>
              <a:rPr lang="zh-CN" altLang="en-US"/>
              <a:t>中定义，返回</a:t>
            </a:r>
            <a:r>
              <a:rPr lang="en-US" altLang="zh-CN"/>
              <a:t>DFA</a:t>
            </a:r>
            <a:r>
              <a:rPr lang="zh-CN" altLang="en-US"/>
              <a:t>的初态（不用给出代码）</a:t>
            </a:r>
            <a:endParaRPr lang="en-US" altLang="zh-CN"/>
          </a:p>
          <a:p>
            <a:r>
              <a:rPr lang="en-US" altLang="zh-CN"/>
              <a:t>Move(): </a:t>
            </a:r>
            <a:r>
              <a:rPr lang="zh-CN" altLang="en-US"/>
              <a:t>有限自动机的转移函数，代码略，实现应依赖于后续对 </a:t>
            </a:r>
            <a:r>
              <a:rPr lang="en-US" altLang="zh-CN"/>
              <a:t>DFA </a:t>
            </a:r>
            <a:r>
              <a:rPr lang="zh-CN" altLang="en-US"/>
              <a:t>的数据结构设计。</a:t>
            </a:r>
          </a:p>
        </p:txBody>
      </p:sp>
      <p:sp>
        <p:nvSpPr>
          <p:cNvPr id="60420"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B375A3C-7737-45B0-8428-83E9E1D573F8}" type="slidenum">
              <a:rPr lang="en-US" altLang="zh-CN" sz="1200" smtClean="0">
                <a:latin typeface="Times New Roman" panose="02020603050405020304" pitchFamily="18" charset="0"/>
                <a:ea typeface="宋体" panose="02010600030101010101" pitchFamily="2" charset="-122"/>
              </a:rPr>
              <a:pPr/>
              <a:t>30</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455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6F723CA-6878-4D51-88A9-2CD9F6238DCF}" type="slidenum">
              <a:rPr lang="en-US" altLang="zh-CN" sz="1200" smtClean="0">
                <a:latin typeface="Times New Roman" panose="02020603050405020304" pitchFamily="18" charset="0"/>
                <a:ea typeface="宋体" panose="02010600030101010101" pitchFamily="2" charset="-122"/>
              </a:rPr>
              <a:pPr/>
              <a:t>3</a:t>
            </a:fld>
            <a:endParaRPr lang="en-US" altLang="zh-CN" sz="1200">
              <a:latin typeface="Times New Roman" panose="02020603050405020304" pitchFamily="18"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43740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r>
              <a:rPr lang="zh-CN" altLang="en-US"/>
              <a:t>若为终态，还需要进一步处理</a:t>
            </a:r>
            <a:endParaRPr lang="en-US" altLang="zh-CN"/>
          </a:p>
          <a:p>
            <a:r>
              <a:rPr lang="en-US" altLang="zh-CN"/>
              <a:t>State_is_final</a:t>
            </a:r>
            <a:r>
              <a:rPr lang="zh-CN" altLang="en-US"/>
              <a:t>函数代码略，必须结合后续的 </a:t>
            </a:r>
            <a:r>
              <a:rPr lang="en-US" altLang="zh-CN"/>
              <a:t>DFA </a:t>
            </a:r>
            <a:r>
              <a:rPr lang="zh-CN" altLang="en-US"/>
              <a:t>的表示实现</a:t>
            </a:r>
          </a:p>
        </p:txBody>
      </p:sp>
      <p:sp>
        <p:nvSpPr>
          <p:cNvPr id="62468"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EC4E471-D65B-402C-9F1C-5A62B42C9D90}" type="slidenum">
              <a:rPr lang="en-US" altLang="zh-CN" sz="1200" smtClean="0">
                <a:latin typeface="Times New Roman" panose="02020603050405020304" pitchFamily="18" charset="0"/>
                <a:ea typeface="宋体" panose="02010600030101010101" pitchFamily="2" charset="-122"/>
              </a:rPr>
              <a:pPr/>
              <a:t>31</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062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r>
              <a:rPr lang="zh-CN" altLang="en-US" dirty="0"/>
              <a:t>终态</a:t>
            </a:r>
            <a:r>
              <a:rPr lang="en-US" altLang="zh-CN" dirty="0"/>
              <a:t>5</a:t>
            </a:r>
            <a:r>
              <a:rPr lang="zh-CN" altLang="en-US" dirty="0"/>
              <a:t>不符号前提</a:t>
            </a:r>
            <a:r>
              <a:rPr lang="en-US" altLang="zh-CN" dirty="0"/>
              <a:t>2</a:t>
            </a:r>
            <a:r>
              <a:rPr lang="zh-CN" altLang="en-US" dirty="0"/>
              <a:t>，所以需要改造该</a:t>
            </a:r>
            <a:r>
              <a:rPr lang="en-US" altLang="zh-CN" dirty="0"/>
              <a:t>DFA</a:t>
            </a:r>
            <a:r>
              <a:rPr lang="zh-CN" altLang="en-US" dirty="0"/>
              <a:t>，见下页</a:t>
            </a:r>
          </a:p>
        </p:txBody>
      </p:sp>
      <p:sp>
        <p:nvSpPr>
          <p:cNvPr id="65540"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B7327DF-A229-4BD3-90A0-CECC7C28251C}" type="slidenum">
              <a:rPr lang="en-US" altLang="zh-CN" sz="1200" smtClean="0">
                <a:latin typeface="Times New Roman" panose="02020603050405020304" pitchFamily="18" charset="0"/>
                <a:ea typeface="宋体" panose="02010600030101010101" pitchFamily="2" charset="-122"/>
              </a:rPr>
              <a:pPr/>
              <a:t>33</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98957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p:spPr>
        <p:txBody>
          <a:bodyPr/>
          <a:lstStyle/>
          <a:p>
            <a:r>
              <a:rPr lang="zh-CN" altLang="en-US" dirty="0"/>
              <a:t>终态</a:t>
            </a:r>
            <a:r>
              <a:rPr lang="en-US" altLang="zh-CN" dirty="0"/>
              <a:t>5</a:t>
            </a:r>
            <a:r>
              <a:rPr lang="zh-CN" altLang="en-US" dirty="0"/>
              <a:t>分类为 </a:t>
            </a:r>
            <a:r>
              <a:rPr lang="en-US" altLang="zh-CN" dirty="0"/>
              <a:t>5</a:t>
            </a:r>
            <a:r>
              <a:rPr lang="zh-CN" altLang="en-US" dirty="0"/>
              <a:t>， </a:t>
            </a:r>
            <a:r>
              <a:rPr lang="en-US" altLang="zh-CN" dirty="0"/>
              <a:t>8~13</a:t>
            </a:r>
            <a:r>
              <a:rPr lang="zh-CN" altLang="en-US" dirty="0"/>
              <a:t>。各终态所能识别的记号之种类唯一。</a:t>
            </a:r>
            <a:endParaRPr lang="en-US" altLang="zh-CN" dirty="0"/>
          </a:p>
          <a:p>
            <a:r>
              <a:rPr lang="zh-CN" altLang="en-US" dirty="0"/>
              <a:t>右边那些终态识别的记号种类标注为红色文本（它们都是 </a:t>
            </a:r>
            <a:r>
              <a:rPr lang="en-US" altLang="zh-CN" dirty="0" err="1"/>
              <a:t>enum</a:t>
            </a:r>
            <a:r>
              <a:rPr lang="en-US" altLang="zh-CN" dirty="0"/>
              <a:t> </a:t>
            </a:r>
            <a:r>
              <a:rPr lang="en-US" altLang="zh-CN" dirty="0" err="1"/>
              <a:t>Token_Type</a:t>
            </a:r>
            <a:r>
              <a:rPr lang="en-US" altLang="zh-CN" dirty="0"/>
              <a:t> </a:t>
            </a:r>
            <a:r>
              <a:rPr lang="zh-CN" altLang="en-US" dirty="0"/>
              <a:t>中的值）</a:t>
            </a:r>
          </a:p>
        </p:txBody>
      </p:sp>
      <p:sp>
        <p:nvSpPr>
          <p:cNvPr id="67588"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5149FE3-899C-404D-BE9A-C695061269C3}" type="slidenum">
              <a:rPr lang="en-US" altLang="zh-CN" sz="1200" smtClean="0">
                <a:latin typeface="Times New Roman" panose="02020603050405020304" pitchFamily="18" charset="0"/>
                <a:ea typeface="宋体" panose="02010600030101010101" pitchFamily="2" charset="-122"/>
              </a:rPr>
              <a:pPr/>
              <a:t>34</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6281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p:spPr>
        <p:txBody>
          <a:bodyPr/>
          <a:lstStyle/>
          <a:p>
            <a:r>
              <a:rPr lang="zh-CN" altLang="en-US" dirty="0"/>
              <a:t>状态转移函数 </a:t>
            </a:r>
            <a:r>
              <a:rPr lang="en-US" altLang="zh-CN" dirty="0"/>
              <a:t>move(</a:t>
            </a:r>
            <a:r>
              <a:rPr lang="en-US" altLang="zh-CN" dirty="0" err="1"/>
              <a:t>src</a:t>
            </a:r>
            <a:r>
              <a:rPr lang="en-US" altLang="zh-CN" dirty="0"/>
              <a:t>, tag) </a:t>
            </a:r>
            <a:r>
              <a:rPr lang="zh-CN" altLang="en-US" dirty="0"/>
              <a:t>基于该数据实现，代码略</a:t>
            </a:r>
            <a:endParaRPr lang="en-US" altLang="zh-CN" dirty="0"/>
          </a:p>
          <a:p>
            <a:r>
              <a:rPr lang="zh-CN" altLang="en-US" dirty="0"/>
              <a:t>每个状态转移就是一个三元组，查询转移时，以 </a:t>
            </a:r>
            <a:r>
              <a:rPr lang="en-US" altLang="zh-CN" dirty="0"/>
              <a:t>(</a:t>
            </a:r>
            <a:r>
              <a:rPr lang="en-US" altLang="zh-CN" dirty="0" err="1"/>
              <a:t>src</a:t>
            </a:r>
            <a:r>
              <a:rPr lang="en-US" altLang="zh-CN" dirty="0"/>
              <a:t>,</a:t>
            </a:r>
            <a:r>
              <a:rPr lang="en-US" altLang="zh-CN" baseline="0" dirty="0"/>
              <a:t> tag)</a:t>
            </a:r>
            <a:r>
              <a:rPr lang="zh-CN" altLang="en-US" baseline="0" dirty="0"/>
              <a:t>为关键字，得到相应的 </a:t>
            </a:r>
            <a:r>
              <a:rPr lang="en-US" altLang="zh-CN" baseline="0" dirty="0"/>
              <a:t>to</a:t>
            </a:r>
            <a:r>
              <a:rPr lang="zh-CN" altLang="en-US" baseline="0" dirty="0"/>
              <a:t>。</a:t>
            </a:r>
            <a:endParaRPr lang="en-US" altLang="zh-CN" baseline="0" dirty="0"/>
          </a:p>
          <a:p>
            <a:r>
              <a:rPr lang="zh-CN" altLang="en-US" baseline="0" dirty="0"/>
              <a:t>还要考虑：查不到转移则意味着“此时无转移了”，</a:t>
            </a:r>
            <a:r>
              <a:rPr lang="en-US" altLang="zh-CN" baseline="0" dirty="0"/>
              <a:t>move() </a:t>
            </a:r>
            <a:r>
              <a:rPr lang="zh-CN" altLang="en-US" baseline="0" dirty="0"/>
              <a:t>就返回 </a:t>
            </a:r>
            <a:r>
              <a:rPr lang="en-US" altLang="zh-CN" baseline="0" dirty="0"/>
              <a:t>-1 </a:t>
            </a:r>
            <a:r>
              <a:rPr lang="zh-CN" altLang="en-US" baseline="0" dirty="0"/>
              <a:t>吧。</a:t>
            </a:r>
            <a:endParaRPr lang="zh-CN" altLang="en-US" dirty="0"/>
          </a:p>
        </p:txBody>
      </p:sp>
      <p:sp>
        <p:nvSpPr>
          <p:cNvPr id="69636"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A741A26-2C45-4AF3-949A-8DCEDA6BDE2D}" type="slidenum">
              <a:rPr lang="en-US" altLang="zh-CN" sz="1200" smtClean="0">
                <a:latin typeface="Times New Roman" panose="02020603050405020304" pitchFamily="18" charset="0"/>
                <a:ea typeface="宋体" panose="02010600030101010101" pitchFamily="2" charset="-122"/>
              </a:rPr>
              <a:pPr/>
              <a:t>35</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60890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p:spPr>
        <p:txBody>
          <a:bodyPr/>
          <a:lstStyle/>
          <a:p>
            <a:r>
              <a:rPr lang="zh-CN" altLang="en-US"/>
              <a:t>终态判定函数 </a:t>
            </a:r>
            <a:r>
              <a:rPr lang="en-US" altLang="zh-CN"/>
              <a:t>state_is_final(state) </a:t>
            </a:r>
            <a:r>
              <a:rPr lang="zh-CN" altLang="en-US"/>
              <a:t>基于该数据实现，代码略</a:t>
            </a:r>
          </a:p>
        </p:txBody>
      </p:sp>
      <p:sp>
        <p:nvSpPr>
          <p:cNvPr id="71684" name="灯片编号占位符 3"/>
          <p:cNvSpPr>
            <a:spLocks noGrp="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1CE755A-705D-41E1-8E43-E99310C02137}" type="slidenum">
              <a:rPr lang="en-US" altLang="zh-CN" sz="1200" smtClean="0">
                <a:latin typeface="Times New Roman" panose="02020603050405020304" pitchFamily="18" charset="0"/>
                <a:ea typeface="宋体" panose="02010600030101010101" pitchFamily="2" charset="-122"/>
              </a:rPr>
              <a:pPr/>
              <a:t>36</a:t>
            </a:fld>
            <a:endParaRPr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59174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ECCFD650-01E9-49D1-BA5B-97F2AC942072}" type="slidenum">
              <a:rPr lang="en-US" altLang="zh-CN" sz="1200" smtClean="0">
                <a:latin typeface="Times New Roman" panose="02020603050405020304" pitchFamily="18" charset="0"/>
                <a:ea typeface="宋体" panose="02010600030101010101" pitchFamily="2" charset="-122"/>
              </a:rPr>
              <a:pPr/>
              <a:t>37</a:t>
            </a:fld>
            <a:endParaRPr lang="en-US" altLang="zh-CN" sz="1200">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334675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23A68DB-55DF-42DD-90E5-82BE1445257C}" type="slidenum">
              <a:rPr lang="en-US" altLang="zh-CN" sz="1200" smtClean="0">
                <a:latin typeface="Times New Roman" panose="02020603050405020304" pitchFamily="18" charset="0"/>
                <a:ea typeface="宋体" panose="02010600030101010101" pitchFamily="2" charset="-122"/>
              </a:rPr>
              <a:pPr/>
              <a:t>38</a:t>
            </a:fld>
            <a:endParaRPr lang="en-US" altLang="zh-CN" sz="1200">
              <a:latin typeface="Times New Roman" panose="02020603050405020304" pitchFamily="18"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altLang="zh-CN"/>
              <a:t>!</a:t>
            </a:r>
            <a:r>
              <a:rPr lang="zh-CN" altLang="en-US"/>
              <a:t>词法分析器的测试主程序借用语法分析器的身份</a:t>
            </a:r>
          </a:p>
        </p:txBody>
      </p:sp>
    </p:spTree>
    <p:extLst>
      <p:ext uri="{BB962C8B-B14F-4D97-AF65-F5344CB8AC3E}">
        <p14:creationId xmlns:p14="http://schemas.microsoft.com/office/powerpoint/2010/main" val="395176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4A09AA8-2F98-4E47-9FDE-F37069FBB341}" type="slidenum">
              <a:rPr lang="en-US" altLang="zh-CN" sz="1200" smtClean="0">
                <a:latin typeface="Times New Roman" panose="02020603050405020304" pitchFamily="18" charset="0"/>
                <a:ea typeface="宋体" panose="02010600030101010101" pitchFamily="2" charset="-122"/>
              </a:rPr>
              <a:pPr/>
              <a:t>39</a:t>
            </a:fld>
            <a:endParaRPr lang="en-US" altLang="zh-CN" sz="1200">
              <a:latin typeface="Times New Roman" panose="02020603050405020304" pitchFamily="18"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zh-CN" altLang="en-US"/>
              <a:t>可以构造任意的 记号序列，而该序列无需构成有效的语句（这是语法分析</a:t>
            </a:r>
            <a:r>
              <a:rPr lang="en-US" altLang="zh-CN"/>
              <a:t>/</a:t>
            </a:r>
            <a:r>
              <a:rPr lang="zh-CN" altLang="en-US"/>
              <a:t>测试的内容）！</a:t>
            </a:r>
          </a:p>
        </p:txBody>
      </p:sp>
    </p:spTree>
    <p:extLst>
      <p:ext uri="{BB962C8B-B14F-4D97-AF65-F5344CB8AC3E}">
        <p14:creationId xmlns:p14="http://schemas.microsoft.com/office/powerpoint/2010/main" val="3593841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C170F285-60A3-43AD-BACF-0DC586B5C01B}" type="slidenum">
              <a:rPr lang="en-US" altLang="zh-CN" sz="1200" smtClean="0">
                <a:latin typeface="Times New Roman" panose="02020603050405020304" pitchFamily="18" charset="0"/>
                <a:ea typeface="宋体" panose="02010600030101010101" pitchFamily="2" charset="-122"/>
              </a:rPr>
              <a:pPr/>
              <a:t>40</a:t>
            </a:fld>
            <a:endParaRPr lang="en-US" altLang="zh-CN" sz="1200">
              <a:latin typeface="Times New Roman" panose="02020603050405020304" pitchFamily="18"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809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C583CCF3-8D0D-447F-9A74-2EA54347B489}" type="slidenum">
              <a:rPr lang="en-US" altLang="zh-CN" sz="1200" smtClean="0">
                <a:latin typeface="Times New Roman" panose="02020603050405020304" pitchFamily="18" charset="0"/>
                <a:ea typeface="宋体" panose="02010600030101010101" pitchFamily="2" charset="-122"/>
              </a:rPr>
              <a:pPr/>
              <a:t>4</a:t>
            </a:fld>
            <a:endParaRPr lang="en-US" altLang="zh-CN" sz="1200">
              <a:latin typeface="Times New Roman" panose="02020603050405020304" pitchFamily="18"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5403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A382720-05B7-4353-970B-A5021AACF98D}" type="slidenum">
              <a:rPr lang="en-US" altLang="zh-CN" sz="1200" smtClean="0">
                <a:latin typeface="Times New Roman" panose="02020603050405020304" pitchFamily="18" charset="0"/>
                <a:ea typeface="宋体" panose="02010600030101010101" pitchFamily="2" charset="-122"/>
              </a:rPr>
              <a:pPr/>
              <a:t>5</a:t>
            </a:fld>
            <a:endParaRPr lang="en-US" altLang="zh-CN" sz="1200">
              <a:latin typeface="Times New Roman" panose="02020603050405020304" pitchFamily="18" charset="0"/>
              <a:ea typeface="宋体" panose="02010600030101010101" pitchFamily="2" charset="-122"/>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5099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B2BB7A1-67C9-4FE1-B275-9D05FE2C8693}" type="slidenum">
              <a:rPr lang="en-US" altLang="zh-CN" sz="1200" smtClean="0">
                <a:latin typeface="Times New Roman" panose="02020603050405020304" pitchFamily="18" charset="0"/>
                <a:ea typeface="宋体" panose="02010600030101010101" pitchFamily="2" charset="-122"/>
              </a:rPr>
              <a:pPr/>
              <a:t>6</a:t>
            </a:fld>
            <a:endParaRPr lang="en-US" altLang="zh-CN" sz="1200">
              <a:latin typeface="Times New Roman" panose="02020603050405020304" pitchFamily="18" charset="0"/>
              <a:ea typeface="宋体" panose="02010600030101010101" pitchFamily="2" charset="-122"/>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5687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D2A8A50-68FD-460C-A538-E0862C55ADA6}" type="slidenum">
              <a:rPr lang="en-US" altLang="zh-CN" sz="1200" smtClean="0">
                <a:latin typeface="Times New Roman" panose="02020603050405020304" pitchFamily="18" charset="0"/>
                <a:ea typeface="宋体" panose="02010600030101010101" pitchFamily="2" charset="-122"/>
              </a:rPr>
              <a:pPr/>
              <a:t>7</a:t>
            </a:fld>
            <a:endParaRPr lang="en-US" altLang="zh-CN" sz="1200">
              <a:latin typeface="Times New Roman" panose="02020603050405020304" pitchFamily="18" charset="0"/>
              <a:ea typeface="宋体" panose="02010600030101010101" pitchFamily="2"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8777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35E1CC2-0B84-4C41-930E-107C8B749830}" type="slidenum">
              <a:rPr lang="en-US" altLang="zh-CN" sz="1200" smtClean="0">
                <a:latin typeface="Times New Roman" panose="02020603050405020304" pitchFamily="18" charset="0"/>
                <a:ea typeface="宋体" panose="02010600030101010101" pitchFamily="2" charset="-122"/>
              </a:rPr>
              <a:pPr/>
              <a:t>8</a:t>
            </a:fld>
            <a:endParaRPr lang="en-US" altLang="zh-CN" sz="1200">
              <a:latin typeface="Times New Roman" panose="02020603050405020304" pitchFamily="18"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6581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27943DD-48E3-4089-92AE-5615E73DBEAD}" type="slidenum">
              <a:rPr lang="en-US" altLang="zh-CN" sz="1200" smtClean="0">
                <a:latin typeface="Times New Roman" panose="02020603050405020304" pitchFamily="18" charset="0"/>
                <a:ea typeface="宋体" panose="02010600030101010101" pitchFamily="2" charset="-122"/>
              </a:rPr>
              <a:pPr/>
              <a:t>9</a:t>
            </a:fld>
            <a:endParaRPr lang="en-US" altLang="zh-CN" sz="1200">
              <a:latin typeface="Times New Roman" panose="02020603050405020304" pitchFamily="18" charset="0"/>
              <a:ea typeface="宋体" panose="02010600030101010101" pitchFamily="2"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540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268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ACA966-7E5F-49BD-8313-A191AB6085DE}" type="slidenum">
              <a:rPr lang="en-US" altLang="zh-CN"/>
              <a:pPr>
                <a:defRPr/>
              </a:pPr>
              <a:t>‹#›</a:t>
            </a:fld>
            <a:endParaRPr lang="en-US" altLang="zh-CN"/>
          </a:p>
        </p:txBody>
      </p:sp>
    </p:spTree>
    <p:extLst>
      <p:ext uri="{BB962C8B-B14F-4D97-AF65-F5344CB8AC3E}">
        <p14:creationId xmlns:p14="http://schemas.microsoft.com/office/powerpoint/2010/main" val="106834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7BA1393-0277-4B33-A04E-45B928AEA4C1}" type="slidenum">
              <a:rPr lang="en-US" altLang="zh-CN"/>
              <a:pPr>
                <a:defRPr/>
              </a:pPr>
              <a:t>‹#›</a:t>
            </a:fld>
            <a:endParaRPr lang="en-US" altLang="zh-CN"/>
          </a:p>
        </p:txBody>
      </p:sp>
    </p:spTree>
    <p:extLst>
      <p:ext uri="{BB962C8B-B14F-4D97-AF65-F5344CB8AC3E}">
        <p14:creationId xmlns:p14="http://schemas.microsoft.com/office/powerpoint/2010/main" val="398088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09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400">
                <a:latin typeface="+mn-lt"/>
                <a:ea typeface="+mn-ea"/>
              </a:defRPr>
            </a:lvl1pPr>
          </a:lstStyle>
          <a:p>
            <a:pPr>
              <a:defRPr/>
            </a:pPr>
            <a:endParaRPr lang="en-US" altLang="zh-CN"/>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ea typeface="+mn-ea"/>
              </a:defRPr>
            </a:lvl1pPr>
          </a:lstStyle>
          <a:p>
            <a:pPr>
              <a:defRPr/>
            </a:pPr>
            <a:endParaRPr lang="en-US" altLang="zh-CN"/>
          </a:p>
        </p:txBody>
      </p:sp>
      <p:sp>
        <p:nvSpPr>
          <p:cNvPr id="40966" name="Rectangle 6"/>
          <p:cNvSpPr>
            <a:spLocks noGrp="1" noChangeArrowheads="1"/>
          </p:cNvSpPr>
          <p:nvPr>
            <p:ph type="sldNum" sz="quarter" idx="4"/>
          </p:nvPr>
        </p:nvSpPr>
        <p:spPr bwMode="auto">
          <a:xfrm>
            <a:off x="7131496" y="6453336"/>
            <a:ext cx="1905000" cy="27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ea typeface="+mn-ea"/>
              </a:defRPr>
            </a:lvl1pPr>
          </a:lstStyle>
          <a:p>
            <a:pPr>
              <a:defRPr/>
            </a:pPr>
            <a:fld id="{4D1B9737-CB7B-47D5-93C9-A0FC53208A19}" type="slidenum">
              <a:rPr lang="en-US" altLang="zh-CN"/>
              <a:pPr>
                <a:defRPr/>
              </a:pPr>
              <a:t>‹#›</a:t>
            </a:fld>
            <a:endParaRPr lang="en-US" altLang="zh-CN"/>
          </a:p>
        </p:txBody>
      </p:sp>
      <p:pic>
        <p:nvPicPr>
          <p:cNvPr id="1031" name="Picture 7" descr="西电校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688" y="0"/>
            <a:ext cx="468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9" r:id="rId3"/>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png"/><Relationship Id="rId4" Type="http://schemas.openxmlformats.org/officeDocument/2006/relationships/oleObject" Target="../embeddings/oleObject4.bin"/><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Visio___1.vsdx"/><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23.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3" Type="http://schemas.openxmlformats.org/officeDocument/2006/relationships/notesSlide" Target="../notesSlides/notesSlide23.xml"/><Relationship Id="rId7" Type="http://schemas.openxmlformats.org/officeDocument/2006/relationships/image" Target="../media/image13.emf"/><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slide" Target="slide17.xml"/><Relationship Id="rId3" Type="http://schemas.openxmlformats.org/officeDocument/2006/relationships/notesSlide" Target="../notesSlides/notesSlide24.xml"/><Relationship Id="rId7" Type="http://schemas.openxmlformats.org/officeDocument/2006/relationships/image" Target="../media/image13.emf"/><Relationship Id="rId12" Type="http://schemas.openxmlformats.org/officeDocument/2006/relationships/slide" Target="slide1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4.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5.xml"/><Relationship Id="rId7" Type="http://schemas.openxmlformats.org/officeDocument/2006/relationships/image" Target="../media/image13.emf"/><Relationship Id="rId12"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slide" Target="slide2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26.xml"/><Relationship Id="rId5" Type="http://schemas.openxmlformats.org/officeDocument/2006/relationships/image" Target="../media/image18.e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slide" Target="slide2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3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9.xml"/><Relationship Id="rId4" Type="http://schemas.openxmlformats.org/officeDocument/2006/relationships/slide" Target="slide37.xml"/></Relationships>
</file>

<file path=ppt/slides/_rels/slide3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24.xml"/><Relationship Id="rId5" Type="http://schemas.openxmlformats.org/officeDocument/2006/relationships/image" Target="../media/image18.emf"/><Relationship Id="rId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image" Target="../media/image18.emf"/><Relationship Id="rId4"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27.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6.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7.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14.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033588" y="3230563"/>
            <a:ext cx="469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990000"/>
                </a:solidFill>
                <a:latin typeface="隶书" panose="02010509060101010101" pitchFamily="49" charset="-122"/>
                <a:ea typeface="隶书" panose="02010509060101010101" pitchFamily="49" charset="-122"/>
              </a:rPr>
              <a:t>词法分析器</a:t>
            </a:r>
          </a:p>
        </p:txBody>
      </p:sp>
      <p:sp>
        <p:nvSpPr>
          <p:cNvPr id="3076" name="Rectangle 3"/>
          <p:cNvSpPr>
            <a:spLocks noGrp="1" noChangeArrowheads="1"/>
          </p:cNvSpPr>
          <p:nvPr>
            <p:ph type="title" idx="4294967295"/>
          </p:nvPr>
        </p:nvSpPr>
        <p:spPr>
          <a:xfrm>
            <a:off x="685800" y="1062038"/>
            <a:ext cx="7772400" cy="1143000"/>
          </a:xfrm>
        </p:spPr>
        <p:txBody>
          <a:bodyPr/>
          <a:lstStyle/>
          <a:p>
            <a:pPr eaLnBrk="1" hangingPunct="1"/>
            <a:r>
              <a:rPr lang="en-US" altLang="zh-CN">
                <a:solidFill>
                  <a:srgbClr val="990000"/>
                </a:solidFill>
                <a:latin typeface="隶书" panose="02010509060101010101" pitchFamily="49" charset="-122"/>
                <a:ea typeface="隶书" panose="02010509060101010101" pitchFamily="49" charset="-122"/>
              </a:rPr>
              <a:t>《</a:t>
            </a:r>
            <a:r>
              <a:rPr lang="zh-CN" altLang="en-US">
                <a:solidFill>
                  <a:srgbClr val="990000"/>
                </a:solidFill>
                <a:latin typeface="隶书" panose="02010509060101010101" pitchFamily="49" charset="-122"/>
                <a:ea typeface="隶书" panose="02010509060101010101" pitchFamily="49" charset="-122"/>
              </a:rPr>
              <a:t>编译原理 </a:t>
            </a:r>
            <a:r>
              <a:rPr lang="en-US" altLang="zh-CN">
                <a:solidFill>
                  <a:srgbClr val="990000"/>
                </a:solidFill>
                <a:latin typeface="隶书" panose="02010509060101010101" pitchFamily="49" charset="-122"/>
                <a:ea typeface="隶书" panose="02010509060101010101" pitchFamily="49" charset="-122"/>
              </a:rPr>
              <a:t>》</a:t>
            </a:r>
            <a:r>
              <a:rPr lang="zh-CN" altLang="en-US">
                <a:solidFill>
                  <a:srgbClr val="990000"/>
                </a:solidFill>
                <a:latin typeface="隶书" panose="02010509060101010101" pitchFamily="49" charset="-122"/>
                <a:ea typeface="隶书" panose="02010509060101010101" pitchFamily="49" charset="-122"/>
              </a:rPr>
              <a:t>上机作业（</a:t>
            </a:r>
            <a:r>
              <a:rPr lang="en-US" altLang="zh-CN">
                <a:solidFill>
                  <a:srgbClr val="990000"/>
                </a:solidFill>
                <a:latin typeface="黑体" panose="02010609060101010101" pitchFamily="49" charset="-122"/>
                <a:ea typeface="黑体" panose="02010609060101010101" pitchFamily="49" charset="-122"/>
              </a:rPr>
              <a:t>1</a:t>
            </a:r>
            <a:r>
              <a:rPr lang="zh-CN" altLang="en-US">
                <a:solidFill>
                  <a:srgbClr val="990000"/>
                </a:solidFill>
                <a:latin typeface="隶书" panose="02010509060101010101" pitchFamily="49" charset="-122"/>
                <a:ea typeface="隶书" panose="02010509060101010101" pitchFamily="49"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152400"/>
            <a:ext cx="7772400" cy="685800"/>
          </a:xfrm>
        </p:spPr>
        <p:txBody>
          <a:bodyPr/>
          <a:lstStyle/>
          <a:p>
            <a:pPr algn="l" eaLnBrk="1" hangingPunct="1"/>
            <a:r>
              <a:rPr lang="en-US" altLang="zh-CN" sz="3200">
                <a:solidFill>
                  <a:srgbClr val="990000"/>
                </a:solidFill>
                <a:latin typeface="隶书" panose="02010509060101010101" pitchFamily="49" charset="-122"/>
                <a:ea typeface="隶书" panose="02010509060101010101" pitchFamily="49" charset="-122"/>
              </a:rPr>
              <a:t>2.2.4 </a:t>
            </a:r>
            <a:r>
              <a:rPr lang="zh-CN" altLang="en-US" sz="3200">
                <a:solidFill>
                  <a:srgbClr val="990000"/>
                </a:solidFill>
                <a:latin typeface="隶书" panose="02010509060101010101" pitchFamily="49" charset="-122"/>
                <a:ea typeface="隶书" panose="02010509060101010101" pitchFamily="49" charset="-122"/>
              </a:rPr>
              <a:t>角度旋转</a:t>
            </a:r>
            <a:r>
              <a:rPr lang="en-US" altLang="zh-CN" sz="3200">
                <a:solidFill>
                  <a:srgbClr val="990000"/>
                </a:solidFill>
                <a:latin typeface="隶书" panose="02010509060101010101" pitchFamily="49" charset="-122"/>
                <a:ea typeface="隶书" panose="02010509060101010101" pitchFamily="49" charset="-122"/>
              </a:rPr>
              <a:t>(</a:t>
            </a:r>
            <a:r>
              <a:rPr lang="en-US" altLang="zh-CN" sz="3200">
                <a:solidFill>
                  <a:srgbClr val="990000"/>
                </a:solidFill>
                <a:latin typeface="黑体" panose="02010609060101010101" pitchFamily="49" charset="-122"/>
                <a:ea typeface="黑体" panose="02010609060101010101" pitchFamily="49" charset="-122"/>
              </a:rPr>
              <a:t>ROT</a:t>
            </a:r>
            <a:r>
              <a:rPr lang="en-US" altLang="zh-CN" sz="3200">
                <a:solidFill>
                  <a:srgbClr val="990000"/>
                </a:solidFill>
                <a:latin typeface="隶书" panose="02010509060101010101" pitchFamily="49" charset="-122"/>
                <a:ea typeface="隶书" panose="02010509060101010101" pitchFamily="49" charset="-122"/>
              </a:rPr>
              <a:t>)</a:t>
            </a:r>
            <a:r>
              <a:rPr lang="zh-CN" altLang="en-US" sz="3200">
                <a:solidFill>
                  <a:srgbClr val="990000"/>
                </a:solidFill>
                <a:latin typeface="隶书" panose="02010509060101010101" pitchFamily="49" charset="-122"/>
                <a:ea typeface="隶书" panose="02010509060101010101" pitchFamily="49" charset="-122"/>
              </a:rPr>
              <a:t>语句</a:t>
            </a:r>
          </a:p>
        </p:txBody>
      </p:sp>
      <p:sp>
        <p:nvSpPr>
          <p:cNvPr id="19460" name="Text Box 10"/>
          <p:cNvSpPr txBox="1">
            <a:spLocks noChangeArrowheads="1"/>
          </p:cNvSpPr>
          <p:nvPr/>
        </p:nvSpPr>
        <p:spPr bwMode="auto">
          <a:xfrm>
            <a:off x="76200" y="685800"/>
            <a:ext cx="109855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8203" name="Rectangle 11"/>
          <p:cNvSpPr>
            <a:spLocks noChangeArrowheads="1"/>
          </p:cNvSpPr>
          <p:nvPr/>
        </p:nvSpPr>
        <p:spPr bwMode="auto">
          <a:xfrm>
            <a:off x="990600" y="685800"/>
            <a:ext cx="77724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ROT  IS</a:t>
            </a:r>
            <a:r>
              <a:rPr lang="en-US" altLang="zh-CN" sz="2400">
                <a:latin typeface="隶书" panose="02010509060101010101" pitchFamily="49" charset="-122"/>
                <a:ea typeface="隶书" panose="02010509060101010101" pitchFamily="49" charset="-122"/>
              </a:rPr>
              <a:t> </a:t>
            </a:r>
            <a:r>
              <a:rPr lang="zh-CN" altLang="en-US" sz="2400">
                <a:solidFill>
                  <a:schemeClr val="accent2"/>
                </a:solidFill>
                <a:latin typeface="隶书" panose="02010509060101010101" pitchFamily="49" charset="-122"/>
                <a:ea typeface="隶书" panose="02010509060101010101" pitchFamily="49" charset="-122"/>
              </a:rPr>
              <a:t>弧度值</a:t>
            </a:r>
            <a:r>
              <a:rPr lang="zh-CN" altLang="en-US"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绕原点逆时针旋转</a:t>
            </a:r>
            <a:r>
              <a:rPr lang="zh-CN" altLang="en-US" sz="2400">
                <a:solidFill>
                  <a:schemeClr val="accent2"/>
                </a:solidFill>
                <a:latin typeface="隶书" panose="02010509060101010101" pitchFamily="49" charset="-122"/>
                <a:ea typeface="隶书" panose="02010509060101010101" pitchFamily="49" charset="-122"/>
              </a:rPr>
              <a:t>弧度值</a:t>
            </a:r>
            <a:r>
              <a:rPr lang="zh-CN" altLang="en-US" sz="2400">
                <a:latin typeface="隶书" panose="02010509060101010101" pitchFamily="49" charset="-122"/>
                <a:ea typeface="隶书" panose="02010509060101010101" pitchFamily="49" charset="-122"/>
              </a:rPr>
              <a:t>所规定的角度。计算公式：</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旋转后</a:t>
            </a:r>
            <a:r>
              <a:rPr lang="en-US" altLang="zh-CN" sz="2400">
                <a:latin typeface="黑体" panose="02010609060101010101" pitchFamily="49" charset="-122"/>
                <a:ea typeface="黑体" panose="02010609060101010101" pitchFamily="49" charset="-122"/>
              </a:rPr>
              <a:t>X</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X*COS</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Y*SIN</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旋转后</a:t>
            </a:r>
            <a:r>
              <a:rPr lang="en-US" altLang="zh-CN" sz="2400">
                <a:latin typeface="黑体" panose="02010609060101010101" pitchFamily="49" charset="-122"/>
                <a:ea typeface="黑体" panose="02010609060101010101" pitchFamily="49" charset="-122"/>
              </a:rPr>
              <a:t>Y</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Y*COS</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旋转前</a:t>
            </a:r>
            <a:r>
              <a:rPr lang="en-US" altLang="zh-CN" sz="2400">
                <a:latin typeface="黑体" panose="02010609060101010101" pitchFamily="49" charset="-122"/>
                <a:ea typeface="黑体" panose="02010609060101010101" pitchFamily="49" charset="-122"/>
              </a:rPr>
              <a:t>X*SIN</a:t>
            </a:r>
            <a:r>
              <a:rPr lang="en-US" altLang="zh-CN"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弧度</a:t>
            </a:r>
            <a:r>
              <a:rPr lang="en-US" altLang="zh-CN" sz="2400">
                <a:latin typeface="隶书" panose="02010509060101010101" pitchFamily="49" charset="-122"/>
                <a:ea typeface="隶书" panose="02010509060101010101" pitchFamily="49" charset="-122"/>
              </a:rPr>
              <a:t>)</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公式的推导可参阅辅助教材。</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ROT IS PI/2; </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逆时针旋转</a:t>
            </a:r>
            <a:r>
              <a:rPr lang="en-US" altLang="zh-CN" sz="2400">
                <a:latin typeface="黑体" panose="02010609060101010101" pitchFamily="49" charset="-122"/>
                <a:ea typeface="黑体" panose="02010609060101010101" pitchFamily="49" charset="-122"/>
              </a:rPr>
              <a:t>PI/2</a:t>
            </a:r>
            <a:r>
              <a:rPr lang="zh-CN" altLang="en-US" sz="2400">
                <a:latin typeface="隶书" panose="02010509060101010101" pitchFamily="49" charset="-122"/>
                <a:ea typeface="隶书" panose="02010509060101010101" pitchFamily="49" charset="-122"/>
              </a:rPr>
              <a:t>，即逆时针旋转</a:t>
            </a:r>
            <a:r>
              <a:rPr lang="en-US" altLang="zh-CN" sz="2400">
                <a:latin typeface="隶书" panose="02010509060101010101" pitchFamily="49" charset="-122"/>
                <a:ea typeface="隶书" panose="02010509060101010101" pitchFamily="49" charset="-122"/>
              </a:rPr>
              <a:t>90</a:t>
            </a:r>
            <a:r>
              <a:rPr lang="zh-CN" altLang="en-US" sz="2400">
                <a:latin typeface="隶书" panose="02010509060101010101" pitchFamily="49" charset="-122"/>
                <a:ea typeface="隶书" panose="02010509060101010101" pitchFamily="49" charset="-122"/>
              </a:rPr>
              <a:t>度。</a:t>
            </a:r>
          </a:p>
        </p:txBody>
      </p:sp>
      <p:sp>
        <p:nvSpPr>
          <p:cNvPr id="8204" name="Rectangle 12"/>
          <p:cNvSpPr>
            <a:spLocks noChangeArrowheads="1"/>
          </p:cNvSpPr>
          <p:nvPr/>
        </p:nvSpPr>
        <p:spPr bwMode="auto">
          <a:xfrm>
            <a:off x="0" y="3962400"/>
            <a:ext cx="4859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990000"/>
                </a:solidFill>
                <a:latin typeface="隶书" panose="02010509060101010101" pitchFamily="49" charset="-122"/>
                <a:ea typeface="隶书" panose="02010509060101010101" pitchFamily="49" charset="-122"/>
              </a:rPr>
              <a:t>2.2.5  </a:t>
            </a:r>
            <a:r>
              <a:rPr lang="zh-CN" altLang="en-US">
                <a:solidFill>
                  <a:srgbClr val="990000"/>
                </a:solidFill>
                <a:latin typeface="隶书" panose="02010509060101010101" pitchFamily="49" charset="-122"/>
                <a:ea typeface="隶书" panose="02010509060101010101" pitchFamily="49" charset="-122"/>
              </a:rPr>
              <a:t>注释语句</a:t>
            </a:r>
            <a:r>
              <a:rPr lang="zh-CN" altLang="en-US">
                <a:solidFill>
                  <a:srgbClr val="990000"/>
                </a:solidFill>
              </a:rPr>
              <a:t> </a:t>
            </a:r>
          </a:p>
        </p:txBody>
      </p:sp>
      <p:sp>
        <p:nvSpPr>
          <p:cNvPr id="8205" name="Text Box 13"/>
          <p:cNvSpPr txBox="1">
            <a:spLocks noChangeArrowheads="1"/>
          </p:cNvSpPr>
          <p:nvPr/>
        </p:nvSpPr>
        <p:spPr bwMode="auto">
          <a:xfrm>
            <a:off x="76200" y="4343400"/>
            <a:ext cx="20320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注释的作用：</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endParaRPr lang="zh-CN" altLang="en-US" sz="2400">
              <a:solidFill>
                <a:srgbClr val="990000"/>
              </a:solidFill>
              <a:ea typeface="隶书" panose="02010509060101010101" pitchFamily="49" charset="-122"/>
            </a:endParaRP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p:txBody>
      </p:sp>
      <p:sp>
        <p:nvSpPr>
          <p:cNvPr id="8206" name="Text Box 14"/>
          <p:cNvSpPr txBox="1">
            <a:spLocks noChangeArrowheads="1"/>
          </p:cNvSpPr>
          <p:nvPr/>
        </p:nvSpPr>
        <p:spPr bwMode="auto">
          <a:xfrm>
            <a:off x="1403350" y="4343400"/>
            <a:ext cx="626745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便于理解；屏蔽暂时不需要的语句。</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This is a comment line</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或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此行是注释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或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之后，直到行尾，均是注释</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203">
                                            <p:txEl>
                                              <p:pRg st="0" end="0"/>
                                            </p:txEl>
                                          </p:spTgt>
                                        </p:tgtEl>
                                        <p:attrNameLst>
                                          <p:attrName>style.visibility</p:attrName>
                                        </p:attrNameLst>
                                      </p:cBhvr>
                                      <p:to>
                                        <p:strVal val="visible"/>
                                      </p:to>
                                    </p:set>
                                    <p:animEffect transition="in" filter="barn(outVertical)">
                                      <p:cBhvr>
                                        <p:cTn id="7" dur="500"/>
                                        <p:tgtEl>
                                          <p:spTgt spid="8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203">
                                            <p:txEl>
                                              <p:pRg st="1" end="1"/>
                                            </p:txEl>
                                          </p:spTgt>
                                        </p:tgtEl>
                                        <p:attrNameLst>
                                          <p:attrName>style.visibility</p:attrName>
                                        </p:attrNameLst>
                                      </p:cBhvr>
                                      <p:to>
                                        <p:strVal val="visible"/>
                                      </p:to>
                                    </p:set>
                                    <p:animEffect transition="in" filter="barn(outVertical)">
                                      <p:cBhvr>
                                        <p:cTn id="12" dur="500"/>
                                        <p:tgtEl>
                                          <p:spTgt spid="8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203">
                                            <p:txEl>
                                              <p:pRg st="2" end="2"/>
                                            </p:txEl>
                                          </p:spTgt>
                                        </p:tgtEl>
                                        <p:attrNameLst>
                                          <p:attrName>style.visibility</p:attrName>
                                        </p:attrNameLst>
                                      </p:cBhvr>
                                      <p:to>
                                        <p:strVal val="visible"/>
                                      </p:to>
                                    </p:set>
                                    <p:animEffect transition="in" filter="barn(outVertical)">
                                      <p:cBhvr>
                                        <p:cTn id="17" dur="500"/>
                                        <p:tgtEl>
                                          <p:spTgt spid="8203">
                                            <p:txEl>
                                              <p:pRg st="2" end="2"/>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8203">
                                            <p:txEl>
                                              <p:pRg st="3" end="3"/>
                                            </p:txEl>
                                          </p:spTgt>
                                        </p:tgtEl>
                                        <p:attrNameLst>
                                          <p:attrName>style.visibility</p:attrName>
                                        </p:attrNameLst>
                                      </p:cBhvr>
                                      <p:to>
                                        <p:strVal val="visible"/>
                                      </p:to>
                                    </p:set>
                                    <p:animEffect transition="in" filter="barn(outVertical)">
                                      <p:cBhvr>
                                        <p:cTn id="20" dur="500"/>
                                        <p:tgtEl>
                                          <p:spTgt spid="8203">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8203">
                                            <p:txEl>
                                              <p:pRg st="4" end="4"/>
                                            </p:txEl>
                                          </p:spTgt>
                                        </p:tgtEl>
                                        <p:attrNameLst>
                                          <p:attrName>style.visibility</p:attrName>
                                        </p:attrNameLst>
                                      </p:cBhvr>
                                      <p:to>
                                        <p:strVal val="visible"/>
                                      </p:to>
                                    </p:set>
                                    <p:animEffect transition="in" filter="barn(outVertical)">
                                      <p:cBhvr>
                                        <p:cTn id="23" dur="500"/>
                                        <p:tgtEl>
                                          <p:spTgt spid="820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8203">
                                            <p:txEl>
                                              <p:pRg st="5" end="5"/>
                                            </p:txEl>
                                          </p:spTgt>
                                        </p:tgtEl>
                                        <p:attrNameLst>
                                          <p:attrName>style.visibility</p:attrName>
                                        </p:attrNameLst>
                                      </p:cBhvr>
                                      <p:to>
                                        <p:strVal val="visible"/>
                                      </p:to>
                                    </p:set>
                                    <p:animEffect transition="in" filter="barn(outVertical)">
                                      <p:cBhvr>
                                        <p:cTn id="28" dur="500"/>
                                        <p:tgtEl>
                                          <p:spTgt spid="820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8203">
                                            <p:txEl>
                                              <p:pRg st="6" end="6"/>
                                            </p:txEl>
                                          </p:spTgt>
                                        </p:tgtEl>
                                        <p:attrNameLst>
                                          <p:attrName>style.visibility</p:attrName>
                                        </p:attrNameLst>
                                      </p:cBhvr>
                                      <p:to>
                                        <p:strVal val="visible"/>
                                      </p:to>
                                    </p:set>
                                    <p:animEffect transition="in" filter="barn(outVertical)">
                                      <p:cBhvr>
                                        <p:cTn id="33" dur="500"/>
                                        <p:tgtEl>
                                          <p:spTgt spid="820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8204"/>
                                        </p:tgtEl>
                                        <p:attrNameLst>
                                          <p:attrName>style.visibility</p:attrName>
                                        </p:attrNameLst>
                                      </p:cBhvr>
                                      <p:to>
                                        <p:strVal val="visible"/>
                                      </p:to>
                                    </p:set>
                                    <p:animEffect transition="in" filter="barn(outVertical)">
                                      <p:cBhvr>
                                        <p:cTn id="38" dur="500"/>
                                        <p:tgtEl>
                                          <p:spTgt spid="8204"/>
                                        </p:tgtEl>
                                      </p:cBhvr>
                                    </p:animEffect>
                                  </p:childTnLst>
                                </p:cTn>
                              </p:par>
                            </p:childTnLst>
                          </p:cTn>
                        </p:par>
                        <p:par>
                          <p:cTn id="39" fill="hold" nodeType="afterGroup">
                            <p:stCondLst>
                              <p:cond delay="500"/>
                            </p:stCondLst>
                            <p:childTnLst>
                              <p:par>
                                <p:cTn id="40" presetID="16" presetClass="entr" presetSubtype="37" fill="hold" grpId="0" nodeType="afterEffect">
                                  <p:stCondLst>
                                    <p:cond delay="0"/>
                                  </p:stCondLst>
                                  <p:childTnLst>
                                    <p:set>
                                      <p:cBhvr>
                                        <p:cTn id="41" dur="1" fill="hold">
                                          <p:stCondLst>
                                            <p:cond delay="0"/>
                                          </p:stCondLst>
                                        </p:cTn>
                                        <p:tgtEl>
                                          <p:spTgt spid="8205"/>
                                        </p:tgtEl>
                                        <p:attrNameLst>
                                          <p:attrName>style.visibility</p:attrName>
                                        </p:attrNameLst>
                                      </p:cBhvr>
                                      <p:to>
                                        <p:strVal val="visible"/>
                                      </p:to>
                                    </p:set>
                                    <p:animEffect transition="in" filter="barn(outVertical)">
                                      <p:cBhvr>
                                        <p:cTn id="42" dur="500"/>
                                        <p:tgtEl>
                                          <p:spTgt spid="8205"/>
                                        </p:tgtEl>
                                      </p:cBhvr>
                                    </p:animEffect>
                                  </p:childTnLst>
                                </p:cTn>
                              </p:par>
                            </p:childTnLst>
                          </p:cTn>
                        </p:par>
                        <p:par>
                          <p:cTn id="43" fill="hold" nodeType="afterGroup">
                            <p:stCondLst>
                              <p:cond delay="1000"/>
                            </p:stCondLst>
                            <p:childTnLst>
                              <p:par>
                                <p:cTn id="44" presetID="16" presetClass="entr" presetSubtype="37" fill="hold" grpId="0" nodeType="afterEffect">
                                  <p:stCondLst>
                                    <p:cond delay="0"/>
                                  </p:stCondLst>
                                  <p:childTnLst>
                                    <p:set>
                                      <p:cBhvr>
                                        <p:cTn id="45" dur="1" fill="hold">
                                          <p:stCondLst>
                                            <p:cond delay="0"/>
                                          </p:stCondLst>
                                        </p:cTn>
                                        <p:tgtEl>
                                          <p:spTgt spid="8206">
                                            <p:txEl>
                                              <p:pRg st="0" end="0"/>
                                            </p:txEl>
                                          </p:spTgt>
                                        </p:tgtEl>
                                        <p:attrNameLst>
                                          <p:attrName>style.visibility</p:attrName>
                                        </p:attrNameLst>
                                      </p:cBhvr>
                                      <p:to>
                                        <p:strVal val="visible"/>
                                      </p:to>
                                    </p:set>
                                    <p:animEffect transition="in" filter="barn(outVertical)">
                                      <p:cBhvr>
                                        <p:cTn id="46" dur="500"/>
                                        <p:tgtEl>
                                          <p:spTgt spid="8206">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8206">
                                            <p:txEl>
                                              <p:pRg st="1" end="1"/>
                                            </p:txEl>
                                          </p:spTgt>
                                        </p:tgtEl>
                                        <p:attrNameLst>
                                          <p:attrName>style.visibility</p:attrName>
                                        </p:attrNameLst>
                                      </p:cBhvr>
                                      <p:to>
                                        <p:strVal val="visible"/>
                                      </p:to>
                                    </p:set>
                                    <p:animEffect transition="in" filter="barn(outVertical)">
                                      <p:cBhvr>
                                        <p:cTn id="51" dur="500"/>
                                        <p:tgtEl>
                                          <p:spTgt spid="8206">
                                            <p:txEl>
                                              <p:pRg st="1" end="1"/>
                                            </p:txEl>
                                          </p:spTgt>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8206">
                                            <p:txEl>
                                              <p:pRg st="2" end="2"/>
                                            </p:txEl>
                                          </p:spTgt>
                                        </p:tgtEl>
                                        <p:attrNameLst>
                                          <p:attrName>style.visibility</p:attrName>
                                        </p:attrNameLst>
                                      </p:cBhvr>
                                      <p:to>
                                        <p:strVal val="visible"/>
                                      </p:to>
                                    </p:set>
                                    <p:animEffect transition="in" filter="barn(outVertical)">
                                      <p:cBhvr>
                                        <p:cTn id="54" dur="500"/>
                                        <p:tgtEl>
                                          <p:spTgt spid="8206">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8206">
                                            <p:txEl>
                                              <p:pRg st="3" end="3"/>
                                            </p:txEl>
                                          </p:spTgt>
                                        </p:tgtEl>
                                        <p:attrNameLst>
                                          <p:attrName>style.visibility</p:attrName>
                                        </p:attrNameLst>
                                      </p:cBhvr>
                                      <p:to>
                                        <p:strVal val="visible"/>
                                      </p:to>
                                    </p:set>
                                    <p:animEffect transition="in" filter="barn(outVertical)">
                                      <p:cBhvr>
                                        <p:cTn id="59" dur="500"/>
                                        <p:tgtEl>
                                          <p:spTgt spid="82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build="p" autoUpdateAnimBg="0"/>
      <p:bldP spid="8204" grpId="0" autoUpdateAnimBg="0"/>
      <p:bldP spid="8205" grpId="0" autoUpdateAnimBg="0"/>
      <p:bldP spid="820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8600" y="228600"/>
            <a:ext cx="7772400" cy="457200"/>
          </a:xfrm>
        </p:spPr>
        <p:txBody>
          <a:bodyPr/>
          <a:lstStyle/>
          <a:p>
            <a:pPr algn="l" eaLnBrk="1" hangingPunct="1"/>
            <a:r>
              <a:rPr lang="zh-CN" altLang="en-US" sz="3200">
                <a:solidFill>
                  <a:srgbClr val="990000"/>
                </a:solidFill>
                <a:latin typeface="隶书" panose="02010509060101010101" pitchFamily="49" charset="-122"/>
                <a:ea typeface="隶书" panose="02010509060101010101" pitchFamily="49" charset="-122"/>
              </a:rPr>
              <a:t>语句功能的演示</a:t>
            </a:r>
          </a:p>
        </p:txBody>
      </p:sp>
      <p:sp>
        <p:nvSpPr>
          <p:cNvPr id="27652" name="Rectangle 4"/>
          <p:cNvSpPr>
            <a:spLocks noChangeArrowheads="1"/>
          </p:cNvSpPr>
          <p:nvPr/>
        </p:nvSpPr>
        <p:spPr bwMode="auto">
          <a:xfrm>
            <a:off x="304800" y="762000"/>
            <a:ext cx="84137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ORIGIN IS (360, 240);</a:t>
            </a:r>
            <a:r>
              <a:rPr lang="en-US" altLang="zh-CN" sz="2400">
                <a:latin typeface="隶书" panose="02010509060101010101" pitchFamily="49" charset="-122"/>
                <a:ea typeface="隶书" panose="02010509060101010101" pitchFamily="49" charset="-122"/>
              </a:rPr>
              <a:t>	// (1) </a:t>
            </a:r>
            <a:r>
              <a:rPr lang="zh-CN" altLang="en-US" sz="2400">
                <a:latin typeface="隶书" panose="02010509060101010101" pitchFamily="49" charset="-122"/>
                <a:ea typeface="隶书" panose="02010509060101010101" pitchFamily="49" charset="-122"/>
              </a:rPr>
              <a:t>原点移至</a:t>
            </a:r>
            <a:r>
              <a:rPr lang="en-US" altLang="zh-CN" sz="2400">
                <a:latin typeface="隶书" panose="02010509060101010101" pitchFamily="49" charset="-122"/>
                <a:ea typeface="隶书" panose="02010509060101010101" pitchFamily="49" charset="-122"/>
              </a:rPr>
              <a:t>(</a:t>
            </a:r>
            <a:r>
              <a:rPr lang="en-US" altLang="zh-CN" sz="2400">
                <a:latin typeface="黑体" panose="02010609060101010101" pitchFamily="49" charset="-122"/>
                <a:ea typeface="黑体" panose="02010609060101010101" pitchFamily="49" charset="-122"/>
              </a:rPr>
              <a:t>360, 240</a:t>
            </a:r>
            <a:r>
              <a:rPr lang="en-US" altLang="zh-CN" sz="2400">
                <a:latin typeface="隶书" panose="02010509060101010101" pitchFamily="49" charset="-122"/>
                <a:ea typeface="隶书" panose="020105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SCALE IS (100, 100);</a:t>
            </a:r>
            <a:r>
              <a:rPr lang="en-US" altLang="zh-CN" sz="2400">
                <a:latin typeface="隶书" panose="02010509060101010101" pitchFamily="49" charset="-122"/>
                <a:ea typeface="隶书" panose="02010509060101010101" pitchFamily="49" charset="-122"/>
              </a:rPr>
              <a:t>	// (2) </a:t>
            </a:r>
            <a:r>
              <a:rPr lang="zh-CN" altLang="en-US" sz="2400">
                <a:latin typeface="隶书" panose="02010509060101010101" pitchFamily="49" charset="-122"/>
                <a:ea typeface="隶书" panose="02010509060101010101" pitchFamily="49" charset="-122"/>
              </a:rPr>
              <a:t>图形放大</a:t>
            </a:r>
            <a:r>
              <a:rPr lang="en-US" altLang="zh-CN" sz="2400">
                <a:latin typeface="黑体" panose="02010609060101010101" pitchFamily="49" charset="-122"/>
                <a:ea typeface="黑体" panose="02010609060101010101" pitchFamily="49" charset="-122"/>
              </a:rPr>
              <a:t>100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SCALE IS (100, 100/3);</a:t>
            </a:r>
            <a:r>
              <a:rPr lang="en-US" altLang="zh-CN" sz="2400">
                <a:latin typeface="隶书" panose="02010509060101010101" pitchFamily="49" charset="-122"/>
                <a:ea typeface="隶书" panose="02010509060101010101" pitchFamily="49" charset="-122"/>
              </a:rPr>
              <a:t>	// (3) </a:t>
            </a:r>
            <a:r>
              <a:rPr lang="zh-CN" altLang="en-US" sz="2400">
                <a:latin typeface="隶书" panose="02010509060101010101" pitchFamily="49" charset="-122"/>
                <a:ea typeface="隶书" panose="02010509060101010101" pitchFamily="49" charset="-122"/>
              </a:rPr>
              <a:t>纵坐标缩小为三分之一</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ROT IS PI/2;</a:t>
            </a:r>
            <a:r>
              <a:rPr lang="en-US" altLang="zh-CN" sz="2400">
                <a:latin typeface="隶书" panose="02010509060101010101" pitchFamily="49" charset="-122"/>
                <a:ea typeface="隶书" panose="02010509060101010101" pitchFamily="49" charset="-122"/>
              </a:rPr>
              <a:t>		// (4) </a:t>
            </a:r>
            <a:r>
              <a:rPr lang="zh-CN" altLang="en-US" sz="2400">
                <a:latin typeface="隶书" panose="02010509060101010101" pitchFamily="49" charset="-122"/>
                <a:ea typeface="隶书" panose="02010509060101010101" pitchFamily="49" charset="-122"/>
              </a:rPr>
              <a:t>逆时针旋转</a:t>
            </a:r>
            <a:r>
              <a:rPr lang="en-US" altLang="zh-CN" sz="2400">
                <a:latin typeface="黑体" panose="02010609060101010101" pitchFamily="49" charset="-122"/>
                <a:ea typeface="黑体" panose="02010609060101010101" pitchFamily="49" charset="-122"/>
              </a:rPr>
              <a:t>90</a:t>
            </a:r>
            <a:r>
              <a:rPr lang="zh-CN" altLang="en-US" sz="2400">
                <a:latin typeface="隶书" panose="02010509060101010101" pitchFamily="49" charset="-122"/>
                <a:ea typeface="隶书" panose="02010509060101010101" pitchFamily="49" charset="-122"/>
              </a:rPr>
              <a:t>度</a:t>
            </a:r>
          </a:p>
          <a:p>
            <a:pPr eaLnBrk="1" hangingPunct="1">
              <a:spcBef>
                <a:spcPct val="0"/>
              </a:spcBef>
              <a:buFontTx/>
              <a:buNone/>
            </a:pPr>
            <a:endParaRPr lang="zh-CN" altLang="en-US" sz="2400">
              <a:latin typeface="隶书" panose="02010509060101010101" pitchFamily="49" charset="-122"/>
              <a:ea typeface="隶书" panose="02010509060101010101" pitchFamily="49" charset="-122"/>
            </a:endParaRPr>
          </a:p>
          <a:p>
            <a:pPr eaLnBrk="1" hangingPunct="1">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绘制园的轨迹</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FOR T FROM 0 TO 2*PI STEP PI/50 DRAW (cos(T), sin(T));</a:t>
            </a:r>
          </a:p>
        </p:txBody>
      </p:sp>
      <p:grpSp>
        <p:nvGrpSpPr>
          <p:cNvPr id="27659" name="Group 11"/>
          <p:cNvGrpSpPr>
            <a:grpSpLocks/>
          </p:cNvGrpSpPr>
          <p:nvPr/>
        </p:nvGrpSpPr>
        <p:grpSpPr bwMode="auto">
          <a:xfrm>
            <a:off x="533400" y="3505201"/>
            <a:ext cx="2486025" cy="2667001"/>
            <a:chOff x="336" y="2208"/>
            <a:chExt cx="1566" cy="1680"/>
          </a:xfrm>
        </p:grpSpPr>
        <p:graphicFrame>
          <p:nvGraphicFramePr>
            <p:cNvPr id="21516" name="Object 5"/>
            <p:cNvGraphicFramePr>
              <a:graphicFrameLocks noChangeAspect="1"/>
            </p:cNvGraphicFramePr>
            <p:nvPr/>
          </p:nvGraphicFramePr>
          <p:xfrm>
            <a:off x="336" y="2208"/>
            <a:ext cx="1566" cy="1326"/>
          </p:xfrm>
          <a:graphic>
            <a:graphicData uri="http://schemas.openxmlformats.org/presentationml/2006/ole">
              <mc:AlternateContent xmlns:mc="http://schemas.openxmlformats.org/markup-compatibility/2006">
                <mc:Choice xmlns:v="urn:schemas-microsoft-com:vml" Requires="v">
                  <p:oleObj spid="_x0000_s3074" name="位图图像" r:id="rId4" imgW="2486372" imgH="2104762" progId="Paint.Picture">
                    <p:embed/>
                  </p:oleObj>
                </mc:Choice>
                <mc:Fallback>
                  <p:oleObj name="位图图像" r:id="rId4" imgW="2486372" imgH="2104762" progId="Paint.Picture">
                    <p:embed/>
                    <p:pic>
                      <p:nvPicPr>
                        <p:cNvPr id="2151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2208"/>
                          <a:ext cx="1566" cy="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7" name="Text Box 8"/>
            <p:cNvSpPr txBox="1">
              <a:spLocks noChangeArrowheads="1"/>
            </p:cNvSpPr>
            <p:nvPr/>
          </p:nvSpPr>
          <p:spPr bwMode="auto">
            <a:xfrm>
              <a:off x="596" y="3597"/>
              <a:ext cx="7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华文行楷" panose="02010800040101010101" pitchFamily="2" charset="-122"/>
                  <a:ea typeface="华文行楷" panose="02010800040101010101" pitchFamily="2" charset="-122"/>
                </a:rPr>
                <a:t>仅</a:t>
              </a:r>
              <a:r>
                <a:rPr lang="en-US" altLang="zh-CN" sz="2400" dirty="0">
                  <a:latin typeface="华文行楷" panose="02010800040101010101" pitchFamily="2" charset="-122"/>
                  <a:ea typeface="华文行楷" panose="02010800040101010101" pitchFamily="2" charset="-122"/>
                </a:rPr>
                <a:t>1,2,5</a:t>
              </a:r>
            </a:p>
          </p:txBody>
        </p:sp>
      </p:grpSp>
      <p:grpSp>
        <p:nvGrpSpPr>
          <p:cNvPr id="27660" name="Group 12"/>
          <p:cNvGrpSpPr>
            <a:grpSpLocks/>
          </p:cNvGrpSpPr>
          <p:nvPr/>
        </p:nvGrpSpPr>
        <p:grpSpPr bwMode="auto">
          <a:xfrm>
            <a:off x="3505200" y="4114801"/>
            <a:ext cx="2076450" cy="1452563"/>
            <a:chOff x="2208" y="2592"/>
            <a:chExt cx="1308" cy="915"/>
          </a:xfrm>
        </p:grpSpPr>
        <p:graphicFrame>
          <p:nvGraphicFramePr>
            <p:cNvPr id="21514" name="Object 6"/>
            <p:cNvGraphicFramePr>
              <a:graphicFrameLocks noChangeAspect="1"/>
            </p:cNvGraphicFramePr>
            <p:nvPr/>
          </p:nvGraphicFramePr>
          <p:xfrm>
            <a:off x="2208" y="2592"/>
            <a:ext cx="1308" cy="450"/>
          </p:xfrm>
          <a:graphic>
            <a:graphicData uri="http://schemas.openxmlformats.org/presentationml/2006/ole">
              <mc:AlternateContent xmlns:mc="http://schemas.openxmlformats.org/markup-compatibility/2006">
                <mc:Choice xmlns:v="urn:schemas-microsoft-com:vml" Requires="v">
                  <p:oleObj spid="_x0000_s3075" name="位图图像" r:id="rId6" imgW="2076740" imgH="714286" progId="Paint.Picture">
                    <p:embed/>
                  </p:oleObj>
                </mc:Choice>
                <mc:Fallback>
                  <p:oleObj name="位图图像" r:id="rId6" imgW="2076740" imgH="714286" progId="Paint.Picture">
                    <p:embed/>
                    <p:pic>
                      <p:nvPicPr>
                        <p:cNvPr id="2151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2592"/>
                          <a:ext cx="1308"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Text Box 9"/>
            <p:cNvSpPr txBox="1">
              <a:spLocks noChangeArrowheads="1"/>
            </p:cNvSpPr>
            <p:nvPr/>
          </p:nvSpPr>
          <p:spPr bwMode="auto">
            <a:xfrm>
              <a:off x="2496" y="3216"/>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华文行楷" panose="02010800040101010101" pitchFamily="2" charset="-122"/>
                  <a:ea typeface="华文行楷" panose="02010800040101010101" pitchFamily="2" charset="-122"/>
                </a:rPr>
                <a:t>加入</a:t>
              </a:r>
              <a:r>
                <a:rPr lang="en-US" altLang="zh-CN" sz="2400" dirty="0">
                  <a:latin typeface="华文行楷" panose="02010800040101010101" pitchFamily="2" charset="-122"/>
                  <a:ea typeface="华文行楷" panose="02010800040101010101" pitchFamily="2" charset="-122"/>
                </a:rPr>
                <a:t> 3 </a:t>
              </a:r>
            </a:p>
          </p:txBody>
        </p:sp>
      </p:grpSp>
      <p:grpSp>
        <p:nvGrpSpPr>
          <p:cNvPr id="27661" name="Group 13"/>
          <p:cNvGrpSpPr>
            <a:grpSpLocks/>
          </p:cNvGrpSpPr>
          <p:nvPr/>
        </p:nvGrpSpPr>
        <p:grpSpPr bwMode="auto">
          <a:xfrm>
            <a:off x="6416675" y="3581401"/>
            <a:ext cx="1251669" cy="2595563"/>
            <a:chOff x="4042" y="2256"/>
            <a:chExt cx="682" cy="1635"/>
          </a:xfrm>
        </p:grpSpPr>
        <p:graphicFrame>
          <p:nvGraphicFramePr>
            <p:cNvPr id="21512" name="Object 7"/>
            <p:cNvGraphicFramePr>
              <a:graphicFrameLocks noChangeAspect="1"/>
            </p:cNvGraphicFramePr>
            <p:nvPr/>
          </p:nvGraphicFramePr>
          <p:xfrm>
            <a:off x="4128" y="2256"/>
            <a:ext cx="492" cy="1302"/>
          </p:xfrm>
          <a:graphic>
            <a:graphicData uri="http://schemas.openxmlformats.org/presentationml/2006/ole">
              <mc:AlternateContent xmlns:mc="http://schemas.openxmlformats.org/markup-compatibility/2006">
                <mc:Choice xmlns:v="urn:schemas-microsoft-com:vml" Requires="v">
                  <p:oleObj spid="_x0000_s3076" name="位图图像" r:id="rId8" imgW="781159" imgH="2066667" progId="Paint.Picture">
                    <p:embed/>
                  </p:oleObj>
                </mc:Choice>
                <mc:Fallback>
                  <p:oleObj name="位图图像" r:id="rId8" imgW="781159" imgH="2066667" progId="Paint.Picture">
                    <p:embed/>
                    <p:pic>
                      <p:nvPicPr>
                        <p:cNvPr id="2151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2256"/>
                          <a:ext cx="492" cy="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Text Box 10"/>
            <p:cNvSpPr txBox="1">
              <a:spLocks noChangeArrowheads="1"/>
            </p:cNvSpPr>
            <p:nvPr/>
          </p:nvSpPr>
          <p:spPr bwMode="auto">
            <a:xfrm>
              <a:off x="4042" y="3600"/>
              <a:ext cx="6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华文行楷" panose="02010800040101010101" pitchFamily="2" charset="-122"/>
                  <a:ea typeface="华文行楷" panose="02010800040101010101" pitchFamily="2" charset="-122"/>
                </a:rPr>
                <a:t>加入</a:t>
              </a:r>
              <a:r>
                <a:rPr lang="en-US" altLang="zh-CN" sz="2400" dirty="0">
                  <a:latin typeface="华文行楷" panose="02010800040101010101" pitchFamily="2" charset="-122"/>
                  <a:ea typeface="华文行楷" panose="02010800040101010101" pitchFamily="2" charset="-122"/>
                </a:rPr>
                <a:t> 4 </a:t>
              </a:r>
            </a:p>
          </p:txBody>
        </p:sp>
      </p:gr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barn(outVertical)">
                                      <p:cBhvr>
                                        <p:cTn id="7" dur="500"/>
                                        <p:tgtEl>
                                          <p:spTgt spid="27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xEl>
                                              <p:pRg st="2" end="2"/>
                                            </p:txEl>
                                          </p:spTgt>
                                        </p:tgtEl>
                                        <p:attrNameLst>
                                          <p:attrName>style.visibility</p:attrName>
                                        </p:attrNameLst>
                                      </p:cBhvr>
                                      <p:to>
                                        <p:strVal val="visible"/>
                                      </p:to>
                                    </p:set>
                                    <p:animEffect transition="in" filter="wipe(left)">
                                      <p:cBhvr>
                                        <p:cTn id="12" dur="500"/>
                                        <p:tgtEl>
                                          <p:spTgt spid="27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7660"/>
                                        </p:tgtEl>
                                        <p:attrNameLst>
                                          <p:attrName>style.visibility</p:attrName>
                                        </p:attrNameLst>
                                      </p:cBhvr>
                                      <p:to>
                                        <p:strVal val="visible"/>
                                      </p:to>
                                    </p:set>
                                    <p:animEffect transition="in" filter="barn(outVertical)">
                                      <p:cBhvr>
                                        <p:cTn id="17" dur="500"/>
                                        <p:tgtEl>
                                          <p:spTgt spid="27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wipe(left)">
                                      <p:cBhvr>
                                        <p:cTn id="22" dur="500"/>
                                        <p:tgtEl>
                                          <p:spTgt spid="276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barn(outVertical)">
                                      <p:cBhvr>
                                        <p:cTn id="27"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ChangeArrowheads="1"/>
          </p:cNvSpPr>
          <p:nvPr/>
        </p:nvSpPr>
        <p:spPr bwMode="auto">
          <a:xfrm>
            <a:off x="395288" y="692150"/>
            <a:ext cx="8512175"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42925" indent="-5429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01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981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题目：</a:t>
            </a:r>
            <a:r>
              <a:rPr lang="zh-CN" altLang="en-US" sz="2400" b="1" dirty="0">
                <a:solidFill>
                  <a:schemeClr val="accent2"/>
                </a:solidFill>
                <a:latin typeface="华文楷体" panose="02010600040101010101" pitchFamily="2" charset="-122"/>
                <a:ea typeface="华文楷体" panose="02010600040101010101" pitchFamily="2" charset="-122"/>
              </a:rPr>
              <a:t>为函数绘图语言编写一个</a:t>
            </a:r>
            <a:r>
              <a:rPr lang="zh-CN" altLang="en-US" sz="2400" b="1" dirty="0">
                <a:solidFill>
                  <a:srgbClr val="FF0000"/>
                </a:solidFill>
                <a:latin typeface="华文楷体" panose="02010600040101010101" pitchFamily="2" charset="-122"/>
                <a:ea typeface="华文楷体" panose="02010600040101010101" pitchFamily="2" charset="-122"/>
              </a:rPr>
              <a:t>解释器</a:t>
            </a:r>
          </a:p>
          <a:p>
            <a:pPr algn="just" eaLnBrk="1" hangingPunct="1">
              <a:lnSpc>
                <a:spcPct val="120000"/>
              </a:lnSpc>
              <a:spcBef>
                <a:spcPct val="0"/>
              </a:spcBef>
              <a:buFontTx/>
              <a:buNone/>
            </a:pPr>
            <a:r>
              <a:rPr lang="zh-CN" altLang="en-US" sz="2400" dirty="0">
                <a:latin typeface="隶书" panose="02010509060101010101" pitchFamily="49" charset="-122"/>
                <a:ea typeface="隶书" panose="02010509060101010101" pitchFamily="49" charset="-122"/>
              </a:rPr>
              <a:t>输入：用函数绘图语言编写的源程序，</a:t>
            </a:r>
          </a:p>
          <a:p>
            <a:pPr algn="just" eaLnBrk="1" hangingPunct="1">
              <a:lnSpc>
                <a:spcPct val="120000"/>
              </a:lnSpc>
              <a:spcBef>
                <a:spcPct val="0"/>
              </a:spcBef>
              <a:buFontTx/>
              <a:buNone/>
            </a:pPr>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）用</a:t>
            </a:r>
            <a:r>
              <a:rPr lang="zh-CN" altLang="en-US" sz="2200" b="1" dirty="0">
                <a:solidFill>
                  <a:srgbClr val="FF0000"/>
                </a:solidFill>
                <a:latin typeface="华文楷体" panose="02010600040101010101" pitchFamily="2" charset="-122"/>
                <a:ea typeface="华文楷体" panose="02010600040101010101" pitchFamily="2" charset="-122"/>
              </a:rPr>
              <a:t>词法分析器</a:t>
            </a:r>
            <a:r>
              <a:rPr lang="zh-CN" altLang="en-US" sz="2200" b="1" dirty="0">
                <a:latin typeface="华文楷体" panose="02010600040101010101" pitchFamily="2" charset="-122"/>
                <a:ea typeface="华文楷体" panose="02010600040101010101" pitchFamily="2" charset="-122"/>
              </a:rPr>
              <a:t>识别其中的记号（可将记号的信息显示出来）；</a:t>
            </a:r>
          </a:p>
          <a:p>
            <a:pPr algn="just" eaLnBrk="1" hangingPunct="1">
              <a:lnSpc>
                <a:spcPct val="120000"/>
              </a:lnSpc>
              <a:spcBef>
                <a:spcPct val="0"/>
              </a:spcBef>
              <a:buFontTx/>
              <a:buNone/>
            </a:pPr>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）用</a:t>
            </a:r>
            <a:r>
              <a:rPr lang="zh-CN" altLang="en-US" sz="2200" b="1" dirty="0">
                <a:solidFill>
                  <a:srgbClr val="FF0000"/>
                </a:solidFill>
                <a:latin typeface="华文楷体" panose="02010600040101010101" pitchFamily="2" charset="-122"/>
                <a:ea typeface="华文楷体" panose="02010600040101010101" pitchFamily="2" charset="-122"/>
              </a:rPr>
              <a:t>语法分析器</a:t>
            </a:r>
            <a:r>
              <a:rPr lang="zh-CN" altLang="en-US" sz="2200" b="1" dirty="0">
                <a:latin typeface="华文楷体" panose="02010600040101010101" pitchFamily="2" charset="-122"/>
                <a:ea typeface="华文楷体" panose="02010600040101010101" pitchFamily="2" charset="-122"/>
              </a:rPr>
              <a:t>识别记号流中的语句（可将语句结构显示出来）；</a:t>
            </a:r>
          </a:p>
          <a:p>
            <a:pPr algn="just" eaLnBrk="1" hangingPunct="1">
              <a:lnSpc>
                <a:spcPct val="120000"/>
              </a:lnSpc>
              <a:spcBef>
                <a:spcPct val="0"/>
              </a:spcBef>
              <a:buFontTx/>
              <a:buNone/>
            </a:pPr>
            <a:r>
              <a:rPr lang="en-US" altLang="zh-CN" sz="2200" b="1" dirty="0">
                <a:solidFill>
                  <a:srgbClr val="0066FF"/>
                </a:solidFill>
                <a:latin typeface="华文楷体" panose="02010600040101010101" pitchFamily="2" charset="-122"/>
                <a:ea typeface="华文楷体" panose="02010600040101010101" pitchFamily="2" charset="-122"/>
              </a:rPr>
              <a:t>3</a:t>
            </a:r>
            <a:r>
              <a:rPr lang="zh-CN" altLang="en-US" sz="2200" b="1" dirty="0">
                <a:solidFill>
                  <a:srgbClr val="0066FF"/>
                </a:solidFill>
                <a:latin typeface="华文楷体" panose="02010600040101010101" pitchFamily="2" charset="-122"/>
                <a:ea typeface="华文楷体" panose="02010600040101010101" pitchFamily="2" charset="-122"/>
              </a:rPr>
              <a:t>）</a:t>
            </a:r>
            <a:r>
              <a:rPr lang="zh-CN" altLang="en-US" sz="2200" b="1" dirty="0">
                <a:solidFill>
                  <a:srgbClr val="FF0000"/>
                </a:solidFill>
                <a:latin typeface="华文楷体" panose="02010600040101010101" pitchFamily="2" charset="-122"/>
                <a:ea typeface="华文楷体" panose="02010600040101010101" pitchFamily="2" charset="-122"/>
              </a:rPr>
              <a:t>解释器</a:t>
            </a:r>
            <a:r>
              <a:rPr lang="zh-CN" altLang="en-US" sz="2200" b="1" dirty="0">
                <a:solidFill>
                  <a:srgbClr val="0066FF"/>
                </a:solidFill>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词法分析、语法分析、</a:t>
            </a:r>
            <a:r>
              <a:rPr lang="zh-CN" altLang="en-US" sz="2200" b="1" dirty="0">
                <a:solidFill>
                  <a:srgbClr val="0066FF"/>
                </a:solidFill>
                <a:latin typeface="华文楷体" panose="02010600040101010101" pitchFamily="2" charset="-122"/>
                <a:ea typeface="华文楷体" panose="02010600040101010101" pitchFamily="2" charset="-122"/>
              </a:rPr>
              <a:t>语义分析</a:t>
            </a:r>
            <a:r>
              <a:rPr lang="en-US" altLang="zh-CN" sz="2200" b="1" dirty="0">
                <a:solidFill>
                  <a:srgbClr val="0066FF"/>
                </a:solidFill>
                <a:latin typeface="华文楷体" panose="02010600040101010101" pitchFamily="2" charset="-122"/>
                <a:ea typeface="华文楷体" panose="02010600040101010101" pitchFamily="2" charset="-122"/>
              </a:rPr>
              <a:t>/</a:t>
            </a:r>
            <a:r>
              <a:rPr lang="zh-CN" altLang="en-US" sz="2200" b="1" dirty="0">
                <a:solidFill>
                  <a:srgbClr val="0066FF"/>
                </a:solidFill>
                <a:latin typeface="华文楷体" panose="02010600040101010101" pitchFamily="2" charset="-122"/>
                <a:ea typeface="华文楷体" panose="02010600040101010101" pitchFamily="2" charset="-122"/>
              </a:rPr>
              <a:t>计算，绘制图形</a:t>
            </a:r>
            <a:r>
              <a:rPr lang="zh-CN" altLang="en-US" sz="2200" b="1" dirty="0">
                <a:latin typeface="华文楷体" panose="02010600040101010101" pitchFamily="2" charset="-122"/>
                <a:ea typeface="华文楷体" panose="02010600040101010101" pitchFamily="2" charset="-122"/>
              </a:rPr>
              <a:t>。</a:t>
            </a:r>
          </a:p>
          <a:p>
            <a:pPr algn="just">
              <a:lnSpc>
                <a:spcPct val="120000"/>
              </a:lnSpc>
              <a:spcBef>
                <a:spcPct val="0"/>
              </a:spcBef>
              <a:buFontTx/>
              <a:buNone/>
            </a:pPr>
            <a:r>
              <a:rPr lang="zh-CN" altLang="en-US" sz="2200" dirty="0">
                <a:solidFill>
                  <a:srgbClr val="990000"/>
                </a:solidFill>
                <a:latin typeface="隶书" panose="02010509060101010101" pitchFamily="49" charset="-122"/>
                <a:ea typeface="隶书" panose="02010509060101010101" pitchFamily="49" charset="-122"/>
              </a:rPr>
              <a:t>目的：</a:t>
            </a:r>
            <a:r>
              <a:rPr lang="zh-CN" altLang="en-US" sz="2200" b="1" dirty="0">
                <a:latin typeface="华文楷体" panose="02010600040101010101" pitchFamily="2" charset="-122"/>
                <a:ea typeface="华文楷体" panose="02010600040101010101" pitchFamily="2" charset="-122"/>
              </a:rPr>
              <a:t>通过自己编写解释器，掌握语言分析基本方法</a:t>
            </a:r>
            <a:r>
              <a:rPr lang="zh-CN" altLang="en-US" sz="2200" dirty="0">
                <a:latin typeface="隶书" panose="02010509060101010101" pitchFamily="49" charset="-122"/>
                <a:ea typeface="隶书" panose="02010509060101010101" pitchFamily="49" charset="-122"/>
              </a:rPr>
              <a:t>。</a:t>
            </a:r>
          </a:p>
        </p:txBody>
      </p:sp>
      <p:sp>
        <p:nvSpPr>
          <p:cNvPr id="23556" name="Rectangle 2"/>
          <p:cNvSpPr>
            <a:spLocks noGrp="1" noChangeArrowheads="1"/>
          </p:cNvSpPr>
          <p:nvPr>
            <p:ph type="title"/>
          </p:nvPr>
        </p:nvSpPr>
        <p:spPr>
          <a:xfrm>
            <a:off x="381000" y="152400"/>
            <a:ext cx="4800600" cy="457200"/>
          </a:xfrm>
        </p:spPr>
        <p:txBody>
          <a:bodyPr/>
          <a:lstStyle/>
          <a:p>
            <a:pPr algn="l" eaLnBrk="1" hangingPunct="1"/>
            <a:r>
              <a:rPr lang="zh-CN" altLang="en-US" sz="4000">
                <a:solidFill>
                  <a:srgbClr val="990000"/>
                </a:solidFill>
                <a:latin typeface="隶书" panose="02010509060101010101" pitchFamily="49" charset="-122"/>
                <a:ea typeface="隶书" panose="02010509060101010101" pitchFamily="49" charset="-122"/>
              </a:rPr>
              <a:t>三、 题目与要求</a:t>
            </a:r>
          </a:p>
        </p:txBody>
      </p:sp>
      <p:sp>
        <p:nvSpPr>
          <p:cNvPr id="14340" name="Rectangle 4"/>
          <p:cNvSpPr>
            <a:spLocks noChangeArrowheads="1"/>
          </p:cNvSpPr>
          <p:nvPr/>
        </p:nvSpPr>
        <p:spPr bwMode="auto">
          <a:xfrm>
            <a:off x="611188" y="3993033"/>
            <a:ext cx="8077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 typeface="+mj-ea"/>
              <a:buAutoNum type="circleNumDbPlain"/>
            </a:pPr>
            <a:r>
              <a:rPr lang="zh-CN" altLang="en-US" sz="2400" dirty="0">
                <a:latin typeface="隶书" panose="02010509060101010101" pitchFamily="49" charset="-122"/>
                <a:ea typeface="隶书" panose="02010509060101010101" pitchFamily="49" charset="-122"/>
              </a:rPr>
              <a:t>用某种程序设计语言（如</a:t>
            </a:r>
            <a:r>
              <a:rPr lang="en-US" altLang="zh-CN" sz="2400" dirty="0">
                <a:latin typeface="黑体" panose="02010609060101010101" pitchFamily="49" charset="-122"/>
                <a:ea typeface="黑体" panose="02010609060101010101" pitchFamily="49" charset="-122"/>
              </a:rPr>
              <a:t>C/C++</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Java</a:t>
            </a:r>
            <a:r>
              <a:rPr lang="zh-CN" altLang="en-US" sz="2400" dirty="0">
                <a:latin typeface="隶书" panose="02010509060101010101" pitchFamily="49" charset="-122"/>
                <a:ea typeface="隶书" panose="02010509060101010101" pitchFamily="49" charset="-122"/>
              </a:rPr>
              <a:t>等）和</a:t>
            </a:r>
            <a:r>
              <a:rPr lang="zh-CN" altLang="en-US" sz="2400" dirty="0">
                <a:solidFill>
                  <a:srgbClr val="0000FF"/>
                </a:solidFill>
                <a:latin typeface="隶书" panose="02010509060101010101" pitchFamily="49" charset="-122"/>
                <a:ea typeface="隶书" panose="02010509060101010101" pitchFamily="49" charset="-122"/>
              </a:rPr>
              <a:t>递归下降子程序</a:t>
            </a:r>
            <a:r>
              <a:rPr lang="zh-CN" altLang="en-US" sz="2400" dirty="0">
                <a:latin typeface="隶书" panose="02010509060101010101" pitchFamily="49" charset="-122"/>
                <a:ea typeface="隶书" panose="02010509060101010101" pitchFamily="49" charset="-122"/>
              </a:rPr>
              <a:t>方法编写完整的解释器（</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习题解答</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采用</a:t>
            </a:r>
            <a:r>
              <a:rPr lang="en-US" altLang="zh-CN" sz="2400" dirty="0">
                <a:latin typeface="黑体" panose="02010609060101010101" pitchFamily="49" charset="-122"/>
                <a:ea typeface="黑体" panose="02010609060101010101" pitchFamily="49" charset="-122"/>
              </a:rPr>
              <a:t>C</a:t>
            </a:r>
            <a:r>
              <a:rPr lang="zh-CN" altLang="en-US" sz="2400" dirty="0">
                <a:latin typeface="隶书" panose="02010509060101010101" pitchFamily="49" charset="-122"/>
                <a:ea typeface="隶书" panose="02010509060101010101" pitchFamily="49" charset="-122"/>
              </a:rPr>
              <a:t>，构造了解释器）；</a:t>
            </a:r>
          </a:p>
          <a:p>
            <a:pPr eaLnBrk="1" hangingPunct="1">
              <a:lnSpc>
                <a:spcPct val="110000"/>
              </a:lnSpc>
              <a:spcBef>
                <a:spcPct val="0"/>
              </a:spcBef>
              <a:buFont typeface="+mj-ea"/>
              <a:buAutoNum type="circleNumDbPlain"/>
            </a:pPr>
            <a:r>
              <a:rPr lang="zh-CN" altLang="en-US" sz="2400" dirty="0">
                <a:latin typeface="隶书" panose="02010509060101010101" pitchFamily="49" charset="-122"/>
                <a:ea typeface="隶书" panose="02010509060101010101" pitchFamily="49" charset="-122"/>
              </a:rPr>
              <a:t>利用工具 </a:t>
            </a:r>
            <a:r>
              <a:rPr lang="en-US" altLang="zh-CN" sz="2400" dirty="0">
                <a:latin typeface="黑体" panose="02010609060101010101" pitchFamily="49" charset="-122"/>
                <a:ea typeface="黑体" panose="02010609060101010101" pitchFamily="49" charset="-122"/>
              </a:rPr>
              <a:t>LEX/YACC </a:t>
            </a:r>
            <a:r>
              <a:rPr lang="zh-CN" altLang="en-US" sz="2400" dirty="0">
                <a:latin typeface="隶书" panose="02010509060101010101" pitchFamily="49" charset="-122"/>
                <a:ea typeface="隶书" panose="02010509060101010101" pitchFamily="49" charset="-122"/>
              </a:rPr>
              <a:t>分别构造绘图语言的词法、语法分析器；用</a:t>
            </a:r>
            <a:r>
              <a:rPr lang="en-US" altLang="zh-CN" sz="2400" dirty="0">
                <a:latin typeface="黑体" panose="02010609060101010101" pitchFamily="49" charset="-122"/>
                <a:ea typeface="黑体" panose="02010609060101010101" pitchFamily="49" charset="-122"/>
              </a:rPr>
              <a:t>C/C++</a:t>
            </a:r>
            <a:r>
              <a:rPr lang="zh-CN" altLang="en-US" sz="2400" dirty="0">
                <a:latin typeface="隶书" panose="02010509060101010101" pitchFamily="49" charset="-122"/>
                <a:ea typeface="隶书" panose="02010509060101010101" pitchFamily="49" charset="-122"/>
              </a:rPr>
              <a:t>语言编写解释器的语义、主程序。</a:t>
            </a:r>
          </a:p>
        </p:txBody>
      </p:sp>
      <p:sp>
        <p:nvSpPr>
          <p:cNvPr id="14341" name="Rectangle 5"/>
          <p:cNvSpPr>
            <a:spLocks noChangeArrowheads="1"/>
          </p:cNvSpPr>
          <p:nvPr/>
        </p:nvSpPr>
        <p:spPr bwMode="auto">
          <a:xfrm>
            <a:off x="323850" y="3353271"/>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dirty="0">
                <a:solidFill>
                  <a:srgbClr val="990000"/>
                </a:solidFill>
                <a:latin typeface="隶书" panose="02010509060101010101" pitchFamily="49" charset="-122"/>
                <a:ea typeface="隶书" panose="02010509060101010101" pitchFamily="49" charset="-122"/>
              </a:rPr>
              <a:t>3.1 </a:t>
            </a:r>
            <a:r>
              <a:rPr lang="zh-CN" altLang="en-US" dirty="0">
                <a:solidFill>
                  <a:srgbClr val="990000"/>
                </a:solidFill>
                <a:latin typeface="隶书" panose="02010509060101010101" pitchFamily="49" charset="-122"/>
                <a:ea typeface="隶书" panose="02010509060101010101" pitchFamily="49" charset="-122"/>
              </a:rPr>
              <a:t>解释器的实现方法</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arn(outVertical)">
                                      <p:cBhvr>
                                        <p:cTn id="7" dur="500"/>
                                        <p:tgtEl>
                                          <p:spTgt spid="1434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4342">
                                            <p:txEl>
                                              <p:pRg st="1" end="1"/>
                                            </p:txEl>
                                          </p:spTgt>
                                        </p:tgtEl>
                                        <p:attrNameLst>
                                          <p:attrName>style.visibility</p:attrName>
                                        </p:attrNameLst>
                                      </p:cBhvr>
                                      <p:to>
                                        <p:strVal val="visible"/>
                                      </p:to>
                                    </p:set>
                                    <p:animEffect transition="in" filter="barn(outVertical)">
                                      <p:cBhvr>
                                        <p:cTn id="10" dur="500"/>
                                        <p:tgtEl>
                                          <p:spTgt spid="14342">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4342">
                                            <p:txEl>
                                              <p:pRg st="2" end="2"/>
                                            </p:txEl>
                                          </p:spTgt>
                                        </p:tgtEl>
                                        <p:attrNameLst>
                                          <p:attrName>style.visibility</p:attrName>
                                        </p:attrNameLst>
                                      </p:cBhvr>
                                      <p:to>
                                        <p:strVal val="visible"/>
                                      </p:to>
                                    </p:set>
                                    <p:animEffect transition="in" filter="barn(outVertical)">
                                      <p:cBhvr>
                                        <p:cTn id="13" dur="500"/>
                                        <p:tgtEl>
                                          <p:spTgt spid="14342">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4342">
                                            <p:txEl>
                                              <p:pRg st="3" end="3"/>
                                            </p:txEl>
                                          </p:spTgt>
                                        </p:tgtEl>
                                        <p:attrNameLst>
                                          <p:attrName>style.visibility</p:attrName>
                                        </p:attrNameLst>
                                      </p:cBhvr>
                                      <p:to>
                                        <p:strVal val="visible"/>
                                      </p:to>
                                    </p:set>
                                    <p:animEffect transition="in" filter="barn(outVertical)">
                                      <p:cBhvr>
                                        <p:cTn id="16" dur="500"/>
                                        <p:tgtEl>
                                          <p:spTgt spid="14342">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4342">
                                            <p:txEl>
                                              <p:pRg st="4" end="4"/>
                                            </p:txEl>
                                          </p:spTgt>
                                        </p:tgtEl>
                                        <p:attrNameLst>
                                          <p:attrName>style.visibility</p:attrName>
                                        </p:attrNameLst>
                                      </p:cBhvr>
                                      <p:to>
                                        <p:strVal val="visible"/>
                                      </p:to>
                                    </p:set>
                                    <p:animEffect transition="in" filter="barn(outVertical)">
                                      <p:cBhvr>
                                        <p:cTn id="19" dur="500"/>
                                        <p:tgtEl>
                                          <p:spTgt spid="14342">
                                            <p:txEl>
                                              <p:pRg st="4" end="4"/>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14342">
                                            <p:txEl>
                                              <p:pRg st="5" end="5"/>
                                            </p:txEl>
                                          </p:spTgt>
                                        </p:tgtEl>
                                        <p:attrNameLst>
                                          <p:attrName>style.visibility</p:attrName>
                                        </p:attrNameLst>
                                      </p:cBhvr>
                                      <p:to>
                                        <p:strVal val="visible"/>
                                      </p:to>
                                    </p:set>
                                    <p:animEffect transition="in" filter="barn(outVertical)">
                                      <p:cBhvr>
                                        <p:cTn id="22" dur="500"/>
                                        <p:tgtEl>
                                          <p:spTgt spid="1434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4341"/>
                                        </p:tgtEl>
                                        <p:attrNameLst>
                                          <p:attrName>style.visibility</p:attrName>
                                        </p:attrNameLst>
                                      </p:cBhvr>
                                      <p:to>
                                        <p:strVal val="visible"/>
                                      </p:to>
                                    </p:set>
                                    <p:animEffect transition="in" filter="barn(outVertical)">
                                      <p:cBhvr>
                                        <p:cTn id="27" dur="500"/>
                                        <p:tgtEl>
                                          <p:spTgt spid="14341"/>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4340">
                                            <p:txEl>
                                              <p:pRg st="0" end="0"/>
                                            </p:txEl>
                                          </p:spTgt>
                                        </p:tgtEl>
                                        <p:attrNameLst>
                                          <p:attrName>style.visibility</p:attrName>
                                        </p:attrNameLst>
                                      </p:cBhvr>
                                      <p:to>
                                        <p:strVal val="visible"/>
                                      </p:to>
                                    </p:set>
                                    <p:animEffect transition="in" filter="barn(outVertical)">
                                      <p:cBhvr>
                                        <p:cTn id="30" dur="500"/>
                                        <p:tgtEl>
                                          <p:spTgt spid="14340">
                                            <p:txEl>
                                              <p:pRg st="0" end="0"/>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4340">
                                            <p:txEl>
                                              <p:pRg st="1" end="1"/>
                                            </p:txEl>
                                          </p:spTgt>
                                        </p:tgtEl>
                                        <p:attrNameLst>
                                          <p:attrName>style.visibility</p:attrName>
                                        </p:attrNameLst>
                                      </p:cBhvr>
                                      <p:to>
                                        <p:strVal val="visible"/>
                                      </p:to>
                                    </p:set>
                                    <p:animEffect transition="in" filter="barn(outVertical)">
                                      <p:cBhvr>
                                        <p:cTn id="33" dur="500"/>
                                        <p:tgtEl>
                                          <p:spTgt spid="14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autoUpdateAnimBg="0"/>
      <p:bldP spid="14340" grpId="0" uiExpand="1" build="p" autoUpdateAnimBg="0"/>
      <p:bldP spid="1434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ChangeArrowheads="1"/>
          </p:cNvSpPr>
          <p:nvPr/>
        </p:nvSpPr>
        <p:spPr bwMode="auto">
          <a:xfrm>
            <a:off x="304800" y="5257800"/>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两种方法的语义部分（和主程序）基本相同，主要区别在于词法和语法分析器的构造是手工完成还是借助于工具完成。 </a:t>
            </a:r>
          </a:p>
        </p:txBody>
      </p:sp>
      <p:graphicFrame>
        <p:nvGraphicFramePr>
          <p:cNvPr id="25605" name="Object 9"/>
          <p:cNvGraphicFramePr>
            <a:graphicFrameLocks noChangeAspect="1"/>
          </p:cNvGraphicFramePr>
          <p:nvPr/>
        </p:nvGraphicFramePr>
        <p:xfrm>
          <a:off x="684213" y="333375"/>
          <a:ext cx="5327650" cy="1365250"/>
        </p:xfrm>
        <a:graphic>
          <a:graphicData uri="http://schemas.openxmlformats.org/presentationml/2006/ole">
            <mc:AlternateContent xmlns:mc="http://schemas.openxmlformats.org/markup-compatibility/2006">
              <mc:Choice xmlns:v="urn:schemas-microsoft-com:vml" Requires="v">
                <p:oleObj spid="_x0000_s4098" name="Visio" r:id="rId4" imgW="2663952" imgH="681838" progId="Visio.Drawing.11">
                  <p:embed/>
                </p:oleObj>
              </mc:Choice>
              <mc:Fallback>
                <p:oleObj name="Visio" r:id="rId4" imgW="2663952" imgH="681838" progId="Visio.Drawing.11">
                  <p:embed/>
                  <p:pic>
                    <p:nvPicPr>
                      <p:cNvPr id="2560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33375"/>
                        <a:ext cx="532765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1" name="Object 11"/>
          <p:cNvGraphicFramePr>
            <a:graphicFrameLocks noChangeAspect="1"/>
          </p:cNvGraphicFramePr>
          <p:nvPr>
            <p:extLst>
              <p:ext uri="{D42A27DB-BD31-4B8C-83A1-F6EECF244321}">
                <p14:modId xmlns:p14="http://schemas.microsoft.com/office/powerpoint/2010/main" val="3161119975"/>
              </p:ext>
            </p:extLst>
          </p:nvPr>
        </p:nvGraphicFramePr>
        <p:xfrm>
          <a:off x="827062" y="4005064"/>
          <a:ext cx="5545138" cy="1196975"/>
        </p:xfrm>
        <a:graphic>
          <a:graphicData uri="http://schemas.openxmlformats.org/presentationml/2006/ole">
            <mc:AlternateContent xmlns:mc="http://schemas.openxmlformats.org/markup-compatibility/2006">
              <mc:Choice xmlns:v="urn:schemas-microsoft-com:vml" Requires="v">
                <p:oleObj spid="_x0000_s4099" name="Visio" r:id="rId6" imgW="2766060" imgH="594970" progId="Visio.Drawing.11">
                  <p:embed/>
                </p:oleObj>
              </mc:Choice>
              <mc:Fallback>
                <p:oleObj name="Visio" r:id="rId6" imgW="2766060" imgH="594970" progId="Visio.Drawing.11">
                  <p:embed/>
                  <p:pic>
                    <p:nvPicPr>
                      <p:cNvPr id="1537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62" y="4005064"/>
                        <a:ext cx="5545138"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12</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1581902409"/>
              </p:ext>
            </p:extLst>
          </p:nvPr>
        </p:nvGraphicFramePr>
        <p:xfrm>
          <a:off x="684213" y="1772816"/>
          <a:ext cx="6264052" cy="1955864"/>
        </p:xfrm>
        <a:graphic>
          <a:graphicData uri="http://schemas.openxmlformats.org/presentationml/2006/ole">
            <mc:AlternateContent xmlns:mc="http://schemas.openxmlformats.org/markup-compatibility/2006">
              <mc:Choice xmlns:v="urn:schemas-microsoft-com:vml" Requires="v">
                <p:oleObj spid="_x0000_s4100" name="Visio" r:id="rId8" imgW="4514732" imgH="1409670" progId="Visio.Drawing.15">
                  <p:embed/>
                </p:oleObj>
              </mc:Choice>
              <mc:Fallback>
                <p:oleObj name="Visio" r:id="rId8" imgW="4514732" imgH="1409670" progId="Visio.Drawing.15">
                  <p:embed/>
                  <p:pic>
                    <p:nvPicPr>
                      <p:cNvPr id="6" name="对象 5"/>
                      <p:cNvPicPr/>
                      <p:nvPr/>
                    </p:nvPicPr>
                    <p:blipFill>
                      <a:blip r:embed="rId9"/>
                      <a:stretch>
                        <a:fillRect/>
                      </a:stretch>
                    </p:blipFill>
                    <p:spPr>
                      <a:xfrm>
                        <a:off x="684213" y="1772816"/>
                        <a:ext cx="6264052" cy="195586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barn(outVertical)">
                                      <p:cBhvr>
                                        <p:cTn id="7"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0" y="76200"/>
            <a:ext cx="7772400" cy="533400"/>
          </a:xfrm>
        </p:spPr>
        <p:txBody>
          <a:bodyPr/>
          <a:lstStyle/>
          <a:p>
            <a:pPr algn="l" eaLnBrk="1" hangingPunct="1"/>
            <a:r>
              <a:rPr lang="en-US" altLang="zh-CN" sz="3200">
                <a:solidFill>
                  <a:srgbClr val="990000"/>
                </a:solidFill>
                <a:latin typeface="隶书" panose="02010509060101010101" pitchFamily="49" charset="-122"/>
                <a:ea typeface="隶书" panose="02010509060101010101" pitchFamily="49" charset="-122"/>
              </a:rPr>
              <a:t>3.2 </a:t>
            </a:r>
            <a:r>
              <a:rPr lang="zh-CN" altLang="en-US" sz="3200">
                <a:solidFill>
                  <a:srgbClr val="990000"/>
                </a:solidFill>
                <a:latin typeface="隶书" panose="02010509060101010101" pitchFamily="49" charset="-122"/>
                <a:ea typeface="隶书" panose="02010509060101010101" pitchFamily="49" charset="-122"/>
              </a:rPr>
              <a:t>任务划分与上机报告</a:t>
            </a:r>
            <a:r>
              <a:rPr lang="zh-CN" altLang="en-US" sz="3200">
                <a:latin typeface="隶书" panose="02010509060101010101" pitchFamily="49" charset="-122"/>
                <a:ea typeface="隶书" panose="02010509060101010101" pitchFamily="49" charset="-122"/>
              </a:rPr>
              <a:t> </a:t>
            </a:r>
          </a:p>
        </p:txBody>
      </p:sp>
      <p:sp>
        <p:nvSpPr>
          <p:cNvPr id="16388" name="Rectangle 4"/>
          <p:cNvSpPr>
            <a:spLocks noChangeArrowheads="1"/>
          </p:cNvSpPr>
          <p:nvPr/>
        </p:nvSpPr>
        <p:spPr bwMode="auto">
          <a:xfrm>
            <a:off x="674688" y="6858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任务划分：（ </a:t>
            </a:r>
            <a:r>
              <a:rPr lang="en-US" altLang="zh-CN" sz="2400" dirty="0">
                <a:solidFill>
                  <a:srgbClr val="990000"/>
                </a:solidFill>
                <a:latin typeface="隶书" panose="02010509060101010101" pitchFamily="49" charset="-122"/>
                <a:ea typeface="隶书" panose="02010509060101010101" pitchFamily="49" charset="-122"/>
              </a:rPr>
              <a:t>3 </a:t>
            </a:r>
            <a:r>
              <a:rPr lang="zh-CN" altLang="en-US" sz="2400" dirty="0">
                <a:solidFill>
                  <a:srgbClr val="990000"/>
                </a:solidFill>
                <a:latin typeface="隶书" panose="02010509060101010101" pitchFamily="49" charset="-122"/>
                <a:ea typeface="隶书" panose="02010509060101010101" pitchFamily="49" charset="-122"/>
              </a:rPr>
              <a:t>个阶段）</a:t>
            </a:r>
          </a:p>
          <a:p>
            <a:pPr algn="just" eaLnBrk="1" fontAlgn="b" hangingPunct="1">
              <a:spcBef>
                <a:spcPct val="0"/>
              </a:spcBef>
              <a:buFontTx/>
              <a:buNone/>
            </a:pPr>
            <a:r>
              <a:rPr lang="zh-CN" altLang="en-US" sz="2400" dirty="0">
                <a:solidFill>
                  <a:schemeClr val="tx2"/>
                </a:solidFill>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词法分析器、语法分析器、解释器</a:t>
            </a:r>
          </a:p>
          <a:p>
            <a:pPr algn="just" eaLnBrk="1" fontAlgn="b" hangingPunct="1">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机时： </a:t>
            </a:r>
            <a:r>
              <a:rPr lang="en-US" altLang="zh-CN" sz="2400" dirty="0">
                <a:latin typeface="黑体" panose="02010609060101010101" pitchFamily="49" charset="-122"/>
                <a:ea typeface="黑体" panose="02010609060101010101" pitchFamily="49" charset="-122"/>
              </a:rPr>
              <a:t>4        +     8      +   8</a:t>
            </a:r>
          </a:p>
        </p:txBody>
      </p:sp>
      <p:sp>
        <p:nvSpPr>
          <p:cNvPr id="16389" name="Text Box 5"/>
          <p:cNvSpPr txBox="1">
            <a:spLocks noChangeArrowheads="1"/>
          </p:cNvSpPr>
          <p:nvPr/>
        </p:nvSpPr>
        <p:spPr bwMode="auto">
          <a:xfrm>
            <a:off x="683568" y="185934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990000"/>
                </a:solidFill>
                <a:ea typeface="隶书" panose="02010509060101010101" pitchFamily="49" charset="-122"/>
              </a:rPr>
              <a:t>工作方法建议：增量式开发</a:t>
            </a:r>
            <a:endParaRPr lang="en-US" altLang="zh-CN" sz="2400" dirty="0">
              <a:solidFill>
                <a:srgbClr val="990000"/>
              </a:solidFill>
              <a:ea typeface="隶书" panose="02010509060101010101" pitchFamily="49" charset="-122"/>
            </a:endParaRPr>
          </a:p>
          <a:p>
            <a:pPr eaLnBrk="1" hangingPunct="1">
              <a:spcBef>
                <a:spcPct val="0"/>
              </a:spcBef>
              <a:buFontTx/>
              <a:buNone/>
            </a:pPr>
            <a:r>
              <a:rPr lang="zh-CN" altLang="en-US" sz="2400" dirty="0">
                <a:ea typeface="隶书" panose="02010509060101010101" pitchFamily="49" charset="-122"/>
              </a:rPr>
              <a:t>　每个阶段均进行设计与测试，并且写出报告；</a:t>
            </a:r>
            <a:endParaRPr lang="en-US" altLang="zh-CN" sz="2400" dirty="0">
              <a:ea typeface="隶书" panose="02010509060101010101" pitchFamily="49" charset="-122"/>
            </a:endParaRPr>
          </a:p>
          <a:p>
            <a:pPr eaLnBrk="1" hangingPunct="1">
              <a:spcBef>
                <a:spcPct val="0"/>
              </a:spcBef>
              <a:buFontTx/>
              <a:buNone/>
            </a:pPr>
            <a:r>
              <a:rPr lang="en-US" altLang="zh-CN" sz="2400" dirty="0">
                <a:ea typeface="隶书" panose="02010509060101010101" pitchFamily="49" charset="-122"/>
              </a:rPr>
              <a:t>    </a:t>
            </a:r>
            <a:r>
              <a:rPr lang="zh-CN" altLang="en-US" sz="2400" dirty="0">
                <a:ea typeface="隶书" panose="02010509060101010101" pitchFamily="49" charset="-122"/>
              </a:rPr>
              <a:t>后两个阶段的完成依赖于前面阶段的结果；</a:t>
            </a:r>
            <a:endParaRPr lang="en-US" altLang="zh-CN" sz="2400" dirty="0">
              <a:ea typeface="隶书" panose="02010509060101010101" pitchFamily="49" charset="-122"/>
            </a:endParaRPr>
          </a:p>
          <a:p>
            <a:pPr eaLnBrk="1" hangingPunct="1">
              <a:spcBef>
                <a:spcPct val="0"/>
              </a:spcBef>
              <a:buFontTx/>
              <a:buNone/>
            </a:pPr>
            <a:r>
              <a:rPr lang="zh-CN" altLang="en-US" sz="2400" dirty="0">
                <a:ea typeface="隶书" panose="02010509060101010101" pitchFamily="49" charset="-122"/>
              </a:rPr>
              <a:t>　全部完成后，总结各阶段的工作。</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13</a:t>
            </a:fld>
            <a:endParaRPr lang="en-US" altLang="zh-CN"/>
          </a:p>
        </p:txBody>
      </p:sp>
      <p:sp>
        <p:nvSpPr>
          <p:cNvPr id="6" name="Rectangle 4"/>
          <p:cNvSpPr>
            <a:spLocks noChangeArrowheads="1"/>
          </p:cNvSpPr>
          <p:nvPr/>
        </p:nvSpPr>
        <p:spPr bwMode="auto">
          <a:xfrm>
            <a:off x="683568" y="3429000"/>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要求：</a:t>
            </a:r>
            <a:r>
              <a:rPr lang="zh-CN" altLang="en-US" sz="2400" dirty="0">
                <a:latin typeface="隶书" panose="02010509060101010101" pitchFamily="49" charset="-122"/>
                <a:ea typeface="隶书" panose="02010509060101010101" pitchFamily="49" charset="-122"/>
              </a:rPr>
              <a:t>验收程序；提交各次上机报告和源程序。</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上机报告包括以下内容：</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&lt;1&gt; </a:t>
            </a:r>
            <a:r>
              <a:rPr lang="zh-CN" altLang="en-US" sz="2400" dirty="0">
                <a:latin typeface="隶书" panose="02010509060101010101" pitchFamily="49" charset="-122"/>
                <a:ea typeface="隶书" panose="02010509060101010101" pitchFamily="49" charset="-122"/>
              </a:rPr>
              <a:t>任务与目的</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&lt;2&gt; </a:t>
            </a:r>
            <a:r>
              <a:rPr lang="zh-CN" altLang="en-US" sz="2400" dirty="0">
                <a:latin typeface="隶书" panose="02010509060101010101" pitchFamily="49" charset="-122"/>
                <a:ea typeface="隶书" panose="02010509060101010101" pitchFamily="49" charset="-122"/>
              </a:rPr>
              <a:t>软件设计</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a.</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软件的总体结构与模块划分</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b.</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关键算法与重要数据结构</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&lt;3&gt; </a:t>
            </a:r>
            <a:r>
              <a:rPr lang="zh-CN" altLang="en-US" sz="2400" dirty="0">
                <a:latin typeface="隶书" panose="02010509060101010101" pitchFamily="49" charset="-122"/>
                <a:ea typeface="隶书" panose="02010509060101010101" pitchFamily="49" charset="-122"/>
              </a:rPr>
              <a:t>测试</a:t>
            </a:r>
            <a:r>
              <a:rPr lang="zh-CN" altLang="en-US" sz="2400" dirty="0">
                <a:solidFill>
                  <a:schemeClr val="accent2"/>
                </a:solidFill>
                <a:latin typeface="隶书" panose="02010509060101010101" pitchFamily="49" charset="-122"/>
                <a:ea typeface="隶书" panose="02010509060101010101" pitchFamily="49" charset="-122"/>
              </a:rPr>
              <a:t>用例</a:t>
            </a:r>
            <a:r>
              <a:rPr lang="zh-CN" altLang="en-US" sz="2400" dirty="0">
                <a:latin typeface="隶书" panose="02010509060101010101" pitchFamily="49" charset="-122"/>
                <a:ea typeface="隶书" panose="02010509060101010101" pitchFamily="49" charset="-122"/>
              </a:rPr>
              <a:t>设计、测试结果及分析</a:t>
            </a:r>
          </a:p>
          <a:p>
            <a:pPr>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&lt;4&gt; </a:t>
            </a:r>
            <a:r>
              <a:rPr lang="zh-CN" altLang="en-US" sz="2400" dirty="0">
                <a:latin typeface="隶书" panose="02010509060101010101" pitchFamily="49" charset="-122"/>
                <a:ea typeface="隶书" panose="02010509060101010101" pitchFamily="49" charset="-122"/>
              </a:rPr>
              <a:t>总结、体会、改进建议等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9688" y="44450"/>
            <a:ext cx="5324475" cy="431800"/>
          </a:xfrm>
        </p:spPr>
        <p:txBody>
          <a:bodyPr/>
          <a:lstStyle/>
          <a:p>
            <a:pPr algn="l" eaLnBrk="1" hangingPunct="1"/>
            <a:r>
              <a:rPr lang="zh-CN" altLang="en-US" sz="3600" dirty="0">
                <a:solidFill>
                  <a:srgbClr val="990000"/>
                </a:solidFill>
                <a:latin typeface="隶书" panose="02010509060101010101" pitchFamily="49" charset="-122"/>
                <a:ea typeface="隶书" panose="02010509060101010101" pitchFamily="49" charset="-122"/>
              </a:rPr>
              <a:t>四、从记号分类到 </a:t>
            </a:r>
            <a:r>
              <a:rPr lang="en-US" altLang="zh-CN" sz="3600" dirty="0">
                <a:solidFill>
                  <a:srgbClr val="990000"/>
                </a:solidFill>
                <a:latin typeface="隶书" panose="02010509060101010101" pitchFamily="49" charset="-122"/>
                <a:ea typeface="隶书" panose="02010509060101010101" pitchFamily="49" charset="-122"/>
              </a:rPr>
              <a:t>DFA</a:t>
            </a:r>
            <a:endParaRPr lang="zh-CN" altLang="en-US" sz="3200" dirty="0">
              <a:latin typeface="隶书" panose="02010509060101010101" pitchFamily="49" charset="-122"/>
              <a:ea typeface="隶书" panose="02010509060101010101" pitchFamily="49" charset="-122"/>
            </a:endParaRPr>
          </a:p>
        </p:txBody>
      </p:sp>
      <p:sp>
        <p:nvSpPr>
          <p:cNvPr id="12293" name="Rectangle 5"/>
          <p:cNvSpPr>
            <a:spLocks noChangeArrowheads="1"/>
          </p:cNvSpPr>
          <p:nvPr/>
        </p:nvSpPr>
        <p:spPr bwMode="auto">
          <a:xfrm>
            <a:off x="250825" y="1603375"/>
            <a:ext cx="8424863"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记号的种类：</a:t>
            </a:r>
            <a:r>
              <a:rPr lang="zh-CN" altLang="en-US" sz="2400" dirty="0">
                <a:ea typeface="隶书" panose="02010509060101010101" pitchFamily="49" charset="-122"/>
              </a:rPr>
              <a:t>常数、参数、函数、保留字、运算符、分隔符</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常数</a:t>
            </a:r>
            <a:endParaRPr lang="zh-CN" altLang="en-US" sz="2400" dirty="0">
              <a:latin typeface="隶书" panose="02010509060101010101" pitchFamily="49" charset="-122"/>
              <a:ea typeface="隶书" panose="02010509060101010101" pitchFamily="49" charset="-122"/>
            </a:endParaRPr>
          </a:p>
          <a:p>
            <a:pPr eaLnBrk="1" hangingPunct="1">
              <a:lnSpc>
                <a:spcPct val="120000"/>
              </a:lnSpc>
              <a:spcBef>
                <a:spcPct val="0"/>
              </a:spcBef>
              <a:buFontTx/>
              <a:buNone/>
            </a:pPr>
            <a:r>
              <a:rPr lang="zh-CN" altLang="en-US" sz="2400" dirty="0">
                <a:solidFill>
                  <a:schemeClr val="accent2"/>
                </a:solidFill>
                <a:latin typeface="隶书" panose="02010509060101010101" pitchFamily="49" charset="-122"/>
                <a:ea typeface="隶书" panose="02010509060101010101" pitchFamily="49" charset="-122"/>
              </a:rPr>
              <a:t>    数值字面量</a:t>
            </a:r>
            <a:r>
              <a:rPr lang="zh-CN" altLang="en-US" sz="2400" dirty="0">
                <a:latin typeface="隶书" panose="02010509060101010101" pitchFamily="49" charset="-122"/>
                <a:ea typeface="隶书" panose="02010509060101010101" pitchFamily="49" charset="-122"/>
              </a:rPr>
              <a:t>和标识符形式的</a:t>
            </a:r>
            <a:r>
              <a:rPr lang="zh-CN" altLang="en-US" sz="2400" dirty="0">
                <a:solidFill>
                  <a:schemeClr val="accent2"/>
                </a:solidFill>
                <a:latin typeface="隶书" panose="02010509060101010101" pitchFamily="49" charset="-122"/>
                <a:ea typeface="隶书" panose="02010509060101010101" pitchFamily="49" charset="-122"/>
              </a:rPr>
              <a:t>常量名</a:t>
            </a:r>
            <a:r>
              <a:rPr lang="zh-CN" altLang="en-US" sz="2400" dirty="0">
                <a:latin typeface="隶书" panose="02010509060101010101" pitchFamily="49" charset="-122"/>
                <a:ea typeface="隶书" panose="02010509060101010101" pitchFamily="49" charset="-122"/>
              </a:rPr>
              <a:t>均称为</a:t>
            </a:r>
            <a:r>
              <a:rPr lang="zh-CN" altLang="en-US" sz="2400" dirty="0">
                <a:solidFill>
                  <a:srgbClr val="FF0000"/>
                </a:solidFill>
                <a:latin typeface="隶书" panose="02010509060101010101" pitchFamily="49" charset="-122"/>
                <a:ea typeface="隶书" panose="02010509060101010101" pitchFamily="49" charset="-122"/>
              </a:rPr>
              <a:t>常数</a:t>
            </a:r>
            <a:r>
              <a:rPr lang="zh-CN" altLang="en-US" sz="2400" dirty="0">
                <a:latin typeface="隶书" panose="02010509060101010101" pitchFamily="49" charset="-122"/>
                <a:ea typeface="隶书" panose="02010509060101010101" pitchFamily="49" charset="-122"/>
              </a:rPr>
              <a:t>。</a:t>
            </a:r>
            <a:r>
              <a:rPr lang="en-US" altLang="zh-CN" sz="2400" dirty="0">
                <a:latin typeface="隶书" panose="02010509060101010101" pitchFamily="49" charset="-122"/>
                <a:ea typeface="隶书" panose="02010509060101010101" pitchFamily="49" charset="-122"/>
              </a:rPr>
              <a:t>(a)</a:t>
            </a:r>
            <a:r>
              <a:rPr lang="zh-CN" altLang="en-US" sz="2400" dirty="0">
                <a:latin typeface="隶书" panose="02010509060101010101" pitchFamily="49" charset="-122"/>
                <a:ea typeface="隶书" panose="02010509060101010101" pitchFamily="49" charset="-122"/>
              </a:rPr>
              <a:t>字面量的形式为普通的数值，如果没有小数部分，可以省略小数点。例如</a:t>
            </a:r>
            <a:r>
              <a:rPr lang="en-US" altLang="zh-CN" sz="2400" dirty="0">
                <a:solidFill>
                  <a:schemeClr val="accent2"/>
                </a:solidFill>
                <a:latin typeface="黑体" panose="02010609060101010101" pitchFamily="49" charset="-122"/>
                <a:ea typeface="黑体" panose="02010609060101010101" pitchFamily="49" charset="-122"/>
              </a:rPr>
              <a:t>2</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2.</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2.0</a:t>
            </a:r>
            <a:r>
              <a:rPr lang="zh-CN" altLang="en-US" sz="2400" dirty="0">
                <a:latin typeface="隶书" panose="02010509060101010101" pitchFamily="49" charset="-122"/>
                <a:ea typeface="隶书" panose="02010509060101010101" pitchFamily="49" charset="-122"/>
              </a:rPr>
              <a:t>都是合法的常数。</a:t>
            </a:r>
            <a:r>
              <a:rPr lang="en-US" altLang="zh-CN" sz="2400" dirty="0">
                <a:latin typeface="隶书" panose="02010509060101010101" pitchFamily="49" charset="-122"/>
                <a:ea typeface="隶书" panose="02010509060101010101" pitchFamily="49" charset="-122"/>
              </a:rPr>
              <a:t>(b) </a:t>
            </a:r>
            <a:r>
              <a:rPr lang="zh-CN" altLang="en-US" sz="2400" dirty="0">
                <a:latin typeface="隶书" panose="02010509060101010101" pitchFamily="49" charset="-122"/>
                <a:ea typeface="隶书" panose="02010509060101010101" pitchFamily="49" charset="-122"/>
              </a:rPr>
              <a:t>标识符</a:t>
            </a:r>
            <a:r>
              <a:rPr lang="en-US" altLang="zh-CN" sz="2400" dirty="0">
                <a:solidFill>
                  <a:schemeClr val="accent2"/>
                </a:solidFill>
                <a:latin typeface="黑体" panose="02010609060101010101" pitchFamily="49" charset="-122"/>
                <a:ea typeface="黑体" panose="02010609060101010101" pitchFamily="49" charset="-122"/>
              </a:rPr>
              <a:t>PI</a:t>
            </a:r>
            <a:r>
              <a:rPr lang="zh-CN" altLang="en-US" sz="2400" dirty="0">
                <a:solidFill>
                  <a:schemeClr val="accent2"/>
                </a:solidFill>
                <a:latin typeface="黑体" panose="02010609060101010101" pitchFamily="49" charset="-122"/>
                <a:ea typeface="黑体" panose="02010609060101010101" pitchFamily="49" charset="-122"/>
              </a:rPr>
              <a:t>、</a:t>
            </a:r>
            <a:r>
              <a:rPr lang="en-US" altLang="zh-CN" sz="2400" dirty="0">
                <a:solidFill>
                  <a:schemeClr val="accent2"/>
                </a:solidFill>
                <a:latin typeface="黑体" panose="02010609060101010101" pitchFamily="49" charset="-122"/>
                <a:ea typeface="黑体" panose="02010609060101010101" pitchFamily="49" charset="-122"/>
              </a:rPr>
              <a:t>E</a:t>
            </a:r>
            <a:r>
              <a:rPr lang="zh-CN" altLang="en-US" sz="2400" dirty="0">
                <a:latin typeface="隶书" panose="02010509060101010101" pitchFamily="49" charset="-122"/>
                <a:ea typeface="隶书" panose="02010509060101010101" pitchFamily="49" charset="-122"/>
              </a:rPr>
              <a:t>也是常数，它们分别代表圆周率和自然对数的底。常数不能有符号位，如</a:t>
            </a:r>
            <a:r>
              <a:rPr lang="en-US" altLang="zh-CN" sz="2400" dirty="0">
                <a:solidFill>
                  <a:schemeClr val="tx2"/>
                </a:solidFill>
                <a:latin typeface="黑体" panose="02010609060101010101" pitchFamily="49" charset="-122"/>
                <a:ea typeface="黑体" panose="02010609060101010101" pitchFamily="49" charset="-122"/>
              </a:rPr>
              <a:t>-1</a:t>
            </a:r>
            <a:r>
              <a:rPr lang="zh-CN" altLang="en-US" sz="2400" dirty="0">
                <a:latin typeface="隶书" panose="02010509060101010101" pitchFamily="49" charset="-122"/>
                <a:ea typeface="隶书" panose="02010509060101010101" pitchFamily="49" charset="-122"/>
              </a:rPr>
              <a:t>和</a:t>
            </a:r>
            <a:r>
              <a:rPr lang="en-US" altLang="zh-CN" sz="2400" dirty="0">
                <a:solidFill>
                  <a:schemeClr val="tx2"/>
                </a:solidFill>
                <a:latin typeface="黑体" panose="02010609060101010101" pitchFamily="49" charset="-122"/>
                <a:ea typeface="黑体" panose="02010609060101010101" pitchFamily="49" charset="-122"/>
              </a:rPr>
              <a:t>+2</a:t>
            </a:r>
            <a:r>
              <a:rPr lang="zh-CN" altLang="en-US" sz="2400" dirty="0">
                <a:latin typeface="隶书" panose="02010509060101010101" pitchFamily="49" charset="-122"/>
                <a:ea typeface="隶书" panose="02010509060101010101" pitchFamily="49" charset="-122"/>
              </a:rPr>
              <a:t>不是常数而是（一元运算的）表达式。</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参数</a:t>
            </a:r>
          </a:p>
          <a:p>
            <a:pPr eaLnBrk="1" hangingPunct="1">
              <a:lnSpc>
                <a:spcPct val="120000"/>
              </a:lnSpc>
              <a:spcBef>
                <a:spcPct val="0"/>
              </a:spcBef>
              <a:buFontTx/>
              <a:buNone/>
            </a:pPr>
            <a:r>
              <a:rPr lang="zh-CN" altLang="en-US" sz="2400" dirty="0">
                <a:solidFill>
                  <a:srgbClr val="990000"/>
                </a:solidFill>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本绘图语言中唯一的、已经被定义好的</a:t>
            </a:r>
            <a:r>
              <a:rPr lang="zh-CN" altLang="en-US" sz="2400" dirty="0">
                <a:solidFill>
                  <a:schemeClr val="accent2"/>
                </a:solidFill>
                <a:latin typeface="隶书" panose="02010509060101010101" pitchFamily="49" charset="-122"/>
                <a:ea typeface="隶书" panose="02010509060101010101" pitchFamily="49" charset="-122"/>
              </a:rPr>
              <a:t>变量名</a:t>
            </a:r>
            <a:r>
              <a:rPr lang="en-US" altLang="zh-CN" sz="2400" dirty="0">
                <a:solidFill>
                  <a:srgbClr val="FF0000"/>
                </a:solidFill>
                <a:latin typeface="黑体" panose="02010609060101010101" pitchFamily="49" charset="-122"/>
                <a:ea typeface="黑体" panose="02010609060101010101" pitchFamily="49" charset="-122"/>
              </a:rPr>
              <a:t>T</a:t>
            </a:r>
            <a:r>
              <a:rPr lang="zh-CN" altLang="en-US" sz="2400" dirty="0">
                <a:solidFill>
                  <a:schemeClr val="accent2"/>
                </a:solidFill>
                <a:latin typeface="隶书" panose="02010509060101010101" pitchFamily="49" charset="-122"/>
                <a:ea typeface="隶书" panose="02010509060101010101" pitchFamily="49" charset="-122"/>
              </a:rPr>
              <a:t>被称为参数</a:t>
            </a:r>
            <a:r>
              <a:rPr lang="zh-CN" altLang="en-US" sz="2400" dirty="0">
                <a:latin typeface="隶书" panose="02010509060101010101" pitchFamily="49" charset="-122"/>
                <a:ea typeface="隶书" panose="02010509060101010101" pitchFamily="49" charset="-122"/>
              </a:rPr>
              <a:t>，它也是一个表达式。由于绘图语言中只有这唯一的变量，因此绘图语言中无需变量或参数的声明和定义语句。 </a:t>
            </a:r>
          </a:p>
        </p:txBody>
      </p:sp>
      <p:sp>
        <p:nvSpPr>
          <p:cNvPr id="12298" name="Rectangle 10"/>
          <p:cNvSpPr>
            <a:spLocks noChangeArrowheads="1"/>
          </p:cNvSpPr>
          <p:nvPr/>
        </p:nvSpPr>
        <p:spPr bwMode="auto">
          <a:xfrm>
            <a:off x="681038" y="595313"/>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dirty="0">
                <a:solidFill>
                  <a:schemeClr val="accent2"/>
                </a:solidFill>
                <a:latin typeface="隶书" panose="02010509060101010101" pitchFamily="49" charset="-122"/>
                <a:ea typeface="隶书" panose="02010509060101010101" pitchFamily="49" charset="-122"/>
              </a:rPr>
              <a:t>步骤：</a:t>
            </a:r>
            <a:r>
              <a:rPr lang="zh-CN" altLang="en-US" sz="2400" dirty="0">
                <a:latin typeface="隶书" panose="02010509060101010101" pitchFamily="49" charset="-122"/>
                <a:ea typeface="隶书" panose="02010509060101010101" pitchFamily="49" charset="-122"/>
              </a:rPr>
              <a:t>正规式－</a:t>
            </a:r>
            <a:r>
              <a:rPr lang="en-US" altLang="zh-CN" sz="2400" dirty="0">
                <a:solidFill>
                  <a:schemeClr val="bg2">
                    <a:lumMod val="75000"/>
                  </a:schemeClr>
                </a:solidFill>
                <a:latin typeface="黑体" panose="02010609060101010101" pitchFamily="49" charset="-122"/>
                <a:ea typeface="黑体" panose="02010609060101010101" pitchFamily="49" charset="-122"/>
              </a:rPr>
              <a:t>NFA</a:t>
            </a:r>
            <a:r>
              <a:rPr lang="zh-CN" altLang="en-US" sz="2400" dirty="0">
                <a:solidFill>
                  <a:schemeClr val="bg2">
                    <a:lumMod val="75000"/>
                  </a:schemeClr>
                </a:solidFill>
                <a:latin typeface="隶书" panose="02010509060101010101" pitchFamily="49" charset="-122"/>
                <a:ea typeface="隶书" panose="02010509060101010101" pitchFamily="49" charset="-122"/>
              </a:rPr>
              <a:t>－</a:t>
            </a:r>
            <a:r>
              <a:rPr lang="en-US" altLang="zh-CN" sz="2400" dirty="0">
                <a:solidFill>
                  <a:schemeClr val="bg2">
                    <a:lumMod val="75000"/>
                  </a:schemeClr>
                </a:solidFill>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－最小</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－编写程序－测试</a:t>
            </a:r>
          </a:p>
        </p:txBody>
      </p:sp>
      <p:sp>
        <p:nvSpPr>
          <p:cNvPr id="12299" name="Rectangle 11"/>
          <p:cNvSpPr>
            <a:spLocks noChangeArrowheads="1"/>
          </p:cNvSpPr>
          <p:nvPr/>
        </p:nvSpPr>
        <p:spPr bwMode="auto">
          <a:xfrm>
            <a:off x="179388" y="110013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solidFill>
                  <a:srgbClr val="990000"/>
                </a:solidFill>
                <a:latin typeface="黑体" panose="02010609060101010101" pitchFamily="49" charset="-122"/>
                <a:ea typeface="黑体" panose="02010609060101010101" pitchFamily="49" charset="-122"/>
              </a:rPr>
              <a:t>4.1</a:t>
            </a:r>
            <a:r>
              <a:rPr lang="en-US" altLang="zh-CN" sz="2400" dirty="0">
                <a:solidFill>
                  <a:srgbClr val="990000"/>
                </a:solidFill>
                <a:latin typeface="隶书" panose="02010509060101010101" pitchFamily="49" charset="-122"/>
                <a:ea typeface="隶书" panose="02010509060101010101" pitchFamily="49" charset="-122"/>
              </a:rPr>
              <a:t> </a:t>
            </a:r>
            <a:r>
              <a:rPr lang="zh-CN" altLang="en-US" sz="2400" dirty="0">
                <a:solidFill>
                  <a:srgbClr val="990000"/>
                </a:solidFill>
                <a:latin typeface="隶书" panose="02010509060101010101" pitchFamily="49" charset="-122"/>
                <a:ea typeface="隶书" panose="02010509060101010101" pitchFamily="49" charset="-122"/>
              </a:rPr>
              <a:t>记号的语法和语义</a:t>
            </a:r>
            <a:r>
              <a:rPr lang="zh-CN" altLang="en-US" sz="2400" dirty="0">
                <a:solidFill>
                  <a:srgbClr val="990000"/>
                </a:solidFill>
                <a:latin typeface="隶书" panose="02010509060101010101" pitchFamily="49" charset="-122"/>
                <a:ea typeface="隶书" panose="02010509060101010101" pitchFamily="49" charset="-122"/>
                <a:hlinkClick r:id="rId3" action="ppaction://hlinksldjump"/>
              </a:rPr>
              <a:t>（例子）</a:t>
            </a:r>
            <a:endParaRPr lang="zh-CN" altLang="en-US" sz="2400" dirty="0">
              <a:solidFill>
                <a:srgbClr val="990000"/>
              </a:solidFill>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arn(outVertical)">
                                      <p:cBhvr>
                                        <p:cTn id="7" dur="500"/>
                                        <p:tgtEl>
                                          <p:spTgt spid="12293">
                                            <p:txEl>
                                              <p:pRg st="1" end="1"/>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12293">
                                            <p:txEl>
                                              <p:pRg st="2" end="2"/>
                                            </p:txEl>
                                          </p:spTgt>
                                        </p:tgtEl>
                                        <p:attrNameLst>
                                          <p:attrName>style.visibility</p:attrName>
                                        </p:attrNameLst>
                                      </p:cBhvr>
                                      <p:to>
                                        <p:strVal val="visible"/>
                                      </p:to>
                                    </p:set>
                                    <p:animEffect transition="in" filter="barn(outVertical)">
                                      <p:cBhvr>
                                        <p:cTn id="10" dur="500"/>
                                        <p:tgtEl>
                                          <p:spTgt spid="1229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animEffect transition="in" filter="barn(outVertical)">
                                      <p:cBhvr>
                                        <p:cTn id="15" dur="500"/>
                                        <p:tgtEl>
                                          <p:spTgt spid="12293">
                                            <p:txEl>
                                              <p:pRg st="3" end="3"/>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12293">
                                            <p:txEl>
                                              <p:pRg st="4" end="4"/>
                                            </p:txEl>
                                          </p:spTgt>
                                        </p:tgtEl>
                                        <p:attrNameLst>
                                          <p:attrName>style.visibility</p:attrName>
                                        </p:attrNameLst>
                                      </p:cBhvr>
                                      <p:to>
                                        <p:strVal val="visible"/>
                                      </p:to>
                                    </p:set>
                                    <p:animEffect transition="in" filter="barn(outVertical)">
                                      <p:cBhvr>
                                        <p:cTn id="18"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387850" y="234950"/>
            <a:ext cx="4864100" cy="457200"/>
          </a:xfrm>
        </p:spPr>
        <p:txBody>
          <a:bodyPr/>
          <a:lstStyle/>
          <a:p>
            <a:pPr algn="r" eaLnBrk="1" hangingPunct="1"/>
            <a:r>
              <a:rPr lang="en-US" altLang="zh-CN" sz="2400">
                <a:solidFill>
                  <a:srgbClr val="990000"/>
                </a:solidFill>
                <a:latin typeface="隶书" panose="02010509060101010101" pitchFamily="49" charset="-122"/>
                <a:ea typeface="隶书" panose="02010509060101010101" pitchFamily="49" charset="-122"/>
              </a:rPr>
              <a:t>4.1 </a:t>
            </a:r>
            <a:r>
              <a:rPr lang="zh-CN" altLang="en-US" sz="2400">
                <a:solidFill>
                  <a:srgbClr val="990000"/>
                </a:solidFill>
                <a:latin typeface="隶书" panose="02010509060101010101" pitchFamily="49" charset="-122"/>
                <a:ea typeface="隶书" panose="02010509060101010101" pitchFamily="49" charset="-122"/>
              </a:rPr>
              <a:t>记号的语法和语义（续）</a:t>
            </a:r>
          </a:p>
        </p:txBody>
      </p:sp>
      <p:sp>
        <p:nvSpPr>
          <p:cNvPr id="31748" name="Text Box 4"/>
          <p:cNvSpPr txBox="1">
            <a:spLocks noChangeArrowheads="1"/>
          </p:cNvSpPr>
          <p:nvPr/>
        </p:nvSpPr>
        <p:spPr bwMode="auto">
          <a:xfrm>
            <a:off x="501650" y="333375"/>
            <a:ext cx="184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a:p>
            <a:pPr eaLnBrk="1" hangingPunct="1">
              <a:lnSpc>
                <a:spcPct val="120000"/>
              </a:lnSpc>
              <a:spcBef>
                <a:spcPct val="0"/>
              </a:spcBef>
              <a:buFontTx/>
              <a:buNone/>
            </a:pPr>
            <a:endParaRPr lang="en-US" altLang="zh-CN" sz="2400">
              <a:solidFill>
                <a:srgbClr val="990000"/>
              </a:solidFill>
              <a:latin typeface="隶书" panose="02010509060101010101" pitchFamily="49" charset="-122"/>
              <a:ea typeface="隶书" panose="02010509060101010101" pitchFamily="49" charset="-122"/>
            </a:endParaRPr>
          </a:p>
        </p:txBody>
      </p:sp>
      <p:sp>
        <p:nvSpPr>
          <p:cNvPr id="13317" name="Rectangle 5"/>
          <p:cNvSpPr>
            <a:spLocks noChangeArrowheads="1"/>
          </p:cNvSpPr>
          <p:nvPr/>
        </p:nvSpPr>
        <p:spPr bwMode="auto">
          <a:xfrm>
            <a:off x="395288" y="1916113"/>
            <a:ext cx="8208962"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&lt;4&gt; </a:t>
            </a:r>
            <a:r>
              <a:rPr lang="zh-CN" altLang="en-US" sz="2400" dirty="0">
                <a:solidFill>
                  <a:srgbClr val="990000"/>
                </a:solidFill>
                <a:latin typeface="隶书" panose="02010509060101010101" pitchFamily="49" charset="-122"/>
                <a:ea typeface="隶书" panose="02010509060101010101" pitchFamily="49" charset="-122"/>
              </a:rPr>
              <a:t>保留字：</a:t>
            </a:r>
            <a:r>
              <a:rPr lang="zh-CN" altLang="en-US" sz="2400" dirty="0">
                <a:latin typeface="隶书" panose="02010509060101010101" pitchFamily="49" charset="-122"/>
                <a:ea typeface="隶书" panose="02010509060101010101" pitchFamily="49" charset="-122"/>
              </a:rPr>
              <a:t>语句中具有固定含义的标识符，包括：</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ORIGIN, SCALE,  ROT,  IS,</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      FOR,    FROM,   TO,   STEP,   DRAW</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&lt;5&gt; </a:t>
            </a:r>
            <a:r>
              <a:rPr lang="zh-CN" altLang="en-US" sz="2400" dirty="0">
                <a:solidFill>
                  <a:srgbClr val="990000"/>
                </a:solidFill>
                <a:latin typeface="隶书" panose="02010509060101010101" pitchFamily="49" charset="-122"/>
                <a:ea typeface="隶书" panose="02010509060101010101" pitchFamily="49" charset="-122"/>
              </a:rPr>
              <a:t>运算符</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solidFill>
                  <a:schemeClr val="accent2"/>
                </a:solidFill>
                <a:latin typeface="黑体" panose="02010609060101010101" pitchFamily="49" charset="-122"/>
                <a:ea typeface="黑体" panose="02010609060101010101" pitchFamily="49" charset="-122"/>
              </a:rPr>
              <a:t>+	 -	    *	   </a:t>
            </a:r>
            <a:r>
              <a:rPr lang="en-US" altLang="zh-CN" sz="2400" b="1" dirty="0">
                <a:solidFill>
                  <a:schemeClr val="accent2"/>
                </a:solidFill>
                <a:latin typeface="黑体" panose="02010609060101010101" pitchFamily="49" charset="-122"/>
                <a:ea typeface="黑体" panose="02010609060101010101" pitchFamily="49" charset="-122"/>
              </a:rPr>
              <a:t>  /</a:t>
            </a:r>
            <a:r>
              <a:rPr lang="en-US" altLang="zh-CN" sz="2400" dirty="0">
                <a:solidFill>
                  <a:schemeClr val="accent2"/>
                </a:solidFill>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结合性： </a:t>
            </a:r>
            <a:r>
              <a:rPr lang="zh-CN" altLang="en-US" sz="2400" dirty="0">
                <a:latin typeface="黑体" panose="02010609060101010101" pitchFamily="49" charset="-122"/>
                <a:ea typeface="黑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右结合</a:t>
            </a:r>
            <a:r>
              <a:rPr lang="zh-CN" altLang="en-US" sz="2400" b="1" dirty="0">
                <a:latin typeface="楷体" panose="02010609060101010101" pitchFamily="49" charset="-122"/>
                <a:ea typeface="楷体" panose="02010609060101010101" pitchFamily="49" charset="-122"/>
              </a:rPr>
              <a:t>， 其他 </a:t>
            </a:r>
            <a:r>
              <a:rPr lang="zh-CN" altLang="en-US" sz="2400" b="1" dirty="0">
                <a:solidFill>
                  <a:srgbClr val="FF0000"/>
                </a:solidFill>
                <a:latin typeface="楷体" panose="02010609060101010101" pitchFamily="49" charset="-122"/>
                <a:ea typeface="楷体" panose="02010609060101010101" pitchFamily="49" charset="-122"/>
              </a:rPr>
              <a:t>左结合</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优先级：</a:t>
            </a:r>
            <a:r>
              <a:rPr lang="en-US" altLang="zh-CN" sz="2400" dirty="0">
                <a:latin typeface="黑体" panose="02010609060101010101" pitchFamily="49" charset="-122"/>
                <a:ea typeface="黑体" panose="02010609060101010101" pitchFamily="49" charset="-122"/>
              </a:rPr>
              <a:t> ** </a:t>
            </a:r>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b="1" dirty="0">
                <a:latin typeface="楷体" panose="02010609060101010101" pitchFamily="49" charset="-122"/>
                <a:ea typeface="楷体" panose="02010609060101010101" pitchFamily="49" charset="-122"/>
              </a:rPr>
              <a:t>一元</a:t>
            </a:r>
            <a:r>
              <a:rPr lang="en-US" altLang="zh-CN"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 </a:t>
            </a:r>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b="1" dirty="0">
                <a:latin typeface="楷体" panose="02010609060101010101" pitchFamily="49" charset="-122"/>
                <a:ea typeface="楷体" panose="02010609060101010101" pitchFamily="49" charset="-122"/>
              </a:rPr>
              <a:t>二元</a:t>
            </a:r>
            <a:r>
              <a:rPr lang="en-US" altLang="zh-CN" sz="2400" dirty="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&lt;6&gt; </a:t>
            </a:r>
            <a:r>
              <a:rPr lang="zh-CN" altLang="en-US" sz="2400" dirty="0">
                <a:solidFill>
                  <a:srgbClr val="990000"/>
                </a:solidFill>
                <a:latin typeface="隶书" panose="02010509060101010101" pitchFamily="49" charset="-122"/>
                <a:ea typeface="隶书" panose="02010509060101010101" pitchFamily="49" charset="-122"/>
              </a:rPr>
              <a:t>分隔符</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	   (	          )	          ,</a:t>
            </a:r>
          </a:p>
          <a:p>
            <a:pPr eaLnBrk="1" hangingPunct="1">
              <a:lnSpc>
                <a:spcPct val="120000"/>
              </a:lnSpc>
              <a:spcBef>
                <a:spcPct val="0"/>
              </a:spcBef>
              <a:buFontTx/>
              <a:buNone/>
            </a:pPr>
            <a:r>
              <a:rPr lang="zh-CN" altLang="en-US" sz="2400" b="1" dirty="0">
                <a:latin typeface="楷体" panose="02010609060101010101" pitchFamily="49" charset="-122"/>
                <a:ea typeface="楷体" panose="02010609060101010101" pitchFamily="49" charset="-122"/>
              </a:rPr>
              <a:t>括号用途：语句参数</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i="1" u="sng" dirty="0">
                <a:latin typeface="黑体" panose="02010609060101010101" pitchFamily="49" charset="-122"/>
                <a:ea typeface="黑体" panose="02010609060101010101" pitchFamily="49" charset="-122"/>
              </a:rPr>
              <a:t>横</a:t>
            </a:r>
            <a:r>
              <a:rPr lang="zh-CN" altLang="en-US" sz="2400" i="1" dirty="0">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i="1" u="sng" dirty="0">
                <a:latin typeface="黑体" panose="02010609060101010101" pitchFamily="49" charset="-122"/>
                <a:ea typeface="黑体" panose="02010609060101010101" pitchFamily="49" charset="-122"/>
              </a:rPr>
              <a:t>纵</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b="1" dirty="0">
                <a:latin typeface="楷体" panose="02010609060101010101" pitchFamily="49" charset="-122"/>
                <a:ea typeface="楷体" panose="02010609060101010101" pitchFamily="49" charset="-122"/>
              </a:rPr>
              <a:t>、函数调用、改变计算次序</a:t>
            </a:r>
          </a:p>
        </p:txBody>
      </p:sp>
      <p:sp>
        <p:nvSpPr>
          <p:cNvPr id="31750" name="Rectangle 11"/>
          <p:cNvSpPr>
            <a:spLocks noChangeArrowheads="1"/>
          </p:cNvSpPr>
          <p:nvPr/>
        </p:nvSpPr>
        <p:spPr bwMode="auto">
          <a:xfrm>
            <a:off x="395288" y="509588"/>
            <a:ext cx="81359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&lt;3&gt; </a:t>
            </a:r>
            <a:r>
              <a:rPr lang="zh-CN" altLang="en-US" sz="2400">
                <a:solidFill>
                  <a:srgbClr val="990000"/>
                </a:solidFill>
                <a:latin typeface="隶书" panose="02010509060101010101" pitchFamily="49" charset="-122"/>
                <a:ea typeface="隶书" panose="02010509060101010101" pitchFamily="49" charset="-122"/>
              </a:rPr>
              <a:t>函数（调用）</a:t>
            </a:r>
            <a:endParaRPr lang="zh-CN" altLang="en-US" sz="2400">
              <a:latin typeface="隶书" panose="02010509060101010101" pitchFamily="49" charset="-122"/>
              <a:ea typeface="隶书" panose="02010509060101010101" pitchFamily="49" charset="-122"/>
            </a:endParaRPr>
          </a:p>
          <a:p>
            <a:pPr>
              <a:lnSpc>
                <a:spcPct val="120000"/>
              </a:lnSpc>
              <a:spcBef>
                <a:spcPct val="0"/>
              </a:spcBef>
              <a:buFontTx/>
              <a:buNone/>
            </a:pPr>
            <a:r>
              <a:rPr lang="zh-CN" altLang="en-US" sz="2400">
                <a:latin typeface="隶书" panose="02010509060101010101" pitchFamily="49" charset="-122"/>
                <a:ea typeface="隶书" panose="02010509060101010101" pitchFamily="49" charset="-122"/>
              </a:rPr>
              <a:t>       为简单起见，当前函数调用仅支持</a:t>
            </a:r>
            <a:r>
              <a:rPr lang="en-US" altLang="zh-CN" sz="2400">
                <a:solidFill>
                  <a:schemeClr val="accent2"/>
                </a:solidFill>
                <a:latin typeface="黑体" panose="02010609060101010101" pitchFamily="49" charset="-122"/>
                <a:ea typeface="黑体" panose="02010609060101010101" pitchFamily="49" charset="-122"/>
              </a:rPr>
              <a:t>Sin</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Cos</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Tan</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Sqrt</a:t>
            </a:r>
            <a:r>
              <a:rPr lang="zh-CN" altLang="en-US" sz="2400">
                <a:latin typeface="隶书" panose="02010509060101010101" pitchFamily="49" charset="-122"/>
                <a:ea typeface="隶书" panose="020105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Exp </a:t>
            </a:r>
            <a:r>
              <a:rPr lang="zh-CN" altLang="en-US" sz="2400">
                <a:latin typeface="隶书" panose="02010509060101010101" pitchFamily="49" charset="-122"/>
                <a:ea typeface="隶书" panose="02010509060101010101" pitchFamily="49" charset="-122"/>
              </a:rPr>
              <a:t>和 </a:t>
            </a:r>
            <a:r>
              <a:rPr lang="en-US" altLang="zh-CN" sz="2400">
                <a:solidFill>
                  <a:schemeClr val="accent2"/>
                </a:solidFill>
                <a:latin typeface="黑体" panose="02010609060101010101" pitchFamily="49" charset="-122"/>
                <a:ea typeface="黑体" panose="02010609060101010101" pitchFamily="49" charset="-122"/>
              </a:rPr>
              <a:t>Ln</a:t>
            </a:r>
            <a:r>
              <a:rPr lang="zh-CN" altLang="en-US" sz="2400">
                <a:latin typeface="隶书" panose="02010509060101010101" pitchFamily="49" charset="-122"/>
                <a:ea typeface="隶书" panose="02010509060101010101" pitchFamily="49" charset="-122"/>
              </a:rPr>
              <a:t>。有兴趣的同学可以再加入其他函数。</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barn(outVertical)">
                                      <p:cBhvr>
                                        <p:cTn id="7" dur="500"/>
                                        <p:tgtEl>
                                          <p:spTgt spid="13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barn(outVertical)">
                                      <p:cBhvr>
                                        <p:cTn id="12" dur="500"/>
                                        <p:tgtEl>
                                          <p:spTgt spid="13317">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arn(outVertical)">
                                      <p:cBhvr>
                                        <p:cTn id="15" dur="500"/>
                                        <p:tgtEl>
                                          <p:spTgt spid="1331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317">
                                            <p:txEl>
                                              <p:pRg st="3" end="3"/>
                                            </p:txEl>
                                          </p:spTgt>
                                        </p:tgtEl>
                                        <p:attrNameLst>
                                          <p:attrName>style.visibility</p:attrName>
                                        </p:attrNameLst>
                                      </p:cBhvr>
                                      <p:to>
                                        <p:strVal val="visible"/>
                                      </p:to>
                                    </p:set>
                                    <p:animEffect transition="in" filter="barn(outVertical)">
                                      <p:cBhvr>
                                        <p:cTn id="20" dur="500"/>
                                        <p:tgtEl>
                                          <p:spTgt spid="13317">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animEffect transition="in" filter="barn(outVertical)">
                                      <p:cBhvr>
                                        <p:cTn id="23" dur="500"/>
                                        <p:tgtEl>
                                          <p:spTgt spid="13317">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3317">
                                            <p:txEl>
                                              <p:pRg st="5" end="5"/>
                                            </p:txEl>
                                          </p:spTgt>
                                        </p:tgtEl>
                                        <p:attrNameLst>
                                          <p:attrName>style.visibility</p:attrName>
                                        </p:attrNameLst>
                                      </p:cBhvr>
                                      <p:to>
                                        <p:strVal val="visible"/>
                                      </p:to>
                                    </p:set>
                                    <p:animEffect transition="in" filter="barn(outVertical)">
                                      <p:cBhvr>
                                        <p:cTn id="26" dur="500"/>
                                        <p:tgtEl>
                                          <p:spTgt spid="13317">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3317">
                                            <p:txEl>
                                              <p:pRg st="6" end="6"/>
                                            </p:txEl>
                                          </p:spTgt>
                                        </p:tgtEl>
                                        <p:attrNameLst>
                                          <p:attrName>style.visibility</p:attrName>
                                        </p:attrNameLst>
                                      </p:cBhvr>
                                      <p:to>
                                        <p:strVal val="visible"/>
                                      </p:to>
                                    </p:set>
                                    <p:animEffect transition="in" filter="barn(outVertical)">
                                      <p:cBhvr>
                                        <p:cTn id="29" dur="500"/>
                                        <p:tgtEl>
                                          <p:spTgt spid="1331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3317">
                                            <p:txEl>
                                              <p:pRg st="7" end="7"/>
                                            </p:txEl>
                                          </p:spTgt>
                                        </p:tgtEl>
                                        <p:attrNameLst>
                                          <p:attrName>style.visibility</p:attrName>
                                        </p:attrNameLst>
                                      </p:cBhvr>
                                      <p:to>
                                        <p:strVal val="visible"/>
                                      </p:to>
                                    </p:set>
                                    <p:animEffect transition="in" filter="barn(outVertical)">
                                      <p:cBhvr>
                                        <p:cTn id="34" dur="500"/>
                                        <p:tgtEl>
                                          <p:spTgt spid="13317">
                                            <p:txEl>
                                              <p:pRg st="7" end="7"/>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13317">
                                            <p:txEl>
                                              <p:pRg st="8" end="8"/>
                                            </p:txEl>
                                          </p:spTgt>
                                        </p:tgtEl>
                                        <p:attrNameLst>
                                          <p:attrName>style.visibility</p:attrName>
                                        </p:attrNameLst>
                                      </p:cBhvr>
                                      <p:to>
                                        <p:strVal val="visible"/>
                                      </p:to>
                                    </p:set>
                                    <p:animEffect transition="in" filter="barn(outVertical)">
                                      <p:cBhvr>
                                        <p:cTn id="37" dur="500"/>
                                        <p:tgtEl>
                                          <p:spTgt spid="13317">
                                            <p:txEl>
                                              <p:pRg st="8" end="8"/>
                                            </p:txEl>
                                          </p:spTgt>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3317">
                                            <p:txEl>
                                              <p:pRg st="9" end="9"/>
                                            </p:txEl>
                                          </p:spTgt>
                                        </p:tgtEl>
                                        <p:attrNameLst>
                                          <p:attrName>style.visibility</p:attrName>
                                        </p:attrNameLst>
                                      </p:cBhvr>
                                      <p:to>
                                        <p:strVal val="visible"/>
                                      </p:to>
                                    </p:set>
                                    <p:animEffect transition="in" filter="barn(outVertical)">
                                      <p:cBhvr>
                                        <p:cTn id="40" dur="500"/>
                                        <p:tgtEl>
                                          <p:spTgt spid="133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23850" y="296863"/>
            <a:ext cx="7920038" cy="755650"/>
          </a:xfrm>
        </p:spPr>
        <p:txBody>
          <a:bodyPr/>
          <a:lstStyle/>
          <a:p>
            <a:pPr algn="l" eaLnBrk="1" hangingPunct="1">
              <a:lnSpc>
                <a:spcPct val="80000"/>
              </a:lnSpc>
            </a:pPr>
            <a:r>
              <a:rPr lang="en-US" altLang="zh-CN" sz="2800" dirty="0">
                <a:solidFill>
                  <a:srgbClr val="990000"/>
                </a:solidFill>
                <a:latin typeface="黑体" panose="02010609060101010101" pitchFamily="49" charset="-122"/>
                <a:ea typeface="黑体" panose="02010609060101010101" pitchFamily="49" charset="-122"/>
              </a:rPr>
              <a:t>4.2</a:t>
            </a:r>
            <a:r>
              <a:rPr lang="en-US" altLang="zh-CN" sz="2800" dirty="0">
                <a:solidFill>
                  <a:srgbClr val="990000"/>
                </a:solidFill>
                <a:latin typeface="隶书" panose="02010509060101010101" pitchFamily="49" charset="-122"/>
                <a:ea typeface="隶书" panose="02010509060101010101" pitchFamily="49" charset="-122"/>
              </a:rPr>
              <a:t> </a:t>
            </a:r>
            <a:r>
              <a:rPr lang="zh-CN" altLang="en-US" sz="2400" dirty="0">
                <a:solidFill>
                  <a:srgbClr val="990000"/>
                </a:solidFill>
                <a:latin typeface="隶书" panose="02010509060101010101" pitchFamily="49" charset="-122"/>
                <a:ea typeface="隶书" panose="02010509060101010101" pitchFamily="49" charset="-122"/>
              </a:rPr>
              <a:t>记号的设计</a:t>
            </a:r>
          </a:p>
        </p:txBody>
      </p:sp>
      <p:sp>
        <p:nvSpPr>
          <p:cNvPr id="18438" name="Rectangle 6"/>
          <p:cNvSpPr>
            <a:spLocks noChangeArrowheads="1"/>
          </p:cNvSpPr>
          <p:nvPr/>
        </p:nvSpPr>
        <p:spPr bwMode="auto">
          <a:xfrm>
            <a:off x="395288" y="1052513"/>
            <a:ext cx="76327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317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latin typeface="隶书" panose="02010509060101010101" pitchFamily="49" charset="-122"/>
                <a:ea typeface="隶书" panose="02010509060101010101" pitchFamily="49" charset="-122"/>
              </a:rPr>
              <a:t>&lt;1&gt; </a:t>
            </a:r>
            <a:r>
              <a:rPr lang="zh-CN" altLang="en-US" sz="2400" dirty="0">
                <a:latin typeface="隶书" panose="02010509060101010101" pitchFamily="49" charset="-122"/>
                <a:ea typeface="隶书" panose="02010509060101010101" pitchFamily="49" charset="-122"/>
              </a:rPr>
              <a:t>词法分析器的四个任务：</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① </a:t>
            </a:r>
            <a:r>
              <a:rPr lang="zh-CN" altLang="en-US" sz="2400" dirty="0">
                <a:solidFill>
                  <a:srgbClr val="FF0000"/>
                </a:solidFill>
                <a:latin typeface="隶书" panose="02010509060101010101" pitchFamily="49" charset="-122"/>
                <a:ea typeface="隶书" panose="02010509060101010101" pitchFamily="49" charset="-122"/>
              </a:rPr>
              <a:t>识别记号</a:t>
            </a:r>
            <a:r>
              <a:rPr lang="zh-CN" altLang="en-US" sz="2400" dirty="0">
                <a:latin typeface="隶书" panose="02010509060101010101" pitchFamily="49" charset="-122"/>
                <a:ea typeface="隶书" panose="02010509060101010101" pitchFamily="49" charset="-122"/>
              </a:rPr>
              <a:t>，并供语法分析器使用；</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② 处理与平台相关的输入；</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③ 滤掉源程序中的无用成分；</a:t>
            </a:r>
          </a:p>
          <a:p>
            <a:pPr algn="just" fontAlgn="b">
              <a:spcBef>
                <a:spcPct val="0"/>
              </a:spcBef>
              <a:buFontTx/>
              <a:buNone/>
            </a:pPr>
            <a:r>
              <a:rPr lang="zh-CN" altLang="en-US" sz="2400" dirty="0">
                <a:latin typeface="隶书" panose="02010509060101010101" pitchFamily="49" charset="-122"/>
                <a:ea typeface="隶书" panose="02010509060101010101" pitchFamily="49" charset="-122"/>
              </a:rPr>
              <a:t>	④ 识别非法输入，并报告错误。</a:t>
            </a:r>
          </a:p>
          <a:p>
            <a:pPr algn="just">
              <a:spcBef>
                <a:spcPct val="0"/>
              </a:spcBef>
              <a:buFontTx/>
              <a:buNone/>
            </a:pPr>
            <a:r>
              <a:rPr lang="en-US" altLang="zh-CN" sz="2400" dirty="0">
                <a:latin typeface="隶书" panose="02010509060101010101" pitchFamily="49" charset="-122"/>
                <a:ea typeface="隶书" panose="02010509060101010101" pitchFamily="49" charset="-122"/>
              </a:rPr>
              <a:t>&lt;2&gt; </a:t>
            </a:r>
            <a:r>
              <a:rPr lang="zh-CN" altLang="en-US" sz="2400" dirty="0">
                <a:latin typeface="隶书" panose="02010509060101010101" pitchFamily="49" charset="-122"/>
                <a:ea typeface="隶书" panose="02010509060101010101" pitchFamily="49" charset="-122"/>
              </a:rPr>
              <a:t>记号的组成：记号的</a:t>
            </a:r>
            <a:r>
              <a:rPr lang="zh-CN" altLang="en-US" sz="2400" dirty="0">
                <a:solidFill>
                  <a:srgbClr val="990000"/>
                </a:solidFill>
                <a:latin typeface="隶书" panose="02010509060101010101" pitchFamily="49" charset="-122"/>
                <a:ea typeface="隶书" panose="02010509060101010101" pitchFamily="49" charset="-122"/>
              </a:rPr>
              <a:t>类别</a:t>
            </a:r>
            <a:r>
              <a:rPr lang="zh-CN" altLang="en-US" sz="2400" dirty="0">
                <a:latin typeface="隶书" panose="02010509060101010101" pitchFamily="49" charset="-122"/>
                <a:ea typeface="隶书" panose="02010509060101010101" pitchFamily="49" charset="-122"/>
              </a:rPr>
              <a:t>和</a:t>
            </a:r>
            <a:r>
              <a:rPr lang="zh-CN" altLang="en-US" sz="2400" dirty="0">
                <a:solidFill>
                  <a:schemeClr val="accent2"/>
                </a:solidFill>
                <a:latin typeface="隶书" panose="02010509060101010101" pitchFamily="49" charset="-122"/>
                <a:ea typeface="隶书" panose="02010509060101010101" pitchFamily="49" charset="-122"/>
              </a:rPr>
              <a:t>属性</a:t>
            </a:r>
            <a:r>
              <a:rPr lang="zh-CN" altLang="en-US" sz="2400" dirty="0">
                <a:latin typeface="隶书" panose="02010509060101010101" pitchFamily="49" charset="-122"/>
                <a:ea typeface="隶书" panose="02010509060101010101" pitchFamily="49" charset="-122"/>
              </a:rPr>
              <a:t>。</a:t>
            </a:r>
          </a:p>
          <a:p>
            <a:pPr algn="just">
              <a:spcBef>
                <a:spcPct val="0"/>
              </a:spcBef>
              <a:buFontTx/>
              <a:buNone/>
            </a:pPr>
            <a:r>
              <a:rPr lang="zh-CN" altLang="en-US" sz="2400" dirty="0">
                <a:latin typeface="隶书" panose="02010509060101010101" pitchFamily="49" charset="-122"/>
                <a:ea typeface="隶书" panose="02010509060101010101" pitchFamily="49" charset="-122"/>
              </a:rPr>
              <a:t>    记号的数据结构： </a:t>
            </a:r>
          </a:p>
        </p:txBody>
      </p:sp>
      <p:sp>
        <p:nvSpPr>
          <p:cNvPr id="18439" name="Rectangle 7"/>
          <p:cNvSpPr>
            <a:spLocks noChangeArrowheads="1"/>
          </p:cNvSpPr>
          <p:nvPr/>
        </p:nvSpPr>
        <p:spPr bwMode="auto">
          <a:xfrm>
            <a:off x="250825" y="3716338"/>
            <a:ext cx="8599488"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317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a:solidFill>
                  <a:srgbClr val="990000"/>
                </a:solidFill>
                <a:latin typeface="黑体" panose="02010609060101010101" pitchFamily="49" charset="-122"/>
                <a:ea typeface="黑体" panose="02010609060101010101" pitchFamily="49" charset="-122"/>
              </a:rPr>
              <a:t>Token</a:t>
            </a:r>
            <a:endParaRPr lang="zh-CN" altLang="en-US" sz="2200" dirty="0">
              <a:latin typeface="隶书" panose="02010509060101010101" pitchFamily="49" charset="-122"/>
              <a:ea typeface="隶书" panose="02010509060101010101" pitchFamily="49" charset="-122"/>
            </a:endParaRPr>
          </a:p>
          <a:p>
            <a:pPr algn="just">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enum</a:t>
            </a:r>
            <a:r>
              <a:rPr lang="en-US" altLang="zh-CN" sz="2200" dirty="0">
                <a:latin typeface="黑体" panose="02010609060101010101" pitchFamily="49" charset="-122"/>
                <a:ea typeface="黑体" panose="02010609060101010101" pitchFamily="49" charset="-122"/>
              </a:rPr>
              <a:t> </a:t>
            </a:r>
            <a:r>
              <a:rPr lang="en-US" altLang="zh-CN" sz="2200" dirty="0" err="1">
                <a:solidFill>
                  <a:srgbClr val="990000"/>
                </a:solidFill>
                <a:latin typeface="黑体" panose="02010609060101010101" pitchFamily="49" charset="-122"/>
                <a:ea typeface="黑体" panose="02010609060101010101" pitchFamily="49" charset="-122"/>
              </a:rPr>
              <a:t>Token_Type</a:t>
            </a:r>
            <a:r>
              <a:rPr lang="en-US" altLang="zh-CN" sz="2200" dirty="0">
                <a:latin typeface="黑体" panose="02010609060101010101" pitchFamily="49" charset="-122"/>
                <a:ea typeface="黑体" panose="02010609060101010101" pitchFamily="49" charset="-122"/>
              </a:rPr>
              <a:t>  type;</a:t>
            </a:r>
            <a:r>
              <a:rPr lang="en-US" altLang="zh-CN" sz="2200" dirty="0">
                <a:latin typeface="隶书" panose="02010509060101010101" pitchFamily="49" charset="-122"/>
                <a:ea typeface="隶书" panose="02010509060101010101" pitchFamily="49" charset="-122"/>
              </a:rPr>
              <a:t>	// </a:t>
            </a:r>
            <a:r>
              <a:rPr lang="zh-CN" altLang="en-US" sz="2200" dirty="0">
                <a:solidFill>
                  <a:srgbClr val="990000"/>
                </a:solidFill>
                <a:latin typeface="隶书" panose="02010509060101010101" pitchFamily="49" charset="-122"/>
                <a:ea typeface="隶书" panose="02010509060101010101" pitchFamily="49" charset="-122"/>
              </a:rPr>
              <a:t>类别，见下页</a:t>
            </a: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solidFill>
                  <a:srgbClr val="FF0000"/>
                </a:solidFill>
                <a:latin typeface="黑体" panose="02010609060101010101" pitchFamily="49" charset="-122"/>
                <a:ea typeface="黑体" panose="02010609060101010101" pitchFamily="49" charset="-122"/>
              </a:rPr>
              <a:t>char *</a:t>
            </a:r>
            <a:r>
              <a:rPr lang="en-US" altLang="zh-CN" sz="2200" dirty="0">
                <a:latin typeface="黑体" panose="02010609060101010101" pitchFamily="49" charset="-122"/>
                <a:ea typeface="黑体" panose="02010609060101010101" pitchFamily="49" charset="-122"/>
              </a:rPr>
              <a:t> lexeme; </a:t>
            </a:r>
            <a:r>
              <a:rPr lang="en-US" altLang="zh-CN" sz="2200" dirty="0">
                <a:latin typeface="隶书" panose="02010509060101010101" pitchFamily="49" charset="-122"/>
                <a:ea typeface="隶书" panose="02010509060101010101" pitchFamily="49" charset="-122"/>
              </a:rPr>
              <a:t>//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，原始输入的字符串，亦可为数组</a:t>
            </a: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double value;	  </a:t>
            </a:r>
            <a:r>
              <a:rPr lang="en-US" altLang="zh-CN" sz="2200" dirty="0">
                <a:latin typeface="隶书" panose="02010509060101010101" pitchFamily="49" charset="-122"/>
                <a:ea typeface="隶书" panose="02010509060101010101" pitchFamily="49" charset="-122"/>
              </a:rPr>
              <a:t>//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，若记号是常数则存常数的值</a:t>
            </a:r>
          </a:p>
          <a:p>
            <a:pPr algn="just">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double (* </a:t>
            </a:r>
            <a:r>
              <a:rPr lang="en-US" altLang="zh-CN" sz="2200" dirty="0" err="1">
                <a:latin typeface="黑体" panose="02010609060101010101" pitchFamily="49" charset="-122"/>
                <a:ea typeface="黑体" panose="02010609060101010101" pitchFamily="49" charset="-122"/>
              </a:rPr>
              <a:t>FuncPtr</a:t>
            </a:r>
            <a:r>
              <a:rPr lang="en-US" altLang="zh-CN" sz="2200" dirty="0">
                <a:latin typeface="黑体" panose="02010609060101010101" pitchFamily="49" charset="-122"/>
                <a:ea typeface="黑体" panose="02010609060101010101" pitchFamily="49" charset="-122"/>
              </a:rPr>
              <a:t>)(double);</a:t>
            </a:r>
          </a:p>
          <a:p>
            <a:pPr algn="just">
              <a:spcBef>
                <a:spcPct val="0"/>
              </a:spcBef>
              <a:buFontTx/>
              <a:buNone/>
            </a:pPr>
            <a:r>
              <a:rPr lang="en-US" altLang="zh-CN" sz="2200" dirty="0">
                <a:latin typeface="隶书" panose="02010509060101010101" pitchFamily="49" charset="-122"/>
                <a:ea typeface="隶书" panose="02010509060101010101" pitchFamily="49" charset="-122"/>
              </a:rPr>
              <a:t>			  // </a:t>
            </a:r>
            <a:r>
              <a:rPr lang="zh-CN" altLang="en-US" sz="2200" dirty="0">
                <a:solidFill>
                  <a:schemeClr val="accent2"/>
                </a:solidFill>
                <a:latin typeface="隶书" panose="02010509060101010101" pitchFamily="49" charset="-122"/>
                <a:ea typeface="隶书" panose="02010509060101010101" pitchFamily="49" charset="-122"/>
              </a:rPr>
              <a:t>属性</a:t>
            </a:r>
            <a:r>
              <a:rPr lang="zh-CN" altLang="en-US" sz="2200" dirty="0">
                <a:latin typeface="隶书" panose="02010509060101010101" pitchFamily="49" charset="-122"/>
                <a:ea typeface="隶书" panose="02010509060101010101" pitchFamily="49" charset="-122"/>
              </a:rPr>
              <a:t>，若记号是函数则存函数地址</a:t>
            </a:r>
          </a:p>
          <a:p>
            <a:pPr>
              <a:spcBef>
                <a:spcPct val="0"/>
              </a:spcBef>
              <a:buFontTx/>
              <a:buNone/>
            </a:pPr>
            <a:r>
              <a:rPr lang="en-US" altLang="zh-CN" sz="2200" dirty="0">
                <a:latin typeface="黑体" panose="02010609060101010101" pitchFamily="49" charset="-122"/>
                <a:ea typeface="黑体" panose="02010609060101010101" pitchFamily="49" charset="-122"/>
              </a:rPr>
              <a:t>     // … </a:t>
            </a:r>
            <a:r>
              <a:rPr lang="zh-CN" altLang="en-US" sz="2200" dirty="0">
                <a:latin typeface="黑体" panose="02010609060101010101" pitchFamily="49" charset="-122"/>
                <a:ea typeface="黑体" panose="02010609060101010101" pitchFamily="49" charset="-122"/>
              </a:rPr>
              <a:t>按需增加其他成员 </a:t>
            </a:r>
            <a:r>
              <a:rPr lang="en-US" altLang="zh-CN" sz="2200" dirty="0">
                <a:latin typeface="黑体" panose="02010609060101010101" pitchFamily="49" charset="-122"/>
                <a:ea typeface="黑体" panose="02010609060101010101" pitchFamily="49" charset="-122"/>
              </a:rPr>
              <a:t>…</a:t>
            </a:r>
          </a:p>
          <a:p>
            <a:pPr>
              <a:spcBef>
                <a:spcPct val="0"/>
              </a:spcBef>
              <a:buFontTx/>
              <a:buNone/>
            </a:pPr>
            <a:r>
              <a:rPr lang="en-US" altLang="zh-CN" sz="2200" dirty="0">
                <a:latin typeface="黑体" panose="02010609060101010101" pitchFamily="49" charset="-122"/>
                <a:ea typeface="黑体" panose="02010609060101010101" pitchFamily="49" charset="-122"/>
              </a:rPr>
              <a:t>}; </a:t>
            </a:r>
          </a:p>
        </p:txBody>
      </p:sp>
      <p:sp>
        <p:nvSpPr>
          <p:cNvPr id="33798" name="Text Box 8"/>
          <p:cNvSpPr txBox="1">
            <a:spLocks noChangeArrowheads="1"/>
          </p:cNvSpPr>
          <p:nvPr/>
        </p:nvSpPr>
        <p:spPr bwMode="auto">
          <a:xfrm>
            <a:off x="5724525" y="61658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例子</a:t>
            </a:r>
            <a:endParaRPr lang="zh-CN" altLang="en-US" sz="2400">
              <a:latin typeface="黑体" panose="02010609060101010101" pitchFamily="49" charset="-122"/>
              <a:ea typeface="黑体" panose="02010609060101010101" pitchFamily="49" charset="-122"/>
            </a:endParaRPr>
          </a:p>
        </p:txBody>
      </p:sp>
      <p:sp>
        <p:nvSpPr>
          <p:cNvPr id="33799" name="Rectangle 10"/>
          <p:cNvSpPr>
            <a:spLocks noChangeArrowheads="1"/>
          </p:cNvSpPr>
          <p:nvPr/>
        </p:nvSpPr>
        <p:spPr bwMode="auto">
          <a:xfrm>
            <a:off x="6588125" y="616585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符号表</a:t>
            </a:r>
            <a:endParaRPr lang="zh-CN" altLang="en-US" sz="2400">
              <a:latin typeface="隶书" panose="02010509060101010101" pitchFamily="49" charset="-122"/>
              <a:ea typeface="隶书" panose="02010509060101010101" pitchFamily="49" charset="-122"/>
            </a:endParaRPr>
          </a:p>
        </p:txBody>
      </p:sp>
      <p:sp>
        <p:nvSpPr>
          <p:cNvPr id="33800" name="动作按钮: 后退或前一项 1">
            <a:hlinkClick r:id="" action="ppaction://hlinkshowjump?jump=lastslideviewed" highlightClick="1"/>
          </p:cNvPr>
          <p:cNvSpPr>
            <a:spLocks noChangeArrowheads="1"/>
          </p:cNvSpPr>
          <p:nvPr/>
        </p:nvSpPr>
        <p:spPr bwMode="auto">
          <a:xfrm>
            <a:off x="4189413" y="63738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barn(outVertical)">
                                      <p:cBhvr>
                                        <p:cTn id="7" dur="500"/>
                                        <p:tgtEl>
                                          <p:spTgt spid="1843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8438">
                                            <p:txEl>
                                              <p:pRg st="1" end="1"/>
                                            </p:txEl>
                                          </p:spTgt>
                                        </p:tgtEl>
                                        <p:attrNameLst>
                                          <p:attrName>style.visibility</p:attrName>
                                        </p:attrNameLst>
                                      </p:cBhvr>
                                      <p:to>
                                        <p:strVal val="visible"/>
                                      </p:to>
                                    </p:set>
                                    <p:animEffect transition="in" filter="barn(outVertical)">
                                      <p:cBhvr>
                                        <p:cTn id="10" dur="500"/>
                                        <p:tgtEl>
                                          <p:spTgt spid="18438">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8438">
                                            <p:txEl>
                                              <p:pRg st="2" end="2"/>
                                            </p:txEl>
                                          </p:spTgt>
                                        </p:tgtEl>
                                        <p:attrNameLst>
                                          <p:attrName>style.visibility</p:attrName>
                                        </p:attrNameLst>
                                      </p:cBhvr>
                                      <p:to>
                                        <p:strVal val="visible"/>
                                      </p:to>
                                    </p:set>
                                    <p:animEffect transition="in" filter="barn(outVertical)">
                                      <p:cBhvr>
                                        <p:cTn id="13" dur="500"/>
                                        <p:tgtEl>
                                          <p:spTgt spid="18438">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8438">
                                            <p:txEl>
                                              <p:pRg st="3" end="3"/>
                                            </p:txEl>
                                          </p:spTgt>
                                        </p:tgtEl>
                                        <p:attrNameLst>
                                          <p:attrName>style.visibility</p:attrName>
                                        </p:attrNameLst>
                                      </p:cBhvr>
                                      <p:to>
                                        <p:strVal val="visible"/>
                                      </p:to>
                                    </p:set>
                                    <p:animEffect transition="in" filter="barn(outVertical)">
                                      <p:cBhvr>
                                        <p:cTn id="16" dur="500"/>
                                        <p:tgtEl>
                                          <p:spTgt spid="18438">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8438">
                                            <p:txEl>
                                              <p:pRg st="4" end="4"/>
                                            </p:txEl>
                                          </p:spTgt>
                                        </p:tgtEl>
                                        <p:attrNameLst>
                                          <p:attrName>style.visibility</p:attrName>
                                        </p:attrNameLst>
                                      </p:cBhvr>
                                      <p:to>
                                        <p:strVal val="visible"/>
                                      </p:to>
                                    </p:set>
                                    <p:animEffect transition="in" filter="barn(outVertical)">
                                      <p:cBhvr>
                                        <p:cTn id="19" dur="500"/>
                                        <p:tgtEl>
                                          <p:spTgt spid="18438">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8438">
                                            <p:txEl>
                                              <p:pRg st="5" end="5"/>
                                            </p:txEl>
                                          </p:spTgt>
                                        </p:tgtEl>
                                        <p:attrNameLst>
                                          <p:attrName>style.visibility</p:attrName>
                                        </p:attrNameLst>
                                      </p:cBhvr>
                                      <p:to>
                                        <p:strVal val="visible"/>
                                      </p:to>
                                    </p:set>
                                    <p:animEffect transition="in" filter="barn(outVertical)">
                                      <p:cBhvr>
                                        <p:cTn id="24" dur="500"/>
                                        <p:tgtEl>
                                          <p:spTgt spid="18438">
                                            <p:txEl>
                                              <p:pRg st="5" end="5"/>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8438">
                                            <p:txEl>
                                              <p:pRg st="6" end="6"/>
                                            </p:txEl>
                                          </p:spTgt>
                                        </p:tgtEl>
                                        <p:attrNameLst>
                                          <p:attrName>style.visibility</p:attrName>
                                        </p:attrNameLst>
                                      </p:cBhvr>
                                      <p:to>
                                        <p:strVal val="visible"/>
                                      </p:to>
                                    </p:set>
                                    <p:animEffect transition="in" filter="barn(outVertical)">
                                      <p:cBhvr>
                                        <p:cTn id="27" dur="500"/>
                                        <p:tgtEl>
                                          <p:spTgt spid="1843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8439"/>
                                        </p:tgtEl>
                                        <p:attrNameLst>
                                          <p:attrName>style.visibility</p:attrName>
                                        </p:attrNameLst>
                                      </p:cBhvr>
                                      <p:to>
                                        <p:strVal val="visible"/>
                                      </p:to>
                                    </p:set>
                                    <p:animEffect transition="in" filter="barn(outVertical)">
                                      <p:cBhvr>
                                        <p:cTn id="32"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p:bldP spid="184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432425" y="188913"/>
            <a:ext cx="3711575" cy="381000"/>
          </a:xfrm>
        </p:spPr>
        <p:txBody>
          <a:bodyPr/>
          <a:lstStyle/>
          <a:p>
            <a:pPr algn="r" eaLnBrk="1" hangingPunct="1"/>
            <a:r>
              <a:rPr lang="en-US" altLang="en-US" sz="2400">
                <a:latin typeface="隶书" panose="02010509060101010101" pitchFamily="49" charset="-122"/>
                <a:ea typeface="隶书" panose="02010509060101010101" pitchFamily="49" charset="-122"/>
              </a:rPr>
              <a:t>4.2 记号的设计</a:t>
            </a:r>
            <a:r>
              <a:rPr lang="zh-CN" altLang="en-US" sz="2400">
                <a:latin typeface="隶书" panose="02010509060101010101" pitchFamily="49" charset="-122"/>
                <a:ea typeface="隶书" panose="02010509060101010101" pitchFamily="49" charset="-122"/>
              </a:rPr>
              <a:t>（续</a:t>
            </a:r>
            <a:r>
              <a:rPr lang="en-US" altLang="zh-CN" sz="2400">
                <a:latin typeface="隶书" panose="02010509060101010101" pitchFamily="49" charset="-122"/>
                <a:ea typeface="隶书" panose="02010509060101010101" pitchFamily="49" charset="-122"/>
              </a:rPr>
              <a:t>1</a:t>
            </a:r>
            <a:r>
              <a:rPr lang="zh-CN" altLang="en-US" sz="2400">
                <a:latin typeface="隶书" panose="02010509060101010101" pitchFamily="49" charset="-122"/>
                <a:ea typeface="隶书" panose="02010509060101010101" pitchFamily="49" charset="-122"/>
              </a:rPr>
              <a:t>）</a:t>
            </a:r>
          </a:p>
        </p:txBody>
      </p:sp>
      <p:sp>
        <p:nvSpPr>
          <p:cNvPr id="35844" name="Rectangle 4"/>
          <p:cNvSpPr>
            <a:spLocks noChangeArrowheads="1"/>
          </p:cNvSpPr>
          <p:nvPr/>
        </p:nvSpPr>
        <p:spPr bwMode="auto">
          <a:xfrm>
            <a:off x="228600" y="5334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&lt;3&gt; </a:t>
            </a:r>
            <a:r>
              <a:rPr lang="zh-CN" altLang="en-US" sz="2400">
                <a:solidFill>
                  <a:srgbClr val="990000"/>
                </a:solidFill>
                <a:latin typeface="隶书" panose="02010509060101010101" pitchFamily="49" charset="-122"/>
                <a:ea typeface="隶书" panose="02010509060101010101" pitchFamily="49" charset="-122"/>
              </a:rPr>
              <a:t>函数绘图语言中记号的分类与表示</a:t>
            </a:r>
          </a:p>
        </p:txBody>
      </p:sp>
      <p:sp>
        <p:nvSpPr>
          <p:cNvPr id="19461" name="Rectangle 5"/>
          <p:cNvSpPr>
            <a:spLocks noChangeArrowheads="1"/>
          </p:cNvSpPr>
          <p:nvPr/>
        </p:nvSpPr>
        <p:spPr bwMode="auto">
          <a:xfrm>
            <a:off x="228600" y="1066800"/>
            <a:ext cx="89154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en-US" altLang="zh-CN" sz="2400" dirty="0" err="1">
                <a:latin typeface="黑体" panose="02010609060101010101" pitchFamily="49" charset="-122"/>
                <a:ea typeface="黑体" panose="02010609060101010101" pitchFamily="49" charset="-122"/>
              </a:rPr>
              <a:t>enum</a:t>
            </a:r>
            <a:r>
              <a:rPr lang="en-US" altLang="zh-CN" sz="2400" dirty="0">
                <a:solidFill>
                  <a:schemeClr val="tx2"/>
                </a:solidFill>
                <a:latin typeface="黑体" panose="02010609060101010101" pitchFamily="49" charset="-122"/>
                <a:ea typeface="黑体" panose="02010609060101010101" pitchFamily="49" charset="-122"/>
              </a:rPr>
              <a:t> </a:t>
            </a:r>
            <a:r>
              <a:rPr lang="en-US" altLang="zh-CN" sz="2400" dirty="0" err="1">
                <a:solidFill>
                  <a:srgbClr val="990000"/>
                </a:solidFill>
                <a:latin typeface="黑体" panose="02010609060101010101" pitchFamily="49" charset="-122"/>
                <a:ea typeface="黑体" panose="02010609060101010101" pitchFamily="49" charset="-122"/>
              </a:rPr>
              <a:t>Token_Type</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记号的类别</a:t>
            </a:r>
            <a:endParaRPr lang="zh-CN" altLang="en-US" sz="2400" dirty="0">
              <a:solidFill>
                <a:schemeClr val="accent2"/>
              </a:solidFill>
              <a:latin typeface="隶书" panose="02010509060101010101" pitchFamily="49" charset="-122"/>
              <a:ea typeface="隶书" panose="020105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     </a:t>
            </a:r>
            <a:endParaRPr lang="en-US" altLang="zh-CN" sz="2400" dirty="0">
              <a:latin typeface="隶书" panose="02010509060101010101" pitchFamily="49" charset="-122"/>
              <a:ea typeface="隶书" panose="020105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	ORIGIN, SCALE, ROT, IS,	  </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保留字（一字一码）</a:t>
            </a:r>
          </a:p>
          <a:p>
            <a:pPr>
              <a:lnSpc>
                <a:spcPct val="11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TO, STEP, DRAW,FOR, FROM, </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保留字</a:t>
            </a: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隶书" panose="02010509060101010101" pitchFamily="49" charset="-122"/>
              <a:ea typeface="隶书" panose="02010509060101010101" pitchFamily="49" charset="-122"/>
            </a:endParaRPr>
          </a:p>
          <a:p>
            <a:pPr>
              <a:lnSpc>
                <a:spcPct val="110000"/>
              </a:lnSpc>
              <a:spcBef>
                <a:spcPct val="0"/>
              </a:spcBef>
              <a:buFontTx/>
              <a:buNone/>
            </a:pPr>
            <a:endParaRPr lang="zh-CN" altLang="en-US" sz="2400" dirty="0">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a:t>
            </a:r>
            <a:r>
              <a:rPr lang="en-US" altLang="zh-CN" sz="2400" dirty="0">
                <a:latin typeface="隶书" panose="02010509060101010101" pitchFamily="49" charset="-122"/>
                <a:ea typeface="隶书" panose="02010509060101010101" pitchFamily="49" charset="-122"/>
              </a:rPr>
              <a:t> </a:t>
            </a:r>
          </a:p>
        </p:txBody>
      </p:sp>
      <p:sp>
        <p:nvSpPr>
          <p:cNvPr id="19463" name="Rectangle 7"/>
          <p:cNvSpPr>
            <a:spLocks noChangeArrowheads="1"/>
          </p:cNvSpPr>
          <p:nvPr/>
        </p:nvSpPr>
        <p:spPr bwMode="auto">
          <a:xfrm>
            <a:off x="1143000" y="2708920"/>
            <a:ext cx="77724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T,</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参数</a:t>
            </a:r>
            <a:endParaRPr lang="zh-CN" altLang="en-US" sz="2400" dirty="0">
              <a:latin typeface="黑体" panose="02010609060101010101" pitchFamily="49" charset="-122"/>
              <a:ea typeface="黑体" panose="02010609060101010101" pitchFamily="49" charset="-122"/>
            </a:endParaRP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SEMICO, L_BRACKET, R_BRACKET, COMMA,</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分隔符</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PLUS, MINUS, MUL, DIV, POWER,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运算符</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FUNC,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函数（调用）</a:t>
            </a:r>
          </a:p>
          <a:p>
            <a:pPr>
              <a:lnSpc>
                <a:spcPct val="110000"/>
              </a:lnSpc>
              <a:spcBef>
                <a:spcPct val="0"/>
              </a:spcBef>
              <a:buFontTx/>
              <a:buNone/>
            </a:pPr>
            <a:r>
              <a:rPr lang="en-US" altLang="zh-CN" sz="2400" dirty="0">
                <a:latin typeface="黑体" panose="02010609060101010101" pitchFamily="49" charset="-122"/>
                <a:ea typeface="黑体" panose="02010609060101010101" pitchFamily="49" charset="-122"/>
              </a:rPr>
              <a:t>CONST_ID,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常数</a:t>
            </a:r>
          </a:p>
          <a:p>
            <a:pPr>
              <a:lnSpc>
                <a:spcPct val="11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NONTOKEN</a:t>
            </a:r>
            <a:r>
              <a:rPr lang="en-US" altLang="zh-CN" sz="2400" dirty="0">
                <a:latin typeface="黑体" panose="02010609060101010101" pitchFamily="49" charset="-122"/>
                <a:ea typeface="黑体" panose="02010609060101010101" pitchFamily="49" charset="-122"/>
              </a:rPr>
              <a:t>,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空记号（源程序结束）</a:t>
            </a:r>
          </a:p>
          <a:p>
            <a:pPr>
              <a:lnSpc>
                <a:spcPct val="11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ERRTOKEN</a:t>
            </a:r>
            <a:r>
              <a:rPr lang="en-US" altLang="zh-CN" sz="2400" dirty="0">
                <a:latin typeface="黑体" panose="02010609060101010101" pitchFamily="49" charset="-122"/>
                <a:ea typeface="黑体" panose="02010609060101010101" pitchFamily="49" charset="-122"/>
              </a:rPr>
              <a:t>	</a:t>
            </a:r>
            <a:r>
              <a:rPr lang="en-US" altLang="zh-CN" sz="2400" dirty="0">
                <a:latin typeface="隶书" panose="02010509060101010101" pitchFamily="49" charset="-122"/>
                <a:ea typeface="隶书" panose="02010509060101010101" pitchFamily="49" charset="-122"/>
              </a:rPr>
              <a:t>		  // </a:t>
            </a:r>
            <a:r>
              <a:rPr lang="zh-CN" altLang="en-US" sz="2400" dirty="0">
                <a:latin typeface="隶书" panose="02010509060101010101" pitchFamily="49" charset="-122"/>
                <a:ea typeface="隶书" panose="02010509060101010101" pitchFamily="49" charset="-122"/>
              </a:rPr>
              <a:t>出错记号（非法输入）</a:t>
            </a:r>
          </a:p>
        </p:txBody>
      </p:sp>
      <p:sp>
        <p:nvSpPr>
          <p:cNvPr id="35847" name="Text Box 8"/>
          <p:cNvSpPr txBox="1">
            <a:spLocks noChangeArrowheads="1"/>
          </p:cNvSpPr>
          <p:nvPr/>
        </p:nvSpPr>
        <p:spPr bwMode="auto">
          <a:xfrm>
            <a:off x="6156325" y="58769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下一页</a:t>
            </a:r>
            <a:endParaRPr lang="zh-CN" altLang="en-US" sz="2400">
              <a:latin typeface="隶书" panose="02010509060101010101" pitchFamily="49" charset="-122"/>
              <a:ea typeface="隶书" panose="02010509060101010101" pitchFamily="49" charset="-122"/>
            </a:endParaRPr>
          </a:p>
        </p:txBody>
      </p:sp>
      <p:sp>
        <p:nvSpPr>
          <p:cNvPr id="35848" name="Text Box 9"/>
          <p:cNvSpPr txBox="1">
            <a:spLocks noChangeArrowheads="1"/>
          </p:cNvSpPr>
          <p:nvPr/>
        </p:nvSpPr>
        <p:spPr bwMode="auto">
          <a:xfrm>
            <a:off x="7378700" y="58769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35849" name="动作按钮: 后退或前一项 1">
            <a:hlinkClick r:id="" action="ppaction://hlinkshowjump?jump=lastslideviewed" highlightClick="1"/>
          </p:cNvPr>
          <p:cNvSpPr>
            <a:spLocks noChangeArrowheads="1"/>
          </p:cNvSpPr>
          <p:nvPr/>
        </p:nvSpPr>
        <p:spPr bwMode="auto">
          <a:xfrm>
            <a:off x="5957888" y="6453336"/>
            <a:ext cx="918368" cy="314177"/>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17</a:t>
            </a:fld>
            <a:endParaRPr lang="en-US" altLang="zh-CN"/>
          </a:p>
        </p:txBody>
      </p:sp>
      <p:sp>
        <p:nvSpPr>
          <p:cNvPr id="3" name="矩形 2"/>
          <p:cNvSpPr/>
          <p:nvPr/>
        </p:nvSpPr>
        <p:spPr>
          <a:xfrm>
            <a:off x="1115616" y="1498600"/>
            <a:ext cx="5976664" cy="461665"/>
          </a:xfrm>
          <a:prstGeom prst="rect">
            <a:avLst/>
          </a:prstGeom>
        </p:spPr>
        <p:txBody>
          <a:bodyPr wrap="square">
            <a:spAutoFit/>
          </a:bodyPr>
          <a:lstStyle/>
          <a:p>
            <a:r>
              <a:rPr lang="en-US" altLang="zh-CN" dirty="0">
                <a:solidFill>
                  <a:srgbClr val="0000FF"/>
                </a:solidFill>
                <a:latin typeface="黑体" panose="02010609060101010101" pitchFamily="49" charset="-122"/>
                <a:ea typeface="黑体" panose="02010609060101010101" pitchFamily="49" charset="-122"/>
              </a:rPr>
              <a:t>ID,  COMMENT</a:t>
            </a:r>
            <a:r>
              <a:rPr lang="en-US" altLang="zh-CN" dirty="0">
                <a:latin typeface="黑体" panose="02010609060101010101" pitchFamily="49" charset="-122"/>
                <a:ea typeface="黑体" panose="02010609060101010101" pitchFamily="49" charset="-122"/>
              </a:rPr>
              <a:t>,   // </a:t>
            </a:r>
            <a:r>
              <a:rPr lang="zh-CN" altLang="en-US" dirty="0"/>
              <a:t>参见正规式设计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arn(outVertical)">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63">
                                            <p:txEl>
                                              <p:pRg st="0" end="0"/>
                                            </p:txEl>
                                          </p:spTgt>
                                        </p:tgtEl>
                                        <p:attrNameLst>
                                          <p:attrName>style.visibility</p:attrName>
                                        </p:attrNameLst>
                                      </p:cBhvr>
                                      <p:to>
                                        <p:strVal val="visible"/>
                                      </p:to>
                                    </p:set>
                                    <p:animEffect transition="in" filter="barn(outVertical)">
                                      <p:cBhvr>
                                        <p:cTn id="12" dur="500"/>
                                        <p:tgtEl>
                                          <p:spTgt spid="194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9463">
                                            <p:txEl>
                                              <p:pRg st="1" end="1"/>
                                            </p:txEl>
                                          </p:spTgt>
                                        </p:tgtEl>
                                        <p:attrNameLst>
                                          <p:attrName>style.visibility</p:attrName>
                                        </p:attrNameLst>
                                      </p:cBhvr>
                                      <p:to>
                                        <p:strVal val="visible"/>
                                      </p:to>
                                    </p:set>
                                    <p:animEffect transition="in" filter="barn(outVertical)">
                                      <p:cBhvr>
                                        <p:cTn id="17" dur="500"/>
                                        <p:tgtEl>
                                          <p:spTgt spid="194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9463">
                                            <p:txEl>
                                              <p:pRg st="2" end="2"/>
                                            </p:txEl>
                                          </p:spTgt>
                                        </p:tgtEl>
                                        <p:attrNameLst>
                                          <p:attrName>style.visibility</p:attrName>
                                        </p:attrNameLst>
                                      </p:cBhvr>
                                      <p:to>
                                        <p:strVal val="visible"/>
                                      </p:to>
                                    </p:set>
                                    <p:animEffect transition="in" filter="barn(outVertical)">
                                      <p:cBhvr>
                                        <p:cTn id="22" dur="500"/>
                                        <p:tgtEl>
                                          <p:spTgt spid="194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9463">
                                            <p:txEl>
                                              <p:pRg st="3" end="3"/>
                                            </p:txEl>
                                          </p:spTgt>
                                        </p:tgtEl>
                                        <p:attrNameLst>
                                          <p:attrName>style.visibility</p:attrName>
                                        </p:attrNameLst>
                                      </p:cBhvr>
                                      <p:to>
                                        <p:strVal val="visible"/>
                                      </p:to>
                                    </p:set>
                                    <p:animEffect transition="in" filter="barn(outVertical)">
                                      <p:cBhvr>
                                        <p:cTn id="27" dur="500"/>
                                        <p:tgtEl>
                                          <p:spTgt spid="194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9463">
                                            <p:txEl>
                                              <p:pRg st="4" end="4"/>
                                            </p:txEl>
                                          </p:spTgt>
                                        </p:tgtEl>
                                        <p:attrNameLst>
                                          <p:attrName>style.visibility</p:attrName>
                                        </p:attrNameLst>
                                      </p:cBhvr>
                                      <p:to>
                                        <p:strVal val="visible"/>
                                      </p:to>
                                    </p:set>
                                    <p:animEffect transition="in" filter="barn(outVertical)">
                                      <p:cBhvr>
                                        <p:cTn id="32" dur="500"/>
                                        <p:tgtEl>
                                          <p:spTgt spid="194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9463">
                                            <p:txEl>
                                              <p:pRg st="5" end="5"/>
                                            </p:txEl>
                                          </p:spTgt>
                                        </p:tgtEl>
                                        <p:attrNameLst>
                                          <p:attrName>style.visibility</p:attrName>
                                        </p:attrNameLst>
                                      </p:cBhvr>
                                      <p:to>
                                        <p:strVal val="visible"/>
                                      </p:to>
                                    </p:set>
                                    <p:animEffect transition="in" filter="barn(outVertical)">
                                      <p:cBhvr>
                                        <p:cTn id="37" dur="500"/>
                                        <p:tgtEl>
                                          <p:spTgt spid="194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9463">
                                            <p:txEl>
                                              <p:pRg st="6" end="6"/>
                                            </p:txEl>
                                          </p:spTgt>
                                        </p:tgtEl>
                                        <p:attrNameLst>
                                          <p:attrName>style.visibility</p:attrName>
                                        </p:attrNameLst>
                                      </p:cBhvr>
                                      <p:to>
                                        <p:strVal val="visible"/>
                                      </p:to>
                                    </p:set>
                                    <p:animEffect transition="in" filter="barn(outVertical)">
                                      <p:cBhvr>
                                        <p:cTn id="42" dur="500"/>
                                        <p:tgtEl>
                                          <p:spTgt spid="194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3" grpId="0" uiExpand="1" build="p" autoUpdateAnimBg="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BADBF-EABC-4BBB-A879-5A102162C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8B94D9-5CC6-4515-A66F-D325B00A111F}"/>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318490B6-7B9D-4D53-A43B-5012A8CBAD31}"/>
              </a:ext>
            </a:extLst>
          </p:cNvPr>
          <p:cNvSpPr>
            <a:spLocks noGrp="1"/>
          </p:cNvSpPr>
          <p:nvPr>
            <p:ph type="sldNum" sz="quarter" idx="12"/>
          </p:nvPr>
        </p:nvSpPr>
        <p:spPr/>
        <p:txBody>
          <a:bodyPr/>
          <a:lstStyle/>
          <a:p>
            <a:pPr>
              <a:defRPr/>
            </a:pPr>
            <a:fld id="{78ACA966-7E5F-49BD-8313-A191AB6085DE}" type="slidenum">
              <a:rPr lang="en-US" altLang="zh-CN" smtClean="0"/>
              <a:pPr>
                <a:defRPr/>
              </a:pPr>
              <a:t>18</a:t>
            </a:fld>
            <a:endParaRPr lang="en-US" altLang="zh-CN"/>
          </a:p>
        </p:txBody>
      </p:sp>
    </p:spTree>
    <p:extLst>
      <p:ext uri="{BB962C8B-B14F-4D97-AF65-F5344CB8AC3E}">
        <p14:creationId xmlns:p14="http://schemas.microsoft.com/office/powerpoint/2010/main" val="199648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7BA1393-0277-4B33-A04E-45B928AEA4C1}" type="slidenum">
              <a:rPr lang="en-US" altLang="zh-CN" smtClean="0"/>
              <a:pPr>
                <a:defRPr/>
              </a:pPr>
              <a:t>1</a:t>
            </a:fld>
            <a:endParaRPr lang="en-US" altLang="zh-CN"/>
          </a:p>
        </p:txBody>
      </p:sp>
      <p:sp>
        <p:nvSpPr>
          <p:cNvPr id="3" name="Rectangle 2"/>
          <p:cNvSpPr txBox="1">
            <a:spLocks noChangeArrowheads="1"/>
          </p:cNvSpPr>
          <p:nvPr/>
        </p:nvSpPr>
        <p:spPr>
          <a:xfrm>
            <a:off x="539750" y="303213"/>
            <a:ext cx="5327650" cy="5334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rgbClr val="990000"/>
                </a:solidFill>
                <a:ea typeface="隶书" panose="02010509060101010101" pitchFamily="49" charset="-122"/>
              </a:rPr>
              <a:t>目录</a:t>
            </a:r>
          </a:p>
        </p:txBody>
      </p:sp>
      <p:sp>
        <p:nvSpPr>
          <p:cNvPr id="4" name="文本框 3"/>
          <p:cNvSpPr txBox="1"/>
          <p:nvPr/>
        </p:nvSpPr>
        <p:spPr>
          <a:xfrm>
            <a:off x="683568" y="1124744"/>
            <a:ext cx="3456384" cy="1200329"/>
          </a:xfrm>
          <a:prstGeom prst="rect">
            <a:avLst/>
          </a:prstGeom>
          <a:noFill/>
        </p:spPr>
        <p:txBody>
          <a:bodyPr wrap="square" rtlCol="0">
            <a:spAutoFit/>
          </a:bodyPr>
          <a:lstStyle/>
          <a:p>
            <a:r>
              <a:rPr lang="zh-CN" altLang="en-US" dirty="0"/>
              <a:t>一、上机目的</a:t>
            </a:r>
            <a:endParaRPr lang="en-US" altLang="zh-CN" dirty="0"/>
          </a:p>
          <a:p>
            <a:r>
              <a:rPr lang="zh-CN" altLang="en-US" dirty="0"/>
              <a:t>二、函数绘图语言简介</a:t>
            </a:r>
            <a:endParaRPr lang="en-US" altLang="zh-CN" dirty="0"/>
          </a:p>
          <a:p>
            <a:r>
              <a:rPr lang="zh-CN" altLang="en-US" dirty="0"/>
              <a:t>三、任务与要求</a:t>
            </a:r>
            <a:endParaRPr lang="en-US" altLang="zh-CN" dirty="0"/>
          </a:p>
        </p:txBody>
      </p:sp>
      <p:sp>
        <p:nvSpPr>
          <p:cNvPr id="6" name="矩形 5"/>
          <p:cNvSpPr/>
          <p:nvPr/>
        </p:nvSpPr>
        <p:spPr>
          <a:xfrm>
            <a:off x="718270" y="2492896"/>
            <a:ext cx="3421682" cy="1569660"/>
          </a:xfrm>
          <a:prstGeom prst="rect">
            <a:avLst/>
          </a:prstGeom>
        </p:spPr>
        <p:txBody>
          <a:bodyPr wrap="square">
            <a:spAutoFit/>
          </a:bodyPr>
          <a:lstStyle/>
          <a:p>
            <a:r>
              <a:rPr lang="zh-CN" altLang="en-US" dirty="0"/>
              <a:t>四、从记号分类到 </a:t>
            </a:r>
            <a:r>
              <a:rPr lang="en-US" altLang="zh-CN" dirty="0"/>
              <a:t>DFA</a:t>
            </a:r>
          </a:p>
          <a:p>
            <a:r>
              <a:rPr lang="zh-CN" altLang="en-US" dirty="0"/>
              <a:t>五、词法分析器的设计</a:t>
            </a:r>
          </a:p>
          <a:p>
            <a:r>
              <a:rPr lang="zh-CN" altLang="en-US" dirty="0"/>
              <a:t>六、词法分析器的实现</a:t>
            </a:r>
          </a:p>
          <a:p>
            <a:r>
              <a:rPr lang="zh-CN" altLang="en-US" dirty="0"/>
              <a:t>七、测试</a:t>
            </a:r>
          </a:p>
        </p:txBody>
      </p:sp>
      <p:sp>
        <p:nvSpPr>
          <p:cNvPr id="7" name="右大括号 6"/>
          <p:cNvSpPr/>
          <p:nvPr/>
        </p:nvSpPr>
        <p:spPr bwMode="auto">
          <a:xfrm>
            <a:off x="4139952" y="1196752"/>
            <a:ext cx="144016" cy="1056313"/>
          </a:xfrm>
          <a:prstGeom prst="rightBrace">
            <a:avLst/>
          </a:prstGeom>
          <a:noFill/>
          <a:ln w="254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8" name="矩形 7"/>
          <p:cNvSpPr/>
          <p:nvPr/>
        </p:nvSpPr>
        <p:spPr>
          <a:xfrm>
            <a:off x="4355976" y="1493683"/>
            <a:ext cx="1715998" cy="461665"/>
          </a:xfrm>
          <a:prstGeom prst="rect">
            <a:avLst/>
          </a:prstGeom>
        </p:spPr>
        <p:txBody>
          <a:bodyPr wrap="square">
            <a:spAutoFit/>
          </a:bodyPr>
          <a:lstStyle/>
          <a:p>
            <a:r>
              <a:rPr lang="zh-CN" altLang="en-US" dirty="0"/>
              <a:t>完整实验</a:t>
            </a:r>
          </a:p>
        </p:txBody>
      </p:sp>
      <p:sp>
        <p:nvSpPr>
          <p:cNvPr id="9" name="右大括号 8"/>
          <p:cNvSpPr/>
          <p:nvPr/>
        </p:nvSpPr>
        <p:spPr bwMode="auto">
          <a:xfrm>
            <a:off x="4132336" y="2636057"/>
            <a:ext cx="151631" cy="1296999"/>
          </a:xfrm>
          <a:prstGeom prst="rightBrace">
            <a:avLst/>
          </a:prstGeom>
          <a:noFill/>
          <a:ln w="254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10" name="矩形 9"/>
          <p:cNvSpPr/>
          <p:nvPr/>
        </p:nvSpPr>
        <p:spPr>
          <a:xfrm>
            <a:off x="4348361" y="3039343"/>
            <a:ext cx="1715998" cy="461665"/>
          </a:xfrm>
          <a:prstGeom prst="rect">
            <a:avLst/>
          </a:prstGeom>
        </p:spPr>
        <p:txBody>
          <a:bodyPr wrap="square">
            <a:spAutoFit/>
          </a:bodyPr>
          <a:lstStyle/>
          <a:p>
            <a:r>
              <a:rPr lang="zh-CN" altLang="en-US" dirty="0"/>
              <a:t>第</a:t>
            </a:r>
            <a:r>
              <a:rPr lang="en-US" altLang="zh-CN" dirty="0"/>
              <a:t>1</a:t>
            </a:r>
            <a:r>
              <a:rPr lang="zh-CN" altLang="en-US" dirty="0"/>
              <a:t>次上机</a:t>
            </a:r>
          </a:p>
        </p:txBody>
      </p:sp>
    </p:spTree>
    <p:extLst>
      <p:ext uri="{BB962C8B-B14F-4D97-AF65-F5344CB8AC3E}">
        <p14:creationId xmlns:p14="http://schemas.microsoft.com/office/powerpoint/2010/main" val="236233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0" y="76200"/>
            <a:ext cx="4427538" cy="457200"/>
          </a:xfrm>
        </p:spPr>
        <p:txBody>
          <a:bodyPr/>
          <a:lstStyle/>
          <a:p>
            <a:pPr algn="l" eaLnBrk="1" hangingPunct="1"/>
            <a:r>
              <a:rPr lang="en-US" altLang="zh-CN" sz="2800" dirty="0">
                <a:solidFill>
                  <a:srgbClr val="990000"/>
                </a:solidFill>
                <a:latin typeface="隶书" panose="02010509060101010101" pitchFamily="49" charset="-122"/>
                <a:ea typeface="隶书" panose="02010509060101010101" pitchFamily="49" charset="-122"/>
              </a:rPr>
              <a:t>4.3 </a:t>
            </a:r>
            <a:r>
              <a:rPr lang="zh-CN" altLang="en-US" sz="2800" dirty="0">
                <a:solidFill>
                  <a:srgbClr val="990000"/>
                </a:solidFill>
                <a:latin typeface="隶书" panose="02010509060101010101" pitchFamily="49" charset="-122"/>
                <a:ea typeface="隶书" panose="02010509060101010101" pitchFamily="49" charset="-122"/>
              </a:rPr>
              <a:t>模式的正规式表示 </a:t>
            </a:r>
          </a:p>
        </p:txBody>
      </p:sp>
      <p:sp>
        <p:nvSpPr>
          <p:cNvPr id="20485" name="Rectangle 5"/>
          <p:cNvSpPr>
            <a:spLocks noChangeArrowheads="1"/>
          </p:cNvSpPr>
          <p:nvPr/>
        </p:nvSpPr>
        <p:spPr bwMode="auto">
          <a:xfrm>
            <a:off x="381000" y="685800"/>
            <a:ext cx="577532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letter	= [a-</a:t>
            </a:r>
            <a:r>
              <a:rPr lang="en-US" altLang="zh-CN" sz="2000" dirty="0" err="1">
                <a:latin typeface="黑体" panose="02010609060101010101" pitchFamily="49" charset="-122"/>
                <a:ea typeface="黑体" panose="02010609060101010101" pitchFamily="49" charset="-122"/>
              </a:rPr>
              <a:t>zA</a:t>
            </a:r>
            <a:r>
              <a:rPr lang="en-US" altLang="zh-CN" sz="2000" dirty="0">
                <a:latin typeface="黑体" panose="02010609060101010101" pitchFamily="49" charset="-122"/>
                <a:ea typeface="黑体" panose="02010609060101010101" pitchFamily="49" charset="-122"/>
              </a:rPr>
              <a:t>-Z</a:t>
            </a:r>
            <a:r>
              <a:rPr lang="en-US" altLang="zh-CN" sz="2000" dirty="0">
                <a:solidFill>
                  <a:srgbClr val="FF0000"/>
                </a:solidFill>
                <a:latin typeface="黑体" panose="02010609060101010101" pitchFamily="49" charset="-122"/>
                <a:ea typeface="黑体" panose="02010609060101010101" pitchFamily="49" charset="-122"/>
              </a:rPr>
              <a:t>_</a:t>
            </a:r>
            <a:r>
              <a:rPr lang="en-US" altLang="zh-CN" sz="2000" dirty="0">
                <a:latin typeface="黑体" panose="02010609060101010101" pitchFamily="49" charset="-122"/>
                <a:ea typeface="黑体" panose="02010609060101010101" pitchFamily="49" charset="-122"/>
              </a:rPr>
              <a:t>]</a:t>
            </a:r>
          </a:p>
          <a:p>
            <a:pPr>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digit	= [0-9] </a:t>
            </a:r>
          </a:p>
          <a:p>
            <a:pPr>
              <a:lnSpc>
                <a:spcPct val="110000"/>
              </a:lnSpc>
              <a:spcBef>
                <a:spcPct val="0"/>
              </a:spcBef>
              <a:buFontTx/>
              <a:buNone/>
            </a:pPr>
            <a:endParaRPr lang="en-US" altLang="zh-CN" sz="2000" dirty="0">
              <a:latin typeface="黑体" panose="02010609060101010101" pitchFamily="49" charset="-122"/>
              <a:ea typeface="黑体" panose="02010609060101010101" pitchFamily="49" charset="-122"/>
            </a:endParaRP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COMMENT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WHITE_SPACE 	= (" "|\t|\n|</a:t>
            </a:r>
            <a:r>
              <a:rPr lang="en-US" altLang="zh-CN" sz="2000" dirty="0">
                <a:solidFill>
                  <a:srgbClr val="FF0000"/>
                </a:solidFill>
                <a:latin typeface="黑体" panose="02010609060101010101" pitchFamily="49" charset="-122"/>
                <a:ea typeface="黑体" panose="02010609060101010101" pitchFamily="49" charset="-122"/>
              </a:rPr>
              <a:t>\r</a:t>
            </a:r>
            <a:r>
              <a:rPr lang="en-US" altLang="zh-CN" sz="2000" dirty="0">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\f</a:t>
            </a:r>
            <a:r>
              <a:rPr lang="en-US" altLang="zh-CN" sz="2000" dirty="0">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\v</a:t>
            </a:r>
            <a:r>
              <a:rPr lang="en-US" altLang="zh-CN" sz="2000" dirty="0">
                <a:latin typeface="黑体" panose="02010609060101010101" pitchFamily="49" charset="-122"/>
                <a:ea typeface="黑体" panose="02010609060101010101" pitchFamily="49" charset="-122"/>
              </a:rPr>
              <a:t>)</a:t>
            </a:r>
            <a:r>
              <a:rPr lang="en-US" altLang="zh-CN" sz="2400" b="1" baseline="30000" dirty="0">
                <a:solidFill>
                  <a:srgbClr val="990000"/>
                </a:solidFill>
                <a:latin typeface="黑体" panose="02010609060101010101" pitchFamily="49" charset="-122"/>
                <a:ea typeface="黑体" panose="02010609060101010101" pitchFamily="49" charset="-122"/>
              </a:rPr>
              <a:t>+</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SEMICO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L_BRACKET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R_BRACKET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COMMA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PLUS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MINUS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MUL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DIV       	= "/"</a:t>
            </a:r>
          </a:p>
          <a:p>
            <a:pPr algn="just">
              <a:lnSpc>
                <a:spcPct val="110000"/>
              </a:lnSpc>
              <a:spcBef>
                <a:spcPct val="0"/>
              </a:spcBef>
              <a:buFontTx/>
              <a:buNone/>
            </a:pPr>
            <a:r>
              <a:rPr lang="en-US" altLang="zh-CN" sz="2000" dirty="0">
                <a:latin typeface="黑体" panose="02010609060101010101" pitchFamily="49" charset="-122"/>
                <a:ea typeface="黑体" panose="02010609060101010101" pitchFamily="49" charset="-122"/>
              </a:rPr>
              <a:t>POWER     	= "**"</a:t>
            </a:r>
          </a:p>
          <a:p>
            <a:pPr algn="just">
              <a:lnSpc>
                <a:spcPct val="110000"/>
              </a:lnSpc>
              <a:spcBef>
                <a:spcPct val="0"/>
              </a:spcBef>
              <a:buFontTx/>
              <a:buNone/>
            </a:pPr>
            <a:r>
              <a:rPr lang="en-US" altLang="zh-CN" sz="2000" dirty="0">
                <a:solidFill>
                  <a:srgbClr val="990000"/>
                </a:solidFill>
                <a:latin typeface="黑体" panose="02010609060101010101" pitchFamily="49" charset="-122"/>
                <a:ea typeface="黑体" panose="02010609060101010101" pitchFamily="49" charset="-122"/>
              </a:rPr>
              <a:t>CONST_ID    	= digit</a:t>
            </a:r>
            <a:r>
              <a:rPr lang="en-US" altLang="zh-CN" sz="2400" b="1" baseline="30000" dirty="0">
                <a:solidFill>
                  <a:srgbClr val="990000"/>
                </a:solidFill>
                <a:latin typeface="黑体" panose="02010609060101010101" pitchFamily="49" charset="-122"/>
                <a:ea typeface="黑体" panose="02010609060101010101" pitchFamily="49" charset="-122"/>
              </a:rPr>
              <a:t>+</a:t>
            </a:r>
            <a:r>
              <a:rPr lang="en-US" altLang="zh-CN" sz="2000" dirty="0">
                <a:solidFill>
                  <a:srgbClr val="990000"/>
                </a:solidFill>
                <a:latin typeface="黑体" panose="02010609060101010101" pitchFamily="49" charset="-122"/>
                <a:ea typeface="黑体" panose="02010609060101010101" pitchFamily="49" charset="-122"/>
              </a:rPr>
              <a:t>("." digit</a:t>
            </a:r>
            <a:r>
              <a:rPr lang="en-US" altLang="zh-CN" sz="2400" b="1" baseline="30000" dirty="0">
                <a:solidFill>
                  <a:srgbClr val="990000"/>
                </a:solidFill>
                <a:latin typeface="黑体" panose="02010609060101010101" pitchFamily="49" charset="-122"/>
                <a:ea typeface="黑体" panose="02010609060101010101" pitchFamily="49" charset="-122"/>
              </a:rPr>
              <a:t>*</a:t>
            </a:r>
            <a:r>
              <a:rPr lang="en-US" altLang="zh-CN" sz="2000" dirty="0">
                <a:solidFill>
                  <a:srgbClr val="990000"/>
                </a:solidFill>
                <a:latin typeface="黑体" panose="02010609060101010101" pitchFamily="49" charset="-122"/>
                <a:ea typeface="黑体" panose="02010609060101010101" pitchFamily="49" charset="-122"/>
              </a:rPr>
              <a:t>)?</a:t>
            </a:r>
          </a:p>
          <a:p>
            <a:pPr>
              <a:lnSpc>
                <a:spcPct val="110000"/>
              </a:lnSpc>
              <a:spcBef>
                <a:spcPct val="0"/>
              </a:spcBef>
              <a:buFontTx/>
              <a:buNone/>
            </a:pPr>
            <a:r>
              <a:rPr lang="en-US" altLang="zh-CN" sz="2000" dirty="0">
                <a:solidFill>
                  <a:srgbClr val="FF0000"/>
                </a:solidFill>
                <a:latin typeface="黑体" panose="02010609060101010101" pitchFamily="49" charset="-122"/>
                <a:ea typeface="黑体" panose="02010609060101010101" pitchFamily="49" charset="-122"/>
              </a:rPr>
              <a:t>ID        	= letter</a:t>
            </a:r>
            <a:r>
              <a:rPr lang="en-US" altLang="zh-CN" sz="2400" b="1" baseline="30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err="1">
                <a:solidFill>
                  <a:srgbClr val="FF0000"/>
                </a:solidFill>
                <a:latin typeface="黑体" panose="02010609060101010101" pitchFamily="49" charset="-122"/>
                <a:ea typeface="黑体" panose="02010609060101010101" pitchFamily="49" charset="-122"/>
              </a:rPr>
              <a:t>letter|digit</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400" b="1" baseline="30000" dirty="0">
                <a:solidFill>
                  <a:srgbClr val="FF0000"/>
                </a:solidFill>
                <a:latin typeface="黑体" panose="02010609060101010101" pitchFamily="49" charset="-122"/>
                <a:ea typeface="黑体" panose="02010609060101010101" pitchFamily="49" charset="-122"/>
              </a:rPr>
              <a:t>*</a:t>
            </a:r>
          </a:p>
          <a:p>
            <a:pPr>
              <a:lnSpc>
                <a:spcPct val="110000"/>
              </a:lnSpc>
              <a:spcBef>
                <a:spcPct val="0"/>
              </a:spcBef>
              <a:buFontTx/>
              <a:buNone/>
            </a:pPr>
            <a:r>
              <a:rPr lang="zh-CN" altLang="en-US" sz="2000" dirty="0">
                <a:solidFill>
                  <a:schemeClr val="accent2"/>
                </a:solidFill>
                <a:latin typeface="隶书" panose="02010509060101010101" pitchFamily="49" charset="-122"/>
                <a:ea typeface="隶书" panose="02010509060101010101" pitchFamily="49" charset="-122"/>
              </a:rPr>
              <a:t>（去除注释与白空有</a:t>
            </a:r>
            <a:r>
              <a:rPr lang="en-US" altLang="zh-CN" sz="2000" dirty="0">
                <a:solidFill>
                  <a:schemeClr val="accent2"/>
                </a:solidFill>
                <a:latin typeface="黑体" panose="02010609060101010101" pitchFamily="49" charset="-122"/>
                <a:ea typeface="黑体" panose="02010609060101010101" pitchFamily="49" charset="-122"/>
              </a:rPr>
              <a:t>11</a:t>
            </a:r>
            <a:r>
              <a:rPr lang="zh-CN" altLang="en-US" sz="2000" dirty="0">
                <a:solidFill>
                  <a:schemeClr val="accent2"/>
                </a:solidFill>
                <a:latin typeface="隶书" panose="02010509060101010101" pitchFamily="49" charset="-122"/>
                <a:ea typeface="隶书" panose="02010509060101010101" pitchFamily="49" charset="-122"/>
              </a:rPr>
              <a:t>个正规式）</a:t>
            </a:r>
          </a:p>
        </p:txBody>
      </p:sp>
      <p:sp>
        <p:nvSpPr>
          <p:cNvPr id="20486" name="Rectangle 6"/>
          <p:cNvSpPr>
            <a:spLocks noChangeArrowheads="1"/>
          </p:cNvSpPr>
          <p:nvPr/>
        </p:nvSpPr>
        <p:spPr bwMode="auto">
          <a:xfrm>
            <a:off x="3813174" y="2536825"/>
            <a:ext cx="4935289"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常数的字面量部分设计为</a:t>
            </a:r>
            <a:r>
              <a:rPr lang="en-US" altLang="zh-CN" sz="2400" dirty="0">
                <a:solidFill>
                  <a:schemeClr val="accent2"/>
                </a:solidFill>
                <a:latin typeface="黑体" panose="02010609060101010101" pitchFamily="49" charset="-122"/>
                <a:ea typeface="黑体" panose="02010609060101010101" pitchFamily="49" charset="-122"/>
              </a:rPr>
              <a:t>CONST_ID</a:t>
            </a:r>
            <a:r>
              <a:rPr lang="zh-CN" altLang="en-US" sz="2400" dirty="0">
                <a:latin typeface="隶书" panose="02010509060101010101" pitchFamily="49" charset="-122"/>
                <a:ea typeface="隶书" panose="02010509060101010101" pitchFamily="49" charset="-122"/>
              </a:rPr>
              <a:t>，而保留字、常量名、参数名</a:t>
            </a:r>
            <a:r>
              <a:rPr lang="en-US" altLang="zh-CN" sz="2400" dirty="0">
                <a:latin typeface="隶书" panose="02010509060101010101" pitchFamily="49" charset="-122"/>
                <a:ea typeface="隶书" panose="02010509060101010101" pitchFamily="49" charset="-122"/>
              </a:rPr>
              <a:t>T</a:t>
            </a:r>
            <a:r>
              <a:rPr lang="zh-CN" altLang="en-US" sz="2400" dirty="0">
                <a:latin typeface="隶书" panose="02010509060101010101" pitchFamily="49" charset="-122"/>
                <a:ea typeface="隶书" panose="02010509060101010101" pitchFamily="49" charset="-122"/>
              </a:rPr>
              <a:t>、以及函数名均被描述为</a:t>
            </a:r>
            <a:r>
              <a:rPr lang="en-US" altLang="zh-CN" sz="2400" dirty="0">
                <a:solidFill>
                  <a:schemeClr val="accent2"/>
                </a:solidFill>
                <a:latin typeface="黑体" panose="02010609060101010101" pitchFamily="49" charset="-122"/>
                <a:ea typeface="黑体" panose="02010609060101010101" pitchFamily="49" charset="-122"/>
              </a:rPr>
              <a:t>ID</a:t>
            </a:r>
            <a:r>
              <a:rPr lang="zh-CN" altLang="en-US" sz="2400" dirty="0">
                <a:latin typeface="隶书" panose="02010509060101010101" pitchFamily="49" charset="-122"/>
                <a:ea typeface="隶书" panose="02010509060101010101" pitchFamily="49" charset="-122"/>
              </a:rPr>
              <a:t>。</a:t>
            </a:r>
          </a:p>
          <a:p>
            <a:pPr eaLnBrk="1" hangingPunct="1">
              <a:spcBef>
                <a:spcPct val="0"/>
              </a:spcBef>
              <a:buFontTx/>
              <a:buNone/>
            </a:pPr>
            <a:endParaRPr lang="zh-CN" altLang="en-US" sz="2400" dirty="0">
              <a:latin typeface="隶书" panose="02010509060101010101" pitchFamily="49" charset="-122"/>
              <a:ea typeface="隶书" panose="02010509060101010101" pitchFamily="49" charset="-122"/>
            </a:endParaRP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这就带来一个问题：</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当识别出</a:t>
            </a:r>
            <a:r>
              <a:rPr lang="en-US" altLang="zh-CN" sz="2400" dirty="0">
                <a:solidFill>
                  <a:schemeClr val="accent2"/>
                </a:solidFill>
                <a:latin typeface="黑体" panose="02010609060101010101" pitchFamily="49" charset="-122"/>
                <a:ea typeface="黑体" panose="02010609060101010101" pitchFamily="49" charset="-122"/>
              </a:rPr>
              <a:t>ID</a:t>
            </a:r>
            <a:r>
              <a:rPr lang="zh-CN" altLang="en-US" sz="2400" dirty="0">
                <a:latin typeface="隶书" panose="02010509060101010101" pitchFamily="49" charset="-122"/>
                <a:ea typeface="隶书" panose="02010509060101010101" pitchFamily="49" charset="-122"/>
              </a:rPr>
              <a:t>时，如何再细分它们？ </a:t>
            </a:r>
          </a:p>
        </p:txBody>
      </p:sp>
      <p:sp>
        <p:nvSpPr>
          <p:cNvPr id="37894" name="Text Box 8"/>
          <p:cNvSpPr txBox="1">
            <a:spLocks noChangeArrowheads="1"/>
          </p:cNvSpPr>
          <p:nvPr/>
        </p:nvSpPr>
        <p:spPr bwMode="auto">
          <a:xfrm>
            <a:off x="6227763" y="60928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上一页</a:t>
            </a:r>
            <a:endParaRPr lang="zh-CN" altLang="en-US" sz="2400">
              <a:latin typeface="隶书" panose="02010509060101010101" pitchFamily="49" charset="-122"/>
              <a:ea typeface="隶书" panose="02010509060101010101" pitchFamily="49" charset="-122"/>
            </a:endParaRPr>
          </a:p>
        </p:txBody>
      </p:sp>
      <p:sp>
        <p:nvSpPr>
          <p:cNvPr id="37895" name="Text Box 9"/>
          <p:cNvSpPr txBox="1">
            <a:spLocks noChangeArrowheads="1"/>
          </p:cNvSpPr>
          <p:nvPr/>
        </p:nvSpPr>
        <p:spPr bwMode="auto">
          <a:xfrm>
            <a:off x="7378700" y="60674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19</a:t>
            </a:fld>
            <a:endParaRPr lang="en-US" altLang="zh-CN"/>
          </a:p>
        </p:txBody>
      </p:sp>
      <p:sp>
        <p:nvSpPr>
          <p:cNvPr id="10" name="动作按钮: 后退或前一项 1">
            <a:hlinkClick r:id="" action="ppaction://hlinkshowjump?jump=lastslideviewed" highlightClick="1"/>
          </p:cNvPr>
          <p:cNvSpPr>
            <a:spLocks noChangeArrowheads="1"/>
          </p:cNvSpPr>
          <p:nvPr/>
        </p:nvSpPr>
        <p:spPr bwMode="auto">
          <a:xfrm>
            <a:off x="5076056" y="6453336"/>
            <a:ext cx="918368" cy="314177"/>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barn(outVertical)">
                                      <p:cBhvr>
                                        <p:cTn id="7" dur="500"/>
                                        <p:tgtEl>
                                          <p:spTgt spid="20485">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0485">
                                            <p:txEl>
                                              <p:pRg st="1" end="1"/>
                                            </p:txEl>
                                          </p:spTgt>
                                        </p:tgtEl>
                                        <p:attrNameLst>
                                          <p:attrName>style.visibility</p:attrName>
                                        </p:attrNameLst>
                                      </p:cBhvr>
                                      <p:to>
                                        <p:strVal val="visible"/>
                                      </p:to>
                                    </p:set>
                                    <p:animEffect transition="in" filter="barn(outVertical)">
                                      <p:cBhvr>
                                        <p:cTn id="10" dur="500"/>
                                        <p:tgtEl>
                                          <p:spTgt spid="2048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20485">
                                            <p:txEl>
                                              <p:pRg st="3" end="3"/>
                                            </p:txEl>
                                          </p:spTgt>
                                        </p:tgtEl>
                                        <p:attrNameLst>
                                          <p:attrName>style.visibility</p:attrName>
                                        </p:attrNameLst>
                                      </p:cBhvr>
                                      <p:to>
                                        <p:strVal val="visible"/>
                                      </p:to>
                                    </p:set>
                                    <p:animEffect transition="in" filter="barn(outVertical)">
                                      <p:cBhvr>
                                        <p:cTn id="15" dur="500"/>
                                        <p:tgtEl>
                                          <p:spTgt spid="20485">
                                            <p:txEl>
                                              <p:pRg st="3" end="3"/>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20485">
                                            <p:txEl>
                                              <p:pRg st="4" end="4"/>
                                            </p:txEl>
                                          </p:spTgt>
                                        </p:tgtEl>
                                        <p:attrNameLst>
                                          <p:attrName>style.visibility</p:attrName>
                                        </p:attrNameLst>
                                      </p:cBhvr>
                                      <p:to>
                                        <p:strVal val="visible"/>
                                      </p:to>
                                    </p:set>
                                    <p:animEffect transition="in" filter="barn(outVertical)">
                                      <p:cBhvr>
                                        <p:cTn id="18" dur="500"/>
                                        <p:tgtEl>
                                          <p:spTgt spid="2048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20485">
                                            <p:txEl>
                                              <p:pRg st="5" end="5"/>
                                            </p:txEl>
                                          </p:spTgt>
                                        </p:tgtEl>
                                        <p:attrNameLst>
                                          <p:attrName>style.visibility</p:attrName>
                                        </p:attrNameLst>
                                      </p:cBhvr>
                                      <p:to>
                                        <p:strVal val="visible"/>
                                      </p:to>
                                    </p:set>
                                    <p:animEffect transition="in" filter="barn(outVertical)">
                                      <p:cBhvr>
                                        <p:cTn id="23" dur="500"/>
                                        <p:tgtEl>
                                          <p:spTgt spid="20485">
                                            <p:txEl>
                                              <p:pRg st="5" end="5"/>
                                            </p:txEl>
                                          </p:spTgt>
                                        </p:tgtEl>
                                      </p:cBhvr>
                                    </p:animEffect>
                                  </p:childTnLst>
                                </p:cTn>
                              </p:par>
                              <p:par>
                                <p:cTn id="24" presetID="16" presetClass="entr" presetSubtype="37" fill="hold" nodeType="withEffect">
                                  <p:stCondLst>
                                    <p:cond delay="0"/>
                                  </p:stCondLst>
                                  <p:childTnLst>
                                    <p:set>
                                      <p:cBhvr>
                                        <p:cTn id="25" dur="1" fill="hold">
                                          <p:stCondLst>
                                            <p:cond delay="0"/>
                                          </p:stCondLst>
                                        </p:cTn>
                                        <p:tgtEl>
                                          <p:spTgt spid="20485">
                                            <p:txEl>
                                              <p:pRg st="6" end="6"/>
                                            </p:txEl>
                                          </p:spTgt>
                                        </p:tgtEl>
                                        <p:attrNameLst>
                                          <p:attrName>style.visibility</p:attrName>
                                        </p:attrNameLst>
                                      </p:cBhvr>
                                      <p:to>
                                        <p:strVal val="visible"/>
                                      </p:to>
                                    </p:set>
                                    <p:animEffect transition="in" filter="barn(outVertical)">
                                      <p:cBhvr>
                                        <p:cTn id="26" dur="500"/>
                                        <p:tgtEl>
                                          <p:spTgt spid="20485">
                                            <p:txEl>
                                              <p:pRg st="6" end="6"/>
                                            </p:txEl>
                                          </p:spTgt>
                                        </p:tgtEl>
                                      </p:cBhvr>
                                    </p:animEffect>
                                  </p:childTnLst>
                                </p:cTn>
                              </p:par>
                              <p:par>
                                <p:cTn id="27" presetID="16" presetClass="entr" presetSubtype="37" fill="hold" nodeType="withEffect">
                                  <p:stCondLst>
                                    <p:cond delay="0"/>
                                  </p:stCondLst>
                                  <p:childTnLst>
                                    <p:set>
                                      <p:cBhvr>
                                        <p:cTn id="28" dur="1" fill="hold">
                                          <p:stCondLst>
                                            <p:cond delay="0"/>
                                          </p:stCondLst>
                                        </p:cTn>
                                        <p:tgtEl>
                                          <p:spTgt spid="20485">
                                            <p:txEl>
                                              <p:pRg st="7" end="7"/>
                                            </p:txEl>
                                          </p:spTgt>
                                        </p:tgtEl>
                                        <p:attrNameLst>
                                          <p:attrName>style.visibility</p:attrName>
                                        </p:attrNameLst>
                                      </p:cBhvr>
                                      <p:to>
                                        <p:strVal val="visible"/>
                                      </p:to>
                                    </p:set>
                                    <p:animEffect transition="in" filter="barn(outVertical)">
                                      <p:cBhvr>
                                        <p:cTn id="29" dur="500"/>
                                        <p:tgtEl>
                                          <p:spTgt spid="20485">
                                            <p:txEl>
                                              <p:pRg st="7" end="7"/>
                                            </p:txEl>
                                          </p:spTgt>
                                        </p:tgtEl>
                                      </p:cBhvr>
                                    </p:animEffect>
                                  </p:childTnLst>
                                </p:cTn>
                              </p:par>
                              <p:par>
                                <p:cTn id="30" presetID="16" presetClass="entr" presetSubtype="37" fill="hold" nodeType="withEffect">
                                  <p:stCondLst>
                                    <p:cond delay="0"/>
                                  </p:stCondLst>
                                  <p:childTnLst>
                                    <p:set>
                                      <p:cBhvr>
                                        <p:cTn id="31" dur="1" fill="hold">
                                          <p:stCondLst>
                                            <p:cond delay="0"/>
                                          </p:stCondLst>
                                        </p:cTn>
                                        <p:tgtEl>
                                          <p:spTgt spid="20485">
                                            <p:txEl>
                                              <p:pRg st="8" end="8"/>
                                            </p:txEl>
                                          </p:spTgt>
                                        </p:tgtEl>
                                        <p:attrNameLst>
                                          <p:attrName>style.visibility</p:attrName>
                                        </p:attrNameLst>
                                      </p:cBhvr>
                                      <p:to>
                                        <p:strVal val="visible"/>
                                      </p:to>
                                    </p:set>
                                    <p:animEffect transition="in" filter="barn(outVertical)">
                                      <p:cBhvr>
                                        <p:cTn id="32" dur="500"/>
                                        <p:tgtEl>
                                          <p:spTgt spid="2048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20485">
                                            <p:txEl>
                                              <p:pRg st="9" end="9"/>
                                            </p:txEl>
                                          </p:spTgt>
                                        </p:tgtEl>
                                        <p:attrNameLst>
                                          <p:attrName>style.visibility</p:attrName>
                                        </p:attrNameLst>
                                      </p:cBhvr>
                                      <p:to>
                                        <p:strVal val="visible"/>
                                      </p:to>
                                    </p:set>
                                    <p:animEffect transition="in" filter="barn(outVertical)">
                                      <p:cBhvr>
                                        <p:cTn id="37" dur="500"/>
                                        <p:tgtEl>
                                          <p:spTgt spid="20485">
                                            <p:txEl>
                                              <p:pRg st="9" end="9"/>
                                            </p:txEl>
                                          </p:spTgt>
                                        </p:tgtEl>
                                      </p:cBhvr>
                                    </p:animEffect>
                                  </p:childTnLst>
                                </p:cTn>
                              </p:par>
                              <p:par>
                                <p:cTn id="38" presetID="16" presetClass="entr" presetSubtype="37" fill="hold" nodeType="withEffect">
                                  <p:stCondLst>
                                    <p:cond delay="0"/>
                                  </p:stCondLst>
                                  <p:childTnLst>
                                    <p:set>
                                      <p:cBhvr>
                                        <p:cTn id="39" dur="1" fill="hold">
                                          <p:stCondLst>
                                            <p:cond delay="0"/>
                                          </p:stCondLst>
                                        </p:cTn>
                                        <p:tgtEl>
                                          <p:spTgt spid="20485">
                                            <p:txEl>
                                              <p:pRg st="10" end="10"/>
                                            </p:txEl>
                                          </p:spTgt>
                                        </p:tgtEl>
                                        <p:attrNameLst>
                                          <p:attrName>style.visibility</p:attrName>
                                        </p:attrNameLst>
                                      </p:cBhvr>
                                      <p:to>
                                        <p:strVal val="visible"/>
                                      </p:to>
                                    </p:set>
                                    <p:animEffect transition="in" filter="barn(outVertical)">
                                      <p:cBhvr>
                                        <p:cTn id="40" dur="500"/>
                                        <p:tgtEl>
                                          <p:spTgt spid="20485">
                                            <p:txEl>
                                              <p:pRg st="10" end="10"/>
                                            </p:txEl>
                                          </p:spTgt>
                                        </p:tgtEl>
                                      </p:cBhvr>
                                    </p:animEffect>
                                  </p:childTnLst>
                                </p:cTn>
                              </p:par>
                              <p:par>
                                <p:cTn id="41" presetID="16" presetClass="entr" presetSubtype="37" fill="hold" nodeType="withEffect">
                                  <p:stCondLst>
                                    <p:cond delay="0"/>
                                  </p:stCondLst>
                                  <p:childTnLst>
                                    <p:set>
                                      <p:cBhvr>
                                        <p:cTn id="42" dur="1" fill="hold">
                                          <p:stCondLst>
                                            <p:cond delay="0"/>
                                          </p:stCondLst>
                                        </p:cTn>
                                        <p:tgtEl>
                                          <p:spTgt spid="20485">
                                            <p:txEl>
                                              <p:pRg st="11" end="11"/>
                                            </p:txEl>
                                          </p:spTgt>
                                        </p:tgtEl>
                                        <p:attrNameLst>
                                          <p:attrName>style.visibility</p:attrName>
                                        </p:attrNameLst>
                                      </p:cBhvr>
                                      <p:to>
                                        <p:strVal val="visible"/>
                                      </p:to>
                                    </p:set>
                                    <p:animEffect transition="in" filter="barn(outVertical)">
                                      <p:cBhvr>
                                        <p:cTn id="43" dur="500"/>
                                        <p:tgtEl>
                                          <p:spTgt spid="20485">
                                            <p:txEl>
                                              <p:pRg st="11" end="11"/>
                                            </p:txEl>
                                          </p:spTgt>
                                        </p:tgtEl>
                                      </p:cBhvr>
                                    </p:animEffect>
                                  </p:childTnLst>
                                </p:cTn>
                              </p:par>
                              <p:par>
                                <p:cTn id="44" presetID="16" presetClass="entr" presetSubtype="37" fill="hold" nodeType="withEffect">
                                  <p:stCondLst>
                                    <p:cond delay="0"/>
                                  </p:stCondLst>
                                  <p:childTnLst>
                                    <p:set>
                                      <p:cBhvr>
                                        <p:cTn id="45" dur="1" fill="hold">
                                          <p:stCondLst>
                                            <p:cond delay="0"/>
                                          </p:stCondLst>
                                        </p:cTn>
                                        <p:tgtEl>
                                          <p:spTgt spid="20485">
                                            <p:txEl>
                                              <p:pRg st="12" end="12"/>
                                            </p:txEl>
                                          </p:spTgt>
                                        </p:tgtEl>
                                        <p:attrNameLst>
                                          <p:attrName>style.visibility</p:attrName>
                                        </p:attrNameLst>
                                      </p:cBhvr>
                                      <p:to>
                                        <p:strVal val="visible"/>
                                      </p:to>
                                    </p:set>
                                    <p:animEffect transition="in" filter="barn(outVertical)">
                                      <p:cBhvr>
                                        <p:cTn id="46" dur="500"/>
                                        <p:tgtEl>
                                          <p:spTgt spid="20485">
                                            <p:txEl>
                                              <p:pRg st="12" end="12"/>
                                            </p:txEl>
                                          </p:spTgt>
                                        </p:tgtEl>
                                      </p:cBhvr>
                                    </p:animEffect>
                                  </p:childTnLst>
                                </p:cTn>
                              </p:par>
                              <p:par>
                                <p:cTn id="47" presetID="16" presetClass="entr" presetSubtype="37" fill="hold" nodeType="withEffect">
                                  <p:stCondLst>
                                    <p:cond delay="0"/>
                                  </p:stCondLst>
                                  <p:childTnLst>
                                    <p:set>
                                      <p:cBhvr>
                                        <p:cTn id="48" dur="1" fill="hold">
                                          <p:stCondLst>
                                            <p:cond delay="0"/>
                                          </p:stCondLst>
                                        </p:cTn>
                                        <p:tgtEl>
                                          <p:spTgt spid="20485">
                                            <p:txEl>
                                              <p:pRg st="13" end="13"/>
                                            </p:txEl>
                                          </p:spTgt>
                                        </p:tgtEl>
                                        <p:attrNameLst>
                                          <p:attrName>style.visibility</p:attrName>
                                        </p:attrNameLst>
                                      </p:cBhvr>
                                      <p:to>
                                        <p:strVal val="visible"/>
                                      </p:to>
                                    </p:set>
                                    <p:animEffect transition="in" filter="barn(outVertical)">
                                      <p:cBhvr>
                                        <p:cTn id="49" dur="500"/>
                                        <p:tgtEl>
                                          <p:spTgt spid="20485">
                                            <p:txEl>
                                              <p:pRg st="13" end="1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37" fill="hold" nodeType="clickEffect">
                                  <p:stCondLst>
                                    <p:cond delay="0"/>
                                  </p:stCondLst>
                                  <p:childTnLst>
                                    <p:set>
                                      <p:cBhvr>
                                        <p:cTn id="53" dur="1" fill="hold">
                                          <p:stCondLst>
                                            <p:cond delay="0"/>
                                          </p:stCondLst>
                                        </p:cTn>
                                        <p:tgtEl>
                                          <p:spTgt spid="20485">
                                            <p:txEl>
                                              <p:pRg st="14" end="14"/>
                                            </p:txEl>
                                          </p:spTgt>
                                        </p:tgtEl>
                                        <p:attrNameLst>
                                          <p:attrName>style.visibility</p:attrName>
                                        </p:attrNameLst>
                                      </p:cBhvr>
                                      <p:to>
                                        <p:strVal val="visible"/>
                                      </p:to>
                                    </p:set>
                                    <p:animEffect transition="in" filter="barn(outVertical)">
                                      <p:cBhvr>
                                        <p:cTn id="54" dur="500"/>
                                        <p:tgtEl>
                                          <p:spTgt spid="20485">
                                            <p:txEl>
                                              <p:pRg st="14" end="1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37" fill="hold" nodeType="clickEffect">
                                  <p:stCondLst>
                                    <p:cond delay="0"/>
                                  </p:stCondLst>
                                  <p:childTnLst>
                                    <p:set>
                                      <p:cBhvr>
                                        <p:cTn id="58" dur="1" fill="hold">
                                          <p:stCondLst>
                                            <p:cond delay="0"/>
                                          </p:stCondLst>
                                        </p:cTn>
                                        <p:tgtEl>
                                          <p:spTgt spid="20485">
                                            <p:txEl>
                                              <p:pRg st="15" end="15"/>
                                            </p:txEl>
                                          </p:spTgt>
                                        </p:tgtEl>
                                        <p:attrNameLst>
                                          <p:attrName>style.visibility</p:attrName>
                                        </p:attrNameLst>
                                      </p:cBhvr>
                                      <p:to>
                                        <p:strVal val="visible"/>
                                      </p:to>
                                    </p:set>
                                    <p:animEffect transition="in" filter="barn(outVertical)">
                                      <p:cBhvr>
                                        <p:cTn id="59" dur="500"/>
                                        <p:tgtEl>
                                          <p:spTgt spid="20485">
                                            <p:txEl>
                                              <p:pRg st="15" end="15"/>
                                            </p:txEl>
                                          </p:spTgt>
                                        </p:tgtEl>
                                      </p:cBhvr>
                                    </p:animEffect>
                                  </p:childTnLst>
                                </p:cTn>
                              </p:par>
                              <p:par>
                                <p:cTn id="60" presetID="16" presetClass="entr" presetSubtype="37" fill="hold" nodeType="withEffect">
                                  <p:stCondLst>
                                    <p:cond delay="0"/>
                                  </p:stCondLst>
                                  <p:childTnLst>
                                    <p:set>
                                      <p:cBhvr>
                                        <p:cTn id="61" dur="1" fill="hold">
                                          <p:stCondLst>
                                            <p:cond delay="0"/>
                                          </p:stCondLst>
                                        </p:cTn>
                                        <p:tgtEl>
                                          <p:spTgt spid="20485">
                                            <p:txEl>
                                              <p:pRg st="16" end="16"/>
                                            </p:txEl>
                                          </p:spTgt>
                                        </p:tgtEl>
                                        <p:attrNameLst>
                                          <p:attrName>style.visibility</p:attrName>
                                        </p:attrNameLst>
                                      </p:cBhvr>
                                      <p:to>
                                        <p:strVal val="visible"/>
                                      </p:to>
                                    </p:set>
                                    <p:animEffect transition="in" filter="barn(outVertical)">
                                      <p:cBhvr>
                                        <p:cTn id="62" dur="500"/>
                                        <p:tgtEl>
                                          <p:spTgt spid="20485">
                                            <p:txEl>
                                              <p:pRg st="16" end="1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1" presetClass="entr" presetSubtype="8" fill="hold" grpId="0" nodeType="clickEffect">
                                  <p:stCondLst>
                                    <p:cond delay="0"/>
                                  </p:stCondLst>
                                  <p:childTnLst>
                                    <p:set>
                                      <p:cBhvr>
                                        <p:cTn id="66" dur="1" fill="hold">
                                          <p:stCondLst>
                                            <p:cond delay="0"/>
                                          </p:stCondLst>
                                        </p:cTn>
                                        <p:tgtEl>
                                          <p:spTgt spid="20486"/>
                                        </p:tgtEl>
                                        <p:attrNameLst>
                                          <p:attrName>style.visibility</p:attrName>
                                        </p:attrNameLst>
                                      </p:cBhvr>
                                      <p:to>
                                        <p:strVal val="visible"/>
                                      </p:to>
                                    </p:set>
                                    <p:animEffect transition="in" filter="wheel(8)">
                                      <p:cBhvr>
                                        <p:cTn id="6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 y="76200"/>
            <a:ext cx="7772400" cy="533400"/>
          </a:xfrm>
        </p:spPr>
        <p:txBody>
          <a:bodyPr/>
          <a:lstStyle/>
          <a:p>
            <a:pPr algn="l" eaLnBrk="1" hangingPunct="1"/>
            <a:r>
              <a:rPr lang="en-US" altLang="zh-CN" sz="2800" dirty="0">
                <a:solidFill>
                  <a:srgbClr val="990000"/>
                </a:solidFill>
                <a:latin typeface="隶书" panose="02010509060101010101" pitchFamily="49" charset="-122"/>
                <a:ea typeface="隶书" panose="02010509060101010101" pitchFamily="49" charset="-122"/>
              </a:rPr>
              <a:t>4.4 </a:t>
            </a:r>
            <a:r>
              <a:rPr lang="zh-CN" altLang="en-US" sz="2800" dirty="0">
                <a:solidFill>
                  <a:srgbClr val="990000"/>
                </a:solidFill>
                <a:latin typeface="隶书" panose="02010509060101010101" pitchFamily="49" charset="-122"/>
                <a:ea typeface="隶书" panose="02010509060101010101" pitchFamily="49" charset="-122"/>
              </a:rPr>
              <a:t>区分记号的符号表 </a:t>
            </a:r>
          </a:p>
        </p:txBody>
      </p:sp>
      <p:sp>
        <p:nvSpPr>
          <p:cNvPr id="39940" name="Rectangle 4"/>
          <p:cNvSpPr>
            <a:spLocks noChangeArrowheads="1"/>
          </p:cNvSpPr>
          <p:nvPr/>
        </p:nvSpPr>
        <p:spPr bwMode="auto">
          <a:xfrm>
            <a:off x="457200" y="533400"/>
            <a:ext cx="80025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b="1" dirty="0" err="1">
                <a:latin typeface="黑体" panose="02010609060101010101" pitchFamily="49" charset="-122"/>
                <a:ea typeface="黑体" panose="02010609060101010101" pitchFamily="49" charset="-122"/>
              </a:rPr>
              <a:t>struct</a:t>
            </a:r>
            <a:r>
              <a:rPr lang="en-US" altLang="zh-CN" sz="2000" b="1" dirty="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Token</a:t>
            </a: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TokenTab</a:t>
            </a:r>
            <a:r>
              <a:rPr lang="en-US" altLang="zh-CN" sz="2000" b="1" dirty="0">
                <a:latin typeface="黑体" panose="02010609060101010101" pitchFamily="49" charset="-122"/>
                <a:ea typeface="黑体" panose="02010609060101010101" pitchFamily="49" charset="-122"/>
              </a:rPr>
              <a:t>[] =</a:t>
            </a:r>
            <a:endParaRPr lang="en-US" altLang="zh-CN" sz="2000" b="1" dirty="0">
              <a:latin typeface="隶书" panose="02010509060101010101" pitchFamily="49" charset="-122"/>
              <a:ea typeface="隶书" panose="02010509060101010101" pitchFamily="49" charset="-122"/>
            </a:endParaRPr>
          </a:p>
          <a:p>
            <a:pPr algn="just" fontAlgn="b">
              <a:spcBef>
                <a:spcPct val="0"/>
              </a:spcBef>
              <a:buFontTx/>
              <a:buNone/>
            </a:pPr>
            <a:r>
              <a:rPr lang="en-US" altLang="zh-CN" sz="2000" b="1" dirty="0">
                <a:latin typeface="黑体" panose="02010609060101010101" pitchFamily="49" charset="-122"/>
                <a:ea typeface="黑体" panose="02010609060101010101" pitchFamily="49" charset="-122"/>
              </a:rPr>
              <a:t>{</a:t>
            </a:r>
            <a:endParaRPr lang="en-US" altLang="zh-CN" sz="2000" b="1" dirty="0">
              <a:solidFill>
                <a:schemeClr val="accent2"/>
              </a:solidFill>
              <a:latin typeface="黑体" panose="02010609060101010101" pitchFamily="49" charset="-122"/>
              <a:ea typeface="黑体" panose="02010609060101010101" pitchFamily="49" charset="-122"/>
            </a:endParaRPr>
          </a:p>
        </p:txBody>
      </p:sp>
      <p:sp>
        <p:nvSpPr>
          <p:cNvPr id="21510" name="Rectangle 6"/>
          <p:cNvSpPr>
            <a:spLocks noChangeArrowheads="1"/>
          </p:cNvSpPr>
          <p:nvPr/>
        </p:nvSpPr>
        <p:spPr bwMode="auto">
          <a:xfrm>
            <a:off x="1371600" y="1412875"/>
            <a:ext cx="694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spcBef>
                <a:spcPct val="0"/>
              </a:spcBef>
              <a:buFontTx/>
              <a:buNone/>
            </a:pPr>
            <a:r>
              <a:rPr lang="en-US" altLang="zh-CN" sz="2000" b="1">
                <a:latin typeface="黑体" panose="02010609060101010101" pitchFamily="49" charset="-122"/>
                <a:ea typeface="黑体" panose="02010609060101010101" pitchFamily="49" charset="-122"/>
              </a:rPr>
              <a:t>{T,		"T",		0.0,		NULL},</a:t>
            </a:r>
          </a:p>
        </p:txBody>
      </p:sp>
      <p:sp>
        <p:nvSpPr>
          <p:cNvPr id="21511" name="Rectangle 7"/>
          <p:cNvSpPr>
            <a:spLocks noChangeArrowheads="1"/>
          </p:cNvSpPr>
          <p:nvPr/>
        </p:nvSpPr>
        <p:spPr bwMode="auto">
          <a:xfrm>
            <a:off x="1371600" y="1736725"/>
            <a:ext cx="777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"SIN",		0.0,		sin},</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"COS",		0.0,		cos},</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"TAN",		0.0,		tan},</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"LN",		0.0,		log},</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"EXP",		0.0,		exp},</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{FUNC,		"SQRT",		0.0,		sqrt},</a:t>
            </a:r>
          </a:p>
        </p:txBody>
      </p:sp>
      <p:sp>
        <p:nvSpPr>
          <p:cNvPr id="21512" name="Rectangle 8"/>
          <p:cNvSpPr>
            <a:spLocks noChangeArrowheads="1"/>
          </p:cNvSpPr>
          <p:nvPr/>
        </p:nvSpPr>
        <p:spPr bwMode="auto">
          <a:xfrm>
            <a:off x="457200" y="3602038"/>
            <a:ext cx="800100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latin typeface="黑体" panose="02010609060101010101" pitchFamily="49" charset="-122"/>
                <a:ea typeface="黑体" panose="02010609060101010101" pitchFamily="49" charset="-122"/>
              </a:rPr>
              <a:t>	{ORIGIN,	"ORIGIN",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{SCALE,		"SCALE",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{ROT,		"ROT",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{IS,		"IS",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{FOR,		"FOR",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{FROM,		"FROM",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{TO,		"TO",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{STEP,		"STEP",		0.0,		NULL},</a:t>
            </a:r>
          </a:p>
          <a:p>
            <a:pPr algn="just" fontAlgn="b">
              <a:spcBef>
                <a:spcPct val="0"/>
              </a:spcBef>
              <a:buFontTx/>
              <a:buNone/>
            </a:pPr>
            <a:r>
              <a:rPr lang="en-US" altLang="zh-CN" sz="2000" b="1">
                <a:latin typeface="黑体" panose="02010609060101010101" pitchFamily="49" charset="-122"/>
                <a:ea typeface="黑体" panose="02010609060101010101" pitchFamily="49" charset="-122"/>
              </a:rPr>
              <a:t>	{DRAW,		"DRAW",		0.0,		NULL}</a:t>
            </a:r>
          </a:p>
        </p:txBody>
      </p:sp>
      <p:sp>
        <p:nvSpPr>
          <p:cNvPr id="39944" name="Text Box 9"/>
          <p:cNvSpPr txBox="1">
            <a:spLocks noChangeArrowheads="1"/>
          </p:cNvSpPr>
          <p:nvPr/>
        </p:nvSpPr>
        <p:spPr bwMode="auto">
          <a:xfrm>
            <a:off x="7523163" y="6211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关系</a:t>
            </a:r>
            <a:endParaRPr lang="zh-CN" altLang="en-US" sz="2400">
              <a:latin typeface="隶书" panose="02010509060101010101" pitchFamily="49" charset="-122"/>
              <a:ea typeface="隶书" panose="02010509060101010101" pitchFamily="49" charset="-122"/>
            </a:endParaRPr>
          </a:p>
        </p:txBody>
      </p:sp>
      <p:sp>
        <p:nvSpPr>
          <p:cNvPr id="39945" name="Text Box 10"/>
          <p:cNvSpPr txBox="1">
            <a:spLocks noChangeArrowheads="1"/>
          </p:cNvSpPr>
          <p:nvPr/>
        </p:nvSpPr>
        <p:spPr bwMode="auto">
          <a:xfrm>
            <a:off x="8350250" y="61658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4" action="ppaction://hlinksldjump"/>
              </a:rPr>
              <a:t>例子</a:t>
            </a:r>
            <a:endParaRPr lang="zh-CN" altLang="en-US" sz="2400">
              <a:latin typeface="黑体" panose="02010609060101010101" pitchFamily="49" charset="-122"/>
              <a:ea typeface="黑体" panose="02010609060101010101" pitchFamily="49" charset="-122"/>
            </a:endParaRPr>
          </a:p>
        </p:txBody>
      </p:sp>
      <p:sp>
        <p:nvSpPr>
          <p:cNvPr id="39946" name="Text Box 11"/>
          <p:cNvSpPr txBox="1">
            <a:spLocks noChangeArrowheads="1"/>
          </p:cNvSpPr>
          <p:nvPr/>
        </p:nvSpPr>
        <p:spPr bwMode="auto">
          <a:xfrm>
            <a:off x="4211638" y="234950"/>
            <a:ext cx="331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5" action="ppaction://hlinksldjump"/>
              </a:rPr>
              <a:t>存放记号的数据结构</a:t>
            </a:r>
            <a:endParaRPr lang="zh-CN" altLang="en-US" sz="2400">
              <a:latin typeface="隶书" panose="02010509060101010101" pitchFamily="49" charset="-122"/>
              <a:ea typeface="隶书" panose="02010509060101010101" pitchFamily="49" charset="-122"/>
            </a:endParaRPr>
          </a:p>
        </p:txBody>
      </p:sp>
      <p:sp>
        <p:nvSpPr>
          <p:cNvPr id="39947" name="动作按钮: 后退或前一项 1">
            <a:hlinkClick r:id="" action="ppaction://hlinkshowjump?jump=lastslideviewed" highlightClick="1"/>
          </p:cNvPr>
          <p:cNvSpPr>
            <a:spLocks noChangeArrowheads="1"/>
          </p:cNvSpPr>
          <p:nvPr/>
        </p:nvSpPr>
        <p:spPr bwMode="auto">
          <a:xfrm>
            <a:off x="5957888" y="6408738"/>
            <a:ext cx="720725" cy="35877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3" name="Rectangle 4"/>
          <p:cNvSpPr>
            <a:spLocks noChangeArrowheads="1"/>
          </p:cNvSpPr>
          <p:nvPr/>
        </p:nvSpPr>
        <p:spPr bwMode="auto">
          <a:xfrm>
            <a:off x="1350963" y="795338"/>
            <a:ext cx="66960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{CONST_ID,	"PI",		3.1415926,	NULL},</a:t>
            </a:r>
          </a:p>
          <a:p>
            <a:pPr algn="just" fontAlgn="b">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{CONST_ID,	"E",		2.71828,	NULL},</a:t>
            </a:r>
          </a:p>
        </p:txBody>
      </p:sp>
      <p:sp>
        <p:nvSpPr>
          <p:cNvPr id="39949" name="Rectangle 4"/>
          <p:cNvSpPr>
            <a:spLocks noChangeArrowheads="1"/>
          </p:cNvSpPr>
          <p:nvPr/>
        </p:nvSpPr>
        <p:spPr bwMode="auto">
          <a:xfrm>
            <a:off x="558800" y="6407150"/>
            <a:ext cx="792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
              <a:spcBef>
                <a:spcPct val="0"/>
              </a:spcBef>
              <a:buFontTx/>
              <a:buNone/>
            </a:pPr>
            <a:r>
              <a:rPr lang="en-US" altLang="zh-CN" sz="2000" b="1">
                <a:latin typeface="黑体" panose="02010609060101010101" pitchFamily="49" charset="-122"/>
                <a:ea typeface="黑体" panose="02010609060101010101" pitchFamily="49" charset="-122"/>
              </a:rPr>
              <a:t>};</a:t>
            </a:r>
            <a:endParaRPr lang="en-US" altLang="zh-CN" sz="2000" b="1">
              <a:solidFill>
                <a:schemeClr val="accent2"/>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arn(outVertical)">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arn(outVertical)">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barn(outVertical)">
                                      <p:cBhvr>
                                        <p:cTn id="2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P spid="21511" grpId="0" autoUpdateAnimBg="0"/>
      <p:bldP spid="21512" grpId="0" autoUpdateAnimBg="0"/>
      <p:bldP spid="1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68313" y="333375"/>
            <a:ext cx="7772400" cy="658813"/>
          </a:xfrm>
        </p:spPr>
        <p:txBody>
          <a:bodyPr/>
          <a:lstStyle/>
          <a:p>
            <a:pPr algn="l" eaLnBrk="1" hangingPunct="1"/>
            <a:r>
              <a:rPr lang="zh-CN" altLang="en-US" sz="3200">
                <a:solidFill>
                  <a:srgbClr val="990000"/>
                </a:solidFill>
                <a:latin typeface="隶书" panose="02010509060101010101" pitchFamily="49" charset="-122"/>
                <a:ea typeface="隶书" panose="02010509060101010101" pitchFamily="49" charset="-122"/>
              </a:rPr>
              <a:t>三者之间的关系</a:t>
            </a:r>
          </a:p>
        </p:txBody>
      </p:sp>
      <p:sp>
        <p:nvSpPr>
          <p:cNvPr id="41988" name="Rectangle 4"/>
          <p:cNvSpPr>
            <a:spLocks noChangeArrowheads="1"/>
          </p:cNvSpPr>
          <p:nvPr/>
        </p:nvSpPr>
        <p:spPr bwMode="auto">
          <a:xfrm>
            <a:off x="539750" y="1268413"/>
            <a:ext cx="8064500"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rPr>
              <a:t>记号类别（</a:t>
            </a:r>
            <a:r>
              <a:rPr lang="en-US" altLang="zh-CN" sz="2400">
                <a:latin typeface="黑体" panose="02010609060101010101" pitchFamily="49" charset="-122"/>
                <a:ea typeface="黑体" panose="02010609060101010101" pitchFamily="49" charset="-122"/>
                <a:hlinkClick r:id="rId3" action="ppaction://hlinksldjump"/>
              </a:rPr>
              <a:t>enum Token_Type</a:t>
            </a:r>
            <a:r>
              <a:rPr lang="zh-CN" altLang="en-US" sz="2400">
                <a:latin typeface="黑体" panose="02010609060101010101" pitchFamily="49" charset="-122"/>
                <a:ea typeface="黑体" panose="02010609060101010101" pitchFamily="49" charset="-122"/>
              </a:rPr>
              <a:t>）：</a:t>
            </a:r>
            <a:r>
              <a:rPr lang="zh-CN" altLang="en-US" sz="2400">
                <a:latin typeface="隶书" panose="02010509060101010101" pitchFamily="49" charset="-122"/>
                <a:ea typeface="隶书" panose="02010509060101010101" pitchFamily="49" charset="-122"/>
              </a:rPr>
              <a:t>作用是规定所有</a:t>
            </a:r>
            <a:br>
              <a:rPr lang="en-US" altLang="zh-CN" sz="2400">
                <a:latin typeface="隶书" panose="02010509060101010101" pitchFamily="49" charset="-122"/>
                <a:ea typeface="隶书" panose="02010509060101010101" pitchFamily="49" charset="-122"/>
              </a:rPr>
            </a:b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记号的类别（命名常数便于记忆</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理解）；</a:t>
            </a:r>
          </a:p>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hlinkClick r:id="rId4" action="ppaction://hlinksldjump"/>
              </a:rPr>
              <a:t>正规式</a:t>
            </a:r>
            <a:r>
              <a:rPr lang="zh-CN" altLang="en-US" sz="2400">
                <a:latin typeface="隶书" panose="02010509060101010101" pitchFamily="49" charset="-122"/>
                <a:ea typeface="隶书" panose="02010509060101010101" pitchFamily="49" charset="-122"/>
              </a:rPr>
              <a:t>：作用是描述所有类别的记号的模式；</a:t>
            </a:r>
            <a:br>
              <a:rPr lang="en-US" altLang="zh-CN" sz="2400">
                <a:latin typeface="隶书" panose="02010509060101010101" pitchFamily="49" charset="-122"/>
                <a:ea typeface="隶书" panose="02010509060101010101" pitchFamily="49" charset="-122"/>
              </a:rPr>
            </a:b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将据此构造 </a:t>
            </a:r>
            <a:r>
              <a:rPr lang="en-US" altLang="zh-CN" sz="2400">
                <a:latin typeface="隶书" panose="02010509060101010101" pitchFamily="49" charset="-122"/>
                <a:ea typeface="隶书" panose="02010509060101010101" pitchFamily="49" charset="-122"/>
              </a:rPr>
              <a:t>DFA</a:t>
            </a:r>
            <a:r>
              <a:rPr lang="zh-CN" altLang="en-US" sz="2400">
                <a:latin typeface="隶书" panose="02010509060101010101" pitchFamily="49" charset="-122"/>
                <a:ea typeface="隶书" panose="02010509060101010101" pitchFamily="49" charset="-122"/>
              </a:rPr>
              <a:t>；</a:t>
            </a:r>
          </a:p>
          <a:p>
            <a:pPr>
              <a:lnSpc>
                <a:spcPct val="120000"/>
              </a:lnSpc>
              <a:spcBef>
                <a:spcPct val="0"/>
              </a:spcBef>
              <a:buFontTx/>
              <a:buAutoNum type="arabicPeriod"/>
            </a:pPr>
            <a:r>
              <a:rPr lang="zh-CN" altLang="en-US" sz="2400">
                <a:latin typeface="隶书" panose="02010509060101010101" pitchFamily="49" charset="-122"/>
                <a:ea typeface="隶书" panose="02010509060101010101" pitchFamily="49" charset="-122"/>
                <a:hlinkClick r:id="rId5" action="ppaction://hlinksldjump"/>
              </a:rPr>
              <a:t>符号表</a:t>
            </a:r>
            <a:r>
              <a:rPr lang="zh-CN" altLang="en-US" sz="2400">
                <a:latin typeface="隶书" panose="02010509060101010101" pitchFamily="49" charset="-122"/>
                <a:ea typeface="隶书" panose="02010509060101010101" pitchFamily="49" charset="-122"/>
              </a:rPr>
              <a:t>：作用是对按同一模式</a:t>
            </a:r>
            <a:r>
              <a:rPr lang="en-US" altLang="zh-CN" sz="2400">
                <a:latin typeface="隶书" panose="02010509060101010101" pitchFamily="49" charset="-122"/>
                <a:ea typeface="隶书" panose="02010509060101010101" pitchFamily="49" charset="-122"/>
              </a:rPr>
              <a:t>(ID)</a:t>
            </a:r>
            <a:r>
              <a:rPr lang="zh-CN" altLang="en-US" sz="2400">
                <a:latin typeface="隶书" panose="02010509060101010101" pitchFamily="49" charset="-122"/>
                <a:ea typeface="隶书" panose="02010509060101010101" pitchFamily="49" charset="-122"/>
              </a:rPr>
              <a:t>识别出来的记号之</a:t>
            </a:r>
            <a:br>
              <a:rPr lang="en-US" altLang="zh-CN" sz="2400">
                <a:latin typeface="隶书" panose="02010509060101010101" pitchFamily="49" charset="-122"/>
                <a:ea typeface="隶书" panose="02010509060101010101" pitchFamily="49" charset="-122"/>
              </a:rPr>
            </a:br>
            <a:r>
              <a:rPr lang="zh-CN" altLang="en-US" sz="2400">
                <a:latin typeface="隶书" panose="02010509060101010101" pitchFamily="49" charset="-122"/>
                <a:ea typeface="隶书" panose="02010509060101010101" pitchFamily="49" charset="-122"/>
              </a:rPr>
              <a:t>　　种类和其他信息进行区别；</a:t>
            </a:r>
            <a:endParaRPr kumimoji="0" lang="zh-CN" altLang="en-US" sz="2400">
              <a:latin typeface="隶书" panose="02010509060101010101" pitchFamily="49" charset="-122"/>
              <a:ea typeface="隶书" panose="02010509060101010101" pitchFamily="49" charset="-122"/>
            </a:endParaRPr>
          </a:p>
        </p:txBody>
      </p:sp>
      <p:sp>
        <p:nvSpPr>
          <p:cNvPr id="41989" name="Rectangle 5"/>
          <p:cNvSpPr>
            <a:spLocks noChangeArrowheads="1"/>
          </p:cNvSpPr>
          <p:nvPr/>
        </p:nvSpPr>
        <p:spPr bwMode="auto">
          <a:xfrm>
            <a:off x="179388" y="4005263"/>
            <a:ext cx="849630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FontTx/>
              <a:buNone/>
            </a:pPr>
            <a:r>
              <a:rPr kumimoji="0" lang="en-US" altLang="zh-CN" sz="2400">
                <a:latin typeface="隶书" panose="02010509060101010101" pitchFamily="49" charset="-122"/>
                <a:ea typeface="隶书" panose="02010509060101010101" pitchFamily="49" charset="-122"/>
              </a:rPr>
              <a:t>      </a:t>
            </a:r>
            <a:r>
              <a:rPr kumimoji="0" lang="zh-CN" altLang="en-US" sz="2400">
                <a:latin typeface="隶书" panose="02010509060101010101" pitchFamily="49" charset="-122"/>
                <a:ea typeface="隶书" panose="02010509060101010101" pitchFamily="49" charset="-122"/>
              </a:rPr>
              <a:t>即：当输入序列被匹配为</a:t>
            </a:r>
            <a:r>
              <a:rPr kumimoji="0" lang="en-US" altLang="zh-CN" sz="2400">
                <a:latin typeface="黑体" panose="02010609060101010101" pitchFamily="49" charset="-122"/>
                <a:ea typeface="黑体" panose="02010609060101010101" pitchFamily="49" charset="-122"/>
              </a:rPr>
              <a:t>ID</a:t>
            </a:r>
            <a:r>
              <a:rPr kumimoji="0" lang="zh-CN" altLang="en-US" sz="2400">
                <a:latin typeface="隶书" panose="02010509060101010101" pitchFamily="49" charset="-122"/>
                <a:ea typeface="隶书" panose="02010509060101010101" pitchFamily="49" charset="-122"/>
              </a:rPr>
              <a:t>时，首先去查符号表，从中得到此</a:t>
            </a:r>
            <a:r>
              <a:rPr kumimoji="0" lang="en-US" altLang="zh-CN" sz="2400">
                <a:latin typeface="黑体" panose="02010609060101010101" pitchFamily="49" charset="-122"/>
                <a:ea typeface="黑体" panose="02010609060101010101" pitchFamily="49" charset="-122"/>
              </a:rPr>
              <a:t>ID</a:t>
            </a:r>
            <a:r>
              <a:rPr kumimoji="0" lang="zh-CN" altLang="en-US" sz="2400">
                <a:latin typeface="隶书" panose="02010509060101010101" pitchFamily="49" charset="-122"/>
                <a:ea typeface="隶书" panose="02010509060101010101" pitchFamily="49" charset="-122"/>
              </a:rPr>
              <a:t>所代表的记号，然后返回记号信息给调用者。</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21</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28600" y="428625"/>
            <a:ext cx="7772400" cy="685800"/>
          </a:xfrm>
        </p:spPr>
        <p:txBody>
          <a:bodyPr/>
          <a:lstStyle/>
          <a:p>
            <a:pPr algn="l" eaLnBrk="1" hangingPunct="1"/>
            <a:r>
              <a:rPr lang="zh-CN" altLang="en-US" sz="2800">
                <a:solidFill>
                  <a:srgbClr val="990000"/>
                </a:solidFill>
                <a:latin typeface="隶书" panose="02010509060101010101" pitchFamily="49" charset="-122"/>
                <a:ea typeface="隶书" panose="02010509060101010101" pitchFamily="49" charset="-122"/>
              </a:rPr>
              <a:t>例</a:t>
            </a:r>
            <a:r>
              <a:rPr lang="zh-CN" altLang="en-US" sz="2800">
                <a:latin typeface="隶书" panose="02010509060101010101" pitchFamily="49" charset="-122"/>
                <a:ea typeface="隶书" panose="02010509060101010101" pitchFamily="49" charset="-122"/>
              </a:rPr>
              <a:t> 语句</a:t>
            </a:r>
            <a:r>
              <a:rPr lang="zh-CN" altLang="en-US" sz="2800">
                <a:solidFill>
                  <a:schemeClr val="accent2"/>
                </a:solidFill>
                <a:latin typeface="华文楷体" panose="02010600040101010101" pitchFamily="2" charset="-122"/>
                <a:ea typeface="黑体" panose="02010609060101010101" pitchFamily="49" charset="-122"/>
              </a:rPr>
              <a:t>“</a:t>
            </a:r>
            <a:r>
              <a:rPr lang="en-US" altLang="zh-CN" sz="2800">
                <a:solidFill>
                  <a:schemeClr val="accent2"/>
                </a:solidFill>
                <a:latin typeface="黑体" panose="02010609060101010101" pitchFamily="49" charset="-122"/>
                <a:ea typeface="黑体" panose="02010609060101010101" pitchFamily="49" charset="-122"/>
              </a:rPr>
              <a:t>ROT IS PI</a:t>
            </a:r>
            <a:r>
              <a:rPr lang="en-US" altLang="zh-CN" sz="2800" b="1">
                <a:solidFill>
                  <a:schemeClr val="accent2"/>
                </a:solidFill>
                <a:latin typeface="黑体" panose="02010609060101010101" pitchFamily="49" charset="-122"/>
                <a:ea typeface="黑体" panose="02010609060101010101" pitchFamily="49" charset="-122"/>
              </a:rPr>
              <a:t>/</a:t>
            </a:r>
            <a:r>
              <a:rPr lang="en-US" altLang="zh-CN" sz="2800">
                <a:solidFill>
                  <a:schemeClr val="accent2"/>
                </a:solidFill>
                <a:latin typeface="黑体" panose="02010609060101010101" pitchFamily="49" charset="-122"/>
                <a:ea typeface="黑体" panose="02010609060101010101" pitchFamily="49" charset="-122"/>
              </a:rPr>
              <a:t>6</a:t>
            </a:r>
            <a:r>
              <a:rPr lang="en-US" altLang="zh-CN" sz="2800">
                <a:solidFill>
                  <a:schemeClr val="accent2"/>
                </a:solidFill>
                <a:latin typeface="华文楷体" panose="02010600040101010101" pitchFamily="2" charset="-122"/>
                <a:ea typeface="黑体" panose="02010609060101010101" pitchFamily="49" charset="-122"/>
              </a:rPr>
              <a:t>”</a:t>
            </a:r>
            <a:r>
              <a:rPr lang="zh-CN" altLang="en-US" sz="2800">
                <a:latin typeface="隶书" panose="02010509060101010101" pitchFamily="49" charset="-122"/>
                <a:ea typeface="隶书" panose="02010509060101010101" pitchFamily="49" charset="-122"/>
              </a:rPr>
              <a:t>的记号流</a:t>
            </a:r>
          </a:p>
        </p:txBody>
      </p:sp>
      <p:sp>
        <p:nvSpPr>
          <p:cNvPr id="22532" name="Rectangle 4"/>
          <p:cNvSpPr>
            <a:spLocks noChangeArrowheads="1"/>
          </p:cNvSpPr>
          <p:nvPr/>
        </p:nvSpPr>
        <p:spPr bwMode="auto">
          <a:xfrm>
            <a:off x="228600" y="1833563"/>
            <a:ext cx="80772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&lt;ROT		"ROT"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&lt;IS		"IS"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&lt;CONST_ID	"PI"		3.141593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&lt;DIV		"</a:t>
            </a:r>
            <a:r>
              <a:rPr lang="en-US" altLang="zh-CN" sz="2400" b="1">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0.0		NULL&gt;</a:t>
            </a:r>
          </a:p>
          <a:p>
            <a:pPr algn="just" fontAlgn="b">
              <a:lnSpc>
                <a:spcPct val="110000"/>
              </a:lnSpc>
              <a:spcBef>
                <a:spcPct val="0"/>
              </a:spcBef>
              <a:buFontTx/>
              <a:buNone/>
            </a:pPr>
            <a:r>
              <a:rPr lang="en-US" altLang="zh-CN" sz="2400">
                <a:latin typeface="黑体" panose="02010609060101010101" pitchFamily="49" charset="-122"/>
                <a:ea typeface="黑体" panose="02010609060101010101" pitchFamily="49" charset="-122"/>
              </a:rPr>
              <a:t>	&lt;CONST_ID	"6"		6.0		NULL&gt;</a:t>
            </a:r>
          </a:p>
        </p:txBody>
      </p:sp>
      <p:sp>
        <p:nvSpPr>
          <p:cNvPr id="22534" name="Rectangle 6"/>
          <p:cNvSpPr>
            <a:spLocks noChangeArrowheads="1"/>
          </p:cNvSpPr>
          <p:nvPr/>
        </p:nvSpPr>
        <p:spPr bwMode="auto">
          <a:xfrm>
            <a:off x="1042988" y="1401763"/>
            <a:ext cx="70421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&lt;</a:t>
            </a:r>
            <a:r>
              <a:rPr lang="zh-CN" altLang="en-US" sz="2400">
                <a:solidFill>
                  <a:schemeClr val="accent2"/>
                </a:solidFill>
                <a:latin typeface="隶书" panose="02010509060101010101" pitchFamily="49" charset="-122"/>
                <a:ea typeface="隶书" panose="02010509060101010101" pitchFamily="49" charset="-122"/>
              </a:rPr>
              <a:t>类别		原始输入	值		函数地址</a:t>
            </a:r>
            <a:r>
              <a:rPr lang="en-US" altLang="zh-CN" sz="2400">
                <a:latin typeface="黑体" panose="02010609060101010101" pitchFamily="49" charset="-122"/>
                <a:ea typeface="黑体" panose="02010609060101010101" pitchFamily="49" charset="-122"/>
              </a:rPr>
              <a:t>&gt;</a:t>
            </a:r>
          </a:p>
        </p:txBody>
      </p:sp>
      <p:sp>
        <p:nvSpPr>
          <p:cNvPr id="44038" name="Text Box 7"/>
          <p:cNvSpPr txBox="1">
            <a:spLocks noChangeArrowheads="1"/>
          </p:cNvSpPr>
          <p:nvPr/>
        </p:nvSpPr>
        <p:spPr bwMode="auto">
          <a:xfrm>
            <a:off x="5416550" y="5013325"/>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存放记号的数据结构</a:t>
            </a:r>
            <a:endParaRPr lang="zh-CN" altLang="en-US" sz="2400">
              <a:latin typeface="隶书" panose="02010509060101010101" pitchFamily="49" charset="-122"/>
              <a:ea typeface="隶书" panose="02010509060101010101" pitchFamily="49" charset="-122"/>
            </a:endParaRPr>
          </a:p>
        </p:txBody>
      </p:sp>
      <p:sp>
        <p:nvSpPr>
          <p:cNvPr id="22536" name="Line 8"/>
          <p:cNvSpPr>
            <a:spLocks noChangeShapeType="1"/>
          </p:cNvSpPr>
          <p:nvPr/>
        </p:nvSpPr>
        <p:spPr bwMode="auto">
          <a:xfrm>
            <a:off x="684213" y="1905000"/>
            <a:ext cx="8135937" cy="0"/>
          </a:xfrm>
          <a:prstGeom prst="line">
            <a:avLst/>
          </a:prstGeom>
          <a:noFill/>
          <a:ln w="222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40" name="Text Box 9"/>
          <p:cNvSpPr txBox="1">
            <a:spLocks noChangeArrowheads="1"/>
          </p:cNvSpPr>
          <p:nvPr/>
        </p:nvSpPr>
        <p:spPr bwMode="auto">
          <a:xfrm>
            <a:off x="5435600" y="5734050"/>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latin typeface="隶书" panose="02010509060101010101" pitchFamily="49" charset="-122"/>
                <a:ea typeface="隶书" panose="02010509060101010101" pitchFamily="49" charset="-122"/>
                <a:hlinkClick r:id="rId4" action="ppaction://hlinksldjump"/>
              </a:rPr>
              <a:t> </a:t>
            </a:r>
            <a:r>
              <a:rPr lang="zh-CN" altLang="en-US" sz="2400">
                <a:latin typeface="隶书" panose="02010509060101010101" pitchFamily="49" charset="-122"/>
                <a:ea typeface="隶书" panose="02010509060101010101" pitchFamily="49" charset="-122"/>
                <a:hlinkClick r:id="rId4" action="ppaction://hlinksldjump"/>
              </a:rPr>
              <a:t>符号表    </a:t>
            </a: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Effect transition="in" filter="wipe(left)">
                                      <p:cBhvr>
                                        <p:cTn id="7" dur="500"/>
                                        <p:tgtEl>
                                          <p:spTgt spid="225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wipe(left)">
                                      <p:cBhvr>
                                        <p:cTn id="10" dur="500"/>
                                        <p:tgtEl>
                                          <p:spTgt spid="225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532"/>
                                        </p:tgtEl>
                                        <p:attrNameLst>
                                          <p:attrName>style.visibility</p:attrName>
                                        </p:attrNameLst>
                                      </p:cBhvr>
                                      <p:to>
                                        <p:strVal val="visible"/>
                                      </p:to>
                                    </p:set>
                                    <p:animEffect transition="in" filter="wipe(left)">
                                      <p:cBhvr>
                                        <p:cTn id="13"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4" grpId="0" build="p"/>
      <p:bldP spid="225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0" y="76200"/>
            <a:ext cx="7772400" cy="457200"/>
          </a:xfrm>
        </p:spPr>
        <p:txBody>
          <a:bodyPr/>
          <a:lstStyle/>
          <a:p>
            <a:pPr algn="l" eaLnBrk="1" hangingPunct="1"/>
            <a:r>
              <a:rPr lang="en-US" altLang="zh-CN" sz="2800" dirty="0">
                <a:solidFill>
                  <a:srgbClr val="990000"/>
                </a:solidFill>
                <a:latin typeface="隶书" panose="02010509060101010101" pitchFamily="49" charset="-122"/>
                <a:ea typeface="隶书" panose="02010509060101010101" pitchFamily="49" charset="-122"/>
              </a:rPr>
              <a:t>4.5 </a:t>
            </a:r>
            <a:r>
              <a:rPr lang="zh-CN" altLang="en-US" sz="2800" dirty="0">
                <a:solidFill>
                  <a:srgbClr val="990000"/>
                </a:solidFill>
                <a:latin typeface="隶书" panose="02010509060101010101" pitchFamily="49" charset="-122"/>
                <a:ea typeface="隶书" panose="02010509060101010101" pitchFamily="49" charset="-122"/>
              </a:rPr>
              <a:t>正规式的</a:t>
            </a:r>
            <a:r>
              <a:rPr lang="en-US" altLang="zh-CN" sz="2800" dirty="0">
                <a:solidFill>
                  <a:srgbClr val="990000"/>
                </a:solidFill>
                <a:latin typeface="黑体" panose="02010609060101010101" pitchFamily="49" charset="-122"/>
                <a:ea typeface="黑体" panose="02010609060101010101" pitchFamily="49" charset="-122"/>
              </a:rPr>
              <a:t>DFA </a:t>
            </a:r>
          </a:p>
        </p:txBody>
      </p:sp>
      <p:sp>
        <p:nvSpPr>
          <p:cNvPr id="46084" name="Rectangle 4"/>
          <p:cNvSpPr>
            <a:spLocks noChangeArrowheads="1"/>
          </p:cNvSpPr>
          <p:nvPr/>
        </p:nvSpPr>
        <p:spPr bwMode="auto">
          <a:xfrm>
            <a:off x="539750" y="692150"/>
            <a:ext cx="576103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letter	= [a-</a:t>
            </a:r>
            <a:r>
              <a:rPr lang="en-US" altLang="zh-CN" sz="2000" b="1" dirty="0" err="1">
                <a:solidFill>
                  <a:schemeClr val="accent2"/>
                </a:solidFill>
                <a:latin typeface="黑体" panose="02010609060101010101" pitchFamily="49" charset="-122"/>
                <a:ea typeface="黑体" panose="02010609060101010101" pitchFamily="49" charset="-122"/>
              </a:rPr>
              <a:t>zA</a:t>
            </a:r>
            <a:r>
              <a:rPr lang="en-US" altLang="zh-CN" sz="2000" b="1" dirty="0">
                <a:solidFill>
                  <a:schemeClr val="accent2"/>
                </a:solidFill>
                <a:latin typeface="黑体" panose="02010609060101010101" pitchFamily="49" charset="-122"/>
                <a:ea typeface="黑体" panose="02010609060101010101" pitchFamily="49" charset="-122"/>
              </a:rPr>
              <a:t>-Z_]</a:t>
            </a:r>
          </a:p>
          <a:p>
            <a:pPr>
              <a:lnSpc>
                <a:spcPct val="110000"/>
              </a:lnSpc>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digit	= [0-9] </a:t>
            </a:r>
          </a:p>
          <a:p>
            <a:pPr algn="just">
              <a:lnSpc>
                <a:spcPct val="110000"/>
              </a:lnSpc>
              <a:spcBef>
                <a:spcPct val="0"/>
              </a:spcBef>
              <a:buFontTx/>
              <a:buNone/>
            </a:pPr>
            <a:r>
              <a:rPr lang="en-US" altLang="zh-CN" sz="2000" b="1" dirty="0">
                <a:latin typeface="黑体" panose="02010609060101010101" pitchFamily="49" charset="-122"/>
                <a:ea typeface="黑体" panose="02010609060101010101" pitchFamily="49" charset="-122"/>
              </a:rPr>
              <a:t>WHITE_SPACE = (" "|\t|\n|</a:t>
            </a:r>
            <a:r>
              <a:rPr lang="en-US" altLang="zh-CN" sz="2000" dirty="0">
                <a:latin typeface="黑体" panose="02010609060101010101" pitchFamily="49" charset="-122"/>
                <a:ea typeface="黑体" panose="02010609060101010101" pitchFamily="49" charset="-122"/>
              </a:rPr>
              <a:t>\r</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\f</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\v</a:t>
            </a:r>
            <a:r>
              <a:rPr lang="en-US" altLang="zh-CN" sz="2000" b="1" dirty="0">
                <a:latin typeface="黑体" panose="02010609060101010101" pitchFamily="49" charset="-122"/>
                <a:ea typeface="黑体" panose="02010609060101010101" pitchFamily="49" charset="-122"/>
              </a:rPr>
              <a:t>)</a:t>
            </a:r>
            <a:r>
              <a:rPr lang="en-US" altLang="zh-CN" sz="2000" b="1" baseline="30000" dirty="0">
                <a:latin typeface="黑体" panose="02010609060101010101" pitchFamily="49" charset="-122"/>
                <a:ea typeface="黑体" panose="02010609060101010101" pitchFamily="49" charset="-122"/>
              </a:rPr>
              <a:t>+</a:t>
            </a:r>
          </a:p>
        </p:txBody>
      </p:sp>
      <p:sp>
        <p:nvSpPr>
          <p:cNvPr id="23564" name="Text Box 12"/>
          <p:cNvSpPr txBox="1">
            <a:spLocks noChangeArrowheads="1"/>
          </p:cNvSpPr>
          <p:nvPr/>
        </p:nvSpPr>
        <p:spPr bwMode="auto">
          <a:xfrm>
            <a:off x="468313" y="5775325"/>
            <a:ext cx="597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0000"/>
                </a:solidFill>
                <a:latin typeface="隶书" panose="02010509060101010101" pitchFamily="49" charset="-122"/>
                <a:ea typeface="隶书" panose="02010509060101010101" pitchFamily="49" charset="-122"/>
              </a:rPr>
              <a:t>注意：</a:t>
            </a:r>
            <a:r>
              <a:rPr lang="en-US" altLang="zh-CN" sz="2400" dirty="0">
                <a:latin typeface="黑体" panose="02010609060101010101" pitchFamily="49" charset="-122"/>
                <a:ea typeface="黑体" panose="02010609060101010101" pitchFamily="49" charset="-122"/>
              </a:rPr>
              <a:t>WHITE_SPACE</a:t>
            </a:r>
            <a:r>
              <a:rPr lang="zh-CN" altLang="en-US" sz="2400" dirty="0">
                <a:latin typeface="隶书" panose="02010509060101010101" pitchFamily="49" charset="-122"/>
                <a:ea typeface="隶书" panose="02010509060101010101" pitchFamily="49" charset="-122"/>
              </a:rPr>
              <a:t>（白空）没有在</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中。</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	如何处理白空？</a:t>
            </a:r>
          </a:p>
        </p:txBody>
      </p:sp>
      <p:graphicFrame>
        <p:nvGraphicFramePr>
          <p:cNvPr id="23570" name="Object 18"/>
          <p:cNvGraphicFramePr>
            <a:graphicFrameLocks noChangeAspect="1"/>
          </p:cNvGraphicFramePr>
          <p:nvPr/>
        </p:nvGraphicFramePr>
        <p:xfrm>
          <a:off x="5076825" y="333375"/>
          <a:ext cx="3719513" cy="5160963"/>
        </p:xfrm>
        <a:graphic>
          <a:graphicData uri="http://schemas.openxmlformats.org/presentationml/2006/ole">
            <mc:AlternateContent xmlns:mc="http://schemas.openxmlformats.org/markup-compatibility/2006">
              <mc:Choice xmlns:v="urn:schemas-microsoft-com:vml" Requires="v">
                <p:oleObj spid="_x0000_s5122" name="Visio" r:id="rId4" imgW="1627632" imgH="2256739" progId="Visio.Drawing.11">
                  <p:embed/>
                </p:oleObj>
              </mc:Choice>
              <mc:Fallback>
                <p:oleObj name="Visio" r:id="rId4" imgW="1627632" imgH="2256739" progId="Visio.Drawing.11">
                  <p:embed/>
                  <p:pic>
                    <p:nvPicPr>
                      <p:cNvPr id="2357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333375"/>
                        <a:ext cx="3719513"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539750" y="1687513"/>
            <a:ext cx="4625975" cy="4154487"/>
          </a:xfrm>
          <a:prstGeom prst="rect">
            <a:avLst/>
          </a:prstGeom>
          <a:solidFill>
            <a:schemeClr val="accent1">
              <a:lumMod val="20000"/>
              <a:lumOff val="80000"/>
            </a:schemeClr>
          </a:solidFill>
          <a:ln>
            <a:noFill/>
          </a:ln>
          <a:effec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ID     = letter</a:t>
            </a:r>
            <a:r>
              <a:rPr lang="en-US" altLang="zh-CN" sz="2400" b="1" baseline="30000" dirty="0">
                <a:solidFill>
                  <a:schemeClr val="tx2"/>
                </a:solidFill>
                <a:latin typeface="黑体" panose="02010609060101010101" pitchFamily="49" charset="-122"/>
                <a:ea typeface="黑体" panose="02010609060101010101" pitchFamily="49" charset="-122"/>
              </a:rPr>
              <a:t>+</a:t>
            </a:r>
            <a:r>
              <a:rPr lang="en-US" altLang="zh-CN" sz="2000" b="1" dirty="0">
                <a:solidFill>
                  <a:schemeClr val="tx2"/>
                </a:solidFill>
                <a:latin typeface="黑体" panose="02010609060101010101" pitchFamily="49" charset="-122"/>
                <a:ea typeface="黑体" panose="02010609060101010101" pitchFamily="49" charset="-122"/>
              </a:rPr>
              <a:t> (</a:t>
            </a:r>
            <a:r>
              <a:rPr lang="en-US" altLang="zh-CN" sz="2000" b="1" dirty="0" err="1">
                <a:solidFill>
                  <a:schemeClr val="tx2"/>
                </a:solidFill>
                <a:latin typeface="黑体" panose="02010609060101010101" pitchFamily="49" charset="-122"/>
                <a:ea typeface="黑体" panose="02010609060101010101" pitchFamily="49" charset="-122"/>
              </a:rPr>
              <a:t>letter|dight</a:t>
            </a:r>
            <a:r>
              <a:rPr lang="en-US" altLang="zh-CN" sz="2000" b="1" dirty="0">
                <a:solidFill>
                  <a:schemeClr val="tx2"/>
                </a:solidFill>
                <a:latin typeface="黑体" panose="02010609060101010101" pitchFamily="49" charset="-122"/>
                <a:ea typeface="黑体" panose="02010609060101010101" pitchFamily="49" charset="-122"/>
              </a:rPr>
              <a:t>)</a:t>
            </a:r>
            <a:r>
              <a:rPr lang="en-US" altLang="zh-CN" sz="2400" b="1" baseline="30000" dirty="0">
                <a:solidFill>
                  <a:schemeClr val="tx2"/>
                </a:solidFill>
                <a:latin typeface="黑体" panose="02010609060101010101" pitchFamily="49" charset="-122"/>
                <a:ea typeface="黑体" panose="02010609060101010101" pitchFamily="49" charset="-122"/>
              </a:rPr>
              <a:t>*</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CONST_ID    = digit</a:t>
            </a:r>
            <a:r>
              <a:rPr lang="en-US" altLang="zh-CN" sz="2400" b="1" baseline="30000" dirty="0">
                <a:solidFill>
                  <a:schemeClr val="tx2"/>
                </a:solidFill>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 digit</a:t>
            </a:r>
            <a:r>
              <a:rPr lang="en-US" altLang="zh-CN" sz="2400" b="1" baseline="30000" dirty="0">
                <a:solidFill>
                  <a:schemeClr val="tx2"/>
                </a:solidFill>
                <a:latin typeface="黑体" panose="02010609060101010101" pitchFamily="49" charset="-122"/>
                <a:ea typeface="黑体" panose="02010609060101010101" pitchFamily="49" charset="-122"/>
              </a:rPr>
              <a:t>*</a:t>
            </a:r>
            <a:r>
              <a:rPr lang="en-US" altLang="zh-CN" sz="2000" b="1" dirty="0">
                <a:solidFill>
                  <a:schemeClr val="tx2"/>
                </a:solidFill>
                <a:latin typeface="黑体" panose="02010609060101010101" pitchFamily="49" charset="-122"/>
                <a:ea typeface="黑体" panose="02010609060101010101" pitchFamily="49" charset="-122"/>
              </a:rPr>
              <a:t>)?</a:t>
            </a:r>
          </a:p>
          <a:p>
            <a:pPr algn="just">
              <a:lnSpc>
                <a:spcPct val="110000"/>
              </a:lnSpc>
              <a:spcBef>
                <a:spcPct val="0"/>
              </a:spcBef>
              <a:buFontTx/>
              <a:buNone/>
              <a:defRPr/>
            </a:pPr>
            <a:r>
              <a:rPr lang="en-US" altLang="zh-CN" sz="2000" b="1" dirty="0">
                <a:latin typeface="黑体" panose="02010609060101010101" pitchFamily="49" charset="-122"/>
                <a:ea typeface="黑体" panose="02010609060101010101" pitchFamily="49" charset="-122"/>
              </a:rPr>
              <a:t>POWER       = "**"</a:t>
            </a:r>
          </a:p>
          <a:p>
            <a:pPr algn="just">
              <a:lnSpc>
                <a:spcPct val="110000"/>
              </a:lnSpc>
              <a:spcBef>
                <a:spcPct val="0"/>
              </a:spcBef>
              <a:buFontTx/>
              <a:buNone/>
              <a:defRPr/>
            </a:pPr>
            <a:r>
              <a:rPr lang="en-US" altLang="zh-CN" sz="2000" b="1" dirty="0">
                <a:latin typeface="黑体" panose="02010609060101010101" pitchFamily="49" charset="-122"/>
                <a:ea typeface="黑体" panose="02010609060101010101" pitchFamily="49" charset="-122"/>
              </a:rPr>
              <a:t>COMMENT     = "//"|"--"</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SEMICO      = ";"</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L_BRACKET   = "("</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R_BRACKET   = ")"</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COMMA       = ","</a:t>
            </a:r>
          </a:p>
          <a:p>
            <a:pPr algn="just">
              <a:lnSpc>
                <a:spcPct val="110000"/>
              </a:lnSpc>
              <a:spcBef>
                <a:spcPct val="0"/>
              </a:spcBef>
              <a:buFontTx/>
              <a:buNone/>
              <a:defRPr/>
            </a:pPr>
            <a:r>
              <a:rPr lang="en-US" altLang="zh-CN" sz="2000" b="1" dirty="0">
                <a:solidFill>
                  <a:schemeClr val="tx2"/>
                </a:solidFill>
                <a:latin typeface="黑体" panose="02010609060101010101" pitchFamily="49" charset="-122"/>
                <a:ea typeface="黑体" panose="02010609060101010101" pitchFamily="49" charset="-122"/>
              </a:rPr>
              <a:t>PLUS        = "+"</a:t>
            </a:r>
          </a:p>
          <a:p>
            <a:pPr algn="just">
              <a:lnSpc>
                <a:spcPct val="110000"/>
              </a:lnSpc>
              <a:spcBef>
                <a:spcPct val="0"/>
              </a:spcBef>
              <a:buFontTx/>
              <a:buNone/>
              <a:defRPr/>
            </a:pPr>
            <a:r>
              <a:rPr lang="en-US" altLang="zh-CN" sz="2000" b="1" dirty="0">
                <a:latin typeface="黑体" panose="02010609060101010101" pitchFamily="49" charset="-122"/>
                <a:ea typeface="黑体" panose="02010609060101010101" pitchFamily="49" charset="-122"/>
              </a:rPr>
              <a:t>MINUS       = "-"</a:t>
            </a:r>
          </a:p>
          <a:p>
            <a:pPr algn="just">
              <a:lnSpc>
                <a:spcPct val="110000"/>
              </a:lnSpc>
              <a:spcBef>
                <a:spcPct val="0"/>
              </a:spcBef>
              <a:buFontTx/>
              <a:buNone/>
              <a:defRPr/>
            </a:pPr>
            <a:r>
              <a:rPr lang="en-US" altLang="zh-CN" sz="2000" b="1" dirty="0">
                <a:latin typeface="黑体" panose="02010609060101010101" pitchFamily="49" charset="-122"/>
                <a:ea typeface="黑体" panose="02010609060101010101" pitchFamily="49" charset="-122"/>
              </a:rPr>
              <a:t>MUL         = "*"</a:t>
            </a:r>
          </a:p>
          <a:p>
            <a:pPr algn="just">
              <a:lnSpc>
                <a:spcPct val="110000"/>
              </a:lnSpc>
              <a:spcBef>
                <a:spcPct val="0"/>
              </a:spcBef>
              <a:buFontTx/>
              <a:buNone/>
              <a:defRPr/>
            </a:pPr>
            <a:r>
              <a:rPr lang="en-US" altLang="zh-CN" sz="2000" b="1" dirty="0">
                <a:latin typeface="黑体" panose="02010609060101010101" pitchFamily="49" charset="-122"/>
                <a:ea typeface="黑体" panose="02010609060101010101" pitchFamily="49" charset="-122"/>
              </a:rPr>
              <a:t>DIV         = "/"</a:t>
            </a:r>
          </a:p>
        </p:txBody>
      </p:sp>
      <p:sp>
        <p:nvSpPr>
          <p:cNvPr id="46088" name="动作按钮: 后退或前一项 1">
            <a:hlinkClick r:id="" action="ppaction://hlinkshowjump?jump=lastslideviewed" highlightClick="1"/>
          </p:cNvPr>
          <p:cNvSpPr>
            <a:spLocks noChangeArrowheads="1"/>
          </p:cNvSpPr>
          <p:nvPr/>
        </p:nvSpPr>
        <p:spPr bwMode="auto">
          <a:xfrm>
            <a:off x="6875463" y="6408738"/>
            <a:ext cx="720725" cy="35877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arn(outVertical)">
                                      <p:cBhvr>
                                        <p:cTn id="7" dur="500"/>
                                        <p:tgtEl>
                                          <p:spTgt spid="23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570"/>
                                        </p:tgtEl>
                                        <p:attrNameLst>
                                          <p:attrName>style.visibility</p:attrName>
                                        </p:attrNameLst>
                                      </p:cBhvr>
                                      <p:to>
                                        <p:strVal val="visible"/>
                                      </p:to>
                                    </p:set>
                                    <p:animEffect transition="in" filter="wipe(up)">
                                      <p:cBhvr>
                                        <p:cTn id="12"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五、词法分析器的设计</a:t>
            </a:r>
          </a:p>
        </p:txBody>
      </p:sp>
      <p:sp>
        <p:nvSpPr>
          <p:cNvPr id="48132"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工作方式的选择</a:t>
            </a:r>
          </a:p>
        </p:txBody>
      </p:sp>
      <p:graphicFrame>
        <p:nvGraphicFramePr>
          <p:cNvPr id="48137"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6146" name="Visio" r:id="rId4" imgW="738530" imgH="226466" progId="Visio.Drawing.11">
                  <p:embed/>
                </p:oleObj>
              </mc:Choice>
              <mc:Fallback>
                <p:oleObj name="Visio" r:id="rId4" imgW="738530" imgH="226466" progId="Visio.Drawing.11">
                  <p:embed/>
                  <p:pic>
                    <p:nvPicPr>
                      <p:cNvPr id="48137"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6147" name="Visio" r:id="rId6" imgW="735178" imgH="402336" progId="Visio.Drawing.11">
                  <p:embed/>
                </p:oleObj>
              </mc:Choice>
              <mc:Fallback>
                <p:oleObj name="Visio" r:id="rId6" imgW="735178" imgH="402336" progId="Visio.Drawing.11">
                  <p:embed/>
                  <p:pic>
                    <p:nvPicPr>
                      <p:cNvPr id="48138"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6148" name="Visio" r:id="rId8" imgW="1219505" imgH="402336" progId="Visio.Drawing.11">
                  <p:embed/>
                </p:oleObj>
              </mc:Choice>
              <mc:Fallback>
                <p:oleObj name="Visio" r:id="rId8" imgW="1219505" imgH="402336" progId="Visio.Drawing.11">
                  <p:embed/>
                  <p:pic>
                    <p:nvPicPr>
                      <p:cNvPr id="48139"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0"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6149" name="Visio" r:id="rId10" imgW="1255471" imgH="381000" progId="Visio.Drawing.11">
                  <p:embed/>
                </p:oleObj>
              </mc:Choice>
              <mc:Fallback>
                <p:oleObj name="Visio" r:id="rId10" imgW="1255471" imgH="381000" progId="Visio.Drawing.11">
                  <p:embed/>
                  <p:pic>
                    <p:nvPicPr>
                      <p:cNvPr id="4814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9"/>
          <p:cNvSpPr>
            <a:spLocks noChangeArrowheads="1"/>
          </p:cNvSpPr>
          <p:nvPr/>
        </p:nvSpPr>
        <p:spPr bwMode="auto">
          <a:xfrm>
            <a:off x="249238" y="2755900"/>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分层结构（模块划分）</a:t>
            </a:r>
          </a:p>
        </p:txBody>
      </p:sp>
      <p:sp>
        <p:nvSpPr>
          <p:cNvPr id="3" name="Text Box 8"/>
          <p:cNvSpPr txBox="1">
            <a:spLocks noChangeArrowheads="1"/>
          </p:cNvSpPr>
          <p:nvPr/>
        </p:nvSpPr>
        <p:spPr bwMode="auto">
          <a:xfrm>
            <a:off x="735013" y="1268413"/>
            <a:ext cx="59975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单独一遍扫描；</a:t>
            </a:r>
            <a:endParaRPr lang="en-US" altLang="zh-CN" sz="2400" b="1">
              <a:latin typeface="楷体" panose="02010609060101010101" pitchFamily="49" charset="-122"/>
              <a:ea typeface="楷体" panose="02010609060101010101" pitchFamily="49" charset="-122"/>
            </a:endParaRPr>
          </a:p>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做为语法分析器的子程序；</a:t>
            </a:r>
            <a:endParaRPr lang="en-US" altLang="zh-CN" sz="2400" b="1">
              <a:latin typeface="楷体" panose="02010609060101010101" pitchFamily="49" charset="-122"/>
              <a:ea typeface="楷体" panose="02010609060101010101" pitchFamily="49" charset="-122"/>
            </a:endParaRPr>
          </a:p>
          <a:p>
            <a:pPr eaLnBrk="1" hangingPunct="1">
              <a:spcBef>
                <a:spcPts val="600"/>
              </a:spcBef>
              <a:buFont typeface="宋体" panose="02010600030101010101" pitchFamily="2" charset="-122"/>
              <a:buAutoNum type="circleNumDbPlain"/>
            </a:pPr>
            <a:r>
              <a:rPr lang="zh-CN" altLang="en-US" sz="2400" b="1">
                <a:latin typeface="楷体" panose="02010609060101010101" pitchFamily="49" charset="-122"/>
                <a:ea typeface="楷体" panose="02010609060101010101" pitchFamily="49" charset="-122"/>
              </a:rPr>
              <a:t>并行工作。</a:t>
            </a:r>
          </a:p>
        </p:txBody>
      </p:sp>
      <p:pic>
        <p:nvPicPr>
          <p:cNvPr id="18" name="Picture 10"/>
          <p:cNvPicPr preferRelativeResize="0">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700213"/>
            <a:ext cx="504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508625" y="2824163"/>
            <a:ext cx="3167063" cy="749300"/>
          </a:xfrm>
          <a:prstGeom prst="rect">
            <a:avLst/>
          </a:prstGeom>
          <a:noFill/>
          <a:ln w="2540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rPr>
              <a:t>语法分析器</a:t>
            </a:r>
            <a:r>
              <a:rPr lang="en-US" altLang="zh-CN" sz="2400">
                <a:latin typeface="隶书" panose="02010509060101010101" pitchFamily="49" charset="-122"/>
                <a:ea typeface="隶书" panose="02010509060101010101" pitchFamily="49" charset="-122"/>
              </a:rPr>
              <a:t>/</a:t>
            </a:r>
          </a:p>
          <a:p>
            <a:pPr algn="ctr">
              <a:spcBef>
                <a:spcPct val="0"/>
              </a:spcBef>
              <a:buFontTx/>
              <a:buNone/>
            </a:pPr>
            <a:r>
              <a:rPr lang="zh-CN" altLang="en-US" sz="2400">
                <a:latin typeface="隶书" panose="02010509060101010101" pitchFamily="49" charset="-122"/>
                <a:ea typeface="隶书" panose="02010509060101010101" pitchFamily="49" charset="-122"/>
              </a:rPr>
              <a:t>词法分析测试主程序</a:t>
            </a:r>
          </a:p>
        </p:txBody>
      </p:sp>
      <p:sp>
        <p:nvSpPr>
          <p:cNvPr id="20" name="矩形 19"/>
          <p:cNvSpPr>
            <a:spLocks noChangeArrowheads="1"/>
          </p:cNvSpPr>
          <p:nvPr/>
        </p:nvSpPr>
        <p:spPr bwMode="auto">
          <a:xfrm>
            <a:off x="5508625" y="3700463"/>
            <a:ext cx="3167063" cy="1312862"/>
          </a:xfrm>
          <a:prstGeom prst="rect">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隶书" panose="02010509060101010101" pitchFamily="49" charset="-122"/>
                <a:ea typeface="隶书" panose="02010509060101010101" pitchFamily="49" charset="-122"/>
              </a:rPr>
              <a:t>词法分析器</a:t>
            </a:r>
          </a:p>
        </p:txBody>
      </p:sp>
      <p:sp>
        <p:nvSpPr>
          <p:cNvPr id="21" name="矩形 20"/>
          <p:cNvSpPr/>
          <p:nvPr/>
        </p:nvSpPr>
        <p:spPr bwMode="auto">
          <a:xfrm>
            <a:off x="6053138" y="4437063"/>
            <a:ext cx="2190750" cy="461962"/>
          </a:xfrm>
          <a:prstGeom prst="rect">
            <a:avLst/>
          </a:prstGeom>
          <a:solidFill>
            <a:schemeClr val="accent1">
              <a:lumMod val="20000"/>
              <a:lumOff val="80000"/>
            </a:schemeClr>
          </a:solidFill>
          <a:ln w="25400" cap="flat" cmpd="sng" algn="ctr">
            <a:solidFill>
              <a:srgbClr val="0000FF"/>
            </a:solidFill>
            <a:prstDash val="solid"/>
            <a:round/>
            <a:headEnd type="none" w="med" len="med"/>
            <a:tailEnd type="none" w="med" len="med"/>
          </a:ln>
          <a:effectLst/>
          <a:extLst/>
        </p:spPr>
        <p:txBody>
          <a:bodyPr anchor="ctr" anchorCtr="1"/>
          <a:lstStyle/>
          <a:p>
            <a:pPr algn="ctr">
              <a:defRPr/>
            </a:pPr>
            <a:r>
              <a:rPr lang="en-US" altLang="zh-CN" dirty="0">
                <a:solidFill>
                  <a:srgbClr val="0000FF"/>
                </a:solidFill>
                <a:latin typeface="微软雅黑" panose="020B0503020204020204" pitchFamily="34" charset="-122"/>
                <a:ea typeface="微软雅黑" panose="020B0503020204020204" pitchFamily="34" charset="-122"/>
              </a:rPr>
              <a:t>D F A</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590550" y="3845396"/>
            <a:ext cx="59975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scannerMAIN.c</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词法分析的测试主程序</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scanner.h</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词法分析的接口声明</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scanner.c</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词法分析的实现</a:t>
            </a:r>
            <a:endParaRPr lang="en-US" altLang="zh-CN" sz="2400" b="1" dirty="0">
              <a:latin typeface="楷体" panose="02010609060101010101" pitchFamily="49" charset="-122"/>
              <a:ea typeface="楷体" panose="02010609060101010101" pitchFamily="49" charset="-122"/>
            </a:endParaRPr>
          </a:p>
          <a:p>
            <a:pPr eaLnBrk="1" hangingPunct="1">
              <a:spcBef>
                <a:spcPts val="600"/>
              </a:spcBef>
              <a:buFontTx/>
              <a:buNone/>
            </a:pPr>
            <a:r>
              <a:rPr lang="en-US" altLang="zh-CN" sz="2400" b="1" dirty="0" err="1">
                <a:latin typeface="楷体" panose="02010609060101010101" pitchFamily="49" charset="-122"/>
                <a:ea typeface="楷体" panose="02010609060101010101" pitchFamily="49" charset="-122"/>
              </a:rPr>
              <a:t>dfa.c</a:t>
            </a:r>
            <a:r>
              <a:rPr lang="en-US" altLang="zh-CN" sz="2400" b="1" dirty="0">
                <a:latin typeface="楷体" panose="02010609060101010101" pitchFamily="49" charset="-122"/>
                <a:ea typeface="楷体" panose="02010609060101010101" pitchFamily="49" charset="-122"/>
              </a:rPr>
              <a:t>     DFA</a:t>
            </a:r>
            <a:r>
              <a:rPr lang="zh-CN" altLang="en-US" sz="2400" b="1" dirty="0">
                <a:latin typeface="楷体" panose="02010609060101010101" pitchFamily="49" charset="-122"/>
                <a:ea typeface="楷体" panose="02010609060101010101" pitchFamily="49" charset="-122"/>
              </a:rPr>
              <a:t>操作集的实现</a:t>
            </a:r>
            <a:endParaRPr lang="en-US" altLang="zh-CN" sz="2400" b="1"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097463" y="1277938"/>
            <a:ext cx="39338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9"/>
          <p:cNvSpPr>
            <a:spLocks noChangeArrowheads="1"/>
          </p:cNvSpPr>
          <p:nvPr/>
        </p:nvSpPr>
        <p:spPr bwMode="auto">
          <a:xfrm>
            <a:off x="287710" y="3399085"/>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&lt;3&gt; </a:t>
            </a:r>
            <a:r>
              <a:rPr lang="zh-CN" altLang="en-US" sz="2400" dirty="0">
                <a:solidFill>
                  <a:srgbClr val="990000"/>
                </a:solidFill>
                <a:latin typeface="隶书" panose="02010509060101010101" pitchFamily="49" charset="-122"/>
                <a:ea typeface="隶书" panose="02010509060101010101" pitchFamily="49" charset="-122"/>
              </a:rPr>
              <a:t>源代码文件</a:t>
            </a: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6" presetClass="entr" presetSubtype="42"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Horizontal)">
                                      <p:cBhvr>
                                        <p:cTn id="14" dur="500"/>
                                        <p:tgtEl>
                                          <p:spTgt spid="20"/>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8137"/>
                                        </p:tgtEl>
                                        <p:attrNameLst>
                                          <p:attrName>style.visibility</p:attrName>
                                        </p:attrNameLst>
                                      </p:cBhvr>
                                      <p:to>
                                        <p:strVal val="visible"/>
                                      </p:to>
                                    </p:set>
                                    <p:anim calcmode="lin" valueType="num">
                                      <p:cBhvr additive="base">
                                        <p:cTn id="22" dur="500" fill="hold"/>
                                        <p:tgtEl>
                                          <p:spTgt spid="48137"/>
                                        </p:tgtEl>
                                        <p:attrNameLst>
                                          <p:attrName>ppt_x</p:attrName>
                                        </p:attrNameLst>
                                      </p:cBhvr>
                                      <p:tavLst>
                                        <p:tav tm="0">
                                          <p:val>
                                            <p:strVal val="1+#ppt_w/2"/>
                                          </p:val>
                                        </p:tav>
                                        <p:tav tm="100000">
                                          <p:val>
                                            <p:strVal val="#ppt_x"/>
                                          </p:val>
                                        </p:tav>
                                      </p:tavLst>
                                    </p:anim>
                                    <p:anim calcmode="lin" valueType="num">
                                      <p:cBhvr additive="base">
                                        <p:cTn id="23" dur="500" fill="hold"/>
                                        <p:tgtEl>
                                          <p:spTgt spid="481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48138"/>
                                        </p:tgtEl>
                                        <p:attrNameLst>
                                          <p:attrName>style.visibility</p:attrName>
                                        </p:attrNameLst>
                                      </p:cBhvr>
                                      <p:to>
                                        <p:strVal val="visible"/>
                                      </p:to>
                                    </p:set>
                                    <p:anim calcmode="lin" valueType="num">
                                      <p:cBhvr additive="base">
                                        <p:cTn id="26" dur="500" fill="hold"/>
                                        <p:tgtEl>
                                          <p:spTgt spid="48138"/>
                                        </p:tgtEl>
                                        <p:attrNameLst>
                                          <p:attrName>ppt_x</p:attrName>
                                        </p:attrNameLst>
                                      </p:cBhvr>
                                      <p:tavLst>
                                        <p:tav tm="0">
                                          <p:val>
                                            <p:strVal val="1+#ppt_w/2"/>
                                          </p:val>
                                        </p:tav>
                                        <p:tav tm="100000">
                                          <p:val>
                                            <p:strVal val="#ppt_x"/>
                                          </p:val>
                                        </p:tav>
                                      </p:tavLst>
                                    </p:anim>
                                    <p:anim calcmode="lin" valueType="num">
                                      <p:cBhvr additive="base">
                                        <p:cTn id="27" dur="500" fill="hold"/>
                                        <p:tgtEl>
                                          <p:spTgt spid="4813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48139"/>
                                        </p:tgtEl>
                                        <p:attrNameLst>
                                          <p:attrName>style.visibility</p:attrName>
                                        </p:attrNameLst>
                                      </p:cBhvr>
                                      <p:to>
                                        <p:strVal val="visible"/>
                                      </p:to>
                                    </p:set>
                                    <p:anim calcmode="lin" valueType="num">
                                      <p:cBhvr additive="base">
                                        <p:cTn id="30" dur="500" fill="hold"/>
                                        <p:tgtEl>
                                          <p:spTgt spid="48139"/>
                                        </p:tgtEl>
                                        <p:attrNameLst>
                                          <p:attrName>ppt_x</p:attrName>
                                        </p:attrNameLst>
                                      </p:cBhvr>
                                      <p:tavLst>
                                        <p:tav tm="0">
                                          <p:val>
                                            <p:strVal val="1+#ppt_w/2"/>
                                          </p:val>
                                        </p:tav>
                                        <p:tav tm="100000">
                                          <p:val>
                                            <p:strVal val="#ppt_x"/>
                                          </p:val>
                                        </p:tav>
                                      </p:tavLst>
                                    </p:anim>
                                    <p:anim calcmode="lin" valueType="num">
                                      <p:cBhvr additive="base">
                                        <p:cTn id="31" dur="500" fill="hold"/>
                                        <p:tgtEl>
                                          <p:spTgt spid="48139"/>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48140"/>
                                        </p:tgtEl>
                                        <p:attrNameLst>
                                          <p:attrName>style.visibility</p:attrName>
                                        </p:attrNameLst>
                                      </p:cBhvr>
                                      <p:to>
                                        <p:strVal val="visible"/>
                                      </p:to>
                                    </p:set>
                                    <p:anim calcmode="lin" valueType="num">
                                      <p:cBhvr additive="base">
                                        <p:cTn id="34" dur="500" fill="hold"/>
                                        <p:tgtEl>
                                          <p:spTgt spid="48140"/>
                                        </p:tgtEl>
                                        <p:attrNameLst>
                                          <p:attrName>ppt_x</p:attrName>
                                        </p:attrNameLst>
                                      </p:cBhvr>
                                      <p:tavLst>
                                        <p:tav tm="0">
                                          <p:val>
                                            <p:strVal val="1+#ppt_w/2"/>
                                          </p:val>
                                        </p:tav>
                                        <p:tav tm="100000">
                                          <p:val>
                                            <p:strVal val="#ppt_x"/>
                                          </p:val>
                                        </p:tav>
                                      </p:tavLst>
                                    </p:anim>
                                    <p:anim calcmode="lin" valueType="num">
                                      <p:cBhvr additive="base">
                                        <p:cTn id="35"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outVertical)">
                                      <p:cBhvr>
                                        <p:cTn id="40" dur="500"/>
                                        <p:tgtEl>
                                          <p:spTgt spid="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20" grpId="0" animBg="1"/>
      <p:bldP spid="21" grpId="0" animBg="1"/>
      <p:bldP spid="23"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995738" y="765175"/>
            <a:ext cx="5040312" cy="606425"/>
          </a:xfrm>
          <a:prstGeom prst="rect">
            <a:avLst/>
          </a:prstGeom>
          <a:solidFill>
            <a:schemeClr val="accent5">
              <a:lumMod val="50000"/>
            </a:schemeClr>
          </a:solidFill>
          <a:ln w="25400" cap="flat" cmpd="sng" algn="ctr">
            <a:no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50180"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&lt;4&gt; </a:t>
            </a:r>
            <a:r>
              <a:rPr lang="zh-CN" altLang="en-US" sz="2400" dirty="0">
                <a:solidFill>
                  <a:srgbClr val="990000"/>
                </a:solidFill>
                <a:latin typeface="隶书" panose="02010509060101010101" pitchFamily="49" charset="-122"/>
                <a:ea typeface="隶书" panose="02010509060101010101" pitchFamily="49" charset="-122"/>
              </a:rPr>
              <a:t>接口声明（</a:t>
            </a:r>
            <a:r>
              <a:rPr lang="en-US" altLang="zh-CN" sz="2400" dirty="0">
                <a:solidFill>
                  <a:srgbClr val="990000"/>
                </a:solidFill>
                <a:latin typeface="隶书" panose="02010509060101010101" pitchFamily="49" charset="-122"/>
                <a:ea typeface="隶书" panose="02010509060101010101" pitchFamily="49" charset="-122"/>
              </a:rPr>
              <a:t>1</a:t>
            </a:r>
            <a:r>
              <a:rPr lang="zh-CN" altLang="en-US" sz="2400" dirty="0">
                <a:solidFill>
                  <a:srgbClr val="990000"/>
                </a:solidFill>
                <a:latin typeface="隶书" panose="02010509060101010101" pitchFamily="49" charset="-122"/>
                <a:ea typeface="隶书" panose="02010509060101010101" pitchFamily="49" charset="-122"/>
              </a:rPr>
              <a:t>）</a:t>
            </a:r>
          </a:p>
        </p:txBody>
      </p:sp>
      <p:sp>
        <p:nvSpPr>
          <p:cNvPr id="3" name="Rectangle 10"/>
          <p:cNvSpPr>
            <a:spLocks noChangeArrowheads="1"/>
          </p:cNvSpPr>
          <p:nvPr/>
        </p:nvSpPr>
        <p:spPr bwMode="auto">
          <a:xfrm>
            <a:off x="271463" y="1371600"/>
            <a:ext cx="8477250" cy="4865688"/>
          </a:xfrm>
          <a:prstGeom prst="rect">
            <a:avLst/>
          </a:prstGeom>
          <a:noFill/>
          <a:ln w="19050">
            <a:solidFill>
              <a:schemeClr val="bg2">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defRPr/>
            </a:pPr>
            <a:r>
              <a:rPr lang="en-US" altLang="zh-CN" sz="2000">
                <a:solidFill>
                  <a:srgbClr val="FF0000"/>
                </a:solidFill>
                <a:latin typeface="黑体" panose="02010609060101010101" pitchFamily="49" charset="-122"/>
                <a:ea typeface="黑体" panose="02010609060101010101" pitchFamily="49" charset="-122"/>
              </a:rPr>
              <a:t>// scanner.h</a:t>
            </a:r>
          </a:p>
        </p:txBody>
      </p:sp>
      <p:sp>
        <p:nvSpPr>
          <p:cNvPr id="25611" name="Rectangle 11"/>
          <p:cNvSpPr>
            <a:spLocks noChangeArrowheads="1"/>
          </p:cNvSpPr>
          <p:nvPr/>
        </p:nvSpPr>
        <p:spPr bwMode="auto">
          <a:xfrm>
            <a:off x="609600" y="2997200"/>
            <a:ext cx="8305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初始化词法分析器，成功时返回非</a:t>
            </a:r>
            <a:r>
              <a:rPr lang="en-US" altLang="zh-CN" sz="2000">
                <a:latin typeface="隶书" panose="02010509060101010101" pitchFamily="49" charset="-122"/>
                <a:ea typeface="隶书" panose="02010509060101010101" pitchFamily="49" charset="-122"/>
              </a:rPr>
              <a:t>0</a:t>
            </a:r>
            <a:r>
              <a:rPr lang="zh-CN" altLang="en-US" sz="2000">
                <a:latin typeface="隶书" panose="02010509060101010101" pitchFamily="49" charset="-122"/>
                <a:ea typeface="隶书" panose="02010509060101010101" pitchFamily="49" charset="-122"/>
              </a:rPr>
              <a:t>，失败返回</a:t>
            </a:r>
            <a:r>
              <a:rPr lang="en-US" altLang="zh-CN" sz="2000">
                <a:latin typeface="隶书" panose="02010509060101010101" pitchFamily="49" charset="-122"/>
                <a:ea typeface="隶书" panose="02010509060101010101" pitchFamily="49" charset="-122"/>
              </a:rPr>
              <a:t>0</a:t>
            </a:r>
          </a:p>
          <a:p>
            <a:pPr algn="just">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int InitScanner</a:t>
            </a:r>
            <a:r>
              <a:rPr lang="en-US" altLang="zh-CN" sz="2000">
                <a:solidFill>
                  <a:schemeClr val="tx2"/>
                </a:solidFill>
                <a:latin typeface="黑体" panose="02010609060101010101" pitchFamily="49" charset="-122"/>
                <a:ea typeface="黑体" panose="02010609060101010101" pitchFamily="49" charset="-122"/>
              </a:rPr>
              <a:t>(const char* fileName)</a:t>
            </a:r>
            <a:r>
              <a:rPr lang="en-US" altLang="zh-CN" sz="2000">
                <a:latin typeface="黑体" panose="02010609060101010101" pitchFamily="49" charset="-122"/>
                <a:ea typeface="黑体" panose="02010609060101010101" pitchFamily="49" charset="-122"/>
              </a:rPr>
              <a:t>;</a:t>
            </a:r>
          </a:p>
        </p:txBody>
      </p:sp>
      <p:sp>
        <p:nvSpPr>
          <p:cNvPr id="25612" name="Rectangle 12"/>
          <p:cNvSpPr>
            <a:spLocks noChangeArrowheads="1"/>
          </p:cNvSpPr>
          <p:nvPr/>
        </p:nvSpPr>
        <p:spPr bwMode="auto">
          <a:xfrm>
            <a:off x="609600" y="3933825"/>
            <a:ext cx="8229600"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识别并返回一个记号。</a:t>
            </a:r>
            <a:endParaRPr lang="en-US" altLang="zh-CN" sz="2000">
              <a:latin typeface="隶书" panose="02010509060101010101" pitchFamily="49" charset="-122"/>
              <a:ea typeface="隶书" panose="02010509060101010101" pitchFamily="49" charset="-122"/>
            </a:endParaRPr>
          </a:p>
          <a:p>
            <a:pPr algn="just" eaLnBrk="1" hangingPunct="1">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遇到非法输入时 </a:t>
            </a:r>
            <a:r>
              <a:rPr lang="en-US" altLang="zh-CN" sz="2000">
                <a:latin typeface="隶书" panose="02010509060101010101" pitchFamily="49" charset="-122"/>
                <a:ea typeface="隶书" panose="02010509060101010101" pitchFamily="49" charset="-122"/>
              </a:rPr>
              <a:t>.type=ERRTOKEN</a:t>
            </a:r>
            <a:r>
              <a:rPr lang="zh-CN" altLang="en-US" sz="2000">
                <a:latin typeface="隶书" panose="02010509060101010101" pitchFamily="49" charset="-122"/>
                <a:ea typeface="隶书" panose="02010509060101010101" pitchFamily="49" charset="-122"/>
              </a:rPr>
              <a:t>、文件结束时 </a:t>
            </a:r>
            <a:r>
              <a:rPr lang="en-US" altLang="zh-CN" sz="2000">
                <a:latin typeface="隶书" panose="02010509060101010101" pitchFamily="49" charset="-122"/>
                <a:ea typeface="隶书" panose="02010509060101010101" pitchFamily="49" charset="-122"/>
              </a:rPr>
              <a:t>.type=NONTOKEN</a:t>
            </a:r>
            <a:endParaRPr lang="zh-CN" altLang="en-US" sz="2000">
              <a:latin typeface="隶书" panose="02010509060101010101" pitchFamily="49" charset="-122"/>
              <a:ea typeface="隶书" panose="02010509060101010101" pitchFamily="49" charset="-122"/>
            </a:endParaRPr>
          </a:p>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struct </a:t>
            </a:r>
            <a:r>
              <a:rPr lang="en-US" altLang="zh-CN" sz="2000">
                <a:solidFill>
                  <a:srgbClr val="C00000"/>
                </a:solidFill>
                <a:latin typeface="黑体" panose="02010609060101010101" pitchFamily="49" charset="-122"/>
                <a:ea typeface="黑体" panose="02010609060101010101" pitchFamily="49" charset="-122"/>
              </a:rPr>
              <a:t>Token </a:t>
            </a:r>
            <a:r>
              <a:rPr lang="en-US" altLang="zh-CN" sz="2000">
                <a:solidFill>
                  <a:schemeClr val="accent2"/>
                </a:solidFill>
                <a:latin typeface="黑体" panose="02010609060101010101" pitchFamily="49" charset="-122"/>
                <a:ea typeface="黑体" panose="02010609060101010101" pitchFamily="49" charset="-122"/>
              </a:rPr>
              <a:t>GetToken</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p>
        </p:txBody>
      </p:sp>
      <p:sp>
        <p:nvSpPr>
          <p:cNvPr id="25613" name="Rectangle 13"/>
          <p:cNvSpPr>
            <a:spLocks noChangeArrowheads="1"/>
          </p:cNvSpPr>
          <p:nvPr/>
        </p:nvSpPr>
        <p:spPr bwMode="auto">
          <a:xfrm>
            <a:off x="611188" y="5108575"/>
            <a:ext cx="7772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关闭词法分析器</a:t>
            </a:r>
          </a:p>
          <a:p>
            <a:pPr algn="just">
              <a:spcBef>
                <a:spcPct val="0"/>
              </a:spcBef>
              <a:buFontTx/>
              <a:buNone/>
            </a:pPr>
            <a:r>
              <a:rPr lang="en-US" altLang="zh-CN" sz="2000">
                <a:latin typeface="黑体" panose="02010609060101010101" pitchFamily="49" charset="-122"/>
                <a:ea typeface="黑体" panose="02010609060101010101" pitchFamily="49" charset="-122"/>
              </a:rPr>
              <a:t>void </a:t>
            </a:r>
            <a:r>
              <a:rPr lang="en-US" altLang="zh-CN" sz="2000">
                <a:solidFill>
                  <a:schemeClr val="accent2"/>
                </a:solidFill>
                <a:latin typeface="黑体" panose="02010609060101010101" pitchFamily="49" charset="-122"/>
                <a:ea typeface="黑体" panose="02010609060101010101" pitchFamily="49" charset="-122"/>
              </a:rPr>
              <a:t>CloseScanner</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endParaRPr lang="en-US" altLang="zh-CN" sz="2000">
              <a:latin typeface="隶书" panose="02010509060101010101" pitchFamily="49" charset="-122"/>
              <a:ea typeface="隶书" panose="02010509060101010101" pitchFamily="49" charset="-122"/>
            </a:endParaRPr>
          </a:p>
        </p:txBody>
      </p:sp>
      <p:graphicFrame>
        <p:nvGraphicFramePr>
          <p:cNvPr id="50185"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7170" name="Visio" r:id="rId4" imgW="738530" imgH="226466" progId="Visio.Drawing.11">
                  <p:embed/>
                </p:oleObj>
              </mc:Choice>
              <mc:Fallback>
                <p:oleObj name="Visio" r:id="rId4" imgW="738530" imgH="226466" progId="Visio.Drawing.11">
                  <p:embed/>
                  <p:pic>
                    <p:nvPicPr>
                      <p:cNvPr id="5018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6"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7171" name="Visio" r:id="rId6" imgW="735178" imgH="402336" progId="Visio.Drawing.11">
                  <p:embed/>
                </p:oleObj>
              </mc:Choice>
              <mc:Fallback>
                <p:oleObj name="Visio" r:id="rId6" imgW="735178" imgH="402336" progId="Visio.Drawing.11">
                  <p:embed/>
                  <p:pic>
                    <p:nvPicPr>
                      <p:cNvPr id="5018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7172" name="Visio" r:id="rId8" imgW="1219505" imgH="402336" progId="Visio.Drawing.11">
                  <p:embed/>
                </p:oleObj>
              </mc:Choice>
              <mc:Fallback>
                <p:oleObj name="Visio" r:id="rId8" imgW="1219505" imgH="402336" progId="Visio.Drawing.11">
                  <p:embed/>
                  <p:pic>
                    <p:nvPicPr>
                      <p:cNvPr id="50187"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8"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7173" name="Visio" r:id="rId10" imgW="1255471" imgH="381000" progId="Visio.Drawing.11">
                  <p:embed/>
                </p:oleObj>
              </mc:Choice>
              <mc:Fallback>
                <p:oleObj name="Visio" r:id="rId10" imgW="1255471" imgH="381000" progId="Visio.Drawing.11">
                  <p:embed/>
                  <p:pic>
                    <p:nvPicPr>
                      <p:cNvPr id="50188"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2">
            <a:hlinkClick r:id="rId12" action="ppaction://hlinksldjump"/>
          </p:cNvPr>
          <p:cNvSpPr>
            <a:spLocks noChangeArrowheads="1"/>
          </p:cNvSpPr>
          <p:nvPr/>
        </p:nvSpPr>
        <p:spPr bwMode="auto">
          <a:xfrm>
            <a:off x="682625" y="1908175"/>
            <a:ext cx="7700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latin typeface="黑体" panose="02010609060101010101" pitchFamily="49" charset="-122"/>
                <a:ea typeface="黑体" panose="02010609060101010101" pitchFamily="49" charset="-122"/>
              </a:rPr>
              <a:t>enum   </a:t>
            </a:r>
            <a:r>
              <a:rPr lang="en-US" altLang="zh-CN" sz="2200">
                <a:solidFill>
                  <a:srgbClr val="990000"/>
                </a:solidFill>
                <a:latin typeface="黑体" panose="02010609060101010101" pitchFamily="49" charset="-122"/>
                <a:ea typeface="黑体" panose="02010609060101010101" pitchFamily="49" charset="-122"/>
              </a:rPr>
              <a:t>Token_Type </a:t>
            </a:r>
            <a:r>
              <a:rPr lang="en-US" altLang="zh-CN" sz="2200">
                <a:solidFill>
                  <a:srgbClr val="000000"/>
                </a:solidFill>
                <a:latin typeface="黑体" panose="02010609060101010101" pitchFamily="49" charset="-122"/>
                <a:ea typeface="黑体" panose="02010609060101010101" pitchFamily="49" charset="-122"/>
              </a:rPr>
              <a:t>{…,NONTOKEN,ERRTOKEN}; // </a:t>
            </a:r>
            <a:r>
              <a:rPr lang="zh-CN" altLang="en-US" sz="2200">
                <a:solidFill>
                  <a:srgbClr val="000000"/>
                </a:solidFill>
                <a:latin typeface="黑体" panose="02010609060101010101" pitchFamily="49" charset="-122"/>
                <a:ea typeface="黑体" panose="02010609060101010101" pitchFamily="49" charset="-122"/>
              </a:rPr>
              <a:t>见前文</a:t>
            </a:r>
            <a:endParaRPr lang="en-US" altLang="zh-CN" sz="2200">
              <a:solidFill>
                <a:srgbClr val="000000"/>
              </a:solidFill>
              <a:latin typeface="黑体" panose="02010609060101010101" pitchFamily="49" charset="-122"/>
              <a:ea typeface="黑体" panose="02010609060101010101" pitchFamily="49" charset="-122"/>
            </a:endParaRPr>
          </a:p>
        </p:txBody>
      </p:sp>
      <p:sp>
        <p:nvSpPr>
          <p:cNvPr id="50190" name="动作按钮: 后退或前一项 1">
            <a:hlinkClick r:id="" action="ppaction://hlinkshowjump?jump=lastslideviewed" highlightClick="1"/>
          </p:cNvPr>
          <p:cNvSpPr>
            <a:spLocks noChangeArrowheads="1"/>
          </p:cNvSpPr>
          <p:nvPr/>
        </p:nvSpPr>
        <p:spPr bwMode="auto">
          <a:xfrm>
            <a:off x="7235825" y="6308725"/>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0191"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五、词法分析器的设计</a:t>
            </a:r>
          </a:p>
        </p:txBody>
      </p:sp>
      <p:sp>
        <p:nvSpPr>
          <p:cNvPr id="16" name="矩形 2">
            <a:hlinkClick r:id="rId13" action="ppaction://hlinksldjump"/>
          </p:cNvPr>
          <p:cNvSpPr>
            <a:spLocks noChangeArrowheads="1"/>
          </p:cNvSpPr>
          <p:nvPr/>
        </p:nvSpPr>
        <p:spPr bwMode="auto">
          <a:xfrm>
            <a:off x="682625" y="2293938"/>
            <a:ext cx="7700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a:solidFill>
                  <a:srgbClr val="000000"/>
                </a:solidFill>
                <a:latin typeface="黑体" panose="02010609060101010101" pitchFamily="49" charset="-122"/>
                <a:ea typeface="黑体" panose="02010609060101010101" pitchFamily="49" charset="-122"/>
              </a:rPr>
              <a:t>struct </a:t>
            </a:r>
            <a:r>
              <a:rPr lang="en-US" altLang="zh-CN" sz="2200">
                <a:solidFill>
                  <a:srgbClr val="990000"/>
                </a:solidFill>
                <a:latin typeface="黑体" panose="02010609060101010101" pitchFamily="49" charset="-122"/>
                <a:ea typeface="黑体" panose="02010609060101010101" pitchFamily="49" charset="-122"/>
              </a:rPr>
              <a:t>Token </a:t>
            </a:r>
            <a:r>
              <a:rPr lang="en-US" altLang="zh-CN" sz="2400">
                <a:solidFill>
                  <a:srgbClr val="00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Token_Type </a:t>
            </a:r>
            <a:r>
              <a:rPr lang="en-US" altLang="zh-CN" sz="2400">
                <a:solidFill>
                  <a:srgbClr val="000000"/>
                </a:solidFill>
                <a:latin typeface="黑体" panose="02010609060101010101" pitchFamily="49" charset="-122"/>
                <a:ea typeface="黑体" panose="02010609060101010101" pitchFamily="49" charset="-122"/>
              </a:rPr>
              <a:t>type; …};</a:t>
            </a: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5000" fill="hold" grpId="0"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5611"/>
                                        </p:tgtEl>
                                        <p:attrNameLst>
                                          <p:attrName>style.visibility</p:attrName>
                                        </p:attrNameLst>
                                      </p:cBhvr>
                                      <p:to>
                                        <p:strVal val="visible"/>
                                      </p:to>
                                    </p:set>
                                    <p:animEffect transition="in" filter="barn(outVertical)">
                                      <p:cBhvr>
                                        <p:cTn id="19" dur="500"/>
                                        <p:tgtEl>
                                          <p:spTgt spid="256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5612"/>
                                        </p:tgtEl>
                                        <p:attrNameLst>
                                          <p:attrName>style.visibility</p:attrName>
                                        </p:attrNameLst>
                                      </p:cBhvr>
                                      <p:to>
                                        <p:strVal val="visible"/>
                                      </p:to>
                                    </p:set>
                                    <p:animEffect transition="in" filter="barn(outVertical)">
                                      <p:cBhvr>
                                        <p:cTn id="24" dur="500"/>
                                        <p:tgtEl>
                                          <p:spTgt spid="256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25613"/>
                                        </p:tgtEl>
                                        <p:attrNameLst>
                                          <p:attrName>style.visibility</p:attrName>
                                        </p:attrNameLst>
                                      </p:cBhvr>
                                      <p:to>
                                        <p:strVal val="visible"/>
                                      </p:to>
                                    </p:set>
                                    <p:animEffect transition="in" filter="barn(outVertical)">
                                      <p:cBhvr>
                                        <p:cTn id="29"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5611" grpId="0" autoUpdateAnimBg="0"/>
      <p:bldP spid="25612" grpId="0" autoUpdateAnimBg="0"/>
      <p:bldP spid="25613" grpId="0" autoUpdateAnimBg="0"/>
      <p:bldP spid="4"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932363" y="1652588"/>
            <a:ext cx="4211637" cy="606425"/>
          </a:xfrm>
          <a:prstGeom prst="rect">
            <a:avLst/>
          </a:prstGeom>
          <a:solidFill>
            <a:schemeClr val="accent5">
              <a:lumMod val="50000"/>
            </a:schemeClr>
          </a:solidFill>
          <a:ln w="25400" cap="flat" cmpd="sng" algn="ctr">
            <a:no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52226" name="Rectangle 10"/>
          <p:cNvSpPr>
            <a:spLocks noChangeArrowheads="1"/>
          </p:cNvSpPr>
          <p:nvPr/>
        </p:nvSpPr>
        <p:spPr bwMode="auto">
          <a:xfrm>
            <a:off x="250825" y="2978150"/>
            <a:ext cx="8477250" cy="2952750"/>
          </a:xfrm>
          <a:prstGeom prst="rect">
            <a:avLst/>
          </a:prstGeom>
          <a:noFill/>
          <a:ln w="19050">
            <a:solidFill>
              <a:schemeClr val="bg2">
                <a:lumMod val="20000"/>
                <a:lumOff val="8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defRPr/>
            </a:pPr>
            <a:endParaRPr lang="en-US" altLang="zh-CN" sz="2000">
              <a:solidFill>
                <a:srgbClr val="FF0000"/>
              </a:solidFill>
              <a:latin typeface="黑体" panose="02010609060101010101" pitchFamily="49" charset="-122"/>
              <a:ea typeface="黑体" panose="02010609060101010101" pitchFamily="49" charset="-122"/>
            </a:endParaRPr>
          </a:p>
        </p:txBody>
      </p:sp>
      <p:sp>
        <p:nvSpPr>
          <p:cNvPr id="52229"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五、词法分析器的设计</a:t>
            </a:r>
            <a:endParaRPr lang="zh-CN" altLang="en-US" sz="2800" dirty="0">
              <a:latin typeface="隶书" panose="02010509060101010101" pitchFamily="49" charset="-122"/>
              <a:ea typeface="隶书" panose="02010509060101010101" pitchFamily="49" charset="-122"/>
            </a:endParaRPr>
          </a:p>
        </p:txBody>
      </p:sp>
      <p:graphicFrame>
        <p:nvGraphicFramePr>
          <p:cNvPr id="52230"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8194" name="Visio" r:id="rId4" imgW="738530" imgH="226466" progId="Visio.Drawing.11">
                  <p:embed/>
                </p:oleObj>
              </mc:Choice>
              <mc:Fallback>
                <p:oleObj name="Visio" r:id="rId4" imgW="738530" imgH="226466" progId="Visio.Drawing.11">
                  <p:embed/>
                  <p:pic>
                    <p:nvPicPr>
                      <p:cNvPr id="5223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1"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8195" name="Visio" r:id="rId6" imgW="735178" imgH="402336" progId="Visio.Drawing.11">
                  <p:embed/>
                </p:oleObj>
              </mc:Choice>
              <mc:Fallback>
                <p:oleObj name="Visio" r:id="rId6" imgW="735178" imgH="402336" progId="Visio.Drawing.11">
                  <p:embed/>
                  <p:pic>
                    <p:nvPicPr>
                      <p:cNvPr id="52231"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2"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8196" name="Visio" r:id="rId8" imgW="1219505" imgH="402336" progId="Visio.Drawing.11">
                  <p:embed/>
                </p:oleObj>
              </mc:Choice>
              <mc:Fallback>
                <p:oleObj name="Visio" r:id="rId8" imgW="1219505" imgH="402336" progId="Visio.Drawing.11">
                  <p:embed/>
                  <p:pic>
                    <p:nvPicPr>
                      <p:cNvPr id="52232"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3"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8197" name="Visio" r:id="rId10" imgW="1255471" imgH="381000" progId="Visio.Drawing.11">
                  <p:embed/>
                </p:oleObj>
              </mc:Choice>
              <mc:Fallback>
                <p:oleObj name="Visio" r:id="rId10" imgW="1255471" imgH="381000" progId="Visio.Drawing.11">
                  <p:embed/>
                  <p:pic>
                    <p:nvPicPr>
                      <p:cNvPr id="52233"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4" name="Rectangle 9"/>
          <p:cNvSpPr>
            <a:spLocks noChangeArrowheads="1"/>
          </p:cNvSpPr>
          <p:nvPr/>
        </p:nvSpPr>
        <p:spPr bwMode="auto">
          <a:xfrm>
            <a:off x="249238" y="765175"/>
            <a:ext cx="4932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&lt;5&gt; </a:t>
            </a:r>
            <a:r>
              <a:rPr lang="zh-CN" altLang="en-US" sz="2400" dirty="0">
                <a:solidFill>
                  <a:srgbClr val="990000"/>
                </a:solidFill>
                <a:latin typeface="隶书" panose="02010509060101010101" pitchFamily="49" charset="-122"/>
                <a:ea typeface="隶书" panose="02010509060101010101" pitchFamily="49" charset="-122"/>
              </a:rPr>
              <a:t>接口声明（</a:t>
            </a:r>
            <a:r>
              <a:rPr lang="en-US" altLang="zh-CN" sz="2400" dirty="0">
                <a:solidFill>
                  <a:srgbClr val="990000"/>
                </a:solidFill>
                <a:latin typeface="隶书" panose="02010509060101010101" pitchFamily="49" charset="-122"/>
                <a:ea typeface="隶书" panose="02010509060101010101" pitchFamily="49" charset="-122"/>
              </a:rPr>
              <a:t>2</a:t>
            </a:r>
            <a:r>
              <a:rPr lang="zh-CN" altLang="en-US" sz="2400" dirty="0">
                <a:solidFill>
                  <a:srgbClr val="990000"/>
                </a:solidFill>
                <a:latin typeface="隶书" panose="02010509060101010101" pitchFamily="49" charset="-122"/>
                <a:ea typeface="隶书" panose="02010509060101010101" pitchFamily="49" charset="-122"/>
              </a:rPr>
              <a:t>）</a:t>
            </a:r>
          </a:p>
        </p:txBody>
      </p:sp>
      <p:sp>
        <p:nvSpPr>
          <p:cNvPr id="52235" name="Text Box 8"/>
          <p:cNvSpPr txBox="1">
            <a:spLocks noChangeArrowheads="1"/>
          </p:cNvSpPr>
          <p:nvPr/>
        </p:nvSpPr>
        <p:spPr bwMode="auto">
          <a:xfrm>
            <a:off x="395288" y="1392238"/>
            <a:ext cx="59975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lang="zh-CN" altLang="en-US" sz="2400" b="1">
                <a:latin typeface="楷体" panose="02010609060101010101" pitchFamily="49" charset="-122"/>
                <a:ea typeface="楷体" panose="02010609060101010101" pitchFamily="49" charset="-122"/>
              </a:rPr>
              <a:t>在 </a:t>
            </a:r>
            <a:r>
              <a:rPr lang="en-US" altLang="zh-CN" sz="2400" b="1">
                <a:latin typeface="楷体" panose="02010609060101010101" pitchFamily="49" charset="-122"/>
                <a:ea typeface="楷体" panose="02010609060101010101" pitchFamily="49" charset="-122"/>
              </a:rPr>
              <a:t>dfa.c </a:t>
            </a:r>
            <a:r>
              <a:rPr lang="zh-CN" altLang="en-US" sz="2400" b="1">
                <a:latin typeface="楷体" panose="02010609060101010101" pitchFamily="49" charset="-122"/>
                <a:ea typeface="楷体" panose="02010609060101010101" pitchFamily="49" charset="-122"/>
              </a:rPr>
              <a:t>实现下述操作；</a:t>
            </a:r>
            <a:endParaRPr lang="en-US" altLang="zh-CN" sz="2400" b="1">
              <a:latin typeface="楷体" panose="02010609060101010101" pitchFamily="49" charset="-122"/>
              <a:ea typeface="楷体" panose="02010609060101010101" pitchFamily="49" charset="-122"/>
            </a:endParaRPr>
          </a:p>
          <a:p>
            <a:pPr eaLnBrk="1" hangingPunct="1">
              <a:spcBef>
                <a:spcPts val="600"/>
              </a:spcBef>
              <a:buFontTx/>
              <a:buNone/>
            </a:pPr>
            <a:r>
              <a:rPr lang="zh-CN" altLang="en-US" sz="2400" b="1">
                <a:latin typeface="楷体" panose="02010609060101010101" pitchFamily="49" charset="-122"/>
                <a:ea typeface="楷体" panose="02010609060101010101" pitchFamily="49" charset="-122"/>
              </a:rPr>
              <a:t>在 </a:t>
            </a:r>
            <a:r>
              <a:rPr lang="en-US" altLang="zh-CN" sz="2400" b="1">
                <a:latin typeface="楷体" panose="02010609060101010101" pitchFamily="49" charset="-122"/>
                <a:ea typeface="楷体" panose="02010609060101010101" pitchFamily="49" charset="-122"/>
              </a:rPr>
              <a:t>scanner.c </a:t>
            </a:r>
            <a:r>
              <a:rPr lang="zh-CN" altLang="en-US" sz="2400" b="1">
                <a:latin typeface="楷体" panose="02010609060101010101" pitchFamily="49" charset="-122"/>
                <a:ea typeface="楷体" panose="02010609060101010101" pitchFamily="49" charset="-122"/>
              </a:rPr>
              <a:t>引用下述操作，</a:t>
            </a:r>
            <a:endParaRPr lang="en-US" altLang="zh-CN" sz="2400" b="1">
              <a:latin typeface="楷体" panose="02010609060101010101" pitchFamily="49" charset="-122"/>
              <a:ea typeface="楷体" panose="02010609060101010101" pitchFamily="49" charset="-122"/>
            </a:endParaRPr>
          </a:p>
          <a:p>
            <a:pPr eaLnBrk="1" hangingPunct="1">
              <a:spcBef>
                <a:spcPts val="600"/>
              </a:spcBef>
              <a:buFontTx/>
              <a:buNone/>
            </a:pPr>
            <a:r>
              <a:rPr lang="zh-CN" altLang="en-US" sz="2400" b="1">
                <a:latin typeface="楷体" panose="02010609060101010101" pitchFamily="49" charset="-122"/>
                <a:ea typeface="楷体" panose="02010609060101010101" pitchFamily="49" charset="-122"/>
              </a:rPr>
              <a:t>引用前仅需给出“非定义声明”。</a:t>
            </a:r>
            <a:endParaRPr lang="en-US" altLang="zh-CN" sz="2400" b="1">
              <a:latin typeface="楷体" panose="02010609060101010101" pitchFamily="49" charset="-122"/>
              <a:ea typeface="楷体" panose="02010609060101010101" pitchFamily="49" charset="-122"/>
            </a:endParaRPr>
          </a:p>
        </p:txBody>
      </p:sp>
      <p:pic>
        <p:nvPicPr>
          <p:cNvPr id="52236" name="图片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097463" y="1277938"/>
            <a:ext cx="39338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1"/>
          <p:cNvSpPr>
            <a:spLocks noChangeArrowheads="1"/>
          </p:cNvSpPr>
          <p:nvPr/>
        </p:nvSpPr>
        <p:spPr bwMode="auto">
          <a:xfrm>
            <a:off x="395288" y="3114675"/>
            <a:ext cx="83058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查询 </a:t>
            </a:r>
            <a:r>
              <a:rPr lang="en-US" altLang="zh-CN" sz="2000" b="1">
                <a:solidFill>
                  <a:srgbClr val="000000"/>
                </a:solidFill>
                <a:latin typeface="Consolas" panose="020B0609020204030204" pitchFamily="49" charset="0"/>
                <a:ea typeface="新宋体" panose="02010609030101010101" pitchFamily="49" charset="-122"/>
                <a:cs typeface="Consolas" panose="020B0609020204030204" pitchFamily="49" charset="0"/>
              </a:rPr>
              <a:t>&amp;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返回 </a:t>
            </a: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DFA </a:t>
            </a:r>
            <a:r>
              <a:rPr lang="zh-CN" altLang="en-US" sz="2000" b="1">
                <a:solidFill>
                  <a:srgbClr val="000000"/>
                </a:solidFill>
                <a:latin typeface="Consolas" panose="020B0609020204030204" pitchFamily="49" charset="0"/>
                <a:ea typeface="新宋体" panose="02010609030101010101" pitchFamily="49" charset="-122"/>
                <a:cs typeface="Consolas" panose="020B0609020204030204" pitchFamily="49" charset="0"/>
              </a:rPr>
              <a:t>的初态</a:t>
            </a:r>
            <a:endParaRPr lang="en-US" altLang="zh-CN" sz="2000" b="1">
              <a:solidFill>
                <a:srgbClr val="000000"/>
              </a:solidFill>
              <a:latin typeface="Consolas" panose="020B0609020204030204" pitchFamily="49" charset="0"/>
              <a:ea typeface="新宋体" panose="02010609030101010101" pitchFamily="49" charset="-122"/>
              <a:cs typeface="Consolas" panose="020B0609020204030204" pitchFamily="49" charset="0"/>
            </a:endParaRPr>
          </a:p>
          <a:p>
            <a:pPr>
              <a:buFontTx/>
              <a:buNone/>
            </a:pPr>
            <a:r>
              <a:rPr lang="en-US" altLang="zh-CN" sz="2000">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a:solidFill>
                  <a:srgbClr val="000000"/>
                </a:solidFill>
                <a:latin typeface="Consolas" panose="020B0609020204030204" pitchFamily="49" charset="0"/>
                <a:ea typeface="新宋体" panose="02010609030101010101" pitchFamily="49" charset="-122"/>
                <a:cs typeface="Consolas" panose="020B0609020204030204" pitchFamily="49" charset="0"/>
              </a:rPr>
              <a:t>  get_start_state();</a:t>
            </a:r>
            <a:endParaRPr lang="en-US" altLang="zh-CN" sz="2000">
              <a:latin typeface="Consolas" panose="020B0609020204030204" pitchFamily="49" charset="0"/>
              <a:ea typeface="黑体" panose="02010609060101010101" pitchFamily="49" charset="-122"/>
              <a:cs typeface="Consolas" panose="020B0609020204030204" pitchFamily="49" charset="0"/>
            </a:endParaRPr>
          </a:p>
        </p:txBody>
      </p:sp>
      <p:sp>
        <p:nvSpPr>
          <p:cNvPr id="22" name="Rectangle 11"/>
          <p:cNvSpPr>
            <a:spLocks noChangeArrowheads="1"/>
          </p:cNvSpPr>
          <p:nvPr/>
        </p:nvSpPr>
        <p:spPr bwMode="auto">
          <a:xfrm>
            <a:off x="395288" y="4027488"/>
            <a:ext cx="70104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defRPr/>
            </a:pP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dirty="0">
                <a:solidFill>
                  <a:srgbClr val="000000"/>
                </a:solidFill>
                <a:latin typeface="Consolas" panose="020B0609020204030204" pitchFamily="49" charset="0"/>
                <a:ea typeface="新宋体" panose="02010609030101010101" pitchFamily="49" charset="-122"/>
                <a:cs typeface="Consolas" panose="020B0609020204030204" pitchFamily="49" charset="0"/>
              </a:rPr>
              <a:t>执行状态转移，返回下一状态。若无转移则返回</a:t>
            </a:r>
            <a:r>
              <a:rPr lang="zh-CN" altLang="en-US"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-1.</a:t>
            </a:r>
          </a:p>
          <a:p>
            <a:pPr>
              <a:buFontTx/>
              <a:buNone/>
              <a:defRPr/>
            </a:pPr>
            <a:r>
              <a:rPr lang="en-US" altLang="zh-CN" sz="2000" dirty="0" err="1">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move( </a:t>
            </a:r>
            <a:r>
              <a:rPr lang="en-US" altLang="zh-CN" sz="2000" dirty="0" err="1">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state_src</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新宋体" panose="02010609030101010101" pitchFamily="49" charset="-122"/>
                <a:cs typeface="Consolas" panose="020B0609020204030204" pitchFamily="49" charset="0"/>
              </a:rPr>
              <a:t>char</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ch</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p>
        </p:txBody>
      </p:sp>
      <p:sp>
        <p:nvSpPr>
          <p:cNvPr id="24" name="Rectangle 11"/>
          <p:cNvSpPr>
            <a:spLocks noChangeArrowheads="1"/>
          </p:cNvSpPr>
          <p:nvPr/>
        </p:nvSpPr>
        <p:spPr bwMode="auto">
          <a:xfrm>
            <a:off x="395288" y="4964113"/>
            <a:ext cx="856932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defRPr/>
            </a:pP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zh-CN" altLang="en-US" sz="2000" b="1" dirty="0">
                <a:solidFill>
                  <a:srgbClr val="000000"/>
                </a:solidFill>
                <a:latin typeface="Consolas" panose="020B0609020204030204" pitchFamily="49" charset="0"/>
                <a:ea typeface="新宋体" panose="02010609030101010101" pitchFamily="49" charset="-122"/>
                <a:cs typeface="Consolas" panose="020B0609020204030204" pitchFamily="49" charset="0"/>
              </a:rPr>
              <a:t>终态判断。若为终态，则返回相应的记号类别，否则返回</a:t>
            </a:r>
            <a:r>
              <a:rPr lang="zh-CN" altLang="en-US"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ERRTOKEN</a:t>
            </a:r>
          </a:p>
          <a:p>
            <a:pPr>
              <a:buFontTx/>
              <a:buNone/>
              <a:defRPr/>
            </a:pPr>
            <a:r>
              <a:rPr lang="en-US" altLang="zh-CN" sz="2000" dirty="0" err="1">
                <a:solidFill>
                  <a:srgbClr val="0000FF"/>
                </a:solidFill>
                <a:latin typeface="Consolas" panose="020B0609020204030204" pitchFamily="49" charset="0"/>
                <a:ea typeface="新宋体" panose="02010609030101010101" pitchFamily="49" charset="-122"/>
                <a:cs typeface="Consolas" panose="020B0609020204030204" pitchFamily="49" charset="0"/>
              </a:rPr>
              <a:t>enum</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a:solidFill>
                  <a:srgbClr val="2B91AF"/>
                </a:solidFill>
                <a:latin typeface="Consolas" panose="020B0609020204030204" pitchFamily="49" charset="0"/>
                <a:ea typeface="新宋体" panose="02010609030101010101" pitchFamily="49" charset="-122"/>
                <a:cs typeface="Consolas" panose="020B0609020204030204" pitchFamily="49" charset="0"/>
              </a:rPr>
              <a:t>Token_Type</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err="1">
                <a:solidFill>
                  <a:srgbClr val="000000"/>
                </a:solidFill>
                <a:latin typeface="Consolas" panose="020B0609020204030204" pitchFamily="49" charset="0"/>
                <a:ea typeface="新宋体" panose="02010609030101010101" pitchFamily="49" charset="-122"/>
                <a:cs typeface="Consolas" panose="020B0609020204030204" pitchFamily="49" charset="0"/>
              </a:rPr>
              <a:t>state_is_final</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新宋体" panose="02010609030101010101" pitchFamily="49" charset="-122"/>
                <a:cs typeface="Consolas" panose="020B0609020204030204" pitchFamily="49" charset="0"/>
              </a:rPr>
              <a:t>int</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 </a:t>
            </a:r>
            <a:r>
              <a:rPr lang="en-US" altLang="zh-CN" sz="2000" dirty="0">
                <a:solidFill>
                  <a:schemeClr val="tx1">
                    <a:lumMod val="85000"/>
                    <a:lumOff val="15000"/>
                  </a:schemeClr>
                </a:solidFill>
                <a:latin typeface="Consolas" panose="020B0609020204030204" pitchFamily="49" charset="0"/>
                <a:ea typeface="新宋体" panose="02010609030101010101" pitchFamily="49" charset="-122"/>
                <a:cs typeface="Consolas" panose="020B0609020204030204" pitchFamily="49" charset="0"/>
              </a:rPr>
              <a:t>state</a:t>
            </a:r>
            <a:r>
              <a:rPr lang="en-US" altLang="zh-CN" sz="2000" dirty="0">
                <a:solidFill>
                  <a:srgbClr val="000000"/>
                </a:solidFill>
                <a:latin typeface="Consolas" panose="020B0609020204030204" pitchFamily="49" charset="0"/>
                <a:ea typeface="新宋体" panose="02010609030101010101" pitchFamily="49" charset="-122"/>
                <a:cs typeface="Consolas" panose="020B0609020204030204" pitchFamily="49" charset="0"/>
              </a:rPr>
              <a:t>);</a:t>
            </a:r>
            <a:endParaRPr lang="en-US" altLang="zh-CN" sz="2000" dirty="0">
              <a:latin typeface="Consolas" panose="020B0609020204030204" pitchFamily="49" charset="0"/>
              <a:ea typeface="黑体" panose="02010609060101010101" pitchFamily="49" charset="-122"/>
              <a:cs typeface="Consolas" panose="020B0609020204030204" pitchFamily="49" charset="0"/>
            </a:endParaRPr>
          </a:p>
        </p:txBody>
      </p:sp>
      <p:sp>
        <p:nvSpPr>
          <p:cNvPr id="52240"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5000" fill="hold" grpId="0" nodeType="afterEffect">
                                  <p:stCondLst>
                                    <p:cond delay="0"/>
                                  </p:stCondLst>
                                  <p:childTnLst>
                                    <p:anim calcmode="discrete" valueType="str">
                                      <p:cBhvr>
                                        <p:cTn id="6" dur="5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2226"/>
                                        </p:tgtEl>
                                        <p:attrNameLst>
                                          <p:attrName>style.visibility</p:attrName>
                                        </p:attrNameLst>
                                      </p:cBhvr>
                                      <p:to>
                                        <p:strVal val="visible"/>
                                      </p:to>
                                    </p:set>
                                  </p:childTnLst>
                                </p:cTn>
                              </p:par>
                              <p:par>
                                <p:cTn id="14" presetID="16" presetClass="entr" presetSubtype="37"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Vertical)">
                                      <p:cBhvr>
                                        <p:cTn id="16" dur="500"/>
                                        <p:tgtEl>
                                          <p:spTgt spid="22"/>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2226" grpId="0" animBg="1"/>
      <p:bldP spid="19" grpId="0" autoUpdateAnimBg="0"/>
      <p:bldP spid="22" grpId="0" autoUpdateAnimBg="0"/>
      <p:bldP spid="2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5" name="Object 15"/>
          <p:cNvGraphicFramePr>
            <a:graphicFrameLocks noChangeAspect="1"/>
          </p:cNvGraphicFramePr>
          <p:nvPr/>
        </p:nvGraphicFramePr>
        <p:xfrm>
          <a:off x="5364163" y="1100138"/>
          <a:ext cx="3719512" cy="5159375"/>
        </p:xfrm>
        <a:graphic>
          <a:graphicData uri="http://schemas.openxmlformats.org/presentationml/2006/ole">
            <mc:AlternateContent xmlns:mc="http://schemas.openxmlformats.org/markup-compatibility/2006">
              <mc:Choice xmlns:v="urn:schemas-microsoft-com:vml" Requires="v">
                <p:oleObj spid="_x0000_s9218" name="Visio" r:id="rId4" imgW="1627632" imgH="2256739" progId="Visio.Drawing.11">
                  <p:embed/>
                </p:oleObj>
              </mc:Choice>
              <mc:Fallback>
                <p:oleObj name="Visio" r:id="rId4" imgW="1627632" imgH="2256739" progId="Visio.Drawing.11">
                  <p:embed/>
                  <p:pic>
                    <p:nvPicPr>
                      <p:cNvPr id="5427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100138"/>
                        <a:ext cx="3719512"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文本框 1">
            <a:hlinkClick r:id="rId6" action="ppaction://hlinksldjump" tooltip="词法分析器操作接口"/>
          </p:cNvPr>
          <p:cNvSpPr txBox="1">
            <a:spLocks noChangeArrowheads="1"/>
          </p:cNvSpPr>
          <p:nvPr/>
        </p:nvSpPr>
        <p:spPr bwMode="auto">
          <a:xfrm>
            <a:off x="611188" y="692150"/>
            <a:ext cx="5545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latin typeface="隶书" panose="02010509060101010101" pitchFamily="49" charset="-122"/>
                <a:ea typeface="隶书" panose="02010509060101010101" pitchFamily="49" charset="-122"/>
              </a:rPr>
              <a:t>接口定义文件： </a:t>
            </a:r>
            <a:r>
              <a:rPr lang="en-US" altLang="zh-CN" sz="2400" u="sng" dirty="0" err="1">
                <a:solidFill>
                  <a:srgbClr val="C00000"/>
                </a:solidFill>
                <a:latin typeface="黑体" panose="02010609060101010101" pitchFamily="49" charset="-122"/>
                <a:ea typeface="黑体" panose="02010609060101010101" pitchFamily="49" charset="-122"/>
              </a:rPr>
              <a:t>scanner.h</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7" name="文本框 1"/>
          <p:cNvSpPr txBox="1">
            <a:spLocks noChangeArrowheads="1"/>
          </p:cNvSpPr>
          <p:nvPr/>
        </p:nvSpPr>
        <p:spPr bwMode="auto">
          <a:xfrm>
            <a:off x="611188" y="1184275"/>
            <a:ext cx="540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latin typeface="隶书" panose="02010509060101010101" pitchFamily="49" charset="-122"/>
                <a:ea typeface="隶书" panose="02010509060101010101" pitchFamily="49" charset="-122"/>
              </a:rPr>
              <a:t>词法分析器实现文件： </a:t>
            </a:r>
            <a:r>
              <a:rPr lang="en-US" altLang="zh-CN" sz="2400" u="sng" dirty="0" err="1">
                <a:solidFill>
                  <a:srgbClr val="C00000"/>
                </a:solidFill>
                <a:latin typeface="黑体" panose="02010609060101010101" pitchFamily="49" charset="-122"/>
                <a:ea typeface="黑体" panose="02010609060101010101" pitchFamily="49" charset="-122"/>
              </a:rPr>
              <a:t>scanner.c</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8" name="文本框 1">
            <a:hlinkClick r:id="rId7" action="ppaction://hlinksldjump" tooltip="DFA操作接口"/>
          </p:cNvPr>
          <p:cNvSpPr txBox="1">
            <a:spLocks noChangeArrowheads="1"/>
          </p:cNvSpPr>
          <p:nvPr/>
        </p:nvSpPr>
        <p:spPr bwMode="auto">
          <a:xfrm>
            <a:off x="611188" y="1673225"/>
            <a:ext cx="475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latin typeface="隶书" panose="02010509060101010101" pitchFamily="49" charset="-122"/>
                <a:ea typeface="隶书" panose="02010509060101010101" pitchFamily="49" charset="-122"/>
              </a:rPr>
              <a:t>DFA</a:t>
            </a:r>
            <a:r>
              <a:rPr lang="zh-CN" altLang="en-US" sz="2400" dirty="0">
                <a:latin typeface="隶书" panose="02010509060101010101" pitchFamily="49" charset="-122"/>
                <a:ea typeface="隶书" panose="02010509060101010101" pitchFamily="49" charset="-122"/>
              </a:rPr>
              <a:t>实现文件： </a:t>
            </a:r>
            <a:r>
              <a:rPr lang="en-US" altLang="zh-CN" sz="2400" u="sng" dirty="0" err="1">
                <a:solidFill>
                  <a:srgbClr val="C00000"/>
                </a:solidFill>
                <a:latin typeface="黑体" panose="02010609060101010101" pitchFamily="49" charset="-122"/>
                <a:ea typeface="黑体" panose="02010609060101010101" pitchFamily="49" charset="-122"/>
              </a:rPr>
              <a:t>dfa.c</a:t>
            </a:r>
            <a:endParaRPr lang="en-US" altLang="zh-CN" sz="2400" u="sng" dirty="0">
              <a:solidFill>
                <a:srgbClr val="C00000"/>
              </a:solidFill>
              <a:latin typeface="黑体" panose="02010609060101010101" pitchFamily="49" charset="-122"/>
              <a:ea typeface="黑体" panose="02010609060101010101" pitchFamily="49" charset="-122"/>
            </a:endParaRPr>
          </a:p>
        </p:txBody>
      </p:sp>
      <p:sp>
        <p:nvSpPr>
          <p:cNvPr id="54279" name="文本框 1"/>
          <p:cNvSpPr txBox="1">
            <a:spLocks noChangeArrowheads="1"/>
          </p:cNvSpPr>
          <p:nvPr/>
        </p:nvSpPr>
        <p:spPr bwMode="auto">
          <a:xfrm>
            <a:off x="585788" y="3141663"/>
            <a:ext cx="5297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latin typeface="隶书" panose="02010509060101010101" pitchFamily="49" charset="-122"/>
                <a:ea typeface="隶书" panose="02010509060101010101" pitchFamily="49" charset="-122"/>
              </a:rPr>
              <a:t>从 </a:t>
            </a:r>
            <a:r>
              <a:rPr lang="en-US" altLang="zh-CN" sz="2400">
                <a:latin typeface="Consolas" panose="020B0609020204030204" pitchFamily="49" charset="0"/>
                <a:ea typeface="隶书" panose="02010509060101010101" pitchFamily="49" charset="-122"/>
                <a:cs typeface="Consolas" panose="020B0609020204030204" pitchFamily="49" charset="0"/>
              </a:rPr>
              <a:t>GetToken() </a:t>
            </a:r>
            <a:r>
              <a:rPr lang="zh-CN" altLang="en-US" sz="2400">
                <a:latin typeface="隶书" panose="02010509060101010101" pitchFamily="49" charset="-122"/>
                <a:ea typeface="隶书" panose="02010509060101010101" pitchFamily="49" charset="-122"/>
              </a:rPr>
              <a:t>的实现开始，</a:t>
            </a:r>
            <a:endParaRPr lang="en-US" altLang="zh-CN" sz="2400">
              <a:latin typeface="隶书" panose="02010509060101010101" pitchFamily="49" charset="-122"/>
              <a:ea typeface="隶书" panose="02010509060101010101" pitchFamily="49" charset="-122"/>
            </a:endParaRPr>
          </a:p>
          <a:p>
            <a:pPr>
              <a:spcBef>
                <a:spcPct val="0"/>
              </a:spcBef>
              <a:buFontTx/>
              <a:buNone/>
            </a:pPr>
            <a:r>
              <a:rPr lang="zh-CN" altLang="en-US" sz="2400">
                <a:latin typeface="隶书" panose="02010509060101010101" pitchFamily="49" charset="-122"/>
                <a:ea typeface="隶书" panose="02010509060101010101" pitchFamily="49" charset="-122"/>
              </a:rPr>
              <a:t>　　自顶向下、逐步细化，</a:t>
            </a:r>
            <a:endParaRPr lang="en-US" altLang="zh-CN" sz="2400">
              <a:latin typeface="隶书" panose="02010509060101010101" pitchFamily="49" charset="-122"/>
              <a:ea typeface="隶书" panose="02010509060101010101" pitchFamily="49" charset="-122"/>
            </a:endParaRPr>
          </a:p>
          <a:p>
            <a:pPr>
              <a:spcBef>
                <a:spcPct val="0"/>
              </a:spcBef>
              <a:buFontTx/>
              <a:buNone/>
            </a:pPr>
            <a:r>
              <a:rPr lang="zh-CN" altLang="en-US" sz="2400">
                <a:latin typeface="隶书" panose="02010509060101010101" pitchFamily="49" charset="-122"/>
                <a:ea typeface="隶书" panose="02010509060101010101" pitchFamily="49" charset="-122"/>
              </a:rPr>
              <a:t>确定所需的</a:t>
            </a:r>
            <a:r>
              <a:rPr lang="zh-CN" altLang="en-US" sz="2400">
                <a:latin typeface="Consolas" panose="020B0609020204030204" pitchFamily="49" charset="0"/>
                <a:ea typeface="隶书" panose="02010509060101010101" pitchFamily="49" charset="-122"/>
              </a:rPr>
              <a:t>辅助函数、辅助变量！</a:t>
            </a:r>
            <a:endParaRPr lang="en-US" altLang="zh-CN" sz="2400">
              <a:latin typeface="隶书" panose="02010509060101010101" pitchFamily="49" charset="-122"/>
              <a:ea typeface="隶书" panose="02010509060101010101" pitchFamily="49" charset="-122"/>
            </a:endParaRPr>
          </a:p>
        </p:txBody>
      </p:sp>
      <p:sp>
        <p:nvSpPr>
          <p:cNvPr id="54280"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六、词法分析器的实现</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27</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0" y="76200"/>
            <a:ext cx="7772400" cy="381000"/>
          </a:xfrm>
        </p:spPr>
        <p:txBody>
          <a:bodyPr/>
          <a:lstStyle/>
          <a:p>
            <a:pPr algn="l" eaLnBrk="1" hangingPunct="1"/>
            <a:r>
              <a:rPr lang="en-US" altLang="zh-CN" sz="2800">
                <a:solidFill>
                  <a:schemeClr val="bg1"/>
                </a:solidFill>
                <a:latin typeface="隶书" panose="02010509060101010101" pitchFamily="49" charset="-122"/>
                <a:ea typeface="隶书" panose="02010509060101010101" pitchFamily="49" charset="-122"/>
              </a:rPr>
              <a:t>GetToken()</a:t>
            </a:r>
          </a:p>
        </p:txBody>
      </p:sp>
      <p:pic>
        <p:nvPicPr>
          <p:cNvPr id="56324"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76200"/>
            <a:ext cx="7773988"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矩形 15">
            <a:hlinkClick r:id="rId4" action="ppaction://hlinksldjump" tooltip="看实现"/>
          </p:cNvPr>
          <p:cNvSpPr>
            <a:spLocks noChangeArrowheads="1"/>
          </p:cNvSpPr>
          <p:nvPr/>
        </p:nvSpPr>
        <p:spPr bwMode="auto">
          <a:xfrm>
            <a:off x="3616325" y="2738438"/>
            <a:ext cx="1460500"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6" name="矩形 16">
            <a:hlinkClick r:id="rId5" action="ppaction://hlinksldjump" tooltip="看实现"/>
          </p:cNvPr>
          <p:cNvSpPr>
            <a:spLocks noChangeArrowheads="1"/>
          </p:cNvSpPr>
          <p:nvPr/>
        </p:nvSpPr>
        <p:spPr bwMode="auto">
          <a:xfrm>
            <a:off x="3687763" y="4814888"/>
            <a:ext cx="1138237"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7" name="矩形 17">
            <a:hlinkClick r:id="rId6" action="ppaction://hlinksldjump" tooltip="看实现"/>
          </p:cNvPr>
          <p:cNvSpPr>
            <a:spLocks noChangeArrowheads="1"/>
          </p:cNvSpPr>
          <p:nvPr/>
        </p:nvSpPr>
        <p:spPr bwMode="auto">
          <a:xfrm>
            <a:off x="4081463" y="5402263"/>
            <a:ext cx="1595437"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6328"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0-#ppt_w/2"/>
                                          </p:val>
                                        </p:tav>
                                        <p:tav tm="100000">
                                          <p:val>
                                            <p:strVal val="#ppt_x"/>
                                          </p:val>
                                        </p:tav>
                                      </p:tavLst>
                                    </p:anim>
                                    <p:anim calcmode="lin" valueType="num">
                                      <p:cBhvr additive="base">
                                        <p:cTn id="8"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0-#ppt_w/2"/>
                                          </p:val>
                                        </p:tav>
                                        <p:tav tm="100000">
                                          <p:val>
                                            <p:strVal val="#ppt_x"/>
                                          </p:val>
                                        </p:tav>
                                      </p:tavLst>
                                    </p:anim>
                                    <p:anim calcmode="lin" valueType="num">
                                      <p:cBhvr additive="base">
                                        <p:cTn id="14"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anim calcmode="lin" valueType="num">
                                      <p:cBhvr additive="base">
                                        <p:cTn id="19" dur="500" fill="hold"/>
                                        <p:tgtEl>
                                          <p:spTgt spid="56327"/>
                                        </p:tgtEl>
                                        <p:attrNameLst>
                                          <p:attrName>ppt_x</p:attrName>
                                        </p:attrNameLst>
                                      </p:cBhvr>
                                      <p:tavLst>
                                        <p:tav tm="0">
                                          <p:val>
                                            <p:strVal val="0-#ppt_w/2"/>
                                          </p:val>
                                        </p:tav>
                                        <p:tav tm="100000">
                                          <p:val>
                                            <p:strVal val="#ppt_x"/>
                                          </p:val>
                                        </p:tav>
                                      </p:tavLst>
                                    </p:anim>
                                    <p:anim calcmode="lin" valueType="num">
                                      <p:cBhvr additive="base">
                                        <p:cTn id="20"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P spid="56326" grpId="0" animBg="1"/>
      <p:bldP spid="563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9750" y="303213"/>
            <a:ext cx="5327650" cy="533400"/>
          </a:xfrm>
        </p:spPr>
        <p:txBody>
          <a:bodyPr/>
          <a:lstStyle/>
          <a:p>
            <a:pPr algn="l" eaLnBrk="1" hangingPunct="1"/>
            <a:r>
              <a:rPr lang="zh-CN" altLang="en-US" sz="3200" dirty="0">
                <a:solidFill>
                  <a:srgbClr val="990000"/>
                </a:solidFill>
                <a:ea typeface="隶书" panose="02010509060101010101" pitchFamily="49" charset="-122"/>
              </a:rPr>
              <a:t>一、上机作业的目的</a:t>
            </a:r>
          </a:p>
        </p:txBody>
      </p:sp>
      <p:sp>
        <p:nvSpPr>
          <p:cNvPr id="5124" name="Rectangle 3"/>
          <p:cNvSpPr>
            <a:spLocks noChangeArrowheads="1"/>
          </p:cNvSpPr>
          <p:nvPr/>
        </p:nvSpPr>
        <p:spPr bwMode="auto">
          <a:xfrm>
            <a:off x="539750" y="1557338"/>
            <a:ext cx="80010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通过做上机题加深对编译器构造原理和方法的理解，巩固所学知识。</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&lt;1&gt; </a:t>
            </a:r>
            <a:r>
              <a:rPr lang="zh-CN" altLang="en-US" sz="2400">
                <a:latin typeface="华文行楷" panose="02010800040101010101" pitchFamily="2" charset="-122"/>
                <a:ea typeface="华文行楷" panose="02010800040101010101" pitchFamily="2" charset="-122"/>
              </a:rPr>
              <a:t>会用正规式设计简单语言的词法；</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&lt;2&gt;</a:t>
            </a:r>
            <a:r>
              <a:rPr lang="zh-CN" altLang="en-US" sz="2400">
                <a:latin typeface="华文行楷" panose="02010800040101010101" pitchFamily="2" charset="-122"/>
                <a:ea typeface="华文行楷" panose="02010800040101010101" pitchFamily="2" charset="-122"/>
              </a:rPr>
              <a:t>会用产生式设计简单语言的语法；</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latin typeface="华文行楷" panose="02010800040101010101" pitchFamily="2" charset="-122"/>
                <a:ea typeface="华文行楷" panose="02010800040101010101" pitchFamily="2" charset="-122"/>
              </a:rPr>
              <a:t>&lt;3&gt; </a:t>
            </a:r>
            <a:r>
              <a:rPr lang="zh-CN" altLang="en-US" sz="2400">
                <a:latin typeface="华文行楷" panose="02010800040101010101" pitchFamily="2" charset="-122"/>
                <a:ea typeface="华文行楷" panose="02010800040101010101" pitchFamily="2" charset="-122"/>
              </a:rPr>
              <a:t>会用递归下降子程序编写语言的解释器。</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7883525"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a:xfrm>
            <a:off x="0" y="76200"/>
            <a:ext cx="7772400" cy="381000"/>
          </a:xfrm>
        </p:spPr>
        <p:txBody>
          <a:bodyPr/>
          <a:lstStyle/>
          <a:p>
            <a:pPr algn="l" eaLnBrk="1" hangingPunct="1"/>
            <a:r>
              <a:rPr lang="zh-CN" altLang="en-US" sz="2800">
                <a:solidFill>
                  <a:schemeClr val="tx1"/>
                </a:solidFill>
                <a:latin typeface="隶书" panose="02010509060101010101" pitchFamily="49" charset="-122"/>
                <a:ea typeface="隶书" panose="02010509060101010101" pitchFamily="49" charset="-122"/>
              </a:rPr>
              <a:t>预处理：跳过空白字符</a:t>
            </a:r>
            <a:endParaRPr lang="en-US" altLang="zh-CN" sz="2800">
              <a:solidFill>
                <a:schemeClr val="tx1"/>
              </a:solidFill>
              <a:latin typeface="隶书" panose="02010509060101010101" pitchFamily="49" charset="-122"/>
              <a:ea typeface="隶书" panose="02010509060101010101" pitchFamily="49" charset="-122"/>
            </a:endParaRPr>
          </a:p>
        </p:txBody>
      </p:sp>
      <p:sp>
        <p:nvSpPr>
          <p:cNvPr id="57349" name="矩形 8"/>
          <p:cNvSpPr>
            <a:spLocks noChangeArrowheads="1"/>
          </p:cNvSpPr>
          <p:nvPr/>
        </p:nvSpPr>
        <p:spPr bwMode="auto">
          <a:xfrm>
            <a:off x="3149600" y="2593975"/>
            <a:ext cx="1206500" cy="287338"/>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pic>
        <p:nvPicPr>
          <p:cNvPr id="3" name="图片 2"/>
          <p:cNvPicPr>
            <a:picLocks noChangeAspect="1"/>
          </p:cNvPicPr>
          <p:nvPr/>
        </p:nvPicPr>
        <p:blipFill>
          <a:blip r:embed="rId4"/>
          <a:srcRect/>
          <a:stretch>
            <a:fillRect/>
          </a:stretch>
        </p:blipFill>
        <p:spPr bwMode="auto">
          <a:xfrm>
            <a:off x="4991100" y="2063750"/>
            <a:ext cx="4133850" cy="2733675"/>
          </a:xfrm>
          <a:prstGeom prst="rect">
            <a:avLst/>
          </a:prstGeom>
          <a:ln w="57150">
            <a:solidFill>
              <a:srgbClr val="C00000"/>
            </a:solidFill>
            <a:prstDash val="sysDash"/>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7351" name="动作按钮: 后退或前一项 1">
            <a:hlinkClick r:id="" action="ppaction://hlinkshowjump?jump=previousslide"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29</a:t>
            </a:fld>
            <a:endParaRPr lang="en-US" altLang="zh-CN"/>
          </a:p>
        </p:txBody>
      </p:sp>
      <p:sp>
        <p:nvSpPr>
          <p:cNvPr id="9" name="矩形 8">
            <a:hlinkClick r:id="rId5" action="ppaction://hlinksldjump" tooltip="空白字符：WHITE_SPACE"/>
          </p:cNvPr>
          <p:cNvSpPr>
            <a:spLocks noChangeArrowheads="1"/>
          </p:cNvSpPr>
          <p:nvPr/>
        </p:nvSpPr>
        <p:spPr bwMode="auto">
          <a:xfrm>
            <a:off x="1879129" y="4202038"/>
            <a:ext cx="1206500" cy="287338"/>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0" y="76200"/>
            <a:ext cx="7772400" cy="381000"/>
          </a:xfrm>
        </p:spPr>
        <p:txBody>
          <a:bodyPr/>
          <a:lstStyle/>
          <a:p>
            <a:pPr algn="l" eaLnBrk="1" hangingPunct="1"/>
            <a:r>
              <a:rPr lang="zh-CN" altLang="en-US" sz="2800">
                <a:solidFill>
                  <a:schemeClr val="tx1"/>
                </a:solidFill>
                <a:latin typeface="隶书" panose="02010509060101010101" pitchFamily="49" charset="-122"/>
                <a:ea typeface="隶书" panose="02010509060101010101" pitchFamily="49" charset="-122"/>
              </a:rPr>
              <a:t>边扫描，边转移</a:t>
            </a:r>
            <a:endParaRPr lang="en-US" altLang="zh-CN" sz="2800">
              <a:solidFill>
                <a:schemeClr val="tx1"/>
              </a:solidFill>
              <a:latin typeface="隶书" panose="02010509060101010101" pitchFamily="49" charset="-122"/>
              <a:ea typeface="隶书" panose="02010509060101010101" pitchFamily="49" charset="-122"/>
            </a:endParaRPr>
          </a:p>
        </p:txBody>
      </p:sp>
      <p:pic>
        <p:nvPicPr>
          <p:cNvPr id="593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73063"/>
            <a:ext cx="8362950" cy="64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srcRect/>
          <a:stretch>
            <a:fillRect/>
          </a:stretch>
        </p:blipFill>
        <p:spPr bwMode="auto">
          <a:xfrm>
            <a:off x="6332538" y="4652963"/>
            <a:ext cx="4151312" cy="1885950"/>
          </a:xfrm>
          <a:prstGeom prst="rect">
            <a:avLst/>
          </a:prstGeom>
          <a:ln w="57150">
            <a:solidFill>
              <a:srgbClr val="C00000"/>
            </a:solidFill>
            <a:prstDash val="sysDash"/>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9398" name="矩形 8"/>
          <p:cNvSpPr>
            <a:spLocks noChangeArrowheads="1"/>
          </p:cNvSpPr>
          <p:nvPr/>
        </p:nvSpPr>
        <p:spPr bwMode="auto">
          <a:xfrm>
            <a:off x="2051050" y="2963863"/>
            <a:ext cx="1235075" cy="36036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399" name="矩形 7"/>
          <p:cNvSpPr>
            <a:spLocks noChangeArrowheads="1"/>
          </p:cNvSpPr>
          <p:nvPr/>
        </p:nvSpPr>
        <p:spPr bwMode="auto">
          <a:xfrm>
            <a:off x="3213100" y="1682750"/>
            <a:ext cx="2047875" cy="358775"/>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0" name="矩形 10">
            <a:hlinkClick r:id="rId5" action="ppaction://hlinksldjump" tooltip="查看状态转移的定义"/>
          </p:cNvPr>
          <p:cNvSpPr>
            <a:spLocks noChangeArrowheads="1"/>
          </p:cNvSpPr>
          <p:nvPr/>
        </p:nvSpPr>
        <p:spPr bwMode="auto">
          <a:xfrm>
            <a:off x="3314700" y="2335213"/>
            <a:ext cx="638175" cy="360362"/>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1" name="矩形 8">
            <a:hlinkClick r:id="rId6" action="ppaction://hlinksldjump" tooltip="回看记号的数据结构"/>
          </p:cNvPr>
          <p:cNvSpPr>
            <a:spLocks noChangeArrowheads="1"/>
          </p:cNvSpPr>
          <p:nvPr/>
        </p:nvSpPr>
        <p:spPr bwMode="auto">
          <a:xfrm>
            <a:off x="1628775" y="4246563"/>
            <a:ext cx="1873250" cy="360362"/>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402"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30</a:t>
            </a:fld>
            <a:endParaRPr lang="en-US" altLang="zh-CN"/>
          </a:p>
        </p:txBody>
      </p:sp>
      <p:sp>
        <p:nvSpPr>
          <p:cNvPr id="12" name="矩形 11">
            <a:hlinkClick r:id="rId7" action="ppaction://hlinksldjump"/>
          </p:cNvPr>
          <p:cNvSpPr/>
          <p:nvPr/>
        </p:nvSpPr>
        <p:spPr bwMode="auto">
          <a:xfrm>
            <a:off x="6300192" y="6446247"/>
            <a:ext cx="1028359" cy="338554"/>
          </a:xfrm>
          <a:prstGeom prst="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tabLst/>
            </a:pPr>
            <a:r>
              <a:rPr kumimoji="1" lang="en-US" altLang="zh-CN" sz="1600" b="1" i="0" u="sng" strike="noStrike" cap="none" normalizeH="0" baseline="0" dirty="0" err="1">
                <a:ln>
                  <a:noFill/>
                </a:ln>
                <a:solidFill>
                  <a:srgbClr val="0000FF"/>
                </a:solidFill>
                <a:effectLst/>
                <a:latin typeface="隶书" panose="02010509060101010101" pitchFamily="49" charset="-122"/>
                <a:ea typeface="隶书" panose="02010509060101010101" pitchFamily="49" charset="-122"/>
              </a:rPr>
              <a:t>GetToken</a:t>
            </a:r>
            <a:endParaRPr kumimoji="1" lang="zh-CN" altLang="en-US" sz="1600" b="1" i="0" u="sng" strike="noStrike" cap="none" normalizeH="0" baseline="0" dirty="0">
              <a:ln>
                <a:noFill/>
              </a:ln>
              <a:solidFill>
                <a:srgbClr val="0000FF"/>
              </a:solidFill>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9" presetClass="path" presetSubtype="0" accel="50000" decel="50000" fill="hold" nodeType="withEffect">
                                  <p:stCondLst>
                                    <p:cond delay="0"/>
                                  </p:stCondLst>
                                  <p:childTnLst>
                                    <p:animMotion origin="layout" path="M -0.26979 -0.19676 L -4.44444E-6 -2.22222E-6 " pathEditMode="relative" rAng="0" ptsTypes="AA">
                                      <p:cBhvr>
                                        <p:cTn id="9" dur="2000" spd="-100000" fill="hold"/>
                                        <p:tgtEl>
                                          <p:spTgt spid="5"/>
                                        </p:tgtEl>
                                        <p:attrNameLst>
                                          <p:attrName>ppt_x</p:attrName>
                                          <p:attrName>ppt_y</p:attrName>
                                        </p:attrNameLst>
                                      </p:cBhvr>
                                      <p:rCtr x="13490" y="9838"/>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0" y="76200"/>
            <a:ext cx="7772400" cy="381000"/>
          </a:xfrm>
        </p:spPr>
        <p:txBody>
          <a:bodyPr/>
          <a:lstStyle/>
          <a:p>
            <a:pPr algn="l" eaLnBrk="1" hangingPunct="1"/>
            <a:r>
              <a:rPr lang="zh-CN" altLang="en-US" sz="2800">
                <a:solidFill>
                  <a:schemeClr val="tx1"/>
                </a:solidFill>
                <a:latin typeface="隶书" panose="02010509060101010101" pitchFamily="49" charset="-122"/>
                <a:ea typeface="隶书" panose="02010509060101010101" pitchFamily="49" charset="-122"/>
              </a:rPr>
              <a:t>后处理：终态判断及收尾</a:t>
            </a:r>
            <a:endParaRPr lang="en-US" altLang="zh-CN" sz="2800">
              <a:solidFill>
                <a:schemeClr val="tx1"/>
              </a:solidFill>
              <a:latin typeface="隶书" panose="02010509060101010101" pitchFamily="49" charset="-122"/>
              <a:ea typeface="隶书" panose="02010509060101010101" pitchFamily="49" charset="-122"/>
            </a:endParaRPr>
          </a:p>
        </p:txBody>
      </p:sp>
      <p:pic>
        <p:nvPicPr>
          <p:cNvPr id="5939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0"/>
            <a:ext cx="679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矩形 8"/>
          <p:cNvSpPr>
            <a:spLocks noChangeArrowheads="1"/>
          </p:cNvSpPr>
          <p:nvPr/>
        </p:nvSpPr>
        <p:spPr bwMode="auto">
          <a:xfrm>
            <a:off x="3203575" y="1709738"/>
            <a:ext cx="1584325" cy="287337"/>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59398" name="矩形 8">
            <a:hlinkClick r:id="rId4" action="ppaction://hlinksldjump" tooltip="看DFA终态集的定义"/>
          </p:cNvPr>
          <p:cNvSpPr>
            <a:spLocks noChangeArrowheads="1"/>
          </p:cNvSpPr>
          <p:nvPr/>
        </p:nvSpPr>
        <p:spPr bwMode="auto">
          <a:xfrm>
            <a:off x="3879850" y="874713"/>
            <a:ext cx="1714500" cy="287337"/>
          </a:xfrm>
          <a:prstGeom prst="rect">
            <a:avLst/>
          </a:prstGeom>
          <a:noFill/>
          <a:ln w="254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61447"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31</a:t>
            </a:fld>
            <a:endParaRPr lang="en-US" altLang="zh-CN"/>
          </a:p>
        </p:txBody>
      </p:sp>
      <p:sp>
        <p:nvSpPr>
          <p:cNvPr id="3" name="矩形 2">
            <a:hlinkClick r:id="rId5" action="ppaction://hlinksldjump"/>
          </p:cNvPr>
          <p:cNvSpPr/>
          <p:nvPr/>
        </p:nvSpPr>
        <p:spPr bwMode="auto">
          <a:xfrm>
            <a:off x="6228184" y="6446247"/>
            <a:ext cx="1028359" cy="338554"/>
          </a:xfrm>
          <a:prstGeom prst="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tabLst/>
            </a:pPr>
            <a:r>
              <a:rPr kumimoji="1" lang="en-US" altLang="zh-CN" sz="1600" b="1" i="0" u="sng" strike="noStrike" cap="none" normalizeH="0" baseline="0" dirty="0" err="1">
                <a:ln>
                  <a:noFill/>
                </a:ln>
                <a:solidFill>
                  <a:srgbClr val="0000FF"/>
                </a:solidFill>
                <a:effectLst/>
                <a:latin typeface="隶书" panose="02010509060101010101" pitchFamily="49" charset="-122"/>
                <a:ea typeface="隶书" panose="02010509060101010101" pitchFamily="49" charset="-122"/>
              </a:rPr>
              <a:t>GetToken</a:t>
            </a:r>
            <a:endParaRPr kumimoji="1" lang="zh-CN" altLang="en-US" sz="1600" b="1" i="0" u="sng" strike="noStrike" cap="none" normalizeH="0" baseline="0" dirty="0">
              <a:ln>
                <a:noFill/>
              </a:ln>
              <a:solidFill>
                <a:srgbClr val="0000FF"/>
              </a:solidFill>
              <a:effectLst/>
              <a:latin typeface="隶书" panose="02010509060101010101" pitchFamily="49" charset="-122"/>
              <a:ea typeface="隶书" panose="02010509060101010101" pitchFamily="49" charset="-122"/>
            </a:endParaRPr>
          </a:p>
        </p:txBody>
      </p:sp>
      <p:pic>
        <p:nvPicPr>
          <p:cNvPr id="5" name="图片 4">
            <a:hlinkClick r:id="rId6" action="ppaction://hlinksldjump" tooltip="回看 TokenTab[] 定义"/>
          </p:cNvPr>
          <p:cNvPicPr>
            <a:picLocks noChangeAspect="1"/>
          </p:cNvPicPr>
          <p:nvPr/>
        </p:nvPicPr>
        <p:blipFill>
          <a:blip r:embed="rId7"/>
          <a:stretch>
            <a:fillRect/>
          </a:stretch>
        </p:blipFill>
        <p:spPr>
          <a:xfrm>
            <a:off x="7508875" y="2063750"/>
            <a:ext cx="6438900" cy="4448175"/>
          </a:xfrm>
          <a:prstGeom prst="rect">
            <a:avLst/>
          </a:prstGeom>
          <a:ln w="57150">
            <a:solidFill>
              <a:srgbClr val="C00000"/>
            </a:solidFill>
            <a:prstDash val="sysDash"/>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5" presetClass="path" presetSubtype="0" accel="50000" decel="50000" fill="hold" nodeType="withEffect">
                                  <p:stCondLst>
                                    <p:cond delay="0"/>
                                  </p:stCondLst>
                                  <p:childTnLst>
                                    <p:animMotion origin="layout" path="M -3.88889E-6 -1.48148E-6 L -0.59444 0.01134 " pathEditMode="relative" rAng="0" ptsTypes="AA">
                                      <p:cBhvr>
                                        <p:cTn id="16" dur="2000" fill="hold"/>
                                        <p:tgtEl>
                                          <p:spTgt spid="5"/>
                                        </p:tgtEl>
                                        <p:attrNameLst>
                                          <p:attrName>ppt_x</p:attrName>
                                          <p:attrName>ppt_y</p:attrName>
                                        </p:attrNameLst>
                                      </p:cBhvr>
                                      <p:rCtr x="-29722" y="556"/>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0" y="76200"/>
            <a:ext cx="7772400" cy="381000"/>
          </a:xfrm>
        </p:spPr>
        <p:txBody>
          <a:bodyPr/>
          <a:lstStyle/>
          <a:p>
            <a:pPr algn="l" eaLnBrk="1" hangingPunct="1"/>
            <a:r>
              <a:rPr lang="en-US" altLang="zh-CN" sz="2800">
                <a:solidFill>
                  <a:srgbClr val="C00000"/>
                </a:solidFill>
                <a:latin typeface="隶书" panose="02010509060101010101" pitchFamily="49" charset="-122"/>
                <a:ea typeface="隶书" panose="02010509060101010101" pitchFamily="49" charset="-122"/>
              </a:rPr>
              <a:t>DFA</a:t>
            </a:r>
            <a:r>
              <a:rPr lang="zh-CN" altLang="en-US" sz="2800">
                <a:solidFill>
                  <a:srgbClr val="C00000"/>
                </a:solidFill>
                <a:latin typeface="隶书" panose="02010509060101010101" pitchFamily="49" charset="-122"/>
                <a:ea typeface="隶书" panose="02010509060101010101" pitchFamily="49" charset="-122"/>
              </a:rPr>
              <a:t>的实现</a:t>
            </a:r>
            <a:endParaRPr lang="en-US" altLang="zh-CN" sz="2800">
              <a:solidFill>
                <a:srgbClr val="C00000"/>
              </a:solidFill>
              <a:latin typeface="隶书" panose="02010509060101010101" pitchFamily="49" charset="-122"/>
              <a:ea typeface="隶书" panose="02010509060101010101" pitchFamily="49" charset="-122"/>
            </a:endParaRPr>
          </a:p>
        </p:txBody>
      </p:sp>
      <p:sp>
        <p:nvSpPr>
          <p:cNvPr id="63492" name="Rectangle 2">
            <a:hlinkClick r:id="rId2" action="ppaction://hlinksldjump"/>
          </p:cNvPr>
          <p:cNvSpPr txBox="1">
            <a:spLocks noChangeArrowheads="1"/>
          </p:cNvSpPr>
          <p:nvPr/>
        </p:nvSpPr>
        <p:spPr bwMode="auto">
          <a:xfrm>
            <a:off x="250825" y="620713"/>
            <a:ext cx="7772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隶书" panose="02010509060101010101" pitchFamily="49" charset="-122"/>
                <a:ea typeface="隶书" panose="02010509060101010101" pitchFamily="49" charset="-122"/>
              </a:rPr>
              <a:t>需要实现的接口操作：</a:t>
            </a:r>
            <a:r>
              <a:rPr lang="zh-CN" altLang="en-US" sz="2800" u="sng">
                <a:solidFill>
                  <a:srgbClr val="0000FF"/>
                </a:solidFill>
                <a:latin typeface="隶书" panose="02010509060101010101" pitchFamily="49" charset="-122"/>
                <a:ea typeface="隶书" panose="02010509060101010101" pitchFamily="49" charset="-122"/>
              </a:rPr>
              <a:t>点击回看</a:t>
            </a:r>
            <a:r>
              <a:rPr lang="zh-CN" altLang="en-US" sz="2800">
                <a:latin typeface="隶书" panose="02010509060101010101" pitchFamily="49" charset="-122"/>
                <a:ea typeface="隶书" panose="02010509060101010101" pitchFamily="49" charset="-122"/>
              </a:rPr>
              <a:t> 。</a:t>
            </a:r>
            <a:endParaRPr lang="en-US" altLang="zh-CN" sz="2800">
              <a:latin typeface="隶书" panose="02010509060101010101" pitchFamily="49" charset="-122"/>
              <a:ea typeface="隶书" panose="02010509060101010101" pitchFamily="49" charset="-122"/>
            </a:endParaRPr>
          </a:p>
        </p:txBody>
      </p:sp>
      <p:sp>
        <p:nvSpPr>
          <p:cNvPr id="63493" name="文本框 1"/>
          <p:cNvSpPr txBox="1">
            <a:spLocks noChangeArrowheads="1"/>
          </p:cNvSpPr>
          <p:nvPr/>
        </p:nvSpPr>
        <p:spPr bwMode="auto">
          <a:xfrm>
            <a:off x="508000" y="1355725"/>
            <a:ext cx="751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solidFill>
                  <a:srgbClr val="C00000"/>
                </a:solidFill>
                <a:latin typeface="Consolas" panose="020B0609020204030204" pitchFamily="49" charset="0"/>
                <a:ea typeface="楷体" panose="02010609060101010101" pitchFamily="49" charset="-122"/>
              </a:rPr>
              <a:t>假设我们要构造“表驱动型”分析器，则需要：</a:t>
            </a:r>
            <a:endParaRPr lang="en-US" altLang="zh-CN" sz="2400" b="1">
              <a:solidFill>
                <a:srgbClr val="C00000"/>
              </a:solidFill>
              <a:latin typeface="Consolas" panose="020B0609020204030204" pitchFamily="49" charset="0"/>
              <a:ea typeface="楷体" panose="02010609060101010101" pitchFamily="49" charset="-122"/>
            </a:endParaRPr>
          </a:p>
        </p:txBody>
      </p:sp>
      <p:sp>
        <p:nvSpPr>
          <p:cNvPr id="8" name="文本框 1"/>
          <p:cNvSpPr txBox="1">
            <a:spLocks noChangeArrowheads="1"/>
          </p:cNvSpPr>
          <p:nvPr/>
        </p:nvSpPr>
        <p:spPr bwMode="auto">
          <a:xfrm>
            <a:off x="508000" y="1773238"/>
            <a:ext cx="751998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1</a:t>
            </a:r>
            <a:r>
              <a:rPr lang="zh-CN" altLang="en-US" sz="2400" b="1" dirty="0">
                <a:latin typeface="Consolas" panose="020B0609020204030204" pitchFamily="49" charset="0"/>
                <a:ea typeface="楷体" panose="02010609060101010101" pitchFamily="49" charset="-122"/>
              </a:rPr>
              <a:t>）设计可描述 </a:t>
            </a:r>
            <a:r>
              <a:rPr lang="en-US" altLang="zh-CN" sz="2400" b="1" dirty="0">
                <a:latin typeface="Consolas" panose="020B0609020204030204" pitchFamily="49" charset="0"/>
                <a:ea typeface="楷体" panose="02010609060101010101" pitchFamily="49" charset="-122"/>
              </a:rPr>
              <a:t>DFA </a:t>
            </a:r>
            <a:r>
              <a:rPr lang="zh-CN" altLang="en-US" sz="2400" b="1" dirty="0">
                <a:latin typeface="Consolas" panose="020B0609020204030204" pitchFamily="49" charset="0"/>
                <a:ea typeface="楷体" panose="02010609060101010101" pitchFamily="49" charset="-122"/>
              </a:rPr>
              <a:t>的</a:t>
            </a:r>
            <a:r>
              <a:rPr lang="zh-CN" altLang="en-US" sz="2400" b="1" dirty="0">
                <a:solidFill>
                  <a:srgbClr val="FF0000"/>
                </a:solidFill>
                <a:latin typeface="Consolas" panose="020B0609020204030204" pitchFamily="49" charset="0"/>
                <a:ea typeface="楷体" panose="02010609060101010101" pitchFamily="49" charset="-122"/>
              </a:rPr>
              <a:t>一套数据结构</a:t>
            </a:r>
            <a:r>
              <a:rPr lang="zh-CN" altLang="en-US" sz="2400" b="1" dirty="0">
                <a:latin typeface="Consolas" panose="020B0609020204030204" pitchFamily="49" charset="0"/>
                <a:ea typeface="楷体" panose="02010609060101010101" pitchFamily="49" charset="-122"/>
              </a:rPr>
              <a:t>；进而</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2</a:t>
            </a:r>
            <a:r>
              <a:rPr lang="zh-CN" altLang="en-US" sz="2400" b="1" dirty="0">
                <a:latin typeface="Consolas" panose="020B0609020204030204" pitchFamily="49" charset="0"/>
                <a:ea typeface="楷体" panose="02010609060101010101" pitchFamily="49" charset="-122"/>
              </a:rPr>
              <a:t>）将 </a:t>
            </a:r>
            <a:r>
              <a:rPr lang="en-US" altLang="zh-CN" sz="2400" b="1" dirty="0">
                <a:latin typeface="Consolas" panose="020B0609020204030204" pitchFamily="49" charset="0"/>
                <a:ea typeface="楷体" panose="02010609060101010101" pitchFamily="49" charset="-122"/>
              </a:rPr>
              <a:t>DFA </a:t>
            </a:r>
            <a:r>
              <a:rPr lang="zh-CN" altLang="en-US" sz="2400" b="1" dirty="0">
                <a:latin typeface="Consolas" panose="020B0609020204030204" pitchFamily="49" charset="0"/>
                <a:ea typeface="楷体" panose="02010609060101010101" pitchFamily="49" charset="-122"/>
              </a:rPr>
              <a:t>表示成（上述结构的）</a:t>
            </a:r>
            <a:r>
              <a:rPr lang="zh-CN" altLang="en-US" sz="2400" b="1" u="sng" dirty="0">
                <a:solidFill>
                  <a:srgbClr val="0000FF"/>
                </a:solidFill>
                <a:latin typeface="Consolas" panose="020B0609020204030204" pitchFamily="49" charset="0"/>
                <a:ea typeface="楷体" panose="02010609060101010101" pitchFamily="49" charset="-122"/>
              </a:rPr>
              <a:t>数据</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a:t>
            </a:r>
            <a:r>
              <a:rPr lang="en-US" altLang="zh-CN" sz="2400" b="1" dirty="0">
                <a:latin typeface="Consolas" panose="020B0609020204030204" pitchFamily="49" charset="0"/>
                <a:ea typeface="楷体" panose="02010609060101010101" pitchFamily="49" charset="-122"/>
              </a:rPr>
              <a:t>3</a:t>
            </a:r>
            <a:r>
              <a:rPr lang="zh-CN" altLang="en-US" sz="2400" b="1" dirty="0">
                <a:latin typeface="Consolas" panose="020B0609020204030204" pitchFamily="49" charset="0"/>
                <a:ea typeface="楷体" panose="02010609060101010101" pitchFamily="49" charset="-122"/>
              </a:rPr>
              <a:t>）依据数据结构来实现接口操作。</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dirty="0">
                <a:solidFill>
                  <a:srgbClr val="0000FF"/>
                </a:solidFill>
                <a:latin typeface="微软雅黑" panose="020B0503020204020204" pitchFamily="34" charset="-122"/>
                <a:ea typeface="微软雅黑" panose="020B0503020204020204" pitchFamily="34" charset="-122"/>
              </a:rPr>
              <a:t>并使得</a:t>
            </a:r>
            <a:r>
              <a:rPr lang="zh-CN" altLang="en-US" sz="2400" b="1" dirty="0">
                <a:latin typeface="Consolas" panose="020B0609020204030204" pitchFamily="49" charset="0"/>
                <a:ea typeface="楷体" panose="02010609060101010101" pitchFamily="49" charset="-122"/>
              </a:rPr>
              <a:t>：正规集</a:t>
            </a:r>
            <a:r>
              <a:rPr lang="en-US" altLang="zh-CN" sz="2400" b="1" dirty="0">
                <a:latin typeface="Consolas" panose="020B0609020204030204" pitchFamily="49" charset="0"/>
                <a:ea typeface="楷体" panose="02010609060101010101" pitchFamily="49" charset="-122"/>
              </a:rPr>
              <a:t>/</a:t>
            </a:r>
            <a:r>
              <a:rPr lang="zh-CN" altLang="en-US" sz="2400" b="1" dirty="0">
                <a:latin typeface="Consolas" panose="020B0609020204030204" pitchFamily="49" charset="0"/>
                <a:ea typeface="楷体" panose="02010609060101010101" pitchFamily="49" charset="-122"/>
              </a:rPr>
              <a:t>正规式</a:t>
            </a:r>
            <a:r>
              <a:rPr lang="en-US" altLang="zh-CN" sz="2400" b="1" dirty="0">
                <a:latin typeface="Consolas" panose="020B0609020204030204" pitchFamily="49" charset="0"/>
                <a:ea typeface="楷体" panose="02010609060101010101" pitchFamily="49" charset="-122"/>
              </a:rPr>
              <a:t>/DFA</a:t>
            </a:r>
          </a:p>
          <a:p>
            <a:pPr eaLnBrk="1" hangingPunct="1">
              <a:buFontTx/>
              <a:buNone/>
            </a:pPr>
            <a:r>
              <a:rPr lang="zh-CN" altLang="en-US" sz="2400" b="1" dirty="0">
                <a:latin typeface="Consolas" panose="020B0609020204030204" pitchFamily="49" charset="0"/>
                <a:ea typeface="楷体" panose="02010609060101010101" pitchFamily="49" charset="-122"/>
              </a:rPr>
              <a:t>　　　</a:t>
            </a:r>
            <a:r>
              <a:rPr lang="zh-CN" altLang="en-US" sz="2400" b="1" dirty="0">
                <a:solidFill>
                  <a:srgbClr val="0000FF"/>
                </a:solidFill>
                <a:latin typeface="Consolas" panose="020B0609020204030204" pitchFamily="49" charset="0"/>
                <a:ea typeface="楷体" panose="02010609060101010101" pitchFamily="49" charset="-122"/>
              </a:rPr>
              <a:t>仅与 </a:t>
            </a:r>
            <a:r>
              <a:rPr lang="zh-CN" altLang="en-US" sz="2400" b="1" dirty="0">
                <a:latin typeface="Consolas" panose="020B0609020204030204" pitchFamily="49" charset="0"/>
                <a:ea typeface="楷体" panose="02010609060101010101" pitchFamily="49" charset="-122"/>
              </a:rPr>
              <a:t>该数据结构的 </a:t>
            </a:r>
            <a:r>
              <a:rPr lang="zh-CN" altLang="en-US" sz="2400" b="1" u="sng" dirty="0">
                <a:solidFill>
                  <a:srgbClr val="0000FF"/>
                </a:solidFill>
                <a:latin typeface="Consolas" panose="020B0609020204030204" pitchFamily="49" charset="0"/>
                <a:ea typeface="楷体" panose="02010609060101010101" pitchFamily="49" charset="-122"/>
              </a:rPr>
              <a:t>实例</a:t>
            </a:r>
            <a:r>
              <a:rPr lang="zh-CN" altLang="en-US" sz="2400" b="1" dirty="0">
                <a:solidFill>
                  <a:srgbClr val="0000FF"/>
                </a:solidFill>
                <a:latin typeface="Consolas" panose="020B0609020204030204" pitchFamily="49" charset="0"/>
                <a:ea typeface="楷体" panose="02010609060101010101" pitchFamily="49" charset="-122"/>
              </a:rPr>
              <a:t> 相关</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zh-CN" altLang="en-US" sz="2400" b="1" dirty="0">
                <a:latin typeface="Consolas" panose="020B0609020204030204" pitchFamily="49" charset="0"/>
                <a:ea typeface="楷体" panose="02010609060101010101" pitchFamily="49" charset="-122"/>
              </a:rPr>
              <a:t>　　　而与 该数据结构、接口操作的实现细节无关。</a:t>
            </a:r>
            <a:endParaRPr lang="en-US" altLang="zh-CN" sz="2400" b="1" dirty="0">
              <a:latin typeface="Consolas" panose="020B0609020204030204" pitchFamily="49" charset="0"/>
              <a:ea typeface="楷体" panose="02010609060101010101" pitchFamily="49" charset="-122"/>
            </a:endParaRPr>
          </a:p>
        </p:txBody>
      </p:sp>
      <p:sp>
        <p:nvSpPr>
          <p:cNvPr id="9" name="文本框 1"/>
          <p:cNvSpPr txBox="1">
            <a:spLocks noChangeArrowheads="1"/>
          </p:cNvSpPr>
          <p:nvPr/>
        </p:nvSpPr>
        <p:spPr bwMode="auto">
          <a:xfrm>
            <a:off x="650875" y="4581525"/>
            <a:ext cx="7521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dirty="0">
                <a:solidFill>
                  <a:srgbClr val="C00000"/>
                </a:solidFill>
                <a:latin typeface="Consolas" panose="020B0609020204030204" pitchFamily="49" charset="0"/>
                <a:ea typeface="楷体" panose="02010609060101010101" pitchFamily="49" charset="-122"/>
              </a:rPr>
              <a:t>数据结构的功能性约束：</a:t>
            </a:r>
            <a:endParaRPr lang="en-US" altLang="zh-CN" sz="2400" b="1" dirty="0">
              <a:solidFill>
                <a:srgbClr val="C00000"/>
              </a:solidFill>
              <a:latin typeface="Consolas" panose="020B0609020204030204" pitchFamily="49" charset="0"/>
              <a:ea typeface="楷体" panose="02010609060101010101" pitchFamily="49" charset="-122"/>
            </a:endParaRPr>
          </a:p>
          <a:p>
            <a:pPr marL="342900" indent="-342900" eaLnBrk="1" hangingPunct="1">
              <a:defRPr/>
            </a:pPr>
            <a:r>
              <a:rPr lang="zh-CN" altLang="en-US" sz="2400" b="1" dirty="0">
                <a:latin typeface="Consolas" panose="020B0609020204030204" pitchFamily="49" charset="0"/>
                <a:ea typeface="楷体" panose="02010609060101010101" pitchFamily="49" charset="-122"/>
              </a:rPr>
              <a:t>能查询 </a:t>
            </a:r>
            <a:r>
              <a:rPr lang="en-US" altLang="zh-CN" sz="2400" b="1" dirty="0">
                <a:latin typeface="Consolas" panose="020B0609020204030204" pitchFamily="49" charset="0"/>
                <a:ea typeface="楷体" panose="02010609060101010101" pitchFamily="49" charset="-122"/>
              </a:rPr>
              <a:t>DFA </a:t>
            </a:r>
            <a:r>
              <a:rPr lang="zh-CN" altLang="en-US" sz="2400" b="1" dirty="0">
                <a:latin typeface="Consolas" panose="020B0609020204030204" pitchFamily="49" charset="0"/>
                <a:ea typeface="楷体" panose="02010609060101010101" pitchFamily="49" charset="-122"/>
              </a:rPr>
              <a:t>的初态；</a:t>
            </a:r>
            <a:endParaRPr lang="en-US" altLang="zh-CN" sz="2400" b="1" dirty="0">
              <a:latin typeface="Consolas" panose="020B0609020204030204" pitchFamily="49" charset="0"/>
              <a:ea typeface="楷体" panose="02010609060101010101" pitchFamily="49" charset="-122"/>
            </a:endParaRPr>
          </a:p>
          <a:p>
            <a:pPr marL="342900" indent="-342900" eaLnBrk="1" hangingPunct="1">
              <a:defRPr/>
            </a:pPr>
            <a:r>
              <a:rPr lang="zh-CN" altLang="en-US" sz="2400" b="1" dirty="0">
                <a:latin typeface="Consolas" panose="020B0609020204030204" pitchFamily="49" charset="0"/>
                <a:ea typeface="楷体" panose="02010609060101010101" pitchFamily="49" charset="-122"/>
              </a:rPr>
              <a:t>能查询 状态转移（应考虑所有可能字符的转移）；</a:t>
            </a:r>
            <a:endParaRPr lang="en-US" altLang="zh-CN" sz="2400" b="1" dirty="0">
              <a:latin typeface="Consolas" panose="020B0609020204030204" pitchFamily="49" charset="0"/>
              <a:ea typeface="楷体" panose="02010609060101010101" pitchFamily="49" charset="-122"/>
            </a:endParaRPr>
          </a:p>
          <a:p>
            <a:pPr marL="342900" indent="-342900" eaLnBrk="1" hangingPunct="1">
              <a:defRPr/>
            </a:pPr>
            <a:r>
              <a:rPr lang="zh-CN" altLang="en-US" sz="2400" b="1" dirty="0">
                <a:latin typeface="Consolas" panose="020B0609020204030204" pitchFamily="49" charset="0"/>
                <a:ea typeface="楷体" panose="02010609060101010101" pitchFamily="49" charset="-122"/>
              </a:rPr>
              <a:t>能查询 终态定义。</a:t>
            </a:r>
            <a:endParaRPr lang="en-US" altLang="zh-CN" sz="2400" b="1" dirty="0">
              <a:latin typeface="Consolas" panose="020B0609020204030204" pitchFamily="49"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32</a:t>
            </a:fld>
            <a:endParaRPr lang="en-US" altLang="zh-CN"/>
          </a:p>
        </p:txBody>
      </p:sp>
      <p:cxnSp>
        <p:nvCxnSpPr>
          <p:cNvPr id="5" name="直接箭头连接符 4"/>
          <p:cNvCxnSpPr/>
          <p:nvPr/>
        </p:nvCxnSpPr>
        <p:spPr bwMode="auto">
          <a:xfrm flipV="1">
            <a:off x="4860032" y="2636912"/>
            <a:ext cx="1440160" cy="936104"/>
          </a:xfrm>
          <a:prstGeom prst="curvedConnector3">
            <a:avLst>
              <a:gd name="adj1" fmla="val 73148"/>
            </a:avLst>
          </a:prstGeom>
          <a:solidFill>
            <a:schemeClr val="accent1"/>
          </a:solidFill>
          <a:ln w="25400" cap="flat" cmpd="sng" algn="ctr">
            <a:solidFill>
              <a:srgbClr val="7030A0"/>
            </a:solidFill>
            <a:prstDash val="solid"/>
            <a:round/>
            <a:headEnd type="oval" w="med" len="med"/>
            <a:tailEnd type="oval"/>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barn(inVertical)">
                                      <p:cBhvr>
                                        <p:cTn id="33" dur="500"/>
                                        <p:tgtEl>
                                          <p:spTgt spid="8">
                                            <p:txEl>
                                              <p:pRg st="5" end="5"/>
                                            </p:txEl>
                                          </p:spTgt>
                                        </p:tgtEl>
                                      </p:cBhvr>
                                    </p:animEffect>
                                  </p:childTnLst>
                                </p:cTn>
                              </p:par>
                            </p:childTnLst>
                          </p:cTn>
                        </p:par>
                        <p:par>
                          <p:cTn id="34" fill="hold" nodeType="withGroup">
                            <p:stCondLst>
                              <p:cond delay="500"/>
                            </p:stCondLst>
                            <p:childTnLst>
                              <p:par>
                                <p:cTn id="35" presetID="1"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0" y="76200"/>
            <a:ext cx="7772400" cy="381000"/>
          </a:xfrm>
        </p:spPr>
        <p:txBody>
          <a:bodyPr/>
          <a:lstStyle/>
          <a:p>
            <a:pPr algn="l" eaLnBrk="1" hangingPunct="1"/>
            <a:r>
              <a:rPr lang="en-US" altLang="zh-CN" sz="2800">
                <a:solidFill>
                  <a:srgbClr val="C00000"/>
                </a:solidFill>
                <a:latin typeface="隶书" panose="02010509060101010101" pitchFamily="49" charset="-122"/>
                <a:ea typeface="隶书" panose="02010509060101010101" pitchFamily="49" charset="-122"/>
              </a:rPr>
              <a:t>DFA</a:t>
            </a:r>
            <a:r>
              <a:rPr lang="zh-CN" altLang="en-US" sz="2800">
                <a:solidFill>
                  <a:srgbClr val="C00000"/>
                </a:solidFill>
                <a:latin typeface="隶书" panose="02010509060101010101" pitchFamily="49" charset="-122"/>
                <a:ea typeface="隶书" panose="02010509060101010101" pitchFamily="49" charset="-122"/>
              </a:rPr>
              <a:t>的实现：数据结构的设计</a:t>
            </a:r>
            <a:endParaRPr lang="en-US" altLang="zh-CN" sz="2800">
              <a:solidFill>
                <a:srgbClr val="C00000"/>
              </a:solidFill>
              <a:latin typeface="隶书" panose="02010509060101010101" pitchFamily="49" charset="-122"/>
              <a:ea typeface="隶书" panose="02010509060101010101" pitchFamily="49" charset="-122"/>
            </a:endParaRPr>
          </a:p>
        </p:txBody>
      </p:sp>
      <p:sp>
        <p:nvSpPr>
          <p:cNvPr id="64516" name="文本框 1"/>
          <p:cNvSpPr txBox="1">
            <a:spLocks noChangeArrowheads="1"/>
          </p:cNvSpPr>
          <p:nvPr/>
        </p:nvSpPr>
        <p:spPr bwMode="auto">
          <a:xfrm>
            <a:off x="250825" y="692150"/>
            <a:ext cx="5184775" cy="229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dirty="0">
                <a:solidFill>
                  <a:srgbClr val="C00000"/>
                </a:solidFill>
                <a:latin typeface="Consolas" panose="020B0609020204030204" pitchFamily="49" charset="0"/>
                <a:ea typeface="楷体" panose="02010609060101010101" pitchFamily="49" charset="-122"/>
              </a:rPr>
              <a:t>一些前提：</a:t>
            </a:r>
            <a:endParaRPr lang="en-US" altLang="zh-CN" sz="2800" b="1" dirty="0">
              <a:solidFill>
                <a:srgbClr val="C00000"/>
              </a:solidFill>
              <a:latin typeface="Consolas" panose="020B0609020204030204" pitchFamily="49" charset="0"/>
              <a:ea typeface="楷体" panose="02010609060101010101" pitchFamily="49" charset="-122"/>
            </a:endParaRPr>
          </a:p>
          <a:p>
            <a:pPr eaLnBrk="1" hangingPunct="1">
              <a:buFontTx/>
              <a:buNone/>
            </a:pPr>
            <a:r>
              <a:rPr lang="en-US" altLang="zh-CN" sz="2400" b="1" dirty="0">
                <a:latin typeface="Consolas" panose="020B0609020204030204" pitchFamily="49" charset="0"/>
                <a:ea typeface="楷体" panose="02010609060101010101" pitchFamily="49" charset="-122"/>
              </a:rPr>
              <a:t>1</a:t>
            </a:r>
            <a:r>
              <a:rPr lang="zh-CN" altLang="en-US" sz="2400" b="1" dirty="0">
                <a:latin typeface="Consolas" panose="020B0609020204030204" pitchFamily="49" charset="0"/>
                <a:ea typeface="楷体" panose="02010609060101010101" pitchFamily="49" charset="-122"/>
              </a:rPr>
              <a:t>）</a:t>
            </a:r>
            <a:r>
              <a:rPr lang="zh-CN" altLang="en-US" sz="2400" b="1" dirty="0">
                <a:solidFill>
                  <a:srgbClr val="0000FF"/>
                </a:solidFill>
                <a:latin typeface="Consolas" panose="020B0609020204030204" pitchFamily="49" charset="0"/>
                <a:ea typeface="楷体" panose="02010609060101010101" pitchFamily="49" charset="-122"/>
              </a:rPr>
              <a:t>状态</a:t>
            </a:r>
            <a:r>
              <a:rPr lang="zh-CN" altLang="en-US" sz="2400" b="1" dirty="0">
                <a:latin typeface="Consolas" panose="020B0609020204030204" pitchFamily="49" charset="0"/>
                <a:ea typeface="楷体" panose="02010609060101010101" pitchFamily="49" charset="-122"/>
              </a:rPr>
              <a:t>从</a:t>
            </a:r>
            <a:r>
              <a:rPr lang="en-US" altLang="zh-CN" sz="2400" b="1" dirty="0">
                <a:solidFill>
                  <a:srgbClr val="FF0000"/>
                </a:solidFill>
                <a:latin typeface="Consolas" panose="020B0609020204030204" pitchFamily="49" charset="0"/>
                <a:ea typeface="楷体" panose="02010609060101010101" pitchFamily="49" charset="-122"/>
              </a:rPr>
              <a:t>0</a:t>
            </a:r>
            <a:r>
              <a:rPr lang="zh-CN" altLang="en-US" sz="2400" b="1" dirty="0">
                <a:solidFill>
                  <a:srgbClr val="FF0000"/>
                </a:solidFill>
                <a:latin typeface="Consolas" panose="020B0609020204030204" pitchFamily="49" charset="0"/>
                <a:ea typeface="楷体" panose="02010609060101010101" pitchFamily="49" charset="-122"/>
              </a:rPr>
              <a:t>（初态）</a:t>
            </a:r>
            <a:r>
              <a:rPr lang="zh-CN" altLang="en-US" sz="2400" b="1" dirty="0">
                <a:latin typeface="Consolas" panose="020B0609020204030204" pitchFamily="49" charset="0"/>
                <a:ea typeface="楷体" panose="02010609060101010101" pitchFamily="49" charset="-122"/>
              </a:rPr>
              <a:t>起连续编号；</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en-US" altLang="zh-CN" sz="2400" b="1" dirty="0">
                <a:latin typeface="Consolas" panose="020B0609020204030204" pitchFamily="49" charset="0"/>
                <a:ea typeface="楷体" panose="02010609060101010101" pitchFamily="49" charset="-122"/>
              </a:rPr>
              <a:t>2</a:t>
            </a:r>
            <a:r>
              <a:rPr lang="zh-CN" altLang="en-US" sz="2400" b="1" dirty="0">
                <a:latin typeface="Consolas" panose="020B0609020204030204" pitchFamily="49" charset="0"/>
                <a:ea typeface="楷体" panose="02010609060101010101" pitchFamily="49" charset="-122"/>
              </a:rPr>
              <a:t>）</a:t>
            </a:r>
            <a:r>
              <a:rPr lang="en-US" altLang="zh-CN" sz="2400" b="1" dirty="0">
                <a:latin typeface="Consolas" panose="020B0609020204030204" pitchFamily="49" charset="0"/>
                <a:ea typeface="楷体" panose="02010609060101010101" pitchFamily="49" charset="-122"/>
              </a:rPr>
              <a:t>DFA</a:t>
            </a:r>
            <a:r>
              <a:rPr lang="zh-CN" altLang="en-US" sz="2400" b="1" dirty="0">
                <a:latin typeface="Consolas" panose="020B0609020204030204" pitchFamily="49" charset="0"/>
                <a:ea typeface="楷体" panose="02010609060101010101" pitchFamily="49" charset="-122"/>
              </a:rPr>
              <a:t>的终态数量 </a:t>
            </a:r>
            <a:r>
              <a:rPr lang="en-US" altLang="zh-CN" sz="2400" b="1" dirty="0">
                <a:latin typeface="Consolas" panose="020B0609020204030204" pitchFamily="49" charset="0"/>
                <a:ea typeface="楷体" panose="02010609060101010101" pitchFamily="49" charset="-122"/>
              </a:rPr>
              <a:t>&gt;= 1</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a:p>
            <a:pPr eaLnBrk="1" hangingPunct="1">
              <a:buFontTx/>
              <a:buNone/>
            </a:pPr>
            <a:r>
              <a:rPr lang="en-US" altLang="zh-CN" sz="2400" b="1" dirty="0">
                <a:latin typeface="Consolas" panose="020B0609020204030204" pitchFamily="49" charset="0"/>
                <a:ea typeface="楷体" panose="02010609060101010101" pitchFamily="49" charset="-122"/>
              </a:rPr>
              <a:t>3</a:t>
            </a:r>
            <a:r>
              <a:rPr lang="zh-CN" altLang="en-US" sz="2400" b="1" dirty="0">
                <a:latin typeface="Consolas" panose="020B0609020204030204" pitchFamily="49" charset="0"/>
                <a:ea typeface="楷体" panose="02010609060101010101" pitchFamily="49" charset="-122"/>
              </a:rPr>
              <a:t>）</a:t>
            </a:r>
            <a:r>
              <a:rPr lang="zh-CN" altLang="en-US" sz="2400" b="1" dirty="0">
                <a:solidFill>
                  <a:srgbClr val="0000FF"/>
                </a:solidFill>
                <a:latin typeface="Consolas" panose="020B0609020204030204" pitchFamily="49" charset="0"/>
                <a:ea typeface="楷体" panose="02010609060101010101" pitchFamily="49" charset="-122"/>
              </a:rPr>
              <a:t>每个终态</a:t>
            </a:r>
            <a:r>
              <a:rPr lang="zh-CN" altLang="en-US" sz="2400" b="1" dirty="0">
                <a:latin typeface="Consolas" panose="020B0609020204030204" pitchFamily="49" charset="0"/>
                <a:ea typeface="楷体" panose="02010609060101010101" pitchFamily="49" charset="-122"/>
              </a:rPr>
              <a:t>必须绑定</a:t>
            </a:r>
            <a:r>
              <a:rPr lang="zh-CN" altLang="en-US" sz="2400" b="1" dirty="0">
                <a:solidFill>
                  <a:srgbClr val="0000FF"/>
                </a:solidFill>
                <a:latin typeface="Consolas" panose="020B0609020204030204" pitchFamily="49" charset="0"/>
                <a:ea typeface="楷体" panose="02010609060101010101" pitchFamily="49" charset="-122"/>
              </a:rPr>
              <a:t>一个</a:t>
            </a:r>
            <a:endParaRPr lang="en-US" altLang="zh-CN" sz="2400" b="1" dirty="0">
              <a:solidFill>
                <a:srgbClr val="0000FF"/>
              </a:solidFill>
              <a:latin typeface="Consolas" panose="020B0609020204030204" pitchFamily="49" charset="0"/>
              <a:ea typeface="楷体" panose="02010609060101010101" pitchFamily="49" charset="-122"/>
            </a:endParaRPr>
          </a:p>
          <a:p>
            <a:pPr eaLnBrk="1" hangingPunct="1">
              <a:buFontTx/>
              <a:buNone/>
            </a:pPr>
            <a:r>
              <a:rPr lang="en-US" altLang="zh-CN" sz="2400" b="1" dirty="0">
                <a:solidFill>
                  <a:srgbClr val="0000FF"/>
                </a:solidFill>
                <a:latin typeface="Consolas" panose="020B0609020204030204" pitchFamily="49" charset="0"/>
                <a:ea typeface="楷体" panose="02010609060101010101" pitchFamily="49" charset="-122"/>
              </a:rPr>
              <a:t>  </a:t>
            </a:r>
            <a:r>
              <a:rPr lang="zh-CN" altLang="en-US" sz="2400" b="1" dirty="0">
                <a:latin typeface="Consolas" panose="020B0609020204030204" pitchFamily="49" charset="0"/>
                <a:ea typeface="楷体" panose="02010609060101010101" pitchFamily="49" charset="-122"/>
              </a:rPr>
              <a:t>（它所识别的）</a:t>
            </a:r>
            <a:r>
              <a:rPr lang="zh-CN" altLang="en-US" sz="2400" b="1" dirty="0">
                <a:solidFill>
                  <a:srgbClr val="0000FF"/>
                </a:solidFill>
                <a:latin typeface="Consolas" panose="020B0609020204030204" pitchFamily="49" charset="0"/>
                <a:ea typeface="楷体" panose="02010609060101010101" pitchFamily="49" charset="-122"/>
              </a:rPr>
              <a:t>记号类别</a:t>
            </a:r>
            <a:r>
              <a:rPr lang="zh-CN" altLang="en-US" sz="2400" b="1" dirty="0">
                <a:latin typeface="Consolas" panose="020B0609020204030204" pitchFamily="49" charset="0"/>
                <a:ea typeface="楷体" panose="02010609060101010101" pitchFamily="49" charset="-122"/>
              </a:rPr>
              <a:t>。</a:t>
            </a:r>
            <a:endParaRPr lang="en-US" altLang="zh-CN" sz="2400" b="1" dirty="0">
              <a:latin typeface="Consolas" panose="020B0609020204030204" pitchFamily="49" charset="0"/>
              <a:ea typeface="楷体" panose="02010609060101010101" pitchFamily="49" charset="-122"/>
            </a:endParaRPr>
          </a:p>
        </p:txBody>
      </p:sp>
      <p:graphicFrame>
        <p:nvGraphicFramePr>
          <p:cNvPr id="9" name="Object 15"/>
          <p:cNvGraphicFramePr>
            <a:graphicFrameLocks noChangeAspect="1"/>
          </p:cNvGraphicFramePr>
          <p:nvPr/>
        </p:nvGraphicFramePr>
        <p:xfrm>
          <a:off x="9324975" y="976313"/>
          <a:ext cx="3790950" cy="5259387"/>
        </p:xfrm>
        <a:graphic>
          <a:graphicData uri="http://schemas.openxmlformats.org/presentationml/2006/ole">
            <mc:AlternateContent xmlns:mc="http://schemas.openxmlformats.org/markup-compatibility/2006">
              <mc:Choice xmlns:v="urn:schemas-microsoft-com:vml" Requires="v">
                <p:oleObj spid="_x0000_s10242" name="Visio" r:id="rId4" imgW="1627632" imgH="2256739" progId="Visio.Drawing.11">
                  <p:embed/>
                </p:oleObj>
              </mc:Choice>
              <mc:Fallback>
                <p:oleObj name="Visio" r:id="rId4" imgW="1627632" imgH="2256739" progId="Visio.Drawing.11">
                  <p:embed/>
                  <p:pic>
                    <p:nvPicPr>
                      <p:cNvPr id="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975" y="976313"/>
                        <a:ext cx="3790950"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1">
            <a:hlinkClick r:id="rId6" action="ppaction://hlinksldjump"/>
          </p:cNvPr>
          <p:cNvSpPr txBox="1">
            <a:spLocks noChangeArrowheads="1"/>
          </p:cNvSpPr>
          <p:nvPr/>
        </p:nvSpPr>
        <p:spPr bwMode="auto">
          <a:xfrm>
            <a:off x="508000" y="3284538"/>
            <a:ext cx="4424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u="sng">
                <a:solidFill>
                  <a:srgbClr val="0000FF"/>
                </a:solidFill>
                <a:latin typeface="Consolas" panose="020B0609020204030204" pitchFamily="49" charset="0"/>
                <a:ea typeface="楷体" panose="02010609060101010101" pitchFamily="49" charset="-122"/>
              </a:rPr>
              <a:t>前面给出的</a:t>
            </a:r>
            <a:r>
              <a:rPr lang="en-US" altLang="zh-CN" sz="2800" b="1" u="sng">
                <a:solidFill>
                  <a:srgbClr val="0000FF"/>
                </a:solidFill>
                <a:latin typeface="Consolas" panose="020B0609020204030204" pitchFamily="49" charset="0"/>
                <a:ea typeface="楷体" panose="02010609060101010101" pitchFamily="49" charset="-122"/>
              </a:rPr>
              <a:t>DFA</a:t>
            </a:r>
            <a:r>
              <a:rPr lang="zh-CN" altLang="en-US" sz="2800" b="1" u="sng">
                <a:solidFill>
                  <a:srgbClr val="0000FF"/>
                </a:solidFill>
                <a:latin typeface="Consolas" panose="020B0609020204030204" pitchFamily="49" charset="0"/>
                <a:ea typeface="楷体" panose="02010609060101010101" pitchFamily="49" charset="-122"/>
              </a:rPr>
              <a:t>的终态：</a:t>
            </a:r>
            <a:endParaRPr lang="en-US" altLang="zh-CN" sz="2800" b="1" u="sng">
              <a:solidFill>
                <a:srgbClr val="0000FF"/>
              </a:solidFill>
              <a:latin typeface="Consolas" panose="020B0609020204030204" pitchFamily="49" charset="0"/>
              <a:ea typeface="楷体" panose="02010609060101010101" pitchFamily="49" charset="-122"/>
            </a:endParaRPr>
          </a:p>
        </p:txBody>
      </p:sp>
      <p:sp>
        <p:nvSpPr>
          <p:cNvPr id="11" name="文本框 1"/>
          <p:cNvSpPr txBox="1">
            <a:spLocks noChangeArrowheads="1"/>
          </p:cNvSpPr>
          <p:nvPr/>
        </p:nvSpPr>
        <p:spPr bwMode="auto">
          <a:xfrm>
            <a:off x="508000" y="3881438"/>
            <a:ext cx="37766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b="1">
                <a:latin typeface="Consolas" panose="020B0609020204030204" pitchFamily="49" charset="0"/>
                <a:ea typeface="楷体" panose="02010609060101010101" pitchFamily="49" charset="-122"/>
              </a:rPr>
              <a:t>1</a:t>
            </a:r>
            <a:r>
              <a:rPr lang="zh-CN" altLang="en-US" sz="2400" b="1">
                <a:latin typeface="Consolas" panose="020B0609020204030204" pitchFamily="49" charset="0"/>
                <a:ea typeface="楷体" panose="02010609060101010101" pitchFamily="49" charset="-122"/>
              </a:rPr>
              <a:t>：可识别 </a:t>
            </a:r>
            <a:r>
              <a:rPr lang="en-US" altLang="zh-CN" sz="2400" b="1">
                <a:latin typeface="Consolas" panose="020B0609020204030204" pitchFamily="49" charset="0"/>
                <a:ea typeface="楷体" panose="02010609060101010101" pitchFamily="49" charset="-122"/>
              </a:rPr>
              <a:t>ID</a:t>
            </a:r>
          </a:p>
          <a:p>
            <a:pPr eaLnBrk="1" hangingPunct="1">
              <a:buFontTx/>
              <a:buNone/>
            </a:pPr>
            <a:r>
              <a:rPr lang="en-US" altLang="zh-CN" sz="2400" b="1">
                <a:latin typeface="Consolas" panose="020B0609020204030204" pitchFamily="49" charset="0"/>
                <a:ea typeface="楷体" panose="02010609060101010101" pitchFamily="49" charset="-122"/>
              </a:rPr>
              <a:t>2,3: </a:t>
            </a:r>
            <a:r>
              <a:rPr lang="zh-CN" altLang="en-US" sz="2400" b="1">
                <a:latin typeface="Consolas" panose="020B0609020204030204" pitchFamily="49" charset="0"/>
                <a:ea typeface="楷体" panose="02010609060101010101" pitchFamily="49" charset="-122"/>
              </a:rPr>
              <a:t>可识别 </a:t>
            </a:r>
            <a:r>
              <a:rPr lang="en-US" altLang="zh-CN" sz="2400" b="1">
                <a:latin typeface="Consolas" panose="020B0609020204030204" pitchFamily="49" charset="0"/>
                <a:ea typeface="楷体" panose="02010609060101010101" pitchFamily="49" charset="-122"/>
              </a:rPr>
              <a:t>CONST_ID</a:t>
            </a:r>
          </a:p>
          <a:p>
            <a:pPr eaLnBrk="1" hangingPunct="1">
              <a:buFontTx/>
              <a:buNone/>
            </a:pPr>
            <a:r>
              <a:rPr lang="en-US" altLang="zh-CN" sz="2400" b="1">
                <a:latin typeface="Consolas" panose="020B0609020204030204" pitchFamily="49" charset="0"/>
                <a:ea typeface="楷体" panose="02010609060101010101" pitchFamily="49" charset="-122"/>
              </a:rPr>
              <a:t>4: </a:t>
            </a:r>
            <a:r>
              <a:rPr lang="zh-CN" altLang="en-US" sz="2400" b="1">
                <a:latin typeface="Consolas" panose="020B0609020204030204" pitchFamily="49" charset="0"/>
                <a:ea typeface="楷体" panose="02010609060101010101" pitchFamily="49" charset="-122"/>
              </a:rPr>
              <a:t>乘号 </a:t>
            </a:r>
            <a:r>
              <a:rPr lang="en-US" altLang="zh-CN" sz="2400" b="1">
                <a:latin typeface="Consolas" panose="020B0609020204030204" pitchFamily="49" charset="0"/>
                <a:ea typeface="楷体" panose="02010609060101010101" pitchFamily="49" charset="-122"/>
              </a:rPr>
              <a:t>MUL</a:t>
            </a:r>
          </a:p>
          <a:p>
            <a:pPr eaLnBrk="1" hangingPunct="1">
              <a:buFontTx/>
              <a:buNone/>
            </a:pPr>
            <a:r>
              <a:rPr lang="en-US" altLang="zh-CN" sz="2400" b="1">
                <a:latin typeface="Consolas" panose="020B0609020204030204" pitchFamily="49" charset="0"/>
                <a:ea typeface="楷体" panose="02010609060101010101" pitchFamily="49" charset="-122"/>
              </a:rPr>
              <a:t>6</a:t>
            </a:r>
            <a:r>
              <a:rPr lang="zh-CN" altLang="en-US" sz="2400" b="1">
                <a:latin typeface="Consolas" panose="020B0609020204030204" pitchFamily="49" charset="0"/>
                <a:ea typeface="楷体" panose="02010609060101010101" pitchFamily="49" charset="-122"/>
              </a:rPr>
              <a:t>：除号 </a:t>
            </a:r>
            <a:r>
              <a:rPr lang="en-US" altLang="zh-CN" sz="2400" b="1">
                <a:latin typeface="Consolas" panose="020B0609020204030204" pitchFamily="49" charset="0"/>
                <a:ea typeface="楷体" panose="02010609060101010101" pitchFamily="49" charset="-122"/>
              </a:rPr>
              <a:t>DIV</a:t>
            </a:r>
          </a:p>
          <a:p>
            <a:pPr eaLnBrk="1" hangingPunct="1">
              <a:buFontTx/>
              <a:buNone/>
            </a:pPr>
            <a:r>
              <a:rPr lang="en-US" altLang="zh-CN" sz="2400" b="1">
                <a:latin typeface="Consolas" panose="020B0609020204030204" pitchFamily="49" charset="0"/>
                <a:ea typeface="楷体" panose="02010609060101010101" pitchFamily="49" charset="-122"/>
              </a:rPr>
              <a:t>7</a:t>
            </a:r>
            <a:r>
              <a:rPr lang="zh-CN" altLang="en-US" sz="2400" b="1">
                <a:latin typeface="Consolas" panose="020B0609020204030204" pitchFamily="49" charset="0"/>
                <a:ea typeface="楷体" panose="02010609060101010101" pitchFamily="49" charset="-122"/>
              </a:rPr>
              <a:t>：减号 </a:t>
            </a:r>
            <a:r>
              <a:rPr lang="en-US" altLang="zh-CN" sz="2400" b="1">
                <a:latin typeface="Consolas" panose="020B0609020204030204" pitchFamily="49" charset="0"/>
                <a:ea typeface="楷体" panose="02010609060101010101" pitchFamily="49" charset="-122"/>
              </a:rPr>
              <a:t>MINUS</a:t>
            </a:r>
          </a:p>
        </p:txBody>
      </p:sp>
      <p:cxnSp>
        <p:nvCxnSpPr>
          <p:cNvPr id="13" name="直接箭头连接符 12"/>
          <p:cNvCxnSpPr>
            <a:cxnSpLocks noChangeShapeType="1"/>
          </p:cNvCxnSpPr>
          <p:nvPr/>
        </p:nvCxnSpPr>
        <p:spPr bwMode="auto">
          <a:xfrm flipH="1">
            <a:off x="7900988" y="2781300"/>
            <a:ext cx="919162" cy="625475"/>
          </a:xfrm>
          <a:prstGeom prst="straightConnector1">
            <a:avLst/>
          </a:prstGeom>
          <a:noFill/>
          <a:ln w="857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a:spLocks noChangeArrowheads="1"/>
          </p:cNvSpPr>
          <p:nvPr/>
        </p:nvSpPr>
        <p:spPr bwMode="auto">
          <a:xfrm>
            <a:off x="8308975" y="3068638"/>
            <a:ext cx="557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6000">
                <a:solidFill>
                  <a:srgbClr val="FF0000"/>
                </a:solidFill>
                <a:latin typeface="微软雅黑" panose="020B0503020204020204" pitchFamily="34" charset="-122"/>
                <a:ea typeface="微软雅黑" panose="020B0503020204020204" pitchFamily="34" charset="-122"/>
              </a:rPr>
              <a:t>?</a:t>
            </a:r>
            <a:endParaRPr lang="zh-CN" altLang="en-US" sz="600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nodeType="clickEffect">
                                  <p:stCondLst>
                                    <p:cond delay="0"/>
                                  </p:stCondLst>
                                  <p:childTnLst>
                                    <p:animMotion origin="layout" path="M -3.33333E-6 -4.44444E-6 L -0.48298 -0.00671 " pathEditMode="relative" rAng="0" ptsTypes="AA">
                                      <p:cBhvr>
                                        <p:cTn id="11" dur="2000" fill="hold"/>
                                        <p:tgtEl>
                                          <p:spTgt spid="9"/>
                                        </p:tgtEl>
                                        <p:attrNameLst>
                                          <p:attrName>ppt_x</p:attrName>
                                          <p:attrName>ppt_y</p:attrName>
                                        </p:attrNameLst>
                                      </p:cBhvr>
                                      <p:rCtr x="-24149" y="-347"/>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35" presetClass="emph" presetSubtype="0" repeatCount="5000" fill="hold" nodeType="afterEffect">
                                  <p:stCondLst>
                                    <p:cond delay="0"/>
                                  </p:stCondLst>
                                  <p:childTnLst>
                                    <p:anim calcmode="discrete" valueType="str">
                                      <p:cBhvr>
                                        <p:cTn id="29"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0" y="76200"/>
            <a:ext cx="7772400" cy="381000"/>
          </a:xfrm>
        </p:spPr>
        <p:txBody>
          <a:bodyPr/>
          <a:lstStyle/>
          <a:p>
            <a:pPr algn="l" eaLnBrk="1" hangingPunct="1"/>
            <a:r>
              <a:rPr lang="en-US" altLang="zh-CN" sz="2800">
                <a:solidFill>
                  <a:srgbClr val="C00000"/>
                </a:solidFill>
                <a:latin typeface="隶书" panose="02010509060101010101" pitchFamily="49" charset="-122"/>
                <a:ea typeface="隶书" panose="02010509060101010101" pitchFamily="49" charset="-122"/>
              </a:rPr>
              <a:t>DFA</a:t>
            </a:r>
            <a:r>
              <a:rPr lang="zh-CN" altLang="en-US" sz="2800">
                <a:solidFill>
                  <a:srgbClr val="C00000"/>
                </a:solidFill>
                <a:latin typeface="隶书" panose="02010509060101010101" pitchFamily="49" charset="-122"/>
                <a:ea typeface="隶书" panose="02010509060101010101" pitchFamily="49" charset="-122"/>
              </a:rPr>
              <a:t>的实现：数据结构的设计</a:t>
            </a:r>
            <a:endParaRPr lang="en-US" altLang="zh-CN" sz="2800">
              <a:solidFill>
                <a:srgbClr val="C00000"/>
              </a:solidFill>
              <a:latin typeface="隶书" panose="02010509060101010101" pitchFamily="49" charset="-122"/>
              <a:ea typeface="隶书" panose="02010509060101010101" pitchFamily="49" charset="-122"/>
            </a:endParaRPr>
          </a:p>
        </p:txBody>
      </p:sp>
      <p:cxnSp>
        <p:nvCxnSpPr>
          <p:cNvPr id="66564" name="直接箭头连接符 12"/>
          <p:cNvCxnSpPr>
            <a:cxnSpLocks noChangeShapeType="1"/>
          </p:cNvCxnSpPr>
          <p:nvPr/>
        </p:nvCxnSpPr>
        <p:spPr bwMode="auto">
          <a:xfrm flipH="1">
            <a:off x="7900988" y="2781300"/>
            <a:ext cx="919162" cy="625475"/>
          </a:xfrm>
          <a:prstGeom prst="straightConnector1">
            <a:avLst/>
          </a:prstGeom>
          <a:noFill/>
          <a:ln w="857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5" name="文本框 14"/>
          <p:cNvSpPr txBox="1">
            <a:spLocks noChangeArrowheads="1"/>
          </p:cNvSpPr>
          <p:nvPr/>
        </p:nvSpPr>
        <p:spPr bwMode="auto">
          <a:xfrm>
            <a:off x="8308975" y="3068638"/>
            <a:ext cx="557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6000">
                <a:solidFill>
                  <a:srgbClr val="FF0000"/>
                </a:solidFill>
                <a:latin typeface="微软雅黑" panose="020B0503020204020204" pitchFamily="34" charset="-122"/>
                <a:ea typeface="微软雅黑" panose="020B0503020204020204" pitchFamily="34" charset="-122"/>
              </a:rPr>
              <a:t>?</a:t>
            </a:r>
            <a:endParaRPr lang="zh-CN" altLang="en-US" sz="6000">
              <a:solidFill>
                <a:srgbClr val="FF0000"/>
              </a:solidFill>
              <a:latin typeface="微软雅黑" panose="020B0503020204020204" pitchFamily="34" charset="-122"/>
              <a:ea typeface="微软雅黑" panose="020B0503020204020204" pitchFamily="34" charset="-122"/>
            </a:endParaRPr>
          </a:p>
        </p:txBody>
      </p:sp>
      <p:graphicFrame>
        <p:nvGraphicFramePr>
          <p:cNvPr id="66566" name="Object 15"/>
          <p:cNvGraphicFramePr>
            <a:graphicFrameLocks noChangeAspect="1"/>
          </p:cNvGraphicFramePr>
          <p:nvPr/>
        </p:nvGraphicFramePr>
        <p:xfrm>
          <a:off x="4897438" y="946150"/>
          <a:ext cx="3792537" cy="5259388"/>
        </p:xfrm>
        <a:graphic>
          <a:graphicData uri="http://schemas.openxmlformats.org/presentationml/2006/ole">
            <mc:AlternateContent xmlns:mc="http://schemas.openxmlformats.org/markup-compatibility/2006">
              <mc:Choice xmlns:v="urn:schemas-microsoft-com:vml" Requires="v">
                <p:oleObj spid="_x0000_s11266" name="Visio" r:id="rId4" imgW="1627632" imgH="2256739" progId="Visio.Drawing.11">
                  <p:embed/>
                </p:oleObj>
              </mc:Choice>
              <mc:Fallback>
                <p:oleObj name="Visio" r:id="rId4" imgW="1627632" imgH="2256739" progId="Visio.Drawing.11">
                  <p:embed/>
                  <p:pic>
                    <p:nvPicPr>
                      <p:cNvPr id="6656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8" y="946150"/>
                        <a:ext cx="3792537"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图片 14"/>
          <p:cNvPicPr>
            <a:picLocks noChangeAspect="1"/>
          </p:cNvPicPr>
          <p:nvPr/>
        </p:nvPicPr>
        <p:blipFill>
          <a:blip r:embed="rId6"/>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20" name="文本框 19"/>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3" name="文本框 22"/>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4" name="文本框 23"/>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5" name="文本框 24"/>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6" name="文本框 25"/>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7" name="文本框 2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8" name="文本框 2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76200"/>
            <a:ext cx="7772400" cy="381000"/>
          </a:xfrm>
        </p:spPr>
        <p:txBody>
          <a:bodyPr/>
          <a:lstStyle/>
          <a:p>
            <a:pPr algn="l" eaLnBrk="1" hangingPunct="1"/>
            <a:r>
              <a:rPr lang="en-US" altLang="zh-CN" sz="2800" dirty="0">
                <a:solidFill>
                  <a:srgbClr val="C00000"/>
                </a:solidFill>
                <a:latin typeface="隶书" panose="02010509060101010101" pitchFamily="49" charset="-122"/>
                <a:ea typeface="隶书" panose="02010509060101010101" pitchFamily="49" charset="-122"/>
              </a:rPr>
              <a:t>DFA</a:t>
            </a:r>
            <a:r>
              <a:rPr lang="zh-CN" altLang="en-US" sz="2800" dirty="0">
                <a:solidFill>
                  <a:srgbClr val="C00000"/>
                </a:solidFill>
                <a:latin typeface="隶书" panose="02010509060101010101" pitchFamily="49" charset="-122"/>
                <a:ea typeface="隶书" panose="02010509060101010101" pitchFamily="49" charset="-122"/>
              </a:rPr>
              <a:t>的实现：数据结构的设计</a:t>
            </a:r>
            <a:endParaRPr lang="en-US" altLang="zh-CN" sz="2800" dirty="0">
              <a:solidFill>
                <a:srgbClr val="C00000"/>
              </a:solidFill>
              <a:latin typeface="隶书" panose="02010509060101010101" pitchFamily="49" charset="-122"/>
              <a:ea typeface="隶书" panose="02010509060101010101" pitchFamily="49" charset="-122"/>
            </a:endParaRPr>
          </a:p>
        </p:txBody>
      </p:sp>
      <p:sp>
        <p:nvSpPr>
          <p:cNvPr id="68613" name="文本框 1"/>
          <p:cNvSpPr txBox="1">
            <a:spLocks noChangeArrowheads="1"/>
          </p:cNvSpPr>
          <p:nvPr/>
        </p:nvSpPr>
        <p:spPr bwMode="auto">
          <a:xfrm>
            <a:off x="4579938" y="908050"/>
            <a:ext cx="456406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b="1">
                <a:solidFill>
                  <a:srgbClr val="C00000"/>
                </a:solidFill>
                <a:latin typeface="Consolas" panose="020B0609020204030204" pitchFamily="49" charset="0"/>
                <a:ea typeface="楷体" panose="02010609060101010101" pitchFamily="49" charset="-122"/>
              </a:rPr>
              <a:t>状态转移的存储方式：</a:t>
            </a:r>
            <a:endParaRPr lang="en-US" altLang="zh-CN" sz="2800" b="1">
              <a:solidFill>
                <a:srgbClr val="C00000"/>
              </a:solidFill>
              <a:latin typeface="Consolas" panose="020B0609020204030204" pitchFamily="49" charset="0"/>
              <a:ea typeface="楷体" panose="02010609060101010101" pitchFamily="49" charset="-122"/>
            </a:endParaRPr>
          </a:p>
          <a:p>
            <a:pPr eaLnBrk="1" hangingPunct="1">
              <a:buFontTx/>
              <a:buNone/>
            </a:pPr>
            <a:r>
              <a:rPr lang="zh-CN" altLang="en-US" sz="2400" b="1">
                <a:latin typeface="Consolas" panose="020B0609020204030204" pitchFamily="49" charset="0"/>
                <a:ea typeface="楷体" panose="02010609060101010101" pitchFamily="49" charset="-122"/>
              </a:rPr>
              <a:t>方式</a:t>
            </a:r>
            <a:r>
              <a:rPr lang="en-US" altLang="zh-CN" sz="2400" b="1">
                <a:latin typeface="Consolas" panose="020B0609020204030204" pitchFamily="49" charset="0"/>
                <a:ea typeface="楷体" panose="02010609060101010101" pitchFamily="49" charset="-122"/>
              </a:rPr>
              <a:t>1</a:t>
            </a:r>
            <a:r>
              <a:rPr lang="zh-CN" altLang="en-US" sz="2400" b="1">
                <a:latin typeface="Consolas" panose="020B0609020204030204" pitchFamily="49" charset="0"/>
                <a:ea typeface="楷体" panose="02010609060101010101" pitchFamily="49" charset="-122"/>
              </a:rPr>
              <a:t>：按“图”存储；</a:t>
            </a:r>
            <a:endParaRPr lang="en-US" altLang="zh-CN" sz="2400" b="1">
              <a:latin typeface="Consolas" panose="020B0609020204030204" pitchFamily="49" charset="0"/>
              <a:ea typeface="楷体" panose="02010609060101010101" pitchFamily="49" charset="-122"/>
            </a:endParaRPr>
          </a:p>
          <a:p>
            <a:pPr eaLnBrk="1" hangingPunct="1">
              <a:buFontTx/>
              <a:buNone/>
            </a:pPr>
            <a:r>
              <a:rPr lang="zh-CN" altLang="en-US" sz="2400" b="1">
                <a:latin typeface="Consolas" panose="020B0609020204030204" pitchFamily="49" charset="0"/>
                <a:ea typeface="楷体" panose="02010609060101010101" pitchFamily="49" charset="-122"/>
              </a:rPr>
              <a:t>方式</a:t>
            </a:r>
            <a:r>
              <a:rPr lang="en-US" altLang="zh-CN" sz="2400" b="1">
                <a:latin typeface="Consolas" panose="020B0609020204030204" pitchFamily="49" charset="0"/>
                <a:ea typeface="楷体" panose="02010609060101010101" pitchFamily="49" charset="-122"/>
              </a:rPr>
              <a:t>2</a:t>
            </a:r>
            <a:r>
              <a:rPr lang="zh-CN" altLang="en-US" sz="2400" b="1">
                <a:latin typeface="Consolas" panose="020B0609020204030204" pitchFamily="49" charset="0"/>
                <a:ea typeface="楷体" panose="02010609060101010101" pitchFamily="49" charset="-122"/>
              </a:rPr>
              <a:t>：按“稀疏矩阵”存储。</a:t>
            </a:r>
            <a:endParaRPr lang="en-US" altLang="zh-CN" sz="2400" b="1">
              <a:latin typeface="Consolas" panose="020B0609020204030204" pitchFamily="49" charset="0"/>
              <a:ea typeface="楷体" panose="02010609060101010101" pitchFamily="49" charset="-122"/>
            </a:endParaRPr>
          </a:p>
        </p:txBody>
      </p:sp>
      <p:sp>
        <p:nvSpPr>
          <p:cNvPr id="2" name="矩形 1"/>
          <p:cNvSpPr>
            <a:spLocks noChangeArrowheads="1"/>
          </p:cNvSpPr>
          <p:nvPr/>
        </p:nvSpPr>
        <p:spPr bwMode="auto">
          <a:xfrm>
            <a:off x="4716463" y="2273300"/>
            <a:ext cx="41322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0000FF"/>
                </a:solidFill>
                <a:latin typeface="新宋体" panose="02010609030101010101" pitchFamily="49" charset="-122"/>
                <a:ea typeface="新宋体" panose="02010609030101010101" pitchFamily="49" charset="-122"/>
              </a:rPr>
              <a:t>struct</a:t>
            </a: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t_state_trans</a:t>
            </a:r>
            <a:endParaRPr lang="en-US" altLang="zh-CN"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a:t>
            </a: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2B91AF"/>
                </a:solidFill>
                <a:latin typeface="新宋体" panose="02010609030101010101" pitchFamily="49" charset="-122"/>
                <a:ea typeface="新宋体" panose="02010609030101010101" pitchFamily="49" charset="-122"/>
              </a:rPr>
              <a:t> </a:t>
            </a:r>
            <a:r>
              <a:rPr lang="en-US" altLang="zh-CN" sz="2400" b="1">
                <a:solidFill>
                  <a:srgbClr val="000000"/>
                </a:solidFill>
                <a:latin typeface="新宋体" panose="02010609030101010101" pitchFamily="49" charset="-122"/>
                <a:ea typeface="新宋体" panose="02010609030101010101" pitchFamily="49" charset="-122"/>
              </a:rPr>
              <a:t>src;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源状态</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char</a:t>
            </a:r>
            <a:r>
              <a:rPr lang="en-US" altLang="zh-CN" sz="2400" b="1">
                <a:solidFill>
                  <a:srgbClr val="000000"/>
                </a:solidFill>
                <a:latin typeface="新宋体" panose="02010609030101010101" pitchFamily="49" charset="-122"/>
                <a:ea typeface="新宋体" panose="02010609030101010101" pitchFamily="49" charset="-122"/>
              </a:rPr>
              <a:t> tag;</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边上标记</a:t>
            </a:r>
            <a:endParaRPr lang="en-US" altLang="zh-CN"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000000"/>
                </a:solidFill>
                <a:latin typeface="新宋体" panose="02010609030101010101" pitchFamily="49" charset="-122"/>
                <a:ea typeface="新宋体" panose="02010609030101010101" pitchFamily="49" charset="-122"/>
              </a:rPr>
              <a:t> to;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目标状态</a:t>
            </a:r>
            <a:endParaRPr lang="zh-CN" altLang="en-US" sz="2400" b="1">
              <a:solidFill>
                <a:srgbClr val="000000"/>
              </a:solidFill>
              <a:latin typeface="新宋体" panose="02010609030101010101" pitchFamily="49" charset="-122"/>
              <a:ea typeface="新宋体" panose="02010609030101010101" pitchFamily="49" charset="-122"/>
            </a:endParaRPr>
          </a:p>
        </p:txBody>
      </p:sp>
      <p:sp>
        <p:nvSpPr>
          <p:cNvPr id="3" name="矩形 2"/>
          <p:cNvSpPr>
            <a:spLocks noChangeArrowheads="1"/>
          </p:cNvSpPr>
          <p:nvPr/>
        </p:nvSpPr>
        <p:spPr bwMode="auto">
          <a:xfrm>
            <a:off x="4730750" y="4149725"/>
            <a:ext cx="48371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err="1">
                <a:solidFill>
                  <a:srgbClr val="000000"/>
                </a:solidFill>
                <a:latin typeface="新宋体" panose="02010609030101010101" pitchFamily="49" charset="-122"/>
                <a:ea typeface="新宋体" panose="02010609030101010101" pitchFamily="49" charset="-122"/>
              </a:rPr>
              <a:t>myTrans</a:t>
            </a: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a:solidFill>
                  <a:srgbClr val="008000"/>
                </a:solidFill>
                <a:latin typeface="新宋体" panose="02010609030101010101" pitchFamily="49" charset="-122"/>
                <a:ea typeface="新宋体" panose="02010609030101010101" pitchFamily="49" charset="-122"/>
              </a:rPr>
              <a:t>//</a:t>
            </a:r>
            <a:r>
              <a:rPr lang="zh-CN" altLang="en-US" sz="2400" b="1" dirty="0">
                <a:solidFill>
                  <a:srgbClr val="008000"/>
                </a:solidFill>
                <a:latin typeface="新宋体" panose="02010609030101010101" pitchFamily="49" charset="-122"/>
                <a:ea typeface="新宋体" panose="02010609030101010101" pitchFamily="49" charset="-122"/>
              </a:rPr>
              <a:t>全部转移</a:t>
            </a:r>
            <a:endParaRPr lang="en-US" altLang="zh-CN" sz="2400" b="1" dirty="0">
              <a:solidFill>
                <a:srgbClr val="008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{0, ‘*’, 4},</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{0, ‘-’, 7},</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{2, ‘.’, 3},</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a:t>
            </a:r>
          </a:p>
          <a:p>
            <a:pPr>
              <a:spcBef>
                <a:spcPct val="0"/>
              </a:spcBef>
              <a:buFontTx/>
              <a:buNone/>
            </a:pPr>
            <a:r>
              <a:rPr lang="en-US" altLang="zh-CN" sz="2400" b="1" dirty="0">
                <a:solidFill>
                  <a:srgbClr val="000000"/>
                </a:solidFill>
                <a:latin typeface="新宋体" panose="02010609030101010101" pitchFamily="49" charset="-122"/>
                <a:ea typeface="新宋体" panose="02010609030101010101" pitchFamily="49" charset="-122"/>
              </a:rPr>
              <a:t>}; // </a:t>
            </a:r>
            <a:r>
              <a:rPr lang="zh-CN" altLang="en-US" sz="2400" b="1" dirty="0">
                <a:solidFill>
                  <a:srgbClr val="C00000"/>
                </a:solidFill>
                <a:latin typeface="新宋体" panose="02010609030101010101" pitchFamily="49" charset="-122"/>
                <a:ea typeface="新宋体" panose="02010609030101010101" pitchFamily="49" charset="-122"/>
              </a:rPr>
              <a:t>基于此</a:t>
            </a:r>
            <a:r>
              <a:rPr lang="en-US" altLang="zh-CN" sz="2400" b="1" dirty="0">
                <a:solidFill>
                  <a:srgbClr val="C00000"/>
                </a:solidFill>
                <a:latin typeface="新宋体" panose="02010609030101010101" pitchFamily="49" charset="-122"/>
                <a:ea typeface="新宋体" panose="02010609030101010101" pitchFamily="49" charset="-122"/>
              </a:rPr>
              <a:t>,</a:t>
            </a:r>
            <a:r>
              <a:rPr lang="zh-CN" altLang="en-US" sz="2400" b="1" dirty="0">
                <a:solidFill>
                  <a:srgbClr val="C00000"/>
                </a:solidFill>
                <a:latin typeface="新宋体" panose="02010609030101010101" pitchFamily="49" charset="-122"/>
                <a:ea typeface="新宋体" panose="02010609030101010101" pitchFamily="49" charset="-122"/>
              </a:rPr>
              <a:t>实现</a:t>
            </a:r>
            <a:r>
              <a:rPr lang="en-US" altLang="zh-CN" sz="2400" b="1" dirty="0">
                <a:solidFill>
                  <a:srgbClr val="C00000"/>
                </a:solidFill>
                <a:latin typeface="新宋体" panose="02010609030101010101" pitchFamily="49" charset="-122"/>
                <a:ea typeface="新宋体" panose="02010609030101010101" pitchFamily="49" charset="-122"/>
              </a:rPr>
              <a:t>move</a:t>
            </a:r>
            <a:r>
              <a:rPr lang="en-US" altLang="zh-CN" sz="2400" b="1" dirty="0">
                <a:solidFill>
                  <a:srgbClr val="000000"/>
                </a:solidFill>
                <a:latin typeface="新宋体" panose="02010609030101010101" pitchFamily="49" charset="-122"/>
                <a:ea typeface="新宋体" panose="02010609030101010101" pitchFamily="49" charset="-122"/>
              </a:rPr>
              <a:t>()</a:t>
            </a:r>
            <a:endParaRPr lang="zh-CN" altLang="en-US" sz="2400" dirty="0">
              <a:latin typeface="隶书" panose="02010509060101010101" pitchFamily="49" charset="-122"/>
              <a:ea typeface="隶书" panose="02010509060101010101" pitchFamily="49" charset="-122"/>
            </a:endParaRPr>
          </a:p>
        </p:txBody>
      </p:sp>
      <p:sp>
        <p:nvSpPr>
          <p:cNvPr id="68614"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pic>
        <p:nvPicPr>
          <p:cNvPr id="10" name="图片 9"/>
          <p:cNvPicPr>
            <a:picLocks noChangeAspect="1"/>
          </p:cNvPicPr>
          <p:nvPr/>
        </p:nvPicPr>
        <p:blipFill>
          <a:blip r:embed="rId3"/>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68616" name="文本框 10"/>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7" name="文本框 11"/>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8" name="文本框 12"/>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19" name="文本框 13"/>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0" name="文本框 14"/>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1" name="文本框 1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68622" name="文本框 1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pic>
        <p:nvPicPr>
          <p:cNvPr id="19" name="Picture 10"/>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63" y="1855788"/>
            <a:ext cx="6159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
          <p:cNvSpPr txBox="1">
            <a:spLocks noChangeArrowheads="1"/>
          </p:cNvSpPr>
          <p:nvPr/>
        </p:nvSpPr>
        <p:spPr bwMode="auto">
          <a:xfrm>
            <a:off x="4846638" y="82550"/>
            <a:ext cx="3470275" cy="830263"/>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Consolas" panose="020B0609020204030204" pitchFamily="49" charset="0"/>
                <a:ea typeface="楷体" panose="02010609060101010101" pitchFamily="49" charset="-122"/>
              </a:rPr>
              <a:t>思考：如何处理图中的 </a:t>
            </a:r>
            <a:r>
              <a:rPr lang="en-US" altLang="zh-CN" sz="2400" b="1">
                <a:latin typeface="Consolas" panose="020B0609020204030204" pitchFamily="49" charset="0"/>
                <a:ea typeface="楷体" panose="02010609060101010101" pitchFamily="49" charset="-122"/>
              </a:rPr>
              <a:t>letter, digit</a:t>
            </a:r>
            <a:r>
              <a:rPr lang="zh-CN" altLang="en-US" sz="2400" b="1">
                <a:latin typeface="Consolas" panose="020B0609020204030204" pitchFamily="49" charset="0"/>
                <a:ea typeface="楷体" panose="02010609060101010101" pitchFamily="49" charset="-122"/>
              </a:rPr>
              <a:t>？</a:t>
            </a:r>
            <a:endParaRPr lang="en-US" altLang="zh-CN" sz="2400" b="1">
              <a:latin typeface="Consolas" panose="020B0609020204030204" pitchFamily="49" charset="0"/>
              <a:ea typeface="楷体" panose="02010609060101010101" pitchFamily="49" charset="-122"/>
            </a:endParaRPr>
          </a:p>
        </p:txBody>
      </p:sp>
      <p:sp>
        <p:nvSpPr>
          <p:cNvPr id="5" name="灯片编号占位符 4"/>
          <p:cNvSpPr>
            <a:spLocks noGrp="1"/>
          </p:cNvSpPr>
          <p:nvPr>
            <p:ph type="sldNum" sz="quarter" idx="12"/>
          </p:nvPr>
        </p:nvSpPr>
        <p:spPr/>
        <p:txBody>
          <a:bodyPr/>
          <a:lstStyle/>
          <a:p>
            <a:pPr>
              <a:defRPr/>
            </a:pPr>
            <a:fld id="{78ACA966-7E5F-49BD-8313-A191AB6085DE}"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3">
                                            <p:txEl>
                                              <p:pRg st="1" end="1"/>
                                            </p:txEl>
                                          </p:spTgt>
                                        </p:tgtEl>
                                        <p:attrNameLst>
                                          <p:attrName>style.visibility</p:attrName>
                                        </p:attrNameLst>
                                      </p:cBhvr>
                                      <p:to>
                                        <p:strVal val="visible"/>
                                      </p:to>
                                    </p:set>
                                    <p:animEffect transition="in" filter="wipe(left)">
                                      <p:cBhvr>
                                        <p:cTn id="7" dur="500"/>
                                        <p:tgtEl>
                                          <p:spTgt spid="6861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8613">
                                            <p:txEl>
                                              <p:pRg st="2" end="2"/>
                                            </p:txEl>
                                          </p:spTgt>
                                        </p:tgtEl>
                                        <p:attrNameLst>
                                          <p:attrName>style.visibility</p:attrName>
                                        </p:attrNameLst>
                                      </p:cBhvr>
                                      <p:to>
                                        <p:strVal val="visible"/>
                                      </p:to>
                                    </p:set>
                                    <p:animEffect transition="in" filter="wipe(left)">
                                      <p:cBhvr>
                                        <p:cTn id="10" dur="500"/>
                                        <p:tgtEl>
                                          <p:spTgt spid="6861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0" y="76200"/>
            <a:ext cx="7772400" cy="381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eaLnBrk="1" hangingPunct="1"/>
            <a:r>
              <a:rPr lang="zh-CN" altLang="en-US" sz="2800" dirty="0">
                <a:solidFill>
                  <a:srgbClr val="C00000"/>
                </a:solidFill>
                <a:latin typeface="隶书" panose="02010509060101010101" pitchFamily="49" charset="-122"/>
                <a:ea typeface="隶书" panose="02010509060101010101" pitchFamily="49" charset="-122"/>
              </a:rPr>
              <a:t>终态的表示</a:t>
            </a:r>
            <a:endParaRPr lang="en-US" altLang="zh-CN" sz="2800" dirty="0">
              <a:solidFill>
                <a:srgbClr val="C00000"/>
              </a:solidFill>
              <a:latin typeface="隶书" panose="02010509060101010101" pitchFamily="49" charset="-122"/>
              <a:ea typeface="隶书" panose="02010509060101010101" pitchFamily="49" charset="-122"/>
            </a:endParaRPr>
          </a:p>
        </p:txBody>
      </p:sp>
      <p:sp>
        <p:nvSpPr>
          <p:cNvPr id="70660" name="矩形 8"/>
          <p:cNvSpPr>
            <a:spLocks noChangeArrowheads="1"/>
          </p:cNvSpPr>
          <p:nvPr/>
        </p:nvSpPr>
        <p:spPr bwMode="auto">
          <a:xfrm>
            <a:off x="4579938" y="125413"/>
            <a:ext cx="50466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终态的数据结构</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FF"/>
                </a:solidFill>
                <a:latin typeface="新宋体" panose="02010609030101010101" pitchFamily="49" charset="-122"/>
                <a:ea typeface="新宋体" panose="02010609030101010101" pitchFamily="49" charset="-122"/>
              </a:rPr>
              <a:t>struct</a:t>
            </a: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t_final_state</a:t>
            </a:r>
            <a:r>
              <a:rPr lang="en-US" altLang="zh-CN" sz="2400" b="1">
                <a:solidFill>
                  <a:srgbClr val="000000"/>
                </a:solidFill>
                <a:latin typeface="新宋体" panose="02010609030101010101" pitchFamily="49" charset="-122"/>
                <a:ea typeface="新宋体" panose="02010609030101010101" pitchFamily="49" charset="-122"/>
              </a:rPr>
              <a:t> {</a:t>
            </a: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FF"/>
                </a:solidFill>
                <a:latin typeface="新宋体" panose="02010609030101010101" pitchFamily="49" charset="-122"/>
                <a:ea typeface="新宋体" panose="02010609030101010101" pitchFamily="49" charset="-122"/>
              </a:rPr>
              <a:t>int</a:t>
            </a:r>
            <a:r>
              <a:rPr lang="en-US" altLang="zh-CN" sz="2400" b="1">
                <a:solidFill>
                  <a:srgbClr val="000000"/>
                </a:solidFill>
                <a:latin typeface="新宋体" panose="02010609030101010101" pitchFamily="49" charset="-122"/>
                <a:ea typeface="新宋体" panose="02010609030101010101" pitchFamily="49" charset="-122"/>
              </a:rPr>
              <a:t>  state;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终态</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zh-CN" altLang="en-US" sz="2400" b="1">
                <a:solidFill>
                  <a:srgbClr val="000000"/>
                </a:solidFill>
                <a:latin typeface="新宋体" panose="02010609030101010101" pitchFamily="49" charset="-122"/>
                <a:ea typeface="新宋体" panose="02010609030101010101" pitchFamily="49" charset="-122"/>
              </a:rPr>
              <a:t> </a:t>
            </a:r>
            <a:r>
              <a:rPr lang="en-US" altLang="zh-CN" sz="2400" b="1">
                <a:solidFill>
                  <a:srgbClr val="2B91AF"/>
                </a:solidFill>
                <a:latin typeface="新宋体" panose="02010609030101010101" pitchFamily="49" charset="-122"/>
                <a:ea typeface="新宋体" panose="02010609030101010101" pitchFamily="49" charset="-122"/>
              </a:rPr>
              <a:t>Token_Type</a:t>
            </a:r>
            <a:r>
              <a:rPr lang="zh-CN" altLang="en-US" sz="2400" b="1">
                <a:solidFill>
                  <a:srgbClr val="000000"/>
                </a:solidFill>
                <a:latin typeface="新宋体" panose="02010609030101010101" pitchFamily="49" charset="-122"/>
                <a:ea typeface="新宋体" panose="02010609030101010101" pitchFamily="49" charset="-122"/>
              </a:rPr>
              <a:t> </a:t>
            </a:r>
            <a:r>
              <a:rPr lang="en-US" altLang="zh-CN" sz="2400" b="1">
                <a:solidFill>
                  <a:srgbClr val="000000"/>
                </a:solidFill>
                <a:latin typeface="新宋体" panose="02010609030101010101" pitchFamily="49" charset="-122"/>
                <a:ea typeface="新宋体" panose="02010609030101010101" pitchFamily="49" charset="-122"/>
              </a:rPr>
              <a:t>kind; </a:t>
            </a:r>
            <a:r>
              <a:rPr lang="en-US" altLang="zh-CN" sz="2400" b="1">
                <a:solidFill>
                  <a:srgbClr val="008000"/>
                </a:solidFill>
                <a:latin typeface="新宋体" panose="02010609030101010101" pitchFamily="49" charset="-122"/>
                <a:ea typeface="新宋体" panose="02010609030101010101" pitchFamily="49" charset="-122"/>
              </a:rPr>
              <a:t>// </a:t>
            </a:r>
            <a:r>
              <a:rPr lang="zh-CN" altLang="en-US" sz="2400" b="1">
                <a:solidFill>
                  <a:srgbClr val="008000"/>
                </a:solidFill>
                <a:latin typeface="新宋体" panose="02010609030101010101" pitchFamily="49" charset="-122"/>
                <a:ea typeface="新宋体" panose="02010609030101010101" pitchFamily="49" charset="-122"/>
              </a:rPr>
              <a:t>记号类别</a:t>
            </a:r>
            <a:endParaRPr lang="zh-CN" altLang="en-US" sz="2400" b="1">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a:solidFill>
                  <a:srgbClr val="000000"/>
                </a:solidFill>
                <a:latin typeface="新宋体" panose="02010609030101010101" pitchFamily="49" charset="-122"/>
                <a:ea typeface="新宋体" panose="02010609030101010101" pitchFamily="49" charset="-122"/>
              </a:rPr>
              <a:t>};</a:t>
            </a:r>
            <a:endParaRPr lang="zh-CN" altLang="en-US" sz="2400" b="1">
              <a:latin typeface="隶书" panose="02010509060101010101" pitchFamily="49" charset="-122"/>
              <a:ea typeface="隶书" panose="02010509060101010101" pitchFamily="49" charset="-122"/>
            </a:endParaRPr>
          </a:p>
        </p:txBody>
      </p:sp>
      <p:pic>
        <p:nvPicPr>
          <p:cNvPr id="11" name="图片 10"/>
          <p:cNvPicPr>
            <a:picLocks noChangeAspect="1"/>
          </p:cNvPicPr>
          <p:nvPr/>
        </p:nvPicPr>
        <p:blipFill>
          <a:blip r:embed="rId3"/>
          <a:stretch>
            <a:fillRect/>
          </a:stretch>
        </p:blipFill>
        <p:spPr>
          <a:xfrm>
            <a:off x="107950" y="717550"/>
            <a:ext cx="4095750" cy="5719763"/>
          </a:xfrm>
          <a:prstGeom prst="rect">
            <a:avLst/>
          </a:prstGeom>
          <a:solidFill>
            <a:schemeClr val="accent1">
              <a:lumMod val="20000"/>
              <a:lumOff val="80000"/>
            </a:schemeClr>
          </a:solidFill>
          <a:ln w="34925">
            <a:noFill/>
          </a:ln>
          <a:effectLst>
            <a:outerShdw blurRad="50800" dist="101600" dir="2700000" algn="tl" rotWithShape="0">
              <a:prstClr val="black">
                <a:alpha val="40000"/>
              </a:prstClr>
            </a:outerShdw>
          </a:effectLst>
        </p:spPr>
      </p:pic>
      <p:sp>
        <p:nvSpPr>
          <p:cNvPr id="70662" name="文本框 11"/>
          <p:cNvSpPr txBox="1">
            <a:spLocks noChangeArrowheads="1"/>
          </p:cNvSpPr>
          <p:nvPr/>
        </p:nvSpPr>
        <p:spPr bwMode="auto">
          <a:xfrm>
            <a:off x="3249613" y="2632075"/>
            <a:ext cx="95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POWER</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3" name="文本框 12"/>
          <p:cNvSpPr txBox="1">
            <a:spLocks noChangeArrowheads="1"/>
          </p:cNvSpPr>
          <p:nvPr/>
        </p:nvSpPr>
        <p:spPr bwMode="auto">
          <a:xfrm>
            <a:off x="3187700" y="3324225"/>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COMMENT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4" name="文本框 13"/>
          <p:cNvSpPr txBox="1">
            <a:spLocks noChangeArrowheads="1"/>
          </p:cNvSpPr>
          <p:nvPr/>
        </p:nvSpPr>
        <p:spPr bwMode="auto">
          <a:xfrm>
            <a:off x="2682875" y="4303713"/>
            <a:ext cx="1362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PLUS</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5" name="文本框 14"/>
          <p:cNvSpPr txBox="1">
            <a:spLocks noChangeArrowheads="1"/>
          </p:cNvSpPr>
          <p:nvPr/>
        </p:nvSpPr>
        <p:spPr bwMode="auto">
          <a:xfrm>
            <a:off x="2682875" y="5051425"/>
            <a:ext cx="136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SEMICO</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6" name="文本框 15"/>
          <p:cNvSpPr txBox="1">
            <a:spLocks noChangeArrowheads="1"/>
          </p:cNvSpPr>
          <p:nvPr/>
        </p:nvSpPr>
        <p:spPr bwMode="auto">
          <a:xfrm>
            <a:off x="2682875" y="586105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R_BRACKET</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7" name="文本框 16"/>
          <p:cNvSpPr txBox="1">
            <a:spLocks noChangeArrowheads="1"/>
          </p:cNvSpPr>
          <p:nvPr/>
        </p:nvSpPr>
        <p:spPr bwMode="auto">
          <a:xfrm>
            <a:off x="1819275" y="1095375"/>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8" name="文本框 17"/>
          <p:cNvSpPr txBox="1">
            <a:spLocks noChangeArrowheads="1"/>
          </p:cNvSpPr>
          <p:nvPr/>
        </p:nvSpPr>
        <p:spPr bwMode="auto">
          <a:xfrm>
            <a:off x="3276600" y="20923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CONST_ID</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70669" name="矩形 18"/>
          <p:cNvSpPr>
            <a:spLocks noChangeArrowheads="1"/>
          </p:cNvSpPr>
          <p:nvPr/>
        </p:nvSpPr>
        <p:spPr bwMode="auto">
          <a:xfrm>
            <a:off x="4616450" y="2457450"/>
            <a:ext cx="40116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008000"/>
                </a:solidFill>
                <a:latin typeface="新宋体" panose="02010609030101010101" pitchFamily="49" charset="-122"/>
                <a:ea typeface="新宋体" panose="02010609030101010101" pitchFamily="49" charset="-122"/>
              </a:rPr>
              <a:t>// </a:t>
            </a:r>
            <a:r>
              <a:rPr lang="zh-CN" altLang="en-US" sz="2400" b="1" dirty="0">
                <a:solidFill>
                  <a:srgbClr val="008000"/>
                </a:solidFill>
                <a:latin typeface="新宋体" panose="02010609030101010101" pitchFamily="49" charset="-122"/>
                <a:ea typeface="新宋体" panose="02010609030101010101" pitchFamily="49" charset="-122"/>
              </a:rPr>
              <a:t>所有终态</a:t>
            </a:r>
            <a:endParaRPr lang="zh-CN" altLang="en-US" sz="2400" b="1" dirty="0">
              <a:solidFill>
                <a:srgbClr val="000000"/>
              </a:solidFill>
              <a:latin typeface="新宋体" panose="02010609030101010101" pitchFamily="49" charset="-122"/>
              <a:ea typeface="新宋体" panose="02010609030101010101" pitchFamily="49" charset="-122"/>
            </a:endParaRPr>
          </a:p>
          <a:p>
            <a:pPr>
              <a:spcBef>
                <a:spcPct val="0"/>
              </a:spcBef>
              <a:buFontTx/>
              <a:buNone/>
            </a:pPr>
            <a:r>
              <a:rPr lang="en-US" altLang="zh-CN" sz="2400" b="1" dirty="0" err="1">
                <a:solidFill>
                  <a:srgbClr val="0000FF"/>
                </a:solidFill>
                <a:latin typeface="新宋体" panose="02010609030101010101" pitchFamily="49" charset="-122"/>
                <a:ea typeface="新宋体" panose="02010609030101010101" pitchFamily="49" charset="-122"/>
              </a:rPr>
              <a:t>struct</a:t>
            </a:r>
            <a:r>
              <a:rPr lang="en-US" altLang="zh-CN" sz="2400" b="1" dirty="0">
                <a:solidFill>
                  <a:srgbClr val="000000"/>
                </a:solidFill>
                <a:latin typeface="新宋体" panose="02010609030101010101" pitchFamily="49" charset="-122"/>
                <a:ea typeface="新宋体" panose="02010609030101010101" pitchFamily="49" charset="-122"/>
              </a:rPr>
              <a:t>  </a:t>
            </a:r>
            <a:r>
              <a:rPr lang="en-US" altLang="zh-CN" sz="2400" b="1" dirty="0" err="1">
                <a:solidFill>
                  <a:srgbClr val="2B91AF"/>
                </a:solidFill>
                <a:latin typeface="新宋体" panose="02010609030101010101" pitchFamily="49" charset="-122"/>
                <a:ea typeface="新宋体" panose="02010609030101010101" pitchFamily="49" charset="-122"/>
              </a:rPr>
              <a:t>t_final_state</a:t>
            </a:r>
            <a:r>
              <a:rPr lang="en-US" altLang="zh-CN" sz="2400" b="1" dirty="0">
                <a:solidFill>
                  <a:srgbClr val="2B91AF"/>
                </a:solidFill>
                <a:latin typeface="新宋体" panose="02010609030101010101" pitchFamily="49" charset="-122"/>
                <a:ea typeface="新宋体" panose="02010609030101010101" pitchFamily="49" charset="-122"/>
              </a:rPr>
              <a:t> </a:t>
            </a:r>
          </a:p>
          <a:p>
            <a:pPr>
              <a:spcBef>
                <a:spcPct val="0"/>
              </a:spcBef>
              <a:buFontTx/>
              <a:buNone/>
            </a:pPr>
            <a:r>
              <a:rPr lang="en-US" altLang="zh-CN" sz="2400" b="1" dirty="0" err="1">
                <a:latin typeface="新宋体" panose="02010609030101010101" pitchFamily="49" charset="-122"/>
                <a:ea typeface="新宋体" panose="02010609030101010101" pitchFamily="49" charset="-122"/>
              </a:rPr>
              <a:t>myFinalStates</a:t>
            </a:r>
            <a:r>
              <a:rPr lang="en-US" altLang="zh-CN" sz="2400" b="1" dirty="0">
                <a:latin typeface="新宋体" panose="02010609030101010101" pitchFamily="49" charset="-122"/>
                <a:ea typeface="新宋体" panose="02010609030101010101" pitchFamily="49" charset="-122"/>
              </a:rPr>
              <a:t>[] =</a:t>
            </a:r>
          </a:p>
          <a:p>
            <a:pPr>
              <a:spcBef>
                <a:spcPct val="0"/>
              </a:spcBef>
              <a:buFontTx/>
              <a:buNone/>
            </a:pPr>
            <a:r>
              <a:rPr lang="en-US" altLang="zh-CN" sz="2400" b="1" dirty="0">
                <a:latin typeface="新宋体" panose="02010609030101010101" pitchFamily="49" charset="-122"/>
                <a:ea typeface="新宋体" panose="02010609030101010101" pitchFamily="49" charset="-122"/>
              </a:rPr>
              <a:t>{</a:t>
            </a:r>
          </a:p>
          <a:p>
            <a:pPr>
              <a:spcBef>
                <a:spcPct val="0"/>
              </a:spcBef>
              <a:buFontTx/>
              <a:buNone/>
            </a:pPr>
            <a:r>
              <a:rPr lang="en-US" altLang="zh-CN" sz="2400" b="1" dirty="0">
                <a:latin typeface="新宋体" panose="02010609030101010101" pitchFamily="49" charset="-122"/>
                <a:ea typeface="新宋体" panose="02010609030101010101" pitchFamily="49" charset="-122"/>
              </a:rPr>
              <a:t>   {1, ID}, </a:t>
            </a:r>
          </a:p>
          <a:p>
            <a:pPr>
              <a:spcBef>
                <a:spcPct val="0"/>
              </a:spcBef>
              <a:buFontTx/>
              <a:buNone/>
            </a:pPr>
            <a:r>
              <a:rPr lang="en-US" altLang="zh-CN" sz="2400" b="1" dirty="0">
                <a:latin typeface="新宋体" panose="02010609030101010101" pitchFamily="49" charset="-122"/>
                <a:ea typeface="新宋体" panose="02010609030101010101" pitchFamily="49" charset="-122"/>
              </a:rPr>
              <a:t>   {2, CONST_ID},</a:t>
            </a:r>
          </a:p>
          <a:p>
            <a:pPr>
              <a:spcBef>
                <a:spcPct val="0"/>
              </a:spcBef>
              <a:buFontTx/>
              <a:buNone/>
            </a:pPr>
            <a:r>
              <a:rPr lang="en-US" altLang="zh-CN" sz="2400" b="1" dirty="0">
                <a:latin typeface="新宋体" panose="02010609030101010101" pitchFamily="49" charset="-122"/>
                <a:ea typeface="新宋体" panose="02010609030101010101" pitchFamily="49" charset="-122"/>
              </a:rPr>
              <a:t>   {3, CONST_ID},</a:t>
            </a:r>
          </a:p>
          <a:p>
            <a:pPr>
              <a:spcBef>
                <a:spcPct val="0"/>
              </a:spcBef>
              <a:buFontTx/>
              <a:buNone/>
            </a:pPr>
            <a:r>
              <a:rPr lang="en-US" altLang="zh-CN" sz="2400" b="1" dirty="0">
                <a:latin typeface="新宋体" panose="02010609030101010101" pitchFamily="49" charset="-122"/>
                <a:ea typeface="新宋体" panose="02010609030101010101" pitchFamily="49" charset="-122"/>
              </a:rPr>
              <a:t> …</a:t>
            </a:r>
          </a:p>
          <a:p>
            <a:pPr>
              <a:spcBef>
                <a:spcPct val="0"/>
              </a:spcBef>
              <a:buFontTx/>
              <a:buNone/>
            </a:pPr>
            <a:r>
              <a:rPr lang="en-US" altLang="zh-CN" sz="2400" b="1" dirty="0">
                <a:latin typeface="新宋体" panose="02010609030101010101" pitchFamily="49" charset="-122"/>
                <a:ea typeface="新宋体" panose="02010609030101010101" pitchFamily="49" charset="-122"/>
              </a:rPr>
              <a:t>};</a:t>
            </a:r>
            <a:endParaRPr lang="zh-CN" altLang="en-US" sz="2400" b="1" dirty="0">
              <a:latin typeface="隶书" panose="02010509060101010101" pitchFamily="49" charset="-122"/>
              <a:ea typeface="隶书" panose="02010509060101010101" pitchFamily="49" charset="-122"/>
            </a:endParaRPr>
          </a:p>
        </p:txBody>
      </p:sp>
      <p:sp>
        <p:nvSpPr>
          <p:cNvPr id="70670" name="动作按钮: 后退或前一项 1">
            <a:hlinkClick r:id="" action="ppaction://hlinkshowjump?jump=lastslideviewed" highlightClick="1"/>
          </p:cNvPr>
          <p:cNvSpPr>
            <a:spLocks noChangeArrowheads="1"/>
          </p:cNvSpPr>
          <p:nvPr/>
        </p:nvSpPr>
        <p:spPr bwMode="auto">
          <a:xfrm>
            <a:off x="7412038" y="6462713"/>
            <a:ext cx="720725" cy="288925"/>
          </a:xfrm>
          <a:prstGeom prst="actionButtonBackPreviou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70671" name="矩形 1">
            <a:hlinkClick r:id="rId4" action="ppaction://hlinksldjump" tooltip="接口声明"/>
          </p:cNvPr>
          <p:cNvSpPr>
            <a:spLocks noChangeArrowheads="1"/>
          </p:cNvSpPr>
          <p:nvPr/>
        </p:nvSpPr>
        <p:spPr bwMode="auto">
          <a:xfrm>
            <a:off x="5003800" y="5408613"/>
            <a:ext cx="345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r>
              <a:rPr lang="en-US" altLang="zh-CN" b="1" dirty="0">
                <a:solidFill>
                  <a:srgbClr val="000000"/>
                </a:solidFill>
                <a:latin typeface="新宋体" panose="02010609030101010101" pitchFamily="49" charset="-122"/>
                <a:ea typeface="新宋体" panose="02010609030101010101" pitchFamily="49" charset="-122"/>
              </a:rPr>
              <a:t>// </a:t>
            </a:r>
            <a:r>
              <a:rPr lang="zh-CN" altLang="en-US" b="1" dirty="0">
                <a:solidFill>
                  <a:srgbClr val="C00000"/>
                </a:solidFill>
                <a:latin typeface="新宋体" panose="02010609030101010101" pitchFamily="49" charset="-122"/>
                <a:ea typeface="新宋体" panose="02010609030101010101" pitchFamily="49" charset="-122"/>
              </a:rPr>
              <a:t>基于此，实现</a:t>
            </a:r>
            <a:endParaRPr lang="en-US" altLang="zh-CN" b="1" dirty="0">
              <a:solidFill>
                <a:srgbClr val="C00000"/>
              </a:solidFill>
              <a:latin typeface="新宋体" panose="02010609030101010101" pitchFamily="49" charset="-122"/>
              <a:ea typeface="新宋体" panose="02010609030101010101" pitchFamily="49" charset="-122"/>
            </a:endParaRPr>
          </a:p>
          <a:p>
            <a:r>
              <a:rPr lang="en-US" altLang="zh-CN" b="1" dirty="0">
                <a:solidFill>
                  <a:srgbClr val="000000"/>
                </a:solidFill>
                <a:latin typeface="新宋体" panose="02010609030101010101" pitchFamily="49" charset="-122"/>
                <a:ea typeface="新宋体" panose="02010609030101010101" pitchFamily="49" charset="-122"/>
              </a:rPr>
              <a:t>//</a:t>
            </a:r>
            <a:r>
              <a:rPr lang="zh-CN" altLang="en-US" b="1" dirty="0">
                <a:solidFill>
                  <a:srgbClr val="C00000"/>
                </a:solidFill>
                <a:latin typeface="新宋体" panose="02010609030101010101" pitchFamily="49" charset="-122"/>
                <a:ea typeface="新宋体" panose="02010609030101010101" pitchFamily="49" charset="-122"/>
              </a:rPr>
              <a:t> </a:t>
            </a:r>
            <a:r>
              <a:rPr lang="en-US" altLang="zh-CN" b="1" dirty="0" err="1">
                <a:solidFill>
                  <a:srgbClr val="C00000"/>
                </a:solidFill>
                <a:latin typeface="新宋体" panose="02010609030101010101" pitchFamily="49" charset="-122"/>
                <a:ea typeface="新宋体" panose="02010609030101010101" pitchFamily="49" charset="-122"/>
              </a:rPr>
              <a:t>state_is_final</a:t>
            </a:r>
            <a:r>
              <a:rPr lang="en-US" altLang="zh-CN" b="1" dirty="0">
                <a:solidFill>
                  <a:srgbClr val="C00000"/>
                </a:solidFill>
                <a:latin typeface="新宋体" panose="02010609030101010101" pitchFamily="49" charset="-122"/>
                <a:ea typeface="新宋体" panose="02010609030101010101" pitchFamily="49" charset="-122"/>
              </a:rPr>
              <a:t>()</a:t>
            </a:r>
            <a:endParaRPr lang="zh-CN" altLang="en-US" dirty="0"/>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36</a:t>
            </a:fld>
            <a:endParaRPr lang="en-US" altLang="zh-CN"/>
          </a:p>
        </p:txBody>
      </p:sp>
      <p:sp>
        <p:nvSpPr>
          <p:cNvPr id="3" name="文本框 2">
            <a:hlinkClick r:id="rId5" action="ppaction://hlinksldjump"/>
          </p:cNvPr>
          <p:cNvSpPr txBox="1"/>
          <p:nvPr/>
        </p:nvSpPr>
        <p:spPr>
          <a:xfrm>
            <a:off x="5105233" y="6289973"/>
            <a:ext cx="1415772" cy="461665"/>
          </a:xfrm>
          <a:prstGeom prst="rect">
            <a:avLst/>
          </a:prstGeom>
          <a:noFill/>
        </p:spPr>
        <p:txBody>
          <a:bodyPr wrap="none" rtlCol="0">
            <a:spAutoFit/>
          </a:bodyPr>
          <a:lstStyle/>
          <a:p>
            <a:r>
              <a:rPr lang="zh-CN" altLang="en-US" u="sng" dirty="0">
                <a:solidFill>
                  <a:srgbClr val="0000FF"/>
                </a:solidFill>
              </a:rPr>
              <a:t>在哪用？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1+#ppt_w/2"/>
                                          </p:val>
                                        </p:tav>
                                        <p:tav tm="100000">
                                          <p:val>
                                            <p:strVal val="#ppt_x"/>
                                          </p:val>
                                        </p:tav>
                                      </p:tavLst>
                                    </p:anim>
                                    <p:anim calcmode="lin" valueType="num">
                                      <p:cBhvr additive="base">
                                        <p:cTn id="8" dur="500" fill="hold"/>
                                        <p:tgtEl>
                                          <p:spTgt spid="7066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0669"/>
                                        </p:tgtEl>
                                        <p:attrNameLst>
                                          <p:attrName>style.visibility</p:attrName>
                                        </p:attrNameLst>
                                      </p:cBhvr>
                                      <p:to>
                                        <p:strVal val="visible"/>
                                      </p:to>
                                    </p:set>
                                    <p:anim calcmode="lin" valueType="num">
                                      <p:cBhvr additive="base">
                                        <p:cTn id="11" dur="500" fill="hold"/>
                                        <p:tgtEl>
                                          <p:spTgt spid="70669"/>
                                        </p:tgtEl>
                                        <p:attrNameLst>
                                          <p:attrName>ppt_x</p:attrName>
                                        </p:attrNameLst>
                                      </p:cBhvr>
                                      <p:tavLst>
                                        <p:tav tm="0">
                                          <p:val>
                                            <p:strVal val="1+#ppt_w/2"/>
                                          </p:val>
                                        </p:tav>
                                        <p:tav tm="100000">
                                          <p:val>
                                            <p:strVal val="#ppt_x"/>
                                          </p:val>
                                        </p:tav>
                                      </p:tavLst>
                                    </p:anim>
                                    <p:anim calcmode="lin" valueType="num">
                                      <p:cBhvr additive="base">
                                        <p:cTn id="12" dur="500" fill="hold"/>
                                        <p:tgtEl>
                                          <p:spTgt spid="70669"/>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70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9" grpId="0"/>
      <p:bldP spid="706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8600" y="76200"/>
            <a:ext cx="4953000" cy="533400"/>
          </a:xfrm>
        </p:spPr>
        <p:txBody>
          <a:bodyPr/>
          <a:lstStyle/>
          <a:p>
            <a:pPr algn="l" eaLnBrk="1" hangingPunct="1"/>
            <a:r>
              <a:rPr lang="en-US" altLang="zh-CN" sz="2800">
                <a:solidFill>
                  <a:srgbClr val="990000"/>
                </a:solidFill>
                <a:latin typeface="隶书" panose="02010509060101010101" pitchFamily="49" charset="-122"/>
                <a:ea typeface="隶书" panose="02010509060101010101" pitchFamily="49" charset="-122"/>
              </a:rPr>
              <a:t>** </a:t>
            </a:r>
            <a:r>
              <a:rPr lang="zh-CN" altLang="en-US" sz="2800">
                <a:solidFill>
                  <a:srgbClr val="990000"/>
                </a:solidFill>
                <a:latin typeface="隶书" panose="02010509060101010101" pitchFamily="49" charset="-122"/>
                <a:ea typeface="隶书" panose="02010509060101010101" pitchFamily="49" charset="-122"/>
              </a:rPr>
              <a:t>错误</a:t>
            </a:r>
            <a:r>
              <a:rPr lang="zh-CN" altLang="en-US" sz="2800">
                <a:latin typeface="隶书" panose="02010509060101010101" pitchFamily="49" charset="-122"/>
                <a:ea typeface="隶书" panose="02010509060101010101" pitchFamily="49" charset="-122"/>
              </a:rPr>
              <a:t>的处理考虑</a:t>
            </a:r>
          </a:p>
        </p:txBody>
      </p:sp>
      <p:sp>
        <p:nvSpPr>
          <p:cNvPr id="25609" name="Rectangle 9"/>
          <p:cNvSpPr>
            <a:spLocks noChangeArrowheads="1"/>
          </p:cNvSpPr>
          <p:nvPr/>
        </p:nvSpPr>
        <p:spPr bwMode="auto">
          <a:xfrm>
            <a:off x="323850" y="692696"/>
            <a:ext cx="5543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词法分析阶段可识别的错误</a:t>
            </a:r>
          </a:p>
        </p:txBody>
      </p:sp>
      <p:sp>
        <p:nvSpPr>
          <p:cNvPr id="13" name="Rectangle 9"/>
          <p:cNvSpPr>
            <a:spLocks noChangeArrowheads="1"/>
          </p:cNvSpPr>
          <p:nvPr/>
        </p:nvSpPr>
        <p:spPr bwMode="auto">
          <a:xfrm>
            <a:off x="468313" y="2276872"/>
            <a:ext cx="5543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&lt;2&gt; </a:t>
            </a:r>
            <a:r>
              <a:rPr lang="zh-CN" altLang="en-US" sz="2400" dirty="0">
                <a:solidFill>
                  <a:srgbClr val="990000"/>
                </a:solidFill>
                <a:latin typeface="隶书" panose="02010509060101010101" pitchFamily="49" charset="-122"/>
                <a:ea typeface="隶书" panose="02010509060101010101" pitchFamily="49" charset="-122"/>
              </a:rPr>
              <a:t>错误的处理方法</a:t>
            </a:r>
          </a:p>
        </p:txBody>
      </p:sp>
      <p:sp>
        <p:nvSpPr>
          <p:cNvPr id="15" name="Rectangle 9"/>
          <p:cNvSpPr>
            <a:spLocks noChangeArrowheads="1"/>
          </p:cNvSpPr>
          <p:nvPr/>
        </p:nvSpPr>
        <p:spPr bwMode="auto">
          <a:xfrm>
            <a:off x="755650" y="1126084"/>
            <a:ext cx="5545138"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非法字符，如全角逗号</a:t>
            </a:r>
            <a:r>
              <a:rPr lang="en-US" altLang="zh-CN" sz="2400" b="1" dirty="0">
                <a:latin typeface="Arial" panose="020B0604020202020204" pitchFamily="34" charset="0"/>
                <a:ea typeface="楷体" panose="02010609060101010101" pitchFamily="49" charset="-122"/>
              </a:rPr>
              <a:t>.</a:t>
            </a:r>
          </a:p>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非法单词，如 </a:t>
            </a:r>
            <a:r>
              <a:rPr lang="en-US" altLang="zh-CN" sz="2400" b="1" dirty="0" err="1">
                <a:latin typeface="Arial" panose="020B0604020202020204" pitchFamily="34" charset="0"/>
                <a:ea typeface="楷体" panose="02010609060101010101" pitchFamily="49" charset="-122"/>
              </a:rPr>
              <a:t>forT</a:t>
            </a:r>
            <a:r>
              <a:rPr lang="en-US" altLang="zh-CN" sz="2400" b="1" dirty="0">
                <a:latin typeface="Arial" panose="020B0604020202020204" pitchFamily="34" charset="0"/>
                <a:ea typeface="楷体" panose="02010609060101010101" pitchFamily="49" charset="-122"/>
              </a:rPr>
              <a:t> .</a:t>
            </a:r>
            <a:endParaRPr lang="zh-CN" altLang="en-US" sz="2400" b="1" dirty="0">
              <a:latin typeface="Arial" panose="020B0604020202020204" pitchFamily="34" charset="0"/>
              <a:ea typeface="楷体" panose="02010609060101010101" pitchFamily="49" charset="-122"/>
            </a:endParaRPr>
          </a:p>
        </p:txBody>
      </p:sp>
      <p:sp>
        <p:nvSpPr>
          <p:cNvPr id="16" name="Rectangle 9"/>
          <p:cNvSpPr>
            <a:spLocks noChangeArrowheads="1"/>
          </p:cNvSpPr>
          <p:nvPr/>
        </p:nvSpPr>
        <p:spPr bwMode="auto">
          <a:xfrm>
            <a:off x="395536" y="2818210"/>
            <a:ext cx="849694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“非法字符”使得 </a:t>
            </a:r>
            <a:r>
              <a:rPr lang="en-US" altLang="zh-CN" sz="2400" b="1" dirty="0">
                <a:latin typeface="Arial" panose="020B0604020202020204" pitchFamily="34" charset="0"/>
                <a:ea typeface="楷体" panose="02010609060101010101" pitchFamily="49" charset="-122"/>
              </a:rPr>
              <a:t>move(S, </a:t>
            </a:r>
            <a:r>
              <a:rPr lang="en-US" altLang="zh-CN" sz="2400" b="1" dirty="0" err="1">
                <a:latin typeface="Arial" panose="020B0604020202020204" pitchFamily="34" charset="0"/>
                <a:ea typeface="楷体" panose="02010609060101010101" pitchFamily="49" charset="-122"/>
              </a:rPr>
              <a:t>ch</a:t>
            </a: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返回</a:t>
            </a: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，且 </a:t>
            </a:r>
            <a:r>
              <a:rPr lang="en-US" altLang="zh-CN" sz="2400" b="1" dirty="0" err="1">
                <a:latin typeface="Arial" panose="020B0604020202020204" pitchFamily="34" charset="0"/>
                <a:ea typeface="楷体" panose="02010609060101010101" pitchFamily="49" charset="-122"/>
                <a:hlinkClick r:id="rId3" action="ppaction://hlinksldjump"/>
              </a:rPr>
              <a:t>Scan_move</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中若“当前已得文本为空”则丢弃该字符，并结束扫描；</a:t>
            </a:r>
            <a:endParaRPr lang="en-US" altLang="zh-CN" sz="2400" b="1" dirty="0">
              <a:latin typeface="Arial" panose="020B0604020202020204" pitchFamily="34" charset="0"/>
              <a:ea typeface="楷体" panose="02010609060101010101" pitchFamily="49" charset="-122"/>
            </a:endParaRPr>
          </a:p>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函数 </a:t>
            </a:r>
            <a:r>
              <a:rPr lang="en-US" altLang="zh-CN" sz="2400" b="1" dirty="0" err="1">
                <a:latin typeface="Arial" panose="020B0604020202020204" pitchFamily="34" charset="0"/>
                <a:ea typeface="楷体" panose="02010609060101010101" pitchFamily="49" charset="-122"/>
              </a:rPr>
              <a:t>state_is_final</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中，如果最终未到终态，则返回的记号类别也应该是 </a:t>
            </a:r>
            <a:r>
              <a:rPr lang="en-US" altLang="zh-CN" sz="2400" b="1" dirty="0">
                <a:latin typeface="Arial" panose="020B0604020202020204" pitchFamily="34" charset="0"/>
                <a:ea typeface="楷体" panose="02010609060101010101" pitchFamily="49" charset="-122"/>
              </a:rPr>
              <a:t>ERRTOKEN</a:t>
            </a:r>
            <a:r>
              <a:rPr lang="zh-CN" altLang="en-US" sz="2400" b="1" dirty="0">
                <a:latin typeface="Arial" panose="020B0604020202020204" pitchFamily="34" charset="0"/>
                <a:ea typeface="楷体" panose="02010609060101010101" pitchFamily="49" charset="-122"/>
              </a:rPr>
              <a:t>。进而返回给 </a:t>
            </a:r>
            <a:r>
              <a:rPr lang="en-US" altLang="zh-CN" sz="2400" b="1" dirty="0" err="1">
                <a:latin typeface="Arial" panose="020B0604020202020204" pitchFamily="34" charset="0"/>
                <a:ea typeface="楷体" panose="02010609060101010101" pitchFamily="49" charset="-122"/>
              </a:rPr>
              <a:t>GetToken</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a:t>
            </a:r>
            <a:endParaRPr lang="en-US" altLang="zh-CN" sz="2400" b="1" dirty="0">
              <a:latin typeface="Arial" panose="020B0604020202020204" pitchFamily="34" charset="0"/>
              <a:ea typeface="楷体" panose="02010609060101010101" pitchFamily="49" charset="-122"/>
            </a:endParaRPr>
          </a:p>
          <a:p>
            <a:pPr eaLnBrk="1" hangingPunct="1">
              <a:lnSpc>
                <a:spcPts val="4000"/>
              </a:lnSpc>
              <a:spcBef>
                <a:spcPct val="0"/>
              </a:spcBef>
              <a:buFont typeface="宋体" panose="02010600030101010101" pitchFamily="2" charset="-122"/>
              <a:buAutoNum type="circleNumDbPlain"/>
            </a:pPr>
            <a:r>
              <a:rPr lang="zh-CN" altLang="en-US" sz="2400" b="1" dirty="0">
                <a:latin typeface="Arial" panose="020B0604020202020204" pitchFamily="34" charset="0"/>
                <a:ea typeface="楷体" panose="02010609060101010101" pitchFamily="49" charset="-122"/>
              </a:rPr>
              <a:t> </a:t>
            </a:r>
            <a:r>
              <a:rPr lang="en-US" altLang="zh-CN" sz="2400" b="1" dirty="0" err="1">
                <a:latin typeface="Arial" panose="020B0604020202020204" pitchFamily="34" charset="0"/>
                <a:ea typeface="楷体" panose="02010609060101010101" pitchFamily="49" charset="-122"/>
              </a:rPr>
              <a:t>GetToken</a:t>
            </a: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均返回 </a:t>
            </a:r>
            <a:r>
              <a:rPr lang="en-US" altLang="zh-CN" sz="2400" b="1" dirty="0">
                <a:latin typeface="Arial" panose="020B0604020202020204" pitchFamily="34" charset="0"/>
                <a:ea typeface="楷体" panose="02010609060101010101" pitchFamily="49" charset="-122"/>
              </a:rPr>
              <a:t>.type=ERRTOKEN </a:t>
            </a:r>
            <a:r>
              <a:rPr lang="zh-CN" altLang="en-US" sz="2400" b="1" dirty="0">
                <a:latin typeface="Arial" panose="020B0604020202020204" pitchFamily="34" charset="0"/>
                <a:ea typeface="楷体" panose="02010609060101010101" pitchFamily="49" charset="-122"/>
              </a:rPr>
              <a:t>的记号，交给调用者（语法分析器）进一步处理。</a:t>
            </a:r>
            <a:endParaRPr lang="en-US" altLang="zh-CN" sz="2400" b="1" dirty="0">
              <a:latin typeface="Arial" panose="020B0604020202020204" pitchFamily="34"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arn(outVertical)">
                                      <p:cBhvr>
                                        <p:cTn id="7" dur="500"/>
                                        <p:tgtEl>
                                          <p:spTgt spid="2560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outVertical)">
                                      <p:cBhvr>
                                        <p:cTn id="10" dur="500"/>
                                        <p:tgtEl>
                                          <p:spTgt spid="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utoUpdateAnimBg="0"/>
      <p:bldP spid="13" grpId="0" autoUpdateAnimBg="0"/>
      <p:bldP spid="15" grpId="0" autoUpdateAnimBg="0"/>
      <p:bldP spid="1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990000"/>
                </a:solidFill>
                <a:latin typeface="隶书" panose="02010509060101010101" pitchFamily="49" charset="-122"/>
                <a:ea typeface="隶书" panose="02010509060101010101" pitchFamily="49" charset="-122"/>
              </a:rPr>
              <a:t>七、测试</a:t>
            </a:r>
            <a:r>
              <a:rPr lang="zh-CN" altLang="en-US" sz="2800" dirty="0">
                <a:latin typeface="隶书" panose="02010509060101010101" pitchFamily="49" charset="-122"/>
                <a:ea typeface="隶书" panose="02010509060101010101" pitchFamily="49" charset="-122"/>
              </a:rPr>
              <a:t>设计</a:t>
            </a:r>
          </a:p>
        </p:txBody>
      </p:sp>
      <p:sp>
        <p:nvSpPr>
          <p:cNvPr id="25609" name="Rectangle 9"/>
          <p:cNvSpPr>
            <a:spLocks noChangeArrowheads="1"/>
          </p:cNvSpPr>
          <p:nvPr/>
        </p:nvSpPr>
        <p:spPr bwMode="auto">
          <a:xfrm>
            <a:off x="228600" y="609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测试主程序</a:t>
            </a:r>
          </a:p>
        </p:txBody>
      </p:sp>
      <p:sp>
        <p:nvSpPr>
          <p:cNvPr id="25610" name="Rectangle 10"/>
          <p:cNvSpPr>
            <a:spLocks noChangeArrowheads="1"/>
          </p:cNvSpPr>
          <p:nvPr/>
        </p:nvSpPr>
        <p:spPr bwMode="auto">
          <a:xfrm>
            <a:off x="228600" y="1050925"/>
            <a:ext cx="48768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#include "</a:t>
            </a:r>
            <a:r>
              <a:rPr lang="en-US" altLang="zh-CN" sz="2000">
                <a:solidFill>
                  <a:srgbClr val="FF0000"/>
                </a:solidFill>
                <a:latin typeface="黑体" panose="02010609060101010101" pitchFamily="49" charset="-122"/>
                <a:ea typeface="黑体" panose="02010609060101010101" pitchFamily="49" charset="-122"/>
              </a:rPr>
              <a:t>scanner.h</a:t>
            </a: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void main(</a:t>
            </a:r>
            <a:r>
              <a:rPr lang="en-US" altLang="zh-CN" sz="2000">
                <a:solidFill>
                  <a:srgbClr val="7030A0"/>
                </a:solidFill>
                <a:latin typeface="黑体" panose="02010609060101010101" pitchFamily="49" charset="-122"/>
                <a:ea typeface="黑体" panose="02010609060101010101" pitchFamily="49" charset="-122"/>
              </a:rPr>
              <a:t>int argc, char *argv[]</a:t>
            </a: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  struct Token token;</a:t>
            </a: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endParaRPr lang="en-US" altLang="zh-CN" sz="2000">
              <a:latin typeface="黑体" panose="02010609060101010101" pitchFamily="49" charset="-122"/>
              <a:ea typeface="黑体" panose="02010609060101010101" pitchFamily="49" charset="-122"/>
            </a:endParaRPr>
          </a:p>
          <a:p>
            <a:pPr algn="just">
              <a:spcBef>
                <a:spcPct val="0"/>
              </a:spcBef>
              <a:buFontTx/>
              <a:buNone/>
            </a:pPr>
            <a:r>
              <a:rPr lang="en-US" altLang="zh-CN" sz="2000">
                <a:latin typeface="黑体" panose="02010609060101010101" pitchFamily="49" charset="-122"/>
                <a:ea typeface="黑体" panose="02010609060101010101" pitchFamily="49" charset="-122"/>
              </a:rPr>
              <a:t>}</a:t>
            </a:r>
          </a:p>
        </p:txBody>
      </p:sp>
      <p:sp>
        <p:nvSpPr>
          <p:cNvPr id="25611" name="Rectangle 11"/>
          <p:cNvSpPr>
            <a:spLocks noChangeArrowheads="1"/>
          </p:cNvSpPr>
          <p:nvPr/>
        </p:nvSpPr>
        <p:spPr bwMode="auto">
          <a:xfrm>
            <a:off x="609600" y="1965325"/>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if (argc&lt;2) { printf("please input Source File !\n" ); return;}</a:t>
            </a:r>
          </a:p>
          <a:p>
            <a:pPr algn="just">
              <a:spcBef>
                <a:spcPct val="0"/>
              </a:spcBef>
              <a:buFontTx/>
              <a:buNone/>
            </a:pPr>
            <a:r>
              <a:rPr lang="en-US" altLang="zh-CN" sz="2000">
                <a:latin typeface="黑体" panose="02010609060101010101" pitchFamily="49" charset="-122"/>
                <a:ea typeface="黑体" panose="02010609060101010101" pitchFamily="49" charset="-122"/>
              </a:rPr>
              <a:t>if (!</a:t>
            </a:r>
            <a:r>
              <a:rPr lang="en-US" altLang="zh-CN" sz="2000">
                <a:solidFill>
                  <a:schemeClr val="accent2"/>
                </a:solidFill>
                <a:latin typeface="黑体" panose="02010609060101010101" pitchFamily="49" charset="-122"/>
                <a:ea typeface="黑体" panose="02010609060101010101" pitchFamily="49" charset="-122"/>
              </a:rPr>
              <a:t>InitScanner</a:t>
            </a:r>
            <a:r>
              <a:rPr lang="en-US" altLang="zh-CN" sz="2000">
                <a:solidFill>
                  <a:schemeClr val="tx2"/>
                </a:solidFill>
                <a:latin typeface="黑体" panose="02010609060101010101" pitchFamily="49" charset="-122"/>
                <a:ea typeface="黑体" panose="02010609060101010101" pitchFamily="49" charset="-122"/>
              </a:rPr>
              <a:t>(argv[1])</a:t>
            </a:r>
            <a:r>
              <a:rPr lang="en-US" altLang="zh-CN" sz="2000">
                <a:latin typeface="黑体" panose="02010609060101010101" pitchFamily="49" charset="-122"/>
                <a:ea typeface="黑体" panose="02010609060101010101" pitchFamily="49" charset="-122"/>
              </a:rPr>
              <a:t>)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初始化词法分析器</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printf("Open Source File Error ! \n"); return; }</a:t>
            </a:r>
          </a:p>
        </p:txBody>
      </p:sp>
      <p:sp>
        <p:nvSpPr>
          <p:cNvPr id="25612" name="Rectangle 12"/>
          <p:cNvSpPr>
            <a:spLocks noChangeArrowheads="1"/>
          </p:cNvSpPr>
          <p:nvPr/>
        </p:nvSpPr>
        <p:spPr bwMode="auto">
          <a:xfrm>
            <a:off x="609600" y="2879725"/>
            <a:ext cx="8229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printf("</a:t>
            </a:r>
            <a:r>
              <a:rPr lang="zh-CN" altLang="en-US" sz="2000">
                <a:latin typeface="隶书" panose="02010509060101010101" pitchFamily="49" charset="-122"/>
                <a:ea typeface="隶书" panose="02010509060101010101" pitchFamily="49" charset="-122"/>
              </a:rPr>
              <a:t>记号类别    字符串      常数值      函数指针</a:t>
            </a:r>
            <a:r>
              <a:rPr lang="en-US" altLang="zh-CN" sz="2000">
                <a:latin typeface="黑体" panose="02010609060101010101" pitchFamily="49" charset="-122"/>
                <a:ea typeface="黑体" panose="02010609060101010101" pitchFamily="49" charset="-122"/>
              </a:rPr>
              <a:t>\n");</a:t>
            </a:r>
          </a:p>
          <a:p>
            <a:pPr algn="just">
              <a:spcBef>
                <a:spcPct val="0"/>
              </a:spcBef>
              <a:buFontTx/>
              <a:buNone/>
            </a:pPr>
            <a:r>
              <a:rPr lang="en-US" altLang="zh-CN" sz="2000">
                <a:latin typeface="黑体" panose="02010609060101010101" pitchFamily="49" charset="-122"/>
                <a:ea typeface="黑体" panose="02010609060101010101" pitchFamily="49" charset="-122"/>
              </a:rPr>
              <a:t>printf("____________________________________________\n");</a:t>
            </a:r>
          </a:p>
          <a:p>
            <a:pPr algn="just">
              <a:spcBef>
                <a:spcPct val="0"/>
              </a:spcBef>
              <a:buFontTx/>
              <a:buNone/>
            </a:pPr>
            <a:r>
              <a:rPr lang="en-US" altLang="zh-CN" sz="2000">
                <a:latin typeface="黑体" panose="02010609060101010101" pitchFamily="49" charset="-122"/>
                <a:ea typeface="黑体" panose="02010609060101010101" pitchFamily="49" charset="-122"/>
              </a:rPr>
              <a:t>while(1) </a:t>
            </a:r>
          </a:p>
          <a:p>
            <a:pPr algn="just">
              <a:spcBef>
                <a:spcPct val="0"/>
              </a:spcBef>
              <a:buFontTx/>
              <a:buNone/>
            </a:pPr>
            <a:r>
              <a:rPr lang="en-US" altLang="zh-CN" sz="2000">
                <a:latin typeface="黑体" panose="02010609060101010101" pitchFamily="49" charset="-122"/>
                <a:ea typeface="黑体" panose="02010609060101010101" pitchFamily="49" charset="-122"/>
              </a:rPr>
              <a:t>{ token =</a:t>
            </a:r>
            <a:r>
              <a:rPr lang="en-US" altLang="zh-CN" sz="2000">
                <a:solidFill>
                  <a:schemeClr val="accent2"/>
                </a:solidFill>
                <a:latin typeface="黑体" panose="02010609060101010101" pitchFamily="49" charset="-122"/>
                <a:ea typeface="黑体" panose="02010609060101010101" pitchFamily="49" charset="-122"/>
              </a:rPr>
              <a:t> GetToken</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通过词法分析器获得一个记号</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if(token.type != NONTOKEN)</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打印记号的内容</a:t>
            </a:r>
          </a:p>
          <a:p>
            <a:pPr algn="just">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printf("%4d %12s %12f %12x\n",</a:t>
            </a:r>
          </a:p>
          <a:p>
            <a:pPr algn="just">
              <a:spcBef>
                <a:spcPct val="0"/>
              </a:spcBef>
              <a:buFontTx/>
              <a:buNone/>
            </a:pPr>
            <a:r>
              <a:rPr lang="en-US" altLang="zh-CN" sz="2000">
                <a:latin typeface="黑体" panose="02010609060101010101" pitchFamily="49" charset="-122"/>
                <a:ea typeface="黑体" panose="02010609060101010101" pitchFamily="49" charset="-122"/>
              </a:rPr>
              <a:t>	token.type, token.lexeme, token.value, token.FuncPtr); </a:t>
            </a:r>
          </a:p>
          <a:p>
            <a:pPr algn="just">
              <a:spcBef>
                <a:spcPct val="0"/>
              </a:spcBef>
              <a:buFontTx/>
              <a:buNone/>
            </a:pPr>
            <a:r>
              <a:rPr lang="en-US" altLang="zh-CN" sz="2000">
                <a:latin typeface="黑体" panose="02010609060101010101" pitchFamily="49" charset="-122"/>
                <a:ea typeface="黑体" panose="02010609060101010101" pitchFamily="49" charset="-122"/>
              </a:rPr>
              <a:t>  else	break;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源程序结束，退出循环</a:t>
            </a:r>
          </a:p>
          <a:p>
            <a:pPr algn="just">
              <a:spcBef>
                <a:spcPct val="0"/>
              </a:spcBef>
              <a:buFontTx/>
              <a:buNone/>
            </a:pPr>
            <a:r>
              <a:rPr lang="en-US" altLang="zh-CN" sz="2000">
                <a:latin typeface="黑体" panose="02010609060101010101" pitchFamily="49" charset="-122"/>
                <a:ea typeface="黑体" panose="02010609060101010101" pitchFamily="49" charset="-122"/>
              </a:rPr>
              <a:t>};</a:t>
            </a:r>
          </a:p>
          <a:p>
            <a:pPr algn="just">
              <a:spcBef>
                <a:spcPct val="0"/>
              </a:spcBef>
              <a:buFontTx/>
              <a:buNone/>
            </a:pPr>
            <a:r>
              <a:rPr lang="en-US" altLang="zh-CN" sz="2000">
                <a:latin typeface="黑体" panose="02010609060101010101" pitchFamily="49" charset="-122"/>
                <a:ea typeface="黑体" panose="02010609060101010101" pitchFamily="49" charset="-122"/>
              </a:rPr>
              <a:t>printf("____________________________________________\n");</a:t>
            </a:r>
          </a:p>
        </p:txBody>
      </p:sp>
      <p:sp>
        <p:nvSpPr>
          <p:cNvPr id="25613" name="Rectangle 13"/>
          <p:cNvSpPr>
            <a:spLocks noChangeArrowheads="1"/>
          </p:cNvSpPr>
          <p:nvPr/>
        </p:nvSpPr>
        <p:spPr bwMode="auto">
          <a:xfrm>
            <a:off x="609600" y="5981700"/>
            <a:ext cx="7772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CloseScanner</a:t>
            </a:r>
            <a:r>
              <a:rPr lang="en-US" altLang="zh-CN" sz="2000">
                <a:solidFill>
                  <a:schemeClr val="tx2"/>
                </a:solidFill>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关闭词法分析器</a:t>
            </a:r>
          </a:p>
        </p:txBody>
      </p:sp>
      <p:graphicFrame>
        <p:nvGraphicFramePr>
          <p:cNvPr id="74761"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12290" name="Visio" r:id="rId4" imgW="738530" imgH="226466" progId="Visio.Drawing.11">
                  <p:embed/>
                </p:oleObj>
              </mc:Choice>
              <mc:Fallback>
                <p:oleObj name="Visio" r:id="rId4" imgW="738530" imgH="226466" progId="Visio.Drawing.11">
                  <p:embed/>
                  <p:pic>
                    <p:nvPicPr>
                      <p:cNvPr id="74761"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2"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12291" name="Visio" r:id="rId6" imgW="735178" imgH="402336" progId="Visio.Drawing.11">
                  <p:embed/>
                </p:oleObj>
              </mc:Choice>
              <mc:Fallback>
                <p:oleObj name="Visio" r:id="rId6" imgW="735178" imgH="402336" progId="Visio.Drawing.11">
                  <p:embed/>
                  <p:pic>
                    <p:nvPicPr>
                      <p:cNvPr id="74762"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3"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12292" name="Visio" r:id="rId8" imgW="1219505" imgH="402336" progId="Visio.Drawing.11">
                  <p:embed/>
                </p:oleObj>
              </mc:Choice>
              <mc:Fallback>
                <p:oleObj name="Visio" r:id="rId8" imgW="1219505" imgH="402336" progId="Visio.Drawing.11">
                  <p:embed/>
                  <p:pic>
                    <p:nvPicPr>
                      <p:cNvPr id="74763"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4"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12293" name="Visio" r:id="rId10" imgW="1255471" imgH="381000" progId="Visio.Drawing.11">
                  <p:embed/>
                </p:oleObj>
              </mc:Choice>
              <mc:Fallback>
                <p:oleObj name="Visio" r:id="rId10" imgW="1255471" imgH="381000" progId="Visio.Drawing.11">
                  <p:embed/>
                  <p:pic>
                    <p:nvPicPr>
                      <p:cNvPr id="74764"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arn(outVertical)">
                                      <p:cBhvr>
                                        <p:cTn id="7" dur="500"/>
                                        <p:tgtEl>
                                          <p:spTgt spid="25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610"/>
                                        </p:tgtEl>
                                        <p:attrNameLst>
                                          <p:attrName>style.visibility</p:attrName>
                                        </p:attrNameLst>
                                      </p:cBhvr>
                                      <p:to>
                                        <p:strVal val="visible"/>
                                      </p:to>
                                    </p:set>
                                    <p:animEffect transition="in" filter="barn(outVertical)">
                                      <p:cBhvr>
                                        <p:cTn id="12" dur="500"/>
                                        <p:tgtEl>
                                          <p:spTgt spid="25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611"/>
                                        </p:tgtEl>
                                        <p:attrNameLst>
                                          <p:attrName>style.visibility</p:attrName>
                                        </p:attrNameLst>
                                      </p:cBhvr>
                                      <p:to>
                                        <p:strVal val="visible"/>
                                      </p:to>
                                    </p:set>
                                    <p:animEffect transition="in" filter="barn(outVertical)">
                                      <p:cBhvr>
                                        <p:cTn id="17" dur="500"/>
                                        <p:tgtEl>
                                          <p:spTgt spid="256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613"/>
                                        </p:tgtEl>
                                        <p:attrNameLst>
                                          <p:attrName>style.visibility</p:attrName>
                                        </p:attrNameLst>
                                      </p:cBhvr>
                                      <p:to>
                                        <p:strVal val="visible"/>
                                      </p:to>
                                    </p:set>
                                    <p:animEffect transition="in" filter="barn(outVertical)">
                                      <p:cBhvr>
                                        <p:cTn id="22" dur="500"/>
                                        <p:tgtEl>
                                          <p:spTgt spid="25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612"/>
                                        </p:tgtEl>
                                        <p:attrNameLst>
                                          <p:attrName>style.visibility</p:attrName>
                                        </p:attrNameLst>
                                      </p:cBhvr>
                                      <p:to>
                                        <p:strVal val="visible"/>
                                      </p:to>
                                    </p:set>
                                    <p:animEffect transition="in" filter="barn(outVertical)">
                                      <p:cBhvr>
                                        <p:cTn id="27"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utoUpdateAnimBg="0"/>
      <p:bldP spid="25610" grpId="0" autoUpdateAnimBg="0"/>
      <p:bldP spid="25611" grpId="0" autoUpdateAnimBg="0"/>
      <p:bldP spid="25612" grpId="0" autoUpdateAnimBg="0"/>
      <p:bldP spid="256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23850" y="115888"/>
            <a:ext cx="7772400" cy="1152525"/>
          </a:xfrm>
        </p:spPr>
        <p:txBody>
          <a:bodyPr/>
          <a:lstStyle/>
          <a:p>
            <a:pPr algn="l" eaLnBrk="1" hangingPunct="1">
              <a:lnSpc>
                <a:spcPct val="120000"/>
              </a:lnSpc>
            </a:pPr>
            <a:r>
              <a:rPr lang="zh-CN" altLang="en-US" sz="2800">
                <a:solidFill>
                  <a:srgbClr val="990000"/>
                </a:solidFill>
                <a:latin typeface="隶书" panose="02010509060101010101" pitchFamily="49" charset="-122"/>
                <a:ea typeface="隶书" panose="02010509060101010101" pitchFamily="49" charset="-122"/>
              </a:rPr>
              <a:t>二、简单的函数绘图语言</a:t>
            </a:r>
            <a:br>
              <a:rPr lang="zh-CN" altLang="en-US" sz="2800">
                <a:solidFill>
                  <a:srgbClr val="990000"/>
                </a:solidFill>
                <a:latin typeface="隶书" panose="02010509060101010101" pitchFamily="49" charset="-122"/>
                <a:ea typeface="隶书" panose="02010509060101010101" pitchFamily="49" charset="-122"/>
              </a:rPr>
            </a:br>
            <a:r>
              <a:rPr lang="en-US" altLang="zh-CN" sz="2800">
                <a:solidFill>
                  <a:srgbClr val="990000"/>
                </a:solidFill>
                <a:latin typeface="隶书" panose="02010509060101010101" pitchFamily="49" charset="-122"/>
                <a:ea typeface="隶书" panose="02010509060101010101" pitchFamily="49" charset="-122"/>
              </a:rPr>
              <a:t>2.1 </a:t>
            </a:r>
            <a:r>
              <a:rPr lang="zh-CN" altLang="en-US" sz="2800">
                <a:solidFill>
                  <a:srgbClr val="990000"/>
                </a:solidFill>
                <a:latin typeface="隶书" panose="02010509060101010101" pitchFamily="49" charset="-122"/>
                <a:ea typeface="隶书" panose="02010509060101010101" pitchFamily="49" charset="-122"/>
              </a:rPr>
              <a:t>语言简述</a:t>
            </a:r>
          </a:p>
        </p:txBody>
      </p:sp>
      <p:sp>
        <p:nvSpPr>
          <p:cNvPr id="46084" name="Rectangle 4"/>
          <p:cNvSpPr>
            <a:spLocks noChangeArrowheads="1"/>
          </p:cNvSpPr>
          <p:nvPr/>
        </p:nvSpPr>
        <p:spPr bwMode="auto">
          <a:xfrm>
            <a:off x="755650" y="1341438"/>
            <a:ext cx="42672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20000"/>
              </a:lnSpc>
              <a:spcBef>
                <a:spcPct val="0"/>
              </a:spcBef>
              <a:buFontTx/>
              <a:buNone/>
            </a:pPr>
            <a:r>
              <a:rPr lang="en-US" altLang="zh-CN" sz="2400" dirty="0">
                <a:solidFill>
                  <a:srgbClr val="990000"/>
                </a:solidFill>
                <a:latin typeface="华文行楷" panose="02010800040101010101" pitchFamily="2" charset="-122"/>
                <a:ea typeface="华文行楷" panose="02010800040101010101" pitchFamily="2" charset="-122"/>
              </a:rPr>
              <a:t>&lt;1&gt;  5 </a:t>
            </a:r>
            <a:r>
              <a:rPr lang="zh-CN" altLang="en-US" sz="2400" dirty="0">
                <a:solidFill>
                  <a:srgbClr val="990000"/>
                </a:solidFill>
                <a:latin typeface="华文行楷" panose="02010800040101010101" pitchFamily="2" charset="-122"/>
                <a:ea typeface="华文行楷" panose="02010800040101010101" pitchFamily="2" charset="-122"/>
              </a:rPr>
              <a:t>种语句</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循环绘图（</a:t>
            </a:r>
            <a:r>
              <a:rPr lang="en-US" altLang="zh-CN" sz="2400" dirty="0">
                <a:latin typeface="黑体" panose="02010609060101010101" pitchFamily="49" charset="-122"/>
                <a:ea typeface="黑体" panose="02010609060101010101" pitchFamily="49" charset="-122"/>
              </a:rPr>
              <a:t>FOR-DRAW</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比例设置（</a:t>
            </a:r>
            <a:r>
              <a:rPr lang="en-US" altLang="zh-CN" sz="2400" dirty="0">
                <a:latin typeface="黑体" panose="02010609060101010101" pitchFamily="49" charset="-122"/>
                <a:ea typeface="黑体" panose="02010609060101010101" pitchFamily="49" charset="-122"/>
              </a:rPr>
              <a:t>SCALE</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角度旋转（</a:t>
            </a:r>
            <a:r>
              <a:rPr lang="en-US" altLang="zh-CN" sz="2400" dirty="0">
                <a:latin typeface="黑体" panose="02010609060101010101" pitchFamily="49" charset="-122"/>
                <a:ea typeface="黑体" panose="02010609060101010101" pitchFamily="49" charset="-122"/>
              </a:rPr>
              <a:t>ROT</a:t>
            </a:r>
            <a:r>
              <a:rPr lang="zh-CN" altLang="en-US" sz="2400" dirty="0">
                <a:latin typeface="华文行楷" panose="02010800040101010101" pitchFamily="2" charset="-122"/>
                <a:ea typeface="华文行楷" panose="02010800040101010101" pitchFamily="2" charset="-122"/>
              </a:rPr>
              <a:t>）</a:t>
            </a:r>
          </a:p>
          <a:p>
            <a:pPr lvl="1" algn="just" fontAlgn="b">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坐标平移（</a:t>
            </a:r>
            <a:r>
              <a:rPr lang="en-US" altLang="zh-CN" sz="2400" dirty="0">
                <a:latin typeface="黑体" panose="02010609060101010101" pitchFamily="49" charset="-122"/>
                <a:ea typeface="黑体" panose="02010609060101010101" pitchFamily="49" charset="-122"/>
              </a:rPr>
              <a:t>ORIGIN</a:t>
            </a:r>
            <a:r>
              <a:rPr lang="zh-CN" altLang="en-US" sz="2400" dirty="0">
                <a:latin typeface="华文行楷" panose="02010800040101010101" pitchFamily="2" charset="-122"/>
                <a:ea typeface="华文行楷" panose="02010800040101010101" pitchFamily="2" charset="-122"/>
              </a:rPr>
              <a:t>）</a:t>
            </a:r>
          </a:p>
          <a:p>
            <a:pPr lvl="1">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注释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或 </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a:t>
            </a:r>
          </a:p>
        </p:txBody>
      </p:sp>
      <p:sp>
        <p:nvSpPr>
          <p:cNvPr id="46085" name="Rectangle 5"/>
          <p:cNvSpPr>
            <a:spLocks noChangeArrowheads="1"/>
          </p:cNvSpPr>
          <p:nvPr/>
        </p:nvSpPr>
        <p:spPr bwMode="auto">
          <a:xfrm>
            <a:off x="827088" y="4149725"/>
            <a:ext cx="727233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lnSpc>
                <a:spcPct val="120000"/>
              </a:lnSpc>
              <a:spcBef>
                <a:spcPct val="0"/>
              </a:spcBef>
              <a:buFontTx/>
              <a:buNone/>
            </a:pPr>
            <a:r>
              <a:rPr lang="en-US" altLang="zh-CN" sz="2400" dirty="0">
                <a:solidFill>
                  <a:srgbClr val="990000"/>
                </a:solidFill>
                <a:latin typeface="华文行楷" panose="02010800040101010101" pitchFamily="2" charset="-122"/>
                <a:ea typeface="华文行楷" panose="02010800040101010101" pitchFamily="2" charset="-122"/>
              </a:rPr>
              <a:t>&lt;2&gt; </a:t>
            </a:r>
            <a:r>
              <a:rPr lang="zh-CN" altLang="en-US" sz="2400" dirty="0">
                <a:solidFill>
                  <a:srgbClr val="990000"/>
                </a:solidFill>
                <a:latin typeface="华文行楷" panose="02010800040101010101" pitchFamily="2" charset="-122"/>
                <a:ea typeface="华文行楷" panose="02010800040101010101" pitchFamily="2" charset="-122"/>
              </a:rPr>
              <a:t>屏幕（窗口）的坐标系</a:t>
            </a:r>
          </a:p>
          <a:p>
            <a:pPr lvl="1" algn="just" fontAlgn="b">
              <a:lnSpc>
                <a:spcPct val="120000"/>
              </a:lnSpc>
              <a:spcBef>
                <a:spcPct val="0"/>
              </a:spcBef>
              <a:buFontTx/>
              <a:buChar char="•"/>
            </a:pPr>
            <a:r>
              <a:rPr lang="zh-CN" altLang="en-US" sz="2400" dirty="0">
                <a:solidFill>
                  <a:schemeClr val="accent2"/>
                </a:solidFill>
                <a:latin typeface="华文行楷" panose="02010800040101010101" pitchFamily="2" charset="-122"/>
                <a:ea typeface="华文行楷" panose="02010800040101010101" pitchFamily="2" charset="-122"/>
              </a:rPr>
              <a:t>左上角为原点</a:t>
            </a:r>
          </a:p>
          <a:p>
            <a:pPr lvl="1" algn="just" fontAlgn="b">
              <a:lnSpc>
                <a:spcPct val="120000"/>
              </a:lnSpc>
              <a:spcBef>
                <a:spcPct val="0"/>
              </a:spcBef>
              <a:buFontTx/>
              <a:buChar char="•"/>
            </a:pPr>
            <a:r>
              <a:rPr lang="en-US" altLang="zh-CN" sz="2400" dirty="0">
                <a:solidFill>
                  <a:schemeClr val="accent2"/>
                </a:solidFill>
                <a:latin typeface="黑体" panose="02010609060101010101" pitchFamily="49" charset="-122"/>
                <a:ea typeface="黑体" panose="02010609060101010101" pitchFamily="49" charset="-122"/>
              </a:rPr>
              <a:t>x</a:t>
            </a:r>
            <a:r>
              <a:rPr lang="zh-CN" altLang="en-US" sz="2400" dirty="0">
                <a:latin typeface="华文行楷" panose="02010800040101010101" pitchFamily="2" charset="-122"/>
                <a:ea typeface="华文行楷" panose="02010800040101010101" pitchFamily="2" charset="-122"/>
              </a:rPr>
              <a:t>方向从左向右增长</a:t>
            </a:r>
          </a:p>
          <a:p>
            <a:pPr lvl="1">
              <a:lnSpc>
                <a:spcPct val="120000"/>
              </a:lnSpc>
              <a:spcBef>
                <a:spcPct val="0"/>
              </a:spcBef>
              <a:buFontTx/>
              <a:buChar char="•"/>
            </a:pPr>
            <a:r>
              <a:rPr lang="en-US" altLang="zh-CN" sz="2400" dirty="0">
                <a:solidFill>
                  <a:schemeClr val="accent2"/>
                </a:solidFill>
                <a:latin typeface="黑体" panose="02010609060101010101" pitchFamily="49" charset="-122"/>
                <a:ea typeface="黑体" panose="02010609060101010101" pitchFamily="49" charset="-122"/>
              </a:rPr>
              <a:t>y</a:t>
            </a:r>
            <a:r>
              <a:rPr lang="zh-CN" altLang="en-US" sz="2400" dirty="0">
                <a:latin typeface="华文行楷" panose="02010800040101010101" pitchFamily="2" charset="-122"/>
                <a:ea typeface="华文行楷" panose="02010800040101010101" pitchFamily="2" charset="-122"/>
              </a:rPr>
              <a:t>方向从上到下增长</a:t>
            </a:r>
            <a:r>
              <a:rPr lang="en-US" altLang="zh-CN" sz="2400" dirty="0">
                <a:latin typeface="华文行楷" panose="02010800040101010101" pitchFamily="2" charset="-122"/>
                <a:ea typeface="华文行楷" panose="02010800040101010101" pitchFamily="2" charset="-122"/>
              </a:rPr>
              <a:t>(</a:t>
            </a:r>
            <a:r>
              <a:rPr lang="zh-CN" altLang="en-US" sz="2400" dirty="0">
                <a:solidFill>
                  <a:schemeClr val="accent2"/>
                </a:solidFill>
                <a:latin typeface="华文行楷" panose="02010800040101010101" pitchFamily="2" charset="-122"/>
                <a:ea typeface="华文行楷" panose="02010800040101010101" pitchFamily="2" charset="-122"/>
              </a:rPr>
              <a:t>与一般的坐标系方向相反</a:t>
            </a:r>
            <a:r>
              <a:rPr lang="en-US" altLang="zh-CN" sz="2400" dirty="0">
                <a:latin typeface="华文行楷" panose="02010800040101010101" pitchFamily="2" charset="-122"/>
                <a:ea typeface="华文行楷" panose="02010800040101010101" pitchFamily="2" charset="-122"/>
              </a:rPr>
              <a:t>)</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a:t>
            </a:fld>
            <a:endParaRPr lang="en-US" altLang="zh-CN"/>
          </a:p>
        </p:txBody>
      </p:sp>
      <p:grpSp>
        <p:nvGrpSpPr>
          <p:cNvPr id="12" name="组合 11"/>
          <p:cNvGrpSpPr/>
          <p:nvPr/>
        </p:nvGrpSpPr>
        <p:grpSpPr>
          <a:xfrm>
            <a:off x="5436095" y="3235647"/>
            <a:ext cx="2349663" cy="2005086"/>
            <a:chOff x="5436095" y="3235647"/>
            <a:chExt cx="2349663" cy="2005086"/>
          </a:xfrm>
        </p:grpSpPr>
        <p:cxnSp>
          <p:nvCxnSpPr>
            <p:cNvPr id="5" name="直接箭头连接符 4"/>
            <p:cNvCxnSpPr/>
            <p:nvPr/>
          </p:nvCxnSpPr>
          <p:spPr bwMode="auto">
            <a:xfrm>
              <a:off x="6012160" y="3717032"/>
              <a:ext cx="1512168" cy="0"/>
            </a:xfrm>
            <a:prstGeom prst="straightConnector1">
              <a:avLst/>
            </a:prstGeom>
            <a:solidFill>
              <a:schemeClr val="accent1"/>
            </a:solidFill>
            <a:ln w="254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a:off x="6012160" y="3717032"/>
              <a:ext cx="0" cy="1440160"/>
            </a:xfrm>
            <a:prstGeom prst="straightConnector1">
              <a:avLst/>
            </a:prstGeom>
            <a:solidFill>
              <a:schemeClr val="accent1"/>
            </a:solidFill>
            <a:ln w="254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5436095" y="3255366"/>
              <a:ext cx="1152128" cy="461665"/>
            </a:xfrm>
            <a:prstGeom prst="rect">
              <a:avLst/>
            </a:prstGeom>
            <a:noFill/>
          </p:spPr>
          <p:txBody>
            <a:bodyPr wrap="square" rtlCol="0">
              <a:spAutoFit/>
            </a:bodyPr>
            <a:lstStyle/>
            <a:p>
              <a:r>
                <a:rPr lang="en-US" altLang="zh-CN" dirty="0">
                  <a:latin typeface="Consolas" panose="020B0609020204030204" pitchFamily="49" charset="0"/>
                  <a:ea typeface="黑体" panose="02010609060101010101" pitchFamily="49" charset="-122"/>
                  <a:cs typeface="Consolas" panose="020B0609020204030204" pitchFamily="49" charset="0"/>
                </a:rPr>
                <a:t>(0,0)</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3" name="文本框 12"/>
            <p:cNvSpPr txBox="1"/>
            <p:nvPr/>
          </p:nvSpPr>
          <p:spPr>
            <a:xfrm>
              <a:off x="7262898" y="3235647"/>
              <a:ext cx="522860" cy="461665"/>
            </a:xfrm>
            <a:prstGeom prst="rect">
              <a:avLst/>
            </a:prstGeom>
            <a:noFill/>
          </p:spPr>
          <p:txBody>
            <a:bodyPr wrap="square" rtlCol="0">
              <a:spAutoFit/>
            </a:bodyPr>
            <a:lstStyle/>
            <a:p>
              <a:r>
                <a:rPr lang="en-US" altLang="zh-CN" dirty="0">
                  <a:latin typeface="Consolas" panose="020B0609020204030204" pitchFamily="49" charset="0"/>
                  <a:ea typeface="黑体" panose="02010609060101010101" pitchFamily="49" charset="-122"/>
                  <a:cs typeface="Consolas" panose="020B0609020204030204" pitchFamily="49" charset="0"/>
                </a:rPr>
                <a:t>x</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4" name="文本框 13"/>
            <p:cNvSpPr txBox="1"/>
            <p:nvPr/>
          </p:nvSpPr>
          <p:spPr>
            <a:xfrm>
              <a:off x="5580112" y="4779068"/>
              <a:ext cx="522860" cy="461665"/>
            </a:xfrm>
            <a:prstGeom prst="rect">
              <a:avLst/>
            </a:prstGeom>
            <a:noFill/>
          </p:spPr>
          <p:txBody>
            <a:bodyPr wrap="square" rtlCol="0">
              <a:spAutoFit/>
            </a:bodyPr>
            <a:lstStyle/>
            <a:p>
              <a:r>
                <a:rPr lang="en-US" altLang="zh-CN" dirty="0">
                  <a:latin typeface="Consolas" panose="020B0609020204030204" pitchFamily="49" charset="0"/>
                  <a:ea typeface="黑体" panose="02010609060101010101" pitchFamily="49" charset="-122"/>
                  <a:cs typeface="Consolas" panose="020B0609020204030204" pitchFamily="49" charset="0"/>
                </a:rPr>
                <a:t>y</a:t>
              </a:r>
              <a:endParaRPr lang="zh-CN" altLang="en-US" dirty="0">
                <a:latin typeface="Consolas" panose="020B0609020204030204" pitchFamily="49" charset="0"/>
                <a:ea typeface="黑体" panose="02010609060101010101" pitchFamily="49" charset="-122"/>
                <a:cs typeface="Consolas" panose="020B0609020204030204" pitchFamily="49" charset="0"/>
              </a:endParaRPr>
            </a:p>
          </p:txBody>
        </p:sp>
        <p:sp>
          <p:nvSpPr>
            <p:cNvPr id="11" name="椭圆 10"/>
            <p:cNvSpPr>
              <a:spLocks noChangeAspect="1"/>
            </p:cNvSpPr>
            <p:nvPr/>
          </p:nvSpPr>
          <p:spPr bwMode="auto">
            <a:xfrm>
              <a:off x="5994424" y="369903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17" name="椭圆 16"/>
            <p:cNvSpPr>
              <a:spLocks noChangeAspect="1"/>
            </p:cNvSpPr>
            <p:nvPr/>
          </p:nvSpPr>
          <p:spPr bwMode="auto">
            <a:xfrm>
              <a:off x="5992688" y="3868512"/>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18" name="椭圆 17"/>
            <p:cNvSpPr>
              <a:spLocks noChangeAspect="1"/>
            </p:cNvSpPr>
            <p:nvPr/>
          </p:nvSpPr>
          <p:spPr bwMode="auto">
            <a:xfrm>
              <a:off x="5987925" y="405599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1" name="椭圆 20"/>
            <p:cNvSpPr>
              <a:spLocks noChangeAspect="1"/>
            </p:cNvSpPr>
            <p:nvPr/>
          </p:nvSpPr>
          <p:spPr bwMode="auto">
            <a:xfrm>
              <a:off x="6192715" y="369110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2" name="椭圆 21"/>
            <p:cNvSpPr>
              <a:spLocks noChangeAspect="1"/>
            </p:cNvSpPr>
            <p:nvPr/>
          </p:nvSpPr>
          <p:spPr bwMode="auto">
            <a:xfrm>
              <a:off x="6389937" y="3696549"/>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3" name="椭圆 22"/>
            <p:cNvSpPr>
              <a:spLocks noChangeAspect="1"/>
            </p:cNvSpPr>
            <p:nvPr/>
          </p:nvSpPr>
          <p:spPr bwMode="auto">
            <a:xfrm>
              <a:off x="6587159" y="3694794"/>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4" name="椭圆 23"/>
            <p:cNvSpPr>
              <a:spLocks noChangeAspect="1"/>
            </p:cNvSpPr>
            <p:nvPr/>
          </p:nvSpPr>
          <p:spPr bwMode="auto">
            <a:xfrm>
              <a:off x="6784381" y="369935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5" name="椭圆 24"/>
            <p:cNvSpPr>
              <a:spLocks noChangeAspect="1"/>
            </p:cNvSpPr>
            <p:nvPr/>
          </p:nvSpPr>
          <p:spPr bwMode="auto">
            <a:xfrm>
              <a:off x="6192715" y="386851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6" name="椭圆 25"/>
            <p:cNvSpPr>
              <a:spLocks noChangeAspect="1"/>
            </p:cNvSpPr>
            <p:nvPr/>
          </p:nvSpPr>
          <p:spPr bwMode="auto">
            <a:xfrm>
              <a:off x="6394943" y="3864059"/>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7" name="椭圆 26"/>
            <p:cNvSpPr>
              <a:spLocks noChangeAspect="1"/>
            </p:cNvSpPr>
            <p:nvPr/>
          </p:nvSpPr>
          <p:spPr bwMode="auto">
            <a:xfrm>
              <a:off x="6592316" y="3862196"/>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8" name="椭圆 27"/>
            <p:cNvSpPr>
              <a:spLocks noChangeAspect="1"/>
            </p:cNvSpPr>
            <p:nvPr/>
          </p:nvSpPr>
          <p:spPr bwMode="auto">
            <a:xfrm>
              <a:off x="6191154" y="404441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29" name="椭圆 28"/>
            <p:cNvSpPr>
              <a:spLocks noChangeAspect="1"/>
            </p:cNvSpPr>
            <p:nvPr/>
          </p:nvSpPr>
          <p:spPr bwMode="auto">
            <a:xfrm>
              <a:off x="6590755" y="403809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0" name="椭圆 29"/>
            <p:cNvSpPr>
              <a:spLocks noChangeAspect="1"/>
            </p:cNvSpPr>
            <p:nvPr/>
          </p:nvSpPr>
          <p:spPr bwMode="auto">
            <a:xfrm>
              <a:off x="6408740" y="404046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1" name="椭圆 30"/>
            <p:cNvSpPr>
              <a:spLocks noChangeAspect="1"/>
            </p:cNvSpPr>
            <p:nvPr/>
          </p:nvSpPr>
          <p:spPr bwMode="auto">
            <a:xfrm>
              <a:off x="6789043" y="3862196"/>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2" name="椭圆 31"/>
            <p:cNvSpPr>
              <a:spLocks noChangeAspect="1"/>
            </p:cNvSpPr>
            <p:nvPr/>
          </p:nvSpPr>
          <p:spPr bwMode="auto">
            <a:xfrm>
              <a:off x="6787482" y="403809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3" name="椭圆 32"/>
            <p:cNvSpPr>
              <a:spLocks noChangeAspect="1"/>
            </p:cNvSpPr>
            <p:nvPr/>
          </p:nvSpPr>
          <p:spPr bwMode="auto">
            <a:xfrm>
              <a:off x="5992688" y="4237054"/>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4" name="椭圆 33"/>
            <p:cNvSpPr>
              <a:spLocks noChangeAspect="1"/>
            </p:cNvSpPr>
            <p:nvPr/>
          </p:nvSpPr>
          <p:spPr bwMode="auto">
            <a:xfrm>
              <a:off x="5987925" y="442453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5" name="椭圆 34"/>
            <p:cNvSpPr>
              <a:spLocks noChangeAspect="1"/>
            </p:cNvSpPr>
            <p:nvPr/>
          </p:nvSpPr>
          <p:spPr bwMode="auto">
            <a:xfrm>
              <a:off x="6192715" y="4237053"/>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6" name="椭圆 35"/>
            <p:cNvSpPr>
              <a:spLocks noChangeAspect="1"/>
            </p:cNvSpPr>
            <p:nvPr/>
          </p:nvSpPr>
          <p:spPr bwMode="auto">
            <a:xfrm>
              <a:off x="6394943" y="4232601"/>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7" name="椭圆 36"/>
            <p:cNvSpPr>
              <a:spLocks noChangeAspect="1"/>
            </p:cNvSpPr>
            <p:nvPr/>
          </p:nvSpPr>
          <p:spPr bwMode="auto">
            <a:xfrm>
              <a:off x="6592316" y="423073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8" name="椭圆 37"/>
            <p:cNvSpPr>
              <a:spLocks noChangeAspect="1"/>
            </p:cNvSpPr>
            <p:nvPr/>
          </p:nvSpPr>
          <p:spPr bwMode="auto">
            <a:xfrm>
              <a:off x="6191154" y="4412955"/>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39" name="椭圆 38"/>
            <p:cNvSpPr>
              <a:spLocks noChangeAspect="1"/>
            </p:cNvSpPr>
            <p:nvPr/>
          </p:nvSpPr>
          <p:spPr bwMode="auto">
            <a:xfrm>
              <a:off x="6590755" y="440664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40" name="椭圆 39"/>
            <p:cNvSpPr>
              <a:spLocks noChangeAspect="1"/>
            </p:cNvSpPr>
            <p:nvPr/>
          </p:nvSpPr>
          <p:spPr bwMode="auto">
            <a:xfrm>
              <a:off x="6408740" y="4409002"/>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41" name="椭圆 40"/>
            <p:cNvSpPr>
              <a:spLocks noChangeAspect="1"/>
            </p:cNvSpPr>
            <p:nvPr/>
          </p:nvSpPr>
          <p:spPr bwMode="auto">
            <a:xfrm>
              <a:off x="6789043" y="4230738"/>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sp>
          <p:nvSpPr>
            <p:cNvPr id="42" name="椭圆 41"/>
            <p:cNvSpPr>
              <a:spLocks noChangeAspect="1"/>
            </p:cNvSpPr>
            <p:nvPr/>
          </p:nvSpPr>
          <p:spPr bwMode="auto">
            <a:xfrm>
              <a:off x="6787482" y="4406640"/>
              <a:ext cx="35469" cy="36000"/>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a:ln>
                  <a:noFill/>
                </a:ln>
                <a:solidFill>
                  <a:schemeClr val="tx1"/>
                </a:solidFill>
                <a:effectLst/>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arn(outVertical)">
                                      <p:cBhvr>
                                        <p:cTn id="7" dur="500"/>
                                        <p:tgtEl>
                                          <p:spTgt spid="4608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6084">
                                            <p:txEl>
                                              <p:pRg st="1" end="1"/>
                                            </p:txEl>
                                          </p:spTgt>
                                        </p:tgtEl>
                                        <p:attrNameLst>
                                          <p:attrName>style.visibility</p:attrName>
                                        </p:attrNameLst>
                                      </p:cBhvr>
                                      <p:to>
                                        <p:strVal val="visible"/>
                                      </p:to>
                                    </p:set>
                                    <p:animEffect transition="in" filter="barn(outVertical)">
                                      <p:cBhvr>
                                        <p:cTn id="10" dur="500"/>
                                        <p:tgtEl>
                                          <p:spTgt spid="46084">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6084">
                                            <p:txEl>
                                              <p:pRg st="2" end="2"/>
                                            </p:txEl>
                                          </p:spTgt>
                                        </p:tgtEl>
                                        <p:attrNameLst>
                                          <p:attrName>style.visibility</p:attrName>
                                        </p:attrNameLst>
                                      </p:cBhvr>
                                      <p:to>
                                        <p:strVal val="visible"/>
                                      </p:to>
                                    </p:set>
                                    <p:animEffect transition="in" filter="barn(outVertical)">
                                      <p:cBhvr>
                                        <p:cTn id="13" dur="500"/>
                                        <p:tgtEl>
                                          <p:spTgt spid="46084">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6084">
                                            <p:txEl>
                                              <p:pRg st="3" end="3"/>
                                            </p:txEl>
                                          </p:spTgt>
                                        </p:tgtEl>
                                        <p:attrNameLst>
                                          <p:attrName>style.visibility</p:attrName>
                                        </p:attrNameLst>
                                      </p:cBhvr>
                                      <p:to>
                                        <p:strVal val="visible"/>
                                      </p:to>
                                    </p:set>
                                    <p:animEffect transition="in" filter="barn(outVertical)">
                                      <p:cBhvr>
                                        <p:cTn id="16" dur="500"/>
                                        <p:tgtEl>
                                          <p:spTgt spid="46084">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6084">
                                            <p:txEl>
                                              <p:pRg st="4" end="4"/>
                                            </p:txEl>
                                          </p:spTgt>
                                        </p:tgtEl>
                                        <p:attrNameLst>
                                          <p:attrName>style.visibility</p:attrName>
                                        </p:attrNameLst>
                                      </p:cBhvr>
                                      <p:to>
                                        <p:strVal val="visible"/>
                                      </p:to>
                                    </p:set>
                                    <p:animEffect transition="in" filter="barn(outVertical)">
                                      <p:cBhvr>
                                        <p:cTn id="19" dur="500"/>
                                        <p:tgtEl>
                                          <p:spTgt spid="46084">
                                            <p:txEl>
                                              <p:pRg st="4" end="4"/>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46084">
                                            <p:txEl>
                                              <p:pRg st="5" end="5"/>
                                            </p:txEl>
                                          </p:spTgt>
                                        </p:tgtEl>
                                        <p:attrNameLst>
                                          <p:attrName>style.visibility</p:attrName>
                                        </p:attrNameLst>
                                      </p:cBhvr>
                                      <p:to>
                                        <p:strVal val="visible"/>
                                      </p:to>
                                    </p:set>
                                    <p:animEffect transition="in" filter="barn(outVertical)">
                                      <p:cBhvr>
                                        <p:cTn id="22" dur="500"/>
                                        <p:tgtEl>
                                          <p:spTgt spid="4608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6085">
                                            <p:txEl>
                                              <p:pRg st="0" end="0"/>
                                            </p:txEl>
                                          </p:spTgt>
                                        </p:tgtEl>
                                        <p:attrNameLst>
                                          <p:attrName>style.visibility</p:attrName>
                                        </p:attrNameLst>
                                      </p:cBhvr>
                                      <p:to>
                                        <p:strVal val="visible"/>
                                      </p:to>
                                    </p:set>
                                    <p:animEffect transition="in" filter="barn(outVertical)">
                                      <p:cBhvr>
                                        <p:cTn id="27" dur="500"/>
                                        <p:tgtEl>
                                          <p:spTgt spid="46085">
                                            <p:txEl>
                                              <p:pRg st="0" end="0"/>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46085">
                                            <p:txEl>
                                              <p:pRg st="1" end="1"/>
                                            </p:txEl>
                                          </p:spTgt>
                                        </p:tgtEl>
                                        <p:attrNameLst>
                                          <p:attrName>style.visibility</p:attrName>
                                        </p:attrNameLst>
                                      </p:cBhvr>
                                      <p:to>
                                        <p:strVal val="visible"/>
                                      </p:to>
                                    </p:set>
                                    <p:animEffect transition="in" filter="barn(outVertical)">
                                      <p:cBhvr>
                                        <p:cTn id="30" dur="500"/>
                                        <p:tgtEl>
                                          <p:spTgt spid="46085">
                                            <p:txEl>
                                              <p:pRg st="1" end="1"/>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46085">
                                            <p:txEl>
                                              <p:pRg st="2" end="2"/>
                                            </p:txEl>
                                          </p:spTgt>
                                        </p:tgtEl>
                                        <p:attrNameLst>
                                          <p:attrName>style.visibility</p:attrName>
                                        </p:attrNameLst>
                                      </p:cBhvr>
                                      <p:to>
                                        <p:strVal val="visible"/>
                                      </p:to>
                                    </p:set>
                                    <p:animEffect transition="in" filter="barn(outVertical)">
                                      <p:cBhvr>
                                        <p:cTn id="33" dur="500"/>
                                        <p:tgtEl>
                                          <p:spTgt spid="46085">
                                            <p:txEl>
                                              <p:pRg st="2" end="2"/>
                                            </p:txEl>
                                          </p:spTgt>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46085">
                                            <p:txEl>
                                              <p:pRg st="3" end="3"/>
                                            </p:txEl>
                                          </p:spTgt>
                                        </p:tgtEl>
                                        <p:attrNameLst>
                                          <p:attrName>style.visibility</p:attrName>
                                        </p:attrNameLst>
                                      </p:cBhvr>
                                      <p:to>
                                        <p:strVal val="visible"/>
                                      </p:to>
                                    </p:set>
                                    <p:animEffect transition="in" filter="barn(outVertical)">
                                      <p:cBhvr>
                                        <p:cTn id="36" dur="500"/>
                                        <p:tgtEl>
                                          <p:spTgt spid="46085">
                                            <p:txEl>
                                              <p:pRg st="3" end="3"/>
                                            </p:txEl>
                                          </p:spTgt>
                                        </p:tgtEl>
                                      </p:cBhvr>
                                    </p:animEffect>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P spid="4608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9"/>
          <p:cNvSpPr>
            <a:spLocks noChangeArrowheads="1"/>
          </p:cNvSpPr>
          <p:nvPr/>
        </p:nvSpPr>
        <p:spPr bwMode="auto">
          <a:xfrm>
            <a:off x="228600" y="1243013"/>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&lt;2&gt; </a:t>
            </a:r>
            <a:r>
              <a:rPr lang="zh-CN" altLang="en-US" sz="2400">
                <a:solidFill>
                  <a:srgbClr val="990000"/>
                </a:solidFill>
                <a:latin typeface="隶书" panose="02010509060101010101" pitchFamily="49" charset="-122"/>
                <a:ea typeface="隶书" panose="02010509060101010101" pitchFamily="49" charset="-122"/>
              </a:rPr>
              <a:t>测试用例的设计</a:t>
            </a:r>
          </a:p>
        </p:txBody>
      </p:sp>
      <p:graphicFrame>
        <p:nvGraphicFramePr>
          <p:cNvPr id="76804" name="Object 14"/>
          <p:cNvGraphicFramePr>
            <a:graphicFrameLocks noChangeAspect="1"/>
          </p:cNvGraphicFramePr>
          <p:nvPr/>
        </p:nvGraphicFramePr>
        <p:xfrm>
          <a:off x="5868988" y="188913"/>
          <a:ext cx="1441450" cy="442912"/>
        </p:xfrm>
        <a:graphic>
          <a:graphicData uri="http://schemas.openxmlformats.org/presentationml/2006/ole">
            <mc:AlternateContent xmlns:mc="http://schemas.openxmlformats.org/markup-compatibility/2006">
              <mc:Choice xmlns:v="urn:schemas-microsoft-com:vml" Requires="v">
                <p:oleObj spid="_x0000_s13314" name="Visio" r:id="rId4" imgW="738530" imgH="226466" progId="Visio.Drawing.11">
                  <p:embed/>
                </p:oleObj>
              </mc:Choice>
              <mc:Fallback>
                <p:oleObj name="Visio" r:id="rId4" imgW="738530" imgH="226466" progId="Visio.Drawing.11">
                  <p:embed/>
                  <p:pic>
                    <p:nvPicPr>
                      <p:cNvPr id="7680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88913"/>
                        <a:ext cx="14414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15"/>
          <p:cNvGraphicFramePr>
            <a:graphicFrameLocks noChangeAspect="1"/>
          </p:cNvGraphicFramePr>
          <p:nvPr/>
        </p:nvGraphicFramePr>
        <p:xfrm>
          <a:off x="5868988" y="549275"/>
          <a:ext cx="1441450" cy="785813"/>
        </p:xfrm>
        <a:graphic>
          <a:graphicData uri="http://schemas.openxmlformats.org/presentationml/2006/ole">
            <mc:AlternateContent xmlns:mc="http://schemas.openxmlformats.org/markup-compatibility/2006">
              <mc:Choice xmlns:v="urn:schemas-microsoft-com:vml" Requires="v">
                <p:oleObj spid="_x0000_s13315" name="Visio" r:id="rId6" imgW="735178" imgH="402336" progId="Visio.Drawing.11">
                  <p:embed/>
                </p:oleObj>
              </mc:Choice>
              <mc:Fallback>
                <p:oleObj name="Visio" r:id="rId6" imgW="735178" imgH="402336" progId="Visio.Drawing.11">
                  <p:embed/>
                  <p:pic>
                    <p:nvPicPr>
                      <p:cNvPr id="7680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549275"/>
                        <a:ext cx="14414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6" name="Object 16"/>
          <p:cNvGraphicFramePr>
            <a:graphicFrameLocks noChangeAspect="1"/>
          </p:cNvGraphicFramePr>
          <p:nvPr/>
        </p:nvGraphicFramePr>
        <p:xfrm>
          <a:off x="4211638" y="558800"/>
          <a:ext cx="2376487" cy="782638"/>
        </p:xfrm>
        <a:graphic>
          <a:graphicData uri="http://schemas.openxmlformats.org/presentationml/2006/ole">
            <mc:AlternateContent xmlns:mc="http://schemas.openxmlformats.org/markup-compatibility/2006">
              <mc:Choice xmlns:v="urn:schemas-microsoft-com:vml" Requires="v">
                <p:oleObj spid="_x0000_s13316" name="Visio" r:id="rId8" imgW="1219505" imgH="402336" progId="Visio.Drawing.11">
                  <p:embed/>
                </p:oleObj>
              </mc:Choice>
              <mc:Fallback>
                <p:oleObj name="Visio" r:id="rId8" imgW="1219505" imgH="402336" progId="Visio.Drawing.11">
                  <p:embed/>
                  <p:pic>
                    <p:nvPicPr>
                      <p:cNvPr id="7680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558800"/>
                        <a:ext cx="2376487"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17"/>
          <p:cNvGraphicFramePr>
            <a:graphicFrameLocks noChangeAspect="1"/>
          </p:cNvGraphicFramePr>
          <p:nvPr/>
        </p:nvGraphicFramePr>
        <p:xfrm>
          <a:off x="6516688" y="549275"/>
          <a:ext cx="2447925" cy="792163"/>
        </p:xfrm>
        <a:graphic>
          <a:graphicData uri="http://schemas.openxmlformats.org/presentationml/2006/ole">
            <mc:AlternateContent xmlns:mc="http://schemas.openxmlformats.org/markup-compatibility/2006">
              <mc:Choice xmlns:v="urn:schemas-microsoft-com:vml" Requires="v">
                <p:oleObj spid="_x0000_s13317" name="Visio" r:id="rId10" imgW="1255471" imgH="381000" progId="Visio.Drawing.11">
                  <p:embed/>
                </p:oleObj>
              </mc:Choice>
              <mc:Fallback>
                <p:oleObj name="Visio" r:id="rId10" imgW="1255471" imgH="381000" progId="Visio.Drawing.11">
                  <p:embed/>
                  <p:pic>
                    <p:nvPicPr>
                      <p:cNvPr id="7680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549275"/>
                        <a:ext cx="24479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8" name="Text Box 8"/>
          <p:cNvSpPr txBox="1">
            <a:spLocks noChangeArrowheads="1"/>
          </p:cNvSpPr>
          <p:nvPr/>
        </p:nvSpPr>
        <p:spPr bwMode="auto">
          <a:xfrm>
            <a:off x="735013" y="1889125"/>
            <a:ext cx="4989512"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400">
                <a:ea typeface="隶书" panose="02010509060101010101" pitchFamily="49" charset="-122"/>
              </a:rPr>
              <a:t>按三类情况设计测试用例：</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全部合法的输入</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各种组合的非法输入</a:t>
            </a:r>
          </a:p>
          <a:p>
            <a:pPr lvl="1" eaLnBrk="1" hangingPunct="1">
              <a:lnSpc>
                <a:spcPct val="150000"/>
              </a:lnSpc>
              <a:spcBef>
                <a:spcPct val="0"/>
              </a:spcBef>
              <a:buFont typeface="宋体" panose="02010600030101010101" pitchFamily="2" charset="-122"/>
              <a:buAutoNum type="circleNumDbPlain"/>
            </a:pPr>
            <a:r>
              <a:rPr lang="zh-CN" altLang="en-US" sz="2400">
                <a:ea typeface="隶书" panose="02010509060101010101" pitchFamily="49" charset="-122"/>
              </a:rPr>
              <a:t>合法 </a:t>
            </a:r>
            <a:r>
              <a:rPr lang="en-US" altLang="zh-CN" sz="2400">
                <a:ea typeface="隶书" panose="02010509060101010101" pitchFamily="49" charset="-122"/>
              </a:rPr>
              <a:t>+ </a:t>
            </a:r>
            <a:r>
              <a:rPr lang="zh-CN" altLang="en-US" sz="2400">
                <a:ea typeface="隶书" panose="02010509060101010101" pitchFamily="49" charset="-122"/>
              </a:rPr>
              <a:t>非法 的输入</a:t>
            </a:r>
            <a:endParaRPr lang="en-US" altLang="zh-CN" sz="2400">
              <a:ea typeface="隶书" panose="02010509060101010101" pitchFamily="49" charset="-122"/>
            </a:endParaRPr>
          </a:p>
        </p:txBody>
      </p:sp>
      <p:sp>
        <p:nvSpPr>
          <p:cNvPr id="76809" name="Text Box 8"/>
          <p:cNvSpPr txBox="1">
            <a:spLocks noChangeArrowheads="1"/>
          </p:cNvSpPr>
          <p:nvPr/>
        </p:nvSpPr>
        <p:spPr bwMode="auto">
          <a:xfrm>
            <a:off x="717550" y="4170363"/>
            <a:ext cx="7740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400" dirty="0">
                <a:ea typeface="隶书" panose="02010509060101010101" pitchFamily="49" charset="-122"/>
              </a:rPr>
              <a:t>测试用例应编写到</a:t>
            </a:r>
            <a:r>
              <a:rPr lang="zh-CN" altLang="en-US" sz="2400" dirty="0">
                <a:solidFill>
                  <a:srgbClr val="FF0000"/>
                </a:solidFill>
                <a:ea typeface="隶书" panose="02010509060101010101" pitchFamily="49" charset="-122"/>
              </a:rPr>
              <a:t>多个测试文件</a:t>
            </a:r>
            <a:r>
              <a:rPr lang="zh-CN" altLang="en-US" sz="2400" dirty="0">
                <a:ea typeface="隶书" panose="02010509060101010101" pitchFamily="49" charset="-122"/>
              </a:rPr>
              <a:t>中（即用“函数绘图语言”编写的源程序文件）。</a:t>
            </a:r>
            <a:endParaRPr lang="en-US" altLang="zh-CN" sz="2400" dirty="0">
              <a:ea typeface="隶书" panose="02010509060101010101" pitchFamily="49" charset="-122"/>
            </a:endParaRPr>
          </a:p>
        </p:txBody>
      </p:sp>
      <p:sp>
        <p:nvSpPr>
          <p:cNvPr id="76810" name="Rectangle 2"/>
          <p:cNvSpPr>
            <a:spLocks noGrp="1" noChangeArrowheads="1"/>
          </p:cNvSpPr>
          <p:nvPr>
            <p:ph type="title"/>
          </p:nvPr>
        </p:nvSpPr>
        <p:spPr>
          <a:xfrm>
            <a:off x="228600" y="76200"/>
            <a:ext cx="4953000" cy="533400"/>
          </a:xfrm>
        </p:spPr>
        <p:txBody>
          <a:bodyPr/>
          <a:lstStyle/>
          <a:p>
            <a:pPr algn="l" eaLnBrk="1" hangingPunct="1"/>
            <a:r>
              <a:rPr lang="zh-CN" altLang="en-US" sz="2800" dirty="0">
                <a:solidFill>
                  <a:srgbClr val="990000"/>
                </a:solidFill>
                <a:latin typeface="隶书" panose="02010509060101010101" pitchFamily="49" charset="-122"/>
                <a:ea typeface="隶书" panose="02010509060101010101" pitchFamily="49" charset="-122"/>
              </a:rPr>
              <a:t>七、测试</a:t>
            </a:r>
            <a:r>
              <a:rPr lang="zh-CN" altLang="en-US" sz="2800" dirty="0">
                <a:latin typeface="隶书" panose="02010509060101010101" pitchFamily="49" charset="-122"/>
                <a:ea typeface="隶书" panose="02010509060101010101" pitchFamily="49" charset="-122"/>
              </a:rPr>
              <a:t>设计</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39</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685800" y="533400"/>
            <a:ext cx="7772400" cy="1143000"/>
          </a:xfrm>
        </p:spPr>
        <p:txBody>
          <a:bodyPr/>
          <a:lstStyle/>
          <a:p>
            <a:pPr eaLnBrk="1" hangingPunct="1"/>
            <a:r>
              <a:rPr lang="zh-CN" altLang="en-US" sz="4000">
                <a:solidFill>
                  <a:srgbClr val="990000"/>
                </a:solidFill>
                <a:latin typeface="隶书" panose="02010509060101010101" pitchFamily="49" charset="-122"/>
                <a:ea typeface="隶书" panose="02010509060101010101" pitchFamily="49" charset="-122"/>
              </a:rPr>
              <a:t>第一次上机要点</a:t>
            </a:r>
          </a:p>
        </p:txBody>
      </p:sp>
      <p:sp>
        <p:nvSpPr>
          <p:cNvPr id="78852" name="Text Box 4"/>
          <p:cNvSpPr txBox="1">
            <a:spLocks noChangeArrowheads="1"/>
          </p:cNvSpPr>
          <p:nvPr/>
        </p:nvSpPr>
        <p:spPr bwMode="auto">
          <a:xfrm>
            <a:off x="611188" y="1844675"/>
            <a:ext cx="83058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学习</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研究函数绘图语言，深刻理解记号的语法和语义；深刻理解每条语句的语法和语义；</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分析上机题目与要求，思考词法分析器的设计；</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参考课件中的记号设计、</a:t>
            </a:r>
            <a:r>
              <a:rPr lang="en-US" altLang="zh-CN" sz="2400" dirty="0">
                <a:latin typeface="黑体" panose="02010609060101010101" pitchFamily="49" charset="-122"/>
                <a:ea typeface="黑体" panose="02010609060101010101" pitchFamily="49" charset="-122"/>
              </a:rPr>
              <a:t>DFA</a:t>
            </a:r>
            <a:r>
              <a:rPr lang="zh-CN" altLang="en-US" sz="2400" dirty="0">
                <a:latin typeface="隶书" panose="02010509060101010101" pitchFamily="49" charset="-122"/>
                <a:ea typeface="隶书" panose="02010509060101010101" pitchFamily="49" charset="-122"/>
              </a:rPr>
              <a:t>的实现方案，设计并实现词法分析器，并自己设计测试例程，进行详细测试；</a:t>
            </a:r>
          </a:p>
          <a:p>
            <a:pPr eaLnBrk="1" hangingPunct="1">
              <a:lnSpc>
                <a:spcPct val="120000"/>
              </a:lnSpc>
              <a:spcBef>
                <a:spcPct val="0"/>
              </a:spcBef>
              <a:buFontTx/>
              <a:buAutoNum type="arabicPeriod"/>
            </a:pPr>
            <a:r>
              <a:rPr lang="zh-CN" altLang="en-US" sz="2400" dirty="0">
                <a:latin typeface="隶书" panose="02010509060101010101" pitchFamily="49" charset="-122"/>
                <a:ea typeface="隶书" panose="02010509060101010101" pitchFamily="49" charset="-122"/>
              </a:rPr>
              <a:t>写出词法分析器部分的上机报告。</a:t>
            </a:r>
          </a:p>
        </p:txBody>
      </p:sp>
      <p:sp>
        <p:nvSpPr>
          <p:cNvPr id="33797" name="Text Box 5"/>
          <p:cNvSpPr txBox="1">
            <a:spLocks noChangeArrowheads="1"/>
          </p:cNvSpPr>
          <p:nvPr/>
        </p:nvSpPr>
        <p:spPr bwMode="auto">
          <a:xfrm>
            <a:off x="2195513" y="573405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990000"/>
                </a:solidFill>
                <a:latin typeface="隶书" panose="02010509060101010101" pitchFamily="49" charset="-122"/>
                <a:ea typeface="隶书" panose="02010509060101010101" pitchFamily="49" charset="-122"/>
              </a:rPr>
              <a:t>结束</a:t>
            </a:r>
          </a:p>
        </p:txBody>
      </p:sp>
      <p:sp>
        <p:nvSpPr>
          <p:cNvPr id="78854" name="Text Box 6"/>
          <p:cNvSpPr txBox="1">
            <a:spLocks noChangeArrowheads="1"/>
          </p:cNvSpPr>
          <p:nvPr/>
        </p:nvSpPr>
        <p:spPr bwMode="auto">
          <a:xfrm>
            <a:off x="827088" y="4652963"/>
            <a:ext cx="76327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0000"/>
                </a:solidFill>
                <a:latin typeface="隶书" panose="02010509060101010101" pitchFamily="49" charset="-122"/>
                <a:ea typeface="隶书" panose="02010509060101010101" pitchFamily="49" charset="-122"/>
              </a:rPr>
              <a:t>编程语言不限（</a:t>
            </a:r>
            <a:r>
              <a:rPr lang="zh-CN" altLang="en-US" sz="2400" dirty="0">
                <a:solidFill>
                  <a:srgbClr val="0000FF"/>
                </a:solidFill>
                <a:latin typeface="隶书" panose="02010509060101010101" pitchFamily="49" charset="-122"/>
                <a:ea typeface="隶书" panose="02010509060101010101" pitchFamily="49" charset="-122"/>
              </a:rPr>
              <a:t>建议面向对象语言</a:t>
            </a:r>
            <a:r>
              <a:rPr lang="zh-CN" altLang="en-US" sz="2400" dirty="0">
                <a:solidFill>
                  <a:srgbClr val="FF0000"/>
                </a:solidFill>
                <a:latin typeface="隶书" panose="02010509060101010101" pitchFamily="49" charset="-122"/>
                <a:ea typeface="隶书" panose="02010509060101010101" pitchFamily="49" charset="-122"/>
              </a:rPr>
              <a:t>）</a:t>
            </a:r>
          </a:p>
          <a:p>
            <a:pPr>
              <a:spcBef>
                <a:spcPct val="50000"/>
              </a:spcBef>
            </a:pPr>
            <a:r>
              <a:rPr lang="zh-CN" altLang="en-US" sz="2400" dirty="0">
                <a:solidFill>
                  <a:srgbClr val="FF0000"/>
                </a:solidFill>
                <a:latin typeface="隶书" panose="02010509060101010101" pitchFamily="49" charset="-122"/>
                <a:ea typeface="隶书" panose="02010509060101010101" pitchFamily="49" charset="-122"/>
              </a:rPr>
              <a:t>词法分析器既可为表驱动型，亦可为直接编码型</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arn(outVertic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76200" y="152400"/>
            <a:ext cx="7772400" cy="533400"/>
          </a:xfrm>
        </p:spPr>
        <p:txBody>
          <a:bodyPr anchor="ctr"/>
          <a:lstStyle/>
          <a:p>
            <a:pPr algn="l" eaLnBrk="1" hangingPunct="1"/>
            <a:r>
              <a:rPr lang="en-US" altLang="zh-CN" sz="2800">
                <a:solidFill>
                  <a:srgbClr val="990000"/>
                </a:solidFill>
                <a:latin typeface="隶书" panose="02010509060101010101" pitchFamily="49" charset="-122"/>
                <a:ea typeface="隶书" panose="02010509060101010101" pitchFamily="49" charset="-122"/>
              </a:rPr>
              <a:t>&lt;3&gt; </a:t>
            </a:r>
            <a:r>
              <a:rPr lang="zh-CN" altLang="en-US" sz="2800">
                <a:solidFill>
                  <a:srgbClr val="990000"/>
                </a:solidFill>
                <a:latin typeface="隶书" panose="02010509060101010101" pitchFamily="49" charset="-122"/>
                <a:ea typeface="隶书" panose="02010509060101010101" pitchFamily="49" charset="-122"/>
              </a:rPr>
              <a:t>函数绘图源程序举例</a:t>
            </a:r>
            <a:r>
              <a:rPr lang="zh-CN" altLang="en-US" sz="4000">
                <a:solidFill>
                  <a:srgbClr val="990000"/>
                </a:solidFill>
                <a:latin typeface="隶书" panose="02010509060101010101" pitchFamily="49" charset="-122"/>
                <a:ea typeface="隶书" panose="02010509060101010101" pitchFamily="49" charset="-122"/>
              </a:rPr>
              <a:t> </a:t>
            </a:r>
          </a:p>
        </p:txBody>
      </p:sp>
      <p:sp>
        <p:nvSpPr>
          <p:cNvPr id="9220" name="Rectangle 5"/>
          <p:cNvSpPr>
            <a:spLocks noChangeArrowheads="1"/>
          </p:cNvSpPr>
          <p:nvPr/>
        </p:nvSpPr>
        <p:spPr bwMode="auto">
          <a:xfrm>
            <a:off x="457200" y="762000"/>
            <a:ext cx="8229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函数</a:t>
            </a:r>
            <a:r>
              <a:rPr lang="en-US" altLang="zh-CN" sz="2400" dirty="0">
                <a:solidFill>
                  <a:srgbClr val="008000"/>
                </a:solidFill>
                <a:latin typeface="黑体" panose="02010609060101010101" pitchFamily="49" charset="-122"/>
                <a:ea typeface="黑体" panose="02010609060101010101" pitchFamily="49" charset="-122"/>
              </a:rPr>
              <a:t>f(t)=t</a:t>
            </a:r>
            <a:r>
              <a:rPr lang="zh-CN" altLang="en-US" sz="2400" dirty="0">
                <a:solidFill>
                  <a:srgbClr val="008000"/>
                </a:solidFill>
                <a:latin typeface="华文行楷" panose="02010800040101010101" pitchFamily="2" charset="-122"/>
                <a:ea typeface="华文行楷" panose="02010800040101010101" pitchFamily="2" charset="-122"/>
              </a:rPr>
              <a:t>的图形</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origin is (100, 300);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设置原点的偏移量</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rot is 0;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设置旋转角度</a:t>
            </a:r>
            <a:r>
              <a:rPr lang="en-US" altLang="zh-CN" sz="2400" dirty="0">
                <a:solidFill>
                  <a:srgbClr val="008000"/>
                </a:solidFill>
                <a:latin typeface="华文行楷" panose="02010800040101010101" pitchFamily="2" charset="-122"/>
                <a:ea typeface="华文行楷" panose="02010800040101010101" pitchFamily="2" charset="-122"/>
              </a:rPr>
              <a:t>(</a:t>
            </a:r>
            <a:r>
              <a:rPr lang="zh-CN" altLang="en-US" sz="2400" dirty="0">
                <a:solidFill>
                  <a:srgbClr val="008000"/>
                </a:solidFill>
                <a:latin typeface="华文行楷" panose="02010800040101010101" pitchFamily="2" charset="-122"/>
                <a:ea typeface="华文行楷" panose="02010800040101010101" pitchFamily="2" charset="-122"/>
              </a:rPr>
              <a:t>不旋转</a:t>
            </a:r>
            <a:r>
              <a:rPr lang="en-US" altLang="zh-CN" sz="2400" dirty="0">
                <a:solidFill>
                  <a:srgbClr val="008000"/>
                </a:solidFill>
                <a:latin typeface="华文行楷" panose="02010800040101010101" pitchFamily="2" charset="-122"/>
                <a:ea typeface="华文行楷" panose="02010800040101010101" pitchFamily="2" charset="-122"/>
              </a:rPr>
              <a:t>)</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scale is (1, 1);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设置横坐标和纵坐标的比例</a:t>
            </a:r>
          </a:p>
          <a:p>
            <a:pPr algn="just" fontAlgn="b">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for T from 0 to 200 step 1 draw (t, 0);</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横坐标的轨迹（纵坐标为</a:t>
            </a:r>
            <a:r>
              <a:rPr lang="en-US" altLang="zh-CN" sz="2400" dirty="0">
                <a:solidFill>
                  <a:srgbClr val="008000"/>
                </a:solidFill>
                <a:latin typeface="华文行楷" panose="02010800040101010101" pitchFamily="2" charset="-122"/>
                <a:ea typeface="华文行楷" panose="02010800040101010101" pitchFamily="2" charset="-122"/>
              </a:rPr>
              <a:t>0</a:t>
            </a:r>
            <a:r>
              <a:rPr lang="zh-CN" altLang="en-US" sz="2400" dirty="0">
                <a:solidFill>
                  <a:srgbClr val="008000"/>
                </a:solidFill>
                <a:latin typeface="华文行楷" panose="02010800040101010101" pitchFamily="2" charset="-122"/>
                <a:ea typeface="华文行楷" panose="02010800040101010101" pitchFamily="2" charset="-122"/>
              </a:rPr>
              <a:t>）</a:t>
            </a:r>
          </a:p>
          <a:p>
            <a:pPr algn="just" fontAlgn="b">
              <a:spcBef>
                <a:spcPct val="0"/>
              </a:spcBef>
              <a:buFontTx/>
              <a:buNone/>
            </a:pPr>
            <a:r>
              <a:rPr lang="en-US" altLang="zh-CN" sz="2400" dirty="0">
                <a:solidFill>
                  <a:schemeClr val="accent2"/>
                </a:solidFill>
                <a:latin typeface="黑体" panose="02010609060101010101" pitchFamily="49" charset="-122"/>
                <a:ea typeface="黑体" panose="02010609060101010101" pitchFamily="49" charset="-122"/>
              </a:rPr>
              <a:t>for T from 0 to 150 step 1 draw (0, -t);</a:t>
            </a:r>
          </a:p>
          <a:p>
            <a:pPr algn="just" fontAlgn="b">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纵坐标的轨迹（横坐标为</a:t>
            </a:r>
            <a:r>
              <a:rPr lang="en-US" altLang="zh-CN" sz="2400" dirty="0">
                <a:solidFill>
                  <a:srgbClr val="008000"/>
                </a:solidFill>
                <a:latin typeface="华文行楷" panose="02010800040101010101" pitchFamily="2" charset="-122"/>
                <a:ea typeface="华文行楷" panose="02010800040101010101" pitchFamily="2" charset="-122"/>
              </a:rPr>
              <a:t>0</a:t>
            </a:r>
            <a:r>
              <a:rPr lang="zh-CN" altLang="en-US" sz="2400" dirty="0">
                <a:solidFill>
                  <a:srgbClr val="008000"/>
                </a:solidFill>
                <a:latin typeface="华文行楷" panose="02010800040101010101" pitchFamily="2" charset="-122"/>
                <a:ea typeface="华文行楷" panose="02010800040101010101" pitchFamily="2" charset="-122"/>
              </a:rPr>
              <a:t>）</a:t>
            </a:r>
          </a:p>
          <a:p>
            <a:pPr>
              <a:spcBef>
                <a:spcPct val="0"/>
              </a:spcBef>
              <a:buFontTx/>
              <a:buNone/>
            </a:pPr>
            <a:r>
              <a:rPr lang="en-US" altLang="zh-CN" sz="2400" dirty="0">
                <a:solidFill>
                  <a:srgbClr val="990000"/>
                </a:solidFill>
                <a:latin typeface="黑体" panose="02010609060101010101" pitchFamily="49" charset="-122"/>
                <a:ea typeface="黑体" panose="02010609060101010101" pitchFamily="49" charset="-122"/>
              </a:rPr>
              <a:t>for T from 0 to 120 step 1 draw (t, -t);</a:t>
            </a:r>
          </a:p>
          <a:p>
            <a:pPr>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rgbClr val="008000"/>
                </a:solidFill>
                <a:latin typeface="黑体" panose="02010609060101010101" pitchFamily="49" charset="-122"/>
                <a:ea typeface="黑体" panose="02010609060101010101" pitchFamily="49" charset="-122"/>
              </a:rPr>
              <a:t>-- </a:t>
            </a:r>
            <a:r>
              <a:rPr lang="zh-CN" altLang="en-US" sz="2400" dirty="0">
                <a:solidFill>
                  <a:srgbClr val="008000"/>
                </a:solidFill>
                <a:latin typeface="华文行楷" panose="02010800040101010101" pitchFamily="2" charset="-122"/>
                <a:ea typeface="华文行楷" panose="02010800040101010101" pitchFamily="2" charset="-122"/>
              </a:rPr>
              <a:t>函数</a:t>
            </a:r>
            <a:r>
              <a:rPr lang="en-US" altLang="zh-CN" sz="2400" dirty="0">
                <a:solidFill>
                  <a:srgbClr val="008000"/>
                </a:solidFill>
                <a:latin typeface="黑体" panose="02010609060101010101" pitchFamily="49" charset="-122"/>
                <a:ea typeface="黑体" panose="02010609060101010101" pitchFamily="49" charset="-122"/>
              </a:rPr>
              <a:t>f(t)=t</a:t>
            </a:r>
            <a:r>
              <a:rPr lang="zh-CN" altLang="en-US" sz="2400" dirty="0">
                <a:solidFill>
                  <a:srgbClr val="008000"/>
                </a:solidFill>
                <a:latin typeface="华文行楷" panose="02010800040101010101" pitchFamily="2" charset="-122"/>
                <a:ea typeface="华文行楷" panose="02010800040101010101" pitchFamily="2" charset="-122"/>
              </a:rPr>
              <a:t>的轨迹</a:t>
            </a:r>
            <a:r>
              <a:rPr lang="zh-CN" altLang="en-US" sz="2400" dirty="0">
                <a:latin typeface="黑体" panose="02010609060101010101" pitchFamily="49" charset="-122"/>
                <a:ea typeface="黑体" panose="02010609060101010101" pitchFamily="49" charset="-122"/>
              </a:rPr>
              <a:t> </a:t>
            </a:r>
          </a:p>
        </p:txBody>
      </p:sp>
      <p:sp>
        <p:nvSpPr>
          <p:cNvPr id="2054" name="Text Box 6"/>
          <p:cNvSpPr txBox="1">
            <a:spLocks noChangeArrowheads="1"/>
          </p:cNvSpPr>
          <p:nvPr/>
        </p:nvSpPr>
        <p:spPr bwMode="auto">
          <a:xfrm>
            <a:off x="501650" y="4343400"/>
            <a:ext cx="3536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默认值：</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origin is (0, 0);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rot is 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scale is (1, 1);</a:t>
            </a:r>
          </a:p>
        </p:txBody>
      </p:sp>
      <p:sp>
        <p:nvSpPr>
          <p:cNvPr id="9222" name="Text Box 7"/>
          <p:cNvSpPr txBox="1">
            <a:spLocks noChangeArrowheads="1"/>
          </p:cNvSpPr>
          <p:nvPr/>
        </p:nvSpPr>
        <p:spPr bwMode="auto">
          <a:xfrm>
            <a:off x="6896100" y="62118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hlinkClick r:id="rId3" action="ppaction://hlinksldjump"/>
              </a:rPr>
              <a:t>记号的类别</a:t>
            </a:r>
            <a:endParaRPr lang="zh-CN" altLang="en-US" sz="2400">
              <a:latin typeface="隶书" panose="02010509060101010101" pitchFamily="49" charset="-122"/>
              <a:ea typeface="隶书" panose="02010509060101010101" pitchFamily="49" charset="-122"/>
            </a:endParaRPr>
          </a:p>
        </p:txBody>
      </p:sp>
      <p:sp>
        <p:nvSpPr>
          <p:cNvPr id="2056" name="Line 8"/>
          <p:cNvSpPr>
            <a:spLocks noChangeShapeType="1"/>
          </p:cNvSpPr>
          <p:nvPr/>
        </p:nvSpPr>
        <p:spPr bwMode="auto">
          <a:xfrm>
            <a:off x="4572000" y="6165850"/>
            <a:ext cx="19446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7" name="Line 9"/>
          <p:cNvSpPr>
            <a:spLocks noChangeShapeType="1"/>
          </p:cNvSpPr>
          <p:nvPr/>
        </p:nvSpPr>
        <p:spPr bwMode="auto">
          <a:xfrm rot="5400000">
            <a:off x="3851275" y="5445125"/>
            <a:ext cx="1441450"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8" name="Line 10"/>
          <p:cNvSpPr>
            <a:spLocks noChangeShapeType="1"/>
          </p:cNvSpPr>
          <p:nvPr/>
        </p:nvSpPr>
        <p:spPr bwMode="auto">
          <a:xfrm rot="-2700000">
            <a:off x="4356100" y="5653088"/>
            <a:ext cx="1441450"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59" name="Text Box 11"/>
          <p:cNvSpPr txBox="1">
            <a:spLocks noChangeArrowheads="1"/>
          </p:cNvSpPr>
          <p:nvPr/>
        </p:nvSpPr>
        <p:spPr bwMode="auto">
          <a:xfrm>
            <a:off x="3708400" y="6067425"/>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latin typeface="黑体" panose="02010609060101010101" pitchFamily="49" charset="-122"/>
                <a:ea typeface="黑体" panose="02010609060101010101" pitchFamily="49" charset="-122"/>
              </a:rPr>
              <a:t>(100,300)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056"/>
                                        </p:tgtEl>
                                        <p:attrNameLst>
                                          <p:attrName>style.visibility</p:attrName>
                                        </p:attrNameLst>
                                      </p:cBhvr>
                                      <p:to>
                                        <p:strVal val="visible"/>
                                      </p:to>
                                    </p:set>
                                    <p:animEffect transition="in" filter="wipe(left)">
                                      <p:cBhvr>
                                        <p:cTn id="9" dur="500"/>
                                        <p:tgtEl>
                                          <p:spTgt spid="205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057"/>
                                        </p:tgtEl>
                                        <p:attrNameLst>
                                          <p:attrName>style.visibility</p:attrName>
                                        </p:attrNameLst>
                                      </p:cBhvr>
                                      <p:to>
                                        <p:strVal val="visible"/>
                                      </p:to>
                                    </p:set>
                                    <p:animEffect transition="in" filter="wipe(down)">
                                      <p:cBhvr>
                                        <p:cTn id="14" dur="500"/>
                                        <p:tgtEl>
                                          <p:spTgt spid="20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wipe(down)">
                                      <p:cBhvr>
                                        <p:cTn id="19" dur="500"/>
                                        <p:tgtEl>
                                          <p:spTgt spid="20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54"/>
                                        </p:tgtEl>
                                        <p:attrNameLst>
                                          <p:attrName>style.visibility</p:attrName>
                                        </p:attrNameLst>
                                      </p:cBhvr>
                                      <p:to>
                                        <p:strVal val="visible"/>
                                      </p:to>
                                    </p:set>
                                    <p:animEffect transition="in" filter="barn(outVertical)">
                                      <p:cBhvr>
                                        <p:cTn id="2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6" grpId="0" animBg="1"/>
      <p:bldP spid="2057" grpId="0" animBg="1"/>
      <p:bldP spid="2058" grpId="0" animBg="1"/>
      <p:bldP spid="20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152400"/>
            <a:ext cx="5715000" cy="457200"/>
          </a:xfrm>
        </p:spPr>
        <p:txBody>
          <a:bodyPr/>
          <a:lstStyle/>
          <a:p>
            <a:pPr algn="l" eaLnBrk="1" hangingPunct="1"/>
            <a:r>
              <a:rPr lang="zh-CN" altLang="en-US" sz="3200">
                <a:solidFill>
                  <a:srgbClr val="990000"/>
                </a:solidFill>
                <a:latin typeface="隶书" panose="02010509060101010101" pitchFamily="49" charset="-122"/>
                <a:ea typeface="隶书" panose="02010509060101010101" pitchFamily="49" charset="-122"/>
              </a:rPr>
              <a:t>其他函数图形：</a:t>
            </a:r>
          </a:p>
        </p:txBody>
      </p:sp>
      <p:graphicFrame>
        <p:nvGraphicFramePr>
          <p:cNvPr id="11268" name="Object 4"/>
          <p:cNvGraphicFramePr>
            <a:graphicFrameLocks noChangeAspect="1"/>
          </p:cNvGraphicFramePr>
          <p:nvPr/>
        </p:nvGraphicFramePr>
        <p:xfrm>
          <a:off x="1312863" y="4221163"/>
          <a:ext cx="6211887" cy="1638300"/>
        </p:xfrm>
        <a:graphic>
          <a:graphicData uri="http://schemas.openxmlformats.org/presentationml/2006/ole">
            <mc:AlternateContent xmlns:mc="http://schemas.openxmlformats.org/markup-compatibility/2006">
              <mc:Choice xmlns:v="urn:schemas-microsoft-com:vml" Requires="v">
                <p:oleObj spid="_x0000_s1026" name="位图图像" r:id="rId4" imgW="6211167" imgH="1638529" progId="Paint.Picture">
                  <p:embed/>
                </p:oleObj>
              </mc:Choice>
              <mc:Fallback>
                <p:oleObj name="位图图像" r:id="rId4" imgW="6211167" imgH="1638529" progId="Paint.Picture">
                  <p:embed/>
                  <p:pic>
                    <p:nvPicPr>
                      <p:cNvPr id="112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4221163"/>
                        <a:ext cx="6211887"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7"/>
          <p:cNvGraphicFramePr>
            <a:graphicFrameLocks noChangeAspect="1"/>
          </p:cNvGraphicFramePr>
          <p:nvPr/>
        </p:nvGraphicFramePr>
        <p:xfrm>
          <a:off x="1300163" y="765175"/>
          <a:ext cx="6296025" cy="3133725"/>
        </p:xfrm>
        <a:graphic>
          <a:graphicData uri="http://schemas.openxmlformats.org/presentationml/2006/ole">
            <mc:AlternateContent xmlns:mc="http://schemas.openxmlformats.org/markup-compatibility/2006">
              <mc:Choice xmlns:v="urn:schemas-microsoft-com:vml" Requires="v">
                <p:oleObj spid="_x0000_s1027" name="位图图像" r:id="rId6" imgW="6295238" imgH="3134162" progId="Paint.Picture">
                  <p:embed/>
                </p:oleObj>
              </mc:Choice>
              <mc:Fallback>
                <p:oleObj name="位图图像" r:id="rId6" imgW="6295238" imgH="3134162" progId="Paint.Picture">
                  <p:embed/>
                  <p:pic>
                    <p:nvPicPr>
                      <p:cNvPr id="1126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0163" y="765175"/>
                        <a:ext cx="62960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5</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6200" y="76200"/>
            <a:ext cx="9067800" cy="533400"/>
          </a:xfrm>
        </p:spPr>
        <p:txBody>
          <a:bodyPr/>
          <a:lstStyle/>
          <a:p>
            <a:pPr algn="l" eaLnBrk="1" hangingPunct="1"/>
            <a:r>
              <a:rPr lang="en-US" altLang="zh-CN" sz="3200">
                <a:solidFill>
                  <a:srgbClr val="990000"/>
                </a:solidFill>
                <a:latin typeface="隶书" panose="02010509060101010101" pitchFamily="49" charset="-122"/>
                <a:ea typeface="隶书" panose="02010509060101010101" pitchFamily="49" charset="-122"/>
              </a:rPr>
              <a:t>2.2 </a:t>
            </a:r>
            <a:r>
              <a:rPr lang="zh-CN" altLang="en-US" sz="3200">
                <a:solidFill>
                  <a:srgbClr val="990000"/>
                </a:solidFill>
                <a:latin typeface="隶书" panose="02010509060101010101" pitchFamily="49" charset="-122"/>
                <a:ea typeface="隶书" panose="02010509060101010101" pitchFamily="49" charset="-122"/>
              </a:rPr>
              <a:t>语句的语法和语义（</a:t>
            </a:r>
            <a:r>
              <a:rPr lang="en-US" altLang="zh-CN" sz="3200">
                <a:solidFill>
                  <a:srgbClr val="990000"/>
                </a:solidFill>
                <a:latin typeface="黑体" panose="02010609060101010101" pitchFamily="49" charset="-122"/>
                <a:ea typeface="黑体" panose="02010609060101010101" pitchFamily="49" charset="-122"/>
              </a:rPr>
              <a:t>syntax &amp; semantics</a:t>
            </a:r>
            <a:r>
              <a:rPr lang="zh-CN" altLang="en-US" sz="3200">
                <a:solidFill>
                  <a:srgbClr val="990000"/>
                </a:solidFill>
                <a:latin typeface="隶书" panose="02010509060101010101" pitchFamily="49" charset="-122"/>
                <a:ea typeface="隶书" panose="02010509060101010101" pitchFamily="49" charset="-122"/>
              </a:rPr>
              <a:t>） </a:t>
            </a:r>
          </a:p>
        </p:txBody>
      </p:sp>
      <p:sp>
        <p:nvSpPr>
          <p:cNvPr id="1028" name="Rectangle 4"/>
          <p:cNvSpPr>
            <a:spLocks noChangeArrowheads="1"/>
          </p:cNvSpPr>
          <p:nvPr/>
        </p:nvSpPr>
        <p:spPr bwMode="auto">
          <a:xfrm>
            <a:off x="381000" y="603250"/>
            <a:ext cx="8305800" cy="578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语句满足下述规定</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原则</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&lt;1&gt;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各类</a:t>
            </a:r>
            <a:r>
              <a:rPr lang="zh-CN" altLang="en-US" sz="2400" dirty="0">
                <a:solidFill>
                  <a:schemeClr val="accent2"/>
                </a:solidFill>
                <a:latin typeface="隶书" panose="02010509060101010101" pitchFamily="49" charset="-122"/>
                <a:ea typeface="隶书" panose="02010509060101010101" pitchFamily="49" charset="-122"/>
              </a:rPr>
              <a:t>语句可以按任意次序书写</a:t>
            </a:r>
            <a:r>
              <a:rPr lang="zh-CN" altLang="en-US" sz="2400" dirty="0">
                <a:latin typeface="隶书" panose="02010509060101010101" pitchFamily="49" charset="-122"/>
                <a:ea typeface="隶书" panose="02010509060101010101" pitchFamily="49" charset="-122"/>
              </a:rPr>
              <a:t>，且非注释语句以</a:t>
            </a:r>
            <a:r>
              <a:rPr lang="zh-CN" altLang="en-US" sz="2400" dirty="0">
                <a:solidFill>
                  <a:schemeClr val="accent2"/>
                </a:solidFill>
                <a:latin typeface="隶书" panose="02010509060101010101" pitchFamily="49" charset="-122"/>
                <a:ea typeface="隶书" panose="02010509060101010101" pitchFamily="49" charset="-122"/>
              </a:rPr>
              <a:t>分号结尾</a:t>
            </a:r>
            <a:r>
              <a:rPr lang="zh-CN" altLang="en-US" sz="2400" dirty="0">
                <a:latin typeface="隶书" panose="02010509060101010101" pitchFamily="49" charset="-122"/>
                <a:ea typeface="隶书" panose="02010509060101010101" pitchFamily="49" charset="-122"/>
              </a:rPr>
              <a:t>。解释器按照语句出现的先后顺序处理。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&lt;2&gt;</a:t>
            </a:r>
            <a:r>
              <a:rPr lang="en-US" altLang="zh-CN"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ORIGIN</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ROT </a:t>
            </a:r>
            <a:r>
              <a:rPr lang="zh-CN" altLang="en-US" sz="2400" dirty="0">
                <a:latin typeface="隶书" panose="02010509060101010101" pitchFamily="49" charset="-122"/>
                <a:ea typeface="隶书" panose="02010509060101010101" pitchFamily="49" charset="-122"/>
              </a:rPr>
              <a:t>和 </a:t>
            </a:r>
            <a:r>
              <a:rPr lang="en-US" altLang="zh-CN" sz="2400" dirty="0">
                <a:latin typeface="黑体" panose="02010609060101010101" pitchFamily="49" charset="-122"/>
                <a:ea typeface="黑体" panose="02010609060101010101" pitchFamily="49" charset="-122"/>
              </a:rPr>
              <a:t>SCALE</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语句</a:t>
            </a:r>
            <a:r>
              <a:rPr lang="zh-CN" altLang="en-US" sz="2400" dirty="0">
                <a:solidFill>
                  <a:schemeClr val="accent2"/>
                </a:solidFill>
                <a:latin typeface="隶书" panose="02010509060101010101" pitchFamily="49" charset="-122"/>
                <a:ea typeface="隶书" panose="02010509060101010101" pitchFamily="49" charset="-122"/>
              </a:rPr>
              <a:t>只影响其后的绘图语句</a:t>
            </a:r>
            <a:r>
              <a:rPr lang="zh-CN" altLang="en-US" sz="2400" dirty="0">
                <a:latin typeface="隶书" panose="02010509060101010101" pitchFamily="49" charset="-122"/>
                <a:ea typeface="隶书" panose="02010509060101010101" pitchFamily="49" charset="-122"/>
              </a:rPr>
              <a:t>，且遵循</a:t>
            </a:r>
            <a:r>
              <a:rPr lang="zh-CN" altLang="en-US" sz="2400" dirty="0">
                <a:solidFill>
                  <a:schemeClr val="accent2"/>
                </a:solidFill>
                <a:latin typeface="隶书" panose="02010509060101010101" pitchFamily="49" charset="-122"/>
                <a:ea typeface="隶书" panose="02010509060101010101" pitchFamily="49" charset="-122"/>
              </a:rPr>
              <a:t>最后出现的语句有效</a:t>
            </a:r>
            <a:r>
              <a:rPr lang="zh-CN" altLang="en-US" sz="2400" dirty="0">
                <a:latin typeface="隶书" panose="02010509060101010101" pitchFamily="49" charset="-122"/>
                <a:ea typeface="隶书" panose="02010509060101010101" pitchFamily="49" charset="-122"/>
              </a:rPr>
              <a:t>的原则。例如，若有下述</a:t>
            </a:r>
            <a:r>
              <a:rPr lang="en-US" altLang="zh-CN" sz="2400" dirty="0">
                <a:latin typeface="黑体" panose="02010609060101010101" pitchFamily="49" charset="-122"/>
                <a:ea typeface="黑体" panose="02010609060101010101" pitchFamily="49" charset="-122"/>
              </a:rPr>
              <a:t>ROT</a:t>
            </a:r>
            <a:r>
              <a:rPr lang="zh-CN" altLang="en-US" sz="2400" dirty="0">
                <a:latin typeface="隶书" panose="02010509060101010101" pitchFamily="49" charset="-122"/>
                <a:ea typeface="隶书" panose="02010509060101010101" pitchFamily="49" charset="-122"/>
              </a:rPr>
              <a:t>语句序列：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ROT IS 0.7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gn="just" eaLnBrk="1" hangingPunct="1">
              <a:lnSpc>
                <a:spcPct val="11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ROT IS 1.57 </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则随后的绘图语句将按</a:t>
            </a:r>
            <a:r>
              <a:rPr lang="en-US" altLang="zh-CN" sz="2400" dirty="0">
                <a:latin typeface="黑体" panose="02010609060101010101" pitchFamily="49" charset="-122"/>
                <a:ea typeface="黑体" panose="02010609060101010101" pitchFamily="49" charset="-122"/>
              </a:rPr>
              <a:t>1.57</a:t>
            </a:r>
            <a:r>
              <a:rPr lang="zh-CN" altLang="en-US" sz="2400" dirty="0">
                <a:latin typeface="隶书" panose="02010509060101010101" pitchFamily="49" charset="-122"/>
                <a:ea typeface="隶书" panose="02010509060101010101" pitchFamily="49" charset="-122"/>
              </a:rPr>
              <a:t>而不是</a:t>
            </a:r>
            <a:r>
              <a:rPr lang="en-US" altLang="zh-CN" sz="2400" dirty="0">
                <a:latin typeface="黑体" panose="02010609060101010101" pitchFamily="49" charset="-122"/>
                <a:ea typeface="黑体" panose="02010609060101010101" pitchFamily="49" charset="-122"/>
              </a:rPr>
              <a:t>0.7</a:t>
            </a:r>
            <a:r>
              <a:rPr lang="zh-CN" altLang="en-US" sz="2400" dirty="0">
                <a:latin typeface="隶书" panose="02010509060101010101" pitchFamily="49" charset="-122"/>
                <a:ea typeface="隶书" panose="02010509060101010101" pitchFamily="49" charset="-122"/>
              </a:rPr>
              <a:t>弧度旋转。 </a:t>
            </a:r>
          </a:p>
          <a:p>
            <a:pPr algn="just" eaLnBrk="1" fontAlgn="b"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&lt;3&gt;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无论</a:t>
            </a:r>
            <a:r>
              <a:rPr lang="en-US" altLang="zh-CN" sz="2400" dirty="0">
                <a:latin typeface="黑体" panose="02010609060101010101" pitchFamily="49" charset="-122"/>
                <a:ea typeface="黑体" panose="02010609060101010101" pitchFamily="49" charset="-122"/>
              </a:rPr>
              <a:t>ORIGIN</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ROT</a:t>
            </a:r>
            <a:r>
              <a:rPr lang="zh-CN" altLang="en-US" sz="2400" dirty="0">
                <a:latin typeface="隶书" panose="02010509060101010101" pitchFamily="49" charset="-122"/>
                <a:ea typeface="隶书" panose="02010509060101010101" pitchFamily="49" charset="-122"/>
              </a:rPr>
              <a:t>和</a:t>
            </a:r>
            <a:r>
              <a:rPr lang="en-US" altLang="zh-CN" sz="2400" dirty="0">
                <a:latin typeface="黑体" panose="02010609060101010101" pitchFamily="49" charset="-122"/>
                <a:ea typeface="黑体" panose="02010609060101010101" pitchFamily="49" charset="-122"/>
              </a:rPr>
              <a:t>SCALE</a:t>
            </a:r>
            <a:r>
              <a:rPr lang="zh-CN" altLang="en-US" sz="2400" dirty="0">
                <a:latin typeface="隶书" panose="02010509060101010101" pitchFamily="49" charset="-122"/>
                <a:ea typeface="隶书" panose="02010509060101010101" pitchFamily="49" charset="-122"/>
              </a:rPr>
              <a:t>语句的出现顺序如何，图形的变换顺序总是：</a:t>
            </a:r>
            <a:r>
              <a:rPr lang="zh-CN" altLang="en-US" sz="2400" dirty="0">
                <a:solidFill>
                  <a:schemeClr val="accent2"/>
                </a:solidFill>
                <a:latin typeface="隶书" panose="02010509060101010101" pitchFamily="49" charset="-122"/>
                <a:ea typeface="隶书" panose="02010509060101010101" pitchFamily="49" charset="-122"/>
              </a:rPr>
              <a:t>比例变换→旋转变换→平移变换</a:t>
            </a:r>
            <a:r>
              <a:rPr lang="zh-CN" altLang="en-US" sz="2400" dirty="0">
                <a:latin typeface="隶书" panose="02010509060101010101" pitchFamily="49" charset="-122"/>
                <a:ea typeface="隶书" panose="02010509060101010101" pitchFamily="49" charset="-122"/>
              </a:rPr>
              <a:t>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&lt;4&gt;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语言对</a:t>
            </a:r>
            <a:r>
              <a:rPr lang="zh-CN" altLang="en-US" sz="2400" dirty="0">
                <a:solidFill>
                  <a:schemeClr val="accent2"/>
                </a:solidFill>
                <a:latin typeface="隶书" panose="02010509060101010101" pitchFamily="49" charset="-122"/>
                <a:ea typeface="隶书" panose="02010509060101010101" pitchFamily="49" charset="-122"/>
              </a:rPr>
              <a:t>大小写不敏感</a:t>
            </a:r>
            <a:r>
              <a:rPr lang="zh-CN" altLang="en-US" sz="2400" dirty="0">
                <a:latin typeface="隶书" panose="02010509060101010101" pitchFamily="49" charset="-122"/>
                <a:ea typeface="隶书" panose="02010509060101010101" pitchFamily="49" charset="-122"/>
              </a:rPr>
              <a:t>，例如</a:t>
            </a:r>
            <a:r>
              <a:rPr lang="en-US" altLang="zh-CN" sz="2400" dirty="0">
                <a:latin typeface="黑体" panose="02010609060101010101" pitchFamily="49" charset="-122"/>
                <a:ea typeface="黑体" panose="02010609060101010101" pitchFamily="49" charset="-122"/>
              </a:rPr>
              <a:t>for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For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FOR</a:t>
            </a:r>
            <a:r>
              <a:rPr lang="zh-CN" altLang="en-US" sz="2400" dirty="0">
                <a:latin typeface="隶书" panose="02010509060101010101" pitchFamily="49" charset="-122"/>
                <a:ea typeface="隶书" panose="02010509060101010101" pitchFamily="49" charset="-122"/>
              </a:rPr>
              <a:t>等，均被认为是同一个保留字。 </a:t>
            </a:r>
          </a:p>
          <a:p>
            <a:pPr eaLnBrk="1" hangingPunct="1">
              <a:lnSpc>
                <a:spcPct val="110000"/>
              </a:lnSpc>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&lt;5&gt;</a:t>
            </a: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语句中</a:t>
            </a:r>
            <a:r>
              <a:rPr lang="zh-CN" altLang="en-US" sz="2400" dirty="0">
                <a:solidFill>
                  <a:schemeClr val="accent2"/>
                </a:solidFill>
                <a:latin typeface="隶书" panose="02010509060101010101" pitchFamily="49" charset="-122"/>
                <a:ea typeface="隶书" panose="02010509060101010101" pitchFamily="49" charset="-122"/>
              </a:rPr>
              <a:t>表达式的值</a:t>
            </a:r>
            <a:r>
              <a:rPr lang="zh-CN" altLang="en-US" sz="2400" dirty="0">
                <a:latin typeface="隶书" panose="02010509060101010101" pitchFamily="49" charset="-122"/>
                <a:ea typeface="隶书" panose="02010509060101010101" pitchFamily="49" charset="-122"/>
              </a:rPr>
              <a:t>均为</a:t>
            </a:r>
            <a:r>
              <a:rPr lang="zh-CN" altLang="en-US" sz="2400" dirty="0">
                <a:solidFill>
                  <a:schemeClr val="accent2"/>
                </a:solidFill>
                <a:latin typeface="隶书" panose="02010509060101010101" pitchFamily="49" charset="-122"/>
                <a:ea typeface="隶书" panose="02010509060101010101" pitchFamily="49" charset="-122"/>
              </a:rPr>
              <a:t>双精度</a:t>
            </a:r>
            <a:r>
              <a:rPr lang="zh-CN" altLang="en-US" sz="2400" dirty="0">
                <a:latin typeface="隶书" panose="02010509060101010101" pitchFamily="49" charset="-122"/>
                <a:ea typeface="隶书" panose="02010509060101010101" pitchFamily="49" charset="-122"/>
              </a:rPr>
              <a:t>类型，旋转角度单位为</a:t>
            </a:r>
            <a:r>
              <a:rPr lang="zh-CN" altLang="en-US" sz="2400" dirty="0">
                <a:solidFill>
                  <a:schemeClr val="accent2"/>
                </a:solidFill>
                <a:latin typeface="隶书" panose="02010509060101010101" pitchFamily="49" charset="-122"/>
                <a:ea typeface="隶书" panose="02010509060101010101" pitchFamily="49" charset="-122"/>
              </a:rPr>
              <a:t>弧度且为逆时针旋转</a:t>
            </a:r>
            <a:r>
              <a:rPr lang="zh-CN" altLang="en-US" sz="2400" dirty="0">
                <a:latin typeface="隶书" panose="02010509060101010101" pitchFamily="49" charset="-122"/>
                <a:ea typeface="隶书" panose="02010509060101010101" pitchFamily="49" charset="-122"/>
              </a:rPr>
              <a:t>，平移单位为</a:t>
            </a:r>
            <a:r>
              <a:rPr lang="zh-CN" altLang="en-US" sz="2400" dirty="0">
                <a:solidFill>
                  <a:schemeClr val="accent2"/>
                </a:solidFill>
                <a:latin typeface="隶书" panose="02010509060101010101" pitchFamily="49" charset="-122"/>
                <a:ea typeface="隶书" panose="02010509060101010101" pitchFamily="49" charset="-122"/>
              </a:rPr>
              <a:t>像素点</a:t>
            </a:r>
            <a:r>
              <a:rPr lang="zh-CN" altLang="en-US" sz="2400" dirty="0">
                <a:latin typeface="隶书" panose="02010509060101010101" pitchFamily="49" charset="-122"/>
                <a:ea typeface="隶书" panose="02010509060101010101" pitchFamily="49" charset="-122"/>
              </a:rPr>
              <a:t>。  </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animEffect transition="in" filter="barn(outVertical)">
                                      <p:cBhvr>
                                        <p:cTn id="7" dur="500"/>
                                        <p:tgtEl>
                                          <p:spTgt spid="1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28">
                                            <p:txEl>
                                              <p:pRg st="2" end="2"/>
                                            </p:txEl>
                                          </p:spTgt>
                                        </p:tgtEl>
                                        <p:attrNameLst>
                                          <p:attrName>style.visibility</p:attrName>
                                        </p:attrNameLst>
                                      </p:cBhvr>
                                      <p:to>
                                        <p:strVal val="visible"/>
                                      </p:to>
                                    </p:set>
                                    <p:animEffect transition="in" filter="barn(outVertical)">
                                      <p:cBhvr>
                                        <p:cTn id="12" dur="500"/>
                                        <p:tgtEl>
                                          <p:spTgt spid="1028">
                                            <p:txEl>
                                              <p:pRg st="2" end="2"/>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028">
                                            <p:txEl>
                                              <p:pRg st="3" end="3"/>
                                            </p:txEl>
                                          </p:spTgt>
                                        </p:tgtEl>
                                        <p:attrNameLst>
                                          <p:attrName>style.visibility</p:attrName>
                                        </p:attrNameLst>
                                      </p:cBhvr>
                                      <p:to>
                                        <p:strVal val="visible"/>
                                      </p:to>
                                    </p:set>
                                    <p:animEffect transition="in" filter="barn(outVertical)">
                                      <p:cBhvr>
                                        <p:cTn id="15" dur="500"/>
                                        <p:tgtEl>
                                          <p:spTgt spid="1028">
                                            <p:txEl>
                                              <p:pRg st="3" end="3"/>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028">
                                            <p:txEl>
                                              <p:pRg st="4" end="4"/>
                                            </p:txEl>
                                          </p:spTgt>
                                        </p:tgtEl>
                                        <p:attrNameLst>
                                          <p:attrName>style.visibility</p:attrName>
                                        </p:attrNameLst>
                                      </p:cBhvr>
                                      <p:to>
                                        <p:strVal val="visible"/>
                                      </p:to>
                                    </p:set>
                                    <p:animEffect transition="in" filter="barn(outVertical)">
                                      <p:cBhvr>
                                        <p:cTn id="18" dur="500"/>
                                        <p:tgtEl>
                                          <p:spTgt spid="102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028">
                                            <p:txEl>
                                              <p:pRg st="5" end="5"/>
                                            </p:txEl>
                                          </p:spTgt>
                                        </p:tgtEl>
                                        <p:attrNameLst>
                                          <p:attrName>style.visibility</p:attrName>
                                        </p:attrNameLst>
                                      </p:cBhvr>
                                      <p:to>
                                        <p:strVal val="visible"/>
                                      </p:to>
                                    </p:set>
                                    <p:animEffect transition="in" filter="barn(outVertical)">
                                      <p:cBhvr>
                                        <p:cTn id="23" dur="500"/>
                                        <p:tgtEl>
                                          <p:spTgt spid="1028">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028">
                                            <p:txEl>
                                              <p:pRg st="6" end="6"/>
                                            </p:txEl>
                                          </p:spTgt>
                                        </p:tgtEl>
                                        <p:attrNameLst>
                                          <p:attrName>style.visibility</p:attrName>
                                        </p:attrNameLst>
                                      </p:cBhvr>
                                      <p:to>
                                        <p:strVal val="visible"/>
                                      </p:to>
                                    </p:set>
                                    <p:animEffect transition="in" filter="barn(outVertical)">
                                      <p:cBhvr>
                                        <p:cTn id="28" dur="500"/>
                                        <p:tgtEl>
                                          <p:spTgt spid="1028">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028">
                                            <p:txEl>
                                              <p:pRg st="7" end="7"/>
                                            </p:txEl>
                                          </p:spTgt>
                                        </p:tgtEl>
                                        <p:attrNameLst>
                                          <p:attrName>style.visibility</p:attrName>
                                        </p:attrNameLst>
                                      </p:cBhvr>
                                      <p:to>
                                        <p:strVal val="visible"/>
                                      </p:to>
                                    </p:set>
                                    <p:animEffect transition="in" filter="barn(outVertical)">
                                      <p:cBhvr>
                                        <p:cTn id="33" dur="500"/>
                                        <p:tgtEl>
                                          <p:spTgt spid="1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0"/>
            <a:ext cx="7772400" cy="533400"/>
          </a:xfrm>
        </p:spPr>
        <p:txBody>
          <a:bodyPr/>
          <a:lstStyle/>
          <a:p>
            <a:pPr algn="l" eaLnBrk="1" hangingPunct="1"/>
            <a:r>
              <a:rPr lang="en-US" altLang="zh-CN" sz="3200">
                <a:solidFill>
                  <a:srgbClr val="990000"/>
                </a:solidFill>
                <a:latin typeface="隶书" panose="02010509060101010101" pitchFamily="49" charset="-122"/>
                <a:ea typeface="隶书" panose="02010509060101010101" pitchFamily="49" charset="-122"/>
              </a:rPr>
              <a:t>2.2.1 </a:t>
            </a:r>
            <a:r>
              <a:rPr lang="zh-CN" altLang="en-US" sz="3200">
                <a:solidFill>
                  <a:srgbClr val="990000"/>
                </a:solidFill>
                <a:latin typeface="隶书" panose="02010509060101010101" pitchFamily="49" charset="-122"/>
                <a:ea typeface="隶书" panose="02010509060101010101" pitchFamily="49" charset="-122"/>
              </a:rPr>
              <a:t>循环绘图（</a:t>
            </a:r>
            <a:r>
              <a:rPr lang="en-US" altLang="zh-CN" sz="3200">
                <a:solidFill>
                  <a:srgbClr val="990000"/>
                </a:solidFill>
                <a:latin typeface="黑体" panose="02010609060101010101" pitchFamily="49" charset="-122"/>
                <a:ea typeface="黑体" panose="02010609060101010101" pitchFamily="49" charset="-122"/>
              </a:rPr>
              <a:t>FOR-DRAW</a:t>
            </a:r>
            <a:r>
              <a:rPr lang="en-US" altLang="zh-CN" sz="3200">
                <a:solidFill>
                  <a:srgbClr val="990000"/>
                </a:solidFill>
                <a:latin typeface="隶书" panose="02010509060101010101" pitchFamily="49" charset="-122"/>
                <a:ea typeface="隶书" panose="02010509060101010101" pitchFamily="49" charset="-122"/>
              </a:rPr>
              <a:t> </a:t>
            </a:r>
            <a:r>
              <a:rPr lang="zh-CN" altLang="en-US" sz="3200">
                <a:solidFill>
                  <a:srgbClr val="990000"/>
                </a:solidFill>
                <a:latin typeface="隶书" panose="02010509060101010101" pitchFamily="49" charset="-122"/>
                <a:ea typeface="隶书" panose="02010509060101010101" pitchFamily="49" charset="-122"/>
              </a:rPr>
              <a:t>）语句 </a:t>
            </a:r>
          </a:p>
        </p:txBody>
      </p:sp>
      <p:sp>
        <p:nvSpPr>
          <p:cNvPr id="15364" name="Text Box 4"/>
          <p:cNvSpPr txBox="1">
            <a:spLocks noChangeArrowheads="1"/>
          </p:cNvSpPr>
          <p:nvPr/>
        </p:nvSpPr>
        <p:spPr bwMode="auto">
          <a:xfrm>
            <a:off x="136525" y="630238"/>
            <a:ext cx="10985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语法：</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语义：</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举例：</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ea typeface="隶书" panose="02010509060101010101" pitchFamily="49" charset="-122"/>
              </a:rPr>
              <a:t>说明：</a:t>
            </a: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endParaRPr lang="zh-CN" altLang="en-US" sz="2400">
              <a:solidFill>
                <a:srgbClr val="990000"/>
              </a:solidFill>
              <a:ea typeface="隶书" panose="02010509060101010101" pitchFamily="49" charset="-122"/>
            </a:endParaRPr>
          </a:p>
          <a:p>
            <a:pPr eaLnBrk="1" hangingPunct="1">
              <a:spcBef>
                <a:spcPct val="0"/>
              </a:spcBef>
              <a:buFontTx/>
              <a:buNone/>
            </a:pPr>
            <a:r>
              <a:rPr lang="zh-CN" altLang="en-US" sz="2400">
                <a:solidFill>
                  <a:srgbClr val="990000"/>
                </a:solidFill>
                <a:latin typeface="隶书" panose="02010509060101010101" pitchFamily="49" charset="-122"/>
                <a:ea typeface="隶书" panose="02010509060101010101" pitchFamily="49" charset="-122"/>
              </a:rPr>
              <a:t>注意：</a:t>
            </a:r>
          </a:p>
        </p:txBody>
      </p:sp>
      <p:sp>
        <p:nvSpPr>
          <p:cNvPr id="6152" name="Rectangle 8"/>
          <p:cNvSpPr>
            <a:spLocks noChangeArrowheads="1"/>
          </p:cNvSpPr>
          <p:nvPr/>
        </p:nvSpPr>
        <p:spPr bwMode="auto">
          <a:xfrm>
            <a:off x="179512" y="936625"/>
            <a:ext cx="8534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en-US" altLang="zh-CN" sz="2400" dirty="0">
                <a:latin typeface="黑体" panose="02010609060101010101" pitchFamily="49" charset="-122"/>
                <a:ea typeface="黑体" panose="02010609060101010101" pitchFamily="49" charset="-122"/>
              </a:rPr>
              <a:t>FOR T FROM</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起点</a:t>
            </a:r>
            <a:r>
              <a:rPr lang="zh-CN" altLang="en-US" sz="2400" dirty="0">
                <a:latin typeface="隶书" panose="02010509060101010101" pitchFamily="49" charset="-122"/>
                <a:ea typeface="隶书" panose="02010509060101010101" pitchFamily="49" charset="-122"/>
              </a:rPr>
              <a:t> </a:t>
            </a:r>
            <a:r>
              <a:rPr lang="en-US" altLang="zh-CN" sz="2400" dirty="0">
                <a:latin typeface="黑体" panose="02010609060101010101" pitchFamily="49" charset="-122"/>
                <a:ea typeface="黑体" panose="02010609060101010101" pitchFamily="49" charset="-122"/>
              </a:rPr>
              <a:t>TO</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终点 </a:t>
            </a:r>
            <a:r>
              <a:rPr lang="en-US" altLang="zh-CN" sz="2400" dirty="0">
                <a:latin typeface="黑体" panose="02010609060101010101" pitchFamily="49" charset="-122"/>
                <a:ea typeface="黑体" panose="02010609060101010101" pitchFamily="49" charset="-122"/>
              </a:rPr>
              <a:t>STEP</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步长</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DRAW</a:t>
            </a:r>
            <a:r>
              <a:rPr lang="en-US" altLang="zh-CN"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横坐标</a:t>
            </a:r>
            <a:r>
              <a:rPr lang="en-US" altLang="zh-CN" sz="2400" dirty="0">
                <a:latin typeface="隶书" panose="02010509060101010101" pitchFamily="49" charset="-122"/>
                <a:ea typeface="隶书" panose="02010509060101010101" pitchFamily="49" charset="-122"/>
              </a:rPr>
              <a:t>, </a:t>
            </a:r>
            <a:r>
              <a:rPr lang="zh-CN" altLang="en-US" sz="2400" dirty="0">
                <a:solidFill>
                  <a:schemeClr val="accent2"/>
                </a:solidFill>
                <a:latin typeface="隶书" panose="02010509060101010101" pitchFamily="49" charset="-122"/>
                <a:ea typeface="隶书" panose="02010509060101010101" pitchFamily="49" charset="-122"/>
              </a:rPr>
              <a:t>纵坐标</a:t>
            </a:r>
            <a:r>
              <a:rPr lang="en-US" altLang="zh-CN" sz="2400" dirty="0">
                <a:latin typeface="隶书" panose="02010509060101010101" pitchFamily="49" charset="-122"/>
                <a:ea typeface="隶书" panose="02010509060101010101" pitchFamily="49" charset="-122"/>
              </a:rPr>
              <a:t>);</a:t>
            </a:r>
          </a:p>
          <a:p>
            <a:pPr algn="just" eaLnBrk="1" fontAlgn="b" hangingPunct="1">
              <a:spcBef>
                <a:spcPct val="0"/>
              </a:spcBef>
              <a:buFontTx/>
              <a:buNone/>
            </a:pPr>
            <a:endParaRPr lang="en-US" altLang="zh-CN" sz="2400" dirty="0">
              <a:latin typeface="隶书" panose="02010509060101010101" pitchFamily="49" charset="-122"/>
              <a:ea typeface="隶书" panose="02010509060101010101" pitchFamily="49" charset="-122"/>
            </a:endParaRPr>
          </a:p>
          <a:p>
            <a:pPr algn="just" eaLnBrk="1" fontAlgn="b" hangingPunct="1">
              <a:spcBef>
                <a:spcPct val="0"/>
              </a:spcBef>
              <a:buFontTx/>
              <a:buNone/>
            </a:pPr>
            <a:r>
              <a:rPr lang="zh-CN" altLang="en-US" sz="2400" dirty="0">
                <a:latin typeface="隶书" panose="02010509060101010101" pitchFamily="49" charset="-122"/>
                <a:ea typeface="隶书" panose="02010509060101010101" pitchFamily="49" charset="-122"/>
              </a:rPr>
              <a:t>令</a:t>
            </a:r>
            <a:r>
              <a:rPr lang="en-US" altLang="zh-CN" sz="2400" dirty="0">
                <a:latin typeface="黑体" panose="02010609060101010101" pitchFamily="49" charset="-122"/>
                <a:ea typeface="黑体" panose="02010609060101010101" pitchFamily="49" charset="-122"/>
              </a:rPr>
              <a:t>T</a:t>
            </a:r>
            <a:r>
              <a:rPr lang="zh-CN" altLang="en-US" sz="2400" dirty="0">
                <a:latin typeface="隶书" panose="02010509060101010101" pitchFamily="49" charset="-122"/>
                <a:ea typeface="隶书" panose="02010509060101010101" pitchFamily="49" charset="-122"/>
              </a:rPr>
              <a:t>从</a:t>
            </a:r>
            <a:r>
              <a:rPr lang="zh-CN" altLang="en-US" sz="2400" dirty="0">
                <a:solidFill>
                  <a:schemeClr val="accent2"/>
                </a:solidFill>
                <a:latin typeface="隶书" panose="02010509060101010101" pitchFamily="49" charset="-122"/>
                <a:ea typeface="隶书" panose="02010509060101010101" pitchFamily="49" charset="-122"/>
              </a:rPr>
              <a:t>起点</a:t>
            </a:r>
            <a:r>
              <a:rPr lang="zh-CN" altLang="en-US" sz="2400" dirty="0">
                <a:latin typeface="隶书" panose="02010509060101010101" pitchFamily="49" charset="-122"/>
                <a:ea typeface="隶书" panose="02010509060101010101" pitchFamily="49" charset="-122"/>
              </a:rPr>
              <a:t>到</a:t>
            </a:r>
            <a:r>
              <a:rPr lang="zh-CN" altLang="en-US" sz="2400" dirty="0">
                <a:solidFill>
                  <a:schemeClr val="accent2"/>
                </a:solidFill>
                <a:latin typeface="隶书" panose="02010509060101010101" pitchFamily="49" charset="-122"/>
                <a:ea typeface="隶书" panose="02010509060101010101" pitchFamily="49" charset="-122"/>
              </a:rPr>
              <a:t>终点</a:t>
            </a:r>
            <a:r>
              <a:rPr lang="zh-CN" altLang="en-US" sz="2400" dirty="0">
                <a:latin typeface="隶书" panose="02010509060101010101" pitchFamily="49" charset="-122"/>
                <a:ea typeface="隶书" panose="02010509060101010101" pitchFamily="49" charset="-122"/>
              </a:rPr>
              <a:t>、每次改变一个</a:t>
            </a:r>
            <a:r>
              <a:rPr lang="zh-CN" altLang="en-US" sz="2400" dirty="0">
                <a:solidFill>
                  <a:schemeClr val="accent2"/>
                </a:solidFill>
                <a:latin typeface="隶书" panose="02010509060101010101" pitchFamily="49" charset="-122"/>
                <a:ea typeface="隶书" panose="02010509060101010101" pitchFamily="49" charset="-122"/>
              </a:rPr>
              <a:t>步长</a:t>
            </a:r>
            <a:r>
              <a:rPr lang="zh-CN" altLang="en-US" sz="2400" dirty="0">
                <a:latin typeface="隶书" panose="02010509060101010101" pitchFamily="49" charset="-122"/>
                <a:ea typeface="隶书" panose="02010509060101010101" pitchFamily="49" charset="-122"/>
              </a:rPr>
              <a:t>，绘制出由</a:t>
            </a:r>
            <a:r>
              <a:rPr lang="en-US" altLang="zh-CN"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横坐标</a:t>
            </a:r>
            <a:r>
              <a:rPr lang="zh-CN" altLang="en-US" sz="2400" dirty="0">
                <a:latin typeface="隶书" panose="02010509060101010101" pitchFamily="49" charset="-122"/>
                <a:ea typeface="隶书" panose="02010509060101010101" pitchFamily="49" charset="-122"/>
              </a:rPr>
              <a:t>，</a:t>
            </a:r>
            <a:r>
              <a:rPr lang="zh-CN" altLang="en-US" sz="2400" dirty="0">
                <a:solidFill>
                  <a:schemeClr val="accent2"/>
                </a:solidFill>
                <a:latin typeface="隶书" panose="02010509060101010101" pitchFamily="49" charset="-122"/>
                <a:ea typeface="隶书" panose="02010509060101010101" pitchFamily="49" charset="-122"/>
              </a:rPr>
              <a:t>纵坐标</a:t>
            </a:r>
            <a:r>
              <a:rPr lang="en-US" altLang="zh-CN" sz="2400" dirty="0">
                <a:latin typeface="隶书" panose="02010509060101010101" pitchFamily="49"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所规定的点的轨迹。</a:t>
            </a:r>
          </a:p>
          <a:p>
            <a:pPr algn="just" eaLnBrk="1" fontAlgn="b" hangingPunct="1">
              <a:spcBef>
                <a:spcPct val="0"/>
              </a:spcBef>
              <a:buFontTx/>
              <a:buNone/>
            </a:pPr>
            <a:endParaRPr lang="zh-CN" altLang="en-US" sz="2400" dirty="0">
              <a:latin typeface="黑体" panose="02010609060101010101" pitchFamily="49" charset="-122"/>
              <a:ea typeface="黑体" panose="02010609060101010101" pitchFamily="49" charset="-122"/>
            </a:endParaRPr>
          </a:p>
          <a:p>
            <a:pPr algn="just" eaLnBrk="1" fontAlgn="b" hangingPunct="1">
              <a:spcBef>
                <a:spcPct val="0"/>
              </a:spcBef>
              <a:buFontTx/>
              <a:buNone/>
            </a:pPr>
            <a:r>
              <a:rPr lang="en-US" altLang="zh-CN" sz="2400" dirty="0">
                <a:latin typeface="黑体" panose="02010609060101010101" pitchFamily="49" charset="-122"/>
                <a:ea typeface="黑体" panose="02010609060101010101" pitchFamily="49" charset="-122"/>
              </a:rPr>
              <a:t>FOR T FROM 0 TO 2*PI STEP PI/50 DRAW (cos(T), sin(T));</a:t>
            </a:r>
          </a:p>
          <a:p>
            <a:pPr algn="just" eaLnBrk="1" fontAlgn="b" hangingPunct="1">
              <a:spcBef>
                <a:spcPct val="0"/>
              </a:spcBef>
              <a:buFontTx/>
              <a:buNone/>
            </a:pPr>
            <a:endParaRPr lang="en-US" altLang="zh-CN" sz="2400" dirty="0">
              <a:latin typeface="隶书" panose="02010509060101010101" pitchFamily="49" charset="-122"/>
              <a:ea typeface="隶书" panose="02010509060101010101" pitchFamily="49" charset="-122"/>
            </a:endParaRPr>
          </a:p>
          <a:p>
            <a:pPr algn="just" eaLnBrk="1" fontAlgn="b" hangingPunct="1">
              <a:spcBef>
                <a:spcPct val="0"/>
              </a:spcBef>
              <a:buFontTx/>
              <a:buNone/>
            </a:pPr>
            <a:r>
              <a:rPr lang="zh-CN" altLang="en-US" sz="2400" dirty="0">
                <a:latin typeface="隶书" panose="02010509060101010101" pitchFamily="49" charset="-122"/>
                <a:ea typeface="隶书" panose="02010509060101010101" pitchFamily="49" charset="-122"/>
              </a:rPr>
              <a:t>该语句的作用是令</a:t>
            </a:r>
            <a:r>
              <a:rPr lang="en-US" altLang="zh-CN" sz="2400" dirty="0">
                <a:latin typeface="黑体" panose="02010609060101010101" pitchFamily="49" charset="-122"/>
                <a:ea typeface="黑体" panose="02010609060101010101" pitchFamily="49" charset="-122"/>
              </a:rPr>
              <a:t>T</a:t>
            </a:r>
            <a:r>
              <a:rPr lang="zh-CN" altLang="en-US" sz="2400" dirty="0">
                <a:latin typeface="隶书" panose="02010509060101010101" pitchFamily="49" charset="-122"/>
                <a:ea typeface="隶书" panose="02010509060101010101" pitchFamily="49" charset="-122"/>
              </a:rPr>
              <a:t>从</a:t>
            </a:r>
            <a:r>
              <a:rPr lang="en-US" altLang="zh-CN" sz="2400" dirty="0">
                <a:latin typeface="隶书" panose="02010509060101010101" pitchFamily="49" charset="-122"/>
                <a:ea typeface="隶书" panose="02010509060101010101" pitchFamily="49" charset="-122"/>
              </a:rPr>
              <a:t>0</a:t>
            </a:r>
            <a:r>
              <a:rPr lang="zh-CN" altLang="en-US" sz="2400" dirty="0">
                <a:latin typeface="隶书" panose="02010509060101010101" pitchFamily="49" charset="-122"/>
                <a:ea typeface="隶书" panose="02010509060101010101" pitchFamily="49" charset="-122"/>
              </a:rPr>
              <a:t>到</a:t>
            </a:r>
            <a:r>
              <a:rPr lang="en-US" altLang="zh-CN" sz="2400" dirty="0">
                <a:latin typeface="黑体" panose="02010609060101010101" pitchFamily="49" charset="-122"/>
                <a:ea typeface="黑体" panose="02010609060101010101" pitchFamily="49" charset="-122"/>
              </a:rPr>
              <a:t>2*PI</a:t>
            </a:r>
            <a:r>
              <a:rPr lang="zh-CN" altLang="en-US" sz="2400" dirty="0">
                <a:latin typeface="隶书" panose="02010509060101010101" pitchFamily="49" charset="-122"/>
                <a:ea typeface="隶书" panose="02010509060101010101" pitchFamily="49" charset="-122"/>
              </a:rPr>
              <a:t>、步长 </a:t>
            </a:r>
            <a:r>
              <a:rPr lang="en-US" altLang="zh-CN" sz="2400" dirty="0">
                <a:latin typeface="黑体" panose="02010609060101010101" pitchFamily="49" charset="-122"/>
                <a:ea typeface="黑体" panose="02010609060101010101" pitchFamily="49" charset="-122"/>
              </a:rPr>
              <a:t>PI/50</a:t>
            </a:r>
            <a:r>
              <a:rPr lang="zh-CN" altLang="en-US" sz="2400" dirty="0">
                <a:latin typeface="隶书" panose="02010509060101010101" pitchFamily="49" charset="-122"/>
                <a:ea typeface="隶书" panose="02010509060101010101" pitchFamily="49" charset="-122"/>
              </a:rPr>
              <a:t>，绘制出各个点的坐标</a:t>
            </a:r>
            <a:r>
              <a:rPr lang="en-US" altLang="zh-CN" sz="2400" dirty="0">
                <a:latin typeface="黑体" panose="02010609060101010101" pitchFamily="49" charset="-122"/>
                <a:ea typeface="黑体" panose="02010609060101010101" pitchFamily="49" charset="-122"/>
              </a:rPr>
              <a:t>(cos(T)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sin(T))</a:t>
            </a:r>
            <a:r>
              <a:rPr lang="zh-CN" altLang="en-US" sz="2400" dirty="0">
                <a:latin typeface="隶书" panose="02010509060101010101" pitchFamily="49" charset="-122"/>
                <a:ea typeface="隶书" panose="02010509060101010101" pitchFamily="49" charset="-122"/>
              </a:rPr>
              <a:t>，即一个单位园。</a:t>
            </a:r>
          </a:p>
        </p:txBody>
      </p:sp>
      <p:sp>
        <p:nvSpPr>
          <p:cNvPr id="6157" name="Text Box 13"/>
          <p:cNvSpPr txBox="1">
            <a:spLocks noChangeArrowheads="1"/>
          </p:cNvSpPr>
          <p:nvPr/>
        </p:nvSpPr>
        <p:spPr bwMode="auto">
          <a:xfrm>
            <a:off x="990600" y="4343400"/>
            <a:ext cx="434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由于绘图系统的默认值是</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ORIGIN IS (0,0);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ROT IS 0;</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SCALE IS (1, 1);</a:t>
            </a:r>
            <a:endParaRPr lang="en-US" altLang="zh-CN" sz="2400">
              <a:latin typeface="隶书" panose="02010509060101010101" pitchFamily="49" charset="-122"/>
              <a:ea typeface="隶书" panose="02010509060101010101" pitchFamily="49" charset="-122"/>
            </a:endParaRPr>
          </a:p>
        </p:txBody>
      </p:sp>
      <p:sp>
        <p:nvSpPr>
          <p:cNvPr id="6158" name="Rectangle 14"/>
          <p:cNvSpPr>
            <a:spLocks noChangeArrowheads="1"/>
          </p:cNvSpPr>
          <p:nvPr/>
        </p:nvSpPr>
        <p:spPr bwMode="auto">
          <a:xfrm>
            <a:off x="990600" y="5867400"/>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所以实际绘制出的图形是在屏幕左上角的</a:t>
            </a:r>
            <a:r>
              <a:rPr lang="en-US" altLang="zh-CN" sz="2400">
                <a:latin typeface="隶书" panose="02010509060101010101" pitchFamily="49" charset="-122"/>
                <a:ea typeface="隶书" panose="02010509060101010101" pitchFamily="49" charset="-122"/>
              </a:rPr>
              <a:t>2</a:t>
            </a:r>
            <a:r>
              <a:rPr lang="zh-CN" altLang="en-US" sz="2400">
                <a:latin typeface="隶书" panose="02010509060101010101" pitchFamily="49" charset="-122"/>
                <a:ea typeface="隶书" panose="02010509060101010101" pitchFamily="49" charset="-122"/>
              </a:rPr>
              <a:t>个点。</a:t>
            </a:r>
          </a:p>
        </p:txBody>
      </p:sp>
      <p:graphicFrame>
        <p:nvGraphicFramePr>
          <p:cNvPr id="6164" name="Object 20"/>
          <p:cNvGraphicFramePr>
            <a:graphicFrameLocks noChangeAspect="1"/>
          </p:cNvGraphicFramePr>
          <p:nvPr/>
        </p:nvGraphicFramePr>
        <p:xfrm>
          <a:off x="6227763" y="4149725"/>
          <a:ext cx="1657350" cy="1657350"/>
        </p:xfrm>
        <a:graphic>
          <a:graphicData uri="http://schemas.openxmlformats.org/presentationml/2006/ole">
            <mc:AlternateContent xmlns:mc="http://schemas.openxmlformats.org/markup-compatibility/2006">
              <mc:Choice xmlns:v="urn:schemas-microsoft-com:vml" Requires="v">
                <p:oleObj spid="_x0000_s2050" name="Visio" r:id="rId4" imgW="1657624" imgH="1657624" progId="Visio.Drawing.11">
                  <p:embed/>
                </p:oleObj>
              </mc:Choice>
              <mc:Fallback>
                <p:oleObj name="Visio" r:id="rId4" imgW="1657624" imgH="1657624" progId="Visio.Drawing.11">
                  <p:embed/>
                  <p:pic>
                    <p:nvPicPr>
                      <p:cNvPr id="6164"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4149725"/>
                        <a:ext cx="165735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52">
                                            <p:txEl>
                                              <p:pRg st="0" end="0"/>
                                            </p:txEl>
                                          </p:spTgt>
                                        </p:tgtEl>
                                        <p:attrNameLst>
                                          <p:attrName>style.visibility</p:attrName>
                                        </p:attrNameLst>
                                      </p:cBhvr>
                                      <p:to>
                                        <p:strVal val="visible"/>
                                      </p:to>
                                    </p:set>
                                    <p:animEffect transition="in" filter="barn(outVertical)">
                                      <p:cBhvr>
                                        <p:cTn id="7" dur="500"/>
                                        <p:tgtEl>
                                          <p:spTgt spid="615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152">
                                            <p:txEl>
                                              <p:pRg st="2" end="2"/>
                                            </p:txEl>
                                          </p:spTgt>
                                        </p:tgtEl>
                                        <p:attrNameLst>
                                          <p:attrName>style.visibility</p:attrName>
                                        </p:attrNameLst>
                                      </p:cBhvr>
                                      <p:to>
                                        <p:strVal val="visible"/>
                                      </p:to>
                                    </p:set>
                                    <p:animEffect transition="in" filter="barn(outVertical)">
                                      <p:cBhvr>
                                        <p:cTn id="10" dur="500"/>
                                        <p:tgtEl>
                                          <p:spTgt spid="6152">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152">
                                            <p:txEl>
                                              <p:pRg st="4" end="4"/>
                                            </p:txEl>
                                          </p:spTgt>
                                        </p:tgtEl>
                                        <p:attrNameLst>
                                          <p:attrName>style.visibility</p:attrName>
                                        </p:attrNameLst>
                                      </p:cBhvr>
                                      <p:to>
                                        <p:strVal val="visible"/>
                                      </p:to>
                                    </p:set>
                                    <p:animEffect transition="in" filter="barn(outVertical)">
                                      <p:cBhvr>
                                        <p:cTn id="15" dur="500"/>
                                        <p:tgtEl>
                                          <p:spTgt spid="6152">
                                            <p:txEl>
                                              <p:pRg st="4" end="4"/>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152">
                                            <p:txEl>
                                              <p:pRg st="6" end="6"/>
                                            </p:txEl>
                                          </p:spTgt>
                                        </p:tgtEl>
                                        <p:attrNameLst>
                                          <p:attrName>style.visibility</p:attrName>
                                        </p:attrNameLst>
                                      </p:cBhvr>
                                      <p:to>
                                        <p:strVal val="visible"/>
                                      </p:to>
                                    </p:set>
                                    <p:animEffect transition="in" filter="barn(outVertical)">
                                      <p:cBhvr>
                                        <p:cTn id="18" dur="500"/>
                                        <p:tgtEl>
                                          <p:spTgt spid="6152">
                                            <p:txEl>
                                              <p:pRg st="6" end="6"/>
                                            </p:txEl>
                                          </p:spTgt>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16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6157"/>
                                        </p:tgtEl>
                                        <p:attrNameLst>
                                          <p:attrName>style.visibility</p:attrName>
                                        </p:attrNameLst>
                                      </p:cBhvr>
                                      <p:to>
                                        <p:strVal val="visible"/>
                                      </p:to>
                                    </p:set>
                                    <p:animEffect transition="in" filter="barn(outVertical)">
                                      <p:cBhvr>
                                        <p:cTn id="26" dur="500"/>
                                        <p:tgtEl>
                                          <p:spTgt spid="6157"/>
                                        </p:tgtEl>
                                      </p:cBhvr>
                                    </p:animEffect>
                                  </p:childTnLst>
                                </p:cTn>
                              </p:par>
                            </p:childTnLst>
                          </p:cTn>
                        </p:par>
                        <p:par>
                          <p:cTn id="27" fill="hold" nodeType="afterGroup">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6158"/>
                                        </p:tgtEl>
                                        <p:attrNameLst>
                                          <p:attrName>style.visibility</p:attrName>
                                        </p:attrNameLst>
                                      </p:cBhvr>
                                      <p:to>
                                        <p:strVal val="visible"/>
                                      </p:to>
                                    </p:set>
                                    <p:animEffect transition="in" filter="barn(outVertical)">
                                      <p:cBhvr>
                                        <p:cTn id="30"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uiExpand="1" build="p" autoUpdateAnimBg="0"/>
      <p:bldP spid="6157" grpId="0"/>
      <p:bldP spid="61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6200" y="304800"/>
            <a:ext cx="7772400" cy="533400"/>
          </a:xfrm>
        </p:spPr>
        <p:txBody>
          <a:bodyPr/>
          <a:lstStyle/>
          <a:p>
            <a:pPr algn="l" eaLnBrk="1" hangingPunct="1"/>
            <a:r>
              <a:rPr lang="en-US" altLang="zh-CN" sz="3200">
                <a:solidFill>
                  <a:srgbClr val="990000"/>
                </a:solidFill>
                <a:latin typeface="隶书" panose="02010509060101010101" pitchFamily="49" charset="-122"/>
                <a:ea typeface="隶书" panose="02010509060101010101" pitchFamily="49" charset="-122"/>
              </a:rPr>
              <a:t>2.2.2 </a:t>
            </a:r>
            <a:r>
              <a:rPr lang="zh-CN" altLang="en-US" sz="3200">
                <a:solidFill>
                  <a:srgbClr val="990000"/>
                </a:solidFill>
                <a:latin typeface="隶书" panose="02010509060101010101" pitchFamily="49" charset="-122"/>
                <a:ea typeface="隶书" panose="02010509060101010101" pitchFamily="49" charset="-122"/>
              </a:rPr>
              <a:t>比例设置</a:t>
            </a:r>
            <a:r>
              <a:rPr lang="en-US" altLang="zh-CN" sz="3200">
                <a:solidFill>
                  <a:srgbClr val="990000"/>
                </a:solidFill>
                <a:latin typeface="隶书" panose="02010509060101010101" pitchFamily="49" charset="-122"/>
                <a:ea typeface="隶书" panose="02010509060101010101" pitchFamily="49" charset="-122"/>
              </a:rPr>
              <a:t>(</a:t>
            </a:r>
            <a:r>
              <a:rPr lang="en-US" altLang="zh-CN" sz="3200">
                <a:solidFill>
                  <a:srgbClr val="990000"/>
                </a:solidFill>
                <a:latin typeface="黑体" panose="02010609060101010101" pitchFamily="49" charset="-122"/>
                <a:ea typeface="黑体" panose="02010609060101010101" pitchFamily="49" charset="-122"/>
              </a:rPr>
              <a:t>SCALE</a:t>
            </a:r>
            <a:r>
              <a:rPr lang="en-US" altLang="zh-CN" sz="3200">
                <a:solidFill>
                  <a:srgbClr val="990000"/>
                </a:solidFill>
                <a:latin typeface="隶书" panose="02010509060101010101" pitchFamily="49" charset="-122"/>
                <a:ea typeface="隶书" panose="02010509060101010101" pitchFamily="49" charset="-122"/>
              </a:rPr>
              <a:t>)</a:t>
            </a:r>
            <a:r>
              <a:rPr lang="zh-CN" altLang="en-US" sz="3200">
                <a:solidFill>
                  <a:srgbClr val="990000"/>
                </a:solidFill>
                <a:latin typeface="隶书" panose="02010509060101010101" pitchFamily="49" charset="-122"/>
                <a:ea typeface="隶书" panose="02010509060101010101" pitchFamily="49" charset="-122"/>
              </a:rPr>
              <a:t>语句</a:t>
            </a:r>
          </a:p>
        </p:txBody>
      </p:sp>
      <p:sp>
        <p:nvSpPr>
          <p:cNvPr id="17412" name="Text Box 4"/>
          <p:cNvSpPr txBox="1">
            <a:spLocks noChangeArrowheads="1"/>
          </p:cNvSpPr>
          <p:nvPr/>
        </p:nvSpPr>
        <p:spPr bwMode="auto">
          <a:xfrm>
            <a:off x="76200" y="838200"/>
            <a:ext cx="1098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7176" name="Rectangle 8"/>
          <p:cNvSpPr>
            <a:spLocks noChangeArrowheads="1"/>
          </p:cNvSpPr>
          <p:nvPr/>
        </p:nvSpPr>
        <p:spPr bwMode="auto">
          <a:xfrm>
            <a:off x="914400" y="882650"/>
            <a:ext cx="8458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SCALE IS (</a:t>
            </a:r>
            <a:r>
              <a:rPr lang="zh-CN" altLang="en-US" sz="2400">
                <a:solidFill>
                  <a:schemeClr val="accent2"/>
                </a:solidFill>
                <a:latin typeface="隶书" panose="02010509060101010101" pitchFamily="49" charset="-122"/>
                <a:ea typeface="隶书" panose="02010509060101010101" pitchFamily="49" charset="-122"/>
              </a:rPr>
              <a:t>横坐标比例因子</a:t>
            </a:r>
            <a:r>
              <a:rPr lang="zh-CN" altLang="en-US"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纵坐标比例因子</a:t>
            </a:r>
            <a:r>
              <a:rPr lang="en-US" altLang="zh-CN" sz="240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设置横坐标和纵坐标的比例，并分别按照比例因子进行缩放。</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SCALE IS (100, 100);</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将横坐标和纵坐标的比例设置为</a:t>
            </a:r>
            <a:r>
              <a:rPr lang="en-US" altLang="zh-CN" sz="2400">
                <a:latin typeface="黑体" panose="02010609060101010101" pitchFamily="49" charset="-122"/>
                <a:ea typeface="黑体" panose="02010609060101010101" pitchFamily="49" charset="-122"/>
              </a:rPr>
              <a:t>1:1</a:t>
            </a:r>
            <a:r>
              <a:rPr lang="zh-CN" altLang="en-US" sz="2400">
                <a:latin typeface="隶书" panose="02010509060101010101" pitchFamily="49" charset="-122"/>
                <a:ea typeface="隶书" panose="02010509060101010101" pitchFamily="49" charset="-122"/>
              </a:rPr>
              <a:t>，且放大</a:t>
            </a:r>
            <a:r>
              <a:rPr lang="en-US" altLang="zh-CN" sz="2400">
                <a:latin typeface="黑体" panose="02010609060101010101" pitchFamily="49" charset="-122"/>
                <a:ea typeface="黑体" panose="02010609060101010101" pitchFamily="49" charset="-122"/>
              </a:rPr>
              <a:t>100</a:t>
            </a:r>
            <a:r>
              <a:rPr lang="zh-CN" altLang="en-US" sz="2400">
                <a:latin typeface="隶书" panose="02010509060101010101" pitchFamily="49" charset="-122"/>
                <a:ea typeface="隶书" panose="02010509060101010101" pitchFamily="49" charset="-122"/>
              </a:rPr>
              <a:t>倍。</a:t>
            </a:r>
          </a:p>
        </p:txBody>
      </p:sp>
      <p:sp>
        <p:nvSpPr>
          <p:cNvPr id="7181" name="Text Box 13"/>
          <p:cNvSpPr txBox="1">
            <a:spLocks noChangeArrowheads="1"/>
          </p:cNvSpPr>
          <p:nvPr/>
        </p:nvSpPr>
        <p:spPr bwMode="auto">
          <a:xfrm>
            <a:off x="120650" y="4313238"/>
            <a:ext cx="1098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ea typeface="隶书" panose="02010509060101010101" pitchFamily="49" charset="-122"/>
              </a:rPr>
              <a:t>语法：</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语义：</a:t>
            </a:r>
          </a:p>
          <a:p>
            <a:pPr eaLnBrk="1" hangingPunct="1">
              <a:lnSpc>
                <a:spcPct val="120000"/>
              </a:lnSpc>
              <a:spcBef>
                <a:spcPct val="0"/>
              </a:spcBef>
              <a:buFontTx/>
              <a:buNone/>
            </a:pPr>
            <a:r>
              <a:rPr lang="zh-CN" altLang="en-US" sz="2400">
                <a:solidFill>
                  <a:srgbClr val="990000"/>
                </a:solidFill>
                <a:ea typeface="隶书" panose="02010509060101010101" pitchFamily="49" charset="-122"/>
              </a:rPr>
              <a:t>举例：</a:t>
            </a:r>
          </a:p>
          <a:p>
            <a:pPr eaLnBrk="1" hangingPunct="1">
              <a:lnSpc>
                <a:spcPct val="120000"/>
              </a:lnSpc>
              <a:spcBef>
                <a:spcPct val="0"/>
              </a:spcBef>
              <a:buFontTx/>
              <a:buNone/>
            </a:pPr>
            <a:r>
              <a:rPr lang="zh-CN" altLang="en-US" sz="2400">
                <a:solidFill>
                  <a:srgbClr val="990000"/>
                </a:solidFill>
                <a:ea typeface="隶书" panose="02010509060101010101" pitchFamily="49" charset="-122"/>
              </a:rPr>
              <a:t>说明：</a:t>
            </a:r>
          </a:p>
        </p:txBody>
      </p:sp>
      <p:sp>
        <p:nvSpPr>
          <p:cNvPr id="7182" name="Rectangle 14"/>
          <p:cNvSpPr>
            <a:spLocks noChangeArrowheads="1"/>
          </p:cNvSpPr>
          <p:nvPr/>
        </p:nvSpPr>
        <p:spPr bwMode="auto">
          <a:xfrm>
            <a:off x="95250" y="3810000"/>
            <a:ext cx="546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solidFill>
                  <a:srgbClr val="990000"/>
                </a:solidFill>
                <a:effectLst>
                  <a:outerShdw blurRad="38100" dist="38100" dir="2700000" algn="tl">
                    <a:srgbClr val="C0C0C0"/>
                  </a:outerShdw>
                </a:effectLst>
              </a:rPr>
              <a:t>2.2.3 </a:t>
            </a:r>
            <a:r>
              <a:rPr lang="zh-CN" altLang="en-US" sz="3200">
                <a:solidFill>
                  <a:srgbClr val="990000"/>
                </a:solidFill>
                <a:effectLst>
                  <a:outerShdw blurRad="38100" dist="38100" dir="2700000" algn="tl">
                    <a:srgbClr val="C0C0C0"/>
                  </a:outerShdw>
                </a:effectLst>
              </a:rPr>
              <a:t>坐标平移</a:t>
            </a:r>
            <a:r>
              <a:rPr lang="en-US" altLang="zh-CN" sz="3200">
                <a:solidFill>
                  <a:srgbClr val="990000"/>
                </a:solidFill>
                <a:effectLst>
                  <a:outerShdw blurRad="38100" dist="38100" dir="2700000" algn="tl">
                    <a:srgbClr val="C0C0C0"/>
                  </a:outerShdw>
                </a:effectLst>
              </a:rPr>
              <a:t>(</a:t>
            </a:r>
            <a:r>
              <a:rPr lang="en-US" altLang="zh-CN" sz="320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ORIGIN</a:t>
            </a:r>
            <a:r>
              <a:rPr lang="en-US" altLang="zh-CN" sz="3200">
                <a:solidFill>
                  <a:srgbClr val="990000"/>
                </a:solidFill>
                <a:effectLst>
                  <a:outerShdw blurRad="38100" dist="38100" dir="2700000" algn="tl">
                    <a:srgbClr val="C0C0C0"/>
                  </a:outerShdw>
                </a:effectLst>
              </a:rPr>
              <a:t>)</a:t>
            </a:r>
            <a:r>
              <a:rPr lang="zh-CN" altLang="en-US" sz="3200">
                <a:solidFill>
                  <a:srgbClr val="990000"/>
                </a:solidFill>
                <a:effectLst>
                  <a:outerShdw blurRad="38100" dist="38100" dir="2700000" algn="tl">
                    <a:srgbClr val="C0C0C0"/>
                  </a:outerShdw>
                </a:effectLst>
              </a:rPr>
              <a:t>语句</a:t>
            </a:r>
          </a:p>
        </p:txBody>
      </p:sp>
      <p:sp>
        <p:nvSpPr>
          <p:cNvPr id="7183" name="Text Box 15"/>
          <p:cNvSpPr txBox="1">
            <a:spLocks noChangeArrowheads="1"/>
          </p:cNvSpPr>
          <p:nvPr/>
        </p:nvSpPr>
        <p:spPr bwMode="auto">
          <a:xfrm>
            <a:off x="1066800" y="4373563"/>
            <a:ext cx="7194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ORIGIN IS</a:t>
            </a:r>
            <a:r>
              <a:rPr lang="en-US" altLang="zh-CN" sz="2400">
                <a:latin typeface="隶书" panose="02010509060101010101" pitchFamily="49" charset="-122"/>
                <a:ea typeface="隶书" panose="02010509060101010101" pitchFamily="49" charset="-122"/>
              </a:rPr>
              <a:t> (</a:t>
            </a:r>
            <a:r>
              <a:rPr lang="zh-CN" altLang="en-US" sz="2400">
                <a:solidFill>
                  <a:schemeClr val="accent2"/>
                </a:solidFill>
                <a:latin typeface="隶书" panose="02010509060101010101" pitchFamily="49" charset="-122"/>
                <a:ea typeface="隶书" panose="02010509060101010101" pitchFamily="49" charset="-122"/>
              </a:rPr>
              <a:t>横坐标</a:t>
            </a:r>
            <a:r>
              <a:rPr lang="zh-CN" altLang="en-US" sz="2400">
                <a:latin typeface="隶书" panose="02010509060101010101" pitchFamily="49" charset="-122"/>
                <a:ea typeface="隶书" panose="02010509060101010101" pitchFamily="49" charset="-122"/>
              </a:rPr>
              <a:t>，</a:t>
            </a:r>
            <a:r>
              <a:rPr lang="zh-CN" altLang="en-US" sz="2400">
                <a:solidFill>
                  <a:schemeClr val="accent2"/>
                </a:solidFill>
                <a:latin typeface="隶书" panose="02010509060101010101" pitchFamily="49" charset="-122"/>
                <a:ea typeface="隶书" panose="02010509060101010101" pitchFamily="49" charset="-122"/>
              </a:rPr>
              <a:t>纵坐标</a:t>
            </a:r>
            <a:r>
              <a:rPr lang="en-US" altLang="zh-CN" sz="2400">
                <a:latin typeface="隶书" panose="02010509060101010101" pitchFamily="49" charset="-122"/>
                <a:ea typeface="隶书" panose="02010509060101010101" pitchFamily="49" charset="-122"/>
              </a:rPr>
              <a:t>); </a:t>
            </a:r>
          </a:p>
          <a:p>
            <a:pPr eaLnBrk="1" hangingPunct="1">
              <a:lnSpc>
                <a:spcPct val="120000"/>
              </a:lnSpc>
              <a:spcBef>
                <a:spcPct val="0"/>
              </a:spcBef>
              <a:buFontTx/>
              <a:buNone/>
            </a:pPr>
            <a:r>
              <a:rPr lang="zh-CN" altLang="en-US" sz="2400">
                <a:ea typeface="隶书" panose="02010509060101010101" pitchFamily="49" charset="-122"/>
              </a:rPr>
              <a:t>将坐标系的原点平移到</a:t>
            </a:r>
            <a:r>
              <a:rPr lang="zh-CN" altLang="en-US" sz="2400">
                <a:solidFill>
                  <a:schemeClr val="accent2"/>
                </a:solidFill>
                <a:ea typeface="隶书" panose="02010509060101010101" pitchFamily="49" charset="-122"/>
              </a:rPr>
              <a:t>横坐标</a:t>
            </a:r>
            <a:r>
              <a:rPr lang="zh-CN" altLang="en-US" sz="2400">
                <a:ea typeface="隶书" panose="02010509060101010101" pitchFamily="49" charset="-122"/>
              </a:rPr>
              <a:t>和</a:t>
            </a:r>
            <a:r>
              <a:rPr lang="zh-CN" altLang="en-US" sz="2400">
                <a:solidFill>
                  <a:schemeClr val="accent2"/>
                </a:solidFill>
                <a:ea typeface="隶书" panose="02010509060101010101" pitchFamily="49" charset="-122"/>
              </a:rPr>
              <a:t>纵坐标</a:t>
            </a:r>
            <a:r>
              <a:rPr lang="zh-CN" altLang="en-US" sz="2400">
                <a:ea typeface="隶书" panose="02010509060101010101" pitchFamily="49" charset="-122"/>
              </a:rPr>
              <a:t>规定的点处。</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ORIGIN IS (360, 240);</a:t>
            </a:r>
            <a:r>
              <a:rPr lang="en-US" altLang="zh-CN" sz="2400"/>
              <a:t> </a:t>
            </a:r>
          </a:p>
          <a:p>
            <a:pPr eaLnBrk="1"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将原点从</a:t>
            </a:r>
            <a:r>
              <a:rPr lang="en-US" altLang="zh-CN" sz="2400">
                <a:latin typeface="黑体" panose="02010609060101010101" pitchFamily="49" charset="-122"/>
                <a:ea typeface="黑体" panose="02010609060101010101" pitchFamily="49" charset="-122"/>
              </a:rPr>
              <a:t>(0, 0)</a:t>
            </a:r>
            <a:r>
              <a:rPr lang="zh-CN" altLang="en-US" sz="2400">
                <a:latin typeface="隶书" panose="02010509060101010101" pitchFamily="49" charset="-122"/>
                <a:ea typeface="隶书" panose="02010509060101010101" pitchFamily="49" charset="-122"/>
              </a:rPr>
              <a:t>平移到</a:t>
            </a:r>
            <a:r>
              <a:rPr lang="en-US" altLang="zh-CN" sz="2400">
                <a:latin typeface="黑体" panose="02010609060101010101" pitchFamily="49" charset="-122"/>
                <a:ea typeface="黑体" panose="02010609060101010101" pitchFamily="49" charset="-122"/>
              </a:rPr>
              <a:t>(360, 240)</a:t>
            </a:r>
            <a:r>
              <a:rPr lang="en-US" altLang="zh-CN" sz="2400">
                <a:ea typeface="隶书" panose="02010509060101010101" pitchFamily="49" charset="-122"/>
              </a:rPr>
              <a:t> </a:t>
            </a:r>
            <a:r>
              <a:rPr lang="zh-CN" altLang="en-US" sz="2400">
                <a:ea typeface="隶书" panose="02010509060101010101" pitchFamily="49" charset="-122"/>
              </a:rPr>
              <a:t>处。</a:t>
            </a:r>
          </a:p>
        </p:txBody>
      </p:sp>
      <p:sp>
        <p:nvSpPr>
          <p:cNvPr id="7184" name="Text Box 16"/>
          <p:cNvSpPr txBox="1">
            <a:spLocks noChangeArrowheads="1"/>
          </p:cNvSpPr>
          <p:nvPr/>
        </p:nvSpPr>
        <p:spPr bwMode="auto">
          <a:xfrm>
            <a:off x="958850" y="2711450"/>
            <a:ext cx="4908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ea typeface="隶书" panose="02010509060101010101" pitchFamily="49" charset="-122"/>
              </a:rPr>
              <a:t>若： </a:t>
            </a:r>
            <a:r>
              <a:rPr lang="en-US" altLang="zh-CN" sz="2400">
                <a:latin typeface="黑体" panose="02010609060101010101" pitchFamily="49" charset="-122"/>
                <a:ea typeface="黑体" panose="02010609060101010101" pitchFamily="49" charset="-122"/>
              </a:rPr>
              <a:t>SCALE IS (100, 100/3);</a:t>
            </a:r>
            <a:r>
              <a:rPr lang="en-US" altLang="zh-CN" sz="2400"/>
              <a:t> </a:t>
            </a:r>
            <a:endParaRPr lang="en-US" altLang="zh-CN" sz="2400">
              <a:ea typeface="隶书" panose="02010509060101010101" pitchFamily="49" charset="-122"/>
            </a:endParaRPr>
          </a:p>
          <a:p>
            <a:pPr eaLnBrk="1" hangingPunct="1">
              <a:lnSpc>
                <a:spcPct val="120000"/>
              </a:lnSpc>
              <a:spcBef>
                <a:spcPct val="0"/>
              </a:spcBef>
              <a:buFontTx/>
              <a:buNone/>
            </a:pPr>
            <a:r>
              <a:rPr lang="zh-CN" altLang="en-US" sz="2400">
                <a:ea typeface="隶书" panose="02010509060101010101" pitchFamily="49" charset="-122"/>
              </a:rPr>
              <a:t>则：</a:t>
            </a:r>
            <a:r>
              <a:rPr lang="zh-CN" altLang="en-US" sz="2400">
                <a:latin typeface="隶书" panose="02010509060101010101" pitchFamily="49" charset="-122"/>
                <a:ea typeface="隶书" panose="02010509060101010101" pitchFamily="49" charset="-122"/>
              </a:rPr>
              <a:t>横坐标和纵坐标的比例为</a:t>
            </a:r>
            <a:r>
              <a:rPr lang="en-US" altLang="zh-CN" sz="2400">
                <a:latin typeface="黑体" panose="02010609060101010101" pitchFamily="49" charset="-122"/>
                <a:ea typeface="黑体" panose="02010609060101010101" pitchFamily="49" charset="-122"/>
              </a:rPr>
              <a:t>3:1</a:t>
            </a:r>
            <a:r>
              <a:rPr lang="zh-CN" altLang="en-US" sz="2400">
                <a:latin typeface="隶书" panose="02010509060101010101" pitchFamily="49" charset="-122"/>
                <a:ea typeface="隶书" panose="02010509060101010101" pitchFamily="49" charset="-122"/>
              </a:rPr>
              <a:t>。</a:t>
            </a:r>
          </a:p>
        </p:txBody>
      </p:sp>
      <p:sp>
        <p:nvSpPr>
          <p:cNvPr id="2" name="灯片编号占位符 1"/>
          <p:cNvSpPr>
            <a:spLocks noGrp="1"/>
          </p:cNvSpPr>
          <p:nvPr>
            <p:ph type="sldNum" sz="quarter" idx="12"/>
          </p:nvPr>
        </p:nvSpPr>
        <p:spPr/>
        <p:txBody>
          <a:bodyPr/>
          <a:lstStyle/>
          <a:p>
            <a:pPr>
              <a:defRPr/>
            </a:pPr>
            <a:fld id="{78ACA966-7E5F-49BD-8313-A191AB6085DE}" type="slidenum">
              <a:rPr lang="en-US" altLang="zh-CN"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6">
                                            <p:txEl>
                                              <p:pRg st="0" end="0"/>
                                            </p:txEl>
                                          </p:spTgt>
                                        </p:tgtEl>
                                        <p:attrNameLst>
                                          <p:attrName>style.visibility</p:attrName>
                                        </p:attrNameLst>
                                      </p:cBhvr>
                                      <p:to>
                                        <p:strVal val="visible"/>
                                      </p:to>
                                    </p:set>
                                    <p:animEffect transition="in" filter="barn(outVertical)">
                                      <p:cBhvr>
                                        <p:cTn id="7" dur="500"/>
                                        <p:tgtEl>
                                          <p:spTgt spid="717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176">
                                            <p:txEl>
                                              <p:pRg st="1" end="1"/>
                                            </p:txEl>
                                          </p:spTgt>
                                        </p:tgtEl>
                                        <p:attrNameLst>
                                          <p:attrName>style.visibility</p:attrName>
                                        </p:attrNameLst>
                                      </p:cBhvr>
                                      <p:to>
                                        <p:strVal val="visible"/>
                                      </p:to>
                                    </p:set>
                                    <p:animEffect transition="in" filter="barn(outVertical)">
                                      <p:cBhvr>
                                        <p:cTn id="10" dur="500"/>
                                        <p:tgtEl>
                                          <p:spTgt spid="717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176">
                                            <p:txEl>
                                              <p:pRg st="2" end="2"/>
                                            </p:txEl>
                                          </p:spTgt>
                                        </p:tgtEl>
                                        <p:attrNameLst>
                                          <p:attrName>style.visibility</p:attrName>
                                        </p:attrNameLst>
                                      </p:cBhvr>
                                      <p:to>
                                        <p:strVal val="visible"/>
                                      </p:to>
                                    </p:set>
                                    <p:animEffect transition="in" filter="barn(outVertical)">
                                      <p:cBhvr>
                                        <p:cTn id="15" dur="500"/>
                                        <p:tgtEl>
                                          <p:spTgt spid="7176">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176">
                                            <p:txEl>
                                              <p:pRg st="3" end="3"/>
                                            </p:txEl>
                                          </p:spTgt>
                                        </p:tgtEl>
                                        <p:attrNameLst>
                                          <p:attrName>style.visibility</p:attrName>
                                        </p:attrNameLst>
                                      </p:cBhvr>
                                      <p:to>
                                        <p:strVal val="visible"/>
                                      </p:to>
                                    </p:set>
                                    <p:animEffect transition="in" filter="barn(outVertical)">
                                      <p:cBhvr>
                                        <p:cTn id="18" dur="500"/>
                                        <p:tgtEl>
                                          <p:spTgt spid="717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7184"/>
                                        </p:tgtEl>
                                        <p:attrNameLst>
                                          <p:attrName>style.visibility</p:attrName>
                                        </p:attrNameLst>
                                      </p:cBhvr>
                                      <p:to>
                                        <p:strVal val="visible"/>
                                      </p:to>
                                    </p:set>
                                    <p:animEffect transition="in" filter="barn(outVertical)">
                                      <p:cBhvr>
                                        <p:cTn id="23" dur="500"/>
                                        <p:tgtEl>
                                          <p:spTgt spid="71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182"/>
                                        </p:tgtEl>
                                        <p:attrNameLst>
                                          <p:attrName>style.visibility</p:attrName>
                                        </p:attrNameLst>
                                      </p:cBhvr>
                                      <p:to>
                                        <p:strVal val="visible"/>
                                      </p:to>
                                    </p:set>
                                    <p:animEffect transition="in" filter="barn(outVertical)">
                                      <p:cBhvr>
                                        <p:cTn id="28" dur="500"/>
                                        <p:tgtEl>
                                          <p:spTgt spid="718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181"/>
                                        </p:tgtEl>
                                        <p:attrNameLst>
                                          <p:attrName>style.visibility</p:attrName>
                                        </p:attrNameLst>
                                      </p:cBhvr>
                                      <p:to>
                                        <p:strVal val="visible"/>
                                      </p:to>
                                    </p:set>
                                    <p:animEffect transition="in" filter="barn(outVertical)">
                                      <p:cBhvr>
                                        <p:cTn id="31" dur="500"/>
                                        <p:tgtEl>
                                          <p:spTgt spid="71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7183">
                                            <p:txEl>
                                              <p:pRg st="0" end="0"/>
                                            </p:txEl>
                                          </p:spTgt>
                                        </p:tgtEl>
                                        <p:attrNameLst>
                                          <p:attrName>style.visibility</p:attrName>
                                        </p:attrNameLst>
                                      </p:cBhvr>
                                      <p:to>
                                        <p:strVal val="visible"/>
                                      </p:to>
                                    </p:set>
                                    <p:animEffect transition="in" filter="barn(outVertical)">
                                      <p:cBhvr>
                                        <p:cTn id="36" dur="500"/>
                                        <p:tgtEl>
                                          <p:spTgt spid="7183">
                                            <p:txEl>
                                              <p:pRg st="0" end="0"/>
                                            </p:txEl>
                                          </p:spTgt>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7183">
                                            <p:txEl>
                                              <p:pRg st="1" end="1"/>
                                            </p:txEl>
                                          </p:spTgt>
                                        </p:tgtEl>
                                        <p:attrNameLst>
                                          <p:attrName>style.visibility</p:attrName>
                                        </p:attrNameLst>
                                      </p:cBhvr>
                                      <p:to>
                                        <p:strVal val="visible"/>
                                      </p:to>
                                    </p:set>
                                    <p:animEffect transition="in" filter="barn(outVertical)">
                                      <p:cBhvr>
                                        <p:cTn id="39" dur="500"/>
                                        <p:tgtEl>
                                          <p:spTgt spid="7183">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7183">
                                            <p:txEl>
                                              <p:pRg st="2" end="2"/>
                                            </p:txEl>
                                          </p:spTgt>
                                        </p:tgtEl>
                                        <p:attrNameLst>
                                          <p:attrName>style.visibility</p:attrName>
                                        </p:attrNameLst>
                                      </p:cBhvr>
                                      <p:to>
                                        <p:strVal val="visible"/>
                                      </p:to>
                                    </p:set>
                                    <p:animEffect transition="in" filter="barn(outVertical)">
                                      <p:cBhvr>
                                        <p:cTn id="44" dur="500"/>
                                        <p:tgtEl>
                                          <p:spTgt spid="7183">
                                            <p:txEl>
                                              <p:pRg st="2" end="2"/>
                                            </p:txEl>
                                          </p:spTgt>
                                        </p:tgtEl>
                                      </p:cBhvr>
                                    </p:animEffect>
                                  </p:childTnLst>
                                </p:cTn>
                              </p:par>
                              <p:par>
                                <p:cTn id="45" presetID="16" presetClass="entr" presetSubtype="37" fill="hold" grpId="0" nodeType="withEffect">
                                  <p:stCondLst>
                                    <p:cond delay="0"/>
                                  </p:stCondLst>
                                  <p:childTnLst>
                                    <p:set>
                                      <p:cBhvr>
                                        <p:cTn id="46" dur="1" fill="hold">
                                          <p:stCondLst>
                                            <p:cond delay="0"/>
                                          </p:stCondLst>
                                        </p:cTn>
                                        <p:tgtEl>
                                          <p:spTgt spid="7183">
                                            <p:txEl>
                                              <p:pRg st="3" end="3"/>
                                            </p:txEl>
                                          </p:spTgt>
                                        </p:tgtEl>
                                        <p:attrNameLst>
                                          <p:attrName>style.visibility</p:attrName>
                                        </p:attrNameLst>
                                      </p:cBhvr>
                                      <p:to>
                                        <p:strVal val="visible"/>
                                      </p:to>
                                    </p:set>
                                    <p:animEffect transition="in" filter="barn(outVertical)">
                                      <p:cBhvr>
                                        <p:cTn id="47" dur="500"/>
                                        <p:tgtEl>
                                          <p:spTgt spid="71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uiExpand="1" build="p" autoUpdateAnimBg="0"/>
      <p:bldP spid="7181" grpId="0" autoUpdateAnimBg="0"/>
      <p:bldP spid="7182" grpId="0" autoUpdateAnimBg="0"/>
      <p:bldP spid="7183" grpId="0" uiExpand="1" build="p" autoUpdateAnimBg="0"/>
      <p:bldP spid="7184" grpId="0" autoUpdateAnimBg="0"/>
    </p:bldLst>
  </p:timing>
</p:sld>
</file>

<file path=ppt/theme/theme1.xml><?xml version="1.0" encoding="utf-8"?>
<a:theme xmlns:a="http://schemas.openxmlformats.org/drawingml/2006/main" name="default">
  <a:themeElements>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txDef>
      <a:spPr>
        <a:noFill/>
      </a:spPr>
      <a:bodyPr wrap="square" rtlCol="0">
        <a:spAutoFit/>
      </a:bodyPr>
      <a:lstStyle>
        <a:defPPr>
          <a:defRPr dirty="0" smtClean="0">
            <a:latin typeface="Consolas" panose="020B0609020204030204" pitchFamily="49" charset="0"/>
            <a:ea typeface="黑体" panose="02010609060101010101" pitchFamily="49" charset="-122"/>
            <a:cs typeface="Consolas" panose="020B0609020204030204" pitchFamily="49" charset="0"/>
          </a:defRPr>
        </a:defPPr>
      </a:lstStyle>
    </a:txDef>
  </a:objectDefaults>
  <a:extraClrSchemeLst>
    <a:extraClrScheme>
      <a:clrScheme name="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gcom0101</Template>
  <TotalTime>0</TotalTime>
  <Words>3328</Words>
  <Application>Microsoft Office PowerPoint</Application>
  <PresentationFormat>全屏显示(4:3)</PresentationFormat>
  <Paragraphs>620</Paragraphs>
  <Slides>41</Slides>
  <Notes>38</Notes>
  <HiddenSlides>0</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41</vt:i4>
      </vt:variant>
      <vt:variant>
        <vt:lpstr>自定义放映</vt:lpstr>
      </vt:variant>
      <vt:variant>
        <vt:i4>1</vt:i4>
      </vt:variant>
    </vt:vector>
  </HeadingPairs>
  <TitlesOfParts>
    <vt:vector size="56" baseType="lpstr">
      <vt:lpstr>黑体</vt:lpstr>
      <vt:lpstr>华文行楷</vt:lpstr>
      <vt:lpstr>华文楷体</vt:lpstr>
      <vt:lpstr>楷体</vt:lpstr>
      <vt:lpstr>隶书</vt:lpstr>
      <vt:lpstr>宋体</vt:lpstr>
      <vt:lpstr>微软雅黑</vt:lpstr>
      <vt:lpstr>新宋体</vt:lpstr>
      <vt:lpstr>Arial</vt:lpstr>
      <vt:lpstr>Consolas</vt:lpstr>
      <vt:lpstr>Times New Roman</vt:lpstr>
      <vt:lpstr>default</vt:lpstr>
      <vt:lpstr>位图图像</vt:lpstr>
      <vt:lpstr>Visio</vt:lpstr>
      <vt:lpstr>《编译原理 》上机作业（1）</vt:lpstr>
      <vt:lpstr>PowerPoint 演示文稿</vt:lpstr>
      <vt:lpstr>一、上机作业的目的</vt:lpstr>
      <vt:lpstr>二、简单的函数绘图语言 2.1 语言简述</vt:lpstr>
      <vt:lpstr>&lt;3&gt; 函数绘图源程序举例 </vt:lpstr>
      <vt:lpstr>其他函数图形：</vt:lpstr>
      <vt:lpstr>2.2 语句的语法和语义（syntax &amp; semantics） </vt:lpstr>
      <vt:lpstr>2.2.1 循环绘图（FOR-DRAW ）语句 </vt:lpstr>
      <vt:lpstr>2.2.2 比例设置(SCALE)语句</vt:lpstr>
      <vt:lpstr>2.2.4 角度旋转(ROT)语句</vt:lpstr>
      <vt:lpstr>语句功能的演示</vt:lpstr>
      <vt:lpstr>三、 题目与要求</vt:lpstr>
      <vt:lpstr>PowerPoint 演示文稿</vt:lpstr>
      <vt:lpstr>3.2 任务划分与上机报告 </vt:lpstr>
      <vt:lpstr>四、从记号分类到 DFA</vt:lpstr>
      <vt:lpstr>4.1 记号的语法和语义（续）</vt:lpstr>
      <vt:lpstr>4.2 记号的设计</vt:lpstr>
      <vt:lpstr>4.2 记号的设计（续1）</vt:lpstr>
      <vt:lpstr>PowerPoint 演示文稿</vt:lpstr>
      <vt:lpstr>4.3 模式的正规式表示 </vt:lpstr>
      <vt:lpstr>4.4 区分记号的符号表 </vt:lpstr>
      <vt:lpstr>三者之间的关系</vt:lpstr>
      <vt:lpstr>例 语句“ROT IS PI/6”的记号流</vt:lpstr>
      <vt:lpstr>4.5 正规式的DFA </vt:lpstr>
      <vt:lpstr>五、词法分析器的设计</vt:lpstr>
      <vt:lpstr>五、词法分析器的设计</vt:lpstr>
      <vt:lpstr>五、词法分析器的设计</vt:lpstr>
      <vt:lpstr>六、词法分析器的实现</vt:lpstr>
      <vt:lpstr>GetToken()</vt:lpstr>
      <vt:lpstr>预处理：跳过空白字符</vt:lpstr>
      <vt:lpstr>边扫描，边转移</vt:lpstr>
      <vt:lpstr>后处理：终态判断及收尾</vt:lpstr>
      <vt:lpstr>DFA的实现</vt:lpstr>
      <vt:lpstr>DFA的实现：数据结构的设计</vt:lpstr>
      <vt:lpstr>DFA的实现：数据结构的设计</vt:lpstr>
      <vt:lpstr>DFA的实现：数据结构的设计</vt:lpstr>
      <vt:lpstr>终态的表示</vt:lpstr>
      <vt:lpstr>** 错误的处理考虑</vt:lpstr>
      <vt:lpstr>七、测试设计</vt:lpstr>
      <vt:lpstr>七、测试设计</vt:lpstr>
      <vt:lpstr>第一次上机要点</vt:lpstr>
      <vt:lpstr>GetToken</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上机作业(1)词法分析器的构造</dc:title>
  <dc:creator>EZ123</dc:creator>
  <dc:description>仅要求完成词法、语法识别即可，语义实现在“程序分析”课程中完成</dc:description>
  <cp:lastModifiedBy>Keyboard L</cp:lastModifiedBy>
  <cp:revision>198</cp:revision>
  <dcterms:created xsi:type="dcterms:W3CDTF">2004-02-06T07:41:27Z</dcterms:created>
  <dcterms:modified xsi:type="dcterms:W3CDTF">2018-12-23T15:26:03Z</dcterms:modified>
</cp:coreProperties>
</file>