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36" d="100"/>
          <a:sy n="36" d="100"/>
        </p:scale>
        <p:origin x="24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75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548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3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127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>
                    <a:tint val="82000"/>
                  </a:schemeClr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82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906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47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71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018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527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9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355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F5CD4-1930-465C-A4D8-ECFE7D2A99BE}" type="datetimeFigureOut">
              <a:rPr lang="en-IE" smtClean="0"/>
              <a:t>18/02/2024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D447E2-8743-47FC-BC14-6B538E05E8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134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42445C-BFDD-D5CD-778E-83C4965472CE}"/>
              </a:ext>
            </a:extLst>
          </p:cNvPr>
          <p:cNvSpPr/>
          <p:nvPr/>
        </p:nvSpPr>
        <p:spPr>
          <a:xfrm rot="10800000">
            <a:off x="0" y="0"/>
            <a:ext cx="15131367" cy="2138362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64E6F-8F92-235A-3B07-0E17051CDE4B}"/>
              </a:ext>
            </a:extLst>
          </p:cNvPr>
          <p:cNvSpPr/>
          <p:nvPr/>
        </p:nvSpPr>
        <p:spPr>
          <a:xfrm>
            <a:off x="-1" y="1"/>
            <a:ext cx="15131363" cy="2303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5D5DCB37-C4ED-71C7-311B-A2D599880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8" y="413621"/>
            <a:ext cx="3061405" cy="1476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A3D847-6E17-D8D2-A07D-5F24F802CFE2}"/>
              </a:ext>
            </a:extLst>
          </p:cNvPr>
          <p:cNvSpPr txBox="1"/>
          <p:nvPr/>
        </p:nvSpPr>
        <p:spPr>
          <a:xfrm>
            <a:off x="3630858" y="1151999"/>
            <a:ext cx="11500509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E" sz="2000" dirty="0">
                <a:latin typeface="Congenial" panose="020F0502020204030204" pitchFamily="2" charset="0"/>
              </a:rPr>
              <a:t>Luke Canny	19339166								Supervisor: Dr. Fearghal Morgan</a:t>
            </a:r>
          </a:p>
          <a:p>
            <a:r>
              <a:rPr lang="en-IE" sz="2000" dirty="0">
                <a:latin typeface="Congenial" panose="020F0502020204030204" pitchFamily="2" charset="0"/>
              </a:rPr>
              <a:t>Masters Electronic and Computer Engineering			Co-assessor: Mr Liam Kilmartin</a:t>
            </a:r>
          </a:p>
          <a:p>
            <a:r>
              <a:rPr lang="en-IE" sz="100" dirty="0">
                <a:latin typeface="Congenial" panose="020F0502020204030204" pitchFamily="2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F479A-3599-FA10-0CBA-A4FDBDA8424B}"/>
              </a:ext>
            </a:extLst>
          </p:cNvPr>
          <p:cNvSpPr txBox="1"/>
          <p:nvPr/>
        </p:nvSpPr>
        <p:spPr>
          <a:xfrm>
            <a:off x="3630857" y="444113"/>
            <a:ext cx="1150050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E" sz="4000" b="1" dirty="0">
                <a:latin typeface="Congenial Black" panose="02000503040000020004" pitchFamily="2" charset="0"/>
              </a:rPr>
              <a:t>PYNQ Automated System-on-Chip Builder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76DC2-54A3-2F25-A655-421FDFB00AAB}"/>
              </a:ext>
            </a:extLst>
          </p:cNvPr>
          <p:cNvSpPr txBox="1"/>
          <p:nvPr/>
        </p:nvSpPr>
        <p:spPr>
          <a:xfrm>
            <a:off x="193759" y="2550219"/>
            <a:ext cx="71841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Project Objectives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B07B2-DF35-93CD-6C6A-734BA50D432C}"/>
              </a:ext>
            </a:extLst>
          </p:cNvPr>
          <p:cNvSpPr/>
          <p:nvPr/>
        </p:nvSpPr>
        <p:spPr>
          <a:xfrm>
            <a:off x="181745" y="3011885"/>
            <a:ext cx="7196186" cy="17152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The aim of this project is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Create a remote PYNQ laboratory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Extend the functionality of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HDLGen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-ChatGPT to automatically deploy projects to PYNQ-Z2 FPGAs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Develop an interactive challenge-based RISC-V learning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22305-1519-6D45-F4D9-4C0441D385F8}"/>
              </a:ext>
            </a:extLst>
          </p:cNvPr>
          <p:cNvSpPr txBox="1"/>
          <p:nvPr/>
        </p:nvSpPr>
        <p:spPr>
          <a:xfrm>
            <a:off x="7741419" y="19669979"/>
            <a:ext cx="719298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Acknowledgements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C2AF1D-D453-AAA4-2555-4741774AAAD6}"/>
              </a:ext>
            </a:extLst>
          </p:cNvPr>
          <p:cNvSpPr/>
          <p:nvPr/>
        </p:nvSpPr>
        <p:spPr>
          <a:xfrm>
            <a:off x="7741419" y="20131645"/>
            <a:ext cx="7192987" cy="10230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I would like to thank Dr. Fearghal Morgan for his support and guidance, and Roshan George, JP Byrne and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Abishek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Bupathi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 for their previous work on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HDLGen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-ChatGPT, PYNQ and RISC-V.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68C79-2DD9-05D9-9506-32EE14716C53}"/>
              </a:ext>
            </a:extLst>
          </p:cNvPr>
          <p:cNvSpPr txBox="1"/>
          <p:nvPr/>
        </p:nvSpPr>
        <p:spPr>
          <a:xfrm>
            <a:off x="7741419" y="17262210"/>
            <a:ext cx="719618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Future 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8FACA-4F2B-CE1A-C5F0-F555B01E9C58}"/>
              </a:ext>
            </a:extLst>
          </p:cNvPr>
          <p:cNvSpPr/>
          <p:nvPr/>
        </p:nvSpPr>
        <p:spPr>
          <a:xfrm>
            <a:off x="7741419" y="17723875"/>
            <a:ext cx="7196186" cy="171527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872863-BDF0-F666-696A-A0347D5CC4DA}"/>
              </a:ext>
            </a:extLst>
          </p:cNvPr>
          <p:cNvSpPr txBox="1"/>
          <p:nvPr/>
        </p:nvSpPr>
        <p:spPr>
          <a:xfrm>
            <a:off x="205773" y="4973377"/>
            <a:ext cx="718417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Project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CCAA71-903E-0B00-EB76-A2AE59E13326}"/>
              </a:ext>
            </a:extLst>
          </p:cNvPr>
          <p:cNvSpPr/>
          <p:nvPr/>
        </p:nvSpPr>
        <p:spPr>
          <a:xfrm>
            <a:off x="193759" y="5435043"/>
            <a:ext cx="7196186" cy="17152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will either be connected to the objectives section above or added more information :&gt;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B945C-1461-0A5B-C223-D19030BC7445}"/>
              </a:ext>
            </a:extLst>
          </p:cNvPr>
          <p:cNvSpPr txBox="1"/>
          <p:nvPr/>
        </p:nvSpPr>
        <p:spPr>
          <a:xfrm>
            <a:off x="7731894" y="2565606"/>
            <a:ext cx="721521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PYNQ SoC Builder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60DDE6-9D38-5A81-5C49-84ED0769042D}"/>
              </a:ext>
            </a:extLst>
          </p:cNvPr>
          <p:cNvSpPr/>
          <p:nvPr/>
        </p:nvSpPr>
        <p:spPr>
          <a:xfrm>
            <a:off x="7746170" y="3027271"/>
            <a:ext cx="7196186" cy="1400409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PYNQ SoC Builder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F7E49-A33E-0EF9-8C4B-55C4664C94CF}"/>
              </a:ext>
            </a:extLst>
          </p:cNvPr>
          <p:cNvSpPr txBox="1"/>
          <p:nvPr/>
        </p:nvSpPr>
        <p:spPr>
          <a:xfrm>
            <a:off x="191497" y="7396536"/>
            <a:ext cx="721521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Remote PYNQ FPGA Laboratory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7CF35-5B3C-F1BB-0701-3780EBDD8B59}"/>
              </a:ext>
            </a:extLst>
          </p:cNvPr>
          <p:cNvSpPr/>
          <p:nvPr/>
        </p:nvSpPr>
        <p:spPr>
          <a:xfrm>
            <a:off x="205773" y="7858201"/>
            <a:ext cx="7196186" cy="634143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Remote PYNQ FPGA Laboratory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696CE3-ABA1-8591-9E11-67162BF0FDF6}"/>
              </a:ext>
            </a:extLst>
          </p:cNvPr>
          <p:cNvSpPr txBox="1"/>
          <p:nvPr/>
        </p:nvSpPr>
        <p:spPr>
          <a:xfrm>
            <a:off x="176995" y="14428598"/>
            <a:ext cx="7196186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RISC-V Challenge-Based Learning Platform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B96D29-C6D1-D947-8337-FEFF9A7CA780}"/>
              </a:ext>
            </a:extLst>
          </p:cNvPr>
          <p:cNvSpPr/>
          <p:nvPr/>
        </p:nvSpPr>
        <p:spPr>
          <a:xfrm>
            <a:off x="184944" y="14890264"/>
            <a:ext cx="7196186" cy="6264402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will either be connected to the objectives section above or added more information :&gt;</a:t>
            </a:r>
          </a:p>
        </p:txBody>
      </p:sp>
    </p:spTree>
    <p:extLst>
      <p:ext uri="{BB962C8B-B14F-4D97-AF65-F5344CB8AC3E}">
        <p14:creationId xmlns:p14="http://schemas.microsoft.com/office/powerpoint/2010/main" val="45919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12DE1-0C34-2A31-BD32-DAAD6A05F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DC4BB6-2222-994D-7B3F-81C8E94B0723}"/>
              </a:ext>
            </a:extLst>
          </p:cNvPr>
          <p:cNvSpPr/>
          <p:nvPr/>
        </p:nvSpPr>
        <p:spPr>
          <a:xfrm rot="10800000">
            <a:off x="0" y="0"/>
            <a:ext cx="15131367" cy="2138362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BBEBE-0598-D3AE-2530-83FF9D810D3E}"/>
              </a:ext>
            </a:extLst>
          </p:cNvPr>
          <p:cNvSpPr/>
          <p:nvPr/>
        </p:nvSpPr>
        <p:spPr>
          <a:xfrm>
            <a:off x="-1" y="1"/>
            <a:ext cx="15131363" cy="2303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A5E90D64-59DC-5177-18ED-76851B85D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8" y="413621"/>
            <a:ext cx="3061405" cy="1476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11CFC7-B18D-B51B-33AD-206A5B228833}"/>
              </a:ext>
            </a:extLst>
          </p:cNvPr>
          <p:cNvSpPr txBox="1"/>
          <p:nvPr/>
        </p:nvSpPr>
        <p:spPr>
          <a:xfrm>
            <a:off x="3630857" y="1158685"/>
            <a:ext cx="11500509" cy="10310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E" sz="2000" dirty="0">
                <a:latin typeface="Congenial" panose="020F0502020204030204" pitchFamily="2" charset="0"/>
              </a:rPr>
              <a:t>Luke Canny	19339166								Supervisor: Dr. Fearghal Morgan</a:t>
            </a:r>
          </a:p>
          <a:p>
            <a:r>
              <a:rPr lang="en-IE" sz="2000" dirty="0">
                <a:latin typeface="Congenial" panose="020F0502020204030204" pitchFamily="2" charset="0"/>
              </a:rPr>
              <a:t>Masters Electronic and Computer Engineering			Co-assessor: Mr Liam Kilmartin</a:t>
            </a:r>
          </a:p>
          <a:p>
            <a:r>
              <a:rPr lang="en-IE" sz="2000" dirty="0">
                <a:latin typeface="Congenial" panose="020F0502020204030204" pitchFamily="2" charset="0"/>
              </a:rPr>
              <a:t>GitHub: github.com/HDLGen-ChatGPT/PYNQ-SoC-Builder</a:t>
            </a:r>
          </a:p>
          <a:p>
            <a:r>
              <a:rPr lang="en-IE" sz="100" dirty="0">
                <a:latin typeface="Congenial" panose="020F0502020204030204" pitchFamily="2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42D45-E091-D90C-ED02-86E079719015}"/>
              </a:ext>
            </a:extLst>
          </p:cNvPr>
          <p:cNvSpPr txBox="1"/>
          <p:nvPr/>
        </p:nvSpPr>
        <p:spPr>
          <a:xfrm>
            <a:off x="3630857" y="444113"/>
            <a:ext cx="1150050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E" sz="4000" b="1" dirty="0">
                <a:latin typeface="Congenial Black" panose="02000503040000020004" pitchFamily="2" charset="0"/>
              </a:rPr>
              <a:t>PYNQ Automated System-on-Chip Builder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F3EE1-A50E-6997-5779-9D9F7DE6E740}"/>
              </a:ext>
            </a:extLst>
          </p:cNvPr>
          <p:cNvSpPr txBox="1"/>
          <p:nvPr/>
        </p:nvSpPr>
        <p:spPr>
          <a:xfrm>
            <a:off x="193759" y="2550219"/>
            <a:ext cx="718417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Project Objectives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D94CC-653D-16E2-E12D-DF0442E649E2}"/>
              </a:ext>
            </a:extLst>
          </p:cNvPr>
          <p:cNvSpPr/>
          <p:nvPr/>
        </p:nvSpPr>
        <p:spPr>
          <a:xfrm>
            <a:off x="181745" y="3011885"/>
            <a:ext cx="7196186" cy="17152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The aim of this project is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Create a remote PYNQ laboratory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Extend the functionality of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HDLGen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-ChatGPT to automatically deploy projects to PYNQ-Z2 FPGAs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Develop an interactive challenge-based RISC-V learning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19E42-1C7F-BA1D-A494-08FEFAEC894C}"/>
              </a:ext>
            </a:extLst>
          </p:cNvPr>
          <p:cNvSpPr txBox="1"/>
          <p:nvPr/>
        </p:nvSpPr>
        <p:spPr>
          <a:xfrm>
            <a:off x="7741419" y="19669979"/>
            <a:ext cx="719298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Acknowledgements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4E468-277D-1517-4AAD-90CF6699AC51}"/>
              </a:ext>
            </a:extLst>
          </p:cNvPr>
          <p:cNvSpPr/>
          <p:nvPr/>
        </p:nvSpPr>
        <p:spPr>
          <a:xfrm>
            <a:off x="7741419" y="20131645"/>
            <a:ext cx="7192987" cy="10230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I would like to thank Dr. Fearghal Morgan for his support and guidance, and Roshan George, JP Byrne and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Abishek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Bupathi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 for their previous work on </a:t>
            </a:r>
            <a:r>
              <a:rPr lang="en-IE" dirty="0" err="1">
                <a:solidFill>
                  <a:schemeClr val="tx1"/>
                </a:solidFill>
                <a:latin typeface="Congenial" panose="02000503040000020004" pitchFamily="2" charset="0"/>
              </a:rPr>
              <a:t>HDLGen</a:t>
            </a: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-ChatGPT, PYNQ and RISC-V.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66CE2-270A-9C6A-3CE1-A12D1063AE24}"/>
              </a:ext>
            </a:extLst>
          </p:cNvPr>
          <p:cNvSpPr txBox="1"/>
          <p:nvPr/>
        </p:nvSpPr>
        <p:spPr>
          <a:xfrm>
            <a:off x="176995" y="19669979"/>
            <a:ext cx="719618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Future 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BC73FF-B49B-87E4-6496-36C69F58B236}"/>
              </a:ext>
            </a:extLst>
          </p:cNvPr>
          <p:cNvSpPr/>
          <p:nvPr/>
        </p:nvSpPr>
        <p:spPr>
          <a:xfrm>
            <a:off x="176995" y="20131644"/>
            <a:ext cx="7196186" cy="102302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Develop more RISC-V challenges of varying difficulty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Develop an online platform to allow user-sessions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Future Work 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488B2-8C74-CDB4-4184-2D71B371D4A5}"/>
              </a:ext>
            </a:extLst>
          </p:cNvPr>
          <p:cNvSpPr txBox="1"/>
          <p:nvPr/>
        </p:nvSpPr>
        <p:spPr>
          <a:xfrm>
            <a:off x="205773" y="4973377"/>
            <a:ext cx="718417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Project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9C6FE6-74ED-D2C5-D64E-00592AA58125}"/>
              </a:ext>
            </a:extLst>
          </p:cNvPr>
          <p:cNvSpPr/>
          <p:nvPr/>
        </p:nvSpPr>
        <p:spPr>
          <a:xfrm>
            <a:off x="193759" y="5435043"/>
            <a:ext cx="7196186" cy="17152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will either be connected to the objectives section above or added more information :&gt;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A5151-8121-BECF-71AF-C417181DE8AF}"/>
              </a:ext>
            </a:extLst>
          </p:cNvPr>
          <p:cNvSpPr txBox="1"/>
          <p:nvPr/>
        </p:nvSpPr>
        <p:spPr>
          <a:xfrm>
            <a:off x="7731894" y="2565606"/>
            <a:ext cx="721521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PYNQ SoC Builder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D3AB4-C51B-D370-0941-71498EF8246E}"/>
              </a:ext>
            </a:extLst>
          </p:cNvPr>
          <p:cNvSpPr/>
          <p:nvPr/>
        </p:nvSpPr>
        <p:spPr>
          <a:xfrm>
            <a:off x="7746170" y="3027271"/>
            <a:ext cx="7196186" cy="1117236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PYNQ SoC Builder is a standalone Python application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Configures Vivado project for PYNQ-Z2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Generates and imports PYNQ-Z2 physical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Creates and populates a Vivado Block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Configures PYNQ board I/O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Performs synthesis, implementation and bitstream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Generates a Jupyter Notebook project based on test plan</a:t>
            </a:r>
          </a:p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endParaRPr lang="en-IE" dirty="0">
              <a:solidFill>
                <a:schemeClr val="tx1"/>
              </a:solidFill>
              <a:latin typeface="Congenial" panose="02000503040000020004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21ACA8-00AB-641E-9756-DCBBF1411B5F}"/>
              </a:ext>
            </a:extLst>
          </p:cNvPr>
          <p:cNvSpPr txBox="1"/>
          <p:nvPr/>
        </p:nvSpPr>
        <p:spPr>
          <a:xfrm>
            <a:off x="191497" y="7396536"/>
            <a:ext cx="7215213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Remote PYNQ FPGA Laboratory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1A96DA-2195-0FAD-FACA-07875697BB17}"/>
              </a:ext>
            </a:extLst>
          </p:cNvPr>
          <p:cNvSpPr/>
          <p:nvPr/>
        </p:nvSpPr>
        <p:spPr>
          <a:xfrm>
            <a:off x="205773" y="7858201"/>
            <a:ext cx="7196186" cy="6341437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Remote PYNQ FPGA Laboratory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D5D0E2-84A2-A568-4888-760E42D05194}"/>
              </a:ext>
            </a:extLst>
          </p:cNvPr>
          <p:cNvSpPr txBox="1"/>
          <p:nvPr/>
        </p:nvSpPr>
        <p:spPr>
          <a:xfrm>
            <a:off x="176994" y="14464142"/>
            <a:ext cx="14757411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latin typeface="Congenial Black" panose="020F0502020204030204" pitchFamily="2" charset="0"/>
              </a:rPr>
              <a:t>RISC-V Challenge-Based Learning Platform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4BF828-3F1D-C7A6-8674-BCA34E6E2D24}"/>
              </a:ext>
            </a:extLst>
          </p:cNvPr>
          <p:cNvSpPr/>
          <p:nvPr/>
        </p:nvSpPr>
        <p:spPr>
          <a:xfrm>
            <a:off x="176994" y="14925807"/>
            <a:ext cx="14757412" cy="458262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  <a:latin typeface="Congenial" panose="02000503040000020004" pitchFamily="2" charset="0"/>
              </a:rPr>
              <a:t>This section will either be connected to the objectives section above or added more information :&gt;</a:t>
            </a:r>
          </a:p>
        </p:txBody>
      </p:sp>
      <p:pic>
        <p:nvPicPr>
          <p:cNvPr id="3" name="Picture 2" descr="A close-up of a red circuit board&#10;&#10;Description automatically generated">
            <a:extLst>
              <a:ext uri="{FF2B5EF4-FFF2-40B4-BE49-F238E27FC236}">
                <a16:creationId xmlns:a16="http://schemas.microsoft.com/office/drawing/2014/main" id="{A41DC131-498C-4C4A-D944-F5EF87737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6" y="11258928"/>
            <a:ext cx="3284801" cy="20837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CA4519-E39D-7F85-ECCB-BB50EC126768}"/>
              </a:ext>
            </a:extLst>
          </p:cNvPr>
          <p:cNvSpPr/>
          <p:nvPr/>
        </p:nvSpPr>
        <p:spPr>
          <a:xfrm>
            <a:off x="8008249" y="5239260"/>
            <a:ext cx="6659325" cy="290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4401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</TotalTime>
  <Words>402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Congenial</vt:lpstr>
      <vt:lpstr>Congenial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Canny</dc:creator>
  <cp:lastModifiedBy>Luke Canny</cp:lastModifiedBy>
  <cp:revision>22</cp:revision>
  <dcterms:created xsi:type="dcterms:W3CDTF">2024-02-18T17:31:03Z</dcterms:created>
  <dcterms:modified xsi:type="dcterms:W3CDTF">2024-02-19T11:56:07Z</dcterms:modified>
</cp:coreProperties>
</file>