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p:scale>
          <a:sx n="66" d="100"/>
          <a:sy n="66" d="100"/>
        </p:scale>
        <p:origin x="-3090" y="-6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07887-4DD5-4BD4-B0F8-5845CAD370CF}" type="datetimeFigureOut">
              <a:rPr lang="en-IE" smtClean="0"/>
              <a:t>30/03/2024</a:t>
            </a:fld>
            <a:endParaRPr lang="en-IE"/>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9805E-7E56-4DC2-B8A9-DECDC36BE8C5}" type="slidenum">
              <a:rPr lang="en-IE" smtClean="0"/>
              <a:t>‹#›</a:t>
            </a:fld>
            <a:endParaRPr lang="en-IE"/>
          </a:p>
        </p:txBody>
      </p:sp>
    </p:spTree>
    <p:extLst>
      <p:ext uri="{BB962C8B-B14F-4D97-AF65-F5344CB8AC3E}">
        <p14:creationId xmlns:p14="http://schemas.microsoft.com/office/powerpoint/2010/main" val="1908680813"/>
      </p:ext>
    </p:extLst>
  </p:cSld>
  <p:clrMap bg1="lt1" tx1="dk1" bg2="lt2" tx2="dk2" accent1="accent1" accent2="accent2" accent3="accent3" accent4="accent4" accent5="accent5" accent6="accent6" hlink="hlink" folHlink="folHlink"/>
  <p:notesStyle>
    <a:lvl1pPr marL="0" algn="l" defTabSz="3454697" rtl="0" eaLnBrk="1" latinLnBrk="0" hangingPunct="1">
      <a:defRPr sz="4535" kern="1200">
        <a:solidFill>
          <a:schemeClr val="tx1"/>
        </a:solidFill>
        <a:latin typeface="+mn-lt"/>
        <a:ea typeface="+mn-ea"/>
        <a:cs typeface="+mn-cs"/>
      </a:defRPr>
    </a:lvl1pPr>
    <a:lvl2pPr marL="1727349" algn="l" defTabSz="3454697" rtl="0" eaLnBrk="1" latinLnBrk="0" hangingPunct="1">
      <a:defRPr sz="4535" kern="1200">
        <a:solidFill>
          <a:schemeClr val="tx1"/>
        </a:solidFill>
        <a:latin typeface="+mn-lt"/>
        <a:ea typeface="+mn-ea"/>
        <a:cs typeface="+mn-cs"/>
      </a:defRPr>
    </a:lvl2pPr>
    <a:lvl3pPr marL="3454697" algn="l" defTabSz="3454697" rtl="0" eaLnBrk="1" latinLnBrk="0" hangingPunct="1">
      <a:defRPr sz="4535" kern="1200">
        <a:solidFill>
          <a:schemeClr val="tx1"/>
        </a:solidFill>
        <a:latin typeface="+mn-lt"/>
        <a:ea typeface="+mn-ea"/>
        <a:cs typeface="+mn-cs"/>
      </a:defRPr>
    </a:lvl3pPr>
    <a:lvl4pPr marL="5182050" algn="l" defTabSz="3454697" rtl="0" eaLnBrk="1" latinLnBrk="0" hangingPunct="1">
      <a:defRPr sz="4535" kern="1200">
        <a:solidFill>
          <a:schemeClr val="tx1"/>
        </a:solidFill>
        <a:latin typeface="+mn-lt"/>
        <a:ea typeface="+mn-ea"/>
        <a:cs typeface="+mn-cs"/>
      </a:defRPr>
    </a:lvl4pPr>
    <a:lvl5pPr marL="6909398" algn="l" defTabSz="3454697" rtl="0" eaLnBrk="1" latinLnBrk="0" hangingPunct="1">
      <a:defRPr sz="4535" kern="1200">
        <a:solidFill>
          <a:schemeClr val="tx1"/>
        </a:solidFill>
        <a:latin typeface="+mn-lt"/>
        <a:ea typeface="+mn-ea"/>
        <a:cs typeface="+mn-cs"/>
      </a:defRPr>
    </a:lvl5pPr>
    <a:lvl6pPr marL="8636743" algn="l" defTabSz="3454697" rtl="0" eaLnBrk="1" latinLnBrk="0" hangingPunct="1">
      <a:defRPr sz="4535" kern="1200">
        <a:solidFill>
          <a:schemeClr val="tx1"/>
        </a:solidFill>
        <a:latin typeface="+mn-lt"/>
        <a:ea typeface="+mn-ea"/>
        <a:cs typeface="+mn-cs"/>
      </a:defRPr>
    </a:lvl6pPr>
    <a:lvl7pPr marL="10364092" algn="l" defTabSz="3454697" rtl="0" eaLnBrk="1" latinLnBrk="0" hangingPunct="1">
      <a:defRPr sz="4535" kern="1200">
        <a:solidFill>
          <a:schemeClr val="tx1"/>
        </a:solidFill>
        <a:latin typeface="+mn-lt"/>
        <a:ea typeface="+mn-ea"/>
        <a:cs typeface="+mn-cs"/>
      </a:defRPr>
    </a:lvl7pPr>
    <a:lvl8pPr marL="12091444" algn="l" defTabSz="3454697" rtl="0" eaLnBrk="1" latinLnBrk="0" hangingPunct="1">
      <a:defRPr sz="4535" kern="1200">
        <a:solidFill>
          <a:schemeClr val="tx1"/>
        </a:solidFill>
        <a:latin typeface="+mn-lt"/>
        <a:ea typeface="+mn-ea"/>
        <a:cs typeface="+mn-cs"/>
      </a:defRPr>
    </a:lvl8pPr>
    <a:lvl9pPr marL="13818793" algn="l" defTabSz="3454697"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CF29805E-7E56-4DC2-B8A9-DECDC36BE8C5}" type="slidenum">
              <a:rPr lang="en-IE" smtClean="0"/>
              <a:t>1</a:t>
            </a:fld>
            <a:endParaRPr lang="en-IE"/>
          </a:p>
        </p:txBody>
      </p:sp>
    </p:spTree>
    <p:extLst>
      <p:ext uri="{BB962C8B-B14F-4D97-AF65-F5344CB8AC3E}">
        <p14:creationId xmlns:p14="http://schemas.microsoft.com/office/powerpoint/2010/main" val="421966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CF29805E-7E56-4DC2-B8A9-DECDC36BE8C5}" type="slidenum">
              <a:rPr lang="en-IE" smtClean="0"/>
              <a:t>2</a:t>
            </a:fld>
            <a:endParaRPr lang="en-IE"/>
          </a:p>
        </p:txBody>
      </p:sp>
    </p:spTree>
    <p:extLst>
      <p:ext uri="{BB962C8B-B14F-4D97-AF65-F5344CB8AC3E}">
        <p14:creationId xmlns:p14="http://schemas.microsoft.com/office/powerpoint/2010/main" val="406260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626"/>
            <a:ext cx="30599777" cy="12533242"/>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8198"/>
            <a:ext cx="26999804" cy="86916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03965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2314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653"/>
            <a:ext cx="7762444"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653"/>
            <a:ext cx="228373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15746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292499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4945"/>
            <a:ext cx="31049774" cy="14974888"/>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1502"/>
            <a:ext cx="31049774" cy="7874940"/>
          </a:xfrm>
        </p:spPr>
        <p:txBody>
          <a:bodyPr/>
          <a:lstStyle>
            <a:lvl1pPr marL="0" indent="0">
              <a:buNone/>
              <a:defRPr sz="9449">
                <a:solidFill>
                  <a:schemeClr val="tx1">
                    <a:tint val="82000"/>
                  </a:schemeClr>
                </a:solidFill>
              </a:defRPr>
            </a:lvl1pPr>
            <a:lvl2pPr marL="1799996" indent="0">
              <a:buNone/>
              <a:defRPr sz="7874">
                <a:solidFill>
                  <a:schemeClr val="tx1">
                    <a:tint val="82000"/>
                  </a:schemeClr>
                </a:solidFill>
              </a:defRPr>
            </a:lvl2pPr>
            <a:lvl3pPr marL="3599993" indent="0">
              <a:buNone/>
              <a:defRPr sz="7087">
                <a:solidFill>
                  <a:schemeClr val="tx1">
                    <a:tint val="82000"/>
                  </a:schemeClr>
                </a:solidFill>
              </a:defRPr>
            </a:lvl3pPr>
            <a:lvl4pPr marL="5399989" indent="0">
              <a:buNone/>
              <a:defRPr sz="6299">
                <a:solidFill>
                  <a:schemeClr val="tx1">
                    <a:tint val="82000"/>
                  </a:schemeClr>
                </a:solidFill>
              </a:defRPr>
            </a:lvl4pPr>
            <a:lvl5pPr marL="7199986" indent="0">
              <a:buNone/>
              <a:defRPr sz="6299">
                <a:solidFill>
                  <a:schemeClr val="tx1">
                    <a:tint val="82000"/>
                  </a:schemeClr>
                </a:solidFill>
              </a:defRPr>
            </a:lvl5pPr>
            <a:lvl6pPr marL="8999982" indent="0">
              <a:buNone/>
              <a:defRPr sz="6299">
                <a:solidFill>
                  <a:schemeClr val="tx1">
                    <a:tint val="82000"/>
                  </a:schemeClr>
                </a:solidFill>
              </a:defRPr>
            </a:lvl6pPr>
            <a:lvl7pPr marL="10799978" indent="0">
              <a:buNone/>
              <a:defRPr sz="6299">
                <a:solidFill>
                  <a:schemeClr val="tx1">
                    <a:tint val="82000"/>
                  </a:schemeClr>
                </a:solidFill>
              </a:defRPr>
            </a:lvl7pPr>
            <a:lvl8pPr marL="12599975" indent="0">
              <a:buNone/>
              <a:defRPr sz="6299">
                <a:solidFill>
                  <a:schemeClr val="tx1">
                    <a:tint val="82000"/>
                  </a:schemeClr>
                </a:solidFill>
              </a:defRPr>
            </a:lvl8pPr>
            <a:lvl9pPr marL="14399971" indent="0">
              <a:buNone/>
              <a:defRPr sz="629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B9E6E-E1CF-4126-B410-6CA9954278F2}" type="datetimeFigureOut">
              <a:rPr lang="en-IE" smtClean="0"/>
              <a:t>30/03/2024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58433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2B9E6E-E1CF-4126-B410-6CA9954278F2}" type="datetimeFigureOut">
              <a:rPr lang="en-IE" smtClean="0"/>
              <a:t>30/03/2024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6928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661"/>
            <a:ext cx="31049774"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4938"/>
            <a:ext cx="15229574"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49904"/>
            <a:ext cx="15229574"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4938"/>
            <a:ext cx="15304578"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49904"/>
            <a:ext cx="15304578"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2B9E6E-E1CF-4126-B410-6CA9954278F2}" type="datetimeFigureOut">
              <a:rPr lang="en-IE" smtClean="0"/>
              <a:t>30/03/2024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2653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2B9E6E-E1CF-4126-B410-6CA9954278F2}" type="datetimeFigureOut">
              <a:rPr lang="en-IE" smtClean="0"/>
              <a:t>30/03/2024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36002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B9E6E-E1CF-4126-B410-6CA9954278F2}" type="datetimeFigureOut">
              <a:rPr lang="en-IE" smtClean="0"/>
              <a:t>30/03/2024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338462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304"/>
            <a:ext cx="18224867" cy="2558314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D62B9E6E-E1CF-4126-B410-6CA9954278F2}" type="datetimeFigureOut">
              <a:rPr lang="en-IE" smtClean="0"/>
              <a:t>30/03/2024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5746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304"/>
            <a:ext cx="18224867" cy="2558314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D62B9E6E-E1CF-4126-B410-6CA9954278F2}" type="datetimeFigureOut">
              <a:rPr lang="en-IE" smtClean="0"/>
              <a:t>30/03/2024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98520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661"/>
            <a:ext cx="31049774"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264"/>
            <a:ext cx="31049774"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6432"/>
            <a:ext cx="8099941" cy="1916653"/>
          </a:xfrm>
          <a:prstGeom prst="rect">
            <a:avLst/>
          </a:prstGeom>
        </p:spPr>
        <p:txBody>
          <a:bodyPr vert="horz" lIns="91440" tIns="45720" rIns="91440" bIns="45720" rtlCol="0" anchor="ctr"/>
          <a:lstStyle>
            <a:lvl1pPr algn="l">
              <a:defRPr sz="4724">
                <a:solidFill>
                  <a:schemeClr val="tx1">
                    <a:tint val="82000"/>
                  </a:schemeClr>
                </a:solidFill>
              </a:defRPr>
            </a:lvl1pPr>
          </a:lstStyle>
          <a:p>
            <a:fld id="{D62B9E6E-E1CF-4126-B410-6CA9954278F2}" type="datetimeFigureOut">
              <a:rPr lang="en-IE" smtClean="0"/>
              <a:t>30/03/2024</a:t>
            </a:fld>
            <a:endParaRPr lang="en-IE"/>
          </a:p>
        </p:txBody>
      </p:sp>
      <p:sp>
        <p:nvSpPr>
          <p:cNvPr id="5" name="Footer Placeholder 4"/>
          <p:cNvSpPr>
            <a:spLocks noGrp="1"/>
          </p:cNvSpPr>
          <p:nvPr>
            <p:ph type="ftr" sz="quarter" idx="3"/>
          </p:nvPr>
        </p:nvSpPr>
        <p:spPr>
          <a:xfrm>
            <a:off x="11924913" y="33366432"/>
            <a:ext cx="12149912" cy="1916653"/>
          </a:xfrm>
          <a:prstGeom prst="rect">
            <a:avLst/>
          </a:prstGeom>
        </p:spPr>
        <p:txBody>
          <a:bodyPr vert="horz" lIns="91440" tIns="45720" rIns="91440" bIns="45720" rtlCol="0" anchor="ctr"/>
          <a:lstStyle>
            <a:lvl1pPr algn="ctr">
              <a:defRPr sz="4724">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25424815" y="33366432"/>
            <a:ext cx="8099941" cy="1916653"/>
          </a:xfrm>
          <a:prstGeom prst="rect">
            <a:avLst/>
          </a:prstGeom>
        </p:spPr>
        <p:txBody>
          <a:bodyPr vert="horz" lIns="91440" tIns="45720" rIns="91440" bIns="45720" rtlCol="0" anchor="ctr"/>
          <a:lstStyle>
            <a:lvl1pPr algn="r">
              <a:defRPr sz="4724">
                <a:solidFill>
                  <a:schemeClr val="tx1">
                    <a:tint val="82000"/>
                  </a:schemeClr>
                </a:solidFill>
              </a:defRPr>
            </a:lvl1pPr>
          </a:lstStyle>
          <a:p>
            <a:fld id="{9DA1EAD3-D800-41F6-80C2-B1A43EB7BF75}" type="slidenum">
              <a:rPr lang="en-IE" smtClean="0"/>
              <a:t>‹#›</a:t>
            </a:fld>
            <a:endParaRPr lang="en-IE"/>
          </a:p>
        </p:txBody>
      </p:sp>
    </p:spTree>
    <p:extLst>
      <p:ext uri="{BB962C8B-B14F-4D97-AF65-F5344CB8AC3E}">
        <p14:creationId xmlns:p14="http://schemas.microsoft.com/office/powerpoint/2010/main" val="4288305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62C9A16-4B87-84EF-0069-3A0541D3C0C1}"/>
              </a:ext>
            </a:extLst>
          </p:cNvPr>
          <p:cNvPicPr>
            <a:picLocks noChangeAspect="1"/>
          </p:cNvPicPr>
          <p:nvPr/>
        </p:nvPicPr>
        <p:blipFill>
          <a:blip r:embed="rId3"/>
          <a:stretch>
            <a:fillRect/>
          </a:stretch>
        </p:blipFill>
        <p:spPr>
          <a:xfrm>
            <a:off x="8668064" y="10706444"/>
            <a:ext cx="18663610" cy="3381751"/>
          </a:xfrm>
          <a:prstGeom prst="rect">
            <a:avLst/>
          </a:prstGeom>
        </p:spPr>
      </p:pic>
      <p:sp>
        <p:nvSpPr>
          <p:cNvPr id="37" name="Rectangle: Rounded Corners 36">
            <a:extLst>
              <a:ext uri="{FF2B5EF4-FFF2-40B4-BE49-F238E27FC236}">
                <a16:creationId xmlns:a16="http://schemas.microsoft.com/office/drawing/2014/main" id="{3565E558-4DFC-A526-B144-75D4A0C15AD5}"/>
              </a:ext>
            </a:extLst>
          </p:cNvPr>
          <p:cNvSpPr/>
          <p:nvPr/>
        </p:nvSpPr>
        <p:spPr>
          <a:xfrm>
            <a:off x="6319498" y="16439177"/>
            <a:ext cx="1539240"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Launch Application</a:t>
            </a:r>
          </a:p>
        </p:txBody>
      </p:sp>
      <p:sp>
        <p:nvSpPr>
          <p:cNvPr id="38" name="Rectangle: Rounded Corners 37">
            <a:extLst>
              <a:ext uri="{FF2B5EF4-FFF2-40B4-BE49-F238E27FC236}">
                <a16:creationId xmlns:a16="http://schemas.microsoft.com/office/drawing/2014/main" id="{44BEFF4C-22E4-A14E-CFC5-C5E702142575}"/>
              </a:ext>
            </a:extLst>
          </p:cNvPr>
          <p:cNvSpPr/>
          <p:nvPr/>
        </p:nvSpPr>
        <p:spPr>
          <a:xfrm>
            <a:off x="8203770" y="16439177"/>
            <a:ext cx="1613126"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Select HDLGen File</a:t>
            </a:r>
          </a:p>
        </p:txBody>
      </p:sp>
      <p:sp>
        <p:nvSpPr>
          <p:cNvPr id="39" name="Rectangle: Rounded Corners 38">
            <a:extLst>
              <a:ext uri="{FF2B5EF4-FFF2-40B4-BE49-F238E27FC236}">
                <a16:creationId xmlns:a16="http://schemas.microsoft.com/office/drawing/2014/main" id="{030AB88E-260E-D591-151A-54B3DDE29CA5}"/>
              </a:ext>
            </a:extLst>
          </p:cNvPr>
          <p:cNvSpPr/>
          <p:nvPr/>
        </p:nvSpPr>
        <p:spPr>
          <a:xfrm>
            <a:off x="10282784" y="16251285"/>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Set SoC Builder Configuration (I/O, Vivado Settings)</a:t>
            </a:r>
          </a:p>
        </p:txBody>
      </p:sp>
      <p:cxnSp>
        <p:nvCxnSpPr>
          <p:cNvPr id="41" name="Straight Arrow Connector 40">
            <a:extLst>
              <a:ext uri="{FF2B5EF4-FFF2-40B4-BE49-F238E27FC236}">
                <a16:creationId xmlns:a16="http://schemas.microsoft.com/office/drawing/2014/main" id="{DBDBF918-8D7A-95A6-55CA-285E6CF89B06}"/>
              </a:ext>
            </a:extLst>
          </p:cNvPr>
          <p:cNvCxnSpPr>
            <a:cxnSpLocks/>
            <a:stCxn id="37" idx="3"/>
            <a:endCxn id="38" idx="1"/>
          </p:cNvCxnSpPr>
          <p:nvPr/>
        </p:nvCxnSpPr>
        <p:spPr>
          <a:xfrm>
            <a:off x="7858738" y="16595387"/>
            <a:ext cx="3450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B03401C-6EC0-99EB-4EE3-1176372BCC0D}"/>
              </a:ext>
            </a:extLst>
          </p:cNvPr>
          <p:cNvCxnSpPr>
            <a:cxnSpLocks/>
            <a:stCxn id="38" idx="3"/>
            <a:endCxn id="39" idx="1"/>
          </p:cNvCxnSpPr>
          <p:nvPr/>
        </p:nvCxnSpPr>
        <p:spPr>
          <a:xfrm>
            <a:off x="9816896" y="16595387"/>
            <a:ext cx="465888" cy="7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Rectangle: Rounded Corners 44">
            <a:extLst>
              <a:ext uri="{FF2B5EF4-FFF2-40B4-BE49-F238E27FC236}">
                <a16:creationId xmlns:a16="http://schemas.microsoft.com/office/drawing/2014/main" id="{F9319A35-0045-E3B2-AF18-CEB90D6EE808}"/>
              </a:ext>
            </a:extLst>
          </p:cNvPr>
          <p:cNvSpPr/>
          <p:nvPr/>
        </p:nvSpPr>
        <p:spPr>
          <a:xfrm>
            <a:off x="19019614"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Vivado will execute all build steps required</a:t>
            </a:r>
          </a:p>
        </p:txBody>
      </p:sp>
      <p:sp>
        <p:nvSpPr>
          <p:cNvPr id="48" name="Rectangle: Rounded Corners 47">
            <a:extLst>
              <a:ext uri="{FF2B5EF4-FFF2-40B4-BE49-F238E27FC236}">
                <a16:creationId xmlns:a16="http://schemas.microsoft.com/office/drawing/2014/main" id="{085749BC-53CA-290C-7ADB-B13D765097EA}"/>
              </a:ext>
            </a:extLst>
          </p:cNvPr>
          <p:cNvSpPr/>
          <p:nvPr/>
        </p:nvSpPr>
        <p:spPr>
          <a:xfrm>
            <a:off x="2674302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60" name="Rectangle: Rounded Corners 59">
            <a:extLst>
              <a:ext uri="{FF2B5EF4-FFF2-40B4-BE49-F238E27FC236}">
                <a16:creationId xmlns:a16="http://schemas.microsoft.com/office/drawing/2014/main" id="{2B4CB1DD-0BDA-F124-C584-0DDFA44868F5}"/>
              </a:ext>
            </a:extLst>
          </p:cNvPr>
          <p:cNvSpPr/>
          <p:nvPr/>
        </p:nvSpPr>
        <p:spPr>
          <a:xfrm>
            <a:off x="31167893"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Upload all files in output/ to PYNQ</a:t>
            </a:r>
          </a:p>
        </p:txBody>
      </p:sp>
      <p:cxnSp>
        <p:nvCxnSpPr>
          <p:cNvPr id="61" name="Straight Arrow Connector 60">
            <a:extLst>
              <a:ext uri="{FF2B5EF4-FFF2-40B4-BE49-F238E27FC236}">
                <a16:creationId xmlns:a16="http://schemas.microsoft.com/office/drawing/2014/main" id="{F16C9C32-6C2B-D94A-9CBA-9B791C3626E6}"/>
              </a:ext>
            </a:extLst>
          </p:cNvPr>
          <p:cNvCxnSpPr>
            <a:cxnSpLocks/>
            <a:stCxn id="48" idx="3"/>
            <a:endCxn id="60" idx="1"/>
          </p:cNvCxnSpPr>
          <p:nvPr/>
        </p:nvCxnSpPr>
        <p:spPr>
          <a:xfrm>
            <a:off x="28998541" y="16593979"/>
            <a:ext cx="216935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0" name="Rectangle: Rounded Corners 79">
            <a:extLst>
              <a:ext uri="{FF2B5EF4-FFF2-40B4-BE49-F238E27FC236}">
                <a16:creationId xmlns:a16="http://schemas.microsoft.com/office/drawing/2014/main" id="{56E1B409-22F8-0A45-A47B-3DF033260416}"/>
              </a:ext>
            </a:extLst>
          </p:cNvPr>
          <p:cNvSpPr/>
          <p:nvPr/>
        </p:nvSpPr>
        <p:spPr>
          <a:xfrm>
            <a:off x="17470658" y="17237284"/>
            <a:ext cx="4711038" cy="1703860"/>
          </a:xfrm>
          <a:prstGeom prst="roundRect">
            <a:avLst>
              <a:gd name="adj" fmla="val 9444"/>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Vivado </a:t>
            </a:r>
            <a:r>
              <a:rPr lang="en-IE" sz="1400" dirty="0"/>
              <a:t>is launched from the terminal using Python</a:t>
            </a:r>
          </a:p>
          <a:p>
            <a:r>
              <a:rPr lang="en-IE" sz="1400" dirty="0"/>
              <a:t>(Python opens a shell session, it opens Vivado by calling vivado.bat in the installation directory)</a:t>
            </a:r>
          </a:p>
          <a:p>
            <a:endParaRPr lang="en-IE" sz="1400" dirty="0"/>
          </a:p>
          <a:p>
            <a:r>
              <a:rPr lang="en-IE" sz="1400" dirty="0"/>
              <a:t>Vivado sources (executes) a </a:t>
            </a:r>
            <a:r>
              <a:rPr lang="en-IE" sz="1400" dirty="0" err="1"/>
              <a:t>Tcl</a:t>
            </a:r>
            <a:r>
              <a:rPr lang="en-IE" sz="1400" dirty="0"/>
              <a:t> (Tool control language) script with the build instructions which was prepared by the SoC builder in the previous step.</a:t>
            </a:r>
          </a:p>
        </p:txBody>
      </p:sp>
      <p:sp>
        <p:nvSpPr>
          <p:cNvPr id="89" name="Rectangle: Rounded Corners 88">
            <a:extLst>
              <a:ext uri="{FF2B5EF4-FFF2-40B4-BE49-F238E27FC236}">
                <a16:creationId xmlns:a16="http://schemas.microsoft.com/office/drawing/2014/main" id="{4FB6A418-755C-6D4F-7981-B0179224A3CC}"/>
              </a:ext>
            </a:extLst>
          </p:cNvPr>
          <p:cNvSpPr/>
          <p:nvPr/>
        </p:nvSpPr>
        <p:spPr>
          <a:xfrm>
            <a:off x="13651726"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Click “Run” in SoC Builder to start build</a:t>
            </a:r>
          </a:p>
        </p:txBody>
      </p:sp>
      <p:cxnSp>
        <p:nvCxnSpPr>
          <p:cNvPr id="91" name="Straight Arrow Connector 90">
            <a:extLst>
              <a:ext uri="{FF2B5EF4-FFF2-40B4-BE49-F238E27FC236}">
                <a16:creationId xmlns:a16="http://schemas.microsoft.com/office/drawing/2014/main" id="{10361270-4DD5-820C-DEC8-EC7E782119EC}"/>
              </a:ext>
            </a:extLst>
          </p:cNvPr>
          <p:cNvCxnSpPr>
            <a:cxnSpLocks/>
            <a:stCxn id="39" idx="3"/>
            <a:endCxn id="89" idx="1"/>
          </p:cNvCxnSpPr>
          <p:nvPr/>
        </p:nvCxnSpPr>
        <p:spPr>
          <a:xfrm flipV="1">
            <a:off x="11895910" y="16593979"/>
            <a:ext cx="1755816" cy="21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Rectangle: Rounded Corners 101">
            <a:extLst>
              <a:ext uri="{FF2B5EF4-FFF2-40B4-BE49-F238E27FC236}">
                <a16:creationId xmlns:a16="http://schemas.microsoft.com/office/drawing/2014/main" id="{80FC614D-7B93-E397-2BA8-8FA81B7771EB}"/>
              </a:ext>
            </a:extLst>
          </p:cNvPr>
          <p:cNvSpPr/>
          <p:nvPr/>
        </p:nvSpPr>
        <p:spPr>
          <a:xfrm>
            <a:off x="12102770" y="1723728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creates a script with all instructions and Vivado executes the build instructions to produce binary files.</a:t>
            </a:r>
            <a:endParaRPr lang="en-IE" sz="1200" dirty="0"/>
          </a:p>
        </p:txBody>
      </p:sp>
      <p:sp>
        <p:nvSpPr>
          <p:cNvPr id="112" name="Rectangle: Rounded Corners 111">
            <a:extLst>
              <a:ext uri="{FF2B5EF4-FFF2-40B4-BE49-F238E27FC236}">
                <a16:creationId xmlns:a16="http://schemas.microsoft.com/office/drawing/2014/main" id="{1A7BF4C2-4011-3D8B-2AC5-15DD8B82E92D}"/>
              </a:ext>
            </a:extLst>
          </p:cNvPr>
          <p:cNvSpPr/>
          <p:nvPr/>
        </p:nvSpPr>
        <p:spPr>
          <a:xfrm>
            <a:off x="2605179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sp>
        <p:nvSpPr>
          <p:cNvPr id="118" name="Rectangle: Rounded Corners 117">
            <a:extLst>
              <a:ext uri="{FF2B5EF4-FFF2-40B4-BE49-F238E27FC236}">
                <a16:creationId xmlns:a16="http://schemas.microsoft.com/office/drawing/2014/main" id="{C3EC9DEA-F15B-A770-EA77-1707ADA4A01C}"/>
              </a:ext>
            </a:extLst>
          </p:cNvPr>
          <p:cNvSpPr/>
          <p:nvPr/>
        </p:nvSpPr>
        <p:spPr>
          <a:xfrm>
            <a:off x="30155470" y="17237283"/>
            <a:ext cx="3637973" cy="1431718"/>
          </a:xfrm>
          <a:prstGeom prst="roundRect">
            <a:avLst>
              <a:gd name="adj" fmla="val 4025"/>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b="1" dirty="0"/>
              <a:t>Remote:</a:t>
            </a:r>
            <a:r>
              <a:rPr lang="en-IE" sz="1200" dirty="0"/>
              <a:t> Open remote </a:t>
            </a:r>
            <a:r>
              <a:rPr lang="en-IE" sz="1200" dirty="0" err="1"/>
              <a:t>Jupyter</a:t>
            </a:r>
            <a:r>
              <a:rPr lang="en-IE" sz="1200" dirty="0"/>
              <a:t> Notebook environment in your browser, select the upload button and select all files in PYNQBuild/output</a:t>
            </a:r>
          </a:p>
          <a:p>
            <a:endParaRPr lang="en-IE" sz="1200" dirty="0"/>
          </a:p>
          <a:p>
            <a:r>
              <a:rPr lang="en-IE" sz="1200" b="1" dirty="0"/>
              <a:t>Local (LAN or Direct Connection): </a:t>
            </a:r>
            <a:r>
              <a:rPr lang="en-IE" sz="1200" dirty="0"/>
              <a:t>You may upload files manually or choose to upload automatically, supplying IP address of the PYNQ board.</a:t>
            </a:r>
            <a:endParaRPr lang="en-IE" sz="1200" b="1" dirty="0"/>
          </a:p>
        </p:txBody>
      </p:sp>
      <p:sp>
        <p:nvSpPr>
          <p:cNvPr id="119" name="Rectangle: Rounded Corners 118">
            <a:extLst>
              <a:ext uri="{FF2B5EF4-FFF2-40B4-BE49-F238E27FC236}">
                <a16:creationId xmlns:a16="http://schemas.microsoft.com/office/drawing/2014/main" id="{C0533597-CA13-A931-8E2C-6A705154C597}"/>
              </a:ext>
            </a:extLst>
          </p:cNvPr>
          <p:cNvSpPr/>
          <p:nvPr/>
        </p:nvSpPr>
        <p:spPr>
          <a:xfrm>
            <a:off x="12112286" y="19320083"/>
            <a:ext cx="4711038" cy="3365746"/>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Change target board configuration to PYNQ Z2</a:t>
            </a:r>
          </a:p>
          <a:p>
            <a:pPr marL="228600" indent="-228600">
              <a:buFont typeface="+mj-lt"/>
              <a:buAutoNum type="arabicPeriod"/>
            </a:pPr>
            <a:r>
              <a:rPr lang="en-IE" sz="1200" dirty="0"/>
              <a:t>Import FPGA’s Physical Constraints</a:t>
            </a:r>
          </a:p>
          <a:p>
            <a:pPr marL="228600" indent="-228600">
              <a:buFont typeface="+mj-lt"/>
              <a:buAutoNum type="arabicPeriod"/>
            </a:pPr>
            <a:r>
              <a:rPr lang="en-IE" sz="1200" dirty="0"/>
              <a:t>Create and populate a block design connecting PYNQ Processing System to the VHDL Logic Component by AXI IP.</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endParaRPr lang="en-IE" sz="1200" dirty="0"/>
          </a:p>
          <a:p>
            <a:r>
              <a:rPr lang="en-IE" sz="1200" dirty="0"/>
              <a:t>An XDC Master Physical Constraints File is also generated automatically depending on the I/O configuration specified by the user in the GUI. The XDC file maps board I/O to external ports in the block diagram.</a:t>
            </a:r>
          </a:p>
        </p:txBody>
      </p:sp>
      <p:cxnSp>
        <p:nvCxnSpPr>
          <p:cNvPr id="124" name="Straight Connector 123">
            <a:extLst>
              <a:ext uri="{FF2B5EF4-FFF2-40B4-BE49-F238E27FC236}">
                <a16:creationId xmlns:a16="http://schemas.microsoft.com/office/drawing/2014/main" id="{4CB1E3BD-BC5C-0EF6-DF70-D135C8F9E804}"/>
              </a:ext>
            </a:extLst>
          </p:cNvPr>
          <p:cNvCxnSpPr>
            <a:stCxn id="89" idx="2"/>
            <a:endCxn id="102" idx="0"/>
          </p:cNvCxnSpPr>
          <p:nvPr/>
        </p:nvCxnSpPr>
        <p:spPr>
          <a:xfrm>
            <a:off x="14458289" y="1693878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9144F4B-0935-0861-49F5-25BCDDB2FA61}"/>
              </a:ext>
            </a:extLst>
          </p:cNvPr>
          <p:cNvCxnSpPr>
            <a:cxnSpLocks/>
            <a:stCxn id="102" idx="2"/>
            <a:endCxn id="119" idx="0"/>
          </p:cNvCxnSpPr>
          <p:nvPr/>
        </p:nvCxnSpPr>
        <p:spPr>
          <a:xfrm>
            <a:off x="14458289" y="17999869"/>
            <a:ext cx="9516" cy="132021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EFD28CED-2DB8-E7B5-CCAF-D389242892F4}"/>
              </a:ext>
            </a:extLst>
          </p:cNvPr>
          <p:cNvCxnSpPr>
            <a:cxnSpLocks/>
            <a:stCxn id="45" idx="2"/>
            <a:endCxn id="80" idx="0"/>
          </p:cNvCxnSpPr>
          <p:nvPr/>
        </p:nvCxnSpPr>
        <p:spPr>
          <a:xfrm>
            <a:off x="19826177" y="16938784"/>
            <a:ext cx="0" cy="29850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C882B75F-37C7-9550-C1CF-B42899907514}"/>
              </a:ext>
            </a:extLst>
          </p:cNvPr>
          <p:cNvCxnSpPr>
            <a:cxnSpLocks/>
            <a:stCxn id="48" idx="2"/>
            <a:endCxn id="112" idx="0"/>
          </p:cNvCxnSpPr>
          <p:nvPr/>
        </p:nvCxnSpPr>
        <p:spPr>
          <a:xfrm>
            <a:off x="2787078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2A9BCEA6-6A22-BC3A-87A6-DFB1637E4675}"/>
              </a:ext>
            </a:extLst>
          </p:cNvPr>
          <p:cNvCxnSpPr>
            <a:cxnSpLocks/>
            <a:stCxn id="60" idx="2"/>
            <a:endCxn id="118" idx="0"/>
          </p:cNvCxnSpPr>
          <p:nvPr/>
        </p:nvCxnSpPr>
        <p:spPr>
          <a:xfrm>
            <a:off x="31974456"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349C9C-5677-9764-6E7F-80B3DF72E379}"/>
              </a:ext>
            </a:extLst>
          </p:cNvPr>
          <p:cNvSpPr/>
          <p:nvPr/>
        </p:nvSpPr>
        <p:spPr>
          <a:xfrm>
            <a:off x="12102770" y="23275227"/>
            <a:ext cx="4711038" cy="710317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Set target board configuration to PYNQ Z-2</a:t>
            </a:r>
          </a:p>
          <a:p>
            <a:pPr marL="685800" lvl="1" indent="-228600">
              <a:buFont typeface="+mj-lt"/>
              <a:buAutoNum type="arabicPeriod"/>
            </a:pPr>
            <a:r>
              <a:rPr lang="en-IE" sz="1200" dirty="0"/>
              <a:t>If the board config does not exist in the user’s installation of Vivado, install it automatically.</a:t>
            </a:r>
          </a:p>
          <a:p>
            <a:pPr marL="228600" indent="-228600">
              <a:buFont typeface="+mj-lt"/>
              <a:buAutoNum type="arabicPeriod"/>
            </a:pPr>
            <a:r>
              <a:rPr lang="en-IE" sz="1200" dirty="0"/>
              <a:t>Import FPGA’s Physical Constraints</a:t>
            </a:r>
          </a:p>
          <a:p>
            <a:pPr marL="685800" lvl="1" indent="-228600">
              <a:buFont typeface="+mj-lt"/>
              <a:buAutoNum type="arabicPeriod"/>
            </a:pPr>
            <a:r>
              <a:rPr lang="en-IE" sz="1200" dirty="0"/>
              <a:t>Physical constraints are generated depending on I/O config. This file maps external pins in block design to board I/O pins.</a:t>
            </a:r>
          </a:p>
          <a:p>
            <a:pPr marL="228600" indent="-228600">
              <a:buFont typeface="+mj-lt"/>
              <a:buAutoNum type="arabicPeriod"/>
            </a:pPr>
            <a:r>
              <a:rPr lang="en-IE" sz="1200" dirty="0"/>
              <a:t>Create and populate a block design connecting PYNQ Processing System to the VHDL Logic Component by AXI IP.</a:t>
            </a:r>
          </a:p>
          <a:p>
            <a:pPr marL="685800" lvl="1" indent="-228600">
              <a:buFont typeface="+mj-lt"/>
              <a:buAutoNum type="arabicPeriod"/>
            </a:pPr>
            <a:r>
              <a:rPr lang="en-IE" sz="1200" dirty="0"/>
              <a:t>Import Component</a:t>
            </a:r>
          </a:p>
          <a:p>
            <a:pPr marL="685800" lvl="1" indent="-228600">
              <a:buFont typeface="+mj-lt"/>
              <a:buAutoNum type="arabicPeriod"/>
            </a:pPr>
            <a:r>
              <a:rPr lang="en-IE" sz="1200" dirty="0"/>
              <a:t>(Optional) An SVG image of component may be exported at this point. It will be used later and presented in the </a:t>
            </a:r>
            <a:r>
              <a:rPr lang="en-IE" sz="1200" dirty="0" err="1"/>
              <a:t>Jupyter</a:t>
            </a:r>
            <a:r>
              <a:rPr lang="en-IE" sz="1200" dirty="0"/>
              <a:t> Notebook </a:t>
            </a:r>
            <a:r>
              <a:rPr lang="en-IE" sz="1200" dirty="0" err="1"/>
              <a:t>fiel</a:t>
            </a:r>
            <a:endParaRPr lang="en-IE" sz="1200" dirty="0"/>
          </a:p>
          <a:p>
            <a:pPr marL="685800" lvl="1" indent="-228600">
              <a:buFont typeface="+mj-lt"/>
              <a:buAutoNum type="arabicPeriod"/>
            </a:pPr>
            <a:r>
              <a:rPr lang="en-IE" sz="1200" dirty="0"/>
              <a:t>Import Zynq Processing Unit</a:t>
            </a:r>
          </a:p>
          <a:p>
            <a:pPr marL="685800" lvl="1" indent="-228600">
              <a:buFont typeface="+mj-lt"/>
              <a:buAutoNum type="arabicPeriod"/>
            </a:pPr>
            <a:r>
              <a:rPr lang="en-IE" sz="1200" dirty="0"/>
              <a:t>For each signal in the component:</a:t>
            </a:r>
          </a:p>
          <a:p>
            <a:pPr marL="1143000" lvl="2" indent="-228600">
              <a:buFont typeface="+mj-lt"/>
              <a:buAutoNum type="arabicPeriod"/>
            </a:pPr>
            <a:r>
              <a:rPr lang="en-IE" sz="1200" dirty="0"/>
              <a:t>Import AXI GPIO Component</a:t>
            </a:r>
          </a:p>
          <a:p>
            <a:pPr marL="1143000" lvl="2" indent="-228600">
              <a:buFont typeface="+mj-lt"/>
              <a:buAutoNum type="arabicPeriod"/>
            </a:pPr>
            <a:r>
              <a:rPr lang="en-IE" sz="1200" dirty="0"/>
              <a:t>Configure AXI GPIO</a:t>
            </a:r>
          </a:p>
          <a:p>
            <a:pPr marL="1143000" lvl="2" indent="-228600">
              <a:buFont typeface="+mj-lt"/>
              <a:buAutoNum type="arabicPeriod"/>
            </a:pPr>
            <a:r>
              <a:rPr lang="en-IE" sz="1200" dirty="0"/>
              <a:t>Connect user component port to GPIO</a:t>
            </a:r>
          </a:p>
          <a:p>
            <a:pPr marL="685800" lvl="1" indent="-228600">
              <a:buFont typeface="+mj-lt"/>
              <a:buAutoNum type="arabicPeriod"/>
            </a:pPr>
            <a:r>
              <a:rPr lang="en-IE" sz="1200" dirty="0"/>
              <a:t>Import AXI Interconnect IP</a:t>
            </a:r>
          </a:p>
          <a:p>
            <a:pPr marL="685800" lvl="1" indent="-228600">
              <a:buFont typeface="+mj-lt"/>
              <a:buAutoNum type="arabicPeriod"/>
            </a:pPr>
            <a:r>
              <a:rPr lang="en-IE" sz="1200" dirty="0"/>
              <a:t>Connect each AXI GPIO to the Interconnect IP</a:t>
            </a:r>
          </a:p>
          <a:p>
            <a:pPr marL="685800" lvl="1" indent="-228600">
              <a:buFont typeface="+mj-lt"/>
              <a:buAutoNum type="arabicPeriod"/>
            </a:pPr>
            <a:r>
              <a:rPr lang="en-IE" sz="1200" dirty="0"/>
              <a:t>Import System Reset IP</a:t>
            </a:r>
          </a:p>
          <a:p>
            <a:pPr marL="685800" lvl="1" indent="-228600">
              <a:buFont typeface="+mj-lt"/>
              <a:buAutoNum type="arabicPeriod"/>
            </a:pPr>
            <a:r>
              <a:rPr lang="en-IE" sz="1200" dirty="0"/>
              <a:t>Connect System Reset to the Interconnect IP</a:t>
            </a:r>
          </a:p>
          <a:p>
            <a:pPr marL="685800" lvl="1" indent="-228600">
              <a:buFont typeface="+mj-lt"/>
              <a:buAutoNum type="arabicPeriod"/>
            </a:pPr>
            <a:r>
              <a:rPr lang="en-IE" sz="1200" dirty="0"/>
              <a:t>Run Connection Automation on Block Design</a:t>
            </a:r>
          </a:p>
          <a:p>
            <a:pPr marL="685800" lvl="1" indent="-228600">
              <a:buFont typeface="+mj-lt"/>
              <a:buAutoNum type="arabicPeriod"/>
            </a:pPr>
            <a:r>
              <a:rPr lang="en-IE" sz="1200" dirty="0"/>
              <a:t>Run Block Automation on Block Design</a:t>
            </a:r>
          </a:p>
          <a:p>
            <a:pPr marL="685800" lvl="1" indent="-228600">
              <a:buFont typeface="+mj-lt"/>
              <a:buAutoNum type="arabicPeriod"/>
            </a:pPr>
            <a:r>
              <a:rPr lang="en-IE" sz="1200" dirty="0"/>
              <a:t>Auto assign memory addresses</a:t>
            </a:r>
          </a:p>
          <a:p>
            <a:pPr marL="685800" lvl="1" indent="-228600">
              <a:buFont typeface="+mj-lt"/>
              <a:buAutoNum type="arabicPeriod"/>
            </a:pPr>
            <a:r>
              <a:rPr lang="en-IE" sz="1200" dirty="0"/>
              <a:t>Validate Block Design</a:t>
            </a:r>
          </a:p>
          <a:p>
            <a:pPr marL="228600" indent="-228600">
              <a:buFont typeface="+mj-lt"/>
              <a:buAutoNum type="arabicPeriod"/>
            </a:pPr>
            <a:r>
              <a:rPr lang="en-IE" sz="1200" dirty="0"/>
              <a:t>A HDL Wrapper is generated automatically by Vivado</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pPr marL="228600" indent="-228600">
              <a:buFont typeface="+mj-lt"/>
              <a:buAutoNum type="arabicPeriod"/>
            </a:pPr>
            <a:r>
              <a:rPr lang="en-IE" sz="1200" dirty="0"/>
              <a:t>(Optional) The user may set Vivado not to close automatically allowing them inspect the project for their own purposes.</a:t>
            </a:r>
          </a:p>
          <a:p>
            <a:pPr marL="228600" indent="-228600">
              <a:buFont typeface="+mj-lt"/>
              <a:buAutoNum type="arabicPeriod"/>
            </a:pPr>
            <a:r>
              <a:rPr lang="en-IE" sz="1200" dirty="0"/>
              <a:t>Close project, close GUI and exit Vivado</a:t>
            </a:r>
          </a:p>
        </p:txBody>
      </p:sp>
      <p:cxnSp>
        <p:nvCxnSpPr>
          <p:cNvPr id="142" name="Straight Connector 141">
            <a:extLst>
              <a:ext uri="{FF2B5EF4-FFF2-40B4-BE49-F238E27FC236}">
                <a16:creationId xmlns:a16="http://schemas.microsoft.com/office/drawing/2014/main" id="{0D9C7A01-AD9C-3FBE-A0AE-4C2E00370EE0}"/>
              </a:ext>
            </a:extLst>
          </p:cNvPr>
          <p:cNvCxnSpPr>
            <a:cxnSpLocks/>
            <a:stCxn id="119" idx="2"/>
            <a:endCxn id="140" idx="0"/>
          </p:cNvCxnSpPr>
          <p:nvPr/>
        </p:nvCxnSpPr>
        <p:spPr>
          <a:xfrm flipH="1">
            <a:off x="14458289" y="22685829"/>
            <a:ext cx="9516" cy="589398"/>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D41A3946-8985-7F17-B86C-45217074256A}"/>
              </a:ext>
            </a:extLst>
          </p:cNvPr>
          <p:cNvSpPr/>
          <p:nvPr/>
        </p:nvSpPr>
        <p:spPr>
          <a:xfrm>
            <a:off x="17470658" y="19320083"/>
            <a:ext cx="4711038" cy="1609517"/>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Whilst Vivado is executing the steps, the SoC builder will run multiple threads used to track the main application log, the synthesis log and the implementation log files.</a:t>
            </a:r>
          </a:p>
          <a:p>
            <a:endParaRPr lang="en-IE" sz="1200" dirty="0"/>
          </a:p>
          <a:p>
            <a:r>
              <a:rPr lang="en-IE" sz="1200" dirty="0"/>
              <a:t>The SoC Builder checks continuously to determine what stage in the build process Vivado is in, and relay this to the user through the GUI. The logs will also inform the SoC builder if there is any errors or critical warnings, handling errors and relaying info to user.</a:t>
            </a:r>
          </a:p>
        </p:txBody>
      </p:sp>
      <p:cxnSp>
        <p:nvCxnSpPr>
          <p:cNvPr id="161" name="Straight Connector 160">
            <a:extLst>
              <a:ext uri="{FF2B5EF4-FFF2-40B4-BE49-F238E27FC236}">
                <a16:creationId xmlns:a16="http://schemas.microsoft.com/office/drawing/2014/main" id="{297B3424-6E21-72C7-3355-8FC116896CC2}"/>
              </a:ext>
            </a:extLst>
          </p:cNvPr>
          <p:cNvCxnSpPr>
            <a:cxnSpLocks/>
            <a:stCxn id="80" idx="2"/>
            <a:endCxn id="160" idx="0"/>
          </p:cNvCxnSpPr>
          <p:nvPr/>
        </p:nvCxnSpPr>
        <p:spPr>
          <a:xfrm>
            <a:off x="19826177" y="18941144"/>
            <a:ext cx="0" cy="37893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80" name="Rectangle: Rounded Corners 179">
            <a:extLst>
              <a:ext uri="{FF2B5EF4-FFF2-40B4-BE49-F238E27FC236}">
                <a16:creationId xmlns:a16="http://schemas.microsoft.com/office/drawing/2014/main" id="{A674595F-D780-65F2-7804-C9948B1641A8}"/>
              </a:ext>
            </a:extLst>
          </p:cNvPr>
          <p:cNvSpPr/>
          <p:nvPr/>
        </p:nvSpPr>
        <p:spPr>
          <a:xfrm>
            <a:off x="2298971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181" name="Rectangle: Rounded Corners 180">
            <a:extLst>
              <a:ext uri="{FF2B5EF4-FFF2-40B4-BE49-F238E27FC236}">
                <a16:creationId xmlns:a16="http://schemas.microsoft.com/office/drawing/2014/main" id="{61AB9823-15FB-8B87-FB6F-25D196F8EB77}"/>
              </a:ext>
            </a:extLst>
          </p:cNvPr>
          <p:cNvSpPr/>
          <p:nvPr/>
        </p:nvSpPr>
        <p:spPr>
          <a:xfrm>
            <a:off x="2229848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cxnSp>
        <p:nvCxnSpPr>
          <p:cNvPr id="182" name="Straight Connector 181">
            <a:extLst>
              <a:ext uri="{FF2B5EF4-FFF2-40B4-BE49-F238E27FC236}">
                <a16:creationId xmlns:a16="http://schemas.microsoft.com/office/drawing/2014/main" id="{79A10940-A8BF-38C8-9876-95F3D19D81A9}"/>
              </a:ext>
            </a:extLst>
          </p:cNvPr>
          <p:cNvCxnSpPr>
            <a:cxnSpLocks/>
            <a:stCxn id="180" idx="2"/>
            <a:endCxn id="181" idx="0"/>
          </p:cNvCxnSpPr>
          <p:nvPr/>
        </p:nvCxnSpPr>
        <p:spPr>
          <a:xfrm>
            <a:off x="2411747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476614C7-6371-F7F7-404F-6F80A41A82B5}"/>
              </a:ext>
            </a:extLst>
          </p:cNvPr>
          <p:cNvCxnSpPr>
            <a:cxnSpLocks/>
          </p:cNvCxnSpPr>
          <p:nvPr/>
        </p:nvCxnSpPr>
        <p:spPr>
          <a:xfrm>
            <a:off x="15264852" y="16593979"/>
            <a:ext cx="375476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4" name="Straight Arrow Connector 183">
            <a:extLst>
              <a:ext uri="{FF2B5EF4-FFF2-40B4-BE49-F238E27FC236}">
                <a16:creationId xmlns:a16="http://schemas.microsoft.com/office/drawing/2014/main" id="{EBBE96CD-833F-F6F8-42ED-8F5AEA1300E1}"/>
              </a:ext>
            </a:extLst>
          </p:cNvPr>
          <p:cNvCxnSpPr>
            <a:cxnSpLocks/>
            <a:stCxn id="45" idx="3"/>
            <a:endCxn id="180" idx="1"/>
          </p:cNvCxnSpPr>
          <p:nvPr/>
        </p:nvCxnSpPr>
        <p:spPr>
          <a:xfrm>
            <a:off x="20632740" y="16593979"/>
            <a:ext cx="235697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5" name="Straight Arrow Connector 184">
            <a:extLst>
              <a:ext uri="{FF2B5EF4-FFF2-40B4-BE49-F238E27FC236}">
                <a16:creationId xmlns:a16="http://schemas.microsoft.com/office/drawing/2014/main" id="{C710A561-0770-8771-7427-417755E6FAB2}"/>
              </a:ext>
            </a:extLst>
          </p:cNvPr>
          <p:cNvCxnSpPr>
            <a:cxnSpLocks/>
            <a:stCxn id="180" idx="3"/>
            <a:endCxn id="48" idx="1"/>
          </p:cNvCxnSpPr>
          <p:nvPr/>
        </p:nvCxnSpPr>
        <p:spPr>
          <a:xfrm>
            <a:off x="25245231" y="16593979"/>
            <a:ext cx="14977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0" name="Left Brace 189">
            <a:extLst>
              <a:ext uri="{FF2B5EF4-FFF2-40B4-BE49-F238E27FC236}">
                <a16:creationId xmlns:a16="http://schemas.microsoft.com/office/drawing/2014/main" id="{FD73EF55-4E24-76F6-AEEF-833BD4AE781F}"/>
              </a:ext>
            </a:extLst>
          </p:cNvPr>
          <p:cNvSpPr/>
          <p:nvPr/>
        </p:nvSpPr>
        <p:spPr>
          <a:xfrm rot="5400000">
            <a:off x="11181720" y="10534594"/>
            <a:ext cx="779381" cy="10503827"/>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3" name="Straight Arrow Connector 192">
            <a:extLst>
              <a:ext uri="{FF2B5EF4-FFF2-40B4-BE49-F238E27FC236}">
                <a16:creationId xmlns:a16="http://schemas.microsoft.com/office/drawing/2014/main" id="{5FF4A591-9A4D-32A4-882F-1B2D3E69FF9C}"/>
              </a:ext>
            </a:extLst>
          </p:cNvPr>
          <p:cNvCxnSpPr>
            <a:cxnSpLocks/>
          </p:cNvCxnSpPr>
          <p:nvPr/>
        </p:nvCxnSpPr>
        <p:spPr>
          <a:xfrm flipH="1">
            <a:off x="11895910" y="14197242"/>
            <a:ext cx="4506140" cy="124879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95" name="Left Brace 194">
            <a:extLst>
              <a:ext uri="{FF2B5EF4-FFF2-40B4-BE49-F238E27FC236}">
                <a16:creationId xmlns:a16="http://schemas.microsoft.com/office/drawing/2014/main" id="{3FF210DA-58EA-148F-15B0-C906600CF01F}"/>
              </a:ext>
            </a:extLst>
          </p:cNvPr>
          <p:cNvSpPr/>
          <p:nvPr/>
        </p:nvSpPr>
        <p:spPr>
          <a:xfrm rot="5400000">
            <a:off x="25507252" y="12317392"/>
            <a:ext cx="779381" cy="6994413"/>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6" name="Straight Arrow Connector 195">
            <a:extLst>
              <a:ext uri="{FF2B5EF4-FFF2-40B4-BE49-F238E27FC236}">
                <a16:creationId xmlns:a16="http://schemas.microsoft.com/office/drawing/2014/main" id="{21C855E2-6144-746D-BCFB-00C029434351}"/>
              </a:ext>
            </a:extLst>
          </p:cNvPr>
          <p:cNvCxnSpPr>
            <a:cxnSpLocks/>
          </p:cNvCxnSpPr>
          <p:nvPr/>
        </p:nvCxnSpPr>
        <p:spPr>
          <a:xfrm>
            <a:off x="19067241" y="14235829"/>
            <a:ext cx="6364509" cy="1067297"/>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92" name="Straight Arrow Connector 191">
            <a:extLst>
              <a:ext uri="{FF2B5EF4-FFF2-40B4-BE49-F238E27FC236}">
                <a16:creationId xmlns:a16="http://schemas.microsoft.com/office/drawing/2014/main" id="{5829DA8B-0C90-37A4-B160-E8184F7447C8}"/>
              </a:ext>
            </a:extLst>
          </p:cNvPr>
          <p:cNvCxnSpPr>
            <a:cxnSpLocks/>
          </p:cNvCxnSpPr>
          <p:nvPr/>
        </p:nvCxnSpPr>
        <p:spPr>
          <a:xfrm flipH="1">
            <a:off x="20159829" y="14230350"/>
            <a:ext cx="1480971" cy="1912590"/>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01" name="Rectangle: Rounded Corners 200">
            <a:extLst>
              <a:ext uri="{FF2B5EF4-FFF2-40B4-BE49-F238E27FC236}">
                <a16:creationId xmlns:a16="http://schemas.microsoft.com/office/drawing/2014/main" id="{78D44E33-3AA4-D2C0-3E8F-07F6A7FA2A22}"/>
              </a:ext>
            </a:extLst>
          </p:cNvPr>
          <p:cNvSpPr/>
          <p:nvPr/>
        </p:nvSpPr>
        <p:spPr>
          <a:xfrm>
            <a:off x="6635698" y="1705111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reads all the required information from the HDLGen Project XML file</a:t>
            </a:r>
            <a:endParaRPr lang="en-IE" sz="1200" dirty="0"/>
          </a:p>
        </p:txBody>
      </p:sp>
      <p:cxnSp>
        <p:nvCxnSpPr>
          <p:cNvPr id="202" name="Straight Connector 201">
            <a:extLst>
              <a:ext uri="{FF2B5EF4-FFF2-40B4-BE49-F238E27FC236}">
                <a16:creationId xmlns:a16="http://schemas.microsoft.com/office/drawing/2014/main" id="{D941E92D-0668-A8B9-70A2-CB333500BC78}"/>
              </a:ext>
            </a:extLst>
          </p:cNvPr>
          <p:cNvCxnSpPr>
            <a:endCxn id="201" idx="0"/>
          </p:cNvCxnSpPr>
          <p:nvPr/>
        </p:nvCxnSpPr>
        <p:spPr>
          <a:xfrm>
            <a:off x="8991217" y="1675261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06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62C9A16-4B87-84EF-0069-3A0541D3C0C1}"/>
              </a:ext>
            </a:extLst>
          </p:cNvPr>
          <p:cNvPicPr>
            <a:picLocks noChangeAspect="1"/>
          </p:cNvPicPr>
          <p:nvPr/>
        </p:nvPicPr>
        <p:blipFill>
          <a:blip r:embed="rId3"/>
          <a:stretch>
            <a:fillRect/>
          </a:stretch>
        </p:blipFill>
        <p:spPr>
          <a:xfrm>
            <a:off x="8668064" y="10706444"/>
            <a:ext cx="18663610" cy="3381751"/>
          </a:xfrm>
          <a:prstGeom prst="rect">
            <a:avLst/>
          </a:prstGeom>
        </p:spPr>
      </p:pic>
      <p:sp>
        <p:nvSpPr>
          <p:cNvPr id="37" name="Rectangle: Rounded Corners 36">
            <a:extLst>
              <a:ext uri="{FF2B5EF4-FFF2-40B4-BE49-F238E27FC236}">
                <a16:creationId xmlns:a16="http://schemas.microsoft.com/office/drawing/2014/main" id="{3565E558-4DFC-A526-B144-75D4A0C15AD5}"/>
              </a:ext>
            </a:extLst>
          </p:cNvPr>
          <p:cNvSpPr/>
          <p:nvPr/>
        </p:nvSpPr>
        <p:spPr>
          <a:xfrm>
            <a:off x="6319498" y="16439177"/>
            <a:ext cx="1539240"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Launch Application</a:t>
            </a:r>
          </a:p>
        </p:txBody>
      </p:sp>
      <p:sp>
        <p:nvSpPr>
          <p:cNvPr id="38" name="Rectangle: Rounded Corners 37">
            <a:extLst>
              <a:ext uri="{FF2B5EF4-FFF2-40B4-BE49-F238E27FC236}">
                <a16:creationId xmlns:a16="http://schemas.microsoft.com/office/drawing/2014/main" id="{44BEFF4C-22E4-A14E-CFC5-C5E702142575}"/>
              </a:ext>
            </a:extLst>
          </p:cNvPr>
          <p:cNvSpPr/>
          <p:nvPr/>
        </p:nvSpPr>
        <p:spPr>
          <a:xfrm>
            <a:off x="8203770" y="16439177"/>
            <a:ext cx="1613126"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Select HDLGen File</a:t>
            </a:r>
          </a:p>
        </p:txBody>
      </p:sp>
      <p:sp>
        <p:nvSpPr>
          <p:cNvPr id="39" name="Rectangle: Rounded Corners 38">
            <a:extLst>
              <a:ext uri="{FF2B5EF4-FFF2-40B4-BE49-F238E27FC236}">
                <a16:creationId xmlns:a16="http://schemas.microsoft.com/office/drawing/2014/main" id="{030AB88E-260E-D591-151A-54B3DDE29CA5}"/>
              </a:ext>
            </a:extLst>
          </p:cNvPr>
          <p:cNvSpPr/>
          <p:nvPr/>
        </p:nvSpPr>
        <p:spPr>
          <a:xfrm>
            <a:off x="10282784" y="16251285"/>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Set SoC Builder Configuration (I/O, Vivado Settings)</a:t>
            </a:r>
          </a:p>
        </p:txBody>
      </p:sp>
      <p:cxnSp>
        <p:nvCxnSpPr>
          <p:cNvPr id="41" name="Straight Arrow Connector 40">
            <a:extLst>
              <a:ext uri="{FF2B5EF4-FFF2-40B4-BE49-F238E27FC236}">
                <a16:creationId xmlns:a16="http://schemas.microsoft.com/office/drawing/2014/main" id="{DBDBF918-8D7A-95A6-55CA-285E6CF89B06}"/>
              </a:ext>
            </a:extLst>
          </p:cNvPr>
          <p:cNvCxnSpPr>
            <a:cxnSpLocks/>
            <a:stCxn id="37" idx="3"/>
            <a:endCxn id="38" idx="1"/>
          </p:cNvCxnSpPr>
          <p:nvPr/>
        </p:nvCxnSpPr>
        <p:spPr>
          <a:xfrm>
            <a:off x="7858738" y="16595387"/>
            <a:ext cx="3450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B03401C-6EC0-99EB-4EE3-1176372BCC0D}"/>
              </a:ext>
            </a:extLst>
          </p:cNvPr>
          <p:cNvCxnSpPr>
            <a:cxnSpLocks/>
            <a:stCxn id="38" idx="3"/>
            <a:endCxn id="39" idx="1"/>
          </p:cNvCxnSpPr>
          <p:nvPr/>
        </p:nvCxnSpPr>
        <p:spPr>
          <a:xfrm>
            <a:off x="9816896" y="16595387"/>
            <a:ext cx="465888" cy="7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Rectangle: Rounded Corners 44">
            <a:extLst>
              <a:ext uri="{FF2B5EF4-FFF2-40B4-BE49-F238E27FC236}">
                <a16:creationId xmlns:a16="http://schemas.microsoft.com/office/drawing/2014/main" id="{F9319A35-0045-E3B2-AF18-CEB90D6EE808}"/>
              </a:ext>
            </a:extLst>
          </p:cNvPr>
          <p:cNvSpPr/>
          <p:nvPr/>
        </p:nvSpPr>
        <p:spPr>
          <a:xfrm>
            <a:off x="19019614"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Vivado will execute all build steps required</a:t>
            </a:r>
          </a:p>
        </p:txBody>
      </p:sp>
      <p:sp>
        <p:nvSpPr>
          <p:cNvPr id="48" name="Rectangle: Rounded Corners 47">
            <a:extLst>
              <a:ext uri="{FF2B5EF4-FFF2-40B4-BE49-F238E27FC236}">
                <a16:creationId xmlns:a16="http://schemas.microsoft.com/office/drawing/2014/main" id="{085749BC-53CA-290C-7ADB-B13D765097EA}"/>
              </a:ext>
            </a:extLst>
          </p:cNvPr>
          <p:cNvSpPr/>
          <p:nvPr/>
        </p:nvSpPr>
        <p:spPr>
          <a:xfrm>
            <a:off x="2674302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60" name="Rectangle: Rounded Corners 59">
            <a:extLst>
              <a:ext uri="{FF2B5EF4-FFF2-40B4-BE49-F238E27FC236}">
                <a16:creationId xmlns:a16="http://schemas.microsoft.com/office/drawing/2014/main" id="{2B4CB1DD-0BDA-F124-C584-0DDFA44868F5}"/>
              </a:ext>
            </a:extLst>
          </p:cNvPr>
          <p:cNvSpPr/>
          <p:nvPr/>
        </p:nvSpPr>
        <p:spPr>
          <a:xfrm>
            <a:off x="31167893"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Upload all files in output/ to PYNQ</a:t>
            </a:r>
          </a:p>
        </p:txBody>
      </p:sp>
      <p:cxnSp>
        <p:nvCxnSpPr>
          <p:cNvPr id="61" name="Straight Arrow Connector 60">
            <a:extLst>
              <a:ext uri="{FF2B5EF4-FFF2-40B4-BE49-F238E27FC236}">
                <a16:creationId xmlns:a16="http://schemas.microsoft.com/office/drawing/2014/main" id="{F16C9C32-6C2B-D94A-9CBA-9B791C3626E6}"/>
              </a:ext>
            </a:extLst>
          </p:cNvPr>
          <p:cNvCxnSpPr>
            <a:cxnSpLocks/>
            <a:stCxn id="48" idx="3"/>
            <a:endCxn id="60" idx="1"/>
          </p:cNvCxnSpPr>
          <p:nvPr/>
        </p:nvCxnSpPr>
        <p:spPr>
          <a:xfrm>
            <a:off x="28998541" y="16593979"/>
            <a:ext cx="216935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0" name="Rectangle: Rounded Corners 79">
            <a:extLst>
              <a:ext uri="{FF2B5EF4-FFF2-40B4-BE49-F238E27FC236}">
                <a16:creationId xmlns:a16="http://schemas.microsoft.com/office/drawing/2014/main" id="{56E1B409-22F8-0A45-A47B-3DF033260416}"/>
              </a:ext>
            </a:extLst>
          </p:cNvPr>
          <p:cNvSpPr/>
          <p:nvPr/>
        </p:nvSpPr>
        <p:spPr>
          <a:xfrm>
            <a:off x="17470658" y="17237284"/>
            <a:ext cx="4711038" cy="1703860"/>
          </a:xfrm>
          <a:prstGeom prst="roundRect">
            <a:avLst>
              <a:gd name="adj" fmla="val 9444"/>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Vivado </a:t>
            </a:r>
            <a:r>
              <a:rPr lang="en-IE" sz="1400" dirty="0"/>
              <a:t>is launched from the terminal using Python</a:t>
            </a:r>
          </a:p>
          <a:p>
            <a:r>
              <a:rPr lang="en-IE" sz="1400" dirty="0"/>
              <a:t>(Python opens a shell session, it opens Vivado by calling vivado.bat in the installation directory)</a:t>
            </a:r>
          </a:p>
          <a:p>
            <a:endParaRPr lang="en-IE" sz="1400" dirty="0"/>
          </a:p>
          <a:p>
            <a:r>
              <a:rPr lang="en-IE" sz="1400" dirty="0"/>
              <a:t>Vivado sources (executes) a </a:t>
            </a:r>
            <a:r>
              <a:rPr lang="en-IE" sz="1400" dirty="0" err="1"/>
              <a:t>Tcl</a:t>
            </a:r>
            <a:r>
              <a:rPr lang="en-IE" sz="1400" dirty="0"/>
              <a:t> (Tool control language) script with the build instructions which was prepared by the SoC builder in the previous step.</a:t>
            </a:r>
          </a:p>
        </p:txBody>
      </p:sp>
      <p:sp>
        <p:nvSpPr>
          <p:cNvPr id="89" name="Rectangle: Rounded Corners 88">
            <a:extLst>
              <a:ext uri="{FF2B5EF4-FFF2-40B4-BE49-F238E27FC236}">
                <a16:creationId xmlns:a16="http://schemas.microsoft.com/office/drawing/2014/main" id="{4FB6A418-755C-6D4F-7981-B0179224A3CC}"/>
              </a:ext>
            </a:extLst>
          </p:cNvPr>
          <p:cNvSpPr/>
          <p:nvPr/>
        </p:nvSpPr>
        <p:spPr>
          <a:xfrm>
            <a:off x="13651726"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Click “Run” in SoC Builder to start build</a:t>
            </a:r>
          </a:p>
        </p:txBody>
      </p:sp>
      <p:cxnSp>
        <p:nvCxnSpPr>
          <p:cNvPr id="91" name="Straight Arrow Connector 90">
            <a:extLst>
              <a:ext uri="{FF2B5EF4-FFF2-40B4-BE49-F238E27FC236}">
                <a16:creationId xmlns:a16="http://schemas.microsoft.com/office/drawing/2014/main" id="{10361270-4DD5-820C-DEC8-EC7E782119EC}"/>
              </a:ext>
            </a:extLst>
          </p:cNvPr>
          <p:cNvCxnSpPr>
            <a:cxnSpLocks/>
            <a:stCxn id="39" idx="3"/>
            <a:endCxn id="89" idx="1"/>
          </p:cNvCxnSpPr>
          <p:nvPr/>
        </p:nvCxnSpPr>
        <p:spPr>
          <a:xfrm flipV="1">
            <a:off x="11895910" y="16593979"/>
            <a:ext cx="1755816" cy="21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Rectangle: Rounded Corners 101">
            <a:extLst>
              <a:ext uri="{FF2B5EF4-FFF2-40B4-BE49-F238E27FC236}">
                <a16:creationId xmlns:a16="http://schemas.microsoft.com/office/drawing/2014/main" id="{80FC614D-7B93-E397-2BA8-8FA81B7771EB}"/>
              </a:ext>
            </a:extLst>
          </p:cNvPr>
          <p:cNvSpPr/>
          <p:nvPr/>
        </p:nvSpPr>
        <p:spPr>
          <a:xfrm>
            <a:off x="12102770" y="1723728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creates a script with all instructions and Vivado executes the build instructions to produce binary files.</a:t>
            </a:r>
            <a:endParaRPr lang="en-IE" sz="1200" dirty="0"/>
          </a:p>
        </p:txBody>
      </p:sp>
      <p:sp>
        <p:nvSpPr>
          <p:cNvPr id="112" name="Rectangle: Rounded Corners 111">
            <a:extLst>
              <a:ext uri="{FF2B5EF4-FFF2-40B4-BE49-F238E27FC236}">
                <a16:creationId xmlns:a16="http://schemas.microsoft.com/office/drawing/2014/main" id="{1A7BF4C2-4011-3D8B-2AC5-15DD8B82E92D}"/>
              </a:ext>
            </a:extLst>
          </p:cNvPr>
          <p:cNvSpPr/>
          <p:nvPr/>
        </p:nvSpPr>
        <p:spPr>
          <a:xfrm>
            <a:off x="2605179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sp>
        <p:nvSpPr>
          <p:cNvPr id="118" name="Rectangle: Rounded Corners 117">
            <a:extLst>
              <a:ext uri="{FF2B5EF4-FFF2-40B4-BE49-F238E27FC236}">
                <a16:creationId xmlns:a16="http://schemas.microsoft.com/office/drawing/2014/main" id="{C3EC9DEA-F15B-A770-EA77-1707ADA4A01C}"/>
              </a:ext>
            </a:extLst>
          </p:cNvPr>
          <p:cNvSpPr/>
          <p:nvPr/>
        </p:nvSpPr>
        <p:spPr>
          <a:xfrm>
            <a:off x="30155470" y="17237283"/>
            <a:ext cx="3637973" cy="1431718"/>
          </a:xfrm>
          <a:prstGeom prst="roundRect">
            <a:avLst>
              <a:gd name="adj" fmla="val 4025"/>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b="1" dirty="0"/>
              <a:t>Remote:</a:t>
            </a:r>
            <a:r>
              <a:rPr lang="en-IE" sz="1200" dirty="0"/>
              <a:t> Open remote </a:t>
            </a:r>
            <a:r>
              <a:rPr lang="en-IE" sz="1200" dirty="0" err="1"/>
              <a:t>Jupyter</a:t>
            </a:r>
            <a:r>
              <a:rPr lang="en-IE" sz="1200" dirty="0"/>
              <a:t> Notebook environment in your browser, select the upload button and select all files in PYNQBuild/output</a:t>
            </a:r>
          </a:p>
          <a:p>
            <a:endParaRPr lang="en-IE" sz="1200" dirty="0"/>
          </a:p>
          <a:p>
            <a:r>
              <a:rPr lang="en-IE" sz="1200" b="1" dirty="0"/>
              <a:t>Local (LAN or Direct Connection): </a:t>
            </a:r>
            <a:r>
              <a:rPr lang="en-IE" sz="1200" dirty="0"/>
              <a:t>You may upload files manually or choose to upload automatically, supplying IP address of the PYNQ board.</a:t>
            </a:r>
            <a:endParaRPr lang="en-IE" sz="1200" b="1" dirty="0"/>
          </a:p>
        </p:txBody>
      </p:sp>
      <p:sp>
        <p:nvSpPr>
          <p:cNvPr id="119" name="Rectangle: Rounded Corners 118">
            <a:extLst>
              <a:ext uri="{FF2B5EF4-FFF2-40B4-BE49-F238E27FC236}">
                <a16:creationId xmlns:a16="http://schemas.microsoft.com/office/drawing/2014/main" id="{C0533597-CA13-A931-8E2C-6A705154C597}"/>
              </a:ext>
            </a:extLst>
          </p:cNvPr>
          <p:cNvSpPr/>
          <p:nvPr/>
        </p:nvSpPr>
        <p:spPr>
          <a:xfrm>
            <a:off x="12112286" y="19320083"/>
            <a:ext cx="4711038" cy="3365746"/>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Change target board configuration to PYNQ Z2</a:t>
            </a:r>
          </a:p>
          <a:p>
            <a:pPr marL="228600" indent="-228600">
              <a:buFont typeface="+mj-lt"/>
              <a:buAutoNum type="arabicPeriod"/>
            </a:pPr>
            <a:r>
              <a:rPr lang="en-IE" sz="1200" dirty="0"/>
              <a:t>Import FPGA’s Physical Constraints</a:t>
            </a:r>
          </a:p>
          <a:p>
            <a:pPr marL="228600" indent="-228600">
              <a:buFont typeface="+mj-lt"/>
              <a:buAutoNum type="arabicPeriod"/>
            </a:pPr>
            <a:r>
              <a:rPr lang="en-IE" sz="1200" dirty="0"/>
              <a:t>Create and populate a block design connecting PYNQ Processing System to the VHDL Logic Component by AXI IP.</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endParaRPr lang="en-IE" sz="1200" dirty="0"/>
          </a:p>
          <a:p>
            <a:r>
              <a:rPr lang="en-IE" sz="1200" dirty="0"/>
              <a:t>An XDC Master Physical Constraints File is also generated automatically depending on the I/O configuration specified by the user in the GUI. The XDC file maps board I/O to external ports in the block diagram.</a:t>
            </a:r>
          </a:p>
        </p:txBody>
      </p:sp>
      <p:cxnSp>
        <p:nvCxnSpPr>
          <p:cNvPr id="124" name="Straight Connector 123">
            <a:extLst>
              <a:ext uri="{FF2B5EF4-FFF2-40B4-BE49-F238E27FC236}">
                <a16:creationId xmlns:a16="http://schemas.microsoft.com/office/drawing/2014/main" id="{4CB1E3BD-BC5C-0EF6-DF70-D135C8F9E804}"/>
              </a:ext>
            </a:extLst>
          </p:cNvPr>
          <p:cNvCxnSpPr>
            <a:stCxn id="89" idx="2"/>
            <a:endCxn id="102" idx="0"/>
          </p:cNvCxnSpPr>
          <p:nvPr/>
        </p:nvCxnSpPr>
        <p:spPr>
          <a:xfrm>
            <a:off x="14458289" y="1693878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9144F4B-0935-0861-49F5-25BCDDB2FA61}"/>
              </a:ext>
            </a:extLst>
          </p:cNvPr>
          <p:cNvCxnSpPr>
            <a:cxnSpLocks/>
            <a:stCxn id="102" idx="2"/>
            <a:endCxn id="119" idx="0"/>
          </p:cNvCxnSpPr>
          <p:nvPr/>
        </p:nvCxnSpPr>
        <p:spPr>
          <a:xfrm>
            <a:off x="14458289" y="17999869"/>
            <a:ext cx="9516" cy="132021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EFD28CED-2DB8-E7B5-CCAF-D389242892F4}"/>
              </a:ext>
            </a:extLst>
          </p:cNvPr>
          <p:cNvCxnSpPr>
            <a:cxnSpLocks/>
            <a:stCxn id="45" idx="2"/>
            <a:endCxn id="80" idx="0"/>
          </p:cNvCxnSpPr>
          <p:nvPr/>
        </p:nvCxnSpPr>
        <p:spPr>
          <a:xfrm>
            <a:off x="19826177" y="16938784"/>
            <a:ext cx="0" cy="29850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C882B75F-37C7-9550-C1CF-B42899907514}"/>
              </a:ext>
            </a:extLst>
          </p:cNvPr>
          <p:cNvCxnSpPr>
            <a:cxnSpLocks/>
            <a:stCxn id="48" idx="2"/>
            <a:endCxn id="112" idx="0"/>
          </p:cNvCxnSpPr>
          <p:nvPr/>
        </p:nvCxnSpPr>
        <p:spPr>
          <a:xfrm>
            <a:off x="2787078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2A9BCEA6-6A22-BC3A-87A6-DFB1637E4675}"/>
              </a:ext>
            </a:extLst>
          </p:cNvPr>
          <p:cNvCxnSpPr>
            <a:cxnSpLocks/>
            <a:stCxn id="60" idx="2"/>
            <a:endCxn id="118" idx="0"/>
          </p:cNvCxnSpPr>
          <p:nvPr/>
        </p:nvCxnSpPr>
        <p:spPr>
          <a:xfrm>
            <a:off x="31974456"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349C9C-5677-9764-6E7F-80B3DF72E379}"/>
              </a:ext>
            </a:extLst>
          </p:cNvPr>
          <p:cNvSpPr/>
          <p:nvPr/>
        </p:nvSpPr>
        <p:spPr>
          <a:xfrm>
            <a:off x="12102770" y="23275227"/>
            <a:ext cx="4711038" cy="710317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Set target board configuration to PYNQ Z-2</a:t>
            </a:r>
          </a:p>
          <a:p>
            <a:pPr marL="685800" lvl="1" indent="-228600">
              <a:buFont typeface="+mj-lt"/>
              <a:buAutoNum type="arabicPeriod"/>
            </a:pPr>
            <a:r>
              <a:rPr lang="en-IE" sz="1200" dirty="0"/>
              <a:t>If the board config does not exist in the user’s installation of Vivado, install it automatically.</a:t>
            </a:r>
          </a:p>
          <a:p>
            <a:pPr marL="228600" indent="-228600">
              <a:buFont typeface="+mj-lt"/>
              <a:buAutoNum type="arabicPeriod"/>
            </a:pPr>
            <a:r>
              <a:rPr lang="en-IE" sz="1200" dirty="0"/>
              <a:t>Import FPGA’s Physical Constraints</a:t>
            </a:r>
          </a:p>
          <a:p>
            <a:pPr marL="685800" lvl="1" indent="-228600">
              <a:buFont typeface="+mj-lt"/>
              <a:buAutoNum type="arabicPeriod"/>
            </a:pPr>
            <a:r>
              <a:rPr lang="en-IE" sz="1200" dirty="0"/>
              <a:t>Physical constraints are generated depending on I/O config. This file maps external pins in block design to board I/O pins.</a:t>
            </a:r>
          </a:p>
          <a:p>
            <a:pPr marL="228600" indent="-228600">
              <a:buFont typeface="+mj-lt"/>
              <a:buAutoNum type="arabicPeriod"/>
            </a:pPr>
            <a:r>
              <a:rPr lang="en-IE" sz="1200" dirty="0"/>
              <a:t>Create and populate a block design connecting PYNQ Processing System to the VHDL Logic Component by AXI IP.</a:t>
            </a:r>
          </a:p>
          <a:p>
            <a:pPr marL="685800" lvl="1" indent="-228600">
              <a:buFont typeface="+mj-lt"/>
              <a:buAutoNum type="arabicPeriod"/>
            </a:pPr>
            <a:r>
              <a:rPr lang="en-IE" sz="1200" dirty="0"/>
              <a:t>Import Component</a:t>
            </a:r>
          </a:p>
          <a:p>
            <a:pPr marL="685800" lvl="1" indent="-228600">
              <a:buFont typeface="+mj-lt"/>
              <a:buAutoNum type="arabicPeriod"/>
            </a:pPr>
            <a:r>
              <a:rPr lang="en-IE" sz="1200" dirty="0"/>
              <a:t>(Optional) An SVG image of component may be exported at this point. It will be used later and presented in the </a:t>
            </a:r>
            <a:r>
              <a:rPr lang="en-IE" sz="1200" dirty="0" err="1"/>
              <a:t>Jupyter</a:t>
            </a:r>
            <a:r>
              <a:rPr lang="en-IE" sz="1200" dirty="0"/>
              <a:t> Notebook </a:t>
            </a:r>
            <a:r>
              <a:rPr lang="en-IE" sz="1200" dirty="0" err="1"/>
              <a:t>fiel</a:t>
            </a:r>
            <a:endParaRPr lang="en-IE" sz="1200" dirty="0"/>
          </a:p>
          <a:p>
            <a:pPr marL="685800" lvl="1" indent="-228600">
              <a:buFont typeface="+mj-lt"/>
              <a:buAutoNum type="arabicPeriod"/>
            </a:pPr>
            <a:r>
              <a:rPr lang="en-IE" sz="1200" dirty="0"/>
              <a:t>Import Zynq Processing Unit</a:t>
            </a:r>
          </a:p>
          <a:p>
            <a:pPr marL="685800" lvl="1" indent="-228600">
              <a:buFont typeface="+mj-lt"/>
              <a:buAutoNum type="arabicPeriod"/>
            </a:pPr>
            <a:r>
              <a:rPr lang="en-IE" sz="1200" dirty="0"/>
              <a:t>For each signal in the component:</a:t>
            </a:r>
          </a:p>
          <a:p>
            <a:pPr marL="1143000" lvl="2" indent="-228600">
              <a:buFont typeface="+mj-lt"/>
              <a:buAutoNum type="arabicPeriod"/>
            </a:pPr>
            <a:r>
              <a:rPr lang="en-IE" sz="1200" dirty="0"/>
              <a:t>Import AXI GPIO Component</a:t>
            </a:r>
          </a:p>
          <a:p>
            <a:pPr marL="1143000" lvl="2" indent="-228600">
              <a:buFont typeface="+mj-lt"/>
              <a:buAutoNum type="arabicPeriod"/>
            </a:pPr>
            <a:r>
              <a:rPr lang="en-IE" sz="1200" dirty="0"/>
              <a:t>Configure AXI GPIO</a:t>
            </a:r>
          </a:p>
          <a:p>
            <a:pPr marL="1143000" lvl="2" indent="-228600">
              <a:buFont typeface="+mj-lt"/>
              <a:buAutoNum type="arabicPeriod"/>
            </a:pPr>
            <a:r>
              <a:rPr lang="en-IE" sz="1200" dirty="0"/>
              <a:t>Connect user component port to GPIO</a:t>
            </a:r>
          </a:p>
          <a:p>
            <a:pPr marL="685800" lvl="1" indent="-228600">
              <a:buFont typeface="+mj-lt"/>
              <a:buAutoNum type="arabicPeriod"/>
            </a:pPr>
            <a:r>
              <a:rPr lang="en-IE" sz="1200" dirty="0"/>
              <a:t>Import AXI Interconnect IP</a:t>
            </a:r>
          </a:p>
          <a:p>
            <a:pPr marL="685800" lvl="1" indent="-228600">
              <a:buFont typeface="+mj-lt"/>
              <a:buAutoNum type="arabicPeriod"/>
            </a:pPr>
            <a:r>
              <a:rPr lang="en-IE" sz="1200" dirty="0"/>
              <a:t>Connect each AXI GPIO to the Interconnect IP</a:t>
            </a:r>
          </a:p>
          <a:p>
            <a:pPr marL="685800" lvl="1" indent="-228600">
              <a:buFont typeface="+mj-lt"/>
              <a:buAutoNum type="arabicPeriod"/>
            </a:pPr>
            <a:r>
              <a:rPr lang="en-IE" sz="1200" dirty="0"/>
              <a:t>Import System Reset IP</a:t>
            </a:r>
          </a:p>
          <a:p>
            <a:pPr marL="685800" lvl="1" indent="-228600">
              <a:buFont typeface="+mj-lt"/>
              <a:buAutoNum type="arabicPeriod"/>
            </a:pPr>
            <a:r>
              <a:rPr lang="en-IE" sz="1200" dirty="0"/>
              <a:t>Connect System Reset to the Interconnect IP</a:t>
            </a:r>
          </a:p>
          <a:p>
            <a:pPr marL="685800" lvl="1" indent="-228600">
              <a:buFont typeface="+mj-lt"/>
              <a:buAutoNum type="arabicPeriod"/>
            </a:pPr>
            <a:r>
              <a:rPr lang="en-IE" sz="1200" dirty="0"/>
              <a:t>Run Connection Automation on Block Design</a:t>
            </a:r>
          </a:p>
          <a:p>
            <a:pPr marL="685800" lvl="1" indent="-228600">
              <a:buFont typeface="+mj-lt"/>
              <a:buAutoNum type="arabicPeriod"/>
            </a:pPr>
            <a:r>
              <a:rPr lang="en-IE" sz="1200" dirty="0"/>
              <a:t>Run Block Automation on Block Design</a:t>
            </a:r>
          </a:p>
          <a:p>
            <a:pPr marL="685800" lvl="1" indent="-228600">
              <a:buFont typeface="+mj-lt"/>
              <a:buAutoNum type="arabicPeriod"/>
            </a:pPr>
            <a:r>
              <a:rPr lang="en-IE" sz="1200" dirty="0"/>
              <a:t>Auto assign memory addresses</a:t>
            </a:r>
          </a:p>
          <a:p>
            <a:pPr marL="685800" lvl="1" indent="-228600">
              <a:buFont typeface="+mj-lt"/>
              <a:buAutoNum type="arabicPeriod"/>
            </a:pPr>
            <a:r>
              <a:rPr lang="en-IE" sz="1200" dirty="0"/>
              <a:t>Validate Block Design</a:t>
            </a:r>
          </a:p>
          <a:p>
            <a:pPr marL="228600" indent="-228600">
              <a:buFont typeface="+mj-lt"/>
              <a:buAutoNum type="arabicPeriod"/>
            </a:pPr>
            <a:r>
              <a:rPr lang="en-IE" sz="1200" dirty="0"/>
              <a:t>A HDL Wrapper is generated automatically by Vivado</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pPr marL="228600" indent="-228600">
              <a:buFont typeface="+mj-lt"/>
              <a:buAutoNum type="arabicPeriod"/>
            </a:pPr>
            <a:r>
              <a:rPr lang="en-IE" sz="1200" dirty="0"/>
              <a:t>(Optional) The user may set Vivado not to close automatically allowing them inspect the project for their own purposes.</a:t>
            </a:r>
          </a:p>
          <a:p>
            <a:pPr marL="228600" indent="-228600">
              <a:buFont typeface="+mj-lt"/>
              <a:buAutoNum type="arabicPeriod"/>
            </a:pPr>
            <a:r>
              <a:rPr lang="en-IE" sz="1200" dirty="0"/>
              <a:t>Close project, close GUI and exit Vivado</a:t>
            </a:r>
          </a:p>
        </p:txBody>
      </p:sp>
      <p:cxnSp>
        <p:nvCxnSpPr>
          <p:cNvPr id="142" name="Straight Connector 141">
            <a:extLst>
              <a:ext uri="{FF2B5EF4-FFF2-40B4-BE49-F238E27FC236}">
                <a16:creationId xmlns:a16="http://schemas.microsoft.com/office/drawing/2014/main" id="{0D9C7A01-AD9C-3FBE-A0AE-4C2E00370EE0}"/>
              </a:ext>
            </a:extLst>
          </p:cNvPr>
          <p:cNvCxnSpPr>
            <a:cxnSpLocks/>
            <a:stCxn id="119" idx="2"/>
            <a:endCxn id="140" idx="0"/>
          </p:cNvCxnSpPr>
          <p:nvPr/>
        </p:nvCxnSpPr>
        <p:spPr>
          <a:xfrm flipH="1">
            <a:off x="14458289" y="22685829"/>
            <a:ext cx="9516" cy="589398"/>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D41A3946-8985-7F17-B86C-45217074256A}"/>
              </a:ext>
            </a:extLst>
          </p:cNvPr>
          <p:cNvSpPr/>
          <p:nvPr/>
        </p:nvSpPr>
        <p:spPr>
          <a:xfrm>
            <a:off x="17470658" y="19320083"/>
            <a:ext cx="4711038" cy="1609517"/>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Whilst Vivado is executing the steps, the SoC builder will run multiple threads used to track the main application log, the synthesis log and the implementation log files.</a:t>
            </a:r>
          </a:p>
          <a:p>
            <a:endParaRPr lang="en-IE" sz="1200" dirty="0"/>
          </a:p>
          <a:p>
            <a:r>
              <a:rPr lang="en-IE" sz="1200" dirty="0"/>
              <a:t>The SoC Builder checks continuously to determine what stage in the build process Vivado is in, and relay this to the user through the GUI. The logs will also inform the SoC builder if there is any errors or critical warnings, handling errors and relaying info to user.</a:t>
            </a:r>
          </a:p>
        </p:txBody>
      </p:sp>
      <p:cxnSp>
        <p:nvCxnSpPr>
          <p:cNvPr id="161" name="Straight Connector 160">
            <a:extLst>
              <a:ext uri="{FF2B5EF4-FFF2-40B4-BE49-F238E27FC236}">
                <a16:creationId xmlns:a16="http://schemas.microsoft.com/office/drawing/2014/main" id="{297B3424-6E21-72C7-3355-8FC116896CC2}"/>
              </a:ext>
            </a:extLst>
          </p:cNvPr>
          <p:cNvCxnSpPr>
            <a:cxnSpLocks/>
            <a:stCxn id="80" idx="2"/>
            <a:endCxn id="160" idx="0"/>
          </p:cNvCxnSpPr>
          <p:nvPr/>
        </p:nvCxnSpPr>
        <p:spPr>
          <a:xfrm>
            <a:off x="19826177" y="18941144"/>
            <a:ext cx="0" cy="37893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80" name="Rectangle: Rounded Corners 179">
            <a:extLst>
              <a:ext uri="{FF2B5EF4-FFF2-40B4-BE49-F238E27FC236}">
                <a16:creationId xmlns:a16="http://schemas.microsoft.com/office/drawing/2014/main" id="{A674595F-D780-65F2-7804-C9948B1641A8}"/>
              </a:ext>
            </a:extLst>
          </p:cNvPr>
          <p:cNvSpPr/>
          <p:nvPr/>
        </p:nvSpPr>
        <p:spPr>
          <a:xfrm>
            <a:off x="2298971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181" name="Rectangle: Rounded Corners 180">
            <a:extLst>
              <a:ext uri="{FF2B5EF4-FFF2-40B4-BE49-F238E27FC236}">
                <a16:creationId xmlns:a16="http://schemas.microsoft.com/office/drawing/2014/main" id="{61AB9823-15FB-8B87-FB6F-25D196F8EB77}"/>
              </a:ext>
            </a:extLst>
          </p:cNvPr>
          <p:cNvSpPr/>
          <p:nvPr/>
        </p:nvSpPr>
        <p:spPr>
          <a:xfrm>
            <a:off x="2229848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cxnSp>
        <p:nvCxnSpPr>
          <p:cNvPr id="182" name="Straight Connector 181">
            <a:extLst>
              <a:ext uri="{FF2B5EF4-FFF2-40B4-BE49-F238E27FC236}">
                <a16:creationId xmlns:a16="http://schemas.microsoft.com/office/drawing/2014/main" id="{79A10940-A8BF-38C8-9876-95F3D19D81A9}"/>
              </a:ext>
            </a:extLst>
          </p:cNvPr>
          <p:cNvCxnSpPr>
            <a:cxnSpLocks/>
            <a:stCxn id="180" idx="2"/>
            <a:endCxn id="181" idx="0"/>
          </p:cNvCxnSpPr>
          <p:nvPr/>
        </p:nvCxnSpPr>
        <p:spPr>
          <a:xfrm>
            <a:off x="2411747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476614C7-6371-F7F7-404F-6F80A41A82B5}"/>
              </a:ext>
            </a:extLst>
          </p:cNvPr>
          <p:cNvCxnSpPr>
            <a:cxnSpLocks/>
          </p:cNvCxnSpPr>
          <p:nvPr/>
        </p:nvCxnSpPr>
        <p:spPr>
          <a:xfrm>
            <a:off x="15264852" y="16593979"/>
            <a:ext cx="375476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4" name="Straight Arrow Connector 183">
            <a:extLst>
              <a:ext uri="{FF2B5EF4-FFF2-40B4-BE49-F238E27FC236}">
                <a16:creationId xmlns:a16="http://schemas.microsoft.com/office/drawing/2014/main" id="{EBBE96CD-833F-F6F8-42ED-8F5AEA1300E1}"/>
              </a:ext>
            </a:extLst>
          </p:cNvPr>
          <p:cNvCxnSpPr>
            <a:cxnSpLocks/>
            <a:stCxn id="45" idx="3"/>
            <a:endCxn id="180" idx="1"/>
          </p:cNvCxnSpPr>
          <p:nvPr/>
        </p:nvCxnSpPr>
        <p:spPr>
          <a:xfrm>
            <a:off x="20632740" y="16593979"/>
            <a:ext cx="235697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5" name="Straight Arrow Connector 184">
            <a:extLst>
              <a:ext uri="{FF2B5EF4-FFF2-40B4-BE49-F238E27FC236}">
                <a16:creationId xmlns:a16="http://schemas.microsoft.com/office/drawing/2014/main" id="{C710A561-0770-8771-7427-417755E6FAB2}"/>
              </a:ext>
            </a:extLst>
          </p:cNvPr>
          <p:cNvCxnSpPr>
            <a:cxnSpLocks/>
            <a:stCxn id="180" idx="3"/>
            <a:endCxn id="48" idx="1"/>
          </p:cNvCxnSpPr>
          <p:nvPr/>
        </p:nvCxnSpPr>
        <p:spPr>
          <a:xfrm>
            <a:off x="25245231" y="16593979"/>
            <a:ext cx="14977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0" name="Left Brace 189">
            <a:extLst>
              <a:ext uri="{FF2B5EF4-FFF2-40B4-BE49-F238E27FC236}">
                <a16:creationId xmlns:a16="http://schemas.microsoft.com/office/drawing/2014/main" id="{FD73EF55-4E24-76F6-AEEF-833BD4AE781F}"/>
              </a:ext>
            </a:extLst>
          </p:cNvPr>
          <p:cNvSpPr/>
          <p:nvPr/>
        </p:nvSpPr>
        <p:spPr>
          <a:xfrm rot="5400000">
            <a:off x="11181720" y="10534594"/>
            <a:ext cx="779381" cy="10503827"/>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3" name="Straight Arrow Connector 192">
            <a:extLst>
              <a:ext uri="{FF2B5EF4-FFF2-40B4-BE49-F238E27FC236}">
                <a16:creationId xmlns:a16="http://schemas.microsoft.com/office/drawing/2014/main" id="{5FF4A591-9A4D-32A4-882F-1B2D3E69FF9C}"/>
              </a:ext>
            </a:extLst>
          </p:cNvPr>
          <p:cNvCxnSpPr>
            <a:cxnSpLocks/>
          </p:cNvCxnSpPr>
          <p:nvPr/>
        </p:nvCxnSpPr>
        <p:spPr>
          <a:xfrm flipH="1">
            <a:off x="11895910" y="14197242"/>
            <a:ext cx="4506140" cy="124879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95" name="Left Brace 194">
            <a:extLst>
              <a:ext uri="{FF2B5EF4-FFF2-40B4-BE49-F238E27FC236}">
                <a16:creationId xmlns:a16="http://schemas.microsoft.com/office/drawing/2014/main" id="{3FF210DA-58EA-148F-15B0-C906600CF01F}"/>
              </a:ext>
            </a:extLst>
          </p:cNvPr>
          <p:cNvSpPr/>
          <p:nvPr/>
        </p:nvSpPr>
        <p:spPr>
          <a:xfrm rot="5400000">
            <a:off x="25507252" y="12317392"/>
            <a:ext cx="779381" cy="6994413"/>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6" name="Straight Arrow Connector 195">
            <a:extLst>
              <a:ext uri="{FF2B5EF4-FFF2-40B4-BE49-F238E27FC236}">
                <a16:creationId xmlns:a16="http://schemas.microsoft.com/office/drawing/2014/main" id="{21C855E2-6144-746D-BCFB-00C029434351}"/>
              </a:ext>
            </a:extLst>
          </p:cNvPr>
          <p:cNvCxnSpPr>
            <a:cxnSpLocks/>
          </p:cNvCxnSpPr>
          <p:nvPr/>
        </p:nvCxnSpPr>
        <p:spPr>
          <a:xfrm>
            <a:off x="19067241" y="14235829"/>
            <a:ext cx="6364509" cy="1067297"/>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92" name="Straight Arrow Connector 191">
            <a:extLst>
              <a:ext uri="{FF2B5EF4-FFF2-40B4-BE49-F238E27FC236}">
                <a16:creationId xmlns:a16="http://schemas.microsoft.com/office/drawing/2014/main" id="{5829DA8B-0C90-37A4-B160-E8184F7447C8}"/>
              </a:ext>
            </a:extLst>
          </p:cNvPr>
          <p:cNvCxnSpPr>
            <a:cxnSpLocks/>
          </p:cNvCxnSpPr>
          <p:nvPr/>
        </p:nvCxnSpPr>
        <p:spPr>
          <a:xfrm flipH="1">
            <a:off x="20159829" y="14230350"/>
            <a:ext cx="1480971" cy="1912590"/>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01" name="Rectangle: Rounded Corners 200">
            <a:extLst>
              <a:ext uri="{FF2B5EF4-FFF2-40B4-BE49-F238E27FC236}">
                <a16:creationId xmlns:a16="http://schemas.microsoft.com/office/drawing/2014/main" id="{78D44E33-3AA4-D2C0-3E8F-07F6A7FA2A22}"/>
              </a:ext>
            </a:extLst>
          </p:cNvPr>
          <p:cNvSpPr/>
          <p:nvPr/>
        </p:nvSpPr>
        <p:spPr>
          <a:xfrm>
            <a:off x="6635698" y="1705111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reads all the required information from the HDLGen Project XML file</a:t>
            </a:r>
            <a:endParaRPr lang="en-IE" sz="1200" dirty="0"/>
          </a:p>
        </p:txBody>
      </p:sp>
      <p:cxnSp>
        <p:nvCxnSpPr>
          <p:cNvPr id="202" name="Straight Connector 201">
            <a:extLst>
              <a:ext uri="{FF2B5EF4-FFF2-40B4-BE49-F238E27FC236}">
                <a16:creationId xmlns:a16="http://schemas.microsoft.com/office/drawing/2014/main" id="{D941E92D-0668-A8B9-70A2-CB333500BC78}"/>
              </a:ext>
            </a:extLst>
          </p:cNvPr>
          <p:cNvCxnSpPr>
            <a:endCxn id="201" idx="0"/>
          </p:cNvCxnSpPr>
          <p:nvPr/>
        </p:nvCxnSpPr>
        <p:spPr>
          <a:xfrm>
            <a:off x="8991217" y="1675261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43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red circuit board&#10;&#10;Description automatically generated">
            <a:extLst>
              <a:ext uri="{FF2B5EF4-FFF2-40B4-BE49-F238E27FC236}">
                <a16:creationId xmlns:a16="http://schemas.microsoft.com/office/drawing/2014/main" id="{65D011F2-0E07-CC61-06F6-BE223E69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7834" y="11860354"/>
            <a:ext cx="4251270" cy="2677254"/>
          </a:xfrm>
          <a:prstGeom prst="rect">
            <a:avLst/>
          </a:prstGeom>
        </p:spPr>
      </p:pic>
      <p:cxnSp>
        <p:nvCxnSpPr>
          <p:cNvPr id="8" name="Straight Connector 7">
            <a:extLst>
              <a:ext uri="{FF2B5EF4-FFF2-40B4-BE49-F238E27FC236}">
                <a16:creationId xmlns:a16="http://schemas.microsoft.com/office/drawing/2014/main" id="{0D16CE96-B51C-C717-1F41-D8DDB1324AB4}"/>
              </a:ext>
            </a:extLst>
          </p:cNvPr>
          <p:cNvCxnSpPr/>
          <p:nvPr/>
        </p:nvCxnSpPr>
        <p:spPr>
          <a:xfrm>
            <a:off x="5200650" y="1644015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10" name="Picture 9" descr="A computer monitor and keyboard&#10;&#10;Description automatically generated">
            <a:extLst>
              <a:ext uri="{FF2B5EF4-FFF2-40B4-BE49-F238E27FC236}">
                <a16:creationId xmlns:a16="http://schemas.microsoft.com/office/drawing/2014/main" id="{9CB29D17-0D92-8815-609E-19D51C2EE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869" y="11638437"/>
            <a:ext cx="5088731" cy="3121088"/>
          </a:xfrm>
          <a:prstGeom prst="rect">
            <a:avLst/>
          </a:prstGeom>
        </p:spPr>
      </p:pic>
      <p:pic>
        <p:nvPicPr>
          <p:cNvPr id="12" name="Picture 11" descr="A wifi router with two antennas&#10;&#10;Description automatically generated">
            <a:extLst>
              <a:ext uri="{FF2B5EF4-FFF2-40B4-BE49-F238E27FC236}">
                <a16:creationId xmlns:a16="http://schemas.microsoft.com/office/drawing/2014/main" id="{5B701496-542B-848E-FB28-10A2E7D7D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1337" y="10313424"/>
            <a:ext cx="2650025" cy="2650025"/>
          </a:xfrm>
          <a:prstGeom prst="rect">
            <a:avLst/>
          </a:prstGeom>
        </p:spPr>
      </p:pic>
      <p:cxnSp>
        <p:nvCxnSpPr>
          <p:cNvPr id="14" name="Straight Arrow Connector 13">
            <a:extLst>
              <a:ext uri="{FF2B5EF4-FFF2-40B4-BE49-F238E27FC236}">
                <a16:creationId xmlns:a16="http://schemas.microsoft.com/office/drawing/2014/main" id="{D960CD98-36CE-A857-CA21-5CC57FE5219C}"/>
              </a:ext>
            </a:extLst>
          </p:cNvPr>
          <p:cNvCxnSpPr>
            <a:cxnSpLocks/>
            <a:stCxn id="10" idx="3"/>
            <a:endCxn id="12" idx="1"/>
          </p:cNvCxnSpPr>
          <p:nvPr/>
        </p:nvCxnSpPr>
        <p:spPr>
          <a:xfrm flipV="1">
            <a:off x="10515600" y="11638437"/>
            <a:ext cx="4675737" cy="1560544"/>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091156DF-CD55-E3CA-5B9E-70C149B02C64}"/>
              </a:ext>
            </a:extLst>
          </p:cNvPr>
          <p:cNvSpPr/>
          <p:nvPr/>
        </p:nvSpPr>
        <p:spPr>
          <a:xfrm>
            <a:off x="11311817" y="11764752"/>
            <a:ext cx="3083301"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Connection between Computer and Router can be Ethernet or Wi-Fi</a:t>
            </a:r>
            <a:endParaRPr lang="en-IE" dirty="0"/>
          </a:p>
        </p:txBody>
      </p:sp>
      <p:cxnSp>
        <p:nvCxnSpPr>
          <p:cNvPr id="16" name="Straight Arrow Connector 15">
            <a:extLst>
              <a:ext uri="{FF2B5EF4-FFF2-40B4-BE49-F238E27FC236}">
                <a16:creationId xmlns:a16="http://schemas.microsoft.com/office/drawing/2014/main" id="{B9077580-70FB-7FE8-B66D-3EC46008EC51}"/>
              </a:ext>
            </a:extLst>
          </p:cNvPr>
          <p:cNvCxnSpPr>
            <a:cxnSpLocks/>
            <a:stCxn id="12" idx="3"/>
          </p:cNvCxnSpPr>
          <p:nvPr/>
        </p:nvCxnSpPr>
        <p:spPr>
          <a:xfrm>
            <a:off x="17841362" y="11638437"/>
            <a:ext cx="3976472" cy="1344152"/>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BD9F195E-4F3A-6F71-8379-76A282664045}"/>
              </a:ext>
            </a:extLst>
          </p:cNvPr>
          <p:cNvSpPr/>
          <p:nvPr/>
        </p:nvSpPr>
        <p:spPr>
          <a:xfrm>
            <a:off x="18390208" y="11764753"/>
            <a:ext cx="3083301"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Router is connected to PYNQ Z-2 board by Ethernet connection</a:t>
            </a:r>
            <a:endParaRPr lang="en-IE" dirty="0"/>
          </a:p>
        </p:txBody>
      </p:sp>
      <p:sp>
        <p:nvSpPr>
          <p:cNvPr id="23" name="Arc 22">
            <a:extLst>
              <a:ext uri="{FF2B5EF4-FFF2-40B4-BE49-F238E27FC236}">
                <a16:creationId xmlns:a16="http://schemas.microsoft.com/office/drawing/2014/main" id="{813799FA-B454-FF02-FD8F-9BAA9415F76F}"/>
              </a:ext>
            </a:extLst>
          </p:cNvPr>
          <p:cNvSpPr/>
          <p:nvPr/>
        </p:nvSpPr>
        <p:spPr>
          <a:xfrm>
            <a:off x="10586611" y="9894680"/>
            <a:ext cx="11312848" cy="5048058"/>
          </a:xfrm>
          <a:prstGeom prst="arc">
            <a:avLst>
              <a:gd name="adj1" fmla="val 11618547"/>
              <a:gd name="adj2" fmla="val 20812380"/>
            </a:avLst>
          </a:prstGeom>
          <a:ln w="82550">
            <a:solidFill>
              <a:srgbClr val="C0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24" name="Rectangle: Rounded Corners 23">
            <a:extLst>
              <a:ext uri="{FF2B5EF4-FFF2-40B4-BE49-F238E27FC236}">
                <a16:creationId xmlns:a16="http://schemas.microsoft.com/office/drawing/2014/main" id="{E84CE0B0-38AD-65E2-9633-F8B13B52340B}"/>
              </a:ext>
            </a:extLst>
          </p:cNvPr>
          <p:cNvSpPr/>
          <p:nvPr/>
        </p:nvSpPr>
        <p:spPr>
          <a:xfrm>
            <a:off x="14431073" y="9055759"/>
            <a:ext cx="4170552" cy="73355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IE" sz="2000" dirty="0"/>
              <a:t>User uploads binaries to the PYNQ Z2 over the LAN connection</a:t>
            </a:r>
            <a:endParaRPr lang="en-IE" dirty="0"/>
          </a:p>
        </p:txBody>
      </p:sp>
      <p:sp>
        <p:nvSpPr>
          <p:cNvPr id="25" name="Rectangle 24">
            <a:extLst>
              <a:ext uri="{FF2B5EF4-FFF2-40B4-BE49-F238E27FC236}">
                <a16:creationId xmlns:a16="http://schemas.microsoft.com/office/drawing/2014/main" id="{A3238B8F-6625-7502-7864-A506330FC161}"/>
              </a:ext>
            </a:extLst>
          </p:cNvPr>
          <p:cNvSpPr/>
          <p:nvPr/>
        </p:nvSpPr>
        <p:spPr>
          <a:xfrm>
            <a:off x="23943469" y="1393507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Rectangle: Rounded Corners 25">
            <a:extLst>
              <a:ext uri="{FF2B5EF4-FFF2-40B4-BE49-F238E27FC236}">
                <a16:creationId xmlns:a16="http://schemas.microsoft.com/office/drawing/2014/main" id="{04547A5D-F879-C177-DDDB-A5C4E22B831C}"/>
              </a:ext>
            </a:extLst>
          </p:cNvPr>
          <p:cNvSpPr/>
          <p:nvPr/>
        </p:nvSpPr>
        <p:spPr>
          <a:xfrm>
            <a:off x="22803058" y="1468183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27" name="Rectangle 26">
            <a:extLst>
              <a:ext uri="{FF2B5EF4-FFF2-40B4-BE49-F238E27FC236}">
                <a16:creationId xmlns:a16="http://schemas.microsoft.com/office/drawing/2014/main" id="{6073C10C-2443-2DEF-8E9E-97A97C4372F7}"/>
              </a:ext>
            </a:extLst>
          </p:cNvPr>
          <p:cNvSpPr/>
          <p:nvPr/>
        </p:nvSpPr>
        <p:spPr>
          <a:xfrm>
            <a:off x="23186079" y="1276237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Rectangle: Rounded Corners 27">
            <a:extLst>
              <a:ext uri="{FF2B5EF4-FFF2-40B4-BE49-F238E27FC236}">
                <a16:creationId xmlns:a16="http://schemas.microsoft.com/office/drawing/2014/main" id="{655A134F-2AB7-07F0-9EC1-799A169E7020}"/>
              </a:ext>
            </a:extLst>
          </p:cNvPr>
          <p:cNvSpPr/>
          <p:nvPr/>
        </p:nvSpPr>
        <p:spPr>
          <a:xfrm>
            <a:off x="26290400" y="1226458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30" name="Straight Connector 29">
            <a:extLst>
              <a:ext uri="{FF2B5EF4-FFF2-40B4-BE49-F238E27FC236}">
                <a16:creationId xmlns:a16="http://schemas.microsoft.com/office/drawing/2014/main" id="{5C1C0491-D6A2-39BE-F840-40D011482170}"/>
              </a:ext>
            </a:extLst>
          </p:cNvPr>
          <p:cNvCxnSpPr>
            <a:cxnSpLocks/>
            <a:stCxn id="27" idx="3"/>
            <a:endCxn id="28" idx="1"/>
          </p:cNvCxnSpPr>
          <p:nvPr/>
        </p:nvCxnSpPr>
        <p:spPr>
          <a:xfrm>
            <a:off x="23988560" y="1311956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7" name="Arc 36">
            <a:extLst>
              <a:ext uri="{FF2B5EF4-FFF2-40B4-BE49-F238E27FC236}">
                <a16:creationId xmlns:a16="http://schemas.microsoft.com/office/drawing/2014/main" id="{9DA4706B-E139-B171-B6A2-12E7875303CD}"/>
              </a:ext>
            </a:extLst>
          </p:cNvPr>
          <p:cNvSpPr/>
          <p:nvPr/>
        </p:nvSpPr>
        <p:spPr>
          <a:xfrm rot="10800000">
            <a:off x="10668235" y="10054806"/>
            <a:ext cx="11312848" cy="4335670"/>
          </a:xfrm>
          <a:prstGeom prst="arc">
            <a:avLst>
              <a:gd name="adj1" fmla="val 11525527"/>
              <a:gd name="adj2" fmla="val 2103172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39" name="Rectangle: Rounded Corners 38">
            <a:extLst>
              <a:ext uri="{FF2B5EF4-FFF2-40B4-BE49-F238E27FC236}">
                <a16:creationId xmlns:a16="http://schemas.microsoft.com/office/drawing/2014/main" id="{2C0CD526-A045-505C-3973-61138C63278D}"/>
              </a:ext>
            </a:extLst>
          </p:cNvPr>
          <p:cNvSpPr/>
          <p:nvPr/>
        </p:nvSpPr>
        <p:spPr>
          <a:xfrm>
            <a:off x="14583473" y="14516605"/>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pic>
        <p:nvPicPr>
          <p:cNvPr id="40" name="Picture 39" descr="A close-up of a red circuit board&#10;&#10;Description automatically generated">
            <a:extLst>
              <a:ext uri="{FF2B5EF4-FFF2-40B4-BE49-F238E27FC236}">
                <a16:creationId xmlns:a16="http://schemas.microsoft.com/office/drawing/2014/main" id="{A8AA1C62-D7A4-3993-57BC-E0217B76D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1834" y="19689904"/>
            <a:ext cx="4251270" cy="2677254"/>
          </a:xfrm>
          <a:prstGeom prst="rect">
            <a:avLst/>
          </a:prstGeom>
        </p:spPr>
      </p:pic>
      <p:cxnSp>
        <p:nvCxnSpPr>
          <p:cNvPr id="41" name="Straight Connector 40">
            <a:extLst>
              <a:ext uri="{FF2B5EF4-FFF2-40B4-BE49-F238E27FC236}">
                <a16:creationId xmlns:a16="http://schemas.microsoft.com/office/drawing/2014/main" id="{2E645E48-9028-1E83-ED74-C741076ECA05}"/>
              </a:ext>
            </a:extLst>
          </p:cNvPr>
          <p:cNvCxnSpPr/>
          <p:nvPr/>
        </p:nvCxnSpPr>
        <p:spPr>
          <a:xfrm>
            <a:off x="5219700" y="2426970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42" name="Picture 41" descr="A computer monitor and keyboard&#10;&#10;Description automatically generated">
            <a:extLst>
              <a:ext uri="{FF2B5EF4-FFF2-40B4-BE49-F238E27FC236}">
                <a16:creationId xmlns:a16="http://schemas.microsoft.com/office/drawing/2014/main" id="{8A42E599-E300-CAD3-1B15-43526218D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969" y="19467987"/>
            <a:ext cx="5088731" cy="3121088"/>
          </a:xfrm>
          <a:prstGeom prst="rect">
            <a:avLst/>
          </a:prstGeom>
        </p:spPr>
      </p:pic>
      <p:cxnSp>
        <p:nvCxnSpPr>
          <p:cNvPr id="44" name="Straight Arrow Connector 43">
            <a:extLst>
              <a:ext uri="{FF2B5EF4-FFF2-40B4-BE49-F238E27FC236}">
                <a16:creationId xmlns:a16="http://schemas.microsoft.com/office/drawing/2014/main" id="{98BAC46C-E8C0-F0A6-ABD2-501EBDDADA37}"/>
              </a:ext>
            </a:extLst>
          </p:cNvPr>
          <p:cNvCxnSpPr>
            <a:cxnSpLocks/>
          </p:cNvCxnSpPr>
          <p:nvPr/>
        </p:nvCxnSpPr>
        <p:spPr>
          <a:xfrm>
            <a:off x="13658850" y="20820526"/>
            <a:ext cx="5930134"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58556414-4082-5965-EF74-C900DCC9A08D}"/>
              </a:ext>
            </a:extLst>
          </p:cNvPr>
          <p:cNvSpPr/>
          <p:nvPr/>
        </p:nvSpPr>
        <p:spPr>
          <a:xfrm>
            <a:off x="21657469" y="2176462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Rounded Corners 50">
            <a:extLst>
              <a:ext uri="{FF2B5EF4-FFF2-40B4-BE49-F238E27FC236}">
                <a16:creationId xmlns:a16="http://schemas.microsoft.com/office/drawing/2014/main" id="{0B2B6508-6A47-D449-6FEB-0BB08637A7B4}"/>
              </a:ext>
            </a:extLst>
          </p:cNvPr>
          <p:cNvSpPr/>
          <p:nvPr/>
        </p:nvSpPr>
        <p:spPr>
          <a:xfrm>
            <a:off x="20517058" y="2251138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52" name="Rectangle 51">
            <a:extLst>
              <a:ext uri="{FF2B5EF4-FFF2-40B4-BE49-F238E27FC236}">
                <a16:creationId xmlns:a16="http://schemas.microsoft.com/office/drawing/2014/main" id="{FC3AB043-59C5-3F1B-512B-8EF1A9EBD0D3}"/>
              </a:ext>
            </a:extLst>
          </p:cNvPr>
          <p:cNvSpPr/>
          <p:nvPr/>
        </p:nvSpPr>
        <p:spPr>
          <a:xfrm>
            <a:off x="20900079" y="2059192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Rounded Corners 52">
            <a:extLst>
              <a:ext uri="{FF2B5EF4-FFF2-40B4-BE49-F238E27FC236}">
                <a16:creationId xmlns:a16="http://schemas.microsoft.com/office/drawing/2014/main" id="{E7EE1178-F39B-AF01-77B3-CC7933CB016B}"/>
              </a:ext>
            </a:extLst>
          </p:cNvPr>
          <p:cNvSpPr/>
          <p:nvPr/>
        </p:nvSpPr>
        <p:spPr>
          <a:xfrm>
            <a:off x="24004400" y="2009413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54" name="Straight Connector 53">
            <a:extLst>
              <a:ext uri="{FF2B5EF4-FFF2-40B4-BE49-F238E27FC236}">
                <a16:creationId xmlns:a16="http://schemas.microsoft.com/office/drawing/2014/main" id="{58CC2141-E4F2-1AB2-2567-5F87E400C083}"/>
              </a:ext>
            </a:extLst>
          </p:cNvPr>
          <p:cNvCxnSpPr>
            <a:cxnSpLocks/>
            <a:stCxn id="52" idx="3"/>
            <a:endCxn id="53" idx="1"/>
          </p:cNvCxnSpPr>
          <p:nvPr/>
        </p:nvCxnSpPr>
        <p:spPr>
          <a:xfrm>
            <a:off x="21702560" y="2094911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166EA321-22EB-3EDA-E450-B5AA378935B4}"/>
              </a:ext>
            </a:extLst>
          </p:cNvPr>
          <p:cNvSpPr/>
          <p:nvPr/>
        </p:nvSpPr>
        <p:spPr>
          <a:xfrm>
            <a:off x="14985808" y="19573688"/>
            <a:ext cx="3219068"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Computer directly connected to FPGA using Ethernet connection</a:t>
            </a:r>
            <a:endParaRPr lang="en-IE" dirty="0"/>
          </a:p>
        </p:txBody>
      </p:sp>
      <p:sp>
        <p:nvSpPr>
          <p:cNvPr id="59" name="Arc 58">
            <a:extLst>
              <a:ext uri="{FF2B5EF4-FFF2-40B4-BE49-F238E27FC236}">
                <a16:creationId xmlns:a16="http://schemas.microsoft.com/office/drawing/2014/main" id="{7BD9C21F-EB07-F055-7910-74ACA3DD1A0C}"/>
              </a:ext>
            </a:extLst>
          </p:cNvPr>
          <p:cNvSpPr/>
          <p:nvPr/>
        </p:nvSpPr>
        <p:spPr>
          <a:xfrm rot="10800000">
            <a:off x="13658850" y="19329638"/>
            <a:ext cx="6134100" cy="2474449"/>
          </a:xfrm>
          <a:prstGeom prst="arc">
            <a:avLst>
              <a:gd name="adj1" fmla="val 11525527"/>
              <a:gd name="adj2" fmla="val 2082158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60" name="Rectangle: Rounded Corners 59">
            <a:extLst>
              <a:ext uri="{FF2B5EF4-FFF2-40B4-BE49-F238E27FC236}">
                <a16:creationId xmlns:a16="http://schemas.microsoft.com/office/drawing/2014/main" id="{2044E637-8EE5-BA92-40FA-BA6FB546E5F4}"/>
              </a:ext>
            </a:extLst>
          </p:cNvPr>
          <p:cNvSpPr/>
          <p:nvPr/>
        </p:nvSpPr>
        <p:spPr>
          <a:xfrm>
            <a:off x="14697803" y="21909320"/>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cxnSp>
        <p:nvCxnSpPr>
          <p:cNvPr id="62" name="Straight Connector 61">
            <a:extLst>
              <a:ext uri="{FF2B5EF4-FFF2-40B4-BE49-F238E27FC236}">
                <a16:creationId xmlns:a16="http://schemas.microsoft.com/office/drawing/2014/main" id="{96E22795-D966-980E-0232-20E6BA737F78}"/>
              </a:ext>
            </a:extLst>
          </p:cNvPr>
          <p:cNvCxnSpPr>
            <a:cxnSpLocks/>
            <a:endCxn id="61" idx="2"/>
          </p:cNvCxnSpPr>
          <p:nvPr/>
        </p:nvCxnSpPr>
        <p:spPr>
          <a:xfrm flipV="1">
            <a:off x="23600359" y="11292568"/>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id="{BB50B6B4-247B-7346-6E14-A85FB70299A5}"/>
              </a:ext>
            </a:extLst>
          </p:cNvPr>
          <p:cNvSpPr/>
          <p:nvPr/>
        </p:nvSpPr>
        <p:spPr>
          <a:xfrm>
            <a:off x="22125284" y="9957812"/>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cxnSp>
        <p:nvCxnSpPr>
          <p:cNvPr id="70" name="Straight Connector 69">
            <a:extLst>
              <a:ext uri="{FF2B5EF4-FFF2-40B4-BE49-F238E27FC236}">
                <a16:creationId xmlns:a16="http://schemas.microsoft.com/office/drawing/2014/main" id="{070A4A0A-0F54-0C26-B112-C4369B7739F5}"/>
              </a:ext>
            </a:extLst>
          </p:cNvPr>
          <p:cNvCxnSpPr>
            <a:cxnSpLocks/>
            <a:endCxn id="71" idx="2"/>
          </p:cNvCxnSpPr>
          <p:nvPr/>
        </p:nvCxnSpPr>
        <p:spPr>
          <a:xfrm flipV="1">
            <a:off x="21268025" y="19122117"/>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71" name="Rectangle: Rounded Corners 70">
            <a:extLst>
              <a:ext uri="{FF2B5EF4-FFF2-40B4-BE49-F238E27FC236}">
                <a16:creationId xmlns:a16="http://schemas.microsoft.com/office/drawing/2014/main" id="{59D0E4AD-0B59-4618-4835-24C1A71DE909}"/>
              </a:ext>
            </a:extLst>
          </p:cNvPr>
          <p:cNvSpPr/>
          <p:nvPr/>
        </p:nvSpPr>
        <p:spPr>
          <a:xfrm>
            <a:off x="19792950" y="17787361"/>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pic>
        <p:nvPicPr>
          <p:cNvPr id="72" name="Picture 71" descr="A close-up of a red circuit board&#10;&#10;Description automatically generated">
            <a:extLst>
              <a:ext uri="{FF2B5EF4-FFF2-40B4-BE49-F238E27FC236}">
                <a16:creationId xmlns:a16="http://schemas.microsoft.com/office/drawing/2014/main" id="{99D96C8D-C09E-A1A9-E3C8-29F0E3D86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7034" y="26974624"/>
            <a:ext cx="4251270" cy="2677254"/>
          </a:xfrm>
          <a:prstGeom prst="rect">
            <a:avLst/>
          </a:prstGeom>
        </p:spPr>
      </p:pic>
      <p:cxnSp>
        <p:nvCxnSpPr>
          <p:cNvPr id="73" name="Straight Connector 72">
            <a:extLst>
              <a:ext uri="{FF2B5EF4-FFF2-40B4-BE49-F238E27FC236}">
                <a16:creationId xmlns:a16="http://schemas.microsoft.com/office/drawing/2014/main" id="{40958B67-C100-D14D-CD6F-D1D64D5B1F8B}"/>
              </a:ext>
            </a:extLst>
          </p:cNvPr>
          <p:cNvCxnSpPr/>
          <p:nvPr/>
        </p:nvCxnSpPr>
        <p:spPr>
          <a:xfrm>
            <a:off x="4914900" y="3155442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74" name="Picture 73" descr="A computer monitor and keyboard&#10;&#10;Description automatically generated">
            <a:extLst>
              <a:ext uri="{FF2B5EF4-FFF2-40B4-BE49-F238E27FC236}">
                <a16:creationId xmlns:a16="http://schemas.microsoft.com/office/drawing/2014/main" id="{3D9941FC-E7AC-1F68-8D67-82812003F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169" y="26752707"/>
            <a:ext cx="5088731" cy="3121088"/>
          </a:xfrm>
          <a:prstGeom prst="rect">
            <a:avLst/>
          </a:prstGeom>
        </p:spPr>
      </p:pic>
      <p:cxnSp>
        <p:nvCxnSpPr>
          <p:cNvPr id="75" name="Straight Arrow Connector 74">
            <a:extLst>
              <a:ext uri="{FF2B5EF4-FFF2-40B4-BE49-F238E27FC236}">
                <a16:creationId xmlns:a16="http://schemas.microsoft.com/office/drawing/2014/main" id="{19AFDC09-76CF-9214-484F-DB5F7AABA7DC}"/>
              </a:ext>
            </a:extLst>
          </p:cNvPr>
          <p:cNvCxnSpPr>
            <a:cxnSpLocks/>
          </p:cNvCxnSpPr>
          <p:nvPr/>
        </p:nvCxnSpPr>
        <p:spPr>
          <a:xfrm>
            <a:off x="13354050" y="28105246"/>
            <a:ext cx="5930134"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444D60CA-66CA-155B-ED50-DA938142D73A}"/>
              </a:ext>
            </a:extLst>
          </p:cNvPr>
          <p:cNvSpPr/>
          <p:nvPr/>
        </p:nvSpPr>
        <p:spPr>
          <a:xfrm>
            <a:off x="21352669" y="2904934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Rounded Corners 76">
            <a:extLst>
              <a:ext uri="{FF2B5EF4-FFF2-40B4-BE49-F238E27FC236}">
                <a16:creationId xmlns:a16="http://schemas.microsoft.com/office/drawing/2014/main" id="{3C3538F1-1249-B49A-F118-88306B8D0A5C}"/>
              </a:ext>
            </a:extLst>
          </p:cNvPr>
          <p:cNvSpPr/>
          <p:nvPr/>
        </p:nvSpPr>
        <p:spPr>
          <a:xfrm>
            <a:off x="20212258" y="2979610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78" name="Rectangle 77">
            <a:extLst>
              <a:ext uri="{FF2B5EF4-FFF2-40B4-BE49-F238E27FC236}">
                <a16:creationId xmlns:a16="http://schemas.microsoft.com/office/drawing/2014/main" id="{5E112385-80BD-E296-785C-ED3A0821B472}"/>
              </a:ext>
            </a:extLst>
          </p:cNvPr>
          <p:cNvSpPr/>
          <p:nvPr/>
        </p:nvSpPr>
        <p:spPr>
          <a:xfrm>
            <a:off x="20595279" y="2787664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Rounded Corners 78">
            <a:extLst>
              <a:ext uri="{FF2B5EF4-FFF2-40B4-BE49-F238E27FC236}">
                <a16:creationId xmlns:a16="http://schemas.microsoft.com/office/drawing/2014/main" id="{48062F54-AB0B-FC0C-3F20-169ACCDD2957}"/>
              </a:ext>
            </a:extLst>
          </p:cNvPr>
          <p:cNvSpPr/>
          <p:nvPr/>
        </p:nvSpPr>
        <p:spPr>
          <a:xfrm>
            <a:off x="23699600" y="2737885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80" name="Straight Connector 79">
            <a:extLst>
              <a:ext uri="{FF2B5EF4-FFF2-40B4-BE49-F238E27FC236}">
                <a16:creationId xmlns:a16="http://schemas.microsoft.com/office/drawing/2014/main" id="{8A39C270-F7E9-0A9C-23C8-01A2A510B161}"/>
              </a:ext>
            </a:extLst>
          </p:cNvPr>
          <p:cNvCxnSpPr>
            <a:cxnSpLocks/>
            <a:stCxn id="78" idx="3"/>
            <a:endCxn id="79" idx="1"/>
          </p:cNvCxnSpPr>
          <p:nvPr/>
        </p:nvCxnSpPr>
        <p:spPr>
          <a:xfrm>
            <a:off x="21397760" y="2823383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08F484AA-9618-D2A9-2FE4-7E8DE61F324C}"/>
              </a:ext>
            </a:extLst>
          </p:cNvPr>
          <p:cNvSpPr/>
          <p:nvPr/>
        </p:nvSpPr>
        <p:spPr>
          <a:xfrm>
            <a:off x="14681008" y="26858408"/>
            <a:ext cx="3219068"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Computer directly connected to FPGA using Ethernet connection</a:t>
            </a:r>
            <a:endParaRPr lang="en-IE" dirty="0"/>
          </a:p>
        </p:txBody>
      </p:sp>
      <p:sp>
        <p:nvSpPr>
          <p:cNvPr id="82" name="Arc 81">
            <a:extLst>
              <a:ext uri="{FF2B5EF4-FFF2-40B4-BE49-F238E27FC236}">
                <a16:creationId xmlns:a16="http://schemas.microsoft.com/office/drawing/2014/main" id="{A1D7480A-F37D-54CD-76C7-505686511AE2}"/>
              </a:ext>
            </a:extLst>
          </p:cNvPr>
          <p:cNvSpPr/>
          <p:nvPr/>
        </p:nvSpPr>
        <p:spPr>
          <a:xfrm rot="10800000">
            <a:off x="13354050" y="26614358"/>
            <a:ext cx="6134100" cy="2474449"/>
          </a:xfrm>
          <a:prstGeom prst="arc">
            <a:avLst>
              <a:gd name="adj1" fmla="val 11525527"/>
              <a:gd name="adj2" fmla="val 2082158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83" name="Rectangle: Rounded Corners 82">
            <a:extLst>
              <a:ext uri="{FF2B5EF4-FFF2-40B4-BE49-F238E27FC236}">
                <a16:creationId xmlns:a16="http://schemas.microsoft.com/office/drawing/2014/main" id="{BBE6475A-CA0E-DA00-7D47-B7091D3EFA57}"/>
              </a:ext>
            </a:extLst>
          </p:cNvPr>
          <p:cNvSpPr/>
          <p:nvPr/>
        </p:nvSpPr>
        <p:spPr>
          <a:xfrm>
            <a:off x="14393003" y="29194040"/>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cxnSp>
        <p:nvCxnSpPr>
          <p:cNvPr id="84" name="Straight Connector 83">
            <a:extLst>
              <a:ext uri="{FF2B5EF4-FFF2-40B4-BE49-F238E27FC236}">
                <a16:creationId xmlns:a16="http://schemas.microsoft.com/office/drawing/2014/main" id="{23A583DB-2DC9-A26D-31A0-533692685EED}"/>
              </a:ext>
            </a:extLst>
          </p:cNvPr>
          <p:cNvCxnSpPr>
            <a:cxnSpLocks/>
            <a:endCxn id="85" idx="2"/>
          </p:cNvCxnSpPr>
          <p:nvPr/>
        </p:nvCxnSpPr>
        <p:spPr>
          <a:xfrm flipV="1">
            <a:off x="20963225" y="26406837"/>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5" name="Rectangle: Rounded Corners 84">
            <a:extLst>
              <a:ext uri="{FF2B5EF4-FFF2-40B4-BE49-F238E27FC236}">
                <a16:creationId xmlns:a16="http://schemas.microsoft.com/office/drawing/2014/main" id="{5942A6AA-BC92-1229-5B27-6E734C48F1DA}"/>
              </a:ext>
            </a:extLst>
          </p:cNvPr>
          <p:cNvSpPr/>
          <p:nvPr/>
        </p:nvSpPr>
        <p:spPr>
          <a:xfrm>
            <a:off x="19488150" y="25072081"/>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spTree>
    <p:extLst>
      <p:ext uri="{BB962C8B-B14F-4D97-AF65-F5344CB8AC3E}">
        <p14:creationId xmlns:p14="http://schemas.microsoft.com/office/powerpoint/2010/main" val="83945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DE6B147A-B6ED-2CF7-880E-39A48567BBAB}"/>
              </a:ext>
            </a:extLst>
          </p:cNvPr>
          <p:cNvSpPr/>
          <p:nvPr/>
        </p:nvSpPr>
        <p:spPr>
          <a:xfrm>
            <a:off x="11002632" y="22832314"/>
            <a:ext cx="2151393" cy="50155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Step 1: Parse </a:t>
            </a:r>
            <a:r>
              <a:rPr lang="en-IE" sz="1200" dirty="0" err="1"/>
              <a:t>HDLGen</a:t>
            </a:r>
            <a:r>
              <a:rPr lang="en-IE" sz="1200" dirty="0"/>
              <a:t> XML</a:t>
            </a:r>
          </a:p>
        </p:txBody>
      </p:sp>
      <p:sp>
        <p:nvSpPr>
          <p:cNvPr id="49" name="Rectangle: Rounded Corners 48">
            <a:extLst>
              <a:ext uri="{FF2B5EF4-FFF2-40B4-BE49-F238E27FC236}">
                <a16:creationId xmlns:a16="http://schemas.microsoft.com/office/drawing/2014/main" id="{52F6834C-BC9C-6707-8456-1EF1BC70E1AB}"/>
              </a:ext>
            </a:extLst>
          </p:cNvPr>
          <p:cNvSpPr/>
          <p:nvPr/>
        </p:nvSpPr>
        <p:spPr>
          <a:xfrm>
            <a:off x="11002631" y="23333867"/>
            <a:ext cx="2151393" cy="2297907"/>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pPr marL="228600" indent="-228600">
              <a:buAutoNum type="arabicParenR"/>
            </a:pPr>
            <a:r>
              <a:rPr lang="en-IE" sz="1200" dirty="0"/>
              <a:t>Store the following as variables:</a:t>
            </a:r>
          </a:p>
          <a:p>
            <a:pPr marL="685800" lvl="1" indent="-228600">
              <a:buAutoNum type="arabicParenR"/>
            </a:pPr>
            <a:r>
              <a:rPr lang="en-IE" sz="1200" dirty="0"/>
              <a:t>Component Ports</a:t>
            </a:r>
          </a:p>
          <a:p>
            <a:pPr marL="685800" lvl="1" indent="-228600">
              <a:buAutoNum type="arabicParenR"/>
            </a:pPr>
            <a:r>
              <a:rPr lang="en-IE" sz="1200" dirty="0"/>
              <a:t>Internal Signals</a:t>
            </a:r>
          </a:p>
          <a:p>
            <a:pPr marL="685800" lvl="1" indent="-228600">
              <a:buAutoNum type="arabicParenR"/>
            </a:pPr>
            <a:r>
              <a:rPr lang="en-IE" sz="1200" dirty="0"/>
              <a:t>HDL Language</a:t>
            </a:r>
          </a:p>
          <a:p>
            <a:pPr marL="685800" lvl="1" indent="-228600">
              <a:buAutoNum type="arabicParenR"/>
            </a:pPr>
            <a:r>
              <a:rPr lang="en-IE" sz="1200" dirty="0"/>
              <a:t>Project Path</a:t>
            </a:r>
          </a:p>
          <a:p>
            <a:pPr marL="685800" lvl="1" indent="-228600">
              <a:buAutoNum type="arabicParenR"/>
            </a:pPr>
            <a:r>
              <a:rPr lang="en-IE" sz="1200" dirty="0"/>
              <a:t>Vivado Path</a:t>
            </a:r>
          </a:p>
          <a:p>
            <a:pPr marL="228600" indent="-228600">
              <a:buAutoNum type="arabicParenR"/>
            </a:pPr>
            <a:endParaRPr lang="en-IE" sz="1200" dirty="0"/>
          </a:p>
        </p:txBody>
      </p:sp>
      <p:sp>
        <p:nvSpPr>
          <p:cNvPr id="55" name="Rectangle: Rounded Corners 54">
            <a:extLst>
              <a:ext uri="{FF2B5EF4-FFF2-40B4-BE49-F238E27FC236}">
                <a16:creationId xmlns:a16="http://schemas.microsoft.com/office/drawing/2014/main" id="{BA79DFF7-9B29-E007-1355-64F27FC88524}"/>
              </a:ext>
            </a:extLst>
          </p:cNvPr>
          <p:cNvSpPr/>
          <p:nvPr/>
        </p:nvSpPr>
        <p:spPr>
          <a:xfrm>
            <a:off x="14368132" y="22832314"/>
            <a:ext cx="2151393" cy="501554"/>
          </a:xfrm>
          <a:prstGeom prst="roundRect">
            <a:avLst>
              <a:gd name="adj" fmla="val 3503"/>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dirty="0"/>
              <a:t>Step 2: Read Application Configuration</a:t>
            </a:r>
          </a:p>
        </p:txBody>
      </p:sp>
      <p:sp>
        <p:nvSpPr>
          <p:cNvPr id="56" name="Rectangle: Rounded Corners 55">
            <a:extLst>
              <a:ext uri="{FF2B5EF4-FFF2-40B4-BE49-F238E27FC236}">
                <a16:creationId xmlns:a16="http://schemas.microsoft.com/office/drawing/2014/main" id="{A5CB4384-142F-3851-8FEC-54594DA1CC6F}"/>
              </a:ext>
            </a:extLst>
          </p:cNvPr>
          <p:cNvSpPr/>
          <p:nvPr/>
        </p:nvSpPr>
        <p:spPr>
          <a:xfrm>
            <a:off x="14368131" y="23333867"/>
            <a:ext cx="2151393" cy="2297907"/>
          </a:xfrm>
          <a:prstGeom prst="roundRect">
            <a:avLst>
              <a:gd name="adj" fmla="val 3503"/>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marL="228600" indent="-228600">
              <a:buAutoNum type="arabicParenR"/>
            </a:pPr>
            <a:r>
              <a:rPr lang="en-IE" sz="1200" dirty="0"/>
              <a:t>Store the following as variables:</a:t>
            </a:r>
          </a:p>
          <a:p>
            <a:pPr marL="685800" lvl="1" indent="-228600">
              <a:buAutoNum type="arabicParenR"/>
            </a:pPr>
            <a:r>
              <a:rPr lang="en-IE" sz="1200" dirty="0"/>
              <a:t>Keep Vivado Open</a:t>
            </a:r>
          </a:p>
          <a:p>
            <a:pPr marL="685800" lvl="1" indent="-228600">
              <a:buAutoNum type="arabicParenR"/>
            </a:pPr>
            <a:r>
              <a:rPr lang="en-IE" sz="1200" dirty="0"/>
              <a:t>Open Vivado GUI</a:t>
            </a:r>
          </a:p>
          <a:p>
            <a:pPr marL="685800" lvl="1" indent="-228600">
              <a:buAutoNum type="arabicParenR"/>
            </a:pPr>
            <a:r>
              <a:rPr lang="en-IE" sz="1200" dirty="0"/>
              <a:t>Generate </a:t>
            </a:r>
            <a:r>
              <a:rPr lang="en-IE" sz="1200" dirty="0" err="1"/>
              <a:t>Jupyter</a:t>
            </a:r>
            <a:r>
              <a:rPr lang="en-IE" sz="1200" dirty="0"/>
              <a:t> Notebook File</a:t>
            </a:r>
          </a:p>
          <a:p>
            <a:pPr marL="685800" lvl="1" indent="-228600">
              <a:buAutoNum type="arabicParenR"/>
            </a:pPr>
            <a:r>
              <a:rPr lang="en-IE" sz="1200" dirty="0"/>
              <a:t>Connect Signals to IO</a:t>
            </a:r>
          </a:p>
          <a:p>
            <a:pPr marL="685800" lvl="1" indent="-228600">
              <a:buAutoNum type="arabicParenR"/>
            </a:pPr>
            <a:r>
              <a:rPr lang="en-IE" sz="1200" dirty="0"/>
              <a:t>Make internal signals as ports</a:t>
            </a:r>
          </a:p>
          <a:p>
            <a:pPr lvl="1"/>
            <a:endParaRPr lang="en-IE" sz="1200" dirty="0"/>
          </a:p>
          <a:p>
            <a:pPr marL="228600" indent="-228600">
              <a:buAutoNum type="arabicParenR"/>
            </a:pPr>
            <a:endParaRPr lang="en-IE" sz="1200" dirty="0"/>
          </a:p>
        </p:txBody>
      </p:sp>
      <p:sp>
        <p:nvSpPr>
          <p:cNvPr id="57" name="Rectangle: Rounded Corners 56">
            <a:extLst>
              <a:ext uri="{FF2B5EF4-FFF2-40B4-BE49-F238E27FC236}">
                <a16:creationId xmlns:a16="http://schemas.microsoft.com/office/drawing/2014/main" id="{F8FEFA8D-501D-D6C4-FDF2-71308A792B6F}"/>
              </a:ext>
            </a:extLst>
          </p:cNvPr>
          <p:cNvSpPr/>
          <p:nvPr/>
        </p:nvSpPr>
        <p:spPr>
          <a:xfrm>
            <a:off x="17733631" y="22832314"/>
            <a:ext cx="2151393" cy="501554"/>
          </a:xfrm>
          <a:prstGeom prst="roundRect">
            <a:avLst>
              <a:gd name="adj" fmla="val 3503"/>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r>
              <a:rPr lang="en-IE" sz="1200" dirty="0"/>
              <a:t>Step 3: Vivado Preparation</a:t>
            </a:r>
          </a:p>
        </p:txBody>
      </p:sp>
      <p:sp>
        <p:nvSpPr>
          <p:cNvPr id="63" name="Rectangle: Rounded Corners 62">
            <a:extLst>
              <a:ext uri="{FF2B5EF4-FFF2-40B4-BE49-F238E27FC236}">
                <a16:creationId xmlns:a16="http://schemas.microsoft.com/office/drawing/2014/main" id="{9A69BDFE-A265-AA55-0709-3A7B340DEA1C}"/>
              </a:ext>
            </a:extLst>
          </p:cNvPr>
          <p:cNvSpPr/>
          <p:nvPr/>
        </p:nvSpPr>
        <p:spPr>
          <a:xfrm>
            <a:off x="17733630" y="23333867"/>
            <a:ext cx="2151393" cy="4834733"/>
          </a:xfrm>
          <a:prstGeom prst="roundRect">
            <a:avLst>
              <a:gd name="adj" fmla="val 3503"/>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marL="228600" indent="-228600">
              <a:buAutoNum type="arabicParenR"/>
            </a:pPr>
            <a:r>
              <a:rPr lang="en-IE" sz="1200" dirty="0"/>
              <a:t>Contains all the build instructions required by Vivado to compile the project (instructions based on data gathered in stage 1 and 2)</a:t>
            </a:r>
          </a:p>
          <a:p>
            <a:pPr marL="685800" lvl="1" indent="-228600">
              <a:buAutoNum type="arabicParenR"/>
            </a:pPr>
            <a:r>
              <a:rPr lang="en-IE" sz="1200" dirty="0"/>
              <a:t>Open Project</a:t>
            </a:r>
          </a:p>
          <a:p>
            <a:pPr marL="685800" lvl="1" indent="-228600">
              <a:buAutoNum type="arabicParenR"/>
            </a:pPr>
            <a:r>
              <a:rPr lang="en-IE" sz="1200" dirty="0"/>
              <a:t>Create Block Diagram</a:t>
            </a:r>
          </a:p>
          <a:p>
            <a:pPr marL="685800" lvl="1" indent="-228600">
              <a:buAutoNum type="arabicParenR"/>
            </a:pPr>
            <a:r>
              <a:rPr lang="en-IE" sz="1200" dirty="0"/>
              <a:t>Export</a:t>
            </a:r>
          </a:p>
          <a:p>
            <a:pPr marL="685800" lvl="1" indent="-228600">
              <a:buAutoNum type="arabicParenR"/>
            </a:pPr>
            <a:r>
              <a:rPr lang="en-IE" sz="1200" dirty="0"/>
              <a:t>Synthesis/Implementation and Bitstream Generation</a:t>
            </a:r>
          </a:p>
          <a:p>
            <a:pPr marL="685800" lvl="1" indent="-228600">
              <a:buAutoNum type="arabicParenR"/>
            </a:pPr>
            <a:r>
              <a:rPr lang="en-IE" sz="1200" dirty="0"/>
              <a:t>Etc using </a:t>
            </a:r>
            <a:r>
              <a:rPr lang="en-IE" sz="1200" dirty="0" err="1"/>
              <a:t>Tcl</a:t>
            </a:r>
            <a:r>
              <a:rPr lang="en-IE" sz="1200" dirty="0"/>
              <a:t> language</a:t>
            </a:r>
          </a:p>
          <a:p>
            <a:pPr marL="228600" indent="-228600">
              <a:buAutoNum type="arabicParenR"/>
            </a:pPr>
            <a:r>
              <a:rPr lang="en-IE" sz="1200" dirty="0"/>
              <a:t>Create an XDC file (Master Constraints File) required to connect to board I/O on FPGA (if applicable)</a:t>
            </a:r>
          </a:p>
          <a:p>
            <a:pPr marL="228600" indent="-228600">
              <a:buAutoNum type="arabicParenR"/>
            </a:pPr>
            <a:r>
              <a:rPr lang="en-IE" sz="1200" dirty="0"/>
              <a:t>Modify the source VHDL/Verilog File (to connect internal signals to ports) if specified</a:t>
            </a:r>
          </a:p>
          <a:p>
            <a:pPr marL="228600" indent="-228600">
              <a:buAutoNum type="arabicParenR"/>
            </a:pPr>
            <a:endParaRPr lang="en-IE" sz="1200" dirty="0"/>
          </a:p>
          <a:p>
            <a:pPr marL="685800" lvl="1" indent="-228600">
              <a:buAutoNum type="arabicParenR"/>
            </a:pPr>
            <a:endParaRPr lang="en-IE" sz="1200" dirty="0"/>
          </a:p>
        </p:txBody>
      </p:sp>
      <p:sp>
        <p:nvSpPr>
          <p:cNvPr id="64" name="Rectangle: Rounded Corners 63">
            <a:extLst>
              <a:ext uri="{FF2B5EF4-FFF2-40B4-BE49-F238E27FC236}">
                <a16:creationId xmlns:a16="http://schemas.microsoft.com/office/drawing/2014/main" id="{F688F692-023C-6FBD-A44D-61473FCA815E}"/>
              </a:ext>
            </a:extLst>
          </p:cNvPr>
          <p:cNvSpPr/>
          <p:nvPr/>
        </p:nvSpPr>
        <p:spPr>
          <a:xfrm>
            <a:off x="21099129" y="22832314"/>
            <a:ext cx="5126371" cy="501554"/>
          </a:xfrm>
          <a:prstGeom prst="roundRect">
            <a:avLst>
              <a:gd name="adj" fmla="val 18696"/>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Step 4: Execute </a:t>
            </a:r>
            <a:r>
              <a:rPr lang="en-IE" sz="1200" dirty="0" err="1"/>
              <a:t>Tcl</a:t>
            </a:r>
            <a:r>
              <a:rPr lang="en-IE" sz="1200" dirty="0"/>
              <a:t> in Vivado</a:t>
            </a:r>
          </a:p>
        </p:txBody>
      </p:sp>
      <p:sp>
        <p:nvSpPr>
          <p:cNvPr id="65" name="Rectangle: Rounded Corners 64">
            <a:extLst>
              <a:ext uri="{FF2B5EF4-FFF2-40B4-BE49-F238E27FC236}">
                <a16:creationId xmlns:a16="http://schemas.microsoft.com/office/drawing/2014/main" id="{F70D5A9F-A4ED-D1D2-D6E9-4EF52754EA04}"/>
              </a:ext>
            </a:extLst>
          </p:cNvPr>
          <p:cNvSpPr/>
          <p:nvPr/>
        </p:nvSpPr>
        <p:spPr>
          <a:xfrm>
            <a:off x="21099128" y="23333867"/>
            <a:ext cx="5126372" cy="4263233"/>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28600" indent="-228600">
              <a:buAutoNum type="arabicParenR"/>
            </a:pPr>
            <a:r>
              <a:rPr lang="en-IE" sz="1200" dirty="0"/>
              <a:t>SoC Builder will prompt Vivado to run the build steps (from </a:t>
            </a:r>
            <a:r>
              <a:rPr lang="en-IE" sz="1200" dirty="0" err="1"/>
              <a:t>Tcl</a:t>
            </a:r>
            <a:r>
              <a:rPr lang="en-IE" sz="1200" dirty="0"/>
              <a:t> file).</a:t>
            </a:r>
          </a:p>
          <a:p>
            <a:pPr marL="228600" indent="-228600">
              <a:buAutoNum type="arabicParenR"/>
            </a:pPr>
            <a:r>
              <a:rPr lang="en-IE" sz="1200" dirty="0"/>
              <a:t>Build Steps:</a:t>
            </a:r>
          </a:p>
          <a:p>
            <a:pPr marL="685800" lvl="1" indent="-228600">
              <a:buAutoNum type="arabicParenR"/>
            </a:pPr>
            <a:r>
              <a:rPr lang="en-IE" sz="1200" dirty="0"/>
              <a:t>Open Project</a:t>
            </a:r>
          </a:p>
          <a:p>
            <a:pPr marL="685800" lvl="1" indent="-228600">
              <a:buAutoNum type="arabicParenR"/>
            </a:pPr>
            <a:r>
              <a:rPr lang="en-IE" sz="1200" dirty="0"/>
              <a:t>Import XDC Constraints File </a:t>
            </a:r>
          </a:p>
          <a:p>
            <a:pPr marL="1143000" lvl="2" indent="-228600">
              <a:buAutoNum type="arabicParenR"/>
            </a:pPr>
            <a:r>
              <a:rPr lang="en-IE" sz="1200" dirty="0"/>
              <a:t>Delete existing if needed</a:t>
            </a:r>
          </a:p>
          <a:p>
            <a:pPr marL="685800" lvl="1" indent="-228600">
              <a:buAutoNum type="arabicParenR"/>
            </a:pPr>
            <a:r>
              <a:rPr lang="en-IE" sz="1200" dirty="0"/>
              <a:t>Create Block Diagram File</a:t>
            </a:r>
          </a:p>
          <a:p>
            <a:pPr marL="1143000" lvl="2" indent="-228600">
              <a:buAutoNum type="arabicParenR"/>
            </a:pPr>
            <a:r>
              <a:rPr lang="en-IE" sz="1200" dirty="0"/>
              <a:t>Import Component</a:t>
            </a:r>
          </a:p>
          <a:p>
            <a:pPr marL="1143000" lvl="2" indent="-228600">
              <a:buAutoNum type="arabicParenR"/>
            </a:pPr>
            <a:r>
              <a:rPr lang="en-IE" sz="1200" dirty="0"/>
              <a:t>Export SVG of Block Diagram (Component Only)</a:t>
            </a:r>
          </a:p>
          <a:p>
            <a:pPr marL="1143000" lvl="2" indent="-228600">
              <a:buAutoNum type="arabicParenR"/>
            </a:pPr>
            <a:r>
              <a:rPr lang="en-IE" sz="1200" dirty="0"/>
              <a:t>Import Processing Unit</a:t>
            </a:r>
          </a:p>
          <a:p>
            <a:pPr marL="1143000" lvl="2" indent="-228600">
              <a:buAutoNum type="arabicParenR"/>
            </a:pPr>
            <a:r>
              <a:rPr lang="en-IE" sz="1200" dirty="0"/>
              <a:t>Import all the other required IP</a:t>
            </a:r>
          </a:p>
          <a:p>
            <a:pPr marL="1143000" lvl="2" indent="-228600">
              <a:buAutoNum type="arabicParenR"/>
            </a:pPr>
            <a:r>
              <a:rPr lang="en-IE" sz="1200" dirty="0"/>
              <a:t>Connect IP</a:t>
            </a:r>
          </a:p>
          <a:p>
            <a:pPr marL="1143000" lvl="2" indent="-228600">
              <a:buAutoNum type="arabicParenR"/>
            </a:pPr>
            <a:r>
              <a:rPr lang="en-IE" sz="1200" dirty="0"/>
              <a:t>Run Block and Connection Automation tools in Vivado</a:t>
            </a:r>
          </a:p>
          <a:p>
            <a:pPr marL="1143000" lvl="2" indent="-228600">
              <a:buAutoNum type="arabicParenR"/>
            </a:pPr>
            <a:r>
              <a:rPr lang="en-IE" sz="1200" dirty="0"/>
              <a:t>Assign Memory Address Space</a:t>
            </a:r>
          </a:p>
          <a:p>
            <a:pPr marL="1143000" lvl="2" indent="-228600">
              <a:buAutoNum type="arabicParenR"/>
            </a:pPr>
            <a:r>
              <a:rPr lang="en-IE" sz="1200" dirty="0"/>
              <a:t>Validate Block Design</a:t>
            </a:r>
          </a:p>
          <a:p>
            <a:pPr marL="685800" lvl="1" indent="-228600">
              <a:buAutoNum type="arabicParenR"/>
            </a:pPr>
            <a:r>
              <a:rPr lang="en-IE" sz="1200" dirty="0"/>
              <a:t>Export Block Design</a:t>
            </a:r>
          </a:p>
          <a:p>
            <a:pPr marL="685800" lvl="1" indent="-228600">
              <a:buAutoNum type="arabicParenR"/>
            </a:pPr>
            <a:r>
              <a:rPr lang="en-IE" sz="1200" dirty="0"/>
              <a:t>Run Synthesis</a:t>
            </a:r>
          </a:p>
          <a:p>
            <a:pPr marL="685800" lvl="1" indent="-228600">
              <a:buAutoNum type="arabicParenR"/>
            </a:pPr>
            <a:r>
              <a:rPr lang="en-IE" sz="1200" dirty="0"/>
              <a:t>Run Implementation</a:t>
            </a:r>
          </a:p>
          <a:p>
            <a:pPr marL="685800" lvl="1" indent="-228600">
              <a:buAutoNum type="arabicParenR"/>
            </a:pPr>
            <a:r>
              <a:rPr lang="en-IE" sz="1200" dirty="0"/>
              <a:t>Generate Bitstream</a:t>
            </a:r>
          </a:p>
          <a:p>
            <a:pPr marL="685800" lvl="1" indent="-228600">
              <a:buAutoNum type="arabicParenR"/>
            </a:pPr>
            <a:r>
              <a:rPr lang="en-IE" sz="1200" dirty="0"/>
              <a:t>Close Project</a:t>
            </a:r>
          </a:p>
          <a:p>
            <a:pPr marL="228600" indent="-228600">
              <a:buAutoNum type="arabicParenR"/>
            </a:pPr>
            <a:r>
              <a:rPr lang="en-IE" sz="1200" dirty="0"/>
              <a:t>Once Vivado closes, and no errors or problems have been detected, the SoC Builder will search  the project directory and retrieve the output binaries - .bit, .</a:t>
            </a:r>
            <a:r>
              <a:rPr lang="en-IE" sz="1200" dirty="0" err="1"/>
              <a:t>hwh</a:t>
            </a:r>
            <a:r>
              <a:rPr lang="en-IE" sz="1200" dirty="0"/>
              <a:t> and .</a:t>
            </a:r>
            <a:r>
              <a:rPr lang="en-IE" sz="1200" dirty="0" err="1"/>
              <a:t>tcl</a:t>
            </a:r>
            <a:r>
              <a:rPr lang="en-IE" sz="1200" dirty="0"/>
              <a:t> file.</a:t>
            </a:r>
          </a:p>
          <a:p>
            <a:pPr marL="228600" indent="-228600">
              <a:buAutoNum type="arabicParenR"/>
            </a:pPr>
            <a:endParaRPr lang="en-IE" sz="1200" dirty="0"/>
          </a:p>
          <a:p>
            <a:pPr marL="685800" lvl="1" indent="-228600">
              <a:buAutoNum type="arabicParenR"/>
            </a:pPr>
            <a:endParaRPr lang="en-IE" sz="1200" dirty="0"/>
          </a:p>
        </p:txBody>
      </p:sp>
      <p:sp>
        <p:nvSpPr>
          <p:cNvPr id="66" name="Rectangle: Rounded Corners 65">
            <a:extLst>
              <a:ext uri="{FF2B5EF4-FFF2-40B4-BE49-F238E27FC236}">
                <a16:creationId xmlns:a16="http://schemas.microsoft.com/office/drawing/2014/main" id="{515A0185-DE2C-CE77-6DFD-C43C80D13AA9}"/>
              </a:ext>
            </a:extLst>
          </p:cNvPr>
          <p:cNvSpPr/>
          <p:nvPr/>
        </p:nvSpPr>
        <p:spPr>
          <a:xfrm>
            <a:off x="27439605" y="22832314"/>
            <a:ext cx="2151393" cy="50155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Step 5: Generate </a:t>
            </a:r>
            <a:r>
              <a:rPr lang="en-IE" sz="1200" dirty="0" err="1"/>
              <a:t>Jupyter</a:t>
            </a:r>
            <a:r>
              <a:rPr lang="en-IE" sz="1200" dirty="0"/>
              <a:t> Notebook</a:t>
            </a:r>
          </a:p>
        </p:txBody>
      </p:sp>
      <p:sp>
        <p:nvSpPr>
          <p:cNvPr id="67" name="Rectangle: Rounded Corners 66">
            <a:extLst>
              <a:ext uri="{FF2B5EF4-FFF2-40B4-BE49-F238E27FC236}">
                <a16:creationId xmlns:a16="http://schemas.microsoft.com/office/drawing/2014/main" id="{D52B917A-1BAA-27C4-91AC-ED5E84B98D8D}"/>
              </a:ext>
            </a:extLst>
          </p:cNvPr>
          <p:cNvSpPr/>
          <p:nvPr/>
        </p:nvSpPr>
        <p:spPr>
          <a:xfrm>
            <a:off x="27439604" y="23333867"/>
            <a:ext cx="2151393" cy="4834733"/>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pPr marL="228600" indent="-228600">
              <a:buAutoNum type="arabicParenR"/>
            </a:pPr>
            <a:r>
              <a:rPr lang="en-IE" sz="1200" dirty="0"/>
              <a:t>In this stage, two files are created, a  (</a:t>
            </a:r>
            <a:r>
              <a:rPr lang="en-IE" sz="1200" dirty="0" err="1"/>
              <a:t>ipynb</a:t>
            </a:r>
            <a:r>
              <a:rPr lang="en-IE" sz="1200" dirty="0"/>
              <a:t>) Notebook file and a supplementary Python file</a:t>
            </a:r>
          </a:p>
          <a:p>
            <a:pPr marL="228600" indent="-228600">
              <a:buAutoNum type="arabicParenR"/>
            </a:pPr>
            <a:r>
              <a:rPr lang="en-IE" sz="1200" dirty="0"/>
              <a:t>Using information from Stage 1 and 2, the Overlay (bitstream file) is loaded, and signals are defined.</a:t>
            </a:r>
          </a:p>
          <a:p>
            <a:pPr marL="228600" indent="-228600">
              <a:buAutoNum type="arabicParenR"/>
            </a:pPr>
            <a:r>
              <a:rPr lang="en-IE" sz="1200" dirty="0"/>
              <a:t>Code to make the GUI controller and LED GUI is added to the Python file.</a:t>
            </a:r>
          </a:p>
          <a:p>
            <a:pPr marL="228600" indent="-228600">
              <a:buAutoNum type="arabicParenR"/>
            </a:pPr>
            <a:r>
              <a:rPr lang="en-IE" sz="1200" dirty="0" err="1"/>
              <a:t>Testplan</a:t>
            </a:r>
            <a:r>
              <a:rPr lang="en-IE" sz="1200" dirty="0"/>
              <a:t> from </a:t>
            </a:r>
            <a:r>
              <a:rPr lang="en-IE" sz="1200" dirty="0" err="1"/>
              <a:t>HDLGen</a:t>
            </a:r>
            <a:r>
              <a:rPr lang="en-IE" sz="1200" dirty="0"/>
              <a:t> XML is read. It is presented as markdown and each test in the </a:t>
            </a:r>
            <a:r>
              <a:rPr lang="en-IE" sz="1200" dirty="0" err="1"/>
              <a:t>testplan</a:t>
            </a:r>
            <a:r>
              <a:rPr lang="en-IE" sz="1200" dirty="0"/>
              <a:t> is generated in the </a:t>
            </a:r>
            <a:r>
              <a:rPr lang="en-IE" sz="1200" dirty="0" err="1"/>
              <a:t>Jupyter</a:t>
            </a:r>
            <a:r>
              <a:rPr lang="en-IE" sz="1200" dirty="0"/>
              <a:t> Notebook if specified.</a:t>
            </a:r>
          </a:p>
          <a:p>
            <a:pPr marL="228600" indent="-228600">
              <a:buAutoNum type="arabicParenR"/>
            </a:pPr>
            <a:endParaRPr lang="en-IE" sz="1200" dirty="0"/>
          </a:p>
        </p:txBody>
      </p:sp>
    </p:spTree>
    <p:extLst>
      <p:ext uri="{BB962C8B-B14F-4D97-AF65-F5344CB8AC3E}">
        <p14:creationId xmlns:p14="http://schemas.microsoft.com/office/powerpoint/2010/main" val="276136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1D50-D8C7-984A-E77B-77840B7140C7}"/>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81C42DB2-68A0-3EF1-2304-D0CBE728FB8E}"/>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1699782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1948</Words>
  <Application>Microsoft Office PowerPoint</Application>
  <PresentationFormat>Custom</PresentationFormat>
  <Paragraphs>200</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CANNY, LUKE</dc:creator>
  <cp:lastModifiedBy>CANNY, LUKE</cp:lastModifiedBy>
  <cp:revision>28</cp:revision>
  <dcterms:created xsi:type="dcterms:W3CDTF">2024-03-12T19:50:23Z</dcterms:created>
  <dcterms:modified xsi:type="dcterms:W3CDTF">2024-03-30T15:08:55Z</dcterms:modified>
</cp:coreProperties>
</file>