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5119350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66" d="100"/>
          <a:sy n="66" d="100"/>
        </p:scale>
        <p:origin x="786" y="-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CD4-1930-465C-A4D8-ECFE7D2A99BE}" type="datetimeFigureOut">
              <a:rPr lang="en-IE" smtClean="0"/>
              <a:t>18/02/2024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47E2-8743-47FC-BC14-6B538E05E8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75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CD4-1930-465C-A4D8-ECFE7D2A99BE}" type="datetimeFigureOut">
              <a:rPr lang="en-IE" smtClean="0"/>
              <a:t>18/02/2024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47E2-8743-47FC-BC14-6B538E05E8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548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CD4-1930-465C-A4D8-ECFE7D2A99BE}" type="datetimeFigureOut">
              <a:rPr lang="en-IE" smtClean="0"/>
              <a:t>18/02/2024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47E2-8743-47FC-BC14-6B538E05E8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23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CD4-1930-465C-A4D8-ECFE7D2A99BE}" type="datetimeFigureOut">
              <a:rPr lang="en-IE" smtClean="0"/>
              <a:t>18/02/2024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47E2-8743-47FC-BC14-6B538E05E8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127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>
                    <a:tint val="82000"/>
                  </a:schemeClr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82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82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CD4-1930-465C-A4D8-ECFE7D2A99BE}" type="datetimeFigureOut">
              <a:rPr lang="en-IE" smtClean="0"/>
              <a:t>18/02/2024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47E2-8743-47FC-BC14-6B538E05E8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906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CD4-1930-465C-A4D8-ECFE7D2A99BE}" type="datetimeFigureOut">
              <a:rPr lang="en-IE" smtClean="0"/>
              <a:t>18/02/2024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47E2-8743-47FC-BC14-6B538E05E8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473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CD4-1930-465C-A4D8-ECFE7D2A99BE}" type="datetimeFigureOut">
              <a:rPr lang="en-IE" smtClean="0"/>
              <a:t>18/02/2024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47E2-8743-47FC-BC14-6B538E05E8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713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CD4-1930-465C-A4D8-ECFE7D2A99BE}" type="datetimeFigureOut">
              <a:rPr lang="en-IE" smtClean="0"/>
              <a:t>18/02/2024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47E2-8743-47FC-BC14-6B538E05E8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018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CD4-1930-465C-A4D8-ECFE7D2A99BE}" type="datetimeFigureOut">
              <a:rPr lang="en-IE" smtClean="0"/>
              <a:t>18/02/2024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47E2-8743-47FC-BC14-6B538E05E8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527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CD4-1930-465C-A4D8-ECFE7D2A99BE}" type="datetimeFigureOut">
              <a:rPr lang="en-IE" smtClean="0"/>
              <a:t>18/02/2024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47E2-8743-47FC-BC14-6B538E05E8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397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CD4-1930-465C-A4D8-ECFE7D2A99BE}" type="datetimeFigureOut">
              <a:rPr lang="en-IE" smtClean="0"/>
              <a:t>18/02/2024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47E2-8743-47FC-BC14-6B538E05E8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355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EF5CD4-1930-465C-A4D8-ECFE7D2A99BE}" type="datetimeFigureOut">
              <a:rPr lang="en-IE" smtClean="0"/>
              <a:t>18/02/2024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D447E2-8743-47FC-BC14-6B538E05E8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9134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42445C-BFDD-D5CD-778E-83C4965472CE}"/>
              </a:ext>
            </a:extLst>
          </p:cNvPr>
          <p:cNvSpPr/>
          <p:nvPr/>
        </p:nvSpPr>
        <p:spPr>
          <a:xfrm rot="10800000">
            <a:off x="0" y="0"/>
            <a:ext cx="15131367" cy="2138362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664E6F-8F92-235A-3B07-0E17051CDE4B}"/>
              </a:ext>
            </a:extLst>
          </p:cNvPr>
          <p:cNvSpPr/>
          <p:nvPr/>
        </p:nvSpPr>
        <p:spPr>
          <a:xfrm>
            <a:off x="-1" y="1"/>
            <a:ext cx="15131363" cy="23039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 descr="A purple circle with white text&#10;&#10;Description automatically generated">
            <a:extLst>
              <a:ext uri="{FF2B5EF4-FFF2-40B4-BE49-F238E27FC236}">
                <a16:creationId xmlns:a16="http://schemas.microsoft.com/office/drawing/2014/main" id="{5D5DCB37-C4ED-71C7-311B-A2D599880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18" y="413621"/>
            <a:ext cx="3061405" cy="14767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A3D847-6E17-D8D2-A07D-5F24F802CFE2}"/>
              </a:ext>
            </a:extLst>
          </p:cNvPr>
          <p:cNvSpPr txBox="1"/>
          <p:nvPr/>
        </p:nvSpPr>
        <p:spPr>
          <a:xfrm>
            <a:off x="3630858" y="1151999"/>
            <a:ext cx="11500509" cy="7232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E" sz="2000" dirty="0">
                <a:latin typeface="Congenial" panose="020F0502020204030204" pitchFamily="2" charset="0"/>
              </a:rPr>
              <a:t>Luke Canny	19339166								Supervisor: Dr. Fearghal Morgan</a:t>
            </a:r>
          </a:p>
          <a:p>
            <a:r>
              <a:rPr lang="en-IE" sz="2000" dirty="0">
                <a:latin typeface="Congenial" panose="020F0502020204030204" pitchFamily="2" charset="0"/>
              </a:rPr>
              <a:t>Masters Electronic and Computer Engineering			Co-assessor: Mr Liam Kilmartin</a:t>
            </a:r>
          </a:p>
          <a:p>
            <a:r>
              <a:rPr lang="en-IE" sz="100" dirty="0">
                <a:latin typeface="Congenial" panose="020F0502020204030204" pitchFamily="2" charset="0"/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0F479A-3599-FA10-0CBA-A4FDBDA8424B}"/>
              </a:ext>
            </a:extLst>
          </p:cNvPr>
          <p:cNvSpPr txBox="1"/>
          <p:nvPr/>
        </p:nvSpPr>
        <p:spPr>
          <a:xfrm>
            <a:off x="3630857" y="444113"/>
            <a:ext cx="1150050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E" sz="4000" b="1" dirty="0">
                <a:latin typeface="Congenial Black" panose="02000503040000020004" pitchFamily="2" charset="0"/>
              </a:rPr>
              <a:t>PYNQ Automated System-on-Chip Builder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776DC2-54A3-2F25-A655-421FDFB00AAB}"/>
              </a:ext>
            </a:extLst>
          </p:cNvPr>
          <p:cNvSpPr txBox="1"/>
          <p:nvPr/>
        </p:nvSpPr>
        <p:spPr>
          <a:xfrm>
            <a:off x="193759" y="2550219"/>
            <a:ext cx="7184172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latin typeface="Congenial Black" panose="020F0502020204030204" pitchFamily="2" charset="0"/>
              </a:rPr>
              <a:t>Project Objectives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7B07B2-DF35-93CD-6C6A-734BA50D432C}"/>
              </a:ext>
            </a:extLst>
          </p:cNvPr>
          <p:cNvSpPr/>
          <p:nvPr/>
        </p:nvSpPr>
        <p:spPr>
          <a:xfrm>
            <a:off x="181745" y="3011885"/>
            <a:ext cx="7196186" cy="1715272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The aim of this project is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Create a remote PYNQ laboratory for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Extend the functionality of </a:t>
            </a:r>
            <a:r>
              <a:rPr lang="en-IE" dirty="0" err="1">
                <a:solidFill>
                  <a:schemeClr val="tx1"/>
                </a:solidFill>
                <a:latin typeface="Congenial" panose="02000503040000020004" pitchFamily="2" charset="0"/>
              </a:rPr>
              <a:t>HDLGen</a:t>
            </a: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-ChatGPT to automatically deploy projects to PYNQ-Z2 FPGAs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Develop an interactive challenge-based RISC-V learning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22305-1519-6D45-F4D9-4C0441D385F8}"/>
              </a:ext>
            </a:extLst>
          </p:cNvPr>
          <p:cNvSpPr txBox="1"/>
          <p:nvPr/>
        </p:nvSpPr>
        <p:spPr>
          <a:xfrm>
            <a:off x="7741419" y="19669979"/>
            <a:ext cx="7192987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latin typeface="Congenial Black" panose="020F0502020204030204" pitchFamily="2" charset="0"/>
              </a:rPr>
              <a:t>Acknowledgements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C2AF1D-D453-AAA4-2555-4741774AAAD6}"/>
              </a:ext>
            </a:extLst>
          </p:cNvPr>
          <p:cNvSpPr/>
          <p:nvPr/>
        </p:nvSpPr>
        <p:spPr>
          <a:xfrm>
            <a:off x="7741419" y="20131645"/>
            <a:ext cx="7192987" cy="102302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I would like to thank Dr. Fearghal Morgan for his support and guidance, and Roshan George, JP Byrne and </a:t>
            </a:r>
            <a:r>
              <a:rPr lang="en-IE" dirty="0" err="1">
                <a:solidFill>
                  <a:schemeClr val="tx1"/>
                </a:solidFill>
                <a:latin typeface="Congenial" panose="02000503040000020004" pitchFamily="2" charset="0"/>
              </a:rPr>
              <a:t>Abishek</a:t>
            </a: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 </a:t>
            </a:r>
            <a:r>
              <a:rPr lang="en-IE" dirty="0" err="1">
                <a:solidFill>
                  <a:schemeClr val="tx1"/>
                </a:solidFill>
                <a:latin typeface="Congenial" panose="02000503040000020004" pitchFamily="2" charset="0"/>
              </a:rPr>
              <a:t>Bupathi</a:t>
            </a: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 for their previous work on </a:t>
            </a:r>
            <a:r>
              <a:rPr lang="en-IE" dirty="0" err="1">
                <a:solidFill>
                  <a:schemeClr val="tx1"/>
                </a:solidFill>
                <a:latin typeface="Congenial" panose="02000503040000020004" pitchFamily="2" charset="0"/>
              </a:rPr>
              <a:t>HDLGen</a:t>
            </a: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-ChatGPT, PYNQ and RISC-V.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668C79-2DD9-05D9-9506-32EE14716C53}"/>
              </a:ext>
            </a:extLst>
          </p:cNvPr>
          <p:cNvSpPr txBox="1"/>
          <p:nvPr/>
        </p:nvSpPr>
        <p:spPr>
          <a:xfrm>
            <a:off x="7741419" y="17262210"/>
            <a:ext cx="719618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latin typeface="Congenial Black" panose="020F0502020204030204" pitchFamily="2" charset="0"/>
              </a:rPr>
              <a:t>Future Work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E8FACA-4F2B-CE1A-C5F0-F555B01E9C58}"/>
              </a:ext>
            </a:extLst>
          </p:cNvPr>
          <p:cNvSpPr/>
          <p:nvPr/>
        </p:nvSpPr>
        <p:spPr>
          <a:xfrm>
            <a:off x="7741419" y="17723875"/>
            <a:ext cx="7196186" cy="171527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IE" dirty="0">
              <a:solidFill>
                <a:schemeClr val="tx1"/>
              </a:solidFill>
              <a:latin typeface="Congenial" panose="02000503040000020004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872863-BDF0-F666-696A-A0347D5CC4DA}"/>
              </a:ext>
            </a:extLst>
          </p:cNvPr>
          <p:cNvSpPr txBox="1"/>
          <p:nvPr/>
        </p:nvSpPr>
        <p:spPr>
          <a:xfrm>
            <a:off x="205773" y="4973377"/>
            <a:ext cx="7184172" cy="46166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latin typeface="Congenial Black" panose="020F0502020204030204" pitchFamily="2" charset="0"/>
              </a:rPr>
              <a:t>Project Overview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CCAA71-903E-0B00-EB76-A2AE59E13326}"/>
              </a:ext>
            </a:extLst>
          </p:cNvPr>
          <p:cNvSpPr/>
          <p:nvPr/>
        </p:nvSpPr>
        <p:spPr>
          <a:xfrm>
            <a:off x="193759" y="5435043"/>
            <a:ext cx="7196186" cy="1715272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This section will either be connected to the objectives section above or added more information :&gt;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0B945C-1461-0A5B-C223-D19030BC7445}"/>
              </a:ext>
            </a:extLst>
          </p:cNvPr>
          <p:cNvSpPr txBox="1"/>
          <p:nvPr/>
        </p:nvSpPr>
        <p:spPr>
          <a:xfrm>
            <a:off x="7731894" y="2565606"/>
            <a:ext cx="7215213" cy="46166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latin typeface="Congenial Black" panose="020F0502020204030204" pitchFamily="2" charset="0"/>
              </a:rPr>
              <a:t>PYNQ SoC Builder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60DDE6-9D38-5A81-5C49-84ED0769042D}"/>
              </a:ext>
            </a:extLst>
          </p:cNvPr>
          <p:cNvSpPr/>
          <p:nvPr/>
        </p:nvSpPr>
        <p:spPr>
          <a:xfrm>
            <a:off x="7746170" y="3027271"/>
            <a:ext cx="7196186" cy="1400409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PYNQ SoC Builder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6F7E49-A33E-0EF9-8C4B-55C4664C94CF}"/>
              </a:ext>
            </a:extLst>
          </p:cNvPr>
          <p:cNvSpPr txBox="1"/>
          <p:nvPr/>
        </p:nvSpPr>
        <p:spPr>
          <a:xfrm>
            <a:off x="191497" y="7396536"/>
            <a:ext cx="7215213" cy="46166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latin typeface="Congenial Black" panose="020F0502020204030204" pitchFamily="2" charset="0"/>
              </a:rPr>
              <a:t>Remote PYNQ FPGA Laboratory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97CF35-5B3C-F1BB-0701-3780EBDD8B59}"/>
              </a:ext>
            </a:extLst>
          </p:cNvPr>
          <p:cNvSpPr/>
          <p:nvPr/>
        </p:nvSpPr>
        <p:spPr>
          <a:xfrm>
            <a:off x="205773" y="7858201"/>
            <a:ext cx="7196186" cy="6341437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Remote PYNQ FPGA Laboratory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696CE3-ABA1-8591-9E11-67162BF0FDF6}"/>
              </a:ext>
            </a:extLst>
          </p:cNvPr>
          <p:cNvSpPr txBox="1"/>
          <p:nvPr/>
        </p:nvSpPr>
        <p:spPr>
          <a:xfrm>
            <a:off x="176995" y="14428598"/>
            <a:ext cx="7196186" cy="46166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latin typeface="Congenial Black" panose="020F0502020204030204" pitchFamily="2" charset="0"/>
              </a:rPr>
              <a:t>RISC-V Challenge-Based Learning Platform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B96D29-C6D1-D947-8337-FEFF9A7CA780}"/>
              </a:ext>
            </a:extLst>
          </p:cNvPr>
          <p:cNvSpPr/>
          <p:nvPr/>
        </p:nvSpPr>
        <p:spPr>
          <a:xfrm>
            <a:off x="184944" y="14890264"/>
            <a:ext cx="7196186" cy="6264402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This section will either be connected to the objectives section above or added more information :&gt;</a:t>
            </a:r>
          </a:p>
        </p:txBody>
      </p:sp>
    </p:spTree>
    <p:extLst>
      <p:ext uri="{BB962C8B-B14F-4D97-AF65-F5344CB8AC3E}">
        <p14:creationId xmlns:p14="http://schemas.microsoft.com/office/powerpoint/2010/main" val="45919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12DE1-0C34-2A31-BD32-DAAD6A05F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DC4BB6-2222-994D-7B3F-81C8E94B0723}"/>
              </a:ext>
            </a:extLst>
          </p:cNvPr>
          <p:cNvSpPr/>
          <p:nvPr/>
        </p:nvSpPr>
        <p:spPr>
          <a:xfrm rot="10800000">
            <a:off x="0" y="0"/>
            <a:ext cx="15131367" cy="2138362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8BBEBE-0598-D3AE-2530-83FF9D810D3E}"/>
              </a:ext>
            </a:extLst>
          </p:cNvPr>
          <p:cNvSpPr/>
          <p:nvPr/>
        </p:nvSpPr>
        <p:spPr>
          <a:xfrm>
            <a:off x="-1" y="1"/>
            <a:ext cx="15131363" cy="23039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 descr="A purple circle with white text&#10;&#10;Description automatically generated">
            <a:extLst>
              <a:ext uri="{FF2B5EF4-FFF2-40B4-BE49-F238E27FC236}">
                <a16:creationId xmlns:a16="http://schemas.microsoft.com/office/drawing/2014/main" id="{A5E90D64-59DC-5177-18ED-76851B85D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18" y="413621"/>
            <a:ext cx="3061405" cy="14767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11CFC7-B18D-B51B-33AD-206A5B228833}"/>
              </a:ext>
            </a:extLst>
          </p:cNvPr>
          <p:cNvSpPr txBox="1"/>
          <p:nvPr/>
        </p:nvSpPr>
        <p:spPr>
          <a:xfrm>
            <a:off x="3630857" y="1158685"/>
            <a:ext cx="11500509" cy="10310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E" sz="2000" dirty="0">
                <a:latin typeface="Congenial" panose="020F0502020204030204" pitchFamily="2" charset="0"/>
              </a:rPr>
              <a:t>Luke Canny	19339166								Supervisor: Dr. Fearghal Morgan</a:t>
            </a:r>
          </a:p>
          <a:p>
            <a:r>
              <a:rPr lang="en-IE" sz="2000" dirty="0">
                <a:latin typeface="Congenial" panose="020F0502020204030204" pitchFamily="2" charset="0"/>
              </a:rPr>
              <a:t>Masters Electronic and Computer Engineering			Co-assessor: Mr Liam Kilmartin</a:t>
            </a:r>
          </a:p>
          <a:p>
            <a:r>
              <a:rPr lang="en-IE" sz="2000" dirty="0">
                <a:latin typeface="Congenial" panose="020F0502020204030204" pitchFamily="2" charset="0"/>
              </a:rPr>
              <a:t>GitHub.com/HDLGen-ChatGPT/PYNQ-SoC-Builder</a:t>
            </a:r>
          </a:p>
          <a:p>
            <a:r>
              <a:rPr lang="en-IE" sz="100" dirty="0">
                <a:latin typeface="Congenial" panose="020F0502020204030204" pitchFamily="2" charset="0"/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42D45-E091-D90C-ED02-86E079719015}"/>
              </a:ext>
            </a:extLst>
          </p:cNvPr>
          <p:cNvSpPr txBox="1"/>
          <p:nvPr/>
        </p:nvSpPr>
        <p:spPr>
          <a:xfrm>
            <a:off x="3630857" y="444113"/>
            <a:ext cx="1150050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E" sz="4000" b="1" dirty="0">
                <a:latin typeface="Congenial Black" panose="02000503040000020004" pitchFamily="2" charset="0"/>
              </a:rPr>
              <a:t>PYNQ Automated System-on-Chip Builder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F3EE1-A50E-6997-5779-9D9F7DE6E740}"/>
              </a:ext>
            </a:extLst>
          </p:cNvPr>
          <p:cNvSpPr txBox="1"/>
          <p:nvPr/>
        </p:nvSpPr>
        <p:spPr>
          <a:xfrm>
            <a:off x="193759" y="2550219"/>
            <a:ext cx="7184172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latin typeface="Congenial Black" panose="020F0502020204030204" pitchFamily="2" charset="0"/>
              </a:rPr>
              <a:t>Project Objectives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2D94CC-653D-16E2-E12D-DF0442E649E2}"/>
              </a:ext>
            </a:extLst>
          </p:cNvPr>
          <p:cNvSpPr/>
          <p:nvPr/>
        </p:nvSpPr>
        <p:spPr>
          <a:xfrm>
            <a:off x="181745" y="3011885"/>
            <a:ext cx="7196186" cy="1715272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The aim of this project is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Create a remote PYNQ laboratory for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Extend the functionality of </a:t>
            </a:r>
            <a:r>
              <a:rPr lang="en-IE" dirty="0" err="1">
                <a:solidFill>
                  <a:schemeClr val="tx1"/>
                </a:solidFill>
                <a:latin typeface="Congenial" panose="02000503040000020004" pitchFamily="2" charset="0"/>
              </a:rPr>
              <a:t>HDLGen</a:t>
            </a: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-ChatGPT to automatically deploy projects to PYNQ-Z2 FPGAs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Develop an interactive challenge-based RISC-V learning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D19E42-1C7F-BA1D-A494-08FEFAEC894C}"/>
              </a:ext>
            </a:extLst>
          </p:cNvPr>
          <p:cNvSpPr txBox="1"/>
          <p:nvPr/>
        </p:nvSpPr>
        <p:spPr>
          <a:xfrm>
            <a:off x="7741419" y="19669979"/>
            <a:ext cx="7192987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latin typeface="Congenial Black" panose="020F0502020204030204" pitchFamily="2" charset="0"/>
              </a:rPr>
              <a:t>Acknowledgements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34E468-277D-1517-4AAD-90CF6699AC51}"/>
              </a:ext>
            </a:extLst>
          </p:cNvPr>
          <p:cNvSpPr/>
          <p:nvPr/>
        </p:nvSpPr>
        <p:spPr>
          <a:xfrm>
            <a:off x="7741419" y="20131645"/>
            <a:ext cx="7192987" cy="102302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I would like to thank Dr. Fearghal Morgan for his support and guidance, and Roshan George, JP Byrne and </a:t>
            </a:r>
            <a:r>
              <a:rPr lang="en-IE" dirty="0" err="1">
                <a:solidFill>
                  <a:schemeClr val="tx1"/>
                </a:solidFill>
                <a:latin typeface="Congenial" panose="02000503040000020004" pitchFamily="2" charset="0"/>
              </a:rPr>
              <a:t>Abishek</a:t>
            </a: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 </a:t>
            </a:r>
            <a:r>
              <a:rPr lang="en-IE" dirty="0" err="1">
                <a:solidFill>
                  <a:schemeClr val="tx1"/>
                </a:solidFill>
                <a:latin typeface="Congenial" panose="02000503040000020004" pitchFamily="2" charset="0"/>
              </a:rPr>
              <a:t>Bupathi</a:t>
            </a: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 for their previous work on </a:t>
            </a:r>
            <a:r>
              <a:rPr lang="en-IE" dirty="0" err="1">
                <a:solidFill>
                  <a:schemeClr val="tx1"/>
                </a:solidFill>
                <a:latin typeface="Congenial" panose="02000503040000020004" pitchFamily="2" charset="0"/>
              </a:rPr>
              <a:t>HDLGen</a:t>
            </a: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-ChatGPT, PYNQ and RISC-V.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266CE2-270A-9C6A-3CE1-A12D1063AE24}"/>
              </a:ext>
            </a:extLst>
          </p:cNvPr>
          <p:cNvSpPr txBox="1"/>
          <p:nvPr/>
        </p:nvSpPr>
        <p:spPr>
          <a:xfrm>
            <a:off x="176995" y="19669979"/>
            <a:ext cx="719618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latin typeface="Congenial Black" panose="020F0502020204030204" pitchFamily="2" charset="0"/>
              </a:rPr>
              <a:t>Future Work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BC73FF-B49B-87E4-6496-36C69F58B236}"/>
              </a:ext>
            </a:extLst>
          </p:cNvPr>
          <p:cNvSpPr/>
          <p:nvPr/>
        </p:nvSpPr>
        <p:spPr>
          <a:xfrm>
            <a:off x="176995" y="20131644"/>
            <a:ext cx="7196186" cy="1023021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Develop more RISC-V challenges of varying difficulty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Develop an online platform to allow user-sessions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Future Work #3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F488B2-8C74-CDB4-4184-2D71B371D4A5}"/>
              </a:ext>
            </a:extLst>
          </p:cNvPr>
          <p:cNvSpPr txBox="1"/>
          <p:nvPr/>
        </p:nvSpPr>
        <p:spPr>
          <a:xfrm>
            <a:off x="205773" y="4973377"/>
            <a:ext cx="7184172" cy="46166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latin typeface="Congenial Black" panose="020F0502020204030204" pitchFamily="2" charset="0"/>
              </a:rPr>
              <a:t>Project Overview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9C6FE6-74ED-D2C5-D64E-00592AA58125}"/>
              </a:ext>
            </a:extLst>
          </p:cNvPr>
          <p:cNvSpPr/>
          <p:nvPr/>
        </p:nvSpPr>
        <p:spPr>
          <a:xfrm>
            <a:off x="193759" y="5435043"/>
            <a:ext cx="7196186" cy="1715272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This section will either be connected to the objectives section above or added more information :&gt;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9A5151-8121-BECF-71AF-C417181DE8AF}"/>
              </a:ext>
            </a:extLst>
          </p:cNvPr>
          <p:cNvSpPr txBox="1"/>
          <p:nvPr/>
        </p:nvSpPr>
        <p:spPr>
          <a:xfrm>
            <a:off x="7731894" y="2565606"/>
            <a:ext cx="7215213" cy="46166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latin typeface="Congenial Black" panose="020F0502020204030204" pitchFamily="2" charset="0"/>
              </a:rPr>
              <a:t>PYNQ SoC Builder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D3AB4-C51B-D370-0941-71498EF8246E}"/>
              </a:ext>
            </a:extLst>
          </p:cNvPr>
          <p:cNvSpPr/>
          <p:nvPr/>
        </p:nvSpPr>
        <p:spPr>
          <a:xfrm>
            <a:off x="7746170" y="3027271"/>
            <a:ext cx="7196186" cy="11172367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PYNQ SoC Builder is a standalone Python application which: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Configures Vivado project for PYNQ-Z2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Generates and imports PYNQ-Z2 physical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Creates and populates a Vivado Block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Configures PYNQ board I/O 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Performs synthesis, implementation and bitstream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Generates a Jupyter Notebook project based on test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endParaRPr lang="en-IE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endParaRPr lang="en-IE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endParaRPr lang="en-IE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endParaRPr lang="en-IE" dirty="0">
              <a:solidFill>
                <a:schemeClr val="tx1"/>
              </a:solidFill>
              <a:latin typeface="Congenial" panose="02000503040000020004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21ACA8-00AB-641E-9756-DCBBF1411B5F}"/>
              </a:ext>
            </a:extLst>
          </p:cNvPr>
          <p:cNvSpPr txBox="1"/>
          <p:nvPr/>
        </p:nvSpPr>
        <p:spPr>
          <a:xfrm>
            <a:off x="191497" y="7396536"/>
            <a:ext cx="7215213" cy="46166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latin typeface="Congenial Black" panose="020F0502020204030204" pitchFamily="2" charset="0"/>
              </a:rPr>
              <a:t>Remote PYNQ FPGA Laboratory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1A96DA-2195-0FAD-FACA-07875697BB17}"/>
              </a:ext>
            </a:extLst>
          </p:cNvPr>
          <p:cNvSpPr/>
          <p:nvPr/>
        </p:nvSpPr>
        <p:spPr>
          <a:xfrm>
            <a:off x="205773" y="7858201"/>
            <a:ext cx="7196186" cy="6341437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The purpose of the remote FPGA laboratory is to make real PYNQ Z2 hardware available to students and enthusiasts.</a:t>
            </a:r>
          </a:p>
          <a:p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This is achieved by using a tunnelling service. This service runs as a background daemon on the PYNQ’s ARM processor.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D5D0E2-84A2-A568-4888-760E42D05194}"/>
              </a:ext>
            </a:extLst>
          </p:cNvPr>
          <p:cNvSpPr txBox="1"/>
          <p:nvPr/>
        </p:nvSpPr>
        <p:spPr>
          <a:xfrm>
            <a:off x="176994" y="14464142"/>
            <a:ext cx="14757411" cy="46166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latin typeface="Congenial Black" panose="020F0502020204030204" pitchFamily="2" charset="0"/>
              </a:rPr>
              <a:t>RISC-V Challenge-Based Learning Platform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4BF828-3F1D-C7A6-8674-BCA34E6E2D24}"/>
              </a:ext>
            </a:extLst>
          </p:cNvPr>
          <p:cNvSpPr/>
          <p:nvPr/>
        </p:nvSpPr>
        <p:spPr>
          <a:xfrm>
            <a:off x="176994" y="14925807"/>
            <a:ext cx="14757412" cy="458262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This section will either be connected to the objectives section above or added more information :&gt;</a:t>
            </a:r>
          </a:p>
        </p:txBody>
      </p:sp>
      <p:pic>
        <p:nvPicPr>
          <p:cNvPr id="3" name="Picture 2" descr="A close-up of a red circuit board&#10;&#10;Description automatically generated">
            <a:extLst>
              <a:ext uri="{FF2B5EF4-FFF2-40B4-BE49-F238E27FC236}">
                <a16:creationId xmlns:a16="http://schemas.microsoft.com/office/drawing/2014/main" id="{A41DC131-498C-4C4A-D944-F5EF87737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19" y="9617825"/>
            <a:ext cx="1642401" cy="10418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CA4519-E39D-7F85-ECCB-BB50EC126768}"/>
              </a:ext>
            </a:extLst>
          </p:cNvPr>
          <p:cNvSpPr/>
          <p:nvPr/>
        </p:nvSpPr>
        <p:spPr>
          <a:xfrm>
            <a:off x="8000011" y="5239260"/>
            <a:ext cx="6707580" cy="43682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Flow Diagram</a:t>
            </a:r>
          </a:p>
        </p:txBody>
      </p:sp>
      <p:pic>
        <p:nvPicPr>
          <p:cNvPr id="17" name="Picture 1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A2B0D16-0822-08FF-062D-19B475334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34" y="9950285"/>
            <a:ext cx="3369678" cy="1825802"/>
          </a:xfrm>
          <a:prstGeom prst="rect">
            <a:avLst/>
          </a:prstGeom>
        </p:spPr>
      </p:pic>
      <p:pic>
        <p:nvPicPr>
          <p:cNvPr id="21" name="Picture 2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008977C-37C3-5B36-0FE3-00CBDE6A50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385" y="9950284"/>
            <a:ext cx="3369678" cy="1825802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2198E336-5B10-4172-16BB-4772FD167B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585" y="12049552"/>
            <a:ext cx="3356977" cy="18258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3212D3A-A479-9EC8-FAA0-51D7A5C3A8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90284" y="12053084"/>
            <a:ext cx="3376029" cy="182226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11CA88F-E5D5-2979-1A19-BFE94B22928A}"/>
              </a:ext>
            </a:extLst>
          </p:cNvPr>
          <p:cNvSpPr txBox="1"/>
          <p:nvPr/>
        </p:nvSpPr>
        <p:spPr>
          <a:xfrm>
            <a:off x="7969834" y="11776086"/>
            <a:ext cx="3363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>
                <a:latin typeface="Congenial" panose="02000503040000020004" pitchFamily="2" charset="0"/>
              </a:rPr>
              <a:t>PYNQ SoC Builder Main Menu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A86835-3D95-76B8-ED7A-AB8CDF2768B6}"/>
              </a:ext>
            </a:extLst>
          </p:cNvPr>
          <p:cNvSpPr txBox="1"/>
          <p:nvPr/>
        </p:nvSpPr>
        <p:spPr>
          <a:xfrm>
            <a:off x="11396635" y="11769839"/>
            <a:ext cx="3369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>
                <a:latin typeface="Congenial" panose="02000503040000020004" pitchFamily="2" charset="0"/>
              </a:rPr>
              <a:t>In Progress Screen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5EB8F9-624F-5575-9A3E-6480AFA3F82E}"/>
              </a:ext>
            </a:extLst>
          </p:cNvPr>
          <p:cNvSpPr txBox="1"/>
          <p:nvPr/>
        </p:nvSpPr>
        <p:spPr>
          <a:xfrm>
            <a:off x="7968234" y="13885134"/>
            <a:ext cx="3363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>
                <a:latin typeface="Congenial" panose="02000503040000020004" pitchFamily="2" charset="0"/>
              </a:rPr>
              <a:t>I/O Connections Menu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835EBF-10F9-3A2F-EDA8-FDF484A8FAA8}"/>
              </a:ext>
            </a:extLst>
          </p:cNvPr>
          <p:cNvSpPr txBox="1"/>
          <p:nvPr/>
        </p:nvSpPr>
        <p:spPr>
          <a:xfrm>
            <a:off x="11395035" y="13878887"/>
            <a:ext cx="3369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>
                <a:latin typeface="Congenial" panose="02000503040000020004" pitchFamily="2" charset="0"/>
              </a:rPr>
              <a:t>Sample LED Signal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44019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1121</TotalTime>
  <Words>455</Words>
  <Application>Microsoft Office PowerPoint</Application>
  <PresentationFormat>Custom</PresentationFormat>
  <Paragraphs>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Congenial</vt:lpstr>
      <vt:lpstr>Congenial Black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Canny</dc:creator>
  <cp:lastModifiedBy>Luke Canny</cp:lastModifiedBy>
  <cp:revision>29</cp:revision>
  <dcterms:created xsi:type="dcterms:W3CDTF">2024-02-18T17:31:03Z</dcterms:created>
  <dcterms:modified xsi:type="dcterms:W3CDTF">2024-02-19T12:12:51Z</dcterms:modified>
</cp:coreProperties>
</file>