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36" d="100"/>
          <a:sy n="36" d="100"/>
        </p:scale>
        <p:origin x="3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41575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141548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6223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73127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tint val="82000"/>
                  </a:schemeClr>
                </a:solidFill>
              </a:defRPr>
            </a:lvl1pPr>
            <a:lvl2pPr marL="755980" indent="0">
              <a:buNone/>
              <a:defRPr sz="3307">
                <a:solidFill>
                  <a:schemeClr val="tx1">
                    <a:tint val="82000"/>
                  </a:schemeClr>
                </a:solidFill>
              </a:defRPr>
            </a:lvl2pPr>
            <a:lvl3pPr marL="1511960" indent="0">
              <a:buNone/>
              <a:defRPr sz="2976">
                <a:solidFill>
                  <a:schemeClr val="tx1">
                    <a:tint val="82000"/>
                  </a:schemeClr>
                </a:solidFill>
              </a:defRPr>
            </a:lvl3pPr>
            <a:lvl4pPr marL="2267941" indent="0">
              <a:buNone/>
              <a:defRPr sz="2646">
                <a:solidFill>
                  <a:schemeClr val="tx1">
                    <a:tint val="82000"/>
                  </a:schemeClr>
                </a:solidFill>
              </a:defRPr>
            </a:lvl4pPr>
            <a:lvl5pPr marL="3023921" indent="0">
              <a:buNone/>
              <a:defRPr sz="2646">
                <a:solidFill>
                  <a:schemeClr val="tx1">
                    <a:tint val="82000"/>
                  </a:schemeClr>
                </a:solidFill>
              </a:defRPr>
            </a:lvl5pPr>
            <a:lvl6pPr marL="3779901" indent="0">
              <a:buNone/>
              <a:defRPr sz="2646">
                <a:solidFill>
                  <a:schemeClr val="tx1">
                    <a:tint val="82000"/>
                  </a:schemeClr>
                </a:solidFill>
              </a:defRPr>
            </a:lvl6pPr>
            <a:lvl7pPr marL="4535881" indent="0">
              <a:buNone/>
              <a:defRPr sz="2646">
                <a:solidFill>
                  <a:schemeClr val="tx1">
                    <a:tint val="82000"/>
                  </a:schemeClr>
                </a:solidFill>
              </a:defRPr>
            </a:lvl7pPr>
            <a:lvl8pPr marL="5291861" indent="0">
              <a:buNone/>
              <a:defRPr sz="2646">
                <a:solidFill>
                  <a:schemeClr val="tx1">
                    <a:tint val="82000"/>
                  </a:schemeClr>
                </a:solidFill>
              </a:defRPr>
            </a:lvl8pPr>
            <a:lvl9pPr marL="6047842" indent="0">
              <a:buNone/>
              <a:defRPr sz="264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84906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95473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EF5CD4-1930-465C-A4D8-ECFE7D2A99BE}" type="datetimeFigureOut">
              <a:rPr lang="en-IE" smtClean="0"/>
              <a:t>18/02/2024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192713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EF5CD4-1930-465C-A4D8-ECFE7D2A99BE}" type="datetimeFigureOut">
              <a:rPr lang="en-IE" smtClean="0"/>
              <a:t>18/02/2024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89018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F5CD4-1930-465C-A4D8-ECFE7D2A99BE}" type="datetimeFigureOut">
              <a:rPr lang="en-IE" smtClean="0"/>
              <a:t>18/02/2024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71527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02397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412355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82000"/>
                  </a:schemeClr>
                </a:solidFill>
              </a:defRPr>
            </a:lvl1pPr>
          </a:lstStyle>
          <a:p>
            <a:fld id="{69EF5CD4-1930-465C-A4D8-ECFE7D2A99BE}" type="datetimeFigureOut">
              <a:rPr lang="en-IE" smtClean="0"/>
              <a:t>18/02/2024</a:t>
            </a:fld>
            <a:endParaRPr lang="en-IE"/>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82000"/>
                  </a:schemeClr>
                </a:solidFill>
              </a:defRPr>
            </a:lvl1pPr>
          </a:lstStyle>
          <a:p>
            <a:fld id="{05D447E2-8743-47FC-BC14-6B538E05E809}" type="slidenum">
              <a:rPr lang="en-IE" smtClean="0"/>
              <a:t>‹#›</a:t>
            </a:fld>
            <a:endParaRPr lang="en-IE"/>
          </a:p>
        </p:txBody>
      </p:sp>
    </p:spTree>
    <p:extLst>
      <p:ext uri="{BB962C8B-B14F-4D97-AF65-F5344CB8AC3E}">
        <p14:creationId xmlns:p14="http://schemas.microsoft.com/office/powerpoint/2010/main" val="4291343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42445C-BFDD-D5CD-778E-83C4965472CE}"/>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B9664E6F-8F92-235A-3B07-0E17051CDE4B}"/>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5D5DCB37-C4ED-71C7-311B-A2D59988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B2A3D847-6E17-D8D2-A07D-5F24F802CFE2}"/>
              </a:ext>
            </a:extLst>
          </p:cNvPr>
          <p:cNvSpPr txBox="1"/>
          <p:nvPr/>
        </p:nvSpPr>
        <p:spPr>
          <a:xfrm>
            <a:off x="3630858" y="1151999"/>
            <a:ext cx="11500509" cy="723275"/>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160F479A-3599-FA10-0CBA-A4FDBDA8424B}"/>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A6776DC2-54A3-2F25-A655-421FDFB00AAB}"/>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Objectives </a:t>
            </a:r>
          </a:p>
        </p:txBody>
      </p:sp>
      <p:sp>
        <p:nvSpPr>
          <p:cNvPr id="12" name="Rectangle 11">
            <a:extLst>
              <a:ext uri="{FF2B5EF4-FFF2-40B4-BE49-F238E27FC236}">
                <a16:creationId xmlns:a16="http://schemas.microsoft.com/office/drawing/2014/main" id="{407B07B2-DF35-93CD-6C6A-734BA50D432C}"/>
              </a:ext>
            </a:extLst>
          </p:cNvPr>
          <p:cNvSpPr/>
          <p:nvPr/>
        </p:nvSpPr>
        <p:spPr>
          <a:xfrm>
            <a:off x="181745" y="3011885"/>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a:t>
            </a:r>
            <a:r>
              <a:rPr lang="en-IE" dirty="0" err="1">
                <a:solidFill>
                  <a:schemeClr val="tx1"/>
                </a:solidFill>
                <a:latin typeface="Congenial" panose="02000503040000020004" pitchFamily="2" charset="0"/>
              </a:rPr>
              <a:t>HDLGen</a:t>
            </a:r>
            <a:r>
              <a:rPr lang="en-IE" dirty="0">
                <a:solidFill>
                  <a:schemeClr val="tx1"/>
                </a:solidFill>
                <a:latin typeface="Congenial" panose="02000503040000020004" pitchFamily="2" charset="0"/>
              </a:rPr>
              <a:t>-ChatGPT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50D22305-1519-6D45-F4D9-4C0441D385F8}"/>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0AC2AF1D-D453-AAA4-2555-4741774AAAD6}"/>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t>
            </a:r>
            <a:r>
              <a:rPr lang="en-IE" dirty="0" err="1">
                <a:solidFill>
                  <a:schemeClr val="tx1"/>
                </a:solidFill>
                <a:latin typeface="Congenial" panose="02000503040000020004" pitchFamily="2" charset="0"/>
              </a:rPr>
              <a:t>Abishek</a:t>
            </a:r>
            <a:r>
              <a:rPr lang="en-IE" dirty="0">
                <a:solidFill>
                  <a:schemeClr val="tx1"/>
                </a:solidFill>
                <a:latin typeface="Congenial" panose="02000503040000020004" pitchFamily="2" charset="0"/>
              </a:rPr>
              <a:t> </a:t>
            </a:r>
            <a:r>
              <a:rPr lang="en-IE" dirty="0" err="1">
                <a:solidFill>
                  <a:schemeClr val="tx1"/>
                </a:solidFill>
                <a:latin typeface="Congenial" panose="02000503040000020004" pitchFamily="2" charset="0"/>
              </a:rPr>
              <a:t>Bupathi</a:t>
            </a:r>
            <a:r>
              <a:rPr lang="en-IE" dirty="0">
                <a:solidFill>
                  <a:schemeClr val="tx1"/>
                </a:solidFill>
                <a:latin typeface="Congenial" panose="02000503040000020004" pitchFamily="2" charset="0"/>
              </a:rPr>
              <a:t> for their previous work on </a:t>
            </a:r>
            <a:r>
              <a:rPr lang="en-IE" dirty="0" err="1">
                <a:solidFill>
                  <a:schemeClr val="tx1"/>
                </a:solidFill>
                <a:latin typeface="Congenial" panose="02000503040000020004" pitchFamily="2" charset="0"/>
              </a:rPr>
              <a:t>HDLGen</a:t>
            </a:r>
            <a:r>
              <a:rPr lang="en-IE" dirty="0">
                <a:solidFill>
                  <a:schemeClr val="tx1"/>
                </a:solidFill>
                <a:latin typeface="Congenial" panose="02000503040000020004" pitchFamily="2" charset="0"/>
              </a:rPr>
              <a:t>-ChatGPT, PYNQ and RISC-V.</a:t>
            </a:r>
          </a:p>
        </p:txBody>
      </p:sp>
      <p:sp>
        <p:nvSpPr>
          <p:cNvPr id="15" name="TextBox 14">
            <a:extLst>
              <a:ext uri="{FF2B5EF4-FFF2-40B4-BE49-F238E27FC236}">
                <a16:creationId xmlns:a16="http://schemas.microsoft.com/office/drawing/2014/main" id="{16668C79-2DD9-05D9-9506-32EE14716C53}"/>
              </a:ext>
            </a:extLst>
          </p:cNvPr>
          <p:cNvSpPr txBox="1"/>
          <p:nvPr/>
        </p:nvSpPr>
        <p:spPr>
          <a:xfrm>
            <a:off x="7741419" y="17262210"/>
            <a:ext cx="719618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80E8FACA-4F2B-CE1A-C5F0-F555B01E9C58}"/>
              </a:ext>
            </a:extLst>
          </p:cNvPr>
          <p:cNvSpPr/>
          <p:nvPr/>
        </p:nvSpPr>
        <p:spPr>
          <a:xfrm>
            <a:off x="7741419" y="17723875"/>
            <a:ext cx="7196186" cy="1715272"/>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p:txBody>
      </p:sp>
      <p:sp>
        <p:nvSpPr>
          <p:cNvPr id="27" name="TextBox 26">
            <a:extLst>
              <a:ext uri="{FF2B5EF4-FFF2-40B4-BE49-F238E27FC236}">
                <a16:creationId xmlns:a16="http://schemas.microsoft.com/office/drawing/2014/main" id="{AE872863-BDF0-F666-696A-A0347D5CC4DA}"/>
              </a:ext>
            </a:extLst>
          </p:cNvPr>
          <p:cNvSpPr txBox="1"/>
          <p:nvPr/>
        </p:nvSpPr>
        <p:spPr>
          <a:xfrm>
            <a:off x="205773" y="4973377"/>
            <a:ext cx="7184172" cy="46166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a:t>
            </a:r>
          </a:p>
        </p:txBody>
      </p:sp>
      <p:sp>
        <p:nvSpPr>
          <p:cNvPr id="28" name="Rectangle 27">
            <a:extLst>
              <a:ext uri="{FF2B5EF4-FFF2-40B4-BE49-F238E27FC236}">
                <a16:creationId xmlns:a16="http://schemas.microsoft.com/office/drawing/2014/main" id="{1ECCAA71-903E-0B00-EB76-A2AE59E13326}"/>
              </a:ext>
            </a:extLst>
          </p:cNvPr>
          <p:cNvSpPr/>
          <p:nvPr/>
        </p:nvSpPr>
        <p:spPr>
          <a:xfrm>
            <a:off x="193759" y="5435043"/>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
        <p:nvSpPr>
          <p:cNvPr id="29" name="TextBox 28">
            <a:extLst>
              <a:ext uri="{FF2B5EF4-FFF2-40B4-BE49-F238E27FC236}">
                <a16:creationId xmlns:a16="http://schemas.microsoft.com/office/drawing/2014/main" id="{CE0B945C-1461-0A5B-C223-D19030BC7445}"/>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9B60DDE6-9D38-5A81-5C49-84ED0769042D}"/>
              </a:ext>
            </a:extLst>
          </p:cNvPr>
          <p:cNvSpPr/>
          <p:nvPr/>
        </p:nvSpPr>
        <p:spPr>
          <a:xfrm>
            <a:off x="7746170" y="3027271"/>
            <a:ext cx="7196186" cy="14004099"/>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PYNQ SoC Builder</a:t>
            </a:r>
          </a:p>
        </p:txBody>
      </p:sp>
      <p:sp>
        <p:nvSpPr>
          <p:cNvPr id="31" name="TextBox 30">
            <a:extLst>
              <a:ext uri="{FF2B5EF4-FFF2-40B4-BE49-F238E27FC236}">
                <a16:creationId xmlns:a16="http://schemas.microsoft.com/office/drawing/2014/main" id="{246F7E49-A33E-0EF9-8C4B-55C4664C94CF}"/>
              </a:ext>
            </a:extLst>
          </p:cNvPr>
          <p:cNvSpPr txBox="1"/>
          <p:nvPr/>
        </p:nvSpPr>
        <p:spPr>
          <a:xfrm>
            <a:off x="191497" y="739653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7197CF35-5B3C-F1BB-0701-3780EBDD8B59}"/>
              </a:ext>
            </a:extLst>
          </p:cNvPr>
          <p:cNvSpPr/>
          <p:nvPr/>
        </p:nvSpPr>
        <p:spPr>
          <a:xfrm>
            <a:off x="205773" y="7858201"/>
            <a:ext cx="7196186" cy="634143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Remote PYNQ FPGA Laboratory</a:t>
            </a:r>
          </a:p>
        </p:txBody>
      </p:sp>
      <p:sp>
        <p:nvSpPr>
          <p:cNvPr id="33" name="TextBox 32">
            <a:extLst>
              <a:ext uri="{FF2B5EF4-FFF2-40B4-BE49-F238E27FC236}">
                <a16:creationId xmlns:a16="http://schemas.microsoft.com/office/drawing/2014/main" id="{F8696CE3-ABA1-8591-9E11-67162BF0FDF6}"/>
              </a:ext>
            </a:extLst>
          </p:cNvPr>
          <p:cNvSpPr txBox="1"/>
          <p:nvPr/>
        </p:nvSpPr>
        <p:spPr>
          <a:xfrm>
            <a:off x="176995" y="14428598"/>
            <a:ext cx="7196186"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F6B96D29-C6D1-D947-8337-FEFF9A7CA780}"/>
              </a:ext>
            </a:extLst>
          </p:cNvPr>
          <p:cNvSpPr/>
          <p:nvPr/>
        </p:nvSpPr>
        <p:spPr>
          <a:xfrm>
            <a:off x="184944" y="14890264"/>
            <a:ext cx="7196186" cy="6264402"/>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Tree>
    <p:extLst>
      <p:ext uri="{BB962C8B-B14F-4D97-AF65-F5344CB8AC3E}">
        <p14:creationId xmlns:p14="http://schemas.microsoft.com/office/powerpoint/2010/main" val="45919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2DE1-0C34-2A31-BD32-DAAD6A05FB8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ADC4BB6-2222-994D-7B3F-81C8E94B0723}"/>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C18BBEBE-0598-D3AE-2530-83FF9D810D3E}"/>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A5E90D64-59DC-5177-18ED-76851B85D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F311CFC7-B18D-B51B-33AD-206A5B228833}"/>
              </a:ext>
            </a:extLst>
          </p:cNvPr>
          <p:cNvSpPr txBox="1"/>
          <p:nvPr/>
        </p:nvSpPr>
        <p:spPr>
          <a:xfrm>
            <a:off x="3630857" y="1158685"/>
            <a:ext cx="11500509" cy="1031051"/>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2000" dirty="0">
                <a:latin typeface="Congenial" panose="020F0502020204030204" pitchFamily="2" charset="0"/>
              </a:rPr>
              <a:t>GitHub.com/HDLGen-ChatGPT/PYNQ-SoC-Builder</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EAA42D45-E091-D90C-ED02-86E079719015}"/>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BC5F3EE1-A50E-6997-5779-9D9F7DE6E740}"/>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Objectives </a:t>
            </a:r>
          </a:p>
        </p:txBody>
      </p:sp>
      <p:sp>
        <p:nvSpPr>
          <p:cNvPr id="12" name="Rectangle 11">
            <a:extLst>
              <a:ext uri="{FF2B5EF4-FFF2-40B4-BE49-F238E27FC236}">
                <a16:creationId xmlns:a16="http://schemas.microsoft.com/office/drawing/2014/main" id="{FA2D94CC-653D-16E2-E12D-DF0442E649E2}"/>
              </a:ext>
            </a:extLst>
          </p:cNvPr>
          <p:cNvSpPr/>
          <p:nvPr/>
        </p:nvSpPr>
        <p:spPr>
          <a:xfrm>
            <a:off x="181745" y="3011885"/>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HDLGen-ChatGPT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89D19E42-1C7F-BA1D-A494-08FEFAEC894C}"/>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5734E468-277D-1517-4AAD-90CF6699AC51}"/>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t>
            </a:r>
            <a:r>
              <a:rPr lang="en-IE" dirty="0" err="1">
                <a:solidFill>
                  <a:schemeClr val="tx1"/>
                </a:solidFill>
                <a:latin typeface="Congenial" panose="02000503040000020004" pitchFamily="2" charset="0"/>
              </a:rPr>
              <a:t>Abishek</a:t>
            </a:r>
            <a:r>
              <a:rPr lang="en-IE" dirty="0">
                <a:solidFill>
                  <a:schemeClr val="tx1"/>
                </a:solidFill>
                <a:latin typeface="Congenial" panose="02000503040000020004" pitchFamily="2" charset="0"/>
              </a:rPr>
              <a:t> </a:t>
            </a:r>
            <a:r>
              <a:rPr lang="en-IE" dirty="0" err="1">
                <a:solidFill>
                  <a:schemeClr val="tx1"/>
                </a:solidFill>
                <a:latin typeface="Congenial" panose="02000503040000020004" pitchFamily="2" charset="0"/>
              </a:rPr>
              <a:t>Bupathi</a:t>
            </a:r>
            <a:r>
              <a:rPr lang="en-IE" dirty="0">
                <a:solidFill>
                  <a:schemeClr val="tx1"/>
                </a:solidFill>
                <a:latin typeface="Congenial" panose="02000503040000020004" pitchFamily="2" charset="0"/>
              </a:rPr>
              <a:t> for their previous work on </a:t>
            </a:r>
            <a:r>
              <a:rPr lang="en-IE" dirty="0" err="1">
                <a:solidFill>
                  <a:schemeClr val="tx1"/>
                </a:solidFill>
                <a:latin typeface="Congenial" panose="02000503040000020004" pitchFamily="2" charset="0"/>
              </a:rPr>
              <a:t>HDLGen</a:t>
            </a:r>
            <a:r>
              <a:rPr lang="en-IE" dirty="0">
                <a:solidFill>
                  <a:schemeClr val="tx1"/>
                </a:solidFill>
                <a:latin typeface="Congenial" panose="02000503040000020004" pitchFamily="2" charset="0"/>
              </a:rPr>
              <a:t>-ChatGPT, PYNQ and RISC-V.</a:t>
            </a:r>
          </a:p>
        </p:txBody>
      </p:sp>
      <p:sp>
        <p:nvSpPr>
          <p:cNvPr id="15" name="TextBox 14">
            <a:extLst>
              <a:ext uri="{FF2B5EF4-FFF2-40B4-BE49-F238E27FC236}">
                <a16:creationId xmlns:a16="http://schemas.microsoft.com/office/drawing/2014/main" id="{06266CE2-270A-9C6A-3CE1-A12D1063AE24}"/>
              </a:ext>
            </a:extLst>
          </p:cNvPr>
          <p:cNvSpPr txBox="1"/>
          <p:nvPr/>
        </p:nvSpPr>
        <p:spPr>
          <a:xfrm>
            <a:off x="176995" y="19669979"/>
            <a:ext cx="719618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F4BC73FF-B49B-87E4-6496-36C69F58B236}"/>
              </a:ext>
            </a:extLst>
          </p:cNvPr>
          <p:cNvSpPr/>
          <p:nvPr/>
        </p:nvSpPr>
        <p:spPr>
          <a:xfrm>
            <a:off x="176995" y="20131644"/>
            <a:ext cx="7196186" cy="1023021"/>
          </a:xfrm>
          <a:prstGeom prst="rect">
            <a:avLst/>
          </a:prstGeom>
          <a:ln>
            <a:solidFill>
              <a:schemeClr val="accent3"/>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E" dirty="0">
                <a:solidFill>
                  <a:schemeClr val="tx1"/>
                </a:solidFill>
                <a:latin typeface="Congenial" panose="02000503040000020004" pitchFamily="2" charset="0"/>
              </a:rPr>
              <a:t>Automate RISC-V Core Bitstream Creation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 range of RISC-V challenges of varying difficulty</a:t>
            </a:r>
          </a:p>
          <a:p>
            <a:pPr marL="285750" indent="-285750">
              <a:buFont typeface="Arial" panose="020B0604020202020204" pitchFamily="34" charset="0"/>
              <a:buChar char="•"/>
            </a:pPr>
            <a:r>
              <a:rPr lang="en-IE" dirty="0">
                <a:solidFill>
                  <a:schemeClr val="tx1"/>
                </a:solidFill>
                <a:latin typeface="Congenial" panose="02000503040000020004" pitchFamily="2" charset="0"/>
              </a:rPr>
              <a:t>Gather feedback from potential users of RV learning platform</a:t>
            </a:r>
          </a:p>
        </p:txBody>
      </p:sp>
      <p:sp>
        <p:nvSpPr>
          <p:cNvPr id="27" name="TextBox 26">
            <a:extLst>
              <a:ext uri="{FF2B5EF4-FFF2-40B4-BE49-F238E27FC236}">
                <a16:creationId xmlns:a16="http://schemas.microsoft.com/office/drawing/2014/main" id="{86F488B2-8C74-CDB4-4184-2D71B371D4A5}"/>
              </a:ext>
            </a:extLst>
          </p:cNvPr>
          <p:cNvSpPr txBox="1"/>
          <p:nvPr/>
        </p:nvSpPr>
        <p:spPr>
          <a:xfrm>
            <a:off x="205773" y="4973377"/>
            <a:ext cx="7184172" cy="46166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a:t>
            </a:r>
          </a:p>
        </p:txBody>
      </p:sp>
      <p:sp>
        <p:nvSpPr>
          <p:cNvPr id="28" name="Rectangle 27">
            <a:extLst>
              <a:ext uri="{FF2B5EF4-FFF2-40B4-BE49-F238E27FC236}">
                <a16:creationId xmlns:a16="http://schemas.microsoft.com/office/drawing/2014/main" id="{9A9C6FE6-74ED-D2C5-D64E-00592AA58125}"/>
              </a:ext>
            </a:extLst>
          </p:cNvPr>
          <p:cNvSpPr/>
          <p:nvPr/>
        </p:nvSpPr>
        <p:spPr>
          <a:xfrm>
            <a:off x="193759" y="5435043"/>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
        <p:nvSpPr>
          <p:cNvPr id="29" name="TextBox 28">
            <a:extLst>
              <a:ext uri="{FF2B5EF4-FFF2-40B4-BE49-F238E27FC236}">
                <a16:creationId xmlns:a16="http://schemas.microsoft.com/office/drawing/2014/main" id="{739A5151-8121-BECF-71AF-C417181DE8AF}"/>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1E9D3AB4-C51B-D370-0941-71498EF8246E}"/>
              </a:ext>
            </a:extLst>
          </p:cNvPr>
          <p:cNvSpPr/>
          <p:nvPr/>
        </p:nvSpPr>
        <p:spPr>
          <a:xfrm>
            <a:off x="7746170" y="3027271"/>
            <a:ext cx="7196186" cy="1117236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PYNQ SoC Builder is a standalone Python application which:</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Vivado project for PYNQ-Z2 board</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and imports PYNQ-Z2 physical constraints</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Creates and populates a Vivado Block Design</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PYNQ board I/O Connections</a:t>
            </a:r>
          </a:p>
          <a:p>
            <a:pPr marL="285750" indent="-285750">
              <a:buFont typeface="Arial" panose="020B0604020202020204" pitchFamily="34" charset="0"/>
              <a:buChar char="•"/>
            </a:pPr>
            <a:r>
              <a:rPr lang="en-IE" dirty="0">
                <a:solidFill>
                  <a:schemeClr val="tx1"/>
                </a:solidFill>
                <a:latin typeface="Congenial" panose="02000503040000020004" pitchFamily="2" charset="0"/>
              </a:rPr>
              <a:t>Performs synthesis, implementation and bitstream generation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 Jupyter Notebook project based on test plan</a:t>
            </a: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p:txBody>
      </p:sp>
      <p:sp>
        <p:nvSpPr>
          <p:cNvPr id="31" name="TextBox 30">
            <a:extLst>
              <a:ext uri="{FF2B5EF4-FFF2-40B4-BE49-F238E27FC236}">
                <a16:creationId xmlns:a16="http://schemas.microsoft.com/office/drawing/2014/main" id="{9021ACA8-00AB-641E-9756-DCBBF1411B5F}"/>
              </a:ext>
            </a:extLst>
          </p:cNvPr>
          <p:cNvSpPr txBox="1"/>
          <p:nvPr/>
        </p:nvSpPr>
        <p:spPr>
          <a:xfrm>
            <a:off x="191497" y="739653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941A96DA-2195-0FAD-FACA-07875697BB17}"/>
              </a:ext>
            </a:extLst>
          </p:cNvPr>
          <p:cNvSpPr/>
          <p:nvPr/>
        </p:nvSpPr>
        <p:spPr>
          <a:xfrm>
            <a:off x="205773" y="7858201"/>
            <a:ext cx="7196186" cy="634143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The purpose of the remote FPGA laboratory is to make real PYNQ Z2 hardware available to students and enthusiasts.</a:t>
            </a:r>
          </a:p>
          <a:p>
            <a:r>
              <a:rPr lang="en-IE" dirty="0">
                <a:solidFill>
                  <a:schemeClr val="tx1"/>
                </a:solidFill>
                <a:latin typeface="Congenial" panose="02000503040000020004" pitchFamily="2" charset="0"/>
              </a:rPr>
              <a:t>This is achieved by using a tunnelling service. This service runs as a background daemon on the PYNQ’s ARM processor.</a:t>
            </a:r>
          </a:p>
        </p:txBody>
      </p:sp>
      <p:sp>
        <p:nvSpPr>
          <p:cNvPr id="33" name="TextBox 32">
            <a:extLst>
              <a:ext uri="{FF2B5EF4-FFF2-40B4-BE49-F238E27FC236}">
                <a16:creationId xmlns:a16="http://schemas.microsoft.com/office/drawing/2014/main" id="{14D5D0E2-84A2-A568-4888-760E42D05194}"/>
              </a:ext>
            </a:extLst>
          </p:cNvPr>
          <p:cNvSpPr txBox="1"/>
          <p:nvPr/>
        </p:nvSpPr>
        <p:spPr>
          <a:xfrm>
            <a:off x="176994" y="14464142"/>
            <a:ext cx="14757411"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A64BF828-3F1D-C7A6-8674-BCA34E6E2D24}"/>
              </a:ext>
            </a:extLst>
          </p:cNvPr>
          <p:cNvSpPr/>
          <p:nvPr/>
        </p:nvSpPr>
        <p:spPr>
          <a:xfrm>
            <a:off x="176994" y="14925807"/>
            <a:ext cx="14757412" cy="4582628"/>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This section is going to be difficult to produce. We will try our best B)</a:t>
            </a:r>
          </a:p>
        </p:txBody>
      </p:sp>
      <p:pic>
        <p:nvPicPr>
          <p:cNvPr id="3" name="Picture 2" descr="A close-up of a red circuit board&#10;&#10;Description automatically generated">
            <a:extLst>
              <a:ext uri="{FF2B5EF4-FFF2-40B4-BE49-F238E27FC236}">
                <a16:creationId xmlns:a16="http://schemas.microsoft.com/office/drawing/2014/main" id="{A41DC131-498C-4C4A-D944-F5EF87737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219" y="9617825"/>
            <a:ext cx="1642401" cy="1041860"/>
          </a:xfrm>
          <a:prstGeom prst="rect">
            <a:avLst/>
          </a:prstGeom>
        </p:spPr>
      </p:pic>
      <p:sp>
        <p:nvSpPr>
          <p:cNvPr id="5" name="Rectangle 4">
            <a:extLst>
              <a:ext uri="{FF2B5EF4-FFF2-40B4-BE49-F238E27FC236}">
                <a16:creationId xmlns:a16="http://schemas.microsoft.com/office/drawing/2014/main" id="{05CA4519-E39D-7F85-ECCB-BB50EC126768}"/>
              </a:ext>
            </a:extLst>
          </p:cNvPr>
          <p:cNvSpPr/>
          <p:nvPr/>
        </p:nvSpPr>
        <p:spPr>
          <a:xfrm>
            <a:off x="7939219" y="5169505"/>
            <a:ext cx="6802829" cy="44820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pic>
        <p:nvPicPr>
          <p:cNvPr id="17" name="Picture 16" descr="A screenshot of a computer program&#10;&#10;Description automatically generated">
            <a:extLst>
              <a:ext uri="{FF2B5EF4-FFF2-40B4-BE49-F238E27FC236}">
                <a16:creationId xmlns:a16="http://schemas.microsoft.com/office/drawing/2014/main" id="{0A2B0D16-0822-08FF-062D-19B475334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206" y="9950285"/>
            <a:ext cx="3369678" cy="1825802"/>
          </a:xfrm>
          <a:prstGeom prst="rect">
            <a:avLst/>
          </a:prstGeom>
        </p:spPr>
      </p:pic>
      <p:pic>
        <p:nvPicPr>
          <p:cNvPr id="21" name="Picture 20" descr="A screenshot of a computer program&#10;&#10;Description automatically generated">
            <a:extLst>
              <a:ext uri="{FF2B5EF4-FFF2-40B4-BE49-F238E27FC236}">
                <a16:creationId xmlns:a16="http://schemas.microsoft.com/office/drawing/2014/main" id="{8008977C-37C3-5B36-0FE3-00CBDE6A50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2357" y="9950284"/>
            <a:ext cx="3369678" cy="1825802"/>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2198E336-5B10-4172-16BB-4772FD167B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557" y="12049552"/>
            <a:ext cx="3356977" cy="1825802"/>
          </a:xfrm>
          <a:prstGeom prst="rect">
            <a:avLst/>
          </a:prstGeom>
        </p:spPr>
      </p:pic>
      <p:pic>
        <p:nvPicPr>
          <p:cNvPr id="23" name="Picture 22">
            <a:extLst>
              <a:ext uri="{FF2B5EF4-FFF2-40B4-BE49-F238E27FC236}">
                <a16:creationId xmlns:a16="http://schemas.microsoft.com/office/drawing/2014/main" id="{53212D3A-A479-9EC8-FAA0-51D7A5C3A859}"/>
              </a:ext>
            </a:extLst>
          </p:cNvPr>
          <p:cNvPicPr>
            <a:picLocks noChangeAspect="1"/>
          </p:cNvPicPr>
          <p:nvPr/>
        </p:nvPicPr>
        <p:blipFill>
          <a:blip r:embed="rId7"/>
          <a:stretch>
            <a:fillRect/>
          </a:stretch>
        </p:blipFill>
        <p:spPr>
          <a:xfrm>
            <a:off x="11361256" y="12053084"/>
            <a:ext cx="3376029" cy="1822269"/>
          </a:xfrm>
          <a:prstGeom prst="rect">
            <a:avLst/>
          </a:prstGeom>
        </p:spPr>
      </p:pic>
      <p:sp>
        <p:nvSpPr>
          <p:cNvPr id="24" name="TextBox 23">
            <a:extLst>
              <a:ext uri="{FF2B5EF4-FFF2-40B4-BE49-F238E27FC236}">
                <a16:creationId xmlns:a16="http://schemas.microsoft.com/office/drawing/2014/main" id="{B11CA88F-E5D5-2979-1A19-BFE94B22928A}"/>
              </a:ext>
            </a:extLst>
          </p:cNvPr>
          <p:cNvSpPr txBox="1"/>
          <p:nvPr/>
        </p:nvSpPr>
        <p:spPr>
          <a:xfrm>
            <a:off x="7940806" y="11776086"/>
            <a:ext cx="3363328" cy="276999"/>
          </a:xfrm>
          <a:prstGeom prst="rect">
            <a:avLst/>
          </a:prstGeom>
          <a:noFill/>
        </p:spPr>
        <p:txBody>
          <a:bodyPr wrap="square" rtlCol="0">
            <a:spAutoFit/>
          </a:bodyPr>
          <a:lstStyle/>
          <a:p>
            <a:pPr algn="ctr"/>
            <a:r>
              <a:rPr lang="en-IE" sz="1200" dirty="0">
                <a:latin typeface="Congenial" panose="02000503040000020004" pitchFamily="2" charset="0"/>
              </a:rPr>
              <a:t>PYNQ SoC Builder Main Menu</a:t>
            </a:r>
          </a:p>
        </p:txBody>
      </p:sp>
      <p:sp>
        <p:nvSpPr>
          <p:cNvPr id="25" name="TextBox 24">
            <a:extLst>
              <a:ext uri="{FF2B5EF4-FFF2-40B4-BE49-F238E27FC236}">
                <a16:creationId xmlns:a16="http://schemas.microsoft.com/office/drawing/2014/main" id="{10A86835-3D95-76B8-ED7A-AB8CDF2768B6}"/>
              </a:ext>
            </a:extLst>
          </p:cNvPr>
          <p:cNvSpPr txBox="1"/>
          <p:nvPr/>
        </p:nvSpPr>
        <p:spPr>
          <a:xfrm>
            <a:off x="11367607" y="11769839"/>
            <a:ext cx="3369678" cy="276999"/>
          </a:xfrm>
          <a:prstGeom prst="rect">
            <a:avLst/>
          </a:prstGeom>
          <a:noFill/>
        </p:spPr>
        <p:txBody>
          <a:bodyPr wrap="square" rtlCol="0">
            <a:spAutoFit/>
          </a:bodyPr>
          <a:lstStyle/>
          <a:p>
            <a:pPr algn="ctr"/>
            <a:r>
              <a:rPr lang="en-IE" sz="1200" dirty="0">
                <a:latin typeface="Congenial" panose="02000503040000020004" pitchFamily="2" charset="0"/>
              </a:rPr>
              <a:t>In Progress Screen</a:t>
            </a:r>
          </a:p>
        </p:txBody>
      </p:sp>
      <p:sp>
        <p:nvSpPr>
          <p:cNvPr id="35" name="TextBox 34">
            <a:extLst>
              <a:ext uri="{FF2B5EF4-FFF2-40B4-BE49-F238E27FC236}">
                <a16:creationId xmlns:a16="http://schemas.microsoft.com/office/drawing/2014/main" id="{7E5EB8F9-624F-5575-9A3E-6480AFA3F82E}"/>
              </a:ext>
            </a:extLst>
          </p:cNvPr>
          <p:cNvSpPr txBox="1"/>
          <p:nvPr/>
        </p:nvSpPr>
        <p:spPr>
          <a:xfrm>
            <a:off x="7939206" y="13885134"/>
            <a:ext cx="3363328" cy="276999"/>
          </a:xfrm>
          <a:prstGeom prst="rect">
            <a:avLst/>
          </a:prstGeom>
          <a:noFill/>
        </p:spPr>
        <p:txBody>
          <a:bodyPr wrap="square" rtlCol="0">
            <a:spAutoFit/>
          </a:bodyPr>
          <a:lstStyle/>
          <a:p>
            <a:pPr algn="ctr"/>
            <a:r>
              <a:rPr lang="en-IE" sz="1200" dirty="0">
                <a:latin typeface="Congenial" panose="02000503040000020004" pitchFamily="2" charset="0"/>
              </a:rPr>
              <a:t>I/O Connections Menu</a:t>
            </a:r>
          </a:p>
        </p:txBody>
      </p:sp>
      <p:sp>
        <p:nvSpPr>
          <p:cNvPr id="36" name="TextBox 35">
            <a:extLst>
              <a:ext uri="{FF2B5EF4-FFF2-40B4-BE49-F238E27FC236}">
                <a16:creationId xmlns:a16="http://schemas.microsoft.com/office/drawing/2014/main" id="{6F835EBF-10F9-3A2F-EDA8-FDF484A8FAA8}"/>
              </a:ext>
            </a:extLst>
          </p:cNvPr>
          <p:cNvSpPr txBox="1"/>
          <p:nvPr/>
        </p:nvSpPr>
        <p:spPr>
          <a:xfrm>
            <a:off x="11366007" y="13878887"/>
            <a:ext cx="3369678" cy="276999"/>
          </a:xfrm>
          <a:prstGeom prst="rect">
            <a:avLst/>
          </a:prstGeom>
          <a:noFill/>
        </p:spPr>
        <p:txBody>
          <a:bodyPr wrap="square" rtlCol="0">
            <a:spAutoFit/>
          </a:bodyPr>
          <a:lstStyle/>
          <a:p>
            <a:pPr algn="ctr"/>
            <a:r>
              <a:rPr lang="en-IE" sz="1200" dirty="0">
                <a:latin typeface="Congenial" panose="02000503040000020004" pitchFamily="2" charset="0"/>
              </a:rPr>
              <a:t>Sample LED Signal Configuration</a:t>
            </a:r>
          </a:p>
        </p:txBody>
      </p:sp>
      <p:sp>
        <p:nvSpPr>
          <p:cNvPr id="37" name="Rectangle: Rounded Corners 36">
            <a:extLst>
              <a:ext uri="{FF2B5EF4-FFF2-40B4-BE49-F238E27FC236}">
                <a16:creationId xmlns:a16="http://schemas.microsoft.com/office/drawing/2014/main" id="{EF7716DF-0001-78BF-0D54-CDA3FCAE3A30}"/>
              </a:ext>
            </a:extLst>
          </p:cNvPr>
          <p:cNvSpPr/>
          <p:nvPr/>
        </p:nvSpPr>
        <p:spPr>
          <a:xfrm>
            <a:off x="10922826" y="5463312"/>
            <a:ext cx="1351720" cy="2483565"/>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a:t>
            </a:r>
          </a:p>
          <a:p>
            <a:pPr algn="ctr"/>
            <a:r>
              <a:rPr lang="en-IE" dirty="0">
                <a:solidFill>
                  <a:sysClr val="windowText" lastClr="000000"/>
                </a:solidFill>
                <a:latin typeface="Congenial Black" panose="02000503040000020004" pitchFamily="2" charset="0"/>
              </a:rPr>
              <a:t>SoC</a:t>
            </a:r>
          </a:p>
          <a:p>
            <a:pPr algn="ctr"/>
            <a:r>
              <a:rPr lang="en-IE" dirty="0">
                <a:solidFill>
                  <a:sysClr val="windowText" lastClr="000000"/>
                </a:solidFill>
                <a:latin typeface="Congenial Black" panose="02000503040000020004" pitchFamily="2" charset="0"/>
              </a:rPr>
              <a:t>Builder</a:t>
            </a:r>
          </a:p>
        </p:txBody>
      </p:sp>
      <p:sp>
        <p:nvSpPr>
          <p:cNvPr id="38" name="Rectangle 37">
            <a:extLst>
              <a:ext uri="{FF2B5EF4-FFF2-40B4-BE49-F238E27FC236}">
                <a16:creationId xmlns:a16="http://schemas.microsoft.com/office/drawing/2014/main" id="{879B4ED4-2660-6102-5423-1B8A096211DA}"/>
              </a:ext>
            </a:extLst>
          </p:cNvPr>
          <p:cNvSpPr/>
          <p:nvPr/>
        </p:nvSpPr>
        <p:spPr>
          <a:xfrm>
            <a:off x="8115300" y="5491876"/>
            <a:ext cx="1860748" cy="6646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latin typeface="Congenial" panose="02000503040000020004" pitchFamily="2" charset="0"/>
              </a:rPr>
              <a:t>HDLGen Project XML Data</a:t>
            </a:r>
          </a:p>
        </p:txBody>
      </p:sp>
      <p:sp>
        <p:nvSpPr>
          <p:cNvPr id="39" name="Rectangle 38">
            <a:extLst>
              <a:ext uri="{FF2B5EF4-FFF2-40B4-BE49-F238E27FC236}">
                <a16:creationId xmlns:a16="http://schemas.microsoft.com/office/drawing/2014/main" id="{34C4F8FA-C828-5AB3-1DC5-8DD453564E52}"/>
              </a:ext>
            </a:extLst>
          </p:cNvPr>
          <p:cNvSpPr/>
          <p:nvPr/>
        </p:nvSpPr>
        <p:spPr>
          <a:xfrm>
            <a:off x="8115299" y="6171627"/>
            <a:ext cx="1859783" cy="190346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sz="1200" dirty="0">
                <a:latin typeface="Congenial" panose="02000503040000020004" pitchFamily="2" charset="0"/>
              </a:rPr>
              <a:t>Name, Description,</a:t>
            </a:r>
          </a:p>
          <a:p>
            <a:pPr marL="36000" algn="ctr"/>
            <a:r>
              <a:rPr lang="en-IE" sz="1200" dirty="0">
                <a:latin typeface="Congenial" panose="02000503040000020004" pitchFamily="2" charset="0"/>
              </a:rPr>
              <a:t> Date, Author, Email, Company</a:t>
            </a:r>
          </a:p>
          <a:p>
            <a:pPr marL="36000" algn="ctr"/>
            <a:r>
              <a:rPr lang="en-IE" sz="1200" dirty="0">
                <a:latin typeface="Congenial" panose="02000503040000020004" pitchFamily="2" charset="0"/>
              </a:rPr>
              <a:t>Component</a:t>
            </a:r>
          </a:p>
          <a:p>
            <a:pPr marL="36000" algn="ctr"/>
            <a:r>
              <a:rPr lang="en-IE" sz="1200" dirty="0">
                <a:latin typeface="Congenial" panose="02000503040000020004" pitchFamily="2" charset="0"/>
              </a:rPr>
              <a:t>Signal Type</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Ports</a:t>
            </a:r>
          </a:p>
          <a:p>
            <a:pPr marL="36000" algn="ctr"/>
            <a:r>
              <a:rPr lang="en-IE" sz="1200" dirty="0">
                <a:latin typeface="Congenial" panose="02000503040000020004" pitchFamily="2" charset="0"/>
              </a:rPr>
              <a:t>Internal Signals</a:t>
            </a:r>
          </a:p>
          <a:p>
            <a:pPr marL="36000" algn="ctr"/>
            <a:r>
              <a:rPr lang="en-IE" sz="1200" dirty="0">
                <a:latin typeface="Congenial" panose="02000503040000020004" pitchFamily="2" charset="0"/>
              </a:rPr>
              <a:t>Architecture</a:t>
            </a:r>
          </a:p>
          <a:p>
            <a:pPr marL="36000" algn="ctr"/>
            <a:r>
              <a:rPr lang="en-IE" sz="1200" dirty="0">
                <a:latin typeface="Congenial" panose="02000503040000020004" pitchFamily="2" charset="0"/>
              </a:rPr>
              <a:t>Test Plan</a:t>
            </a:r>
          </a:p>
        </p:txBody>
      </p:sp>
      <p:sp>
        <p:nvSpPr>
          <p:cNvPr id="44" name="TextBox 43">
            <a:extLst>
              <a:ext uri="{FF2B5EF4-FFF2-40B4-BE49-F238E27FC236}">
                <a16:creationId xmlns:a16="http://schemas.microsoft.com/office/drawing/2014/main" id="{DDA796BF-78E2-907D-F6A3-F2932450BAA0}"/>
              </a:ext>
            </a:extLst>
          </p:cNvPr>
          <p:cNvSpPr txBox="1"/>
          <p:nvPr/>
        </p:nvSpPr>
        <p:spPr>
          <a:xfrm>
            <a:off x="10107909" y="6096397"/>
            <a:ext cx="692260" cy="461665"/>
          </a:xfrm>
          <a:prstGeom prst="rect">
            <a:avLst/>
          </a:prstGeom>
          <a:noFill/>
        </p:spPr>
        <p:txBody>
          <a:bodyPr wrap="square" rtlCol="0">
            <a:spAutoFit/>
          </a:bodyPr>
          <a:lstStyle/>
          <a:p>
            <a:pPr algn="ctr"/>
            <a:r>
              <a:rPr lang="en-IE" sz="1200" b="1" dirty="0">
                <a:latin typeface="Congenial" panose="02000503040000020004" pitchFamily="2" charset="0"/>
              </a:rPr>
              <a:t>1</a:t>
            </a:r>
            <a:r>
              <a:rPr lang="en-IE" sz="1200" dirty="0">
                <a:latin typeface="Congenial" panose="02000503040000020004" pitchFamily="2" charset="0"/>
              </a:rPr>
              <a:t>. Read</a:t>
            </a:r>
          </a:p>
          <a:p>
            <a:pPr algn="ctr"/>
            <a:r>
              <a:rPr lang="en-IE" sz="1200" dirty="0">
                <a:latin typeface="Congenial" panose="02000503040000020004" pitchFamily="2" charset="0"/>
              </a:rPr>
              <a:t>Data</a:t>
            </a:r>
          </a:p>
        </p:txBody>
      </p:sp>
      <p:sp>
        <p:nvSpPr>
          <p:cNvPr id="45" name="TextBox 44">
            <a:extLst>
              <a:ext uri="{FF2B5EF4-FFF2-40B4-BE49-F238E27FC236}">
                <a16:creationId xmlns:a16="http://schemas.microsoft.com/office/drawing/2014/main" id="{30D294A8-6B78-B0B5-B3BC-17B43E8C705A}"/>
              </a:ext>
            </a:extLst>
          </p:cNvPr>
          <p:cNvSpPr txBox="1"/>
          <p:nvPr/>
        </p:nvSpPr>
        <p:spPr>
          <a:xfrm>
            <a:off x="10563639" y="7998541"/>
            <a:ext cx="993671" cy="646331"/>
          </a:xfrm>
          <a:prstGeom prst="rect">
            <a:avLst/>
          </a:prstGeom>
          <a:noFill/>
        </p:spPr>
        <p:txBody>
          <a:bodyPr wrap="square" rtlCol="0">
            <a:spAutoFit/>
          </a:bodyPr>
          <a:lstStyle/>
          <a:p>
            <a:pPr algn="ctr"/>
            <a:r>
              <a:rPr lang="en-IE" sz="1200" b="1" dirty="0">
                <a:latin typeface="Congenial" panose="02000503040000020004" pitchFamily="2" charset="0"/>
              </a:rPr>
              <a:t>3</a:t>
            </a:r>
            <a:r>
              <a:rPr lang="en-IE" sz="1200" dirty="0">
                <a:latin typeface="Congenial" panose="02000503040000020004" pitchFamily="2" charset="0"/>
              </a:rPr>
              <a:t>. Invoke script in Vivado </a:t>
            </a:r>
          </a:p>
        </p:txBody>
      </p:sp>
      <p:cxnSp>
        <p:nvCxnSpPr>
          <p:cNvPr id="46" name="Straight Arrow Connector 45">
            <a:extLst>
              <a:ext uri="{FF2B5EF4-FFF2-40B4-BE49-F238E27FC236}">
                <a16:creationId xmlns:a16="http://schemas.microsoft.com/office/drawing/2014/main" id="{98DA1B83-3416-6975-B4D8-AFAD4D6F2E02}"/>
              </a:ext>
            </a:extLst>
          </p:cNvPr>
          <p:cNvCxnSpPr>
            <a:cxnSpLocks/>
          </p:cNvCxnSpPr>
          <p:nvPr/>
        </p:nvCxnSpPr>
        <p:spPr>
          <a:xfrm flipH="1">
            <a:off x="11454881" y="7960858"/>
            <a:ext cx="15790" cy="68645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9DE577A-5127-F0D6-79CB-0DEC9B3336FA}"/>
              </a:ext>
            </a:extLst>
          </p:cNvPr>
          <p:cNvCxnSpPr>
            <a:cxnSpLocks/>
          </p:cNvCxnSpPr>
          <p:nvPr/>
        </p:nvCxnSpPr>
        <p:spPr>
          <a:xfrm>
            <a:off x="9985252"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E5B057B-0C52-5E91-2C0E-3F12E1881562}"/>
              </a:ext>
            </a:extLst>
          </p:cNvPr>
          <p:cNvCxnSpPr>
            <a:cxnSpLocks/>
          </p:cNvCxnSpPr>
          <p:nvPr/>
        </p:nvCxnSpPr>
        <p:spPr>
          <a:xfrm flipV="1">
            <a:off x="11752689" y="7960858"/>
            <a:ext cx="0" cy="684014"/>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207B75FB-E85C-298D-0A4C-1D5C95F3F1DF}"/>
              </a:ext>
            </a:extLst>
          </p:cNvPr>
          <p:cNvSpPr/>
          <p:nvPr/>
        </p:nvSpPr>
        <p:spPr>
          <a:xfrm>
            <a:off x="13208822" y="5491877"/>
            <a:ext cx="1351721" cy="2034855"/>
          </a:xfrm>
          <a:prstGeom prst="round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Output Binaries</a:t>
            </a:r>
          </a:p>
          <a:p>
            <a:pPr algn="ctr"/>
            <a:endParaRPr lang="en-IE" dirty="0">
              <a:solidFill>
                <a:sysClr val="windowText" lastClr="000000"/>
              </a:solidFill>
              <a:latin typeface="Congenial" panose="02000503040000020004" pitchFamily="2" charset="0"/>
            </a:endParaRPr>
          </a:p>
          <a:p>
            <a:pPr algn="ctr"/>
            <a:r>
              <a:rPr lang="en-IE" dirty="0">
                <a:solidFill>
                  <a:sysClr val="windowText" lastClr="000000"/>
                </a:solidFill>
                <a:latin typeface="Congenial" panose="02000503040000020004" pitchFamily="2" charset="0"/>
              </a:rPr>
              <a:t>.hwh, .tcl, .bit, .ipynb</a:t>
            </a:r>
          </a:p>
        </p:txBody>
      </p:sp>
      <p:pic>
        <p:nvPicPr>
          <p:cNvPr id="72" name="Picture 71" descr="A close-up of a logo&#10;&#10;Description automatically generated">
            <a:extLst>
              <a:ext uri="{FF2B5EF4-FFF2-40B4-BE49-F238E27FC236}">
                <a16:creationId xmlns:a16="http://schemas.microsoft.com/office/drawing/2014/main" id="{C1BD3A44-B696-6B54-8EFB-E341224DB1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69154" y="8661212"/>
            <a:ext cx="2161813" cy="705563"/>
          </a:xfrm>
          <a:prstGeom prst="roundRect">
            <a:avLst/>
          </a:prstGeom>
          <a:ln w="19050">
            <a:solidFill>
              <a:schemeClr val="tx1"/>
            </a:solidFill>
          </a:ln>
        </p:spPr>
      </p:pic>
      <p:sp>
        <p:nvSpPr>
          <p:cNvPr id="76" name="TextBox 75">
            <a:extLst>
              <a:ext uri="{FF2B5EF4-FFF2-40B4-BE49-F238E27FC236}">
                <a16:creationId xmlns:a16="http://schemas.microsoft.com/office/drawing/2014/main" id="{EB5A9E15-4160-7EA3-E8E4-148D8E7ADE59}"/>
              </a:ext>
            </a:extLst>
          </p:cNvPr>
          <p:cNvSpPr txBox="1"/>
          <p:nvPr/>
        </p:nvSpPr>
        <p:spPr>
          <a:xfrm>
            <a:off x="10935547" y="6348866"/>
            <a:ext cx="1326276" cy="830997"/>
          </a:xfrm>
          <a:prstGeom prst="rect">
            <a:avLst/>
          </a:prstGeom>
          <a:noFill/>
        </p:spPr>
        <p:txBody>
          <a:bodyPr wrap="square" rtlCol="0">
            <a:spAutoFit/>
          </a:bodyPr>
          <a:lstStyle/>
          <a:p>
            <a:pPr algn="ctr"/>
            <a:r>
              <a:rPr lang="en-IE" sz="1200" b="1" dirty="0">
                <a:latin typeface="Congenial" panose="02000503040000020004" pitchFamily="2" charset="0"/>
              </a:rPr>
              <a:t>2</a:t>
            </a:r>
            <a:r>
              <a:rPr lang="en-IE" sz="1200" dirty="0">
                <a:latin typeface="Congenial" panose="02000503040000020004" pitchFamily="2" charset="0"/>
              </a:rPr>
              <a:t>. Prepare a Tcl script which applies build steps in Vivado</a:t>
            </a:r>
          </a:p>
        </p:txBody>
      </p:sp>
      <p:sp>
        <p:nvSpPr>
          <p:cNvPr id="79" name="TextBox 78">
            <a:extLst>
              <a:ext uri="{FF2B5EF4-FFF2-40B4-BE49-F238E27FC236}">
                <a16:creationId xmlns:a16="http://schemas.microsoft.com/office/drawing/2014/main" id="{2AD9A5F7-10AF-239C-AD56-60E7EA99DC32}"/>
              </a:ext>
            </a:extLst>
          </p:cNvPr>
          <p:cNvSpPr txBox="1"/>
          <p:nvPr/>
        </p:nvSpPr>
        <p:spPr>
          <a:xfrm>
            <a:off x="11700665" y="7986980"/>
            <a:ext cx="993671" cy="646331"/>
          </a:xfrm>
          <a:prstGeom prst="rect">
            <a:avLst/>
          </a:prstGeom>
          <a:noFill/>
        </p:spPr>
        <p:txBody>
          <a:bodyPr wrap="square" rtlCol="0">
            <a:spAutoFit/>
          </a:bodyPr>
          <a:lstStyle/>
          <a:p>
            <a:pPr algn="ctr"/>
            <a:r>
              <a:rPr lang="en-IE" sz="1200" b="1" dirty="0">
                <a:latin typeface="Congenial" panose="02000503040000020004" pitchFamily="2" charset="0"/>
              </a:rPr>
              <a:t>4</a:t>
            </a:r>
            <a:r>
              <a:rPr lang="en-IE" sz="1200" dirty="0">
                <a:latin typeface="Congenial" panose="02000503040000020004" pitchFamily="2" charset="0"/>
              </a:rPr>
              <a:t>. Vivado exports binaries</a:t>
            </a:r>
          </a:p>
        </p:txBody>
      </p:sp>
      <p:sp>
        <p:nvSpPr>
          <p:cNvPr id="80" name="TextBox 79">
            <a:extLst>
              <a:ext uri="{FF2B5EF4-FFF2-40B4-BE49-F238E27FC236}">
                <a16:creationId xmlns:a16="http://schemas.microsoft.com/office/drawing/2014/main" id="{C8CCB684-A75C-E3CB-C773-8B4E152488A7}"/>
              </a:ext>
            </a:extLst>
          </p:cNvPr>
          <p:cNvSpPr txBox="1"/>
          <p:nvPr/>
        </p:nvSpPr>
        <p:spPr>
          <a:xfrm>
            <a:off x="10938745" y="7111019"/>
            <a:ext cx="1326276" cy="830997"/>
          </a:xfrm>
          <a:prstGeom prst="rect">
            <a:avLst/>
          </a:prstGeom>
          <a:noFill/>
        </p:spPr>
        <p:txBody>
          <a:bodyPr wrap="square" rtlCol="0">
            <a:spAutoFit/>
          </a:bodyPr>
          <a:lstStyle/>
          <a:p>
            <a:pPr algn="ctr"/>
            <a:r>
              <a:rPr lang="en-IE" sz="1200" b="1" dirty="0">
                <a:latin typeface="Congenial" panose="02000503040000020004" pitchFamily="2" charset="0"/>
              </a:rPr>
              <a:t>5</a:t>
            </a:r>
            <a:r>
              <a:rPr lang="en-IE" sz="1200" dirty="0">
                <a:latin typeface="Congenial" panose="02000503040000020004" pitchFamily="2" charset="0"/>
              </a:rPr>
              <a:t>. Generate Jupyter NB based on Test plan</a:t>
            </a:r>
          </a:p>
        </p:txBody>
      </p:sp>
      <p:cxnSp>
        <p:nvCxnSpPr>
          <p:cNvPr id="83" name="Straight Arrow Connector 82">
            <a:extLst>
              <a:ext uri="{FF2B5EF4-FFF2-40B4-BE49-F238E27FC236}">
                <a16:creationId xmlns:a16="http://schemas.microsoft.com/office/drawing/2014/main" id="{D0291A89-7D42-E984-0E8A-3972483F9A57}"/>
              </a:ext>
            </a:extLst>
          </p:cNvPr>
          <p:cNvCxnSpPr>
            <a:cxnSpLocks/>
          </p:cNvCxnSpPr>
          <p:nvPr/>
        </p:nvCxnSpPr>
        <p:spPr>
          <a:xfrm>
            <a:off x="12274546"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FFB6BD3A-89D0-0489-193D-D77E4857EDB4}"/>
              </a:ext>
            </a:extLst>
          </p:cNvPr>
          <p:cNvSpPr txBox="1"/>
          <p:nvPr/>
        </p:nvSpPr>
        <p:spPr>
          <a:xfrm>
            <a:off x="12246497" y="6069115"/>
            <a:ext cx="993671" cy="1015663"/>
          </a:xfrm>
          <a:prstGeom prst="rect">
            <a:avLst/>
          </a:prstGeom>
          <a:noFill/>
        </p:spPr>
        <p:txBody>
          <a:bodyPr wrap="square" rtlCol="0">
            <a:spAutoFit/>
          </a:bodyPr>
          <a:lstStyle/>
          <a:p>
            <a:pPr algn="ctr"/>
            <a:r>
              <a:rPr lang="en-IE" sz="1200" b="1" dirty="0">
                <a:latin typeface="Congenial" panose="02000503040000020004" pitchFamily="2" charset="0"/>
              </a:rPr>
              <a:t>6</a:t>
            </a:r>
            <a:r>
              <a:rPr lang="en-IE" sz="1200" dirty="0">
                <a:latin typeface="Congenial" panose="02000503040000020004" pitchFamily="2" charset="0"/>
              </a:rPr>
              <a:t>. Export Binaries and JNB to output folder</a:t>
            </a:r>
          </a:p>
        </p:txBody>
      </p:sp>
      <p:pic>
        <p:nvPicPr>
          <p:cNvPr id="89" name="Picture 88" descr="A black and grey logo&#10;&#10;Description automatically generated">
            <a:extLst>
              <a:ext uri="{FF2B5EF4-FFF2-40B4-BE49-F238E27FC236}">
                <a16:creationId xmlns:a16="http://schemas.microsoft.com/office/drawing/2014/main" id="{5140692D-0E6E-9CF9-1EEA-E70EA47DFD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19524" y="8676224"/>
            <a:ext cx="1941019" cy="693005"/>
          </a:xfrm>
          <a:prstGeom prst="roundRect">
            <a:avLst/>
          </a:prstGeom>
          <a:solidFill>
            <a:schemeClr val="bg1"/>
          </a:solidFill>
          <a:ln w="19050">
            <a:solidFill>
              <a:schemeClr val="accent5">
                <a:shade val="15000"/>
              </a:schemeClr>
            </a:solidFill>
          </a:ln>
        </p:spPr>
      </p:pic>
      <p:cxnSp>
        <p:nvCxnSpPr>
          <p:cNvPr id="90" name="Straight Arrow Connector 89">
            <a:extLst>
              <a:ext uri="{FF2B5EF4-FFF2-40B4-BE49-F238E27FC236}">
                <a16:creationId xmlns:a16="http://schemas.microsoft.com/office/drawing/2014/main" id="{F6083726-4BCA-9130-E5BE-CFD43774B0C5}"/>
              </a:ext>
            </a:extLst>
          </p:cNvPr>
          <p:cNvCxnSpPr>
            <a:cxnSpLocks/>
            <a:stCxn id="69" idx="2"/>
          </p:cNvCxnSpPr>
          <p:nvPr/>
        </p:nvCxnSpPr>
        <p:spPr>
          <a:xfrm>
            <a:off x="13884683" y="7526732"/>
            <a:ext cx="0" cy="111814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88273B5C-2161-EC8A-4BF9-70E59F782870}"/>
              </a:ext>
            </a:extLst>
          </p:cNvPr>
          <p:cNvSpPr txBox="1"/>
          <p:nvPr/>
        </p:nvSpPr>
        <p:spPr>
          <a:xfrm>
            <a:off x="13776100" y="7581459"/>
            <a:ext cx="993671" cy="1015663"/>
          </a:xfrm>
          <a:prstGeom prst="rect">
            <a:avLst/>
          </a:prstGeom>
          <a:noFill/>
        </p:spPr>
        <p:txBody>
          <a:bodyPr wrap="square" rtlCol="0">
            <a:spAutoFit/>
          </a:bodyPr>
          <a:lstStyle/>
          <a:p>
            <a:pPr algn="ctr"/>
            <a:r>
              <a:rPr lang="en-IE" sz="1200" b="1" dirty="0">
                <a:latin typeface="Congenial" panose="02000503040000020004" pitchFamily="2" charset="0"/>
              </a:rPr>
              <a:t>7</a:t>
            </a:r>
            <a:r>
              <a:rPr lang="en-IE" sz="1200" dirty="0">
                <a:latin typeface="Congenial" panose="02000503040000020004" pitchFamily="2" charset="0"/>
              </a:rPr>
              <a:t>. User</a:t>
            </a:r>
          </a:p>
          <a:p>
            <a:pPr algn="ctr"/>
            <a:r>
              <a:rPr lang="en-IE" sz="1200" dirty="0">
                <a:latin typeface="Congenial" panose="02000503040000020004" pitchFamily="2" charset="0"/>
              </a:rPr>
              <a:t>uploads</a:t>
            </a:r>
          </a:p>
          <a:p>
            <a:pPr algn="ctr"/>
            <a:r>
              <a:rPr lang="en-IE" sz="1200" dirty="0">
                <a:latin typeface="Congenial" panose="02000503040000020004" pitchFamily="2" charset="0"/>
              </a:rPr>
              <a:t>output to</a:t>
            </a:r>
          </a:p>
          <a:p>
            <a:pPr algn="ctr"/>
            <a:r>
              <a:rPr lang="en-IE" sz="1200" dirty="0">
                <a:latin typeface="Congenial" panose="02000503040000020004" pitchFamily="2" charset="0"/>
              </a:rPr>
              <a:t>PYNQ</a:t>
            </a:r>
          </a:p>
          <a:p>
            <a:pPr algn="ctr"/>
            <a:r>
              <a:rPr lang="en-IE" sz="1200" dirty="0">
                <a:latin typeface="Congenial" panose="02000503040000020004" pitchFamily="2" charset="0"/>
              </a:rPr>
              <a:t>FPGA</a:t>
            </a:r>
          </a:p>
        </p:txBody>
      </p:sp>
    </p:spTree>
    <p:extLst>
      <p:ext uri="{BB962C8B-B14F-4D97-AF65-F5344CB8AC3E}">
        <p14:creationId xmlns:p14="http://schemas.microsoft.com/office/powerpoint/2010/main" val="44019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D2D58-D70F-B5FF-D2AD-3281FD2C709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8BBECEC-7ED5-0FF3-4317-F85933D351EA}"/>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709DC0D3-0478-751A-8501-91511D7A5603}"/>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8A946061-D0A7-B88F-8A3E-8913CA107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77C79E47-06DA-0FAD-B583-908A0E0E9B1E}"/>
              </a:ext>
            </a:extLst>
          </p:cNvPr>
          <p:cNvSpPr txBox="1"/>
          <p:nvPr/>
        </p:nvSpPr>
        <p:spPr>
          <a:xfrm>
            <a:off x="3630857" y="1158685"/>
            <a:ext cx="11500509" cy="1031051"/>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2000" dirty="0">
                <a:latin typeface="Congenial" panose="020F0502020204030204" pitchFamily="2" charset="0"/>
              </a:rPr>
              <a:t>GitHub.com/HDLGen-ChatGPT/PYNQ-SoC-Builder</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CFD2F81A-74EE-699F-A6EE-E2CEE6F01C5B}"/>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D8EB19CF-2555-B5D4-12CA-4664573807BF}"/>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 and Objectives </a:t>
            </a:r>
          </a:p>
        </p:txBody>
      </p:sp>
      <p:sp>
        <p:nvSpPr>
          <p:cNvPr id="12" name="Rectangle 11">
            <a:extLst>
              <a:ext uri="{FF2B5EF4-FFF2-40B4-BE49-F238E27FC236}">
                <a16:creationId xmlns:a16="http://schemas.microsoft.com/office/drawing/2014/main" id="{34ADFAB5-14C8-7203-23D6-466F494FEC0D}"/>
              </a:ext>
            </a:extLst>
          </p:cNvPr>
          <p:cNvSpPr/>
          <p:nvPr/>
        </p:nvSpPr>
        <p:spPr>
          <a:xfrm>
            <a:off x="181745" y="3011884"/>
            <a:ext cx="7196186" cy="3640603"/>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HDLGen-ChatGPT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85429DD5-556E-8F9A-7428-5A06A6D646E8}"/>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6E05FC48-540D-DAE9-1B5C-4154119E63BF}"/>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t>
            </a:r>
            <a:r>
              <a:rPr lang="en-IE" dirty="0" err="1">
                <a:solidFill>
                  <a:schemeClr val="tx1"/>
                </a:solidFill>
                <a:latin typeface="Congenial" panose="02000503040000020004" pitchFamily="2" charset="0"/>
              </a:rPr>
              <a:t>Abishek</a:t>
            </a:r>
            <a:r>
              <a:rPr lang="en-IE" dirty="0">
                <a:solidFill>
                  <a:schemeClr val="tx1"/>
                </a:solidFill>
                <a:latin typeface="Congenial" panose="02000503040000020004" pitchFamily="2" charset="0"/>
              </a:rPr>
              <a:t> </a:t>
            </a:r>
            <a:r>
              <a:rPr lang="en-IE" dirty="0" err="1">
                <a:solidFill>
                  <a:schemeClr val="tx1"/>
                </a:solidFill>
                <a:latin typeface="Congenial" panose="02000503040000020004" pitchFamily="2" charset="0"/>
              </a:rPr>
              <a:t>Bupathi</a:t>
            </a:r>
            <a:r>
              <a:rPr lang="en-IE" dirty="0">
                <a:solidFill>
                  <a:schemeClr val="tx1"/>
                </a:solidFill>
                <a:latin typeface="Congenial" panose="02000503040000020004" pitchFamily="2" charset="0"/>
              </a:rPr>
              <a:t> for their previous work on </a:t>
            </a:r>
            <a:r>
              <a:rPr lang="en-IE" dirty="0" err="1">
                <a:solidFill>
                  <a:schemeClr val="tx1"/>
                </a:solidFill>
                <a:latin typeface="Congenial" panose="02000503040000020004" pitchFamily="2" charset="0"/>
              </a:rPr>
              <a:t>HDLGen</a:t>
            </a:r>
            <a:r>
              <a:rPr lang="en-IE" dirty="0">
                <a:solidFill>
                  <a:schemeClr val="tx1"/>
                </a:solidFill>
                <a:latin typeface="Congenial" panose="02000503040000020004" pitchFamily="2" charset="0"/>
              </a:rPr>
              <a:t>-ChatGPT, PYNQ and RISC-V.</a:t>
            </a:r>
          </a:p>
        </p:txBody>
      </p:sp>
      <p:sp>
        <p:nvSpPr>
          <p:cNvPr id="15" name="TextBox 14">
            <a:extLst>
              <a:ext uri="{FF2B5EF4-FFF2-40B4-BE49-F238E27FC236}">
                <a16:creationId xmlns:a16="http://schemas.microsoft.com/office/drawing/2014/main" id="{34B9B207-34E8-3501-AFAE-E45C4204A68D}"/>
              </a:ext>
            </a:extLst>
          </p:cNvPr>
          <p:cNvSpPr txBox="1"/>
          <p:nvPr/>
        </p:nvSpPr>
        <p:spPr>
          <a:xfrm>
            <a:off x="176995" y="19669979"/>
            <a:ext cx="719618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6B646F13-642D-A8C3-ACA3-229549A0776E}"/>
              </a:ext>
            </a:extLst>
          </p:cNvPr>
          <p:cNvSpPr/>
          <p:nvPr/>
        </p:nvSpPr>
        <p:spPr>
          <a:xfrm>
            <a:off x="176995" y="20131644"/>
            <a:ext cx="7196186" cy="1023021"/>
          </a:xfrm>
          <a:prstGeom prst="rect">
            <a:avLst/>
          </a:prstGeom>
          <a:ln>
            <a:solidFill>
              <a:schemeClr val="accent3"/>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E" dirty="0">
                <a:solidFill>
                  <a:schemeClr val="tx1"/>
                </a:solidFill>
                <a:latin typeface="Congenial" panose="02000503040000020004" pitchFamily="2" charset="0"/>
              </a:rPr>
              <a:t>Automate RISC-V Core Bitstream Creation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 range of RISC-V challenges of varying difficulty</a:t>
            </a:r>
          </a:p>
          <a:p>
            <a:pPr marL="285750" indent="-285750">
              <a:buFont typeface="Arial" panose="020B0604020202020204" pitchFamily="34" charset="0"/>
              <a:buChar char="•"/>
            </a:pPr>
            <a:r>
              <a:rPr lang="en-IE" dirty="0">
                <a:solidFill>
                  <a:schemeClr val="tx1"/>
                </a:solidFill>
                <a:latin typeface="Congenial" panose="02000503040000020004" pitchFamily="2" charset="0"/>
              </a:rPr>
              <a:t>Gather feedback from potential users of RV learning platform</a:t>
            </a:r>
          </a:p>
        </p:txBody>
      </p:sp>
      <p:sp>
        <p:nvSpPr>
          <p:cNvPr id="29" name="TextBox 28">
            <a:extLst>
              <a:ext uri="{FF2B5EF4-FFF2-40B4-BE49-F238E27FC236}">
                <a16:creationId xmlns:a16="http://schemas.microsoft.com/office/drawing/2014/main" id="{7AD70052-369C-D00C-77CF-8ADAAB604FCE}"/>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9400F1CE-464A-4DA4-AA6A-3D0CB3A846AE}"/>
              </a:ext>
            </a:extLst>
          </p:cNvPr>
          <p:cNvSpPr/>
          <p:nvPr/>
        </p:nvSpPr>
        <p:spPr>
          <a:xfrm>
            <a:off x="7746170" y="3027270"/>
            <a:ext cx="7196186" cy="1253207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b="1" dirty="0">
                <a:solidFill>
                  <a:schemeClr val="tx1"/>
                </a:solidFill>
                <a:latin typeface="Congenial" panose="02000503040000020004" pitchFamily="2" charset="0"/>
              </a:rPr>
              <a:t>PYNQ SoC Builder </a:t>
            </a:r>
            <a:r>
              <a:rPr lang="en-IE" dirty="0">
                <a:solidFill>
                  <a:schemeClr val="tx1"/>
                </a:solidFill>
                <a:latin typeface="Congenial" panose="02000503040000020004" pitchFamily="2" charset="0"/>
              </a:rPr>
              <a:t>is a standalone Python application which builds HDLGen-ChatGPT projects. </a:t>
            </a:r>
          </a:p>
          <a:p>
            <a:pPr>
              <a:spcAft>
                <a:spcPts val="600"/>
              </a:spcAft>
            </a:pPr>
            <a:r>
              <a:rPr lang="en-IE" b="1" dirty="0">
                <a:solidFill>
                  <a:schemeClr val="tx1"/>
                </a:solidFill>
                <a:latin typeface="Congenial" panose="02000503040000020004" pitchFamily="2" charset="0"/>
              </a:rPr>
              <a:t>HDLGen-ChatGPT</a:t>
            </a:r>
            <a:r>
              <a:rPr lang="en-IE" dirty="0">
                <a:solidFill>
                  <a:schemeClr val="tx1"/>
                </a:solidFill>
                <a:latin typeface="Congenial" panose="02000503040000020004" pitchFamily="2" charset="0"/>
              </a:rPr>
              <a:t> is an open-source Python tool developed in the University of Galway to enable fast capture of HDL-based SoC capture and implementation, by automated VHDL/Verilog, testbench and waveform generation.</a:t>
            </a:r>
            <a:endParaRPr lang="en-IE" sz="1100" b="1" dirty="0">
              <a:solidFill>
                <a:schemeClr val="tx1"/>
              </a:solidFill>
              <a:latin typeface="Congenial" panose="02000503040000020004" pitchFamily="2" charset="0"/>
            </a:endParaRPr>
          </a:p>
          <a:p>
            <a:pPr>
              <a:spcAft>
                <a:spcPts val="600"/>
              </a:spcAft>
            </a:pPr>
            <a:r>
              <a:rPr lang="en-IE" dirty="0">
                <a:solidFill>
                  <a:schemeClr val="tx1"/>
                </a:solidFill>
                <a:latin typeface="Congenial" panose="02000503040000020004" pitchFamily="2" charset="0"/>
              </a:rPr>
              <a:t>PYNQ SoC Builder completes the following:</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Vivado project for PYNQ-Z2 board</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and imports PYNQ-Z2 physical constraints</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Creates and populates a Vivado Block Design</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PYNQ board I/O Connections</a:t>
            </a:r>
          </a:p>
          <a:p>
            <a:pPr marL="285750" indent="-285750">
              <a:buFont typeface="Arial" panose="020B0604020202020204" pitchFamily="34" charset="0"/>
              <a:buChar char="•"/>
            </a:pPr>
            <a:r>
              <a:rPr lang="en-IE" dirty="0">
                <a:solidFill>
                  <a:schemeClr val="tx1"/>
                </a:solidFill>
                <a:latin typeface="Congenial" panose="02000503040000020004" pitchFamily="2" charset="0"/>
              </a:rPr>
              <a:t>Performs synthesis, implementation and bitstream generation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 Jupyter Notebook project based on test plan</a:t>
            </a:r>
          </a:p>
          <a:p>
            <a:pPr>
              <a:spcBef>
                <a:spcPts val="600"/>
              </a:spcBef>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p:txBody>
      </p:sp>
      <p:sp>
        <p:nvSpPr>
          <p:cNvPr id="31" name="TextBox 30">
            <a:extLst>
              <a:ext uri="{FF2B5EF4-FFF2-40B4-BE49-F238E27FC236}">
                <a16:creationId xmlns:a16="http://schemas.microsoft.com/office/drawing/2014/main" id="{AE1C9BBF-0A51-9DA6-B96D-A3EE170DEBE7}"/>
              </a:ext>
            </a:extLst>
          </p:cNvPr>
          <p:cNvSpPr txBox="1"/>
          <p:nvPr/>
        </p:nvSpPr>
        <p:spPr>
          <a:xfrm>
            <a:off x="190252" y="6913980"/>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2D90431A-C538-E780-943E-250161A2C4A0}"/>
              </a:ext>
            </a:extLst>
          </p:cNvPr>
          <p:cNvSpPr/>
          <p:nvPr/>
        </p:nvSpPr>
        <p:spPr>
          <a:xfrm>
            <a:off x="205773" y="7396535"/>
            <a:ext cx="7196186" cy="8162806"/>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The purpose of the remote FPGA laboratory is to make real PYNQ Z2 hardware available to students and enthusiasts.</a:t>
            </a:r>
          </a:p>
          <a:p>
            <a:r>
              <a:rPr lang="en-IE" dirty="0">
                <a:solidFill>
                  <a:schemeClr val="tx1"/>
                </a:solidFill>
                <a:latin typeface="Congenial" panose="02000503040000020004" pitchFamily="2" charset="0"/>
              </a:rPr>
              <a:t>This is achieved by using a tunnelling service called </a:t>
            </a:r>
            <a:r>
              <a:rPr lang="en-IE" b="1" dirty="0">
                <a:solidFill>
                  <a:schemeClr val="tx1"/>
                </a:solidFill>
                <a:latin typeface="Congenial" panose="02000503040000020004" pitchFamily="2" charset="0"/>
              </a:rPr>
              <a:t>ngrok</a:t>
            </a:r>
            <a:r>
              <a:rPr lang="en-IE" dirty="0">
                <a:solidFill>
                  <a:schemeClr val="tx1"/>
                </a:solidFill>
                <a:latin typeface="Congenial" panose="02000503040000020004" pitchFamily="2" charset="0"/>
              </a:rPr>
              <a:t>. This service runs as a background daemon on the PYNQ’s ARM processor.</a:t>
            </a: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Ngrok secures tunnels over HTTPS by default, encrypting all data transferred over the network. For authentication, ngrok supports OAuth 2.0, which allows users to login using third party platforms. For the duration of this project, users are authenticated by logging in using their @universityofgalway.ie Microsoft accounts.</a:t>
            </a:r>
          </a:p>
        </p:txBody>
      </p:sp>
      <p:sp>
        <p:nvSpPr>
          <p:cNvPr id="33" name="TextBox 32">
            <a:extLst>
              <a:ext uri="{FF2B5EF4-FFF2-40B4-BE49-F238E27FC236}">
                <a16:creationId xmlns:a16="http://schemas.microsoft.com/office/drawing/2014/main" id="{F3D4F1F2-EB13-2061-ADD6-6BF700222D0A}"/>
              </a:ext>
            </a:extLst>
          </p:cNvPr>
          <p:cNvSpPr txBox="1"/>
          <p:nvPr/>
        </p:nvSpPr>
        <p:spPr>
          <a:xfrm>
            <a:off x="176994" y="15720888"/>
            <a:ext cx="14757411"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408438C2-B553-FC62-E6A8-398BC1BD373F}"/>
              </a:ext>
            </a:extLst>
          </p:cNvPr>
          <p:cNvSpPr/>
          <p:nvPr/>
        </p:nvSpPr>
        <p:spPr>
          <a:xfrm>
            <a:off x="176994" y="16182553"/>
            <a:ext cx="14757412" cy="332588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This section is going to be difficult to produce. We will try our best B)</a:t>
            </a:r>
          </a:p>
        </p:txBody>
      </p:sp>
      <p:pic>
        <p:nvPicPr>
          <p:cNvPr id="3" name="Picture 2" descr="A close-up of a red circuit board&#10;&#10;Description automatically generated">
            <a:extLst>
              <a:ext uri="{FF2B5EF4-FFF2-40B4-BE49-F238E27FC236}">
                <a16:creationId xmlns:a16="http://schemas.microsoft.com/office/drawing/2014/main" id="{14D85344-7C6A-F70D-3983-C9EFB1FEA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16" y="9092674"/>
            <a:ext cx="2146296" cy="1361507"/>
          </a:xfrm>
          <a:prstGeom prst="rect">
            <a:avLst/>
          </a:prstGeom>
        </p:spPr>
      </p:pic>
      <p:grpSp>
        <p:nvGrpSpPr>
          <p:cNvPr id="10" name="Group 9">
            <a:extLst>
              <a:ext uri="{FF2B5EF4-FFF2-40B4-BE49-F238E27FC236}">
                <a16:creationId xmlns:a16="http://schemas.microsoft.com/office/drawing/2014/main" id="{556DD27D-40D4-5D9C-8BCE-B83349B351A5}"/>
              </a:ext>
            </a:extLst>
          </p:cNvPr>
          <p:cNvGrpSpPr/>
          <p:nvPr/>
        </p:nvGrpSpPr>
        <p:grpSpPr>
          <a:xfrm>
            <a:off x="7939206" y="11314623"/>
            <a:ext cx="6802829" cy="4211849"/>
            <a:chOff x="7939206" y="10966282"/>
            <a:chExt cx="6802829" cy="4211849"/>
          </a:xfrm>
        </p:grpSpPr>
        <p:pic>
          <p:nvPicPr>
            <p:cNvPr id="17" name="Picture 16" descr="A screenshot of a computer program&#10;&#10;Description automatically generated">
              <a:extLst>
                <a:ext uri="{FF2B5EF4-FFF2-40B4-BE49-F238E27FC236}">
                  <a16:creationId xmlns:a16="http://schemas.microsoft.com/office/drawing/2014/main" id="{83D2BD84-2323-D56F-5EB4-983A296FA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206" y="10966283"/>
              <a:ext cx="3369678" cy="1825802"/>
            </a:xfrm>
            <a:prstGeom prst="rect">
              <a:avLst/>
            </a:prstGeom>
          </p:spPr>
        </p:pic>
        <p:pic>
          <p:nvPicPr>
            <p:cNvPr id="21" name="Picture 20" descr="A screenshot of a computer program&#10;&#10;Description automatically generated">
              <a:extLst>
                <a:ext uri="{FF2B5EF4-FFF2-40B4-BE49-F238E27FC236}">
                  <a16:creationId xmlns:a16="http://schemas.microsoft.com/office/drawing/2014/main" id="{53A1C88E-832D-046F-C2F9-219381444C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2357" y="10966282"/>
              <a:ext cx="3369678" cy="1825802"/>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BAA7806B-99C5-262D-6FB3-3576C62EA7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557" y="13065550"/>
              <a:ext cx="3356977" cy="1825802"/>
            </a:xfrm>
            <a:prstGeom prst="rect">
              <a:avLst/>
            </a:prstGeom>
          </p:spPr>
        </p:pic>
        <p:pic>
          <p:nvPicPr>
            <p:cNvPr id="23" name="Picture 22">
              <a:extLst>
                <a:ext uri="{FF2B5EF4-FFF2-40B4-BE49-F238E27FC236}">
                  <a16:creationId xmlns:a16="http://schemas.microsoft.com/office/drawing/2014/main" id="{AF45975D-2457-4B05-11E0-C782E8592FE0}"/>
                </a:ext>
              </a:extLst>
            </p:cNvPr>
            <p:cNvPicPr>
              <a:picLocks noChangeAspect="1"/>
            </p:cNvPicPr>
            <p:nvPr/>
          </p:nvPicPr>
          <p:blipFill>
            <a:blip r:embed="rId7"/>
            <a:stretch>
              <a:fillRect/>
            </a:stretch>
          </p:blipFill>
          <p:spPr>
            <a:xfrm>
              <a:off x="11361256" y="13069082"/>
              <a:ext cx="3376029" cy="1822269"/>
            </a:xfrm>
            <a:prstGeom prst="rect">
              <a:avLst/>
            </a:prstGeom>
          </p:spPr>
        </p:pic>
        <p:sp>
          <p:nvSpPr>
            <p:cNvPr id="24" name="TextBox 23">
              <a:extLst>
                <a:ext uri="{FF2B5EF4-FFF2-40B4-BE49-F238E27FC236}">
                  <a16:creationId xmlns:a16="http://schemas.microsoft.com/office/drawing/2014/main" id="{D5F833B6-5C93-605D-58BA-F8C786950974}"/>
                </a:ext>
              </a:extLst>
            </p:cNvPr>
            <p:cNvSpPr txBox="1"/>
            <p:nvPr/>
          </p:nvSpPr>
          <p:spPr>
            <a:xfrm>
              <a:off x="7940806" y="12792084"/>
              <a:ext cx="3363328" cy="276999"/>
            </a:xfrm>
            <a:prstGeom prst="rect">
              <a:avLst/>
            </a:prstGeom>
            <a:noFill/>
          </p:spPr>
          <p:txBody>
            <a:bodyPr wrap="square" rtlCol="0">
              <a:spAutoFit/>
            </a:bodyPr>
            <a:lstStyle/>
            <a:p>
              <a:pPr algn="ctr"/>
              <a:r>
                <a:rPr lang="en-IE" sz="1200" dirty="0">
                  <a:latin typeface="Congenial" panose="02000503040000020004" pitchFamily="2" charset="0"/>
                </a:rPr>
                <a:t>PYNQ SoC Builder Main Menu</a:t>
              </a:r>
            </a:p>
          </p:txBody>
        </p:sp>
        <p:sp>
          <p:nvSpPr>
            <p:cNvPr id="25" name="TextBox 24">
              <a:extLst>
                <a:ext uri="{FF2B5EF4-FFF2-40B4-BE49-F238E27FC236}">
                  <a16:creationId xmlns:a16="http://schemas.microsoft.com/office/drawing/2014/main" id="{D2DB3D7A-387B-6F05-8907-429371DAC75B}"/>
                </a:ext>
              </a:extLst>
            </p:cNvPr>
            <p:cNvSpPr txBox="1"/>
            <p:nvPr/>
          </p:nvSpPr>
          <p:spPr>
            <a:xfrm>
              <a:off x="11367607" y="12785837"/>
              <a:ext cx="3369678" cy="276999"/>
            </a:xfrm>
            <a:prstGeom prst="rect">
              <a:avLst/>
            </a:prstGeom>
            <a:noFill/>
          </p:spPr>
          <p:txBody>
            <a:bodyPr wrap="square" rtlCol="0">
              <a:spAutoFit/>
            </a:bodyPr>
            <a:lstStyle/>
            <a:p>
              <a:pPr algn="ctr"/>
              <a:r>
                <a:rPr lang="en-IE" sz="1200" dirty="0">
                  <a:latin typeface="Congenial" panose="02000503040000020004" pitchFamily="2" charset="0"/>
                </a:rPr>
                <a:t>In Progress Screen</a:t>
              </a:r>
            </a:p>
          </p:txBody>
        </p:sp>
        <p:sp>
          <p:nvSpPr>
            <p:cNvPr id="35" name="TextBox 34">
              <a:extLst>
                <a:ext uri="{FF2B5EF4-FFF2-40B4-BE49-F238E27FC236}">
                  <a16:creationId xmlns:a16="http://schemas.microsoft.com/office/drawing/2014/main" id="{1FE8FDE3-94BC-A772-52CA-44632768D53E}"/>
                </a:ext>
              </a:extLst>
            </p:cNvPr>
            <p:cNvSpPr txBox="1"/>
            <p:nvPr/>
          </p:nvSpPr>
          <p:spPr>
            <a:xfrm>
              <a:off x="7939206" y="14901132"/>
              <a:ext cx="3363328" cy="276999"/>
            </a:xfrm>
            <a:prstGeom prst="rect">
              <a:avLst/>
            </a:prstGeom>
            <a:noFill/>
          </p:spPr>
          <p:txBody>
            <a:bodyPr wrap="square" rtlCol="0">
              <a:spAutoFit/>
            </a:bodyPr>
            <a:lstStyle/>
            <a:p>
              <a:pPr algn="ctr"/>
              <a:r>
                <a:rPr lang="en-IE" sz="1200" dirty="0">
                  <a:latin typeface="Congenial" panose="02000503040000020004" pitchFamily="2" charset="0"/>
                </a:rPr>
                <a:t>I/O Connections Menu</a:t>
              </a:r>
            </a:p>
          </p:txBody>
        </p:sp>
        <p:sp>
          <p:nvSpPr>
            <p:cNvPr id="36" name="TextBox 35">
              <a:extLst>
                <a:ext uri="{FF2B5EF4-FFF2-40B4-BE49-F238E27FC236}">
                  <a16:creationId xmlns:a16="http://schemas.microsoft.com/office/drawing/2014/main" id="{9962113A-4CF9-70BC-0097-758E5F40384B}"/>
                </a:ext>
              </a:extLst>
            </p:cNvPr>
            <p:cNvSpPr txBox="1"/>
            <p:nvPr/>
          </p:nvSpPr>
          <p:spPr>
            <a:xfrm>
              <a:off x="11366007" y="14894885"/>
              <a:ext cx="3369678" cy="276999"/>
            </a:xfrm>
            <a:prstGeom prst="rect">
              <a:avLst/>
            </a:prstGeom>
            <a:noFill/>
          </p:spPr>
          <p:txBody>
            <a:bodyPr wrap="square" rtlCol="0">
              <a:spAutoFit/>
            </a:bodyPr>
            <a:lstStyle/>
            <a:p>
              <a:pPr algn="ctr"/>
              <a:r>
                <a:rPr lang="en-IE" sz="1200" dirty="0">
                  <a:latin typeface="Congenial" panose="02000503040000020004" pitchFamily="2" charset="0"/>
                </a:rPr>
                <a:t>Sample LED Signal Configuration</a:t>
              </a:r>
            </a:p>
          </p:txBody>
        </p:sp>
      </p:grpSp>
      <p:grpSp>
        <p:nvGrpSpPr>
          <p:cNvPr id="2" name="Group 1">
            <a:extLst>
              <a:ext uri="{FF2B5EF4-FFF2-40B4-BE49-F238E27FC236}">
                <a16:creationId xmlns:a16="http://schemas.microsoft.com/office/drawing/2014/main" id="{CEFE44F7-35C4-7E73-1725-C8ED6C5F2D79}"/>
              </a:ext>
            </a:extLst>
          </p:cNvPr>
          <p:cNvGrpSpPr/>
          <p:nvPr/>
        </p:nvGrpSpPr>
        <p:grpSpPr>
          <a:xfrm>
            <a:off x="7939219" y="6961464"/>
            <a:ext cx="6830552" cy="4177194"/>
            <a:chOff x="7939219" y="5292322"/>
            <a:chExt cx="6830552" cy="4177194"/>
          </a:xfrm>
        </p:grpSpPr>
        <p:sp>
          <p:nvSpPr>
            <p:cNvPr id="5" name="Rectangle 4">
              <a:extLst>
                <a:ext uri="{FF2B5EF4-FFF2-40B4-BE49-F238E27FC236}">
                  <a16:creationId xmlns:a16="http://schemas.microsoft.com/office/drawing/2014/main" id="{66D5E288-9B49-503E-79CA-82B14FEE78FB}"/>
                </a:ext>
              </a:extLst>
            </p:cNvPr>
            <p:cNvSpPr/>
            <p:nvPr/>
          </p:nvSpPr>
          <p:spPr>
            <a:xfrm>
              <a:off x="7939219" y="5292322"/>
              <a:ext cx="6802829" cy="417719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37" name="Rectangle: Rounded Corners 36">
              <a:extLst>
                <a:ext uri="{FF2B5EF4-FFF2-40B4-BE49-F238E27FC236}">
                  <a16:creationId xmlns:a16="http://schemas.microsoft.com/office/drawing/2014/main" id="{660BF589-9EEE-91D6-57E8-D30DEFDECA02}"/>
                </a:ext>
              </a:extLst>
            </p:cNvPr>
            <p:cNvSpPr/>
            <p:nvPr/>
          </p:nvSpPr>
          <p:spPr>
            <a:xfrm>
              <a:off x="10922826" y="5463312"/>
              <a:ext cx="1351720" cy="2483565"/>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a:t>
              </a:r>
            </a:p>
            <a:p>
              <a:pPr algn="ctr"/>
              <a:r>
                <a:rPr lang="en-IE" dirty="0">
                  <a:solidFill>
                    <a:sysClr val="windowText" lastClr="000000"/>
                  </a:solidFill>
                  <a:latin typeface="Congenial Black" panose="02000503040000020004" pitchFamily="2" charset="0"/>
                </a:rPr>
                <a:t>SoC</a:t>
              </a:r>
            </a:p>
            <a:p>
              <a:pPr algn="ctr"/>
              <a:r>
                <a:rPr lang="en-IE" dirty="0">
                  <a:solidFill>
                    <a:sysClr val="windowText" lastClr="000000"/>
                  </a:solidFill>
                  <a:latin typeface="Congenial Black" panose="02000503040000020004" pitchFamily="2" charset="0"/>
                </a:rPr>
                <a:t>Builder</a:t>
              </a:r>
            </a:p>
          </p:txBody>
        </p:sp>
        <p:sp>
          <p:nvSpPr>
            <p:cNvPr id="39" name="Rectangle 38">
              <a:extLst>
                <a:ext uri="{FF2B5EF4-FFF2-40B4-BE49-F238E27FC236}">
                  <a16:creationId xmlns:a16="http://schemas.microsoft.com/office/drawing/2014/main" id="{E791007F-168B-CD81-586C-CE93BEAED7EB}"/>
                </a:ext>
              </a:extLst>
            </p:cNvPr>
            <p:cNvSpPr/>
            <p:nvPr/>
          </p:nvSpPr>
          <p:spPr>
            <a:xfrm>
              <a:off x="8115299" y="6171627"/>
              <a:ext cx="1859783" cy="208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sz="1200" dirty="0">
                  <a:latin typeface="Congenial" panose="02000503040000020004" pitchFamily="2" charset="0"/>
                </a:rPr>
                <a:t>Component Name, Description,</a:t>
              </a:r>
            </a:p>
            <a:p>
              <a:pPr marL="36000" algn="ctr"/>
              <a:r>
                <a:rPr lang="en-IE" sz="1200" dirty="0">
                  <a:latin typeface="Congenial" panose="02000503040000020004" pitchFamily="2" charset="0"/>
                </a:rPr>
                <a:t> Date, Author, </a:t>
              </a:r>
            </a:p>
            <a:p>
              <a:pPr marL="36000" algn="ctr"/>
              <a:r>
                <a:rPr lang="en-IE" sz="1200" dirty="0">
                  <a:latin typeface="Congenial" panose="02000503040000020004" pitchFamily="2" charset="0"/>
                </a:rPr>
                <a:t>Email, Company</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Signal Type</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Ports</a:t>
              </a:r>
            </a:p>
            <a:p>
              <a:pPr marL="36000" algn="ctr"/>
              <a:r>
                <a:rPr lang="en-IE" sz="1200" dirty="0">
                  <a:latin typeface="Congenial" panose="02000503040000020004" pitchFamily="2" charset="0"/>
                </a:rPr>
                <a:t>Internal Signals</a:t>
              </a:r>
            </a:p>
            <a:p>
              <a:pPr marL="36000" algn="ctr"/>
              <a:r>
                <a:rPr lang="en-IE" sz="1200" dirty="0">
                  <a:latin typeface="Congenial" panose="02000503040000020004" pitchFamily="2" charset="0"/>
                </a:rPr>
                <a:t>Architecture</a:t>
              </a:r>
            </a:p>
            <a:p>
              <a:pPr marL="36000" algn="ctr"/>
              <a:r>
                <a:rPr lang="en-IE" sz="1200" dirty="0">
                  <a:latin typeface="Congenial" panose="02000503040000020004" pitchFamily="2" charset="0"/>
                </a:rPr>
                <a:t>Test Plan</a:t>
              </a:r>
            </a:p>
          </p:txBody>
        </p:sp>
        <p:sp>
          <p:nvSpPr>
            <p:cNvPr id="44" name="TextBox 43">
              <a:extLst>
                <a:ext uri="{FF2B5EF4-FFF2-40B4-BE49-F238E27FC236}">
                  <a16:creationId xmlns:a16="http://schemas.microsoft.com/office/drawing/2014/main" id="{8195EB84-39AA-80EF-94BA-2709C449EC57}"/>
                </a:ext>
              </a:extLst>
            </p:cNvPr>
            <p:cNvSpPr txBox="1"/>
            <p:nvPr/>
          </p:nvSpPr>
          <p:spPr>
            <a:xfrm>
              <a:off x="10107909" y="6096397"/>
              <a:ext cx="692260" cy="461665"/>
            </a:xfrm>
            <a:prstGeom prst="rect">
              <a:avLst/>
            </a:prstGeom>
            <a:noFill/>
          </p:spPr>
          <p:txBody>
            <a:bodyPr wrap="square" rtlCol="0">
              <a:spAutoFit/>
            </a:bodyPr>
            <a:lstStyle/>
            <a:p>
              <a:pPr algn="ctr"/>
              <a:r>
                <a:rPr lang="en-IE" sz="1200" b="1" dirty="0">
                  <a:latin typeface="Congenial" panose="02000503040000020004" pitchFamily="2" charset="0"/>
                </a:rPr>
                <a:t>1</a:t>
              </a:r>
              <a:r>
                <a:rPr lang="en-IE" sz="1200" dirty="0">
                  <a:latin typeface="Congenial" panose="02000503040000020004" pitchFamily="2" charset="0"/>
                </a:rPr>
                <a:t>. Read</a:t>
              </a:r>
            </a:p>
            <a:p>
              <a:pPr algn="ctr"/>
              <a:r>
                <a:rPr lang="en-IE" sz="1200" dirty="0">
                  <a:latin typeface="Congenial" panose="02000503040000020004" pitchFamily="2" charset="0"/>
                </a:rPr>
                <a:t>Data</a:t>
              </a:r>
            </a:p>
          </p:txBody>
        </p:sp>
        <p:sp>
          <p:nvSpPr>
            <p:cNvPr id="45" name="TextBox 44">
              <a:extLst>
                <a:ext uri="{FF2B5EF4-FFF2-40B4-BE49-F238E27FC236}">
                  <a16:creationId xmlns:a16="http://schemas.microsoft.com/office/drawing/2014/main" id="{9893D855-14C0-53F3-75C8-477336322B19}"/>
                </a:ext>
              </a:extLst>
            </p:cNvPr>
            <p:cNvSpPr txBox="1"/>
            <p:nvPr/>
          </p:nvSpPr>
          <p:spPr>
            <a:xfrm>
              <a:off x="10563639" y="7998541"/>
              <a:ext cx="993671" cy="646331"/>
            </a:xfrm>
            <a:prstGeom prst="rect">
              <a:avLst/>
            </a:prstGeom>
            <a:noFill/>
          </p:spPr>
          <p:txBody>
            <a:bodyPr wrap="square" rtlCol="0">
              <a:spAutoFit/>
            </a:bodyPr>
            <a:lstStyle/>
            <a:p>
              <a:pPr algn="ctr"/>
              <a:r>
                <a:rPr lang="en-IE" sz="1200" b="1" dirty="0">
                  <a:latin typeface="Congenial" panose="02000503040000020004" pitchFamily="2" charset="0"/>
                </a:rPr>
                <a:t>3</a:t>
              </a:r>
              <a:r>
                <a:rPr lang="en-IE" sz="1200" dirty="0">
                  <a:latin typeface="Congenial" panose="02000503040000020004" pitchFamily="2" charset="0"/>
                </a:rPr>
                <a:t>. Invoke script in Vivado </a:t>
              </a:r>
            </a:p>
          </p:txBody>
        </p:sp>
        <p:cxnSp>
          <p:nvCxnSpPr>
            <p:cNvPr id="54" name="Straight Arrow Connector 53">
              <a:extLst>
                <a:ext uri="{FF2B5EF4-FFF2-40B4-BE49-F238E27FC236}">
                  <a16:creationId xmlns:a16="http://schemas.microsoft.com/office/drawing/2014/main" id="{612A2C6C-3203-D0F8-FCB2-17AA10C53325}"/>
                </a:ext>
              </a:extLst>
            </p:cNvPr>
            <p:cNvCxnSpPr>
              <a:cxnSpLocks/>
            </p:cNvCxnSpPr>
            <p:nvPr/>
          </p:nvCxnSpPr>
          <p:spPr>
            <a:xfrm>
              <a:off x="9985252"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8D27DB09-BC95-652D-2B1A-5CDDC7EC6B90}"/>
                </a:ext>
              </a:extLst>
            </p:cNvPr>
            <p:cNvCxnSpPr>
              <a:cxnSpLocks/>
            </p:cNvCxnSpPr>
            <p:nvPr/>
          </p:nvCxnSpPr>
          <p:spPr>
            <a:xfrm flipH="1">
              <a:off x="11454881" y="7960858"/>
              <a:ext cx="15790" cy="68645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1BDB40A8-05F3-9894-37DD-EEA26FA3EC00}"/>
                </a:ext>
              </a:extLst>
            </p:cNvPr>
            <p:cNvCxnSpPr>
              <a:cxnSpLocks/>
            </p:cNvCxnSpPr>
            <p:nvPr/>
          </p:nvCxnSpPr>
          <p:spPr>
            <a:xfrm flipV="1">
              <a:off x="11752689" y="7960858"/>
              <a:ext cx="0" cy="684014"/>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9E569580-50AB-DA0C-A380-CB7D324FF99F}"/>
                </a:ext>
              </a:extLst>
            </p:cNvPr>
            <p:cNvSpPr/>
            <p:nvPr/>
          </p:nvSpPr>
          <p:spPr>
            <a:xfrm>
              <a:off x="13208822" y="5491877"/>
              <a:ext cx="1351721" cy="2034855"/>
            </a:xfrm>
            <a:prstGeom prst="round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Output Binaries</a:t>
              </a:r>
            </a:p>
            <a:p>
              <a:pPr algn="ctr"/>
              <a:endParaRPr lang="en-IE" dirty="0">
                <a:solidFill>
                  <a:sysClr val="windowText" lastClr="000000"/>
                </a:solidFill>
                <a:latin typeface="Congenial" panose="02000503040000020004" pitchFamily="2" charset="0"/>
              </a:endParaRPr>
            </a:p>
            <a:p>
              <a:pPr algn="ctr"/>
              <a:r>
                <a:rPr lang="en-IE" dirty="0">
                  <a:solidFill>
                    <a:sysClr val="windowText" lastClr="000000"/>
                  </a:solidFill>
                  <a:latin typeface="Congenial" panose="02000503040000020004" pitchFamily="2" charset="0"/>
                </a:rPr>
                <a:t>.hwh, .tcl, .bit, .ipynb</a:t>
              </a:r>
            </a:p>
          </p:txBody>
        </p:sp>
        <p:pic>
          <p:nvPicPr>
            <p:cNvPr id="72" name="Picture 71" descr="A close-up of a logo&#10;&#10;Description automatically generated">
              <a:extLst>
                <a:ext uri="{FF2B5EF4-FFF2-40B4-BE49-F238E27FC236}">
                  <a16:creationId xmlns:a16="http://schemas.microsoft.com/office/drawing/2014/main" id="{13AFEE02-B204-63A8-E4B3-6DAA8C0863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69154" y="8661212"/>
              <a:ext cx="2161813" cy="705563"/>
            </a:xfrm>
            <a:prstGeom prst="roundRect">
              <a:avLst/>
            </a:prstGeom>
            <a:ln w="19050">
              <a:solidFill>
                <a:schemeClr val="tx1"/>
              </a:solidFill>
            </a:ln>
          </p:spPr>
        </p:pic>
        <p:sp>
          <p:nvSpPr>
            <p:cNvPr id="76" name="TextBox 75">
              <a:extLst>
                <a:ext uri="{FF2B5EF4-FFF2-40B4-BE49-F238E27FC236}">
                  <a16:creationId xmlns:a16="http://schemas.microsoft.com/office/drawing/2014/main" id="{A9A97611-1B8A-9FBA-1919-B6D56CFFBF89}"/>
                </a:ext>
              </a:extLst>
            </p:cNvPr>
            <p:cNvSpPr txBox="1"/>
            <p:nvPr/>
          </p:nvSpPr>
          <p:spPr>
            <a:xfrm>
              <a:off x="10935547" y="6348866"/>
              <a:ext cx="1326276" cy="830997"/>
            </a:xfrm>
            <a:prstGeom prst="rect">
              <a:avLst/>
            </a:prstGeom>
            <a:noFill/>
          </p:spPr>
          <p:txBody>
            <a:bodyPr wrap="square" rtlCol="0">
              <a:spAutoFit/>
            </a:bodyPr>
            <a:lstStyle/>
            <a:p>
              <a:pPr algn="ctr"/>
              <a:r>
                <a:rPr lang="en-IE" sz="1200" b="1" dirty="0">
                  <a:latin typeface="Congenial" panose="02000503040000020004" pitchFamily="2" charset="0"/>
                </a:rPr>
                <a:t>2</a:t>
              </a:r>
              <a:r>
                <a:rPr lang="en-IE" sz="1200" dirty="0">
                  <a:latin typeface="Congenial" panose="02000503040000020004" pitchFamily="2" charset="0"/>
                </a:rPr>
                <a:t>. Prepare a Tcl script which applies build steps in Vivado</a:t>
              </a:r>
            </a:p>
          </p:txBody>
        </p:sp>
        <p:sp>
          <p:nvSpPr>
            <p:cNvPr id="79" name="TextBox 78">
              <a:extLst>
                <a:ext uri="{FF2B5EF4-FFF2-40B4-BE49-F238E27FC236}">
                  <a16:creationId xmlns:a16="http://schemas.microsoft.com/office/drawing/2014/main" id="{926D1F19-7AD9-DE38-6820-1DFEE3AC7600}"/>
                </a:ext>
              </a:extLst>
            </p:cNvPr>
            <p:cNvSpPr txBox="1"/>
            <p:nvPr/>
          </p:nvSpPr>
          <p:spPr>
            <a:xfrm>
              <a:off x="11700665" y="7986980"/>
              <a:ext cx="993671" cy="646331"/>
            </a:xfrm>
            <a:prstGeom prst="rect">
              <a:avLst/>
            </a:prstGeom>
            <a:noFill/>
          </p:spPr>
          <p:txBody>
            <a:bodyPr wrap="square" rtlCol="0">
              <a:spAutoFit/>
            </a:bodyPr>
            <a:lstStyle/>
            <a:p>
              <a:pPr algn="ctr"/>
              <a:r>
                <a:rPr lang="en-IE" sz="1200" b="1" dirty="0">
                  <a:latin typeface="Congenial" panose="02000503040000020004" pitchFamily="2" charset="0"/>
                </a:rPr>
                <a:t>4</a:t>
              </a:r>
              <a:r>
                <a:rPr lang="en-IE" sz="1200" dirty="0">
                  <a:latin typeface="Congenial" panose="02000503040000020004" pitchFamily="2" charset="0"/>
                </a:rPr>
                <a:t>. Vivado exports binaries</a:t>
              </a:r>
            </a:p>
          </p:txBody>
        </p:sp>
        <p:sp>
          <p:nvSpPr>
            <p:cNvPr id="80" name="TextBox 79">
              <a:extLst>
                <a:ext uri="{FF2B5EF4-FFF2-40B4-BE49-F238E27FC236}">
                  <a16:creationId xmlns:a16="http://schemas.microsoft.com/office/drawing/2014/main" id="{F0688DE1-E3C9-878A-11E2-EC9AA26BBF8C}"/>
                </a:ext>
              </a:extLst>
            </p:cNvPr>
            <p:cNvSpPr txBox="1"/>
            <p:nvPr/>
          </p:nvSpPr>
          <p:spPr>
            <a:xfrm>
              <a:off x="10938745" y="7111019"/>
              <a:ext cx="1326276" cy="830997"/>
            </a:xfrm>
            <a:prstGeom prst="rect">
              <a:avLst/>
            </a:prstGeom>
            <a:noFill/>
          </p:spPr>
          <p:txBody>
            <a:bodyPr wrap="square" rtlCol="0">
              <a:spAutoFit/>
            </a:bodyPr>
            <a:lstStyle/>
            <a:p>
              <a:pPr algn="ctr"/>
              <a:r>
                <a:rPr lang="en-IE" sz="1200" b="1" dirty="0">
                  <a:latin typeface="Congenial" panose="02000503040000020004" pitchFamily="2" charset="0"/>
                </a:rPr>
                <a:t>5</a:t>
              </a:r>
              <a:r>
                <a:rPr lang="en-IE" sz="1200" dirty="0">
                  <a:latin typeface="Congenial" panose="02000503040000020004" pitchFamily="2" charset="0"/>
                </a:rPr>
                <a:t>. Generate Jupyter NB based on Test plan</a:t>
              </a:r>
            </a:p>
          </p:txBody>
        </p:sp>
        <p:cxnSp>
          <p:nvCxnSpPr>
            <p:cNvPr id="83" name="Straight Arrow Connector 82">
              <a:extLst>
                <a:ext uri="{FF2B5EF4-FFF2-40B4-BE49-F238E27FC236}">
                  <a16:creationId xmlns:a16="http://schemas.microsoft.com/office/drawing/2014/main" id="{000E52C9-DE92-3290-3BD1-2DA14FCAEA2C}"/>
                </a:ext>
              </a:extLst>
            </p:cNvPr>
            <p:cNvCxnSpPr>
              <a:cxnSpLocks/>
            </p:cNvCxnSpPr>
            <p:nvPr/>
          </p:nvCxnSpPr>
          <p:spPr>
            <a:xfrm>
              <a:off x="12274546"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1F7976FD-312E-60B2-E276-9132EE2BDFDC}"/>
                </a:ext>
              </a:extLst>
            </p:cNvPr>
            <p:cNvSpPr txBox="1"/>
            <p:nvPr/>
          </p:nvSpPr>
          <p:spPr>
            <a:xfrm>
              <a:off x="12246497" y="6069115"/>
              <a:ext cx="993671" cy="1015663"/>
            </a:xfrm>
            <a:prstGeom prst="rect">
              <a:avLst/>
            </a:prstGeom>
            <a:noFill/>
          </p:spPr>
          <p:txBody>
            <a:bodyPr wrap="square" rtlCol="0">
              <a:spAutoFit/>
            </a:bodyPr>
            <a:lstStyle/>
            <a:p>
              <a:pPr algn="ctr"/>
              <a:r>
                <a:rPr lang="en-IE" sz="1200" b="1" dirty="0">
                  <a:latin typeface="Congenial" panose="02000503040000020004" pitchFamily="2" charset="0"/>
                </a:rPr>
                <a:t>6</a:t>
              </a:r>
              <a:r>
                <a:rPr lang="en-IE" sz="1200" dirty="0">
                  <a:latin typeface="Congenial" panose="02000503040000020004" pitchFamily="2" charset="0"/>
                </a:rPr>
                <a:t>. Export Binaries and JNB to output folder</a:t>
              </a:r>
            </a:p>
          </p:txBody>
        </p:sp>
        <p:pic>
          <p:nvPicPr>
            <p:cNvPr id="89" name="Picture 88" descr="A black and grey logo&#10;&#10;Description automatically generated">
              <a:extLst>
                <a:ext uri="{FF2B5EF4-FFF2-40B4-BE49-F238E27FC236}">
                  <a16:creationId xmlns:a16="http://schemas.microsoft.com/office/drawing/2014/main" id="{98FF07A6-AB67-A918-FD04-1A5B7E14FB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19524" y="8676224"/>
              <a:ext cx="1941019" cy="693005"/>
            </a:xfrm>
            <a:prstGeom prst="roundRect">
              <a:avLst/>
            </a:prstGeom>
            <a:solidFill>
              <a:schemeClr val="bg1"/>
            </a:solidFill>
            <a:ln w="19050">
              <a:solidFill>
                <a:schemeClr val="accent5">
                  <a:shade val="15000"/>
                </a:schemeClr>
              </a:solidFill>
            </a:ln>
          </p:spPr>
        </p:pic>
        <p:cxnSp>
          <p:nvCxnSpPr>
            <p:cNvPr id="90" name="Straight Arrow Connector 89">
              <a:extLst>
                <a:ext uri="{FF2B5EF4-FFF2-40B4-BE49-F238E27FC236}">
                  <a16:creationId xmlns:a16="http://schemas.microsoft.com/office/drawing/2014/main" id="{0F541283-38BB-B8F8-2C3E-1E393994F285}"/>
                </a:ext>
              </a:extLst>
            </p:cNvPr>
            <p:cNvCxnSpPr>
              <a:cxnSpLocks/>
              <a:stCxn id="69" idx="2"/>
            </p:cNvCxnSpPr>
            <p:nvPr/>
          </p:nvCxnSpPr>
          <p:spPr>
            <a:xfrm>
              <a:off x="13884683" y="7526732"/>
              <a:ext cx="0" cy="111814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290557FA-BFD1-7E0C-CC3F-5A941AC82102}"/>
                </a:ext>
              </a:extLst>
            </p:cNvPr>
            <p:cNvSpPr txBox="1"/>
            <p:nvPr/>
          </p:nvSpPr>
          <p:spPr>
            <a:xfrm>
              <a:off x="13776100" y="7581459"/>
              <a:ext cx="993671" cy="1015663"/>
            </a:xfrm>
            <a:prstGeom prst="rect">
              <a:avLst/>
            </a:prstGeom>
            <a:noFill/>
          </p:spPr>
          <p:txBody>
            <a:bodyPr wrap="square" rtlCol="0">
              <a:spAutoFit/>
            </a:bodyPr>
            <a:lstStyle/>
            <a:p>
              <a:pPr algn="ctr"/>
              <a:r>
                <a:rPr lang="en-IE" sz="1200" b="1" dirty="0">
                  <a:latin typeface="Congenial" panose="02000503040000020004" pitchFamily="2" charset="0"/>
                </a:rPr>
                <a:t>7</a:t>
              </a:r>
              <a:r>
                <a:rPr lang="en-IE" sz="1200" dirty="0">
                  <a:latin typeface="Congenial" panose="02000503040000020004" pitchFamily="2" charset="0"/>
                </a:rPr>
                <a:t>. User</a:t>
              </a:r>
            </a:p>
            <a:p>
              <a:pPr algn="ctr"/>
              <a:r>
                <a:rPr lang="en-IE" sz="1200" dirty="0">
                  <a:latin typeface="Congenial" panose="02000503040000020004" pitchFamily="2" charset="0"/>
                </a:rPr>
                <a:t>uploads</a:t>
              </a:r>
            </a:p>
            <a:p>
              <a:pPr algn="ctr"/>
              <a:r>
                <a:rPr lang="en-IE" sz="1200" dirty="0">
                  <a:latin typeface="Congenial" panose="02000503040000020004" pitchFamily="2" charset="0"/>
                </a:rPr>
                <a:t>output to</a:t>
              </a:r>
            </a:p>
            <a:p>
              <a:pPr algn="ctr"/>
              <a:r>
                <a:rPr lang="en-IE" sz="1200" dirty="0">
                  <a:latin typeface="Congenial" panose="02000503040000020004" pitchFamily="2" charset="0"/>
                </a:rPr>
                <a:t>PYNQ</a:t>
              </a:r>
            </a:p>
            <a:p>
              <a:pPr algn="ctr"/>
              <a:r>
                <a:rPr lang="en-IE" sz="1200" dirty="0">
                  <a:latin typeface="Congenial" panose="02000503040000020004" pitchFamily="2" charset="0"/>
                </a:rPr>
                <a:t>FPGA</a:t>
              </a:r>
            </a:p>
          </p:txBody>
        </p:sp>
        <p:sp>
          <p:nvSpPr>
            <p:cNvPr id="38" name="Rectangle 37">
              <a:extLst>
                <a:ext uri="{FF2B5EF4-FFF2-40B4-BE49-F238E27FC236}">
                  <a16:creationId xmlns:a16="http://schemas.microsoft.com/office/drawing/2014/main" id="{57A47213-2692-909E-A4F2-841E3FF275A5}"/>
                </a:ext>
              </a:extLst>
            </p:cNvPr>
            <p:cNvSpPr/>
            <p:nvPr/>
          </p:nvSpPr>
          <p:spPr>
            <a:xfrm>
              <a:off x="8115300" y="5491876"/>
              <a:ext cx="1859782" cy="6646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latin typeface="Congenial" panose="02000503040000020004" pitchFamily="2" charset="0"/>
                </a:rPr>
                <a:t>HDLGen Project XML Data</a:t>
              </a:r>
            </a:p>
          </p:txBody>
        </p:sp>
      </p:grpSp>
      <p:pic>
        <p:nvPicPr>
          <p:cNvPr id="20" name="Picture 19" descr="A blue and black logo&#10;&#10;Description automatically generated">
            <a:extLst>
              <a:ext uri="{FF2B5EF4-FFF2-40B4-BE49-F238E27FC236}">
                <a16:creationId xmlns:a16="http://schemas.microsoft.com/office/drawing/2014/main" id="{0352DE73-1B56-05B8-2FA6-692CB13946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1670" y="8527679"/>
            <a:ext cx="1640199" cy="757166"/>
          </a:xfrm>
          <a:prstGeom prst="rect">
            <a:avLst/>
          </a:prstGeom>
        </p:spPr>
      </p:pic>
      <p:pic>
        <p:nvPicPr>
          <p:cNvPr id="26" name="Picture 25" descr="A logo of a google chrome&#10;&#10;Description automatically generated">
            <a:extLst>
              <a:ext uri="{FF2B5EF4-FFF2-40B4-BE49-F238E27FC236}">
                <a16:creationId xmlns:a16="http://schemas.microsoft.com/office/drawing/2014/main" id="{6BD39CDE-FB5E-07D4-34A3-4B81EC571B3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43017" y="9029639"/>
            <a:ext cx="1361507" cy="1361507"/>
          </a:xfrm>
          <a:prstGeom prst="rect">
            <a:avLst/>
          </a:prstGeom>
        </p:spPr>
      </p:pic>
      <p:sp>
        <p:nvSpPr>
          <p:cNvPr id="49" name="Arc 48">
            <a:extLst>
              <a:ext uri="{FF2B5EF4-FFF2-40B4-BE49-F238E27FC236}">
                <a16:creationId xmlns:a16="http://schemas.microsoft.com/office/drawing/2014/main" id="{14AC649F-0818-2316-EA8A-E4F53DB925C9}"/>
              </a:ext>
            </a:extLst>
          </p:cNvPr>
          <p:cNvSpPr/>
          <p:nvPr/>
        </p:nvSpPr>
        <p:spPr>
          <a:xfrm rot="19123379">
            <a:off x="2395022" y="9288534"/>
            <a:ext cx="3114155" cy="3073348"/>
          </a:xfrm>
          <a:prstGeom prst="arc">
            <a:avLst>
              <a:gd name="adj1" fmla="val 16040921"/>
              <a:gd name="adj2" fmla="val 110593"/>
            </a:avLst>
          </a:prstGeom>
          <a:ln w="76200">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50" name="TextBox 49">
            <a:extLst>
              <a:ext uri="{FF2B5EF4-FFF2-40B4-BE49-F238E27FC236}">
                <a16:creationId xmlns:a16="http://schemas.microsoft.com/office/drawing/2014/main" id="{C346CEA4-F9CB-E238-FD11-061DD870F97D}"/>
              </a:ext>
            </a:extLst>
          </p:cNvPr>
          <p:cNvSpPr txBox="1"/>
          <p:nvPr/>
        </p:nvSpPr>
        <p:spPr>
          <a:xfrm>
            <a:off x="2637186" y="9889141"/>
            <a:ext cx="2624326" cy="584775"/>
          </a:xfrm>
          <a:prstGeom prst="rect">
            <a:avLst/>
          </a:prstGeom>
          <a:noFill/>
        </p:spPr>
        <p:txBody>
          <a:bodyPr wrap="square" rtlCol="0">
            <a:spAutoFit/>
          </a:bodyPr>
          <a:lstStyle/>
          <a:p>
            <a:pPr algn="ctr"/>
            <a:r>
              <a:rPr lang="en-IE" sz="1600" b="1" dirty="0">
                <a:latin typeface="Congenial" panose="02000503040000020004" pitchFamily="2" charset="0"/>
              </a:rPr>
              <a:t>Connection is tunnelled through ngrok servers</a:t>
            </a:r>
            <a:endParaRPr lang="en-IE" sz="1600" dirty="0">
              <a:latin typeface="Congenial" panose="02000503040000020004" pitchFamily="2" charset="0"/>
            </a:endParaRPr>
          </a:p>
        </p:txBody>
      </p:sp>
      <p:pic>
        <p:nvPicPr>
          <p:cNvPr id="52" name="Picture 51">
            <a:extLst>
              <a:ext uri="{FF2B5EF4-FFF2-40B4-BE49-F238E27FC236}">
                <a16:creationId xmlns:a16="http://schemas.microsoft.com/office/drawing/2014/main" id="{369B9185-298D-3EB3-77C5-E0286BF734DC}"/>
              </a:ext>
            </a:extLst>
          </p:cNvPr>
          <p:cNvPicPr>
            <a:picLocks noChangeAspect="1"/>
          </p:cNvPicPr>
          <p:nvPr/>
        </p:nvPicPr>
        <p:blipFill rotWithShape="1">
          <a:blip r:embed="rId12"/>
          <a:srcRect l="5768" t="2893" r="2238"/>
          <a:stretch/>
        </p:blipFill>
        <p:spPr>
          <a:xfrm>
            <a:off x="995637" y="12023726"/>
            <a:ext cx="2953278" cy="3173907"/>
          </a:xfrm>
          <a:prstGeom prst="rect">
            <a:avLst/>
          </a:prstGeom>
        </p:spPr>
      </p:pic>
      <p:pic>
        <p:nvPicPr>
          <p:cNvPr id="55" name="Picture 54">
            <a:extLst>
              <a:ext uri="{FF2B5EF4-FFF2-40B4-BE49-F238E27FC236}">
                <a16:creationId xmlns:a16="http://schemas.microsoft.com/office/drawing/2014/main" id="{8232C213-E203-4F68-F84C-EF98DD648AA6}"/>
              </a:ext>
            </a:extLst>
          </p:cNvPr>
          <p:cNvPicPr>
            <a:picLocks noChangeAspect="1"/>
          </p:cNvPicPr>
          <p:nvPr/>
        </p:nvPicPr>
        <p:blipFill>
          <a:blip r:embed="rId13"/>
          <a:stretch>
            <a:fillRect/>
          </a:stretch>
        </p:blipFill>
        <p:spPr>
          <a:xfrm>
            <a:off x="4024288" y="12030054"/>
            <a:ext cx="2742136" cy="3167578"/>
          </a:xfrm>
          <a:prstGeom prst="rect">
            <a:avLst/>
          </a:prstGeom>
        </p:spPr>
      </p:pic>
      <p:sp>
        <p:nvSpPr>
          <p:cNvPr id="59" name="TextBox 58">
            <a:extLst>
              <a:ext uri="{FF2B5EF4-FFF2-40B4-BE49-F238E27FC236}">
                <a16:creationId xmlns:a16="http://schemas.microsoft.com/office/drawing/2014/main" id="{711FBA33-C9B3-4648-2281-61E8F5968352}"/>
              </a:ext>
            </a:extLst>
          </p:cNvPr>
          <p:cNvSpPr txBox="1"/>
          <p:nvPr/>
        </p:nvSpPr>
        <p:spPr>
          <a:xfrm>
            <a:off x="376217" y="15219132"/>
            <a:ext cx="6797742" cy="276999"/>
          </a:xfrm>
          <a:prstGeom prst="rect">
            <a:avLst/>
          </a:prstGeom>
          <a:noFill/>
        </p:spPr>
        <p:txBody>
          <a:bodyPr wrap="square" rtlCol="0">
            <a:spAutoFit/>
          </a:bodyPr>
          <a:lstStyle/>
          <a:p>
            <a:pPr algn="ctr"/>
            <a:r>
              <a:rPr lang="en-IE" sz="1200" b="1" dirty="0">
                <a:latin typeface="Congenial" panose="02000503040000020004" pitchFamily="2" charset="0"/>
              </a:rPr>
              <a:t>Jupyter Notebook Generated by SoC Builder opened on remote PYNQ accessed over Ngrok Tunnel</a:t>
            </a:r>
            <a:endParaRPr lang="en-IE" sz="1200" dirty="0">
              <a:latin typeface="Congenial" panose="02000503040000020004" pitchFamily="2" charset="0"/>
            </a:endParaRPr>
          </a:p>
        </p:txBody>
      </p:sp>
    </p:spTree>
    <p:extLst>
      <p:ext uri="{BB962C8B-B14F-4D97-AF65-F5344CB8AC3E}">
        <p14:creationId xmlns:p14="http://schemas.microsoft.com/office/powerpoint/2010/main" val="2169741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1226</TotalTime>
  <Words>1085</Words>
  <Application>Microsoft Office PowerPoint</Application>
  <PresentationFormat>Custom</PresentationFormat>
  <Paragraphs>194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Congenial</vt:lpstr>
      <vt:lpstr>Congenial Black</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Canny</dc:creator>
  <cp:lastModifiedBy>Luke Canny</cp:lastModifiedBy>
  <cp:revision>63</cp:revision>
  <dcterms:created xsi:type="dcterms:W3CDTF">2024-02-18T17:31:03Z</dcterms:created>
  <dcterms:modified xsi:type="dcterms:W3CDTF">2024-02-19T13:58:00Z</dcterms:modified>
</cp:coreProperties>
</file>