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258" r:id="rId4"/>
  </p:sldIdLst>
  <p:sldSz cx="35999738"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47" autoAdjust="0"/>
  </p:normalViewPr>
  <p:slideViewPr>
    <p:cSldViewPr snapToGrid="0">
      <p:cViewPr varScale="1">
        <p:scale>
          <a:sx n="21" d="100"/>
          <a:sy n="21" d="100"/>
        </p:scale>
        <p:origin x="174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907887-4DD5-4BD4-B0F8-5845CAD370CF}" type="datetimeFigureOut">
              <a:rPr lang="en-IE" smtClean="0"/>
              <a:t>12/03/2024</a:t>
            </a:fld>
            <a:endParaRPr lang="en-IE"/>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29805E-7E56-4DC2-B8A9-DECDC36BE8C5}" type="slidenum">
              <a:rPr lang="en-IE" smtClean="0"/>
              <a:t>‹#›</a:t>
            </a:fld>
            <a:endParaRPr lang="en-IE"/>
          </a:p>
        </p:txBody>
      </p:sp>
    </p:spTree>
    <p:extLst>
      <p:ext uri="{BB962C8B-B14F-4D97-AF65-F5344CB8AC3E}">
        <p14:creationId xmlns:p14="http://schemas.microsoft.com/office/powerpoint/2010/main" val="1908680813"/>
      </p:ext>
    </p:extLst>
  </p:cSld>
  <p:clrMap bg1="lt1" tx1="dk1" bg2="lt2" tx2="dk2" accent1="accent1" accent2="accent2" accent3="accent3" accent4="accent4" accent5="accent5" accent6="accent6" hlink="hlink" folHlink="folHlink"/>
  <p:notesStyle>
    <a:lvl1pPr marL="0" algn="l" defTabSz="3454697" rtl="0" eaLnBrk="1" latinLnBrk="0" hangingPunct="1">
      <a:defRPr sz="4535" kern="1200">
        <a:solidFill>
          <a:schemeClr val="tx1"/>
        </a:solidFill>
        <a:latin typeface="+mn-lt"/>
        <a:ea typeface="+mn-ea"/>
        <a:cs typeface="+mn-cs"/>
      </a:defRPr>
    </a:lvl1pPr>
    <a:lvl2pPr marL="1727349" algn="l" defTabSz="3454697" rtl="0" eaLnBrk="1" latinLnBrk="0" hangingPunct="1">
      <a:defRPr sz="4535" kern="1200">
        <a:solidFill>
          <a:schemeClr val="tx1"/>
        </a:solidFill>
        <a:latin typeface="+mn-lt"/>
        <a:ea typeface="+mn-ea"/>
        <a:cs typeface="+mn-cs"/>
      </a:defRPr>
    </a:lvl2pPr>
    <a:lvl3pPr marL="3454697" algn="l" defTabSz="3454697" rtl="0" eaLnBrk="1" latinLnBrk="0" hangingPunct="1">
      <a:defRPr sz="4535" kern="1200">
        <a:solidFill>
          <a:schemeClr val="tx1"/>
        </a:solidFill>
        <a:latin typeface="+mn-lt"/>
        <a:ea typeface="+mn-ea"/>
        <a:cs typeface="+mn-cs"/>
      </a:defRPr>
    </a:lvl3pPr>
    <a:lvl4pPr marL="5182050" algn="l" defTabSz="3454697" rtl="0" eaLnBrk="1" latinLnBrk="0" hangingPunct="1">
      <a:defRPr sz="4535" kern="1200">
        <a:solidFill>
          <a:schemeClr val="tx1"/>
        </a:solidFill>
        <a:latin typeface="+mn-lt"/>
        <a:ea typeface="+mn-ea"/>
        <a:cs typeface="+mn-cs"/>
      </a:defRPr>
    </a:lvl4pPr>
    <a:lvl5pPr marL="6909398" algn="l" defTabSz="3454697" rtl="0" eaLnBrk="1" latinLnBrk="0" hangingPunct="1">
      <a:defRPr sz="4535" kern="1200">
        <a:solidFill>
          <a:schemeClr val="tx1"/>
        </a:solidFill>
        <a:latin typeface="+mn-lt"/>
        <a:ea typeface="+mn-ea"/>
        <a:cs typeface="+mn-cs"/>
      </a:defRPr>
    </a:lvl5pPr>
    <a:lvl6pPr marL="8636743" algn="l" defTabSz="3454697" rtl="0" eaLnBrk="1" latinLnBrk="0" hangingPunct="1">
      <a:defRPr sz="4535" kern="1200">
        <a:solidFill>
          <a:schemeClr val="tx1"/>
        </a:solidFill>
        <a:latin typeface="+mn-lt"/>
        <a:ea typeface="+mn-ea"/>
        <a:cs typeface="+mn-cs"/>
      </a:defRPr>
    </a:lvl6pPr>
    <a:lvl7pPr marL="10364092" algn="l" defTabSz="3454697" rtl="0" eaLnBrk="1" latinLnBrk="0" hangingPunct="1">
      <a:defRPr sz="4535" kern="1200">
        <a:solidFill>
          <a:schemeClr val="tx1"/>
        </a:solidFill>
        <a:latin typeface="+mn-lt"/>
        <a:ea typeface="+mn-ea"/>
        <a:cs typeface="+mn-cs"/>
      </a:defRPr>
    </a:lvl7pPr>
    <a:lvl8pPr marL="12091444" algn="l" defTabSz="3454697" rtl="0" eaLnBrk="1" latinLnBrk="0" hangingPunct="1">
      <a:defRPr sz="4535" kern="1200">
        <a:solidFill>
          <a:schemeClr val="tx1"/>
        </a:solidFill>
        <a:latin typeface="+mn-lt"/>
        <a:ea typeface="+mn-ea"/>
        <a:cs typeface="+mn-cs"/>
      </a:defRPr>
    </a:lvl8pPr>
    <a:lvl9pPr marL="13818793" algn="l" defTabSz="3454697" rtl="0" eaLnBrk="1" latinLnBrk="0" hangingPunct="1">
      <a:defRPr sz="453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CF29805E-7E56-4DC2-B8A9-DECDC36BE8C5}" type="slidenum">
              <a:rPr lang="en-IE" smtClean="0"/>
              <a:t>1</a:t>
            </a:fld>
            <a:endParaRPr lang="en-IE"/>
          </a:p>
        </p:txBody>
      </p:sp>
    </p:spTree>
    <p:extLst>
      <p:ext uri="{BB962C8B-B14F-4D97-AF65-F5344CB8AC3E}">
        <p14:creationId xmlns:p14="http://schemas.microsoft.com/office/powerpoint/2010/main" val="4219667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CF29805E-7E56-4DC2-B8A9-DECDC36BE8C5}" type="slidenum">
              <a:rPr lang="en-IE" smtClean="0"/>
              <a:t>2</a:t>
            </a:fld>
            <a:endParaRPr lang="en-IE"/>
          </a:p>
        </p:txBody>
      </p:sp>
    </p:spTree>
    <p:extLst>
      <p:ext uri="{BB962C8B-B14F-4D97-AF65-F5344CB8AC3E}">
        <p14:creationId xmlns:p14="http://schemas.microsoft.com/office/powerpoint/2010/main" val="4062603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5891626"/>
            <a:ext cx="30599777" cy="12533242"/>
          </a:xfrm>
        </p:spPr>
        <p:txBody>
          <a:bodyPr anchor="b"/>
          <a:lstStyle>
            <a:lvl1pPr algn="ctr">
              <a:defRPr sz="23622"/>
            </a:lvl1pPr>
          </a:lstStyle>
          <a:p>
            <a:r>
              <a:rPr lang="en-US"/>
              <a:t>Click to edit Master title style</a:t>
            </a:r>
            <a:endParaRPr lang="en-US" dirty="0"/>
          </a:p>
        </p:txBody>
      </p:sp>
      <p:sp>
        <p:nvSpPr>
          <p:cNvPr id="3" name="Subtitle 2"/>
          <p:cNvSpPr>
            <a:spLocks noGrp="1"/>
          </p:cNvSpPr>
          <p:nvPr>
            <p:ph type="subTitle" idx="1"/>
          </p:nvPr>
        </p:nvSpPr>
        <p:spPr>
          <a:xfrm>
            <a:off x="4499967" y="18908198"/>
            <a:ext cx="26999804" cy="8691601"/>
          </a:xfrm>
        </p:spPr>
        <p:txBody>
          <a:bodyPr/>
          <a:lstStyle>
            <a:lvl1pPr marL="0" indent="0" algn="ctr">
              <a:buNone/>
              <a:defRPr sz="9449"/>
            </a:lvl1pPr>
            <a:lvl2pPr marL="1799996" indent="0" algn="ctr">
              <a:buNone/>
              <a:defRPr sz="7874"/>
            </a:lvl2pPr>
            <a:lvl3pPr marL="3599993" indent="0" algn="ctr">
              <a:buNone/>
              <a:defRPr sz="7087"/>
            </a:lvl3pPr>
            <a:lvl4pPr marL="5399989" indent="0" algn="ctr">
              <a:buNone/>
              <a:defRPr sz="6299"/>
            </a:lvl4pPr>
            <a:lvl5pPr marL="7199986" indent="0" algn="ctr">
              <a:buNone/>
              <a:defRPr sz="6299"/>
            </a:lvl5pPr>
            <a:lvl6pPr marL="8999982" indent="0" algn="ctr">
              <a:buNone/>
              <a:defRPr sz="6299"/>
            </a:lvl6pPr>
            <a:lvl7pPr marL="10799978" indent="0" algn="ctr">
              <a:buNone/>
              <a:defRPr sz="6299"/>
            </a:lvl7pPr>
            <a:lvl8pPr marL="12599975" indent="0" algn="ctr">
              <a:buNone/>
              <a:defRPr sz="6299"/>
            </a:lvl8pPr>
            <a:lvl9pPr marL="14399971" indent="0" algn="ctr">
              <a:buNone/>
              <a:defRPr sz="62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2B9E6E-E1CF-4126-B410-6CA9954278F2}" type="datetimeFigureOut">
              <a:rPr lang="en-IE" smtClean="0"/>
              <a:t>12/03/2024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DA1EAD3-D800-41F6-80C2-B1A43EB7BF75}" type="slidenum">
              <a:rPr lang="en-IE" smtClean="0"/>
              <a:t>‹#›</a:t>
            </a:fld>
            <a:endParaRPr lang="en-IE"/>
          </a:p>
        </p:txBody>
      </p:sp>
    </p:spTree>
    <p:extLst>
      <p:ext uri="{BB962C8B-B14F-4D97-AF65-F5344CB8AC3E}">
        <p14:creationId xmlns:p14="http://schemas.microsoft.com/office/powerpoint/2010/main" val="1039653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B9E6E-E1CF-4126-B410-6CA9954278F2}" type="datetimeFigureOut">
              <a:rPr lang="en-IE" smtClean="0"/>
              <a:t>12/03/2024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DA1EAD3-D800-41F6-80C2-B1A43EB7BF75}" type="slidenum">
              <a:rPr lang="en-IE" smtClean="0"/>
              <a:t>‹#›</a:t>
            </a:fld>
            <a:endParaRPr lang="en-IE"/>
          </a:p>
        </p:txBody>
      </p:sp>
    </p:spTree>
    <p:extLst>
      <p:ext uri="{BB962C8B-B14F-4D97-AF65-F5344CB8AC3E}">
        <p14:creationId xmlns:p14="http://schemas.microsoft.com/office/powerpoint/2010/main" val="23143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916653"/>
            <a:ext cx="7762444" cy="305081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74984" y="1916653"/>
            <a:ext cx="22837334" cy="305081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B9E6E-E1CF-4126-B410-6CA9954278F2}" type="datetimeFigureOut">
              <a:rPr lang="en-IE" smtClean="0"/>
              <a:t>12/03/2024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DA1EAD3-D800-41F6-80C2-B1A43EB7BF75}" type="slidenum">
              <a:rPr lang="en-IE" smtClean="0"/>
              <a:t>‹#›</a:t>
            </a:fld>
            <a:endParaRPr lang="en-IE"/>
          </a:p>
        </p:txBody>
      </p:sp>
    </p:spTree>
    <p:extLst>
      <p:ext uri="{BB962C8B-B14F-4D97-AF65-F5344CB8AC3E}">
        <p14:creationId xmlns:p14="http://schemas.microsoft.com/office/powerpoint/2010/main" val="1157465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B9E6E-E1CF-4126-B410-6CA9954278F2}" type="datetimeFigureOut">
              <a:rPr lang="en-IE" smtClean="0"/>
              <a:t>12/03/2024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DA1EAD3-D800-41F6-80C2-B1A43EB7BF75}" type="slidenum">
              <a:rPr lang="en-IE" smtClean="0"/>
              <a:t>‹#›</a:t>
            </a:fld>
            <a:endParaRPr lang="en-IE"/>
          </a:p>
        </p:txBody>
      </p:sp>
    </p:spTree>
    <p:extLst>
      <p:ext uri="{BB962C8B-B14F-4D97-AF65-F5344CB8AC3E}">
        <p14:creationId xmlns:p14="http://schemas.microsoft.com/office/powerpoint/2010/main" val="292499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8974945"/>
            <a:ext cx="31049774" cy="14974888"/>
          </a:xfrm>
        </p:spPr>
        <p:txBody>
          <a:bodyPr anchor="b"/>
          <a:lstStyle>
            <a:lvl1pPr>
              <a:defRPr sz="23622"/>
            </a:lvl1pPr>
          </a:lstStyle>
          <a:p>
            <a:r>
              <a:rPr lang="en-US"/>
              <a:t>Click to edit Master title style</a:t>
            </a:r>
            <a:endParaRPr lang="en-US" dirty="0"/>
          </a:p>
        </p:txBody>
      </p:sp>
      <p:sp>
        <p:nvSpPr>
          <p:cNvPr id="3" name="Text Placeholder 2"/>
          <p:cNvSpPr>
            <a:spLocks noGrp="1"/>
          </p:cNvSpPr>
          <p:nvPr>
            <p:ph type="body" idx="1"/>
          </p:nvPr>
        </p:nvSpPr>
        <p:spPr>
          <a:xfrm>
            <a:off x="2456234" y="24091502"/>
            <a:ext cx="31049774" cy="7874940"/>
          </a:xfrm>
        </p:spPr>
        <p:txBody>
          <a:bodyPr/>
          <a:lstStyle>
            <a:lvl1pPr marL="0" indent="0">
              <a:buNone/>
              <a:defRPr sz="9449">
                <a:solidFill>
                  <a:schemeClr val="tx1">
                    <a:tint val="82000"/>
                  </a:schemeClr>
                </a:solidFill>
              </a:defRPr>
            </a:lvl1pPr>
            <a:lvl2pPr marL="1799996" indent="0">
              <a:buNone/>
              <a:defRPr sz="7874">
                <a:solidFill>
                  <a:schemeClr val="tx1">
                    <a:tint val="82000"/>
                  </a:schemeClr>
                </a:solidFill>
              </a:defRPr>
            </a:lvl2pPr>
            <a:lvl3pPr marL="3599993" indent="0">
              <a:buNone/>
              <a:defRPr sz="7087">
                <a:solidFill>
                  <a:schemeClr val="tx1">
                    <a:tint val="82000"/>
                  </a:schemeClr>
                </a:solidFill>
              </a:defRPr>
            </a:lvl3pPr>
            <a:lvl4pPr marL="5399989" indent="0">
              <a:buNone/>
              <a:defRPr sz="6299">
                <a:solidFill>
                  <a:schemeClr val="tx1">
                    <a:tint val="82000"/>
                  </a:schemeClr>
                </a:solidFill>
              </a:defRPr>
            </a:lvl4pPr>
            <a:lvl5pPr marL="7199986" indent="0">
              <a:buNone/>
              <a:defRPr sz="6299">
                <a:solidFill>
                  <a:schemeClr val="tx1">
                    <a:tint val="82000"/>
                  </a:schemeClr>
                </a:solidFill>
              </a:defRPr>
            </a:lvl5pPr>
            <a:lvl6pPr marL="8999982" indent="0">
              <a:buNone/>
              <a:defRPr sz="6299">
                <a:solidFill>
                  <a:schemeClr val="tx1">
                    <a:tint val="82000"/>
                  </a:schemeClr>
                </a:solidFill>
              </a:defRPr>
            </a:lvl6pPr>
            <a:lvl7pPr marL="10799978" indent="0">
              <a:buNone/>
              <a:defRPr sz="6299">
                <a:solidFill>
                  <a:schemeClr val="tx1">
                    <a:tint val="82000"/>
                  </a:schemeClr>
                </a:solidFill>
              </a:defRPr>
            </a:lvl7pPr>
            <a:lvl8pPr marL="12599975" indent="0">
              <a:buNone/>
              <a:defRPr sz="6299">
                <a:solidFill>
                  <a:schemeClr val="tx1">
                    <a:tint val="82000"/>
                  </a:schemeClr>
                </a:solidFill>
              </a:defRPr>
            </a:lvl8pPr>
            <a:lvl9pPr marL="14399971" indent="0">
              <a:buNone/>
              <a:defRPr sz="6299">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2B9E6E-E1CF-4126-B410-6CA9954278F2}" type="datetimeFigureOut">
              <a:rPr lang="en-IE" smtClean="0"/>
              <a:t>12/03/2024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DA1EAD3-D800-41F6-80C2-B1A43EB7BF75}" type="slidenum">
              <a:rPr lang="en-IE" smtClean="0"/>
              <a:t>‹#›</a:t>
            </a:fld>
            <a:endParaRPr lang="en-IE"/>
          </a:p>
        </p:txBody>
      </p:sp>
    </p:spTree>
    <p:extLst>
      <p:ext uri="{BB962C8B-B14F-4D97-AF65-F5344CB8AC3E}">
        <p14:creationId xmlns:p14="http://schemas.microsoft.com/office/powerpoint/2010/main" val="584339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74982" y="9583264"/>
            <a:ext cx="15299889"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224867" y="9583264"/>
            <a:ext cx="15299889"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2B9E6E-E1CF-4126-B410-6CA9954278F2}" type="datetimeFigureOut">
              <a:rPr lang="en-IE" smtClean="0"/>
              <a:t>12/03/2024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DA1EAD3-D800-41F6-80C2-B1A43EB7BF75}" type="slidenum">
              <a:rPr lang="en-IE" smtClean="0"/>
              <a:t>‹#›</a:t>
            </a:fld>
            <a:endParaRPr lang="en-IE"/>
          </a:p>
        </p:txBody>
      </p:sp>
    </p:spTree>
    <p:extLst>
      <p:ext uri="{BB962C8B-B14F-4D97-AF65-F5344CB8AC3E}">
        <p14:creationId xmlns:p14="http://schemas.microsoft.com/office/powerpoint/2010/main" val="1692821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916661"/>
            <a:ext cx="31049774" cy="6958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79675" y="8824938"/>
            <a:ext cx="15229574" cy="4324966"/>
          </a:xfrm>
        </p:spPr>
        <p:txBody>
          <a:bodyPr anchor="b"/>
          <a:lstStyle>
            <a:lvl1pPr marL="0" indent="0">
              <a:buNone/>
              <a:defRPr sz="9449" b="1"/>
            </a:lvl1pPr>
            <a:lvl2pPr marL="1799996" indent="0">
              <a:buNone/>
              <a:defRPr sz="7874" b="1"/>
            </a:lvl2pPr>
            <a:lvl3pPr marL="3599993" indent="0">
              <a:buNone/>
              <a:defRPr sz="7087" b="1"/>
            </a:lvl3pPr>
            <a:lvl4pPr marL="5399989" indent="0">
              <a:buNone/>
              <a:defRPr sz="6299" b="1"/>
            </a:lvl4pPr>
            <a:lvl5pPr marL="7199986" indent="0">
              <a:buNone/>
              <a:defRPr sz="6299" b="1"/>
            </a:lvl5pPr>
            <a:lvl6pPr marL="8999982" indent="0">
              <a:buNone/>
              <a:defRPr sz="6299" b="1"/>
            </a:lvl6pPr>
            <a:lvl7pPr marL="10799978" indent="0">
              <a:buNone/>
              <a:defRPr sz="6299" b="1"/>
            </a:lvl7pPr>
            <a:lvl8pPr marL="12599975" indent="0">
              <a:buNone/>
              <a:defRPr sz="6299" b="1"/>
            </a:lvl8pPr>
            <a:lvl9pPr marL="14399971" indent="0">
              <a:buNone/>
              <a:defRPr sz="6299" b="1"/>
            </a:lvl9pPr>
          </a:lstStyle>
          <a:p>
            <a:pPr lvl="0"/>
            <a:r>
              <a:rPr lang="en-US"/>
              <a:t>Click to edit Master text styles</a:t>
            </a:r>
          </a:p>
        </p:txBody>
      </p:sp>
      <p:sp>
        <p:nvSpPr>
          <p:cNvPr id="4" name="Content Placeholder 3"/>
          <p:cNvSpPr>
            <a:spLocks noGrp="1"/>
          </p:cNvSpPr>
          <p:nvPr>
            <p:ph sz="half" idx="2"/>
          </p:nvPr>
        </p:nvSpPr>
        <p:spPr>
          <a:xfrm>
            <a:off x="2479675" y="13149904"/>
            <a:ext cx="15229574"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224869" y="8824938"/>
            <a:ext cx="15304578" cy="4324966"/>
          </a:xfrm>
        </p:spPr>
        <p:txBody>
          <a:bodyPr anchor="b"/>
          <a:lstStyle>
            <a:lvl1pPr marL="0" indent="0">
              <a:buNone/>
              <a:defRPr sz="9449" b="1"/>
            </a:lvl1pPr>
            <a:lvl2pPr marL="1799996" indent="0">
              <a:buNone/>
              <a:defRPr sz="7874" b="1"/>
            </a:lvl2pPr>
            <a:lvl3pPr marL="3599993" indent="0">
              <a:buNone/>
              <a:defRPr sz="7087" b="1"/>
            </a:lvl3pPr>
            <a:lvl4pPr marL="5399989" indent="0">
              <a:buNone/>
              <a:defRPr sz="6299" b="1"/>
            </a:lvl4pPr>
            <a:lvl5pPr marL="7199986" indent="0">
              <a:buNone/>
              <a:defRPr sz="6299" b="1"/>
            </a:lvl5pPr>
            <a:lvl6pPr marL="8999982" indent="0">
              <a:buNone/>
              <a:defRPr sz="6299" b="1"/>
            </a:lvl6pPr>
            <a:lvl7pPr marL="10799978" indent="0">
              <a:buNone/>
              <a:defRPr sz="6299" b="1"/>
            </a:lvl7pPr>
            <a:lvl8pPr marL="12599975" indent="0">
              <a:buNone/>
              <a:defRPr sz="6299" b="1"/>
            </a:lvl8pPr>
            <a:lvl9pPr marL="14399971" indent="0">
              <a:buNone/>
              <a:defRPr sz="6299" b="1"/>
            </a:lvl9pPr>
          </a:lstStyle>
          <a:p>
            <a:pPr lvl="0"/>
            <a:r>
              <a:rPr lang="en-US"/>
              <a:t>Click to edit Master text styles</a:t>
            </a:r>
          </a:p>
        </p:txBody>
      </p:sp>
      <p:sp>
        <p:nvSpPr>
          <p:cNvPr id="6" name="Content Placeholder 5"/>
          <p:cNvSpPr>
            <a:spLocks noGrp="1"/>
          </p:cNvSpPr>
          <p:nvPr>
            <p:ph sz="quarter" idx="4"/>
          </p:nvPr>
        </p:nvSpPr>
        <p:spPr>
          <a:xfrm>
            <a:off x="18224869" y="13149904"/>
            <a:ext cx="15304578"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2B9E6E-E1CF-4126-B410-6CA9954278F2}" type="datetimeFigureOut">
              <a:rPr lang="en-IE" smtClean="0"/>
              <a:t>12/03/2024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9DA1EAD3-D800-41F6-80C2-B1A43EB7BF75}" type="slidenum">
              <a:rPr lang="en-IE" smtClean="0"/>
              <a:t>‹#›</a:t>
            </a:fld>
            <a:endParaRPr lang="en-IE"/>
          </a:p>
        </p:txBody>
      </p:sp>
    </p:spTree>
    <p:extLst>
      <p:ext uri="{BB962C8B-B14F-4D97-AF65-F5344CB8AC3E}">
        <p14:creationId xmlns:p14="http://schemas.microsoft.com/office/powerpoint/2010/main" val="126538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2B9E6E-E1CF-4126-B410-6CA9954278F2}" type="datetimeFigureOut">
              <a:rPr lang="en-IE" smtClean="0"/>
              <a:t>12/03/2024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9DA1EAD3-D800-41F6-80C2-B1A43EB7BF75}" type="slidenum">
              <a:rPr lang="en-IE" smtClean="0"/>
              <a:t>‹#›</a:t>
            </a:fld>
            <a:endParaRPr lang="en-IE"/>
          </a:p>
        </p:txBody>
      </p:sp>
    </p:spTree>
    <p:extLst>
      <p:ext uri="{BB962C8B-B14F-4D97-AF65-F5344CB8AC3E}">
        <p14:creationId xmlns:p14="http://schemas.microsoft.com/office/powerpoint/2010/main" val="3600264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2B9E6E-E1CF-4126-B410-6CA9954278F2}" type="datetimeFigureOut">
              <a:rPr lang="en-IE" smtClean="0"/>
              <a:t>12/03/2024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9DA1EAD3-D800-41F6-80C2-B1A43EB7BF75}" type="slidenum">
              <a:rPr lang="en-IE" smtClean="0"/>
              <a:t>‹#›</a:t>
            </a:fld>
            <a:endParaRPr lang="en-IE"/>
          </a:p>
        </p:txBody>
      </p:sp>
    </p:spTree>
    <p:extLst>
      <p:ext uri="{BB962C8B-B14F-4D97-AF65-F5344CB8AC3E}">
        <p14:creationId xmlns:p14="http://schemas.microsoft.com/office/powerpoint/2010/main" val="3384626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2399982"/>
            <a:ext cx="11610853" cy="8399939"/>
          </a:xfrm>
        </p:spPr>
        <p:txBody>
          <a:bodyPr anchor="b"/>
          <a:lstStyle>
            <a:lvl1pPr>
              <a:defRPr sz="12598"/>
            </a:lvl1pPr>
          </a:lstStyle>
          <a:p>
            <a:r>
              <a:rPr lang="en-US"/>
              <a:t>Click to edit Master title style</a:t>
            </a:r>
            <a:endParaRPr lang="en-US" dirty="0"/>
          </a:p>
        </p:txBody>
      </p:sp>
      <p:sp>
        <p:nvSpPr>
          <p:cNvPr id="3" name="Content Placeholder 2"/>
          <p:cNvSpPr>
            <a:spLocks noGrp="1"/>
          </p:cNvSpPr>
          <p:nvPr>
            <p:ph idx="1"/>
          </p:nvPr>
        </p:nvSpPr>
        <p:spPr>
          <a:xfrm>
            <a:off x="15304578" y="5183304"/>
            <a:ext cx="18224867" cy="25583147"/>
          </a:xfrm>
        </p:spPr>
        <p:txBody>
          <a:bodyPr/>
          <a:lstStyle>
            <a:lvl1pPr>
              <a:defRPr sz="12598"/>
            </a:lvl1pPr>
            <a:lvl2pPr>
              <a:defRPr sz="11024"/>
            </a:lvl2pPr>
            <a:lvl3pPr>
              <a:defRPr sz="9449"/>
            </a:lvl3pPr>
            <a:lvl4pPr>
              <a:defRPr sz="7874"/>
            </a:lvl4pPr>
            <a:lvl5pPr>
              <a:defRPr sz="7874"/>
            </a:lvl5pPr>
            <a:lvl6pPr>
              <a:defRPr sz="7874"/>
            </a:lvl6pPr>
            <a:lvl7pPr>
              <a:defRPr sz="7874"/>
            </a:lvl7pPr>
            <a:lvl8pPr>
              <a:defRPr sz="7874"/>
            </a:lvl8pPr>
            <a:lvl9pPr>
              <a:defRPr sz="787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79671" y="10799922"/>
            <a:ext cx="11610853" cy="20008190"/>
          </a:xfrm>
        </p:spPr>
        <p:txBody>
          <a:bodyPr/>
          <a:lstStyle>
            <a:lvl1pPr marL="0" indent="0">
              <a:buNone/>
              <a:defRPr sz="6299"/>
            </a:lvl1pPr>
            <a:lvl2pPr marL="1799996" indent="0">
              <a:buNone/>
              <a:defRPr sz="5512"/>
            </a:lvl2pPr>
            <a:lvl3pPr marL="3599993" indent="0">
              <a:buNone/>
              <a:defRPr sz="4724"/>
            </a:lvl3pPr>
            <a:lvl4pPr marL="5399989" indent="0">
              <a:buNone/>
              <a:defRPr sz="3937"/>
            </a:lvl4pPr>
            <a:lvl5pPr marL="7199986" indent="0">
              <a:buNone/>
              <a:defRPr sz="3937"/>
            </a:lvl5pPr>
            <a:lvl6pPr marL="8999982" indent="0">
              <a:buNone/>
              <a:defRPr sz="3937"/>
            </a:lvl6pPr>
            <a:lvl7pPr marL="10799978" indent="0">
              <a:buNone/>
              <a:defRPr sz="3937"/>
            </a:lvl7pPr>
            <a:lvl8pPr marL="12599975" indent="0">
              <a:buNone/>
              <a:defRPr sz="3937"/>
            </a:lvl8pPr>
            <a:lvl9pPr marL="14399971" indent="0">
              <a:buNone/>
              <a:defRPr sz="3937"/>
            </a:lvl9pPr>
          </a:lstStyle>
          <a:p>
            <a:pPr lvl="0"/>
            <a:r>
              <a:rPr lang="en-US"/>
              <a:t>Click to edit Master text styles</a:t>
            </a:r>
          </a:p>
        </p:txBody>
      </p:sp>
      <p:sp>
        <p:nvSpPr>
          <p:cNvPr id="5" name="Date Placeholder 4"/>
          <p:cNvSpPr>
            <a:spLocks noGrp="1"/>
          </p:cNvSpPr>
          <p:nvPr>
            <p:ph type="dt" sz="half" idx="10"/>
          </p:nvPr>
        </p:nvSpPr>
        <p:spPr/>
        <p:txBody>
          <a:bodyPr/>
          <a:lstStyle/>
          <a:p>
            <a:fld id="{D62B9E6E-E1CF-4126-B410-6CA9954278F2}" type="datetimeFigureOut">
              <a:rPr lang="en-IE" smtClean="0"/>
              <a:t>12/03/2024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DA1EAD3-D800-41F6-80C2-B1A43EB7BF75}" type="slidenum">
              <a:rPr lang="en-IE" smtClean="0"/>
              <a:t>‹#›</a:t>
            </a:fld>
            <a:endParaRPr lang="en-IE"/>
          </a:p>
        </p:txBody>
      </p:sp>
    </p:spTree>
    <p:extLst>
      <p:ext uri="{BB962C8B-B14F-4D97-AF65-F5344CB8AC3E}">
        <p14:creationId xmlns:p14="http://schemas.microsoft.com/office/powerpoint/2010/main" val="1574609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2399982"/>
            <a:ext cx="11610853" cy="8399939"/>
          </a:xfrm>
        </p:spPr>
        <p:txBody>
          <a:bodyPr anchor="b"/>
          <a:lstStyle>
            <a:lvl1pPr>
              <a:defRPr sz="12598"/>
            </a:lvl1pPr>
          </a:lstStyle>
          <a:p>
            <a:r>
              <a:rPr lang="en-US"/>
              <a:t>Click to edit Master title style</a:t>
            </a:r>
            <a:endParaRPr lang="en-US" dirty="0"/>
          </a:p>
        </p:txBody>
      </p:sp>
      <p:sp>
        <p:nvSpPr>
          <p:cNvPr id="3" name="Picture Placeholder 2"/>
          <p:cNvSpPr>
            <a:spLocks noGrp="1" noChangeAspect="1"/>
          </p:cNvSpPr>
          <p:nvPr>
            <p:ph type="pic" idx="1"/>
          </p:nvPr>
        </p:nvSpPr>
        <p:spPr>
          <a:xfrm>
            <a:off x="15304578" y="5183304"/>
            <a:ext cx="18224867" cy="25583147"/>
          </a:xfrm>
        </p:spPr>
        <p:txBody>
          <a:bodyPr anchor="t"/>
          <a:lstStyle>
            <a:lvl1pPr marL="0" indent="0">
              <a:buNone/>
              <a:defRPr sz="12598"/>
            </a:lvl1pPr>
            <a:lvl2pPr marL="1799996" indent="0">
              <a:buNone/>
              <a:defRPr sz="11024"/>
            </a:lvl2pPr>
            <a:lvl3pPr marL="3599993" indent="0">
              <a:buNone/>
              <a:defRPr sz="9449"/>
            </a:lvl3pPr>
            <a:lvl4pPr marL="5399989" indent="0">
              <a:buNone/>
              <a:defRPr sz="7874"/>
            </a:lvl4pPr>
            <a:lvl5pPr marL="7199986" indent="0">
              <a:buNone/>
              <a:defRPr sz="7874"/>
            </a:lvl5pPr>
            <a:lvl6pPr marL="8999982" indent="0">
              <a:buNone/>
              <a:defRPr sz="7874"/>
            </a:lvl6pPr>
            <a:lvl7pPr marL="10799978" indent="0">
              <a:buNone/>
              <a:defRPr sz="7874"/>
            </a:lvl7pPr>
            <a:lvl8pPr marL="12599975" indent="0">
              <a:buNone/>
              <a:defRPr sz="7874"/>
            </a:lvl8pPr>
            <a:lvl9pPr marL="14399971" indent="0">
              <a:buNone/>
              <a:defRPr sz="7874"/>
            </a:lvl9pPr>
          </a:lstStyle>
          <a:p>
            <a:r>
              <a:rPr lang="en-US"/>
              <a:t>Click icon to add picture</a:t>
            </a:r>
            <a:endParaRPr lang="en-US" dirty="0"/>
          </a:p>
        </p:txBody>
      </p:sp>
      <p:sp>
        <p:nvSpPr>
          <p:cNvPr id="4" name="Text Placeholder 3"/>
          <p:cNvSpPr>
            <a:spLocks noGrp="1"/>
          </p:cNvSpPr>
          <p:nvPr>
            <p:ph type="body" sz="half" idx="2"/>
          </p:nvPr>
        </p:nvSpPr>
        <p:spPr>
          <a:xfrm>
            <a:off x="2479671" y="10799922"/>
            <a:ext cx="11610853" cy="20008190"/>
          </a:xfrm>
        </p:spPr>
        <p:txBody>
          <a:bodyPr/>
          <a:lstStyle>
            <a:lvl1pPr marL="0" indent="0">
              <a:buNone/>
              <a:defRPr sz="6299"/>
            </a:lvl1pPr>
            <a:lvl2pPr marL="1799996" indent="0">
              <a:buNone/>
              <a:defRPr sz="5512"/>
            </a:lvl2pPr>
            <a:lvl3pPr marL="3599993" indent="0">
              <a:buNone/>
              <a:defRPr sz="4724"/>
            </a:lvl3pPr>
            <a:lvl4pPr marL="5399989" indent="0">
              <a:buNone/>
              <a:defRPr sz="3937"/>
            </a:lvl4pPr>
            <a:lvl5pPr marL="7199986" indent="0">
              <a:buNone/>
              <a:defRPr sz="3937"/>
            </a:lvl5pPr>
            <a:lvl6pPr marL="8999982" indent="0">
              <a:buNone/>
              <a:defRPr sz="3937"/>
            </a:lvl6pPr>
            <a:lvl7pPr marL="10799978" indent="0">
              <a:buNone/>
              <a:defRPr sz="3937"/>
            </a:lvl7pPr>
            <a:lvl8pPr marL="12599975" indent="0">
              <a:buNone/>
              <a:defRPr sz="3937"/>
            </a:lvl8pPr>
            <a:lvl9pPr marL="14399971" indent="0">
              <a:buNone/>
              <a:defRPr sz="3937"/>
            </a:lvl9pPr>
          </a:lstStyle>
          <a:p>
            <a:pPr lvl="0"/>
            <a:r>
              <a:rPr lang="en-US"/>
              <a:t>Click to edit Master text styles</a:t>
            </a:r>
          </a:p>
        </p:txBody>
      </p:sp>
      <p:sp>
        <p:nvSpPr>
          <p:cNvPr id="5" name="Date Placeholder 4"/>
          <p:cNvSpPr>
            <a:spLocks noGrp="1"/>
          </p:cNvSpPr>
          <p:nvPr>
            <p:ph type="dt" sz="half" idx="10"/>
          </p:nvPr>
        </p:nvSpPr>
        <p:spPr/>
        <p:txBody>
          <a:bodyPr/>
          <a:lstStyle/>
          <a:p>
            <a:fld id="{D62B9E6E-E1CF-4126-B410-6CA9954278F2}" type="datetimeFigureOut">
              <a:rPr lang="en-IE" smtClean="0"/>
              <a:t>12/03/2024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DA1EAD3-D800-41F6-80C2-B1A43EB7BF75}" type="slidenum">
              <a:rPr lang="en-IE" smtClean="0"/>
              <a:t>‹#›</a:t>
            </a:fld>
            <a:endParaRPr lang="en-IE"/>
          </a:p>
        </p:txBody>
      </p:sp>
    </p:spTree>
    <p:extLst>
      <p:ext uri="{BB962C8B-B14F-4D97-AF65-F5344CB8AC3E}">
        <p14:creationId xmlns:p14="http://schemas.microsoft.com/office/powerpoint/2010/main" val="985206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916661"/>
            <a:ext cx="31049774" cy="6958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74982" y="9583264"/>
            <a:ext cx="31049774" cy="228415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74982" y="33366432"/>
            <a:ext cx="8099941" cy="1916653"/>
          </a:xfrm>
          <a:prstGeom prst="rect">
            <a:avLst/>
          </a:prstGeom>
        </p:spPr>
        <p:txBody>
          <a:bodyPr vert="horz" lIns="91440" tIns="45720" rIns="91440" bIns="45720" rtlCol="0" anchor="ctr"/>
          <a:lstStyle>
            <a:lvl1pPr algn="l">
              <a:defRPr sz="4724">
                <a:solidFill>
                  <a:schemeClr val="tx1">
                    <a:tint val="82000"/>
                  </a:schemeClr>
                </a:solidFill>
              </a:defRPr>
            </a:lvl1pPr>
          </a:lstStyle>
          <a:p>
            <a:fld id="{D62B9E6E-E1CF-4126-B410-6CA9954278F2}" type="datetimeFigureOut">
              <a:rPr lang="en-IE" smtClean="0"/>
              <a:t>12/03/2024</a:t>
            </a:fld>
            <a:endParaRPr lang="en-IE"/>
          </a:p>
        </p:txBody>
      </p:sp>
      <p:sp>
        <p:nvSpPr>
          <p:cNvPr id="5" name="Footer Placeholder 4"/>
          <p:cNvSpPr>
            <a:spLocks noGrp="1"/>
          </p:cNvSpPr>
          <p:nvPr>
            <p:ph type="ftr" sz="quarter" idx="3"/>
          </p:nvPr>
        </p:nvSpPr>
        <p:spPr>
          <a:xfrm>
            <a:off x="11924913" y="33366432"/>
            <a:ext cx="12149912" cy="1916653"/>
          </a:xfrm>
          <a:prstGeom prst="rect">
            <a:avLst/>
          </a:prstGeom>
        </p:spPr>
        <p:txBody>
          <a:bodyPr vert="horz" lIns="91440" tIns="45720" rIns="91440" bIns="45720" rtlCol="0" anchor="ctr"/>
          <a:lstStyle>
            <a:lvl1pPr algn="ctr">
              <a:defRPr sz="4724">
                <a:solidFill>
                  <a:schemeClr val="tx1">
                    <a:tint val="82000"/>
                  </a:schemeClr>
                </a:solidFill>
              </a:defRPr>
            </a:lvl1pPr>
          </a:lstStyle>
          <a:p>
            <a:endParaRPr lang="en-IE"/>
          </a:p>
        </p:txBody>
      </p:sp>
      <p:sp>
        <p:nvSpPr>
          <p:cNvPr id="6" name="Slide Number Placeholder 5"/>
          <p:cNvSpPr>
            <a:spLocks noGrp="1"/>
          </p:cNvSpPr>
          <p:nvPr>
            <p:ph type="sldNum" sz="quarter" idx="4"/>
          </p:nvPr>
        </p:nvSpPr>
        <p:spPr>
          <a:xfrm>
            <a:off x="25424815" y="33366432"/>
            <a:ext cx="8099941" cy="1916653"/>
          </a:xfrm>
          <a:prstGeom prst="rect">
            <a:avLst/>
          </a:prstGeom>
        </p:spPr>
        <p:txBody>
          <a:bodyPr vert="horz" lIns="91440" tIns="45720" rIns="91440" bIns="45720" rtlCol="0" anchor="ctr"/>
          <a:lstStyle>
            <a:lvl1pPr algn="r">
              <a:defRPr sz="4724">
                <a:solidFill>
                  <a:schemeClr val="tx1">
                    <a:tint val="82000"/>
                  </a:schemeClr>
                </a:solidFill>
              </a:defRPr>
            </a:lvl1pPr>
          </a:lstStyle>
          <a:p>
            <a:fld id="{9DA1EAD3-D800-41F6-80C2-B1A43EB7BF75}" type="slidenum">
              <a:rPr lang="en-IE" smtClean="0"/>
              <a:t>‹#›</a:t>
            </a:fld>
            <a:endParaRPr lang="en-IE"/>
          </a:p>
        </p:txBody>
      </p:sp>
    </p:spTree>
    <p:extLst>
      <p:ext uri="{BB962C8B-B14F-4D97-AF65-F5344CB8AC3E}">
        <p14:creationId xmlns:p14="http://schemas.microsoft.com/office/powerpoint/2010/main" val="4288305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599993" rtl="0" eaLnBrk="1" latinLnBrk="0" hangingPunct="1">
        <a:lnSpc>
          <a:spcPct val="90000"/>
        </a:lnSpc>
        <a:spcBef>
          <a:spcPct val="0"/>
        </a:spcBef>
        <a:buNone/>
        <a:defRPr sz="17323" kern="1200">
          <a:solidFill>
            <a:schemeClr val="tx1"/>
          </a:solidFill>
          <a:latin typeface="+mj-lt"/>
          <a:ea typeface="+mj-ea"/>
          <a:cs typeface="+mj-cs"/>
        </a:defRPr>
      </a:lvl1pPr>
    </p:titleStyle>
    <p:bodyStyle>
      <a:lvl1pPr marL="899998" indent="-899998" algn="l" defTabSz="3599993" rtl="0" eaLnBrk="1" latinLnBrk="0" hangingPunct="1">
        <a:lnSpc>
          <a:spcPct val="90000"/>
        </a:lnSpc>
        <a:spcBef>
          <a:spcPts val="3937"/>
        </a:spcBef>
        <a:buFont typeface="Arial" panose="020B0604020202020204" pitchFamily="34" charset="0"/>
        <a:buChar char="•"/>
        <a:defRPr sz="11024" kern="1200">
          <a:solidFill>
            <a:schemeClr val="tx1"/>
          </a:solidFill>
          <a:latin typeface="+mn-lt"/>
          <a:ea typeface="+mn-ea"/>
          <a:cs typeface="+mn-cs"/>
        </a:defRPr>
      </a:lvl1pPr>
      <a:lvl2pPr marL="2699995" indent="-899998" algn="l" defTabSz="3599993" rtl="0" eaLnBrk="1" latinLnBrk="0" hangingPunct="1">
        <a:lnSpc>
          <a:spcPct val="90000"/>
        </a:lnSpc>
        <a:spcBef>
          <a:spcPts val="1968"/>
        </a:spcBef>
        <a:buFont typeface="Arial" panose="020B0604020202020204" pitchFamily="34" charset="0"/>
        <a:buChar char="•"/>
        <a:defRPr sz="9449" kern="1200">
          <a:solidFill>
            <a:schemeClr val="tx1"/>
          </a:solidFill>
          <a:latin typeface="+mn-lt"/>
          <a:ea typeface="+mn-ea"/>
          <a:cs typeface="+mn-cs"/>
        </a:defRPr>
      </a:lvl2pPr>
      <a:lvl3pPr marL="4499991" indent="-899998" algn="l" defTabSz="3599993" rtl="0" eaLnBrk="1" latinLnBrk="0" hangingPunct="1">
        <a:lnSpc>
          <a:spcPct val="90000"/>
        </a:lnSpc>
        <a:spcBef>
          <a:spcPts val="1968"/>
        </a:spcBef>
        <a:buFont typeface="Arial" panose="020B0604020202020204" pitchFamily="34" charset="0"/>
        <a:buChar char="•"/>
        <a:defRPr sz="7874" kern="1200">
          <a:solidFill>
            <a:schemeClr val="tx1"/>
          </a:solidFill>
          <a:latin typeface="+mn-lt"/>
          <a:ea typeface="+mn-ea"/>
          <a:cs typeface="+mn-cs"/>
        </a:defRPr>
      </a:lvl3pPr>
      <a:lvl4pPr marL="629998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4pPr>
      <a:lvl5pPr marL="8099984"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5pPr>
      <a:lvl6pPr marL="9899980"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6pPr>
      <a:lvl7pPr marL="1169997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7pPr>
      <a:lvl8pPr marL="13499973"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8pPr>
      <a:lvl9pPr marL="15299969"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9pPr>
    </p:bodyStyle>
    <p:otherStyle>
      <a:defPPr>
        <a:defRPr lang="en-US"/>
      </a:defPPr>
      <a:lvl1pPr marL="0" algn="l" defTabSz="3599993" rtl="0" eaLnBrk="1" latinLnBrk="0" hangingPunct="1">
        <a:defRPr sz="7087" kern="1200">
          <a:solidFill>
            <a:schemeClr val="tx1"/>
          </a:solidFill>
          <a:latin typeface="+mn-lt"/>
          <a:ea typeface="+mn-ea"/>
          <a:cs typeface="+mn-cs"/>
        </a:defRPr>
      </a:lvl1pPr>
      <a:lvl2pPr marL="1799996" algn="l" defTabSz="3599993" rtl="0" eaLnBrk="1" latinLnBrk="0" hangingPunct="1">
        <a:defRPr sz="7087" kern="1200">
          <a:solidFill>
            <a:schemeClr val="tx1"/>
          </a:solidFill>
          <a:latin typeface="+mn-lt"/>
          <a:ea typeface="+mn-ea"/>
          <a:cs typeface="+mn-cs"/>
        </a:defRPr>
      </a:lvl2pPr>
      <a:lvl3pPr marL="3599993" algn="l" defTabSz="3599993" rtl="0" eaLnBrk="1" latinLnBrk="0" hangingPunct="1">
        <a:defRPr sz="7087" kern="1200">
          <a:solidFill>
            <a:schemeClr val="tx1"/>
          </a:solidFill>
          <a:latin typeface="+mn-lt"/>
          <a:ea typeface="+mn-ea"/>
          <a:cs typeface="+mn-cs"/>
        </a:defRPr>
      </a:lvl3pPr>
      <a:lvl4pPr marL="5399989" algn="l" defTabSz="3599993" rtl="0" eaLnBrk="1" latinLnBrk="0" hangingPunct="1">
        <a:defRPr sz="7087" kern="1200">
          <a:solidFill>
            <a:schemeClr val="tx1"/>
          </a:solidFill>
          <a:latin typeface="+mn-lt"/>
          <a:ea typeface="+mn-ea"/>
          <a:cs typeface="+mn-cs"/>
        </a:defRPr>
      </a:lvl4pPr>
      <a:lvl5pPr marL="7199986" algn="l" defTabSz="3599993" rtl="0" eaLnBrk="1" latinLnBrk="0" hangingPunct="1">
        <a:defRPr sz="7087" kern="1200">
          <a:solidFill>
            <a:schemeClr val="tx1"/>
          </a:solidFill>
          <a:latin typeface="+mn-lt"/>
          <a:ea typeface="+mn-ea"/>
          <a:cs typeface="+mn-cs"/>
        </a:defRPr>
      </a:lvl5pPr>
      <a:lvl6pPr marL="8999982" algn="l" defTabSz="3599993" rtl="0" eaLnBrk="1" latinLnBrk="0" hangingPunct="1">
        <a:defRPr sz="7087" kern="1200">
          <a:solidFill>
            <a:schemeClr val="tx1"/>
          </a:solidFill>
          <a:latin typeface="+mn-lt"/>
          <a:ea typeface="+mn-ea"/>
          <a:cs typeface="+mn-cs"/>
        </a:defRPr>
      </a:lvl6pPr>
      <a:lvl7pPr marL="10799978" algn="l" defTabSz="3599993" rtl="0" eaLnBrk="1" latinLnBrk="0" hangingPunct="1">
        <a:defRPr sz="7087" kern="1200">
          <a:solidFill>
            <a:schemeClr val="tx1"/>
          </a:solidFill>
          <a:latin typeface="+mn-lt"/>
          <a:ea typeface="+mn-ea"/>
          <a:cs typeface="+mn-cs"/>
        </a:defRPr>
      </a:lvl7pPr>
      <a:lvl8pPr marL="12599975" algn="l" defTabSz="3599993" rtl="0" eaLnBrk="1" latinLnBrk="0" hangingPunct="1">
        <a:defRPr sz="7087" kern="1200">
          <a:solidFill>
            <a:schemeClr val="tx1"/>
          </a:solidFill>
          <a:latin typeface="+mn-lt"/>
          <a:ea typeface="+mn-ea"/>
          <a:cs typeface="+mn-cs"/>
        </a:defRPr>
      </a:lvl8pPr>
      <a:lvl9pPr marL="14399971" algn="l" defTabSz="3599993" rtl="0" eaLnBrk="1" latinLnBrk="0" hangingPunct="1">
        <a:defRPr sz="70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962C9A16-4B87-84EF-0069-3A0541D3C0C1}"/>
              </a:ext>
            </a:extLst>
          </p:cNvPr>
          <p:cNvPicPr>
            <a:picLocks noChangeAspect="1"/>
          </p:cNvPicPr>
          <p:nvPr/>
        </p:nvPicPr>
        <p:blipFill>
          <a:blip r:embed="rId3"/>
          <a:stretch>
            <a:fillRect/>
          </a:stretch>
        </p:blipFill>
        <p:spPr>
          <a:xfrm>
            <a:off x="8668064" y="10706444"/>
            <a:ext cx="18663610" cy="3381751"/>
          </a:xfrm>
          <a:prstGeom prst="rect">
            <a:avLst/>
          </a:prstGeom>
        </p:spPr>
      </p:pic>
      <p:sp>
        <p:nvSpPr>
          <p:cNvPr id="37" name="Rectangle: Rounded Corners 36">
            <a:extLst>
              <a:ext uri="{FF2B5EF4-FFF2-40B4-BE49-F238E27FC236}">
                <a16:creationId xmlns:a16="http://schemas.microsoft.com/office/drawing/2014/main" id="{3565E558-4DFC-A526-B144-75D4A0C15AD5}"/>
              </a:ext>
            </a:extLst>
          </p:cNvPr>
          <p:cNvSpPr/>
          <p:nvPr/>
        </p:nvSpPr>
        <p:spPr>
          <a:xfrm>
            <a:off x="6319498" y="16439177"/>
            <a:ext cx="1539240" cy="31242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Launch Application</a:t>
            </a:r>
          </a:p>
        </p:txBody>
      </p:sp>
      <p:sp>
        <p:nvSpPr>
          <p:cNvPr id="38" name="Rectangle: Rounded Corners 37">
            <a:extLst>
              <a:ext uri="{FF2B5EF4-FFF2-40B4-BE49-F238E27FC236}">
                <a16:creationId xmlns:a16="http://schemas.microsoft.com/office/drawing/2014/main" id="{44BEFF4C-22E4-A14E-CFC5-C5E702142575}"/>
              </a:ext>
            </a:extLst>
          </p:cNvPr>
          <p:cNvSpPr/>
          <p:nvPr/>
        </p:nvSpPr>
        <p:spPr>
          <a:xfrm>
            <a:off x="8203770" y="16439177"/>
            <a:ext cx="1613126" cy="31242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Select HDLGen File</a:t>
            </a:r>
          </a:p>
        </p:txBody>
      </p:sp>
      <p:sp>
        <p:nvSpPr>
          <p:cNvPr id="39" name="Rectangle: Rounded Corners 38">
            <a:extLst>
              <a:ext uri="{FF2B5EF4-FFF2-40B4-BE49-F238E27FC236}">
                <a16:creationId xmlns:a16="http://schemas.microsoft.com/office/drawing/2014/main" id="{030AB88E-260E-D591-151A-54B3DDE29CA5}"/>
              </a:ext>
            </a:extLst>
          </p:cNvPr>
          <p:cNvSpPr/>
          <p:nvPr/>
        </p:nvSpPr>
        <p:spPr>
          <a:xfrm>
            <a:off x="10282784" y="16251285"/>
            <a:ext cx="1613126"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Set SoC Builder Configuration (I/O, Vivado Settings)</a:t>
            </a:r>
          </a:p>
        </p:txBody>
      </p:sp>
      <p:cxnSp>
        <p:nvCxnSpPr>
          <p:cNvPr id="41" name="Straight Arrow Connector 40">
            <a:extLst>
              <a:ext uri="{FF2B5EF4-FFF2-40B4-BE49-F238E27FC236}">
                <a16:creationId xmlns:a16="http://schemas.microsoft.com/office/drawing/2014/main" id="{DBDBF918-8D7A-95A6-55CA-285E6CF89B06}"/>
              </a:ext>
            </a:extLst>
          </p:cNvPr>
          <p:cNvCxnSpPr>
            <a:cxnSpLocks/>
            <a:stCxn id="37" idx="3"/>
            <a:endCxn id="38" idx="1"/>
          </p:cNvCxnSpPr>
          <p:nvPr/>
        </p:nvCxnSpPr>
        <p:spPr>
          <a:xfrm>
            <a:off x="7858738" y="16595387"/>
            <a:ext cx="34503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3" name="Straight Arrow Connector 42">
            <a:extLst>
              <a:ext uri="{FF2B5EF4-FFF2-40B4-BE49-F238E27FC236}">
                <a16:creationId xmlns:a16="http://schemas.microsoft.com/office/drawing/2014/main" id="{3B03401C-6EC0-99EB-4EE3-1176372BCC0D}"/>
              </a:ext>
            </a:extLst>
          </p:cNvPr>
          <p:cNvCxnSpPr>
            <a:cxnSpLocks/>
            <a:stCxn id="38" idx="3"/>
            <a:endCxn id="39" idx="1"/>
          </p:cNvCxnSpPr>
          <p:nvPr/>
        </p:nvCxnSpPr>
        <p:spPr>
          <a:xfrm>
            <a:off x="9816896" y="16595387"/>
            <a:ext cx="465888" cy="70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5" name="Rectangle: Rounded Corners 44">
            <a:extLst>
              <a:ext uri="{FF2B5EF4-FFF2-40B4-BE49-F238E27FC236}">
                <a16:creationId xmlns:a16="http://schemas.microsoft.com/office/drawing/2014/main" id="{F9319A35-0045-E3B2-AF18-CEB90D6EE808}"/>
              </a:ext>
            </a:extLst>
          </p:cNvPr>
          <p:cNvSpPr/>
          <p:nvPr/>
        </p:nvSpPr>
        <p:spPr>
          <a:xfrm>
            <a:off x="19019614" y="16249174"/>
            <a:ext cx="1613126"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Vivado will execute all build steps required</a:t>
            </a:r>
          </a:p>
        </p:txBody>
      </p:sp>
      <p:sp>
        <p:nvSpPr>
          <p:cNvPr id="48" name="Rectangle: Rounded Corners 47">
            <a:extLst>
              <a:ext uri="{FF2B5EF4-FFF2-40B4-BE49-F238E27FC236}">
                <a16:creationId xmlns:a16="http://schemas.microsoft.com/office/drawing/2014/main" id="{085749BC-53CA-290C-7ADB-B13D765097EA}"/>
              </a:ext>
            </a:extLst>
          </p:cNvPr>
          <p:cNvSpPr/>
          <p:nvPr/>
        </p:nvSpPr>
        <p:spPr>
          <a:xfrm>
            <a:off x="26743021" y="16249174"/>
            <a:ext cx="2255520"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Find output files in </a:t>
            </a:r>
          </a:p>
          <a:p>
            <a:pPr algn="ctr"/>
            <a:r>
              <a:rPr lang="en-IE" sz="1100" b="1" dirty="0">
                <a:solidFill>
                  <a:schemeClr val="tx1"/>
                </a:solidFill>
              </a:rPr>
              <a:t>&lt;hdlgen-proj&gt;/PYNQBuild/output</a:t>
            </a:r>
            <a:endParaRPr lang="en-IE" sz="1200" b="1" dirty="0">
              <a:solidFill>
                <a:schemeClr val="tx1"/>
              </a:solidFill>
            </a:endParaRPr>
          </a:p>
        </p:txBody>
      </p:sp>
      <p:sp>
        <p:nvSpPr>
          <p:cNvPr id="60" name="Rectangle: Rounded Corners 59">
            <a:extLst>
              <a:ext uri="{FF2B5EF4-FFF2-40B4-BE49-F238E27FC236}">
                <a16:creationId xmlns:a16="http://schemas.microsoft.com/office/drawing/2014/main" id="{2B4CB1DD-0BDA-F124-C584-0DDFA44868F5}"/>
              </a:ext>
            </a:extLst>
          </p:cNvPr>
          <p:cNvSpPr/>
          <p:nvPr/>
        </p:nvSpPr>
        <p:spPr>
          <a:xfrm>
            <a:off x="31167893" y="16249174"/>
            <a:ext cx="1613126"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Upload all files in output/ to PYNQ</a:t>
            </a:r>
          </a:p>
        </p:txBody>
      </p:sp>
      <p:cxnSp>
        <p:nvCxnSpPr>
          <p:cNvPr id="61" name="Straight Arrow Connector 60">
            <a:extLst>
              <a:ext uri="{FF2B5EF4-FFF2-40B4-BE49-F238E27FC236}">
                <a16:creationId xmlns:a16="http://schemas.microsoft.com/office/drawing/2014/main" id="{F16C9C32-6C2B-D94A-9CBA-9B791C3626E6}"/>
              </a:ext>
            </a:extLst>
          </p:cNvPr>
          <p:cNvCxnSpPr>
            <a:cxnSpLocks/>
            <a:stCxn id="48" idx="3"/>
            <a:endCxn id="60" idx="1"/>
          </p:cNvCxnSpPr>
          <p:nvPr/>
        </p:nvCxnSpPr>
        <p:spPr>
          <a:xfrm>
            <a:off x="28998541" y="16593979"/>
            <a:ext cx="216935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80" name="Rectangle: Rounded Corners 79">
            <a:extLst>
              <a:ext uri="{FF2B5EF4-FFF2-40B4-BE49-F238E27FC236}">
                <a16:creationId xmlns:a16="http://schemas.microsoft.com/office/drawing/2014/main" id="{56E1B409-22F8-0A45-A47B-3DF033260416}"/>
              </a:ext>
            </a:extLst>
          </p:cNvPr>
          <p:cNvSpPr/>
          <p:nvPr/>
        </p:nvSpPr>
        <p:spPr>
          <a:xfrm>
            <a:off x="17470658" y="17237284"/>
            <a:ext cx="4711038" cy="1703860"/>
          </a:xfrm>
          <a:prstGeom prst="roundRect">
            <a:avLst>
              <a:gd name="adj" fmla="val 9444"/>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400" b="1" dirty="0"/>
              <a:t>Vivado </a:t>
            </a:r>
            <a:r>
              <a:rPr lang="en-IE" sz="1400" dirty="0"/>
              <a:t>is launched from the terminal using Python</a:t>
            </a:r>
          </a:p>
          <a:p>
            <a:r>
              <a:rPr lang="en-IE" sz="1400" dirty="0"/>
              <a:t>(Python opens a shell session, it opens Vivado by calling vivado.bat in the installation directory)</a:t>
            </a:r>
          </a:p>
          <a:p>
            <a:endParaRPr lang="en-IE" sz="1400" dirty="0"/>
          </a:p>
          <a:p>
            <a:r>
              <a:rPr lang="en-IE" sz="1400" dirty="0"/>
              <a:t>Vivado sources (executes) a </a:t>
            </a:r>
            <a:r>
              <a:rPr lang="en-IE" sz="1400" dirty="0" err="1"/>
              <a:t>Tcl</a:t>
            </a:r>
            <a:r>
              <a:rPr lang="en-IE" sz="1400" dirty="0"/>
              <a:t> (Tool control language) script with the build instructions which was prepared by the SoC builder in the previous step.</a:t>
            </a:r>
          </a:p>
        </p:txBody>
      </p:sp>
      <p:sp>
        <p:nvSpPr>
          <p:cNvPr id="89" name="Rectangle: Rounded Corners 88">
            <a:extLst>
              <a:ext uri="{FF2B5EF4-FFF2-40B4-BE49-F238E27FC236}">
                <a16:creationId xmlns:a16="http://schemas.microsoft.com/office/drawing/2014/main" id="{4FB6A418-755C-6D4F-7981-B0179224A3CC}"/>
              </a:ext>
            </a:extLst>
          </p:cNvPr>
          <p:cNvSpPr/>
          <p:nvPr/>
        </p:nvSpPr>
        <p:spPr>
          <a:xfrm>
            <a:off x="13651726" y="16249174"/>
            <a:ext cx="1613126"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Click “Run” in SoC Builder to start build</a:t>
            </a:r>
          </a:p>
        </p:txBody>
      </p:sp>
      <p:cxnSp>
        <p:nvCxnSpPr>
          <p:cNvPr id="91" name="Straight Arrow Connector 90">
            <a:extLst>
              <a:ext uri="{FF2B5EF4-FFF2-40B4-BE49-F238E27FC236}">
                <a16:creationId xmlns:a16="http://schemas.microsoft.com/office/drawing/2014/main" id="{10361270-4DD5-820C-DEC8-EC7E782119EC}"/>
              </a:ext>
            </a:extLst>
          </p:cNvPr>
          <p:cNvCxnSpPr>
            <a:cxnSpLocks/>
            <a:stCxn id="39" idx="3"/>
            <a:endCxn id="89" idx="1"/>
          </p:cNvCxnSpPr>
          <p:nvPr/>
        </p:nvCxnSpPr>
        <p:spPr>
          <a:xfrm flipV="1">
            <a:off x="11895910" y="16593979"/>
            <a:ext cx="1755816" cy="211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2" name="Rectangle: Rounded Corners 101">
            <a:extLst>
              <a:ext uri="{FF2B5EF4-FFF2-40B4-BE49-F238E27FC236}">
                <a16:creationId xmlns:a16="http://schemas.microsoft.com/office/drawing/2014/main" id="{80FC614D-7B93-E397-2BA8-8FA81B7771EB}"/>
              </a:ext>
            </a:extLst>
          </p:cNvPr>
          <p:cNvSpPr/>
          <p:nvPr/>
        </p:nvSpPr>
        <p:spPr>
          <a:xfrm>
            <a:off x="12102770" y="17237283"/>
            <a:ext cx="4711038" cy="762586"/>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400" b="1" dirty="0"/>
              <a:t>SoC Builder</a:t>
            </a:r>
            <a:r>
              <a:rPr lang="en-IE" sz="1400" dirty="0"/>
              <a:t> creates a script with all instructions and Vivado executes the build instructions to produce binary files.</a:t>
            </a:r>
            <a:endParaRPr lang="en-IE" sz="1200" dirty="0"/>
          </a:p>
        </p:txBody>
      </p:sp>
      <p:sp>
        <p:nvSpPr>
          <p:cNvPr id="112" name="Rectangle: Rounded Corners 111">
            <a:extLst>
              <a:ext uri="{FF2B5EF4-FFF2-40B4-BE49-F238E27FC236}">
                <a16:creationId xmlns:a16="http://schemas.microsoft.com/office/drawing/2014/main" id="{1A7BF4C2-4011-3D8B-2AC5-15DD8B82E92D}"/>
              </a:ext>
            </a:extLst>
          </p:cNvPr>
          <p:cNvSpPr/>
          <p:nvPr/>
        </p:nvSpPr>
        <p:spPr>
          <a:xfrm>
            <a:off x="26051795" y="17237283"/>
            <a:ext cx="3637973" cy="762586"/>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400" dirty="0"/>
              <a:t>Upon a successful build, SoC builder finds the bitstream output and dependencies and moves them to PYNQBuild/output directory</a:t>
            </a:r>
            <a:endParaRPr lang="en-IE" sz="1200" dirty="0"/>
          </a:p>
        </p:txBody>
      </p:sp>
      <p:sp>
        <p:nvSpPr>
          <p:cNvPr id="118" name="Rectangle: Rounded Corners 117">
            <a:extLst>
              <a:ext uri="{FF2B5EF4-FFF2-40B4-BE49-F238E27FC236}">
                <a16:creationId xmlns:a16="http://schemas.microsoft.com/office/drawing/2014/main" id="{C3EC9DEA-F15B-A770-EA77-1707ADA4A01C}"/>
              </a:ext>
            </a:extLst>
          </p:cNvPr>
          <p:cNvSpPr/>
          <p:nvPr/>
        </p:nvSpPr>
        <p:spPr>
          <a:xfrm>
            <a:off x="30155470" y="17237283"/>
            <a:ext cx="3637973" cy="1431718"/>
          </a:xfrm>
          <a:prstGeom prst="roundRect">
            <a:avLst>
              <a:gd name="adj" fmla="val 4025"/>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200" b="1" dirty="0"/>
              <a:t>Remote:</a:t>
            </a:r>
            <a:r>
              <a:rPr lang="en-IE" sz="1200" dirty="0"/>
              <a:t> Open remote </a:t>
            </a:r>
            <a:r>
              <a:rPr lang="en-IE" sz="1200" dirty="0" err="1"/>
              <a:t>Jupyter</a:t>
            </a:r>
            <a:r>
              <a:rPr lang="en-IE" sz="1200" dirty="0"/>
              <a:t> Notebook environment in your browser, select the upload button and select all files in PYNQBuild/output</a:t>
            </a:r>
          </a:p>
          <a:p>
            <a:endParaRPr lang="en-IE" sz="1200" dirty="0"/>
          </a:p>
          <a:p>
            <a:r>
              <a:rPr lang="en-IE" sz="1200" b="1" dirty="0"/>
              <a:t>Local (LAN or Direct Connection): </a:t>
            </a:r>
            <a:r>
              <a:rPr lang="en-IE" sz="1200" dirty="0"/>
              <a:t>You may upload files manually or choose to upload automatically, supplying IP address of the PYNQ board.</a:t>
            </a:r>
            <a:endParaRPr lang="en-IE" sz="1200" b="1" dirty="0"/>
          </a:p>
        </p:txBody>
      </p:sp>
      <p:sp>
        <p:nvSpPr>
          <p:cNvPr id="119" name="Rectangle: Rounded Corners 118">
            <a:extLst>
              <a:ext uri="{FF2B5EF4-FFF2-40B4-BE49-F238E27FC236}">
                <a16:creationId xmlns:a16="http://schemas.microsoft.com/office/drawing/2014/main" id="{C0533597-CA13-A931-8E2C-6A705154C597}"/>
              </a:ext>
            </a:extLst>
          </p:cNvPr>
          <p:cNvSpPr/>
          <p:nvPr/>
        </p:nvSpPr>
        <p:spPr>
          <a:xfrm>
            <a:off x="12112286" y="19320083"/>
            <a:ext cx="4711038" cy="3365746"/>
          </a:xfrm>
          <a:prstGeom prst="roundRect">
            <a:avLst>
              <a:gd name="adj" fmla="val 3503"/>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E" sz="1200" dirty="0"/>
              <a:t>Using information read from the XML, instructions are generated in </a:t>
            </a:r>
            <a:r>
              <a:rPr lang="en-IE" sz="1200" dirty="0" err="1"/>
              <a:t>Tcl</a:t>
            </a:r>
            <a:r>
              <a:rPr lang="en-IE" sz="1200" dirty="0"/>
              <a:t> language to execute the following steps:</a:t>
            </a:r>
          </a:p>
          <a:p>
            <a:pPr marL="228600" indent="-228600">
              <a:buFont typeface="+mj-lt"/>
              <a:buAutoNum type="arabicPeriod"/>
            </a:pPr>
            <a:r>
              <a:rPr lang="en-IE" sz="1200" dirty="0"/>
              <a:t>Launch Vivado</a:t>
            </a:r>
          </a:p>
          <a:p>
            <a:pPr marL="228600" indent="-228600">
              <a:buFont typeface="+mj-lt"/>
              <a:buAutoNum type="arabicPeriod"/>
            </a:pPr>
            <a:r>
              <a:rPr lang="en-IE" sz="1200" dirty="0"/>
              <a:t>(Optional) Make the Vivado GUI visible</a:t>
            </a:r>
          </a:p>
          <a:p>
            <a:pPr marL="228600" indent="-228600">
              <a:buFont typeface="+mj-lt"/>
              <a:buAutoNum type="arabicPeriod"/>
            </a:pPr>
            <a:r>
              <a:rPr lang="en-IE" sz="1200" dirty="0"/>
              <a:t>Change target board configuration to PYNQ Z2</a:t>
            </a:r>
          </a:p>
          <a:p>
            <a:pPr marL="228600" indent="-228600">
              <a:buFont typeface="+mj-lt"/>
              <a:buAutoNum type="arabicPeriod"/>
            </a:pPr>
            <a:r>
              <a:rPr lang="en-IE" sz="1200" dirty="0"/>
              <a:t>Import FPGA’s Physical Constraints</a:t>
            </a:r>
          </a:p>
          <a:p>
            <a:pPr marL="228600" indent="-228600">
              <a:buFont typeface="+mj-lt"/>
              <a:buAutoNum type="arabicPeriod"/>
            </a:pPr>
            <a:r>
              <a:rPr lang="en-IE" sz="1200" dirty="0"/>
              <a:t>Create and populate a block design connecting PYNQ Processing System to the VHDL Logic Component by AXI IP.</a:t>
            </a:r>
          </a:p>
          <a:p>
            <a:pPr marL="228600" indent="-228600">
              <a:buFont typeface="+mj-lt"/>
              <a:buAutoNum type="arabicPeriod"/>
            </a:pPr>
            <a:r>
              <a:rPr lang="en-IE" sz="1200" dirty="0"/>
              <a:t>Run Synthesis</a:t>
            </a:r>
          </a:p>
          <a:p>
            <a:pPr marL="228600" indent="-228600">
              <a:buFont typeface="+mj-lt"/>
              <a:buAutoNum type="arabicPeriod"/>
            </a:pPr>
            <a:r>
              <a:rPr lang="en-IE" sz="1200" dirty="0"/>
              <a:t>Run Implementation</a:t>
            </a:r>
          </a:p>
          <a:p>
            <a:pPr marL="228600" indent="-228600">
              <a:buFont typeface="+mj-lt"/>
              <a:buAutoNum type="arabicPeriod"/>
            </a:pPr>
            <a:r>
              <a:rPr lang="en-IE" sz="1200" dirty="0"/>
              <a:t>Generate and Export Bitstream</a:t>
            </a:r>
          </a:p>
          <a:p>
            <a:pPr marL="228600" indent="-228600">
              <a:buFont typeface="+mj-lt"/>
              <a:buAutoNum type="arabicPeriod"/>
            </a:pPr>
            <a:r>
              <a:rPr lang="en-IE" sz="1200" dirty="0"/>
              <a:t>Export Block Diagram</a:t>
            </a:r>
          </a:p>
          <a:p>
            <a:endParaRPr lang="en-IE" sz="1200" dirty="0"/>
          </a:p>
          <a:p>
            <a:r>
              <a:rPr lang="en-IE" sz="1200" dirty="0"/>
              <a:t>An XDC Master Physical Constraints File is also generated automatically depending on the I/O configuration specified by the user in the GUI. The XDC file maps board I/O to external ports in the block diagram.</a:t>
            </a:r>
          </a:p>
        </p:txBody>
      </p:sp>
      <p:cxnSp>
        <p:nvCxnSpPr>
          <p:cNvPr id="124" name="Straight Connector 123">
            <a:extLst>
              <a:ext uri="{FF2B5EF4-FFF2-40B4-BE49-F238E27FC236}">
                <a16:creationId xmlns:a16="http://schemas.microsoft.com/office/drawing/2014/main" id="{4CB1E3BD-BC5C-0EF6-DF70-D135C8F9E804}"/>
              </a:ext>
            </a:extLst>
          </p:cNvPr>
          <p:cNvCxnSpPr>
            <a:stCxn id="89" idx="2"/>
            <a:endCxn id="102" idx="0"/>
          </p:cNvCxnSpPr>
          <p:nvPr/>
        </p:nvCxnSpPr>
        <p:spPr>
          <a:xfrm>
            <a:off x="14458289" y="16938784"/>
            <a:ext cx="0" cy="298499"/>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A9144F4B-0935-0861-49F5-25BCDDB2FA61}"/>
              </a:ext>
            </a:extLst>
          </p:cNvPr>
          <p:cNvCxnSpPr>
            <a:cxnSpLocks/>
            <a:stCxn id="102" idx="2"/>
            <a:endCxn id="119" idx="0"/>
          </p:cNvCxnSpPr>
          <p:nvPr/>
        </p:nvCxnSpPr>
        <p:spPr>
          <a:xfrm>
            <a:off x="14458289" y="17999869"/>
            <a:ext cx="9516" cy="1320214"/>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28" name="Straight Connector 127">
            <a:extLst>
              <a:ext uri="{FF2B5EF4-FFF2-40B4-BE49-F238E27FC236}">
                <a16:creationId xmlns:a16="http://schemas.microsoft.com/office/drawing/2014/main" id="{EFD28CED-2DB8-E7B5-CCAF-D389242892F4}"/>
              </a:ext>
            </a:extLst>
          </p:cNvPr>
          <p:cNvCxnSpPr>
            <a:cxnSpLocks/>
            <a:stCxn id="45" idx="2"/>
            <a:endCxn id="80" idx="0"/>
          </p:cNvCxnSpPr>
          <p:nvPr/>
        </p:nvCxnSpPr>
        <p:spPr>
          <a:xfrm>
            <a:off x="19826177" y="16938784"/>
            <a:ext cx="0" cy="298500"/>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C882B75F-37C7-9550-C1CF-B42899907514}"/>
              </a:ext>
            </a:extLst>
          </p:cNvPr>
          <p:cNvCxnSpPr>
            <a:cxnSpLocks/>
            <a:stCxn id="48" idx="2"/>
            <a:endCxn id="112" idx="0"/>
          </p:cNvCxnSpPr>
          <p:nvPr/>
        </p:nvCxnSpPr>
        <p:spPr>
          <a:xfrm>
            <a:off x="27870781" y="16938784"/>
            <a:ext cx="1" cy="298499"/>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35" name="Straight Connector 134">
            <a:extLst>
              <a:ext uri="{FF2B5EF4-FFF2-40B4-BE49-F238E27FC236}">
                <a16:creationId xmlns:a16="http://schemas.microsoft.com/office/drawing/2014/main" id="{2A9BCEA6-6A22-BC3A-87A6-DFB1637E4675}"/>
              </a:ext>
            </a:extLst>
          </p:cNvPr>
          <p:cNvCxnSpPr>
            <a:cxnSpLocks/>
            <a:stCxn id="60" idx="2"/>
            <a:endCxn id="118" idx="0"/>
          </p:cNvCxnSpPr>
          <p:nvPr/>
        </p:nvCxnSpPr>
        <p:spPr>
          <a:xfrm>
            <a:off x="31974456" y="16938784"/>
            <a:ext cx="1" cy="298499"/>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140" name="Rectangle: Rounded Corners 139">
            <a:extLst>
              <a:ext uri="{FF2B5EF4-FFF2-40B4-BE49-F238E27FC236}">
                <a16:creationId xmlns:a16="http://schemas.microsoft.com/office/drawing/2014/main" id="{DB349C9C-5677-9764-6E7F-80B3DF72E379}"/>
              </a:ext>
            </a:extLst>
          </p:cNvPr>
          <p:cNvSpPr/>
          <p:nvPr/>
        </p:nvSpPr>
        <p:spPr>
          <a:xfrm>
            <a:off x="12102770" y="23275227"/>
            <a:ext cx="4711038" cy="7103174"/>
          </a:xfrm>
          <a:prstGeom prst="roundRect">
            <a:avLst>
              <a:gd name="adj" fmla="val 3503"/>
            </a:avLst>
          </a:prstGeom>
        </p:spPr>
        <p:style>
          <a:lnRef idx="2">
            <a:schemeClr val="accent2">
              <a:shade val="15000"/>
            </a:schemeClr>
          </a:lnRef>
          <a:fillRef idx="1">
            <a:schemeClr val="accent2"/>
          </a:fillRef>
          <a:effectRef idx="0">
            <a:schemeClr val="accent2"/>
          </a:effectRef>
          <a:fontRef idx="minor">
            <a:schemeClr val="lt1"/>
          </a:fontRef>
        </p:style>
        <p:txBody>
          <a:bodyPr rtlCol="0" anchor="t"/>
          <a:lstStyle/>
          <a:p>
            <a:r>
              <a:rPr lang="en-IE" sz="1200" dirty="0"/>
              <a:t>Using information read from the XML, instructions are generated in </a:t>
            </a:r>
            <a:r>
              <a:rPr lang="en-IE" sz="1200" dirty="0" err="1"/>
              <a:t>Tcl</a:t>
            </a:r>
            <a:r>
              <a:rPr lang="en-IE" sz="1200" dirty="0"/>
              <a:t> language to execute the following steps:</a:t>
            </a:r>
          </a:p>
          <a:p>
            <a:pPr marL="228600" indent="-228600">
              <a:buFont typeface="+mj-lt"/>
              <a:buAutoNum type="arabicPeriod"/>
            </a:pPr>
            <a:r>
              <a:rPr lang="en-IE" sz="1200" dirty="0"/>
              <a:t>Launch Vivado</a:t>
            </a:r>
          </a:p>
          <a:p>
            <a:pPr marL="228600" indent="-228600">
              <a:buFont typeface="+mj-lt"/>
              <a:buAutoNum type="arabicPeriod"/>
            </a:pPr>
            <a:r>
              <a:rPr lang="en-IE" sz="1200" dirty="0"/>
              <a:t>(Optional) Make the Vivado GUI visible</a:t>
            </a:r>
          </a:p>
          <a:p>
            <a:pPr marL="228600" indent="-228600">
              <a:buFont typeface="+mj-lt"/>
              <a:buAutoNum type="arabicPeriod"/>
            </a:pPr>
            <a:r>
              <a:rPr lang="en-IE" sz="1200" dirty="0"/>
              <a:t>Set target board configuration to PYNQ Z-2</a:t>
            </a:r>
          </a:p>
          <a:p>
            <a:pPr marL="685800" lvl="1" indent="-228600">
              <a:buFont typeface="+mj-lt"/>
              <a:buAutoNum type="arabicPeriod"/>
            </a:pPr>
            <a:r>
              <a:rPr lang="en-IE" sz="1200" dirty="0"/>
              <a:t>If the board config does not exist in the user’s installation of Vivado, install it automatically.</a:t>
            </a:r>
          </a:p>
          <a:p>
            <a:pPr marL="228600" indent="-228600">
              <a:buFont typeface="+mj-lt"/>
              <a:buAutoNum type="arabicPeriod"/>
            </a:pPr>
            <a:r>
              <a:rPr lang="en-IE" sz="1200" dirty="0"/>
              <a:t>Import FPGA’s Physical Constraints</a:t>
            </a:r>
          </a:p>
          <a:p>
            <a:pPr marL="685800" lvl="1" indent="-228600">
              <a:buFont typeface="+mj-lt"/>
              <a:buAutoNum type="arabicPeriod"/>
            </a:pPr>
            <a:r>
              <a:rPr lang="en-IE" sz="1200" dirty="0"/>
              <a:t>Physical constraints are generated depending on I/O config. This file maps external pins in block design to board I/O pins.</a:t>
            </a:r>
          </a:p>
          <a:p>
            <a:pPr marL="228600" indent="-228600">
              <a:buFont typeface="+mj-lt"/>
              <a:buAutoNum type="arabicPeriod"/>
            </a:pPr>
            <a:r>
              <a:rPr lang="en-IE" sz="1200" dirty="0"/>
              <a:t>Create and populate a block design connecting PYNQ Processing System to the VHDL Logic Component by AXI IP.</a:t>
            </a:r>
          </a:p>
          <a:p>
            <a:pPr marL="685800" lvl="1" indent="-228600">
              <a:buFont typeface="+mj-lt"/>
              <a:buAutoNum type="arabicPeriod"/>
            </a:pPr>
            <a:r>
              <a:rPr lang="en-IE" sz="1200" dirty="0"/>
              <a:t>Import Component</a:t>
            </a:r>
          </a:p>
          <a:p>
            <a:pPr marL="685800" lvl="1" indent="-228600">
              <a:buFont typeface="+mj-lt"/>
              <a:buAutoNum type="arabicPeriod"/>
            </a:pPr>
            <a:r>
              <a:rPr lang="en-IE" sz="1200" dirty="0"/>
              <a:t>(Optional) An SVG image of component may be exported at this point. It will be used later and presented in the </a:t>
            </a:r>
            <a:r>
              <a:rPr lang="en-IE" sz="1200" dirty="0" err="1"/>
              <a:t>Jupyter</a:t>
            </a:r>
            <a:r>
              <a:rPr lang="en-IE" sz="1200" dirty="0"/>
              <a:t> Notebook </a:t>
            </a:r>
            <a:r>
              <a:rPr lang="en-IE" sz="1200" dirty="0" err="1"/>
              <a:t>fiel</a:t>
            </a:r>
            <a:endParaRPr lang="en-IE" sz="1200" dirty="0"/>
          </a:p>
          <a:p>
            <a:pPr marL="685800" lvl="1" indent="-228600">
              <a:buFont typeface="+mj-lt"/>
              <a:buAutoNum type="arabicPeriod"/>
            </a:pPr>
            <a:r>
              <a:rPr lang="en-IE" sz="1200" dirty="0"/>
              <a:t>Import Zynq Processing Unit</a:t>
            </a:r>
          </a:p>
          <a:p>
            <a:pPr marL="685800" lvl="1" indent="-228600">
              <a:buFont typeface="+mj-lt"/>
              <a:buAutoNum type="arabicPeriod"/>
            </a:pPr>
            <a:r>
              <a:rPr lang="en-IE" sz="1200" dirty="0"/>
              <a:t>For each signal in the component:</a:t>
            </a:r>
          </a:p>
          <a:p>
            <a:pPr marL="1143000" lvl="2" indent="-228600">
              <a:buFont typeface="+mj-lt"/>
              <a:buAutoNum type="arabicPeriod"/>
            </a:pPr>
            <a:r>
              <a:rPr lang="en-IE" sz="1200" dirty="0"/>
              <a:t>Import AXI GPIO Component</a:t>
            </a:r>
          </a:p>
          <a:p>
            <a:pPr marL="1143000" lvl="2" indent="-228600">
              <a:buFont typeface="+mj-lt"/>
              <a:buAutoNum type="arabicPeriod"/>
            </a:pPr>
            <a:r>
              <a:rPr lang="en-IE" sz="1200" dirty="0"/>
              <a:t>Configure AXI GPIO</a:t>
            </a:r>
          </a:p>
          <a:p>
            <a:pPr marL="1143000" lvl="2" indent="-228600">
              <a:buFont typeface="+mj-lt"/>
              <a:buAutoNum type="arabicPeriod"/>
            </a:pPr>
            <a:r>
              <a:rPr lang="en-IE" sz="1200" dirty="0"/>
              <a:t>Connect user component port to GPIO</a:t>
            </a:r>
          </a:p>
          <a:p>
            <a:pPr marL="685800" lvl="1" indent="-228600">
              <a:buFont typeface="+mj-lt"/>
              <a:buAutoNum type="arabicPeriod"/>
            </a:pPr>
            <a:r>
              <a:rPr lang="en-IE" sz="1200" dirty="0"/>
              <a:t>Import AXI Interconnect IP</a:t>
            </a:r>
          </a:p>
          <a:p>
            <a:pPr marL="685800" lvl="1" indent="-228600">
              <a:buFont typeface="+mj-lt"/>
              <a:buAutoNum type="arabicPeriod"/>
            </a:pPr>
            <a:r>
              <a:rPr lang="en-IE" sz="1200" dirty="0"/>
              <a:t>Connect each AXI GPIO to the Interconnect IP</a:t>
            </a:r>
          </a:p>
          <a:p>
            <a:pPr marL="685800" lvl="1" indent="-228600">
              <a:buFont typeface="+mj-lt"/>
              <a:buAutoNum type="arabicPeriod"/>
            </a:pPr>
            <a:r>
              <a:rPr lang="en-IE" sz="1200" dirty="0"/>
              <a:t>Import System Reset IP</a:t>
            </a:r>
          </a:p>
          <a:p>
            <a:pPr marL="685800" lvl="1" indent="-228600">
              <a:buFont typeface="+mj-lt"/>
              <a:buAutoNum type="arabicPeriod"/>
            </a:pPr>
            <a:r>
              <a:rPr lang="en-IE" sz="1200" dirty="0"/>
              <a:t>Connect System Reset to the Interconnect IP</a:t>
            </a:r>
          </a:p>
          <a:p>
            <a:pPr marL="685800" lvl="1" indent="-228600">
              <a:buFont typeface="+mj-lt"/>
              <a:buAutoNum type="arabicPeriod"/>
            </a:pPr>
            <a:r>
              <a:rPr lang="en-IE" sz="1200" dirty="0"/>
              <a:t>Run Connection Automation on Block Design</a:t>
            </a:r>
          </a:p>
          <a:p>
            <a:pPr marL="685800" lvl="1" indent="-228600">
              <a:buFont typeface="+mj-lt"/>
              <a:buAutoNum type="arabicPeriod"/>
            </a:pPr>
            <a:r>
              <a:rPr lang="en-IE" sz="1200" dirty="0"/>
              <a:t>Run Block Automation on Block Design</a:t>
            </a:r>
          </a:p>
          <a:p>
            <a:pPr marL="685800" lvl="1" indent="-228600">
              <a:buFont typeface="+mj-lt"/>
              <a:buAutoNum type="arabicPeriod"/>
            </a:pPr>
            <a:r>
              <a:rPr lang="en-IE" sz="1200" dirty="0"/>
              <a:t>Auto assign memory addresses</a:t>
            </a:r>
          </a:p>
          <a:p>
            <a:pPr marL="685800" lvl="1" indent="-228600">
              <a:buFont typeface="+mj-lt"/>
              <a:buAutoNum type="arabicPeriod"/>
            </a:pPr>
            <a:r>
              <a:rPr lang="en-IE" sz="1200" dirty="0"/>
              <a:t>Validate Block Design</a:t>
            </a:r>
          </a:p>
          <a:p>
            <a:pPr marL="228600" indent="-228600">
              <a:buFont typeface="+mj-lt"/>
              <a:buAutoNum type="arabicPeriod"/>
            </a:pPr>
            <a:r>
              <a:rPr lang="en-IE" sz="1200" dirty="0"/>
              <a:t>A HDL Wrapper is generated automatically by Vivado</a:t>
            </a:r>
          </a:p>
          <a:p>
            <a:pPr marL="228600" indent="-228600">
              <a:buFont typeface="+mj-lt"/>
              <a:buAutoNum type="arabicPeriod"/>
            </a:pPr>
            <a:r>
              <a:rPr lang="en-IE" sz="1200" dirty="0"/>
              <a:t>Run Synthesis</a:t>
            </a:r>
          </a:p>
          <a:p>
            <a:pPr marL="228600" indent="-228600">
              <a:buFont typeface="+mj-lt"/>
              <a:buAutoNum type="arabicPeriod"/>
            </a:pPr>
            <a:r>
              <a:rPr lang="en-IE" sz="1200" dirty="0"/>
              <a:t>Run Implementation</a:t>
            </a:r>
          </a:p>
          <a:p>
            <a:pPr marL="228600" indent="-228600">
              <a:buFont typeface="+mj-lt"/>
              <a:buAutoNum type="arabicPeriod"/>
            </a:pPr>
            <a:r>
              <a:rPr lang="en-IE" sz="1200" dirty="0"/>
              <a:t>Generate and Export Bitstream</a:t>
            </a:r>
          </a:p>
          <a:p>
            <a:pPr marL="228600" indent="-228600">
              <a:buFont typeface="+mj-lt"/>
              <a:buAutoNum type="arabicPeriod"/>
            </a:pPr>
            <a:r>
              <a:rPr lang="en-IE" sz="1200" dirty="0"/>
              <a:t>Export Block Diagram</a:t>
            </a:r>
          </a:p>
          <a:p>
            <a:pPr marL="228600" indent="-228600">
              <a:buFont typeface="+mj-lt"/>
              <a:buAutoNum type="arabicPeriod"/>
            </a:pPr>
            <a:r>
              <a:rPr lang="en-IE" sz="1200" dirty="0"/>
              <a:t>(Optional) The user may set Vivado not to close automatically allowing them inspect the project for their own purposes.</a:t>
            </a:r>
          </a:p>
          <a:p>
            <a:pPr marL="228600" indent="-228600">
              <a:buFont typeface="+mj-lt"/>
              <a:buAutoNum type="arabicPeriod"/>
            </a:pPr>
            <a:r>
              <a:rPr lang="en-IE" sz="1200" dirty="0"/>
              <a:t>Close project, close GUI and exit Vivado</a:t>
            </a:r>
          </a:p>
        </p:txBody>
      </p:sp>
      <p:cxnSp>
        <p:nvCxnSpPr>
          <p:cNvPr id="142" name="Straight Connector 141">
            <a:extLst>
              <a:ext uri="{FF2B5EF4-FFF2-40B4-BE49-F238E27FC236}">
                <a16:creationId xmlns:a16="http://schemas.microsoft.com/office/drawing/2014/main" id="{0D9C7A01-AD9C-3FBE-A0AE-4C2E00370EE0}"/>
              </a:ext>
            </a:extLst>
          </p:cNvPr>
          <p:cNvCxnSpPr>
            <a:cxnSpLocks/>
            <a:stCxn id="119" idx="2"/>
            <a:endCxn id="140" idx="0"/>
          </p:cNvCxnSpPr>
          <p:nvPr/>
        </p:nvCxnSpPr>
        <p:spPr>
          <a:xfrm flipH="1">
            <a:off x="14458289" y="22685829"/>
            <a:ext cx="9516" cy="589398"/>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160" name="Rectangle: Rounded Corners 159">
            <a:extLst>
              <a:ext uri="{FF2B5EF4-FFF2-40B4-BE49-F238E27FC236}">
                <a16:creationId xmlns:a16="http://schemas.microsoft.com/office/drawing/2014/main" id="{D41A3946-8985-7F17-B86C-45217074256A}"/>
              </a:ext>
            </a:extLst>
          </p:cNvPr>
          <p:cNvSpPr/>
          <p:nvPr/>
        </p:nvSpPr>
        <p:spPr>
          <a:xfrm>
            <a:off x="17470658" y="19320083"/>
            <a:ext cx="4711038" cy="1609517"/>
          </a:xfrm>
          <a:prstGeom prst="roundRect">
            <a:avLst>
              <a:gd name="adj" fmla="val 3503"/>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E" sz="1200" dirty="0"/>
              <a:t>Whilst Vivado is executing the steps, the SoC builder will run multiple threads used to track the main application log, the synthesis log and the implementation log files.</a:t>
            </a:r>
          </a:p>
          <a:p>
            <a:endParaRPr lang="en-IE" sz="1200" dirty="0"/>
          </a:p>
          <a:p>
            <a:r>
              <a:rPr lang="en-IE" sz="1200" dirty="0"/>
              <a:t>The SoC Builder checks continuously to determine what stage in the build process Vivado is in, and relay this to the user through the GUI. The logs will also inform the SoC builder if there is any errors or critical warnings, handling errors and relaying info to user.</a:t>
            </a:r>
          </a:p>
        </p:txBody>
      </p:sp>
      <p:cxnSp>
        <p:nvCxnSpPr>
          <p:cNvPr id="161" name="Straight Connector 160">
            <a:extLst>
              <a:ext uri="{FF2B5EF4-FFF2-40B4-BE49-F238E27FC236}">
                <a16:creationId xmlns:a16="http://schemas.microsoft.com/office/drawing/2014/main" id="{297B3424-6E21-72C7-3355-8FC116896CC2}"/>
              </a:ext>
            </a:extLst>
          </p:cNvPr>
          <p:cNvCxnSpPr>
            <a:cxnSpLocks/>
            <a:stCxn id="80" idx="2"/>
            <a:endCxn id="160" idx="0"/>
          </p:cNvCxnSpPr>
          <p:nvPr/>
        </p:nvCxnSpPr>
        <p:spPr>
          <a:xfrm>
            <a:off x="19826177" y="18941144"/>
            <a:ext cx="0" cy="378939"/>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180" name="Rectangle: Rounded Corners 179">
            <a:extLst>
              <a:ext uri="{FF2B5EF4-FFF2-40B4-BE49-F238E27FC236}">
                <a16:creationId xmlns:a16="http://schemas.microsoft.com/office/drawing/2014/main" id="{A674595F-D780-65F2-7804-C9948B1641A8}"/>
              </a:ext>
            </a:extLst>
          </p:cNvPr>
          <p:cNvSpPr/>
          <p:nvPr/>
        </p:nvSpPr>
        <p:spPr>
          <a:xfrm>
            <a:off x="22989711" y="16249174"/>
            <a:ext cx="2255520"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Find output files in </a:t>
            </a:r>
          </a:p>
          <a:p>
            <a:pPr algn="ctr"/>
            <a:r>
              <a:rPr lang="en-IE" sz="1100" b="1" dirty="0">
                <a:solidFill>
                  <a:schemeClr val="tx1"/>
                </a:solidFill>
              </a:rPr>
              <a:t>&lt;hdlgen-proj&gt;/PYNQBuild/output</a:t>
            </a:r>
            <a:endParaRPr lang="en-IE" sz="1200" b="1" dirty="0">
              <a:solidFill>
                <a:schemeClr val="tx1"/>
              </a:solidFill>
            </a:endParaRPr>
          </a:p>
        </p:txBody>
      </p:sp>
      <p:sp>
        <p:nvSpPr>
          <p:cNvPr id="181" name="Rectangle: Rounded Corners 180">
            <a:extLst>
              <a:ext uri="{FF2B5EF4-FFF2-40B4-BE49-F238E27FC236}">
                <a16:creationId xmlns:a16="http://schemas.microsoft.com/office/drawing/2014/main" id="{61AB9823-15FB-8B87-FB6F-25D196F8EB77}"/>
              </a:ext>
            </a:extLst>
          </p:cNvPr>
          <p:cNvSpPr/>
          <p:nvPr/>
        </p:nvSpPr>
        <p:spPr>
          <a:xfrm>
            <a:off x="22298485" y="17237283"/>
            <a:ext cx="3637973" cy="762586"/>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400" dirty="0"/>
              <a:t>Upon a successful build, SoC builder finds the bitstream output and dependencies and moves them to PYNQBuild/output directory</a:t>
            </a:r>
            <a:endParaRPr lang="en-IE" sz="1200" dirty="0"/>
          </a:p>
        </p:txBody>
      </p:sp>
      <p:cxnSp>
        <p:nvCxnSpPr>
          <p:cNvPr id="182" name="Straight Connector 181">
            <a:extLst>
              <a:ext uri="{FF2B5EF4-FFF2-40B4-BE49-F238E27FC236}">
                <a16:creationId xmlns:a16="http://schemas.microsoft.com/office/drawing/2014/main" id="{79A10940-A8BF-38C8-9876-95F3D19D81A9}"/>
              </a:ext>
            </a:extLst>
          </p:cNvPr>
          <p:cNvCxnSpPr>
            <a:cxnSpLocks/>
            <a:stCxn id="180" idx="2"/>
            <a:endCxn id="181" idx="0"/>
          </p:cNvCxnSpPr>
          <p:nvPr/>
        </p:nvCxnSpPr>
        <p:spPr>
          <a:xfrm>
            <a:off x="24117471" y="16938784"/>
            <a:ext cx="1" cy="298499"/>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83" name="Straight Arrow Connector 182">
            <a:extLst>
              <a:ext uri="{FF2B5EF4-FFF2-40B4-BE49-F238E27FC236}">
                <a16:creationId xmlns:a16="http://schemas.microsoft.com/office/drawing/2014/main" id="{476614C7-6371-F7F7-404F-6F80A41A82B5}"/>
              </a:ext>
            </a:extLst>
          </p:cNvPr>
          <p:cNvCxnSpPr>
            <a:cxnSpLocks/>
          </p:cNvCxnSpPr>
          <p:nvPr/>
        </p:nvCxnSpPr>
        <p:spPr>
          <a:xfrm>
            <a:off x="15264852" y="16593979"/>
            <a:ext cx="375476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84" name="Straight Arrow Connector 183">
            <a:extLst>
              <a:ext uri="{FF2B5EF4-FFF2-40B4-BE49-F238E27FC236}">
                <a16:creationId xmlns:a16="http://schemas.microsoft.com/office/drawing/2014/main" id="{EBBE96CD-833F-F6F8-42ED-8F5AEA1300E1}"/>
              </a:ext>
            </a:extLst>
          </p:cNvPr>
          <p:cNvCxnSpPr>
            <a:cxnSpLocks/>
            <a:stCxn id="45" idx="3"/>
            <a:endCxn id="180" idx="1"/>
          </p:cNvCxnSpPr>
          <p:nvPr/>
        </p:nvCxnSpPr>
        <p:spPr>
          <a:xfrm>
            <a:off x="20632740" y="16593979"/>
            <a:ext cx="2356971"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85" name="Straight Arrow Connector 184">
            <a:extLst>
              <a:ext uri="{FF2B5EF4-FFF2-40B4-BE49-F238E27FC236}">
                <a16:creationId xmlns:a16="http://schemas.microsoft.com/office/drawing/2014/main" id="{C710A561-0770-8771-7427-417755E6FAB2}"/>
              </a:ext>
            </a:extLst>
          </p:cNvPr>
          <p:cNvCxnSpPr>
            <a:cxnSpLocks/>
            <a:stCxn id="180" idx="3"/>
            <a:endCxn id="48" idx="1"/>
          </p:cNvCxnSpPr>
          <p:nvPr/>
        </p:nvCxnSpPr>
        <p:spPr>
          <a:xfrm>
            <a:off x="25245231" y="16593979"/>
            <a:ext cx="149779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90" name="Left Brace 189">
            <a:extLst>
              <a:ext uri="{FF2B5EF4-FFF2-40B4-BE49-F238E27FC236}">
                <a16:creationId xmlns:a16="http://schemas.microsoft.com/office/drawing/2014/main" id="{FD73EF55-4E24-76F6-AEEF-833BD4AE781F}"/>
              </a:ext>
            </a:extLst>
          </p:cNvPr>
          <p:cNvSpPr/>
          <p:nvPr/>
        </p:nvSpPr>
        <p:spPr>
          <a:xfrm rot="5400000">
            <a:off x="11181720" y="10534594"/>
            <a:ext cx="779381" cy="10503827"/>
          </a:xfrm>
          <a:prstGeom prst="leftBrace">
            <a:avLst>
              <a:gd name="adj1" fmla="val 88993"/>
              <a:gd name="adj2" fmla="val 50000"/>
            </a:avLst>
          </a:prstGeom>
          <a:ln w="76200">
            <a:solidFill>
              <a:schemeClr val="accent5"/>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cxnSp>
        <p:nvCxnSpPr>
          <p:cNvPr id="193" name="Straight Arrow Connector 192">
            <a:extLst>
              <a:ext uri="{FF2B5EF4-FFF2-40B4-BE49-F238E27FC236}">
                <a16:creationId xmlns:a16="http://schemas.microsoft.com/office/drawing/2014/main" id="{5FF4A591-9A4D-32A4-882F-1B2D3E69FF9C}"/>
              </a:ext>
            </a:extLst>
          </p:cNvPr>
          <p:cNvCxnSpPr>
            <a:cxnSpLocks/>
          </p:cNvCxnSpPr>
          <p:nvPr/>
        </p:nvCxnSpPr>
        <p:spPr>
          <a:xfrm flipH="1">
            <a:off x="11895910" y="14197242"/>
            <a:ext cx="4506140" cy="1248792"/>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195" name="Left Brace 194">
            <a:extLst>
              <a:ext uri="{FF2B5EF4-FFF2-40B4-BE49-F238E27FC236}">
                <a16:creationId xmlns:a16="http://schemas.microsoft.com/office/drawing/2014/main" id="{3FF210DA-58EA-148F-15B0-C906600CF01F}"/>
              </a:ext>
            </a:extLst>
          </p:cNvPr>
          <p:cNvSpPr/>
          <p:nvPr/>
        </p:nvSpPr>
        <p:spPr>
          <a:xfrm rot="5400000">
            <a:off x="25507252" y="12317392"/>
            <a:ext cx="779381" cy="6994413"/>
          </a:xfrm>
          <a:prstGeom prst="leftBrace">
            <a:avLst>
              <a:gd name="adj1" fmla="val 88993"/>
              <a:gd name="adj2" fmla="val 50000"/>
            </a:avLst>
          </a:prstGeom>
          <a:ln w="76200">
            <a:solidFill>
              <a:schemeClr val="accent5"/>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cxnSp>
        <p:nvCxnSpPr>
          <p:cNvPr id="196" name="Straight Arrow Connector 195">
            <a:extLst>
              <a:ext uri="{FF2B5EF4-FFF2-40B4-BE49-F238E27FC236}">
                <a16:creationId xmlns:a16="http://schemas.microsoft.com/office/drawing/2014/main" id="{21C855E2-6144-746D-BCFB-00C029434351}"/>
              </a:ext>
            </a:extLst>
          </p:cNvPr>
          <p:cNvCxnSpPr>
            <a:cxnSpLocks/>
          </p:cNvCxnSpPr>
          <p:nvPr/>
        </p:nvCxnSpPr>
        <p:spPr>
          <a:xfrm>
            <a:off x="19067241" y="14235829"/>
            <a:ext cx="6364509" cy="1067297"/>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cxnSp>
        <p:nvCxnSpPr>
          <p:cNvPr id="192" name="Straight Arrow Connector 191">
            <a:extLst>
              <a:ext uri="{FF2B5EF4-FFF2-40B4-BE49-F238E27FC236}">
                <a16:creationId xmlns:a16="http://schemas.microsoft.com/office/drawing/2014/main" id="{5829DA8B-0C90-37A4-B160-E8184F7447C8}"/>
              </a:ext>
            </a:extLst>
          </p:cNvPr>
          <p:cNvCxnSpPr>
            <a:cxnSpLocks/>
          </p:cNvCxnSpPr>
          <p:nvPr/>
        </p:nvCxnSpPr>
        <p:spPr>
          <a:xfrm flipH="1">
            <a:off x="20159829" y="14230350"/>
            <a:ext cx="1480971" cy="1912590"/>
          </a:xfrm>
          <a:prstGeom prst="straightConnector1">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201" name="Rectangle: Rounded Corners 200">
            <a:extLst>
              <a:ext uri="{FF2B5EF4-FFF2-40B4-BE49-F238E27FC236}">
                <a16:creationId xmlns:a16="http://schemas.microsoft.com/office/drawing/2014/main" id="{78D44E33-3AA4-D2C0-3E8F-07F6A7FA2A22}"/>
              </a:ext>
            </a:extLst>
          </p:cNvPr>
          <p:cNvSpPr/>
          <p:nvPr/>
        </p:nvSpPr>
        <p:spPr>
          <a:xfrm>
            <a:off x="6635698" y="17051113"/>
            <a:ext cx="4711038" cy="762586"/>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400" b="1" dirty="0"/>
              <a:t>SoC Builder</a:t>
            </a:r>
            <a:r>
              <a:rPr lang="en-IE" sz="1400" dirty="0"/>
              <a:t> reads all the required information from the HDLGen Project XML file</a:t>
            </a:r>
            <a:endParaRPr lang="en-IE" sz="1200" dirty="0"/>
          </a:p>
        </p:txBody>
      </p:sp>
      <p:cxnSp>
        <p:nvCxnSpPr>
          <p:cNvPr id="202" name="Straight Connector 201">
            <a:extLst>
              <a:ext uri="{FF2B5EF4-FFF2-40B4-BE49-F238E27FC236}">
                <a16:creationId xmlns:a16="http://schemas.microsoft.com/office/drawing/2014/main" id="{D941E92D-0668-A8B9-70A2-CB333500BC78}"/>
              </a:ext>
            </a:extLst>
          </p:cNvPr>
          <p:cNvCxnSpPr>
            <a:endCxn id="201" idx="0"/>
          </p:cNvCxnSpPr>
          <p:nvPr/>
        </p:nvCxnSpPr>
        <p:spPr>
          <a:xfrm>
            <a:off x="8991217" y="16752614"/>
            <a:ext cx="0" cy="298499"/>
          </a:xfrm>
          <a:prstGeom prst="line">
            <a:avLst/>
          </a:prstGeom>
          <a:ln w="762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3069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962C9A16-4B87-84EF-0069-3A0541D3C0C1}"/>
              </a:ext>
            </a:extLst>
          </p:cNvPr>
          <p:cNvPicPr>
            <a:picLocks noChangeAspect="1"/>
          </p:cNvPicPr>
          <p:nvPr/>
        </p:nvPicPr>
        <p:blipFill>
          <a:blip r:embed="rId3"/>
          <a:stretch>
            <a:fillRect/>
          </a:stretch>
        </p:blipFill>
        <p:spPr>
          <a:xfrm>
            <a:off x="8668064" y="10706444"/>
            <a:ext cx="18663610" cy="3381751"/>
          </a:xfrm>
          <a:prstGeom prst="rect">
            <a:avLst/>
          </a:prstGeom>
        </p:spPr>
      </p:pic>
      <p:sp>
        <p:nvSpPr>
          <p:cNvPr id="37" name="Rectangle: Rounded Corners 36">
            <a:extLst>
              <a:ext uri="{FF2B5EF4-FFF2-40B4-BE49-F238E27FC236}">
                <a16:creationId xmlns:a16="http://schemas.microsoft.com/office/drawing/2014/main" id="{3565E558-4DFC-A526-B144-75D4A0C15AD5}"/>
              </a:ext>
            </a:extLst>
          </p:cNvPr>
          <p:cNvSpPr/>
          <p:nvPr/>
        </p:nvSpPr>
        <p:spPr>
          <a:xfrm>
            <a:off x="6319498" y="16439177"/>
            <a:ext cx="1539240" cy="31242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Launch Application</a:t>
            </a:r>
          </a:p>
        </p:txBody>
      </p:sp>
      <p:sp>
        <p:nvSpPr>
          <p:cNvPr id="38" name="Rectangle: Rounded Corners 37">
            <a:extLst>
              <a:ext uri="{FF2B5EF4-FFF2-40B4-BE49-F238E27FC236}">
                <a16:creationId xmlns:a16="http://schemas.microsoft.com/office/drawing/2014/main" id="{44BEFF4C-22E4-A14E-CFC5-C5E702142575}"/>
              </a:ext>
            </a:extLst>
          </p:cNvPr>
          <p:cNvSpPr/>
          <p:nvPr/>
        </p:nvSpPr>
        <p:spPr>
          <a:xfrm>
            <a:off x="8203770" y="16439177"/>
            <a:ext cx="1613126" cy="31242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Select HDLGen File</a:t>
            </a:r>
          </a:p>
        </p:txBody>
      </p:sp>
      <p:sp>
        <p:nvSpPr>
          <p:cNvPr id="39" name="Rectangle: Rounded Corners 38">
            <a:extLst>
              <a:ext uri="{FF2B5EF4-FFF2-40B4-BE49-F238E27FC236}">
                <a16:creationId xmlns:a16="http://schemas.microsoft.com/office/drawing/2014/main" id="{030AB88E-260E-D591-151A-54B3DDE29CA5}"/>
              </a:ext>
            </a:extLst>
          </p:cNvPr>
          <p:cNvSpPr/>
          <p:nvPr/>
        </p:nvSpPr>
        <p:spPr>
          <a:xfrm>
            <a:off x="10282784" y="16251285"/>
            <a:ext cx="1613126"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Set SoC Builder Configuration (I/O, Vivado Settings)</a:t>
            </a:r>
          </a:p>
        </p:txBody>
      </p:sp>
      <p:cxnSp>
        <p:nvCxnSpPr>
          <p:cNvPr id="41" name="Straight Arrow Connector 40">
            <a:extLst>
              <a:ext uri="{FF2B5EF4-FFF2-40B4-BE49-F238E27FC236}">
                <a16:creationId xmlns:a16="http://schemas.microsoft.com/office/drawing/2014/main" id="{DBDBF918-8D7A-95A6-55CA-285E6CF89B06}"/>
              </a:ext>
            </a:extLst>
          </p:cNvPr>
          <p:cNvCxnSpPr>
            <a:cxnSpLocks/>
            <a:stCxn id="37" idx="3"/>
            <a:endCxn id="38" idx="1"/>
          </p:cNvCxnSpPr>
          <p:nvPr/>
        </p:nvCxnSpPr>
        <p:spPr>
          <a:xfrm>
            <a:off x="7858738" y="16595387"/>
            <a:ext cx="34503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3" name="Straight Arrow Connector 42">
            <a:extLst>
              <a:ext uri="{FF2B5EF4-FFF2-40B4-BE49-F238E27FC236}">
                <a16:creationId xmlns:a16="http://schemas.microsoft.com/office/drawing/2014/main" id="{3B03401C-6EC0-99EB-4EE3-1176372BCC0D}"/>
              </a:ext>
            </a:extLst>
          </p:cNvPr>
          <p:cNvCxnSpPr>
            <a:cxnSpLocks/>
            <a:stCxn id="38" idx="3"/>
            <a:endCxn id="39" idx="1"/>
          </p:cNvCxnSpPr>
          <p:nvPr/>
        </p:nvCxnSpPr>
        <p:spPr>
          <a:xfrm>
            <a:off x="9816896" y="16595387"/>
            <a:ext cx="465888" cy="70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5" name="Rectangle: Rounded Corners 44">
            <a:extLst>
              <a:ext uri="{FF2B5EF4-FFF2-40B4-BE49-F238E27FC236}">
                <a16:creationId xmlns:a16="http://schemas.microsoft.com/office/drawing/2014/main" id="{F9319A35-0045-E3B2-AF18-CEB90D6EE808}"/>
              </a:ext>
            </a:extLst>
          </p:cNvPr>
          <p:cNvSpPr/>
          <p:nvPr/>
        </p:nvSpPr>
        <p:spPr>
          <a:xfrm>
            <a:off x="19019614" y="16249174"/>
            <a:ext cx="1613126"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Vivado will execute all build steps required</a:t>
            </a:r>
          </a:p>
        </p:txBody>
      </p:sp>
      <p:sp>
        <p:nvSpPr>
          <p:cNvPr id="48" name="Rectangle: Rounded Corners 47">
            <a:extLst>
              <a:ext uri="{FF2B5EF4-FFF2-40B4-BE49-F238E27FC236}">
                <a16:creationId xmlns:a16="http://schemas.microsoft.com/office/drawing/2014/main" id="{085749BC-53CA-290C-7ADB-B13D765097EA}"/>
              </a:ext>
            </a:extLst>
          </p:cNvPr>
          <p:cNvSpPr/>
          <p:nvPr/>
        </p:nvSpPr>
        <p:spPr>
          <a:xfrm>
            <a:off x="26743021" y="16249174"/>
            <a:ext cx="2255520"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Find output files in </a:t>
            </a:r>
          </a:p>
          <a:p>
            <a:pPr algn="ctr"/>
            <a:r>
              <a:rPr lang="en-IE" sz="1100" b="1" dirty="0">
                <a:solidFill>
                  <a:schemeClr val="tx1"/>
                </a:solidFill>
              </a:rPr>
              <a:t>&lt;hdlgen-proj&gt;/PYNQBuild/output</a:t>
            </a:r>
            <a:endParaRPr lang="en-IE" sz="1200" b="1" dirty="0">
              <a:solidFill>
                <a:schemeClr val="tx1"/>
              </a:solidFill>
            </a:endParaRPr>
          </a:p>
        </p:txBody>
      </p:sp>
      <p:sp>
        <p:nvSpPr>
          <p:cNvPr id="60" name="Rectangle: Rounded Corners 59">
            <a:extLst>
              <a:ext uri="{FF2B5EF4-FFF2-40B4-BE49-F238E27FC236}">
                <a16:creationId xmlns:a16="http://schemas.microsoft.com/office/drawing/2014/main" id="{2B4CB1DD-0BDA-F124-C584-0DDFA44868F5}"/>
              </a:ext>
            </a:extLst>
          </p:cNvPr>
          <p:cNvSpPr/>
          <p:nvPr/>
        </p:nvSpPr>
        <p:spPr>
          <a:xfrm>
            <a:off x="31167893" y="16249174"/>
            <a:ext cx="1613126"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Upload all files in output/ to PYNQ</a:t>
            </a:r>
          </a:p>
        </p:txBody>
      </p:sp>
      <p:cxnSp>
        <p:nvCxnSpPr>
          <p:cNvPr id="61" name="Straight Arrow Connector 60">
            <a:extLst>
              <a:ext uri="{FF2B5EF4-FFF2-40B4-BE49-F238E27FC236}">
                <a16:creationId xmlns:a16="http://schemas.microsoft.com/office/drawing/2014/main" id="{F16C9C32-6C2B-D94A-9CBA-9B791C3626E6}"/>
              </a:ext>
            </a:extLst>
          </p:cNvPr>
          <p:cNvCxnSpPr>
            <a:cxnSpLocks/>
            <a:stCxn id="48" idx="3"/>
            <a:endCxn id="60" idx="1"/>
          </p:cNvCxnSpPr>
          <p:nvPr/>
        </p:nvCxnSpPr>
        <p:spPr>
          <a:xfrm>
            <a:off x="28998541" y="16593979"/>
            <a:ext cx="216935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80" name="Rectangle: Rounded Corners 79">
            <a:extLst>
              <a:ext uri="{FF2B5EF4-FFF2-40B4-BE49-F238E27FC236}">
                <a16:creationId xmlns:a16="http://schemas.microsoft.com/office/drawing/2014/main" id="{56E1B409-22F8-0A45-A47B-3DF033260416}"/>
              </a:ext>
            </a:extLst>
          </p:cNvPr>
          <p:cNvSpPr/>
          <p:nvPr/>
        </p:nvSpPr>
        <p:spPr>
          <a:xfrm>
            <a:off x="17470658" y="17237284"/>
            <a:ext cx="4711038" cy="1703860"/>
          </a:xfrm>
          <a:prstGeom prst="roundRect">
            <a:avLst>
              <a:gd name="adj" fmla="val 9444"/>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400" b="1" dirty="0"/>
              <a:t>Vivado </a:t>
            </a:r>
            <a:r>
              <a:rPr lang="en-IE" sz="1400" dirty="0"/>
              <a:t>is launched from the terminal using Python</a:t>
            </a:r>
          </a:p>
          <a:p>
            <a:r>
              <a:rPr lang="en-IE" sz="1400" dirty="0"/>
              <a:t>(Python opens a shell session, it opens Vivado by calling vivado.bat in the installation directory)</a:t>
            </a:r>
          </a:p>
          <a:p>
            <a:endParaRPr lang="en-IE" sz="1400" dirty="0"/>
          </a:p>
          <a:p>
            <a:r>
              <a:rPr lang="en-IE" sz="1400" dirty="0"/>
              <a:t>Vivado sources (executes) a </a:t>
            </a:r>
            <a:r>
              <a:rPr lang="en-IE" sz="1400" dirty="0" err="1"/>
              <a:t>Tcl</a:t>
            </a:r>
            <a:r>
              <a:rPr lang="en-IE" sz="1400" dirty="0"/>
              <a:t> (Tool control language) script with the build instructions which was prepared by the SoC builder in the previous step.</a:t>
            </a:r>
          </a:p>
        </p:txBody>
      </p:sp>
      <p:sp>
        <p:nvSpPr>
          <p:cNvPr id="89" name="Rectangle: Rounded Corners 88">
            <a:extLst>
              <a:ext uri="{FF2B5EF4-FFF2-40B4-BE49-F238E27FC236}">
                <a16:creationId xmlns:a16="http://schemas.microsoft.com/office/drawing/2014/main" id="{4FB6A418-755C-6D4F-7981-B0179224A3CC}"/>
              </a:ext>
            </a:extLst>
          </p:cNvPr>
          <p:cNvSpPr/>
          <p:nvPr/>
        </p:nvSpPr>
        <p:spPr>
          <a:xfrm>
            <a:off x="13651726" y="16249174"/>
            <a:ext cx="1613126"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Click “Run” in SoC Builder to start build</a:t>
            </a:r>
          </a:p>
        </p:txBody>
      </p:sp>
      <p:cxnSp>
        <p:nvCxnSpPr>
          <p:cNvPr id="91" name="Straight Arrow Connector 90">
            <a:extLst>
              <a:ext uri="{FF2B5EF4-FFF2-40B4-BE49-F238E27FC236}">
                <a16:creationId xmlns:a16="http://schemas.microsoft.com/office/drawing/2014/main" id="{10361270-4DD5-820C-DEC8-EC7E782119EC}"/>
              </a:ext>
            </a:extLst>
          </p:cNvPr>
          <p:cNvCxnSpPr>
            <a:cxnSpLocks/>
            <a:stCxn id="39" idx="3"/>
            <a:endCxn id="89" idx="1"/>
          </p:cNvCxnSpPr>
          <p:nvPr/>
        </p:nvCxnSpPr>
        <p:spPr>
          <a:xfrm flipV="1">
            <a:off x="11895910" y="16593979"/>
            <a:ext cx="1755816" cy="211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2" name="Rectangle: Rounded Corners 101">
            <a:extLst>
              <a:ext uri="{FF2B5EF4-FFF2-40B4-BE49-F238E27FC236}">
                <a16:creationId xmlns:a16="http://schemas.microsoft.com/office/drawing/2014/main" id="{80FC614D-7B93-E397-2BA8-8FA81B7771EB}"/>
              </a:ext>
            </a:extLst>
          </p:cNvPr>
          <p:cNvSpPr/>
          <p:nvPr/>
        </p:nvSpPr>
        <p:spPr>
          <a:xfrm>
            <a:off x="12102770" y="17237283"/>
            <a:ext cx="4711038" cy="762586"/>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400" b="1" dirty="0"/>
              <a:t>SoC Builder</a:t>
            </a:r>
            <a:r>
              <a:rPr lang="en-IE" sz="1400" dirty="0"/>
              <a:t> creates a script with all instructions and Vivado executes the build instructions to produce binary files.</a:t>
            </a:r>
            <a:endParaRPr lang="en-IE" sz="1200" dirty="0"/>
          </a:p>
        </p:txBody>
      </p:sp>
      <p:sp>
        <p:nvSpPr>
          <p:cNvPr id="112" name="Rectangle: Rounded Corners 111">
            <a:extLst>
              <a:ext uri="{FF2B5EF4-FFF2-40B4-BE49-F238E27FC236}">
                <a16:creationId xmlns:a16="http://schemas.microsoft.com/office/drawing/2014/main" id="{1A7BF4C2-4011-3D8B-2AC5-15DD8B82E92D}"/>
              </a:ext>
            </a:extLst>
          </p:cNvPr>
          <p:cNvSpPr/>
          <p:nvPr/>
        </p:nvSpPr>
        <p:spPr>
          <a:xfrm>
            <a:off x="26051795" y="17237283"/>
            <a:ext cx="3637973" cy="762586"/>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400" dirty="0"/>
              <a:t>Upon a successful build, SoC builder finds the bitstream output and dependencies and moves them to PYNQBuild/output directory</a:t>
            </a:r>
            <a:endParaRPr lang="en-IE" sz="1200" dirty="0"/>
          </a:p>
        </p:txBody>
      </p:sp>
      <p:sp>
        <p:nvSpPr>
          <p:cNvPr id="118" name="Rectangle: Rounded Corners 117">
            <a:extLst>
              <a:ext uri="{FF2B5EF4-FFF2-40B4-BE49-F238E27FC236}">
                <a16:creationId xmlns:a16="http://schemas.microsoft.com/office/drawing/2014/main" id="{C3EC9DEA-F15B-A770-EA77-1707ADA4A01C}"/>
              </a:ext>
            </a:extLst>
          </p:cNvPr>
          <p:cNvSpPr/>
          <p:nvPr/>
        </p:nvSpPr>
        <p:spPr>
          <a:xfrm>
            <a:off x="30155470" y="17237283"/>
            <a:ext cx="3637973" cy="1431718"/>
          </a:xfrm>
          <a:prstGeom prst="roundRect">
            <a:avLst>
              <a:gd name="adj" fmla="val 4025"/>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200" b="1" dirty="0"/>
              <a:t>Remote:</a:t>
            </a:r>
            <a:r>
              <a:rPr lang="en-IE" sz="1200" dirty="0"/>
              <a:t> Open remote </a:t>
            </a:r>
            <a:r>
              <a:rPr lang="en-IE" sz="1200" dirty="0" err="1"/>
              <a:t>Jupyter</a:t>
            </a:r>
            <a:r>
              <a:rPr lang="en-IE" sz="1200" dirty="0"/>
              <a:t> Notebook environment in your browser, select the upload button and select all files in PYNQBuild/output</a:t>
            </a:r>
          </a:p>
          <a:p>
            <a:endParaRPr lang="en-IE" sz="1200" dirty="0"/>
          </a:p>
          <a:p>
            <a:r>
              <a:rPr lang="en-IE" sz="1200" b="1" dirty="0"/>
              <a:t>Local (LAN or Direct Connection): </a:t>
            </a:r>
            <a:r>
              <a:rPr lang="en-IE" sz="1200" dirty="0"/>
              <a:t>You may upload files manually or choose to upload automatically, supplying IP address of the PYNQ board.</a:t>
            </a:r>
            <a:endParaRPr lang="en-IE" sz="1200" b="1" dirty="0"/>
          </a:p>
        </p:txBody>
      </p:sp>
      <p:sp>
        <p:nvSpPr>
          <p:cNvPr id="119" name="Rectangle: Rounded Corners 118">
            <a:extLst>
              <a:ext uri="{FF2B5EF4-FFF2-40B4-BE49-F238E27FC236}">
                <a16:creationId xmlns:a16="http://schemas.microsoft.com/office/drawing/2014/main" id="{C0533597-CA13-A931-8E2C-6A705154C597}"/>
              </a:ext>
            </a:extLst>
          </p:cNvPr>
          <p:cNvSpPr/>
          <p:nvPr/>
        </p:nvSpPr>
        <p:spPr>
          <a:xfrm>
            <a:off x="12112286" y="19320083"/>
            <a:ext cx="4711038" cy="3365746"/>
          </a:xfrm>
          <a:prstGeom prst="roundRect">
            <a:avLst>
              <a:gd name="adj" fmla="val 3503"/>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E" sz="1200" dirty="0"/>
              <a:t>Using information read from the XML, instructions are generated in </a:t>
            </a:r>
            <a:r>
              <a:rPr lang="en-IE" sz="1200" dirty="0" err="1"/>
              <a:t>Tcl</a:t>
            </a:r>
            <a:r>
              <a:rPr lang="en-IE" sz="1200" dirty="0"/>
              <a:t> language to execute the following steps:</a:t>
            </a:r>
          </a:p>
          <a:p>
            <a:pPr marL="228600" indent="-228600">
              <a:buFont typeface="+mj-lt"/>
              <a:buAutoNum type="arabicPeriod"/>
            </a:pPr>
            <a:r>
              <a:rPr lang="en-IE" sz="1200" dirty="0"/>
              <a:t>Launch Vivado</a:t>
            </a:r>
          </a:p>
          <a:p>
            <a:pPr marL="228600" indent="-228600">
              <a:buFont typeface="+mj-lt"/>
              <a:buAutoNum type="arabicPeriod"/>
            </a:pPr>
            <a:r>
              <a:rPr lang="en-IE" sz="1200" dirty="0"/>
              <a:t>(Optional) Make the Vivado GUI visible</a:t>
            </a:r>
          </a:p>
          <a:p>
            <a:pPr marL="228600" indent="-228600">
              <a:buFont typeface="+mj-lt"/>
              <a:buAutoNum type="arabicPeriod"/>
            </a:pPr>
            <a:r>
              <a:rPr lang="en-IE" sz="1200" dirty="0"/>
              <a:t>Change target board configuration to PYNQ Z2</a:t>
            </a:r>
          </a:p>
          <a:p>
            <a:pPr marL="228600" indent="-228600">
              <a:buFont typeface="+mj-lt"/>
              <a:buAutoNum type="arabicPeriod"/>
            </a:pPr>
            <a:r>
              <a:rPr lang="en-IE" sz="1200" dirty="0"/>
              <a:t>Import FPGA’s Physical Constraints</a:t>
            </a:r>
          </a:p>
          <a:p>
            <a:pPr marL="228600" indent="-228600">
              <a:buFont typeface="+mj-lt"/>
              <a:buAutoNum type="arabicPeriod"/>
            </a:pPr>
            <a:r>
              <a:rPr lang="en-IE" sz="1200" dirty="0"/>
              <a:t>Create and populate a block design connecting PYNQ Processing System to the VHDL Logic Component by AXI IP.</a:t>
            </a:r>
          </a:p>
          <a:p>
            <a:pPr marL="228600" indent="-228600">
              <a:buFont typeface="+mj-lt"/>
              <a:buAutoNum type="arabicPeriod"/>
            </a:pPr>
            <a:r>
              <a:rPr lang="en-IE" sz="1200" dirty="0"/>
              <a:t>Run Synthesis</a:t>
            </a:r>
          </a:p>
          <a:p>
            <a:pPr marL="228600" indent="-228600">
              <a:buFont typeface="+mj-lt"/>
              <a:buAutoNum type="arabicPeriod"/>
            </a:pPr>
            <a:r>
              <a:rPr lang="en-IE" sz="1200" dirty="0"/>
              <a:t>Run Implementation</a:t>
            </a:r>
          </a:p>
          <a:p>
            <a:pPr marL="228600" indent="-228600">
              <a:buFont typeface="+mj-lt"/>
              <a:buAutoNum type="arabicPeriod"/>
            </a:pPr>
            <a:r>
              <a:rPr lang="en-IE" sz="1200" dirty="0"/>
              <a:t>Generate and Export Bitstream</a:t>
            </a:r>
          </a:p>
          <a:p>
            <a:pPr marL="228600" indent="-228600">
              <a:buFont typeface="+mj-lt"/>
              <a:buAutoNum type="arabicPeriod"/>
            </a:pPr>
            <a:r>
              <a:rPr lang="en-IE" sz="1200" dirty="0"/>
              <a:t>Export Block Diagram</a:t>
            </a:r>
          </a:p>
          <a:p>
            <a:endParaRPr lang="en-IE" sz="1200" dirty="0"/>
          </a:p>
          <a:p>
            <a:r>
              <a:rPr lang="en-IE" sz="1200" dirty="0"/>
              <a:t>An XDC Master Physical Constraints File is also generated automatically depending on the I/O configuration specified by the user in the GUI. The XDC file maps board I/O to external ports in the block diagram.</a:t>
            </a:r>
          </a:p>
        </p:txBody>
      </p:sp>
      <p:cxnSp>
        <p:nvCxnSpPr>
          <p:cNvPr id="124" name="Straight Connector 123">
            <a:extLst>
              <a:ext uri="{FF2B5EF4-FFF2-40B4-BE49-F238E27FC236}">
                <a16:creationId xmlns:a16="http://schemas.microsoft.com/office/drawing/2014/main" id="{4CB1E3BD-BC5C-0EF6-DF70-D135C8F9E804}"/>
              </a:ext>
            </a:extLst>
          </p:cNvPr>
          <p:cNvCxnSpPr>
            <a:stCxn id="89" idx="2"/>
            <a:endCxn id="102" idx="0"/>
          </p:cNvCxnSpPr>
          <p:nvPr/>
        </p:nvCxnSpPr>
        <p:spPr>
          <a:xfrm>
            <a:off x="14458289" y="16938784"/>
            <a:ext cx="0" cy="298499"/>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A9144F4B-0935-0861-49F5-25BCDDB2FA61}"/>
              </a:ext>
            </a:extLst>
          </p:cNvPr>
          <p:cNvCxnSpPr>
            <a:cxnSpLocks/>
            <a:stCxn id="102" idx="2"/>
            <a:endCxn id="119" idx="0"/>
          </p:cNvCxnSpPr>
          <p:nvPr/>
        </p:nvCxnSpPr>
        <p:spPr>
          <a:xfrm>
            <a:off x="14458289" y="17999869"/>
            <a:ext cx="9516" cy="1320214"/>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28" name="Straight Connector 127">
            <a:extLst>
              <a:ext uri="{FF2B5EF4-FFF2-40B4-BE49-F238E27FC236}">
                <a16:creationId xmlns:a16="http://schemas.microsoft.com/office/drawing/2014/main" id="{EFD28CED-2DB8-E7B5-CCAF-D389242892F4}"/>
              </a:ext>
            </a:extLst>
          </p:cNvPr>
          <p:cNvCxnSpPr>
            <a:cxnSpLocks/>
            <a:stCxn id="45" idx="2"/>
            <a:endCxn id="80" idx="0"/>
          </p:cNvCxnSpPr>
          <p:nvPr/>
        </p:nvCxnSpPr>
        <p:spPr>
          <a:xfrm>
            <a:off x="19826177" y="16938784"/>
            <a:ext cx="0" cy="298500"/>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C882B75F-37C7-9550-C1CF-B42899907514}"/>
              </a:ext>
            </a:extLst>
          </p:cNvPr>
          <p:cNvCxnSpPr>
            <a:cxnSpLocks/>
            <a:stCxn id="48" idx="2"/>
            <a:endCxn id="112" idx="0"/>
          </p:cNvCxnSpPr>
          <p:nvPr/>
        </p:nvCxnSpPr>
        <p:spPr>
          <a:xfrm>
            <a:off x="27870781" y="16938784"/>
            <a:ext cx="1" cy="298499"/>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35" name="Straight Connector 134">
            <a:extLst>
              <a:ext uri="{FF2B5EF4-FFF2-40B4-BE49-F238E27FC236}">
                <a16:creationId xmlns:a16="http://schemas.microsoft.com/office/drawing/2014/main" id="{2A9BCEA6-6A22-BC3A-87A6-DFB1637E4675}"/>
              </a:ext>
            </a:extLst>
          </p:cNvPr>
          <p:cNvCxnSpPr>
            <a:cxnSpLocks/>
            <a:stCxn id="60" idx="2"/>
            <a:endCxn id="118" idx="0"/>
          </p:cNvCxnSpPr>
          <p:nvPr/>
        </p:nvCxnSpPr>
        <p:spPr>
          <a:xfrm>
            <a:off x="31974456" y="16938784"/>
            <a:ext cx="1" cy="298499"/>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140" name="Rectangle: Rounded Corners 139">
            <a:extLst>
              <a:ext uri="{FF2B5EF4-FFF2-40B4-BE49-F238E27FC236}">
                <a16:creationId xmlns:a16="http://schemas.microsoft.com/office/drawing/2014/main" id="{DB349C9C-5677-9764-6E7F-80B3DF72E379}"/>
              </a:ext>
            </a:extLst>
          </p:cNvPr>
          <p:cNvSpPr/>
          <p:nvPr/>
        </p:nvSpPr>
        <p:spPr>
          <a:xfrm>
            <a:off x="12102770" y="23275227"/>
            <a:ext cx="4711038" cy="7103174"/>
          </a:xfrm>
          <a:prstGeom prst="roundRect">
            <a:avLst>
              <a:gd name="adj" fmla="val 3503"/>
            </a:avLst>
          </a:prstGeom>
        </p:spPr>
        <p:style>
          <a:lnRef idx="2">
            <a:schemeClr val="accent2">
              <a:shade val="15000"/>
            </a:schemeClr>
          </a:lnRef>
          <a:fillRef idx="1">
            <a:schemeClr val="accent2"/>
          </a:fillRef>
          <a:effectRef idx="0">
            <a:schemeClr val="accent2"/>
          </a:effectRef>
          <a:fontRef idx="minor">
            <a:schemeClr val="lt1"/>
          </a:fontRef>
        </p:style>
        <p:txBody>
          <a:bodyPr rtlCol="0" anchor="t"/>
          <a:lstStyle/>
          <a:p>
            <a:r>
              <a:rPr lang="en-IE" sz="1200" dirty="0"/>
              <a:t>Using information read from the XML, instructions are generated in </a:t>
            </a:r>
            <a:r>
              <a:rPr lang="en-IE" sz="1200" dirty="0" err="1"/>
              <a:t>Tcl</a:t>
            </a:r>
            <a:r>
              <a:rPr lang="en-IE" sz="1200" dirty="0"/>
              <a:t> language to execute the following steps:</a:t>
            </a:r>
          </a:p>
          <a:p>
            <a:pPr marL="228600" indent="-228600">
              <a:buFont typeface="+mj-lt"/>
              <a:buAutoNum type="arabicPeriod"/>
            </a:pPr>
            <a:r>
              <a:rPr lang="en-IE" sz="1200" dirty="0"/>
              <a:t>Launch Vivado</a:t>
            </a:r>
          </a:p>
          <a:p>
            <a:pPr marL="228600" indent="-228600">
              <a:buFont typeface="+mj-lt"/>
              <a:buAutoNum type="arabicPeriod"/>
            </a:pPr>
            <a:r>
              <a:rPr lang="en-IE" sz="1200" dirty="0"/>
              <a:t>(Optional) Make the Vivado GUI visible</a:t>
            </a:r>
          </a:p>
          <a:p>
            <a:pPr marL="228600" indent="-228600">
              <a:buFont typeface="+mj-lt"/>
              <a:buAutoNum type="arabicPeriod"/>
            </a:pPr>
            <a:r>
              <a:rPr lang="en-IE" sz="1200" dirty="0"/>
              <a:t>Set target board configuration to PYNQ Z-2</a:t>
            </a:r>
          </a:p>
          <a:p>
            <a:pPr marL="685800" lvl="1" indent="-228600">
              <a:buFont typeface="+mj-lt"/>
              <a:buAutoNum type="arabicPeriod"/>
            </a:pPr>
            <a:r>
              <a:rPr lang="en-IE" sz="1200" dirty="0"/>
              <a:t>If the board config does not exist in the user’s installation of Vivado, install it automatically.</a:t>
            </a:r>
          </a:p>
          <a:p>
            <a:pPr marL="228600" indent="-228600">
              <a:buFont typeface="+mj-lt"/>
              <a:buAutoNum type="arabicPeriod"/>
            </a:pPr>
            <a:r>
              <a:rPr lang="en-IE" sz="1200" dirty="0"/>
              <a:t>Import FPGA’s Physical Constraints</a:t>
            </a:r>
          </a:p>
          <a:p>
            <a:pPr marL="685800" lvl="1" indent="-228600">
              <a:buFont typeface="+mj-lt"/>
              <a:buAutoNum type="arabicPeriod"/>
            </a:pPr>
            <a:r>
              <a:rPr lang="en-IE" sz="1200" dirty="0"/>
              <a:t>Physical constraints are generated depending on I/O config. This file maps external pins in block design to board I/O pins.</a:t>
            </a:r>
          </a:p>
          <a:p>
            <a:pPr marL="228600" indent="-228600">
              <a:buFont typeface="+mj-lt"/>
              <a:buAutoNum type="arabicPeriod"/>
            </a:pPr>
            <a:r>
              <a:rPr lang="en-IE" sz="1200" dirty="0"/>
              <a:t>Create and populate a block design connecting PYNQ Processing System to the VHDL Logic Component by AXI IP.</a:t>
            </a:r>
          </a:p>
          <a:p>
            <a:pPr marL="685800" lvl="1" indent="-228600">
              <a:buFont typeface="+mj-lt"/>
              <a:buAutoNum type="arabicPeriod"/>
            </a:pPr>
            <a:r>
              <a:rPr lang="en-IE" sz="1200" dirty="0"/>
              <a:t>Import Component</a:t>
            </a:r>
          </a:p>
          <a:p>
            <a:pPr marL="685800" lvl="1" indent="-228600">
              <a:buFont typeface="+mj-lt"/>
              <a:buAutoNum type="arabicPeriod"/>
            </a:pPr>
            <a:r>
              <a:rPr lang="en-IE" sz="1200" dirty="0"/>
              <a:t>(Optional) An SVG image of component may be exported at this point. It will be used later and presented in the </a:t>
            </a:r>
            <a:r>
              <a:rPr lang="en-IE" sz="1200" dirty="0" err="1"/>
              <a:t>Jupyter</a:t>
            </a:r>
            <a:r>
              <a:rPr lang="en-IE" sz="1200" dirty="0"/>
              <a:t> Notebook </a:t>
            </a:r>
            <a:r>
              <a:rPr lang="en-IE" sz="1200" dirty="0" err="1"/>
              <a:t>fiel</a:t>
            </a:r>
            <a:endParaRPr lang="en-IE" sz="1200" dirty="0"/>
          </a:p>
          <a:p>
            <a:pPr marL="685800" lvl="1" indent="-228600">
              <a:buFont typeface="+mj-lt"/>
              <a:buAutoNum type="arabicPeriod"/>
            </a:pPr>
            <a:r>
              <a:rPr lang="en-IE" sz="1200" dirty="0"/>
              <a:t>Import Zynq Processing Unit</a:t>
            </a:r>
          </a:p>
          <a:p>
            <a:pPr marL="685800" lvl="1" indent="-228600">
              <a:buFont typeface="+mj-lt"/>
              <a:buAutoNum type="arabicPeriod"/>
            </a:pPr>
            <a:r>
              <a:rPr lang="en-IE" sz="1200" dirty="0"/>
              <a:t>For each signal in the component:</a:t>
            </a:r>
          </a:p>
          <a:p>
            <a:pPr marL="1143000" lvl="2" indent="-228600">
              <a:buFont typeface="+mj-lt"/>
              <a:buAutoNum type="arabicPeriod"/>
            </a:pPr>
            <a:r>
              <a:rPr lang="en-IE" sz="1200" dirty="0"/>
              <a:t>Import AXI GPIO Component</a:t>
            </a:r>
          </a:p>
          <a:p>
            <a:pPr marL="1143000" lvl="2" indent="-228600">
              <a:buFont typeface="+mj-lt"/>
              <a:buAutoNum type="arabicPeriod"/>
            </a:pPr>
            <a:r>
              <a:rPr lang="en-IE" sz="1200" dirty="0"/>
              <a:t>Configure AXI GPIO</a:t>
            </a:r>
          </a:p>
          <a:p>
            <a:pPr marL="1143000" lvl="2" indent="-228600">
              <a:buFont typeface="+mj-lt"/>
              <a:buAutoNum type="arabicPeriod"/>
            </a:pPr>
            <a:r>
              <a:rPr lang="en-IE" sz="1200" dirty="0"/>
              <a:t>Connect user component port to GPIO</a:t>
            </a:r>
          </a:p>
          <a:p>
            <a:pPr marL="685800" lvl="1" indent="-228600">
              <a:buFont typeface="+mj-lt"/>
              <a:buAutoNum type="arabicPeriod"/>
            </a:pPr>
            <a:r>
              <a:rPr lang="en-IE" sz="1200" dirty="0"/>
              <a:t>Import AXI Interconnect IP</a:t>
            </a:r>
          </a:p>
          <a:p>
            <a:pPr marL="685800" lvl="1" indent="-228600">
              <a:buFont typeface="+mj-lt"/>
              <a:buAutoNum type="arabicPeriod"/>
            </a:pPr>
            <a:r>
              <a:rPr lang="en-IE" sz="1200" dirty="0"/>
              <a:t>Connect each AXI GPIO to the Interconnect IP</a:t>
            </a:r>
          </a:p>
          <a:p>
            <a:pPr marL="685800" lvl="1" indent="-228600">
              <a:buFont typeface="+mj-lt"/>
              <a:buAutoNum type="arabicPeriod"/>
            </a:pPr>
            <a:r>
              <a:rPr lang="en-IE" sz="1200" dirty="0"/>
              <a:t>Import System Reset IP</a:t>
            </a:r>
          </a:p>
          <a:p>
            <a:pPr marL="685800" lvl="1" indent="-228600">
              <a:buFont typeface="+mj-lt"/>
              <a:buAutoNum type="arabicPeriod"/>
            </a:pPr>
            <a:r>
              <a:rPr lang="en-IE" sz="1200" dirty="0"/>
              <a:t>Connect System Reset to the Interconnect IP</a:t>
            </a:r>
          </a:p>
          <a:p>
            <a:pPr marL="685800" lvl="1" indent="-228600">
              <a:buFont typeface="+mj-lt"/>
              <a:buAutoNum type="arabicPeriod"/>
            </a:pPr>
            <a:r>
              <a:rPr lang="en-IE" sz="1200" dirty="0"/>
              <a:t>Run Connection Automation on Block Design</a:t>
            </a:r>
          </a:p>
          <a:p>
            <a:pPr marL="685800" lvl="1" indent="-228600">
              <a:buFont typeface="+mj-lt"/>
              <a:buAutoNum type="arabicPeriod"/>
            </a:pPr>
            <a:r>
              <a:rPr lang="en-IE" sz="1200" dirty="0"/>
              <a:t>Run Block Automation on Block Design</a:t>
            </a:r>
          </a:p>
          <a:p>
            <a:pPr marL="685800" lvl="1" indent="-228600">
              <a:buFont typeface="+mj-lt"/>
              <a:buAutoNum type="arabicPeriod"/>
            </a:pPr>
            <a:r>
              <a:rPr lang="en-IE" sz="1200" dirty="0"/>
              <a:t>Auto assign memory addresses</a:t>
            </a:r>
          </a:p>
          <a:p>
            <a:pPr marL="685800" lvl="1" indent="-228600">
              <a:buFont typeface="+mj-lt"/>
              <a:buAutoNum type="arabicPeriod"/>
            </a:pPr>
            <a:r>
              <a:rPr lang="en-IE" sz="1200" dirty="0"/>
              <a:t>Validate Block Design</a:t>
            </a:r>
          </a:p>
          <a:p>
            <a:pPr marL="228600" indent="-228600">
              <a:buFont typeface="+mj-lt"/>
              <a:buAutoNum type="arabicPeriod"/>
            </a:pPr>
            <a:r>
              <a:rPr lang="en-IE" sz="1200" dirty="0"/>
              <a:t>A HDL Wrapper is generated automatically by Vivado</a:t>
            </a:r>
          </a:p>
          <a:p>
            <a:pPr marL="228600" indent="-228600">
              <a:buFont typeface="+mj-lt"/>
              <a:buAutoNum type="arabicPeriod"/>
            </a:pPr>
            <a:r>
              <a:rPr lang="en-IE" sz="1200" dirty="0"/>
              <a:t>Run Synthesis</a:t>
            </a:r>
          </a:p>
          <a:p>
            <a:pPr marL="228600" indent="-228600">
              <a:buFont typeface="+mj-lt"/>
              <a:buAutoNum type="arabicPeriod"/>
            </a:pPr>
            <a:r>
              <a:rPr lang="en-IE" sz="1200" dirty="0"/>
              <a:t>Run Implementation</a:t>
            </a:r>
          </a:p>
          <a:p>
            <a:pPr marL="228600" indent="-228600">
              <a:buFont typeface="+mj-lt"/>
              <a:buAutoNum type="arabicPeriod"/>
            </a:pPr>
            <a:r>
              <a:rPr lang="en-IE" sz="1200" dirty="0"/>
              <a:t>Generate and Export Bitstream</a:t>
            </a:r>
          </a:p>
          <a:p>
            <a:pPr marL="228600" indent="-228600">
              <a:buFont typeface="+mj-lt"/>
              <a:buAutoNum type="arabicPeriod"/>
            </a:pPr>
            <a:r>
              <a:rPr lang="en-IE" sz="1200" dirty="0"/>
              <a:t>Export Block Diagram</a:t>
            </a:r>
          </a:p>
          <a:p>
            <a:pPr marL="228600" indent="-228600">
              <a:buFont typeface="+mj-lt"/>
              <a:buAutoNum type="arabicPeriod"/>
            </a:pPr>
            <a:r>
              <a:rPr lang="en-IE" sz="1200" dirty="0"/>
              <a:t>(Optional) The user may set Vivado not to close automatically allowing them inspect the project for their own purposes.</a:t>
            </a:r>
          </a:p>
          <a:p>
            <a:pPr marL="228600" indent="-228600">
              <a:buFont typeface="+mj-lt"/>
              <a:buAutoNum type="arabicPeriod"/>
            </a:pPr>
            <a:r>
              <a:rPr lang="en-IE" sz="1200" dirty="0"/>
              <a:t>Close project, close GUI and exit Vivado</a:t>
            </a:r>
          </a:p>
        </p:txBody>
      </p:sp>
      <p:cxnSp>
        <p:nvCxnSpPr>
          <p:cNvPr id="142" name="Straight Connector 141">
            <a:extLst>
              <a:ext uri="{FF2B5EF4-FFF2-40B4-BE49-F238E27FC236}">
                <a16:creationId xmlns:a16="http://schemas.microsoft.com/office/drawing/2014/main" id="{0D9C7A01-AD9C-3FBE-A0AE-4C2E00370EE0}"/>
              </a:ext>
            </a:extLst>
          </p:cNvPr>
          <p:cNvCxnSpPr>
            <a:cxnSpLocks/>
            <a:stCxn id="119" idx="2"/>
            <a:endCxn id="140" idx="0"/>
          </p:cNvCxnSpPr>
          <p:nvPr/>
        </p:nvCxnSpPr>
        <p:spPr>
          <a:xfrm flipH="1">
            <a:off x="14458289" y="22685829"/>
            <a:ext cx="9516" cy="589398"/>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160" name="Rectangle: Rounded Corners 159">
            <a:extLst>
              <a:ext uri="{FF2B5EF4-FFF2-40B4-BE49-F238E27FC236}">
                <a16:creationId xmlns:a16="http://schemas.microsoft.com/office/drawing/2014/main" id="{D41A3946-8985-7F17-B86C-45217074256A}"/>
              </a:ext>
            </a:extLst>
          </p:cNvPr>
          <p:cNvSpPr/>
          <p:nvPr/>
        </p:nvSpPr>
        <p:spPr>
          <a:xfrm>
            <a:off x="17470658" y="19320083"/>
            <a:ext cx="4711038" cy="1609517"/>
          </a:xfrm>
          <a:prstGeom prst="roundRect">
            <a:avLst>
              <a:gd name="adj" fmla="val 3503"/>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E" sz="1200" dirty="0"/>
              <a:t>Whilst Vivado is executing the steps, the SoC builder will run multiple threads used to track the main application log, the synthesis log and the implementation log files.</a:t>
            </a:r>
          </a:p>
          <a:p>
            <a:endParaRPr lang="en-IE" sz="1200" dirty="0"/>
          </a:p>
          <a:p>
            <a:r>
              <a:rPr lang="en-IE" sz="1200" dirty="0"/>
              <a:t>The SoC Builder checks continuously to determine what stage in the build process Vivado is in, and relay this to the user through the GUI. The logs will also inform the SoC builder if there is any errors or critical warnings, handling errors and relaying info to user.</a:t>
            </a:r>
          </a:p>
        </p:txBody>
      </p:sp>
      <p:cxnSp>
        <p:nvCxnSpPr>
          <p:cNvPr id="161" name="Straight Connector 160">
            <a:extLst>
              <a:ext uri="{FF2B5EF4-FFF2-40B4-BE49-F238E27FC236}">
                <a16:creationId xmlns:a16="http://schemas.microsoft.com/office/drawing/2014/main" id="{297B3424-6E21-72C7-3355-8FC116896CC2}"/>
              </a:ext>
            </a:extLst>
          </p:cNvPr>
          <p:cNvCxnSpPr>
            <a:cxnSpLocks/>
            <a:stCxn id="80" idx="2"/>
            <a:endCxn id="160" idx="0"/>
          </p:cNvCxnSpPr>
          <p:nvPr/>
        </p:nvCxnSpPr>
        <p:spPr>
          <a:xfrm>
            <a:off x="19826177" y="18941144"/>
            <a:ext cx="0" cy="378939"/>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180" name="Rectangle: Rounded Corners 179">
            <a:extLst>
              <a:ext uri="{FF2B5EF4-FFF2-40B4-BE49-F238E27FC236}">
                <a16:creationId xmlns:a16="http://schemas.microsoft.com/office/drawing/2014/main" id="{A674595F-D780-65F2-7804-C9948B1641A8}"/>
              </a:ext>
            </a:extLst>
          </p:cNvPr>
          <p:cNvSpPr/>
          <p:nvPr/>
        </p:nvSpPr>
        <p:spPr>
          <a:xfrm>
            <a:off x="22989711" y="16249174"/>
            <a:ext cx="2255520" cy="68961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b="1" dirty="0">
                <a:solidFill>
                  <a:schemeClr val="tx1"/>
                </a:solidFill>
              </a:rPr>
              <a:t>Find output files in </a:t>
            </a:r>
          </a:p>
          <a:p>
            <a:pPr algn="ctr"/>
            <a:r>
              <a:rPr lang="en-IE" sz="1100" b="1" dirty="0">
                <a:solidFill>
                  <a:schemeClr val="tx1"/>
                </a:solidFill>
              </a:rPr>
              <a:t>&lt;hdlgen-proj&gt;/PYNQBuild/output</a:t>
            </a:r>
            <a:endParaRPr lang="en-IE" sz="1200" b="1" dirty="0">
              <a:solidFill>
                <a:schemeClr val="tx1"/>
              </a:solidFill>
            </a:endParaRPr>
          </a:p>
        </p:txBody>
      </p:sp>
      <p:sp>
        <p:nvSpPr>
          <p:cNvPr id="181" name="Rectangle: Rounded Corners 180">
            <a:extLst>
              <a:ext uri="{FF2B5EF4-FFF2-40B4-BE49-F238E27FC236}">
                <a16:creationId xmlns:a16="http://schemas.microsoft.com/office/drawing/2014/main" id="{61AB9823-15FB-8B87-FB6F-25D196F8EB77}"/>
              </a:ext>
            </a:extLst>
          </p:cNvPr>
          <p:cNvSpPr/>
          <p:nvPr/>
        </p:nvSpPr>
        <p:spPr>
          <a:xfrm>
            <a:off x="22298485" y="17237283"/>
            <a:ext cx="3637973" cy="762586"/>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400" dirty="0"/>
              <a:t>Upon a successful build, SoC builder finds the bitstream output and dependencies and moves them to PYNQBuild/output directory</a:t>
            </a:r>
            <a:endParaRPr lang="en-IE" sz="1200" dirty="0"/>
          </a:p>
        </p:txBody>
      </p:sp>
      <p:cxnSp>
        <p:nvCxnSpPr>
          <p:cNvPr id="182" name="Straight Connector 181">
            <a:extLst>
              <a:ext uri="{FF2B5EF4-FFF2-40B4-BE49-F238E27FC236}">
                <a16:creationId xmlns:a16="http://schemas.microsoft.com/office/drawing/2014/main" id="{79A10940-A8BF-38C8-9876-95F3D19D81A9}"/>
              </a:ext>
            </a:extLst>
          </p:cNvPr>
          <p:cNvCxnSpPr>
            <a:cxnSpLocks/>
            <a:stCxn id="180" idx="2"/>
            <a:endCxn id="181" idx="0"/>
          </p:cNvCxnSpPr>
          <p:nvPr/>
        </p:nvCxnSpPr>
        <p:spPr>
          <a:xfrm>
            <a:off x="24117471" y="16938784"/>
            <a:ext cx="1" cy="298499"/>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83" name="Straight Arrow Connector 182">
            <a:extLst>
              <a:ext uri="{FF2B5EF4-FFF2-40B4-BE49-F238E27FC236}">
                <a16:creationId xmlns:a16="http://schemas.microsoft.com/office/drawing/2014/main" id="{476614C7-6371-F7F7-404F-6F80A41A82B5}"/>
              </a:ext>
            </a:extLst>
          </p:cNvPr>
          <p:cNvCxnSpPr>
            <a:cxnSpLocks/>
          </p:cNvCxnSpPr>
          <p:nvPr/>
        </p:nvCxnSpPr>
        <p:spPr>
          <a:xfrm>
            <a:off x="15264852" y="16593979"/>
            <a:ext cx="375476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84" name="Straight Arrow Connector 183">
            <a:extLst>
              <a:ext uri="{FF2B5EF4-FFF2-40B4-BE49-F238E27FC236}">
                <a16:creationId xmlns:a16="http://schemas.microsoft.com/office/drawing/2014/main" id="{EBBE96CD-833F-F6F8-42ED-8F5AEA1300E1}"/>
              </a:ext>
            </a:extLst>
          </p:cNvPr>
          <p:cNvCxnSpPr>
            <a:cxnSpLocks/>
            <a:stCxn id="45" idx="3"/>
            <a:endCxn id="180" idx="1"/>
          </p:cNvCxnSpPr>
          <p:nvPr/>
        </p:nvCxnSpPr>
        <p:spPr>
          <a:xfrm>
            <a:off x="20632740" y="16593979"/>
            <a:ext cx="2356971"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85" name="Straight Arrow Connector 184">
            <a:extLst>
              <a:ext uri="{FF2B5EF4-FFF2-40B4-BE49-F238E27FC236}">
                <a16:creationId xmlns:a16="http://schemas.microsoft.com/office/drawing/2014/main" id="{C710A561-0770-8771-7427-417755E6FAB2}"/>
              </a:ext>
            </a:extLst>
          </p:cNvPr>
          <p:cNvCxnSpPr>
            <a:cxnSpLocks/>
            <a:stCxn id="180" idx="3"/>
            <a:endCxn id="48" idx="1"/>
          </p:cNvCxnSpPr>
          <p:nvPr/>
        </p:nvCxnSpPr>
        <p:spPr>
          <a:xfrm>
            <a:off x="25245231" y="16593979"/>
            <a:ext cx="149779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90" name="Left Brace 189">
            <a:extLst>
              <a:ext uri="{FF2B5EF4-FFF2-40B4-BE49-F238E27FC236}">
                <a16:creationId xmlns:a16="http://schemas.microsoft.com/office/drawing/2014/main" id="{FD73EF55-4E24-76F6-AEEF-833BD4AE781F}"/>
              </a:ext>
            </a:extLst>
          </p:cNvPr>
          <p:cNvSpPr/>
          <p:nvPr/>
        </p:nvSpPr>
        <p:spPr>
          <a:xfrm rot="5400000">
            <a:off x="11181720" y="10534594"/>
            <a:ext cx="779381" cy="10503827"/>
          </a:xfrm>
          <a:prstGeom prst="leftBrace">
            <a:avLst>
              <a:gd name="adj1" fmla="val 88993"/>
              <a:gd name="adj2" fmla="val 50000"/>
            </a:avLst>
          </a:prstGeom>
          <a:ln w="76200">
            <a:solidFill>
              <a:schemeClr val="accent5"/>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cxnSp>
        <p:nvCxnSpPr>
          <p:cNvPr id="193" name="Straight Arrow Connector 192">
            <a:extLst>
              <a:ext uri="{FF2B5EF4-FFF2-40B4-BE49-F238E27FC236}">
                <a16:creationId xmlns:a16="http://schemas.microsoft.com/office/drawing/2014/main" id="{5FF4A591-9A4D-32A4-882F-1B2D3E69FF9C}"/>
              </a:ext>
            </a:extLst>
          </p:cNvPr>
          <p:cNvCxnSpPr>
            <a:cxnSpLocks/>
          </p:cNvCxnSpPr>
          <p:nvPr/>
        </p:nvCxnSpPr>
        <p:spPr>
          <a:xfrm flipH="1">
            <a:off x="11895910" y="14197242"/>
            <a:ext cx="4506140" cy="1248792"/>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195" name="Left Brace 194">
            <a:extLst>
              <a:ext uri="{FF2B5EF4-FFF2-40B4-BE49-F238E27FC236}">
                <a16:creationId xmlns:a16="http://schemas.microsoft.com/office/drawing/2014/main" id="{3FF210DA-58EA-148F-15B0-C906600CF01F}"/>
              </a:ext>
            </a:extLst>
          </p:cNvPr>
          <p:cNvSpPr/>
          <p:nvPr/>
        </p:nvSpPr>
        <p:spPr>
          <a:xfrm rot="5400000">
            <a:off x="25507252" y="12317392"/>
            <a:ext cx="779381" cy="6994413"/>
          </a:xfrm>
          <a:prstGeom prst="leftBrace">
            <a:avLst>
              <a:gd name="adj1" fmla="val 88993"/>
              <a:gd name="adj2" fmla="val 50000"/>
            </a:avLst>
          </a:prstGeom>
          <a:ln w="76200">
            <a:solidFill>
              <a:schemeClr val="accent5"/>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cxnSp>
        <p:nvCxnSpPr>
          <p:cNvPr id="196" name="Straight Arrow Connector 195">
            <a:extLst>
              <a:ext uri="{FF2B5EF4-FFF2-40B4-BE49-F238E27FC236}">
                <a16:creationId xmlns:a16="http://schemas.microsoft.com/office/drawing/2014/main" id="{21C855E2-6144-746D-BCFB-00C029434351}"/>
              </a:ext>
            </a:extLst>
          </p:cNvPr>
          <p:cNvCxnSpPr>
            <a:cxnSpLocks/>
          </p:cNvCxnSpPr>
          <p:nvPr/>
        </p:nvCxnSpPr>
        <p:spPr>
          <a:xfrm>
            <a:off x="19067241" y="14235829"/>
            <a:ext cx="6364509" cy="1067297"/>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cxnSp>
        <p:nvCxnSpPr>
          <p:cNvPr id="192" name="Straight Arrow Connector 191">
            <a:extLst>
              <a:ext uri="{FF2B5EF4-FFF2-40B4-BE49-F238E27FC236}">
                <a16:creationId xmlns:a16="http://schemas.microsoft.com/office/drawing/2014/main" id="{5829DA8B-0C90-37A4-B160-E8184F7447C8}"/>
              </a:ext>
            </a:extLst>
          </p:cNvPr>
          <p:cNvCxnSpPr>
            <a:cxnSpLocks/>
          </p:cNvCxnSpPr>
          <p:nvPr/>
        </p:nvCxnSpPr>
        <p:spPr>
          <a:xfrm flipH="1">
            <a:off x="20159829" y="14230350"/>
            <a:ext cx="1480971" cy="1912590"/>
          </a:xfrm>
          <a:prstGeom prst="straightConnector1">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201" name="Rectangle: Rounded Corners 200">
            <a:extLst>
              <a:ext uri="{FF2B5EF4-FFF2-40B4-BE49-F238E27FC236}">
                <a16:creationId xmlns:a16="http://schemas.microsoft.com/office/drawing/2014/main" id="{78D44E33-3AA4-D2C0-3E8F-07F6A7FA2A22}"/>
              </a:ext>
            </a:extLst>
          </p:cNvPr>
          <p:cNvSpPr/>
          <p:nvPr/>
        </p:nvSpPr>
        <p:spPr>
          <a:xfrm>
            <a:off x="6635698" y="17051113"/>
            <a:ext cx="4711038" cy="762586"/>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IE" sz="1400" b="1" dirty="0"/>
              <a:t>SoC Builder</a:t>
            </a:r>
            <a:r>
              <a:rPr lang="en-IE" sz="1400" dirty="0"/>
              <a:t> reads all the required information from the HDLGen Project XML file</a:t>
            </a:r>
            <a:endParaRPr lang="en-IE" sz="1200" dirty="0"/>
          </a:p>
        </p:txBody>
      </p:sp>
      <p:cxnSp>
        <p:nvCxnSpPr>
          <p:cNvPr id="202" name="Straight Connector 201">
            <a:extLst>
              <a:ext uri="{FF2B5EF4-FFF2-40B4-BE49-F238E27FC236}">
                <a16:creationId xmlns:a16="http://schemas.microsoft.com/office/drawing/2014/main" id="{D941E92D-0668-A8B9-70A2-CB333500BC78}"/>
              </a:ext>
            </a:extLst>
          </p:cNvPr>
          <p:cNvCxnSpPr>
            <a:endCxn id="201" idx="0"/>
          </p:cNvCxnSpPr>
          <p:nvPr/>
        </p:nvCxnSpPr>
        <p:spPr>
          <a:xfrm>
            <a:off x="8991217" y="16752614"/>
            <a:ext cx="0" cy="298499"/>
          </a:xfrm>
          <a:prstGeom prst="line">
            <a:avLst/>
          </a:prstGeom>
          <a:ln w="762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143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a red circuit board&#10;&#10;Description automatically generated">
            <a:extLst>
              <a:ext uri="{FF2B5EF4-FFF2-40B4-BE49-F238E27FC236}">
                <a16:creationId xmlns:a16="http://schemas.microsoft.com/office/drawing/2014/main" id="{65D011F2-0E07-CC61-06F6-BE223E69B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7834" y="11860354"/>
            <a:ext cx="4251270" cy="2677254"/>
          </a:xfrm>
          <a:prstGeom prst="rect">
            <a:avLst/>
          </a:prstGeom>
        </p:spPr>
      </p:pic>
      <p:cxnSp>
        <p:nvCxnSpPr>
          <p:cNvPr id="8" name="Straight Connector 7">
            <a:extLst>
              <a:ext uri="{FF2B5EF4-FFF2-40B4-BE49-F238E27FC236}">
                <a16:creationId xmlns:a16="http://schemas.microsoft.com/office/drawing/2014/main" id="{0D16CE96-B51C-C717-1F41-D8DDB1324AB4}"/>
              </a:ext>
            </a:extLst>
          </p:cNvPr>
          <p:cNvCxnSpPr/>
          <p:nvPr/>
        </p:nvCxnSpPr>
        <p:spPr>
          <a:xfrm>
            <a:off x="5200650" y="16440150"/>
            <a:ext cx="22631400" cy="0"/>
          </a:xfrm>
          <a:prstGeom prst="line">
            <a:avLst/>
          </a:prstGeom>
          <a:ln w="79375"/>
        </p:spPr>
        <p:style>
          <a:lnRef idx="2">
            <a:schemeClr val="accent1"/>
          </a:lnRef>
          <a:fillRef idx="0">
            <a:schemeClr val="accent1"/>
          </a:fillRef>
          <a:effectRef idx="1">
            <a:schemeClr val="accent1"/>
          </a:effectRef>
          <a:fontRef idx="minor">
            <a:schemeClr val="tx1"/>
          </a:fontRef>
        </p:style>
      </p:cxnSp>
      <p:pic>
        <p:nvPicPr>
          <p:cNvPr id="10" name="Picture 9" descr="A computer monitor and keyboard&#10;&#10;Description automatically generated">
            <a:extLst>
              <a:ext uri="{FF2B5EF4-FFF2-40B4-BE49-F238E27FC236}">
                <a16:creationId xmlns:a16="http://schemas.microsoft.com/office/drawing/2014/main" id="{9CB29D17-0D92-8815-609E-19D51C2EE2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6869" y="11638437"/>
            <a:ext cx="5088731" cy="3121088"/>
          </a:xfrm>
          <a:prstGeom prst="rect">
            <a:avLst/>
          </a:prstGeom>
        </p:spPr>
      </p:pic>
      <p:pic>
        <p:nvPicPr>
          <p:cNvPr id="12" name="Picture 11" descr="A wifi router with two antennas&#10;&#10;Description automatically generated">
            <a:extLst>
              <a:ext uri="{FF2B5EF4-FFF2-40B4-BE49-F238E27FC236}">
                <a16:creationId xmlns:a16="http://schemas.microsoft.com/office/drawing/2014/main" id="{5B701496-542B-848E-FB28-10A2E7D7DC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91337" y="10313424"/>
            <a:ext cx="2650025" cy="2650025"/>
          </a:xfrm>
          <a:prstGeom prst="rect">
            <a:avLst/>
          </a:prstGeom>
        </p:spPr>
      </p:pic>
      <p:cxnSp>
        <p:nvCxnSpPr>
          <p:cNvPr id="14" name="Straight Arrow Connector 13">
            <a:extLst>
              <a:ext uri="{FF2B5EF4-FFF2-40B4-BE49-F238E27FC236}">
                <a16:creationId xmlns:a16="http://schemas.microsoft.com/office/drawing/2014/main" id="{D960CD98-36CE-A857-CA21-5CC57FE5219C}"/>
              </a:ext>
            </a:extLst>
          </p:cNvPr>
          <p:cNvCxnSpPr>
            <a:cxnSpLocks/>
            <a:stCxn id="10" idx="3"/>
            <a:endCxn id="12" idx="1"/>
          </p:cNvCxnSpPr>
          <p:nvPr/>
        </p:nvCxnSpPr>
        <p:spPr>
          <a:xfrm flipV="1">
            <a:off x="10515600" y="11638437"/>
            <a:ext cx="4675737" cy="1560544"/>
          </a:xfrm>
          <a:prstGeom prst="straightConnector1">
            <a:avLst/>
          </a:prstGeom>
          <a:ln w="76200">
            <a:headEnd type="triangle"/>
            <a:tailEnd type="triangle"/>
          </a:ln>
        </p:spPr>
        <p:style>
          <a:lnRef idx="2">
            <a:schemeClr val="accent1"/>
          </a:lnRef>
          <a:fillRef idx="0">
            <a:schemeClr val="accent1"/>
          </a:fillRef>
          <a:effectRef idx="1">
            <a:schemeClr val="accent1"/>
          </a:effectRef>
          <a:fontRef idx="minor">
            <a:schemeClr val="tx1"/>
          </a:fontRef>
        </p:style>
      </p:cxnSp>
      <p:sp>
        <p:nvSpPr>
          <p:cNvPr id="15" name="Rectangle: Rounded Corners 14">
            <a:extLst>
              <a:ext uri="{FF2B5EF4-FFF2-40B4-BE49-F238E27FC236}">
                <a16:creationId xmlns:a16="http://schemas.microsoft.com/office/drawing/2014/main" id="{091156DF-CD55-E3CA-5B9E-70C149B02C64}"/>
              </a:ext>
            </a:extLst>
          </p:cNvPr>
          <p:cNvSpPr/>
          <p:nvPr/>
        </p:nvSpPr>
        <p:spPr>
          <a:xfrm>
            <a:off x="11311817" y="11764752"/>
            <a:ext cx="3083301" cy="10915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E" sz="2000" dirty="0"/>
              <a:t>Connection between Computer and Router can be Ethernet or Wi-Fi</a:t>
            </a:r>
            <a:endParaRPr lang="en-IE" dirty="0"/>
          </a:p>
        </p:txBody>
      </p:sp>
      <p:cxnSp>
        <p:nvCxnSpPr>
          <p:cNvPr id="16" name="Straight Arrow Connector 15">
            <a:extLst>
              <a:ext uri="{FF2B5EF4-FFF2-40B4-BE49-F238E27FC236}">
                <a16:creationId xmlns:a16="http://schemas.microsoft.com/office/drawing/2014/main" id="{B9077580-70FB-7FE8-B66D-3EC46008EC51}"/>
              </a:ext>
            </a:extLst>
          </p:cNvPr>
          <p:cNvCxnSpPr>
            <a:cxnSpLocks/>
            <a:stCxn id="12" idx="3"/>
          </p:cNvCxnSpPr>
          <p:nvPr/>
        </p:nvCxnSpPr>
        <p:spPr>
          <a:xfrm>
            <a:off x="17841362" y="11638437"/>
            <a:ext cx="3976472" cy="1344152"/>
          </a:xfrm>
          <a:prstGeom prst="straightConnector1">
            <a:avLst/>
          </a:prstGeom>
          <a:ln w="76200">
            <a:headEnd type="triangle"/>
            <a:tailEnd type="triangle"/>
          </a:ln>
        </p:spPr>
        <p:style>
          <a:lnRef idx="2">
            <a:schemeClr val="accent1"/>
          </a:lnRef>
          <a:fillRef idx="0">
            <a:schemeClr val="accent1"/>
          </a:fillRef>
          <a:effectRef idx="1">
            <a:schemeClr val="accent1"/>
          </a:effectRef>
          <a:fontRef idx="minor">
            <a:schemeClr val="tx1"/>
          </a:fontRef>
        </p:style>
      </p:cxnSp>
      <p:sp>
        <p:nvSpPr>
          <p:cNvPr id="17" name="Rectangle: Rounded Corners 16">
            <a:extLst>
              <a:ext uri="{FF2B5EF4-FFF2-40B4-BE49-F238E27FC236}">
                <a16:creationId xmlns:a16="http://schemas.microsoft.com/office/drawing/2014/main" id="{BD9F195E-4F3A-6F71-8379-76A282664045}"/>
              </a:ext>
            </a:extLst>
          </p:cNvPr>
          <p:cNvSpPr/>
          <p:nvPr/>
        </p:nvSpPr>
        <p:spPr>
          <a:xfrm>
            <a:off x="18390208" y="11764753"/>
            <a:ext cx="3083301" cy="10915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E" sz="2000" dirty="0"/>
              <a:t>Router is connected to PYNQ Z-2 board by Ethernet connection</a:t>
            </a:r>
            <a:endParaRPr lang="en-IE" dirty="0"/>
          </a:p>
        </p:txBody>
      </p:sp>
      <p:sp>
        <p:nvSpPr>
          <p:cNvPr id="23" name="Arc 22">
            <a:extLst>
              <a:ext uri="{FF2B5EF4-FFF2-40B4-BE49-F238E27FC236}">
                <a16:creationId xmlns:a16="http://schemas.microsoft.com/office/drawing/2014/main" id="{813799FA-B454-FF02-FD8F-9BAA9415F76F}"/>
              </a:ext>
            </a:extLst>
          </p:cNvPr>
          <p:cNvSpPr/>
          <p:nvPr/>
        </p:nvSpPr>
        <p:spPr>
          <a:xfrm>
            <a:off x="10586611" y="9894680"/>
            <a:ext cx="11312848" cy="5048058"/>
          </a:xfrm>
          <a:prstGeom prst="arc">
            <a:avLst>
              <a:gd name="adj1" fmla="val 11618547"/>
              <a:gd name="adj2" fmla="val 20812380"/>
            </a:avLst>
          </a:prstGeom>
          <a:ln w="82550">
            <a:solidFill>
              <a:srgbClr val="C00000"/>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sp>
        <p:nvSpPr>
          <p:cNvPr id="24" name="Rectangle: Rounded Corners 23">
            <a:extLst>
              <a:ext uri="{FF2B5EF4-FFF2-40B4-BE49-F238E27FC236}">
                <a16:creationId xmlns:a16="http://schemas.microsoft.com/office/drawing/2014/main" id="{E84CE0B0-38AD-65E2-9633-F8B13B52340B}"/>
              </a:ext>
            </a:extLst>
          </p:cNvPr>
          <p:cNvSpPr/>
          <p:nvPr/>
        </p:nvSpPr>
        <p:spPr>
          <a:xfrm>
            <a:off x="14431073" y="9055759"/>
            <a:ext cx="4170552" cy="733559"/>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IE" sz="2000" dirty="0"/>
              <a:t>User uploads binaries to the PYNQ Z2 over the LAN connection</a:t>
            </a:r>
            <a:endParaRPr lang="en-IE" dirty="0"/>
          </a:p>
        </p:txBody>
      </p:sp>
      <p:sp>
        <p:nvSpPr>
          <p:cNvPr id="25" name="Rectangle 24">
            <a:extLst>
              <a:ext uri="{FF2B5EF4-FFF2-40B4-BE49-F238E27FC236}">
                <a16:creationId xmlns:a16="http://schemas.microsoft.com/office/drawing/2014/main" id="{A3238B8F-6625-7502-7864-A506330FC161}"/>
              </a:ext>
            </a:extLst>
          </p:cNvPr>
          <p:cNvSpPr/>
          <p:nvPr/>
        </p:nvSpPr>
        <p:spPr>
          <a:xfrm>
            <a:off x="23943469" y="13935076"/>
            <a:ext cx="802481" cy="714374"/>
          </a:xfrm>
          <a:prstGeom prst="rect">
            <a:avLst/>
          </a:prstGeom>
          <a:solidFill>
            <a:schemeClr val="accent1">
              <a:alpha val="0"/>
            </a:schemeClr>
          </a:solidFill>
          <a:ln w="635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Rectangle: Rounded Corners 25">
            <a:extLst>
              <a:ext uri="{FF2B5EF4-FFF2-40B4-BE49-F238E27FC236}">
                <a16:creationId xmlns:a16="http://schemas.microsoft.com/office/drawing/2014/main" id="{04547A5D-F879-C177-DDDB-A5C4E22B831C}"/>
              </a:ext>
            </a:extLst>
          </p:cNvPr>
          <p:cNvSpPr/>
          <p:nvPr/>
        </p:nvSpPr>
        <p:spPr>
          <a:xfrm>
            <a:off x="22803058" y="14681830"/>
            <a:ext cx="3083301" cy="1388832"/>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sz="2000" dirty="0"/>
              <a:t>PYNQ (Unix-based) OS and user-uploaded files are stored in on-board MicroSD</a:t>
            </a:r>
            <a:endParaRPr lang="en-IE" dirty="0"/>
          </a:p>
        </p:txBody>
      </p:sp>
      <p:sp>
        <p:nvSpPr>
          <p:cNvPr id="27" name="Rectangle 26">
            <a:extLst>
              <a:ext uri="{FF2B5EF4-FFF2-40B4-BE49-F238E27FC236}">
                <a16:creationId xmlns:a16="http://schemas.microsoft.com/office/drawing/2014/main" id="{6073C10C-2443-2DEF-8E9E-97A97C4372F7}"/>
              </a:ext>
            </a:extLst>
          </p:cNvPr>
          <p:cNvSpPr/>
          <p:nvPr/>
        </p:nvSpPr>
        <p:spPr>
          <a:xfrm>
            <a:off x="23186079" y="12762376"/>
            <a:ext cx="802481" cy="714374"/>
          </a:xfrm>
          <a:prstGeom prst="rect">
            <a:avLst/>
          </a:prstGeom>
          <a:solidFill>
            <a:schemeClr val="accent1">
              <a:alpha val="0"/>
            </a:schemeClr>
          </a:solidFill>
          <a:ln w="635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Rectangle: Rounded Corners 27">
            <a:extLst>
              <a:ext uri="{FF2B5EF4-FFF2-40B4-BE49-F238E27FC236}">
                <a16:creationId xmlns:a16="http://schemas.microsoft.com/office/drawing/2014/main" id="{655A134F-2AB7-07F0-9EC1-799A169E7020}"/>
              </a:ext>
            </a:extLst>
          </p:cNvPr>
          <p:cNvSpPr/>
          <p:nvPr/>
        </p:nvSpPr>
        <p:spPr>
          <a:xfrm>
            <a:off x="26290400" y="12264588"/>
            <a:ext cx="2950150" cy="1709949"/>
          </a:xfrm>
          <a:prstGeom prst="round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sz="2000" dirty="0">
                <a:solidFill>
                  <a:schemeClr val="tx1"/>
                </a:solidFill>
              </a:rPr>
              <a:t>Zynq 7000 SoC consisting of a dual-core ARM processor and 13,300 logic slice programmable logic</a:t>
            </a:r>
            <a:endParaRPr lang="en-IE" dirty="0">
              <a:solidFill>
                <a:schemeClr val="tx1"/>
              </a:solidFill>
            </a:endParaRPr>
          </a:p>
        </p:txBody>
      </p:sp>
      <p:cxnSp>
        <p:nvCxnSpPr>
          <p:cNvPr id="30" name="Straight Connector 29">
            <a:extLst>
              <a:ext uri="{FF2B5EF4-FFF2-40B4-BE49-F238E27FC236}">
                <a16:creationId xmlns:a16="http://schemas.microsoft.com/office/drawing/2014/main" id="{5C1C0491-D6A2-39BE-F840-40D011482170}"/>
              </a:ext>
            </a:extLst>
          </p:cNvPr>
          <p:cNvCxnSpPr>
            <a:cxnSpLocks/>
            <a:stCxn id="27" idx="3"/>
            <a:endCxn id="28" idx="1"/>
          </p:cNvCxnSpPr>
          <p:nvPr/>
        </p:nvCxnSpPr>
        <p:spPr>
          <a:xfrm>
            <a:off x="23988560" y="13119563"/>
            <a:ext cx="2301840" cy="0"/>
          </a:xfrm>
          <a:prstGeom prst="line">
            <a:avLst/>
          </a:prstGeom>
          <a:ln w="88900">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37" name="Arc 36">
            <a:extLst>
              <a:ext uri="{FF2B5EF4-FFF2-40B4-BE49-F238E27FC236}">
                <a16:creationId xmlns:a16="http://schemas.microsoft.com/office/drawing/2014/main" id="{9DA4706B-E139-B171-B6A2-12E7875303CD}"/>
              </a:ext>
            </a:extLst>
          </p:cNvPr>
          <p:cNvSpPr/>
          <p:nvPr/>
        </p:nvSpPr>
        <p:spPr>
          <a:xfrm rot="10800000">
            <a:off x="10668235" y="10054806"/>
            <a:ext cx="11312848" cy="4335670"/>
          </a:xfrm>
          <a:prstGeom prst="arc">
            <a:avLst>
              <a:gd name="adj1" fmla="val 11525527"/>
              <a:gd name="adj2" fmla="val 21031725"/>
            </a:avLst>
          </a:prstGeom>
          <a:ln w="82550">
            <a:solidFill>
              <a:schemeClr val="accent3">
                <a:lumMod val="75000"/>
              </a:schemeClr>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sp>
        <p:nvSpPr>
          <p:cNvPr id="39" name="Rectangle: Rounded Corners 38">
            <a:extLst>
              <a:ext uri="{FF2B5EF4-FFF2-40B4-BE49-F238E27FC236}">
                <a16:creationId xmlns:a16="http://schemas.microsoft.com/office/drawing/2014/main" id="{2C0CD526-A045-505C-3973-61138C63278D}"/>
              </a:ext>
            </a:extLst>
          </p:cNvPr>
          <p:cNvSpPr/>
          <p:nvPr/>
        </p:nvSpPr>
        <p:spPr>
          <a:xfrm>
            <a:off x="14583473" y="14516605"/>
            <a:ext cx="4170552" cy="1139359"/>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pPr algn="ctr"/>
            <a:r>
              <a:rPr lang="en-IE" sz="2000" dirty="0"/>
              <a:t>PYNQ hosts a </a:t>
            </a:r>
            <a:r>
              <a:rPr lang="en-IE" sz="2000" dirty="0" err="1"/>
              <a:t>Jupyter</a:t>
            </a:r>
            <a:r>
              <a:rPr lang="en-IE" sz="2000" dirty="0"/>
              <a:t> Notebook session in web interface accessible in the computer’s web browser</a:t>
            </a:r>
            <a:endParaRPr lang="en-IE" dirty="0"/>
          </a:p>
        </p:txBody>
      </p:sp>
      <p:pic>
        <p:nvPicPr>
          <p:cNvPr id="40" name="Picture 39" descr="A close-up of a red circuit board&#10;&#10;Description automatically generated">
            <a:extLst>
              <a:ext uri="{FF2B5EF4-FFF2-40B4-BE49-F238E27FC236}">
                <a16:creationId xmlns:a16="http://schemas.microsoft.com/office/drawing/2014/main" id="{A8AA1C62-D7A4-3993-57BC-E0217B76D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1834" y="19689904"/>
            <a:ext cx="4251270" cy="2677254"/>
          </a:xfrm>
          <a:prstGeom prst="rect">
            <a:avLst/>
          </a:prstGeom>
        </p:spPr>
      </p:pic>
      <p:cxnSp>
        <p:nvCxnSpPr>
          <p:cNvPr id="41" name="Straight Connector 40">
            <a:extLst>
              <a:ext uri="{FF2B5EF4-FFF2-40B4-BE49-F238E27FC236}">
                <a16:creationId xmlns:a16="http://schemas.microsoft.com/office/drawing/2014/main" id="{2E645E48-9028-1E83-ED74-C741076ECA05}"/>
              </a:ext>
            </a:extLst>
          </p:cNvPr>
          <p:cNvCxnSpPr/>
          <p:nvPr/>
        </p:nvCxnSpPr>
        <p:spPr>
          <a:xfrm>
            <a:off x="5219700" y="24269700"/>
            <a:ext cx="22631400" cy="0"/>
          </a:xfrm>
          <a:prstGeom prst="line">
            <a:avLst/>
          </a:prstGeom>
          <a:ln w="79375"/>
        </p:spPr>
        <p:style>
          <a:lnRef idx="2">
            <a:schemeClr val="accent1"/>
          </a:lnRef>
          <a:fillRef idx="0">
            <a:schemeClr val="accent1"/>
          </a:fillRef>
          <a:effectRef idx="1">
            <a:schemeClr val="accent1"/>
          </a:effectRef>
          <a:fontRef idx="minor">
            <a:schemeClr val="tx1"/>
          </a:fontRef>
        </p:style>
      </p:cxnSp>
      <p:pic>
        <p:nvPicPr>
          <p:cNvPr id="42" name="Picture 41" descr="A computer monitor and keyboard&#10;&#10;Description automatically generated">
            <a:extLst>
              <a:ext uri="{FF2B5EF4-FFF2-40B4-BE49-F238E27FC236}">
                <a16:creationId xmlns:a16="http://schemas.microsoft.com/office/drawing/2014/main" id="{8A42E599-E300-CAD3-1B15-43526218D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2969" y="19467987"/>
            <a:ext cx="5088731" cy="3121088"/>
          </a:xfrm>
          <a:prstGeom prst="rect">
            <a:avLst/>
          </a:prstGeom>
        </p:spPr>
      </p:pic>
      <p:cxnSp>
        <p:nvCxnSpPr>
          <p:cNvPr id="44" name="Straight Arrow Connector 43">
            <a:extLst>
              <a:ext uri="{FF2B5EF4-FFF2-40B4-BE49-F238E27FC236}">
                <a16:creationId xmlns:a16="http://schemas.microsoft.com/office/drawing/2014/main" id="{98BAC46C-E8C0-F0A6-ABD2-501EBDDADA37}"/>
              </a:ext>
            </a:extLst>
          </p:cNvPr>
          <p:cNvCxnSpPr>
            <a:cxnSpLocks/>
          </p:cNvCxnSpPr>
          <p:nvPr/>
        </p:nvCxnSpPr>
        <p:spPr>
          <a:xfrm>
            <a:off x="13658850" y="20820526"/>
            <a:ext cx="5930134" cy="0"/>
          </a:xfrm>
          <a:prstGeom prst="straightConnector1">
            <a:avLst/>
          </a:prstGeom>
          <a:ln w="76200">
            <a:headEnd type="triangle"/>
            <a:tailEnd type="triangle"/>
          </a:ln>
        </p:spPr>
        <p:style>
          <a:lnRef idx="2">
            <a:schemeClr val="accent1"/>
          </a:lnRef>
          <a:fillRef idx="0">
            <a:schemeClr val="accent1"/>
          </a:fillRef>
          <a:effectRef idx="1">
            <a:schemeClr val="accent1"/>
          </a:effectRef>
          <a:fontRef idx="minor">
            <a:schemeClr val="tx1"/>
          </a:fontRef>
        </p:style>
      </p:cxnSp>
      <p:sp>
        <p:nvSpPr>
          <p:cNvPr id="50" name="Rectangle 49">
            <a:extLst>
              <a:ext uri="{FF2B5EF4-FFF2-40B4-BE49-F238E27FC236}">
                <a16:creationId xmlns:a16="http://schemas.microsoft.com/office/drawing/2014/main" id="{58556414-4082-5965-EF74-C900DCC9A08D}"/>
              </a:ext>
            </a:extLst>
          </p:cNvPr>
          <p:cNvSpPr/>
          <p:nvPr/>
        </p:nvSpPr>
        <p:spPr>
          <a:xfrm>
            <a:off x="21657469" y="21764626"/>
            <a:ext cx="802481" cy="714374"/>
          </a:xfrm>
          <a:prstGeom prst="rect">
            <a:avLst/>
          </a:prstGeom>
          <a:solidFill>
            <a:schemeClr val="accent1">
              <a:alpha val="0"/>
            </a:schemeClr>
          </a:solidFill>
          <a:ln w="635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 name="Rectangle: Rounded Corners 50">
            <a:extLst>
              <a:ext uri="{FF2B5EF4-FFF2-40B4-BE49-F238E27FC236}">
                <a16:creationId xmlns:a16="http://schemas.microsoft.com/office/drawing/2014/main" id="{0B2B6508-6A47-D449-6FEB-0BB08637A7B4}"/>
              </a:ext>
            </a:extLst>
          </p:cNvPr>
          <p:cNvSpPr/>
          <p:nvPr/>
        </p:nvSpPr>
        <p:spPr>
          <a:xfrm>
            <a:off x="20517058" y="22511380"/>
            <a:ext cx="3083301" cy="1388832"/>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sz="2000" dirty="0"/>
              <a:t>PYNQ (Unix-based) OS and user-uploaded files are stored in on-board MicroSD</a:t>
            </a:r>
            <a:endParaRPr lang="en-IE" dirty="0"/>
          </a:p>
        </p:txBody>
      </p:sp>
      <p:sp>
        <p:nvSpPr>
          <p:cNvPr id="52" name="Rectangle 51">
            <a:extLst>
              <a:ext uri="{FF2B5EF4-FFF2-40B4-BE49-F238E27FC236}">
                <a16:creationId xmlns:a16="http://schemas.microsoft.com/office/drawing/2014/main" id="{FC3AB043-59C5-3F1B-512B-8EF1A9EBD0D3}"/>
              </a:ext>
            </a:extLst>
          </p:cNvPr>
          <p:cNvSpPr/>
          <p:nvPr/>
        </p:nvSpPr>
        <p:spPr>
          <a:xfrm>
            <a:off x="20900079" y="20591926"/>
            <a:ext cx="802481" cy="714374"/>
          </a:xfrm>
          <a:prstGeom prst="rect">
            <a:avLst/>
          </a:prstGeom>
          <a:solidFill>
            <a:schemeClr val="accent1">
              <a:alpha val="0"/>
            </a:schemeClr>
          </a:solidFill>
          <a:ln w="635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 name="Rectangle: Rounded Corners 52">
            <a:extLst>
              <a:ext uri="{FF2B5EF4-FFF2-40B4-BE49-F238E27FC236}">
                <a16:creationId xmlns:a16="http://schemas.microsoft.com/office/drawing/2014/main" id="{E7EE1178-F39B-AF01-77B3-CC7933CB016B}"/>
              </a:ext>
            </a:extLst>
          </p:cNvPr>
          <p:cNvSpPr/>
          <p:nvPr/>
        </p:nvSpPr>
        <p:spPr>
          <a:xfrm>
            <a:off x="24004400" y="20094138"/>
            <a:ext cx="2950150" cy="1709949"/>
          </a:xfrm>
          <a:prstGeom prst="round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sz="2000" dirty="0">
                <a:solidFill>
                  <a:schemeClr val="tx1"/>
                </a:solidFill>
              </a:rPr>
              <a:t>Zynq 7000 SoC consisting of a dual-core ARM processor and 13,300 logic slice programmable logic</a:t>
            </a:r>
            <a:endParaRPr lang="en-IE" dirty="0">
              <a:solidFill>
                <a:schemeClr val="tx1"/>
              </a:solidFill>
            </a:endParaRPr>
          </a:p>
        </p:txBody>
      </p:sp>
      <p:cxnSp>
        <p:nvCxnSpPr>
          <p:cNvPr id="54" name="Straight Connector 53">
            <a:extLst>
              <a:ext uri="{FF2B5EF4-FFF2-40B4-BE49-F238E27FC236}">
                <a16:creationId xmlns:a16="http://schemas.microsoft.com/office/drawing/2014/main" id="{58CC2141-E4F2-1AB2-2567-5F87E400C083}"/>
              </a:ext>
            </a:extLst>
          </p:cNvPr>
          <p:cNvCxnSpPr>
            <a:cxnSpLocks/>
            <a:stCxn id="52" idx="3"/>
            <a:endCxn id="53" idx="1"/>
          </p:cNvCxnSpPr>
          <p:nvPr/>
        </p:nvCxnSpPr>
        <p:spPr>
          <a:xfrm>
            <a:off x="21702560" y="20949113"/>
            <a:ext cx="2301840" cy="0"/>
          </a:xfrm>
          <a:prstGeom prst="line">
            <a:avLst/>
          </a:prstGeom>
          <a:ln w="88900">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58" name="Rectangle: Rounded Corners 57">
            <a:extLst>
              <a:ext uri="{FF2B5EF4-FFF2-40B4-BE49-F238E27FC236}">
                <a16:creationId xmlns:a16="http://schemas.microsoft.com/office/drawing/2014/main" id="{166EA321-22EB-3EDA-E450-B5AA378935B4}"/>
              </a:ext>
            </a:extLst>
          </p:cNvPr>
          <p:cNvSpPr/>
          <p:nvPr/>
        </p:nvSpPr>
        <p:spPr>
          <a:xfrm>
            <a:off x="14985808" y="19573688"/>
            <a:ext cx="3219068" cy="10915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E" sz="2000" dirty="0"/>
              <a:t>Computer directly connected to FPGA using Ethernet connection</a:t>
            </a:r>
            <a:endParaRPr lang="en-IE" dirty="0"/>
          </a:p>
        </p:txBody>
      </p:sp>
      <p:sp>
        <p:nvSpPr>
          <p:cNvPr id="59" name="Arc 58">
            <a:extLst>
              <a:ext uri="{FF2B5EF4-FFF2-40B4-BE49-F238E27FC236}">
                <a16:creationId xmlns:a16="http://schemas.microsoft.com/office/drawing/2014/main" id="{7BD9C21F-EB07-F055-7910-74ACA3DD1A0C}"/>
              </a:ext>
            </a:extLst>
          </p:cNvPr>
          <p:cNvSpPr/>
          <p:nvPr/>
        </p:nvSpPr>
        <p:spPr>
          <a:xfrm rot="10800000">
            <a:off x="13658850" y="19329638"/>
            <a:ext cx="6134100" cy="2474449"/>
          </a:xfrm>
          <a:prstGeom prst="arc">
            <a:avLst>
              <a:gd name="adj1" fmla="val 11525527"/>
              <a:gd name="adj2" fmla="val 20821585"/>
            </a:avLst>
          </a:prstGeom>
          <a:ln w="82550">
            <a:solidFill>
              <a:schemeClr val="accent3">
                <a:lumMod val="75000"/>
              </a:schemeClr>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sp>
        <p:nvSpPr>
          <p:cNvPr id="60" name="Rectangle: Rounded Corners 59">
            <a:extLst>
              <a:ext uri="{FF2B5EF4-FFF2-40B4-BE49-F238E27FC236}">
                <a16:creationId xmlns:a16="http://schemas.microsoft.com/office/drawing/2014/main" id="{2044E637-8EE5-BA92-40FA-BA6FB546E5F4}"/>
              </a:ext>
            </a:extLst>
          </p:cNvPr>
          <p:cNvSpPr/>
          <p:nvPr/>
        </p:nvSpPr>
        <p:spPr>
          <a:xfrm>
            <a:off x="14697803" y="21909320"/>
            <a:ext cx="4170552" cy="1139359"/>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pPr algn="ctr"/>
            <a:r>
              <a:rPr lang="en-IE" sz="2000" dirty="0"/>
              <a:t>PYNQ hosts a </a:t>
            </a:r>
            <a:r>
              <a:rPr lang="en-IE" sz="2000" dirty="0" err="1"/>
              <a:t>Jupyter</a:t>
            </a:r>
            <a:r>
              <a:rPr lang="en-IE" sz="2000" dirty="0"/>
              <a:t> Notebook session in web interface accessible in the computer’s web browser</a:t>
            </a:r>
            <a:endParaRPr lang="en-IE" dirty="0"/>
          </a:p>
        </p:txBody>
      </p:sp>
      <p:cxnSp>
        <p:nvCxnSpPr>
          <p:cNvPr id="62" name="Straight Connector 61">
            <a:extLst>
              <a:ext uri="{FF2B5EF4-FFF2-40B4-BE49-F238E27FC236}">
                <a16:creationId xmlns:a16="http://schemas.microsoft.com/office/drawing/2014/main" id="{96E22795-D966-980E-0232-20E6BA737F78}"/>
              </a:ext>
            </a:extLst>
          </p:cNvPr>
          <p:cNvCxnSpPr>
            <a:cxnSpLocks/>
            <a:endCxn id="61" idx="2"/>
          </p:cNvCxnSpPr>
          <p:nvPr/>
        </p:nvCxnSpPr>
        <p:spPr>
          <a:xfrm flipV="1">
            <a:off x="23600359" y="11292568"/>
            <a:ext cx="0" cy="1469808"/>
          </a:xfrm>
          <a:prstGeom prst="line">
            <a:avLst/>
          </a:prstGeom>
          <a:ln w="88900">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61" name="Rectangle: Rounded Corners 60">
            <a:extLst>
              <a:ext uri="{FF2B5EF4-FFF2-40B4-BE49-F238E27FC236}">
                <a16:creationId xmlns:a16="http://schemas.microsoft.com/office/drawing/2014/main" id="{BB50B6B4-247B-7346-6E14-A85FB70299A5}"/>
              </a:ext>
            </a:extLst>
          </p:cNvPr>
          <p:cNvSpPr/>
          <p:nvPr/>
        </p:nvSpPr>
        <p:spPr>
          <a:xfrm>
            <a:off x="22125284" y="9957812"/>
            <a:ext cx="2950150" cy="1334756"/>
          </a:xfrm>
          <a:prstGeom prst="round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dirty="0">
                <a:solidFill>
                  <a:schemeClr val="tx1"/>
                </a:solidFill>
              </a:rPr>
              <a:t>Bitstream files are used to program the PL (programmable logic) slices in the FPGA core</a:t>
            </a:r>
          </a:p>
        </p:txBody>
      </p:sp>
      <p:cxnSp>
        <p:nvCxnSpPr>
          <p:cNvPr id="70" name="Straight Connector 69">
            <a:extLst>
              <a:ext uri="{FF2B5EF4-FFF2-40B4-BE49-F238E27FC236}">
                <a16:creationId xmlns:a16="http://schemas.microsoft.com/office/drawing/2014/main" id="{070A4A0A-0F54-0C26-B112-C4369B7739F5}"/>
              </a:ext>
            </a:extLst>
          </p:cNvPr>
          <p:cNvCxnSpPr>
            <a:cxnSpLocks/>
            <a:endCxn id="71" idx="2"/>
          </p:cNvCxnSpPr>
          <p:nvPr/>
        </p:nvCxnSpPr>
        <p:spPr>
          <a:xfrm flipV="1">
            <a:off x="21268025" y="19122117"/>
            <a:ext cx="0" cy="1469808"/>
          </a:xfrm>
          <a:prstGeom prst="line">
            <a:avLst/>
          </a:prstGeom>
          <a:ln w="88900">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71" name="Rectangle: Rounded Corners 70">
            <a:extLst>
              <a:ext uri="{FF2B5EF4-FFF2-40B4-BE49-F238E27FC236}">
                <a16:creationId xmlns:a16="http://schemas.microsoft.com/office/drawing/2014/main" id="{59D0E4AD-0B59-4618-4835-24C1A71DE909}"/>
              </a:ext>
            </a:extLst>
          </p:cNvPr>
          <p:cNvSpPr/>
          <p:nvPr/>
        </p:nvSpPr>
        <p:spPr>
          <a:xfrm>
            <a:off x="19792950" y="17787361"/>
            <a:ext cx="2950150" cy="1334756"/>
          </a:xfrm>
          <a:prstGeom prst="round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dirty="0">
                <a:solidFill>
                  <a:schemeClr val="tx1"/>
                </a:solidFill>
              </a:rPr>
              <a:t>Bitstream files are used to program the PL (programmable logic) slices in the FPGA core</a:t>
            </a:r>
          </a:p>
        </p:txBody>
      </p:sp>
      <p:pic>
        <p:nvPicPr>
          <p:cNvPr id="72" name="Picture 71" descr="A close-up of a red circuit board&#10;&#10;Description automatically generated">
            <a:extLst>
              <a:ext uri="{FF2B5EF4-FFF2-40B4-BE49-F238E27FC236}">
                <a16:creationId xmlns:a16="http://schemas.microsoft.com/office/drawing/2014/main" id="{99D96C8D-C09E-A1A9-E3C8-29F0E3D86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7034" y="26974624"/>
            <a:ext cx="4251270" cy="2677254"/>
          </a:xfrm>
          <a:prstGeom prst="rect">
            <a:avLst/>
          </a:prstGeom>
        </p:spPr>
      </p:pic>
      <p:cxnSp>
        <p:nvCxnSpPr>
          <p:cNvPr id="73" name="Straight Connector 72">
            <a:extLst>
              <a:ext uri="{FF2B5EF4-FFF2-40B4-BE49-F238E27FC236}">
                <a16:creationId xmlns:a16="http://schemas.microsoft.com/office/drawing/2014/main" id="{40958B67-C100-D14D-CD6F-D1D64D5B1F8B}"/>
              </a:ext>
            </a:extLst>
          </p:cNvPr>
          <p:cNvCxnSpPr/>
          <p:nvPr/>
        </p:nvCxnSpPr>
        <p:spPr>
          <a:xfrm>
            <a:off x="4914900" y="31554420"/>
            <a:ext cx="22631400" cy="0"/>
          </a:xfrm>
          <a:prstGeom prst="line">
            <a:avLst/>
          </a:prstGeom>
          <a:ln w="79375"/>
        </p:spPr>
        <p:style>
          <a:lnRef idx="2">
            <a:schemeClr val="accent1"/>
          </a:lnRef>
          <a:fillRef idx="0">
            <a:schemeClr val="accent1"/>
          </a:fillRef>
          <a:effectRef idx="1">
            <a:schemeClr val="accent1"/>
          </a:effectRef>
          <a:fontRef idx="minor">
            <a:schemeClr val="tx1"/>
          </a:fontRef>
        </p:style>
      </p:cxnSp>
      <p:pic>
        <p:nvPicPr>
          <p:cNvPr id="74" name="Picture 73" descr="A computer monitor and keyboard&#10;&#10;Description automatically generated">
            <a:extLst>
              <a:ext uri="{FF2B5EF4-FFF2-40B4-BE49-F238E27FC236}">
                <a16:creationId xmlns:a16="http://schemas.microsoft.com/office/drawing/2014/main" id="{3D9941FC-E7AC-1F68-8D67-82812003FF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8169" y="26752707"/>
            <a:ext cx="5088731" cy="3121088"/>
          </a:xfrm>
          <a:prstGeom prst="rect">
            <a:avLst/>
          </a:prstGeom>
        </p:spPr>
      </p:pic>
      <p:cxnSp>
        <p:nvCxnSpPr>
          <p:cNvPr id="75" name="Straight Arrow Connector 74">
            <a:extLst>
              <a:ext uri="{FF2B5EF4-FFF2-40B4-BE49-F238E27FC236}">
                <a16:creationId xmlns:a16="http://schemas.microsoft.com/office/drawing/2014/main" id="{19AFDC09-76CF-9214-484F-DB5F7AABA7DC}"/>
              </a:ext>
            </a:extLst>
          </p:cNvPr>
          <p:cNvCxnSpPr>
            <a:cxnSpLocks/>
          </p:cNvCxnSpPr>
          <p:nvPr/>
        </p:nvCxnSpPr>
        <p:spPr>
          <a:xfrm>
            <a:off x="13354050" y="28105246"/>
            <a:ext cx="5930134" cy="0"/>
          </a:xfrm>
          <a:prstGeom prst="straightConnector1">
            <a:avLst/>
          </a:prstGeom>
          <a:ln w="76200">
            <a:headEnd type="triangle"/>
            <a:tailEnd type="triangle"/>
          </a:ln>
        </p:spPr>
        <p:style>
          <a:lnRef idx="2">
            <a:schemeClr val="accent1"/>
          </a:lnRef>
          <a:fillRef idx="0">
            <a:schemeClr val="accent1"/>
          </a:fillRef>
          <a:effectRef idx="1">
            <a:schemeClr val="accent1"/>
          </a:effectRef>
          <a:fontRef idx="minor">
            <a:schemeClr val="tx1"/>
          </a:fontRef>
        </p:style>
      </p:cxnSp>
      <p:sp>
        <p:nvSpPr>
          <p:cNvPr id="76" name="Rectangle 75">
            <a:extLst>
              <a:ext uri="{FF2B5EF4-FFF2-40B4-BE49-F238E27FC236}">
                <a16:creationId xmlns:a16="http://schemas.microsoft.com/office/drawing/2014/main" id="{444D60CA-66CA-155B-ED50-DA938142D73A}"/>
              </a:ext>
            </a:extLst>
          </p:cNvPr>
          <p:cNvSpPr/>
          <p:nvPr/>
        </p:nvSpPr>
        <p:spPr>
          <a:xfrm>
            <a:off x="21352669" y="29049346"/>
            <a:ext cx="802481" cy="714374"/>
          </a:xfrm>
          <a:prstGeom prst="rect">
            <a:avLst/>
          </a:prstGeom>
          <a:solidFill>
            <a:schemeClr val="accent1">
              <a:alpha val="0"/>
            </a:schemeClr>
          </a:solidFill>
          <a:ln w="635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7" name="Rectangle: Rounded Corners 76">
            <a:extLst>
              <a:ext uri="{FF2B5EF4-FFF2-40B4-BE49-F238E27FC236}">
                <a16:creationId xmlns:a16="http://schemas.microsoft.com/office/drawing/2014/main" id="{3C3538F1-1249-B49A-F118-88306B8D0A5C}"/>
              </a:ext>
            </a:extLst>
          </p:cNvPr>
          <p:cNvSpPr/>
          <p:nvPr/>
        </p:nvSpPr>
        <p:spPr>
          <a:xfrm>
            <a:off x="20212258" y="29796100"/>
            <a:ext cx="3083301" cy="1388832"/>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sz="2000" dirty="0"/>
              <a:t>PYNQ (Unix-based) OS and user-uploaded files are stored in on-board MicroSD</a:t>
            </a:r>
            <a:endParaRPr lang="en-IE" dirty="0"/>
          </a:p>
        </p:txBody>
      </p:sp>
      <p:sp>
        <p:nvSpPr>
          <p:cNvPr id="78" name="Rectangle 77">
            <a:extLst>
              <a:ext uri="{FF2B5EF4-FFF2-40B4-BE49-F238E27FC236}">
                <a16:creationId xmlns:a16="http://schemas.microsoft.com/office/drawing/2014/main" id="{5E112385-80BD-E296-785C-ED3A0821B472}"/>
              </a:ext>
            </a:extLst>
          </p:cNvPr>
          <p:cNvSpPr/>
          <p:nvPr/>
        </p:nvSpPr>
        <p:spPr>
          <a:xfrm>
            <a:off x="20595279" y="27876646"/>
            <a:ext cx="802481" cy="714374"/>
          </a:xfrm>
          <a:prstGeom prst="rect">
            <a:avLst/>
          </a:prstGeom>
          <a:solidFill>
            <a:schemeClr val="accent1">
              <a:alpha val="0"/>
            </a:schemeClr>
          </a:solidFill>
          <a:ln w="635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Rectangle: Rounded Corners 78">
            <a:extLst>
              <a:ext uri="{FF2B5EF4-FFF2-40B4-BE49-F238E27FC236}">
                <a16:creationId xmlns:a16="http://schemas.microsoft.com/office/drawing/2014/main" id="{48062F54-AB0B-FC0C-3F20-169ACCDD2957}"/>
              </a:ext>
            </a:extLst>
          </p:cNvPr>
          <p:cNvSpPr/>
          <p:nvPr/>
        </p:nvSpPr>
        <p:spPr>
          <a:xfrm>
            <a:off x="23699600" y="27378858"/>
            <a:ext cx="2950150" cy="1709949"/>
          </a:xfrm>
          <a:prstGeom prst="round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sz="2000" dirty="0">
                <a:solidFill>
                  <a:schemeClr val="tx1"/>
                </a:solidFill>
              </a:rPr>
              <a:t>Zynq 7000 SoC consisting of a dual-core ARM processor and 13,300 logic slice programmable logic</a:t>
            </a:r>
            <a:endParaRPr lang="en-IE" dirty="0">
              <a:solidFill>
                <a:schemeClr val="tx1"/>
              </a:solidFill>
            </a:endParaRPr>
          </a:p>
        </p:txBody>
      </p:sp>
      <p:cxnSp>
        <p:nvCxnSpPr>
          <p:cNvPr id="80" name="Straight Connector 79">
            <a:extLst>
              <a:ext uri="{FF2B5EF4-FFF2-40B4-BE49-F238E27FC236}">
                <a16:creationId xmlns:a16="http://schemas.microsoft.com/office/drawing/2014/main" id="{8A39C270-F7E9-0A9C-23C8-01A2A510B161}"/>
              </a:ext>
            </a:extLst>
          </p:cNvPr>
          <p:cNvCxnSpPr>
            <a:cxnSpLocks/>
            <a:stCxn id="78" idx="3"/>
            <a:endCxn id="79" idx="1"/>
          </p:cNvCxnSpPr>
          <p:nvPr/>
        </p:nvCxnSpPr>
        <p:spPr>
          <a:xfrm>
            <a:off x="21397760" y="28233833"/>
            <a:ext cx="2301840" cy="0"/>
          </a:xfrm>
          <a:prstGeom prst="line">
            <a:avLst/>
          </a:prstGeom>
          <a:ln w="88900">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81" name="Rectangle: Rounded Corners 80">
            <a:extLst>
              <a:ext uri="{FF2B5EF4-FFF2-40B4-BE49-F238E27FC236}">
                <a16:creationId xmlns:a16="http://schemas.microsoft.com/office/drawing/2014/main" id="{08F484AA-9618-D2A9-2FE4-7E8DE61F324C}"/>
              </a:ext>
            </a:extLst>
          </p:cNvPr>
          <p:cNvSpPr/>
          <p:nvPr/>
        </p:nvSpPr>
        <p:spPr>
          <a:xfrm>
            <a:off x="14681008" y="26858408"/>
            <a:ext cx="3219068" cy="10915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E" sz="2000" dirty="0"/>
              <a:t>Computer directly connected to FPGA using Ethernet connection</a:t>
            </a:r>
            <a:endParaRPr lang="en-IE" dirty="0"/>
          </a:p>
        </p:txBody>
      </p:sp>
      <p:sp>
        <p:nvSpPr>
          <p:cNvPr id="82" name="Arc 81">
            <a:extLst>
              <a:ext uri="{FF2B5EF4-FFF2-40B4-BE49-F238E27FC236}">
                <a16:creationId xmlns:a16="http://schemas.microsoft.com/office/drawing/2014/main" id="{A1D7480A-F37D-54CD-76C7-505686511AE2}"/>
              </a:ext>
            </a:extLst>
          </p:cNvPr>
          <p:cNvSpPr/>
          <p:nvPr/>
        </p:nvSpPr>
        <p:spPr>
          <a:xfrm rot="10800000">
            <a:off x="13354050" y="26614358"/>
            <a:ext cx="6134100" cy="2474449"/>
          </a:xfrm>
          <a:prstGeom prst="arc">
            <a:avLst>
              <a:gd name="adj1" fmla="val 11525527"/>
              <a:gd name="adj2" fmla="val 20821585"/>
            </a:avLst>
          </a:prstGeom>
          <a:ln w="82550">
            <a:solidFill>
              <a:schemeClr val="accent3">
                <a:lumMod val="75000"/>
              </a:schemeClr>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sp>
        <p:nvSpPr>
          <p:cNvPr id="83" name="Rectangle: Rounded Corners 82">
            <a:extLst>
              <a:ext uri="{FF2B5EF4-FFF2-40B4-BE49-F238E27FC236}">
                <a16:creationId xmlns:a16="http://schemas.microsoft.com/office/drawing/2014/main" id="{BBE6475A-CA0E-DA00-7D47-B7091D3EFA57}"/>
              </a:ext>
            </a:extLst>
          </p:cNvPr>
          <p:cNvSpPr/>
          <p:nvPr/>
        </p:nvSpPr>
        <p:spPr>
          <a:xfrm>
            <a:off x="14393003" y="29194040"/>
            <a:ext cx="4170552" cy="1139359"/>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pPr algn="ctr"/>
            <a:r>
              <a:rPr lang="en-IE" sz="2000" dirty="0"/>
              <a:t>PYNQ hosts a </a:t>
            </a:r>
            <a:r>
              <a:rPr lang="en-IE" sz="2000" dirty="0" err="1"/>
              <a:t>Jupyter</a:t>
            </a:r>
            <a:r>
              <a:rPr lang="en-IE" sz="2000" dirty="0"/>
              <a:t> Notebook session in web interface accessible in the computer’s web browser</a:t>
            </a:r>
            <a:endParaRPr lang="en-IE" dirty="0"/>
          </a:p>
        </p:txBody>
      </p:sp>
      <p:cxnSp>
        <p:nvCxnSpPr>
          <p:cNvPr id="84" name="Straight Connector 83">
            <a:extLst>
              <a:ext uri="{FF2B5EF4-FFF2-40B4-BE49-F238E27FC236}">
                <a16:creationId xmlns:a16="http://schemas.microsoft.com/office/drawing/2014/main" id="{23A583DB-2DC9-A26D-31A0-533692685EED}"/>
              </a:ext>
            </a:extLst>
          </p:cNvPr>
          <p:cNvCxnSpPr>
            <a:cxnSpLocks/>
            <a:endCxn id="85" idx="2"/>
          </p:cNvCxnSpPr>
          <p:nvPr/>
        </p:nvCxnSpPr>
        <p:spPr>
          <a:xfrm flipV="1">
            <a:off x="20963225" y="26406837"/>
            <a:ext cx="0" cy="1469808"/>
          </a:xfrm>
          <a:prstGeom prst="line">
            <a:avLst/>
          </a:prstGeom>
          <a:ln w="88900">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85" name="Rectangle: Rounded Corners 84">
            <a:extLst>
              <a:ext uri="{FF2B5EF4-FFF2-40B4-BE49-F238E27FC236}">
                <a16:creationId xmlns:a16="http://schemas.microsoft.com/office/drawing/2014/main" id="{5942A6AA-BC92-1229-5B27-6E734C48F1DA}"/>
              </a:ext>
            </a:extLst>
          </p:cNvPr>
          <p:cNvSpPr/>
          <p:nvPr/>
        </p:nvSpPr>
        <p:spPr>
          <a:xfrm>
            <a:off x="19488150" y="25072081"/>
            <a:ext cx="2950150" cy="1334756"/>
          </a:xfrm>
          <a:prstGeom prst="round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dirty="0">
                <a:solidFill>
                  <a:schemeClr val="tx1"/>
                </a:solidFill>
              </a:rPr>
              <a:t>Bitstream files are used to program the PL (programmable logic) slices in the FPGA core</a:t>
            </a:r>
          </a:p>
        </p:txBody>
      </p:sp>
    </p:spTree>
    <p:extLst>
      <p:ext uri="{BB962C8B-B14F-4D97-AF65-F5344CB8AC3E}">
        <p14:creationId xmlns:p14="http://schemas.microsoft.com/office/powerpoint/2010/main" val="8394573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129</TotalTime>
  <Words>1595</Words>
  <Application>Microsoft Office PowerPoint</Application>
  <PresentationFormat>Custom</PresentationFormat>
  <Paragraphs>151</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CANNY, LUKE</dc:creator>
  <cp:lastModifiedBy>CANNY, LUKE</cp:lastModifiedBy>
  <cp:revision>26</cp:revision>
  <dcterms:created xsi:type="dcterms:W3CDTF">2024-03-12T19:50:23Z</dcterms:created>
  <dcterms:modified xsi:type="dcterms:W3CDTF">2024-03-12T21:59:49Z</dcterms:modified>
</cp:coreProperties>
</file>