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5119350"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p:scale>
          <a:sx n="66" d="100"/>
          <a:sy n="66" d="100"/>
        </p:scale>
        <p:origin x="1704" y="-26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EF5CD4-1930-465C-A4D8-ECFE7D2A99BE}" type="datetimeFigureOut">
              <a:rPr lang="en-IE" smtClean="0"/>
              <a:t>18/02/2024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41575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F5CD4-1930-465C-A4D8-ECFE7D2A99BE}" type="datetimeFigureOut">
              <a:rPr lang="en-IE" smtClean="0"/>
              <a:t>18/02/2024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1415482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F5CD4-1930-465C-A4D8-ECFE7D2A99BE}" type="datetimeFigureOut">
              <a:rPr lang="en-IE" smtClean="0"/>
              <a:t>18/02/2024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362232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F5CD4-1930-465C-A4D8-ECFE7D2A99BE}" type="datetimeFigureOut">
              <a:rPr lang="en-IE" smtClean="0"/>
              <a:t>18/02/2024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3731270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tint val="82000"/>
                  </a:schemeClr>
                </a:solidFill>
              </a:defRPr>
            </a:lvl1pPr>
            <a:lvl2pPr marL="755980" indent="0">
              <a:buNone/>
              <a:defRPr sz="3307">
                <a:solidFill>
                  <a:schemeClr val="tx1">
                    <a:tint val="82000"/>
                  </a:schemeClr>
                </a:solidFill>
              </a:defRPr>
            </a:lvl2pPr>
            <a:lvl3pPr marL="1511960" indent="0">
              <a:buNone/>
              <a:defRPr sz="2976">
                <a:solidFill>
                  <a:schemeClr val="tx1">
                    <a:tint val="82000"/>
                  </a:schemeClr>
                </a:solidFill>
              </a:defRPr>
            </a:lvl3pPr>
            <a:lvl4pPr marL="2267941" indent="0">
              <a:buNone/>
              <a:defRPr sz="2646">
                <a:solidFill>
                  <a:schemeClr val="tx1">
                    <a:tint val="82000"/>
                  </a:schemeClr>
                </a:solidFill>
              </a:defRPr>
            </a:lvl4pPr>
            <a:lvl5pPr marL="3023921" indent="0">
              <a:buNone/>
              <a:defRPr sz="2646">
                <a:solidFill>
                  <a:schemeClr val="tx1">
                    <a:tint val="82000"/>
                  </a:schemeClr>
                </a:solidFill>
              </a:defRPr>
            </a:lvl5pPr>
            <a:lvl6pPr marL="3779901" indent="0">
              <a:buNone/>
              <a:defRPr sz="2646">
                <a:solidFill>
                  <a:schemeClr val="tx1">
                    <a:tint val="82000"/>
                  </a:schemeClr>
                </a:solidFill>
              </a:defRPr>
            </a:lvl6pPr>
            <a:lvl7pPr marL="4535881" indent="0">
              <a:buNone/>
              <a:defRPr sz="2646">
                <a:solidFill>
                  <a:schemeClr val="tx1">
                    <a:tint val="82000"/>
                  </a:schemeClr>
                </a:solidFill>
              </a:defRPr>
            </a:lvl7pPr>
            <a:lvl8pPr marL="5291861" indent="0">
              <a:buNone/>
              <a:defRPr sz="2646">
                <a:solidFill>
                  <a:schemeClr val="tx1">
                    <a:tint val="82000"/>
                  </a:schemeClr>
                </a:solidFill>
              </a:defRPr>
            </a:lvl8pPr>
            <a:lvl9pPr marL="6047842" indent="0">
              <a:buNone/>
              <a:defRPr sz="2646">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EF5CD4-1930-465C-A4D8-ECFE7D2A99BE}" type="datetimeFigureOut">
              <a:rPr lang="en-IE" smtClean="0"/>
              <a:t>18/02/2024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2849068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EF5CD4-1930-465C-A4D8-ECFE7D2A99BE}" type="datetimeFigureOut">
              <a:rPr lang="en-IE" smtClean="0"/>
              <a:t>18/02/2024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3954735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EF5CD4-1930-465C-A4D8-ECFE7D2A99BE}" type="datetimeFigureOut">
              <a:rPr lang="en-IE" smtClean="0"/>
              <a:t>18/02/2024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1927131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EF5CD4-1930-465C-A4D8-ECFE7D2A99BE}" type="datetimeFigureOut">
              <a:rPr lang="en-IE" smtClean="0"/>
              <a:t>18/02/2024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2890184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EF5CD4-1930-465C-A4D8-ECFE7D2A99BE}" type="datetimeFigureOut">
              <a:rPr lang="en-IE" smtClean="0"/>
              <a:t>18/02/2024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715276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69EF5CD4-1930-465C-A4D8-ECFE7D2A99BE}" type="datetimeFigureOut">
              <a:rPr lang="en-IE" smtClean="0"/>
              <a:t>18/02/2024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2023979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69EF5CD4-1930-465C-A4D8-ECFE7D2A99BE}" type="datetimeFigureOut">
              <a:rPr lang="en-IE" smtClean="0"/>
              <a:t>18/02/2024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4123551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82000"/>
                  </a:schemeClr>
                </a:solidFill>
              </a:defRPr>
            </a:lvl1pPr>
          </a:lstStyle>
          <a:p>
            <a:fld id="{69EF5CD4-1930-465C-A4D8-ECFE7D2A99BE}" type="datetimeFigureOut">
              <a:rPr lang="en-IE" smtClean="0"/>
              <a:t>18/02/2024</a:t>
            </a:fld>
            <a:endParaRPr lang="en-IE"/>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82000"/>
                  </a:schemeClr>
                </a:solidFill>
              </a:defRPr>
            </a:lvl1pPr>
          </a:lstStyle>
          <a:p>
            <a:endParaRPr lang="en-IE"/>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82000"/>
                  </a:schemeClr>
                </a:solidFill>
              </a:defRPr>
            </a:lvl1pPr>
          </a:lstStyle>
          <a:p>
            <a:fld id="{05D447E2-8743-47FC-BC14-6B538E05E809}" type="slidenum">
              <a:rPr lang="en-IE" smtClean="0"/>
              <a:t>‹#›</a:t>
            </a:fld>
            <a:endParaRPr lang="en-IE"/>
          </a:p>
        </p:txBody>
      </p:sp>
    </p:spTree>
    <p:extLst>
      <p:ext uri="{BB962C8B-B14F-4D97-AF65-F5344CB8AC3E}">
        <p14:creationId xmlns:p14="http://schemas.microsoft.com/office/powerpoint/2010/main" val="42913436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jpg"/><Relationship Id="rId3" Type="http://schemas.openxmlformats.org/officeDocument/2006/relationships/image" Target="../media/image3.png"/><Relationship Id="rId7" Type="http://schemas.openxmlformats.org/officeDocument/2006/relationships/image" Target="../media/image7.jp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42445C-BFDD-D5CD-778E-83C4965472CE}"/>
              </a:ext>
            </a:extLst>
          </p:cNvPr>
          <p:cNvSpPr/>
          <p:nvPr/>
        </p:nvSpPr>
        <p:spPr>
          <a:xfrm rot="10800000">
            <a:off x="0" y="0"/>
            <a:ext cx="15131367" cy="21383625"/>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IE"/>
          </a:p>
        </p:txBody>
      </p:sp>
      <p:sp>
        <p:nvSpPr>
          <p:cNvPr id="4" name="Rectangle 3">
            <a:extLst>
              <a:ext uri="{FF2B5EF4-FFF2-40B4-BE49-F238E27FC236}">
                <a16:creationId xmlns:a16="http://schemas.microsoft.com/office/drawing/2014/main" id="{B9664E6F-8F92-235A-3B07-0E17051CDE4B}"/>
              </a:ext>
            </a:extLst>
          </p:cNvPr>
          <p:cNvSpPr/>
          <p:nvPr/>
        </p:nvSpPr>
        <p:spPr>
          <a:xfrm>
            <a:off x="-1" y="1"/>
            <a:ext cx="15131363" cy="230399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E"/>
          </a:p>
        </p:txBody>
      </p:sp>
      <p:pic>
        <p:nvPicPr>
          <p:cNvPr id="6" name="Picture 5" descr="A purple circle with white text&#10;&#10;Description automatically generated">
            <a:extLst>
              <a:ext uri="{FF2B5EF4-FFF2-40B4-BE49-F238E27FC236}">
                <a16:creationId xmlns:a16="http://schemas.microsoft.com/office/drawing/2014/main" id="{5D5DCB37-C4ED-71C7-311B-A2D599880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718" y="413621"/>
            <a:ext cx="3061405" cy="1476756"/>
          </a:xfrm>
          <a:prstGeom prst="rect">
            <a:avLst/>
          </a:prstGeom>
        </p:spPr>
      </p:pic>
      <p:sp>
        <p:nvSpPr>
          <p:cNvPr id="7" name="TextBox 6">
            <a:extLst>
              <a:ext uri="{FF2B5EF4-FFF2-40B4-BE49-F238E27FC236}">
                <a16:creationId xmlns:a16="http://schemas.microsoft.com/office/drawing/2014/main" id="{B2A3D847-6E17-D8D2-A07D-5F24F802CFE2}"/>
              </a:ext>
            </a:extLst>
          </p:cNvPr>
          <p:cNvSpPr txBox="1"/>
          <p:nvPr/>
        </p:nvSpPr>
        <p:spPr>
          <a:xfrm>
            <a:off x="3630858" y="1151999"/>
            <a:ext cx="11500509" cy="723275"/>
          </a:xfrm>
          <a:prstGeom prst="rect">
            <a:avLst/>
          </a:prstGeom>
          <a:noFill/>
        </p:spPr>
        <p:txBody>
          <a:bodyPr wrap="square" rtlCol="0" anchor="ctr">
            <a:spAutoFit/>
          </a:bodyPr>
          <a:lstStyle/>
          <a:p>
            <a:r>
              <a:rPr lang="en-IE" sz="2000" dirty="0">
                <a:latin typeface="Congenial" panose="020F0502020204030204" pitchFamily="2" charset="0"/>
              </a:rPr>
              <a:t>Luke Canny	19339166								Supervisor: Dr. Fearghal Morgan</a:t>
            </a:r>
          </a:p>
          <a:p>
            <a:r>
              <a:rPr lang="en-IE" sz="2000" dirty="0">
                <a:latin typeface="Congenial" panose="020F0502020204030204" pitchFamily="2" charset="0"/>
              </a:rPr>
              <a:t>Masters Electronic and Computer Engineering			Co-assessor: Mr Liam Kilmartin</a:t>
            </a:r>
          </a:p>
          <a:p>
            <a:r>
              <a:rPr lang="en-IE" sz="100" dirty="0">
                <a:latin typeface="Congenial" panose="020F0502020204030204" pitchFamily="2" charset="0"/>
              </a:rPr>
              <a:t>6</a:t>
            </a:r>
          </a:p>
        </p:txBody>
      </p:sp>
      <p:sp>
        <p:nvSpPr>
          <p:cNvPr id="8" name="TextBox 7">
            <a:extLst>
              <a:ext uri="{FF2B5EF4-FFF2-40B4-BE49-F238E27FC236}">
                <a16:creationId xmlns:a16="http://schemas.microsoft.com/office/drawing/2014/main" id="{160F479A-3599-FA10-0CBA-A4FDBDA8424B}"/>
              </a:ext>
            </a:extLst>
          </p:cNvPr>
          <p:cNvSpPr txBox="1"/>
          <p:nvPr/>
        </p:nvSpPr>
        <p:spPr>
          <a:xfrm>
            <a:off x="3630857" y="444113"/>
            <a:ext cx="11500509" cy="707886"/>
          </a:xfrm>
          <a:prstGeom prst="rect">
            <a:avLst/>
          </a:prstGeom>
          <a:noFill/>
        </p:spPr>
        <p:txBody>
          <a:bodyPr wrap="square" rtlCol="0" anchor="ctr">
            <a:spAutoFit/>
          </a:bodyPr>
          <a:lstStyle/>
          <a:p>
            <a:r>
              <a:rPr lang="en-IE" sz="4000" b="1" dirty="0">
                <a:latin typeface="Congenial Black" panose="02000503040000020004" pitchFamily="2" charset="0"/>
              </a:rPr>
              <a:t>PYNQ Automated System-on-Chip Builder</a:t>
            </a:r>
          </a:p>
        </p:txBody>
      </p:sp>
      <p:sp>
        <p:nvSpPr>
          <p:cNvPr id="11" name="TextBox 10">
            <a:extLst>
              <a:ext uri="{FF2B5EF4-FFF2-40B4-BE49-F238E27FC236}">
                <a16:creationId xmlns:a16="http://schemas.microsoft.com/office/drawing/2014/main" id="{A6776DC2-54A3-2F25-A655-421FDFB00AAB}"/>
              </a:ext>
            </a:extLst>
          </p:cNvPr>
          <p:cNvSpPr txBox="1"/>
          <p:nvPr/>
        </p:nvSpPr>
        <p:spPr>
          <a:xfrm>
            <a:off x="193759" y="2550219"/>
            <a:ext cx="718417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IE" sz="2400" dirty="0">
                <a:latin typeface="Congenial Black" panose="020F0502020204030204" pitchFamily="2" charset="0"/>
              </a:rPr>
              <a:t>Project Objectives </a:t>
            </a:r>
          </a:p>
        </p:txBody>
      </p:sp>
      <p:sp>
        <p:nvSpPr>
          <p:cNvPr id="12" name="Rectangle 11">
            <a:extLst>
              <a:ext uri="{FF2B5EF4-FFF2-40B4-BE49-F238E27FC236}">
                <a16:creationId xmlns:a16="http://schemas.microsoft.com/office/drawing/2014/main" id="{407B07B2-DF35-93CD-6C6A-734BA50D432C}"/>
              </a:ext>
            </a:extLst>
          </p:cNvPr>
          <p:cNvSpPr/>
          <p:nvPr/>
        </p:nvSpPr>
        <p:spPr>
          <a:xfrm>
            <a:off x="181745" y="3011885"/>
            <a:ext cx="7196186" cy="1715272"/>
          </a:xfrm>
          <a:prstGeom prst="rect">
            <a:avLst/>
          </a:prstGeom>
          <a:ln>
            <a:solidFill>
              <a:schemeClr val="accent5"/>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The aim of this project is to:</a:t>
            </a:r>
          </a:p>
          <a:p>
            <a:pPr marL="285750" indent="-285750">
              <a:buFont typeface="Arial" panose="020B0604020202020204" pitchFamily="34" charset="0"/>
              <a:buChar char="•"/>
            </a:pPr>
            <a:r>
              <a:rPr lang="en-IE" dirty="0">
                <a:solidFill>
                  <a:schemeClr val="tx1"/>
                </a:solidFill>
                <a:latin typeface="Congenial" panose="02000503040000020004" pitchFamily="2" charset="0"/>
              </a:rPr>
              <a:t>Create a remote PYNQ laboratory for students</a:t>
            </a:r>
          </a:p>
          <a:p>
            <a:pPr marL="285750" indent="-285750">
              <a:buFont typeface="Arial" panose="020B0604020202020204" pitchFamily="34" charset="0"/>
              <a:buChar char="•"/>
            </a:pPr>
            <a:r>
              <a:rPr lang="en-IE" dirty="0">
                <a:solidFill>
                  <a:schemeClr val="tx1"/>
                </a:solidFill>
                <a:latin typeface="Congenial" panose="02000503040000020004" pitchFamily="2" charset="0"/>
              </a:rPr>
              <a:t>Extend the functionality of </a:t>
            </a:r>
            <a:r>
              <a:rPr lang="en-IE" dirty="0" err="1">
                <a:solidFill>
                  <a:schemeClr val="tx1"/>
                </a:solidFill>
                <a:latin typeface="Congenial" panose="02000503040000020004" pitchFamily="2" charset="0"/>
              </a:rPr>
              <a:t>HDLGen</a:t>
            </a:r>
            <a:r>
              <a:rPr lang="en-IE" dirty="0">
                <a:solidFill>
                  <a:schemeClr val="tx1"/>
                </a:solidFill>
                <a:latin typeface="Congenial" panose="02000503040000020004" pitchFamily="2" charset="0"/>
              </a:rPr>
              <a:t>-ChatGPT to automatically deploy projects to PYNQ-Z2 FPGAs</a:t>
            </a:r>
          </a:p>
          <a:p>
            <a:pPr marL="285750" indent="-285750">
              <a:buFont typeface="Arial" panose="020B0604020202020204" pitchFamily="34" charset="0"/>
              <a:buChar char="•"/>
            </a:pPr>
            <a:r>
              <a:rPr lang="en-IE" dirty="0">
                <a:solidFill>
                  <a:schemeClr val="tx1"/>
                </a:solidFill>
                <a:latin typeface="Congenial" panose="02000503040000020004" pitchFamily="2" charset="0"/>
              </a:rPr>
              <a:t>Develop an interactive challenge-based RISC-V learning platform</a:t>
            </a:r>
          </a:p>
        </p:txBody>
      </p:sp>
      <p:sp>
        <p:nvSpPr>
          <p:cNvPr id="13" name="TextBox 12">
            <a:extLst>
              <a:ext uri="{FF2B5EF4-FFF2-40B4-BE49-F238E27FC236}">
                <a16:creationId xmlns:a16="http://schemas.microsoft.com/office/drawing/2014/main" id="{50D22305-1519-6D45-F4D9-4C0441D385F8}"/>
              </a:ext>
            </a:extLst>
          </p:cNvPr>
          <p:cNvSpPr txBox="1"/>
          <p:nvPr/>
        </p:nvSpPr>
        <p:spPr>
          <a:xfrm>
            <a:off x="7741419" y="19669979"/>
            <a:ext cx="7192987" cy="461665"/>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IE" sz="2400" dirty="0">
                <a:latin typeface="Congenial Black" panose="020F0502020204030204" pitchFamily="2" charset="0"/>
              </a:rPr>
              <a:t>Acknowledgements</a:t>
            </a:r>
          </a:p>
        </p:txBody>
      </p:sp>
      <p:sp>
        <p:nvSpPr>
          <p:cNvPr id="14" name="Rectangle 13">
            <a:extLst>
              <a:ext uri="{FF2B5EF4-FFF2-40B4-BE49-F238E27FC236}">
                <a16:creationId xmlns:a16="http://schemas.microsoft.com/office/drawing/2014/main" id="{0AC2AF1D-D453-AAA4-2555-4741774AAAD6}"/>
              </a:ext>
            </a:extLst>
          </p:cNvPr>
          <p:cNvSpPr/>
          <p:nvPr/>
        </p:nvSpPr>
        <p:spPr>
          <a:xfrm>
            <a:off x="7741419" y="20131645"/>
            <a:ext cx="7192987" cy="1023020"/>
          </a:xfrm>
          <a:prstGeom prst="rect">
            <a:avLst/>
          </a:prstGeom>
          <a:ln>
            <a:solidFill>
              <a:schemeClr val="accent2"/>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I would like to thank Dr. Fearghal Morgan for his support and guidance, and Roshan George, JP Byrne and Abishek Bupathi for their previous work on HDLGen-ChatGPT, PYNQ and RISC-V.</a:t>
            </a:r>
          </a:p>
        </p:txBody>
      </p:sp>
      <p:sp>
        <p:nvSpPr>
          <p:cNvPr id="15" name="TextBox 14">
            <a:extLst>
              <a:ext uri="{FF2B5EF4-FFF2-40B4-BE49-F238E27FC236}">
                <a16:creationId xmlns:a16="http://schemas.microsoft.com/office/drawing/2014/main" id="{16668C79-2DD9-05D9-9506-32EE14716C53}"/>
              </a:ext>
            </a:extLst>
          </p:cNvPr>
          <p:cNvSpPr txBox="1"/>
          <p:nvPr/>
        </p:nvSpPr>
        <p:spPr>
          <a:xfrm>
            <a:off x="7741419" y="17262210"/>
            <a:ext cx="7196186"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IE" sz="2400" dirty="0">
                <a:latin typeface="Congenial Black" panose="020F0502020204030204" pitchFamily="2" charset="0"/>
              </a:rPr>
              <a:t>Future Work</a:t>
            </a:r>
          </a:p>
        </p:txBody>
      </p:sp>
      <p:sp>
        <p:nvSpPr>
          <p:cNvPr id="16" name="Rectangle 15">
            <a:extLst>
              <a:ext uri="{FF2B5EF4-FFF2-40B4-BE49-F238E27FC236}">
                <a16:creationId xmlns:a16="http://schemas.microsoft.com/office/drawing/2014/main" id="{80E8FACA-4F2B-CE1A-C5F0-F555B01E9C58}"/>
              </a:ext>
            </a:extLst>
          </p:cNvPr>
          <p:cNvSpPr/>
          <p:nvPr/>
        </p:nvSpPr>
        <p:spPr>
          <a:xfrm>
            <a:off x="7741419" y="17723875"/>
            <a:ext cx="7196186" cy="1715272"/>
          </a:xfrm>
          <a:prstGeom prst="rect">
            <a:avLst/>
          </a:prstGeom>
          <a:ln>
            <a:solidFill>
              <a:schemeClr val="accent2"/>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endParaRPr lang="en-IE" dirty="0">
              <a:solidFill>
                <a:schemeClr val="tx1"/>
              </a:solidFill>
              <a:latin typeface="Congenial" panose="02000503040000020004" pitchFamily="2" charset="0"/>
            </a:endParaRPr>
          </a:p>
        </p:txBody>
      </p:sp>
      <p:sp>
        <p:nvSpPr>
          <p:cNvPr id="27" name="TextBox 26">
            <a:extLst>
              <a:ext uri="{FF2B5EF4-FFF2-40B4-BE49-F238E27FC236}">
                <a16:creationId xmlns:a16="http://schemas.microsoft.com/office/drawing/2014/main" id="{AE872863-BDF0-F666-696A-A0347D5CC4DA}"/>
              </a:ext>
            </a:extLst>
          </p:cNvPr>
          <p:cNvSpPr txBox="1"/>
          <p:nvPr/>
        </p:nvSpPr>
        <p:spPr>
          <a:xfrm>
            <a:off x="205773" y="4973377"/>
            <a:ext cx="7184172" cy="461665"/>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IE" sz="2400" dirty="0">
                <a:latin typeface="Congenial Black" panose="020F0502020204030204" pitchFamily="2" charset="0"/>
              </a:rPr>
              <a:t>Project Overview</a:t>
            </a:r>
          </a:p>
        </p:txBody>
      </p:sp>
      <p:sp>
        <p:nvSpPr>
          <p:cNvPr id="28" name="Rectangle 27">
            <a:extLst>
              <a:ext uri="{FF2B5EF4-FFF2-40B4-BE49-F238E27FC236}">
                <a16:creationId xmlns:a16="http://schemas.microsoft.com/office/drawing/2014/main" id="{1ECCAA71-903E-0B00-EB76-A2AE59E13326}"/>
              </a:ext>
            </a:extLst>
          </p:cNvPr>
          <p:cNvSpPr/>
          <p:nvPr/>
        </p:nvSpPr>
        <p:spPr>
          <a:xfrm>
            <a:off x="193759" y="5435043"/>
            <a:ext cx="7196186" cy="1715272"/>
          </a:xfrm>
          <a:prstGeom prst="rect">
            <a:avLst/>
          </a:prstGeom>
          <a:ln>
            <a:solidFill>
              <a:schemeClr val="accent5"/>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This section will either be connected to the objectives section above or added more information :&gt;</a:t>
            </a:r>
          </a:p>
        </p:txBody>
      </p:sp>
      <p:sp>
        <p:nvSpPr>
          <p:cNvPr id="29" name="TextBox 28">
            <a:extLst>
              <a:ext uri="{FF2B5EF4-FFF2-40B4-BE49-F238E27FC236}">
                <a16:creationId xmlns:a16="http://schemas.microsoft.com/office/drawing/2014/main" id="{CE0B945C-1461-0A5B-C223-D19030BC7445}"/>
              </a:ext>
            </a:extLst>
          </p:cNvPr>
          <p:cNvSpPr txBox="1"/>
          <p:nvPr/>
        </p:nvSpPr>
        <p:spPr>
          <a:xfrm>
            <a:off x="7731894" y="2565606"/>
            <a:ext cx="7215213"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PYNQ SoC Builder</a:t>
            </a:r>
          </a:p>
        </p:txBody>
      </p:sp>
      <p:sp>
        <p:nvSpPr>
          <p:cNvPr id="30" name="Rectangle 29">
            <a:extLst>
              <a:ext uri="{FF2B5EF4-FFF2-40B4-BE49-F238E27FC236}">
                <a16:creationId xmlns:a16="http://schemas.microsoft.com/office/drawing/2014/main" id="{9B60DDE6-9D38-5A81-5C49-84ED0769042D}"/>
              </a:ext>
            </a:extLst>
          </p:cNvPr>
          <p:cNvSpPr/>
          <p:nvPr/>
        </p:nvSpPr>
        <p:spPr>
          <a:xfrm>
            <a:off x="7746170" y="3027271"/>
            <a:ext cx="7196186" cy="14004099"/>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PYNQ SoC Builder</a:t>
            </a:r>
          </a:p>
        </p:txBody>
      </p:sp>
      <p:sp>
        <p:nvSpPr>
          <p:cNvPr id="31" name="TextBox 30">
            <a:extLst>
              <a:ext uri="{FF2B5EF4-FFF2-40B4-BE49-F238E27FC236}">
                <a16:creationId xmlns:a16="http://schemas.microsoft.com/office/drawing/2014/main" id="{246F7E49-A33E-0EF9-8C4B-55C4664C94CF}"/>
              </a:ext>
            </a:extLst>
          </p:cNvPr>
          <p:cNvSpPr txBox="1"/>
          <p:nvPr/>
        </p:nvSpPr>
        <p:spPr>
          <a:xfrm>
            <a:off x="191497" y="7396536"/>
            <a:ext cx="7215213"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Remote PYNQ FPGA Laboratory</a:t>
            </a:r>
          </a:p>
        </p:txBody>
      </p:sp>
      <p:sp>
        <p:nvSpPr>
          <p:cNvPr id="32" name="Rectangle 31">
            <a:extLst>
              <a:ext uri="{FF2B5EF4-FFF2-40B4-BE49-F238E27FC236}">
                <a16:creationId xmlns:a16="http://schemas.microsoft.com/office/drawing/2014/main" id="{7197CF35-5B3C-F1BB-0701-3780EBDD8B59}"/>
              </a:ext>
            </a:extLst>
          </p:cNvPr>
          <p:cNvSpPr/>
          <p:nvPr/>
        </p:nvSpPr>
        <p:spPr>
          <a:xfrm>
            <a:off x="205773" y="7858201"/>
            <a:ext cx="7196186" cy="6341437"/>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Remote PYNQ FPGA Laboratory</a:t>
            </a:r>
          </a:p>
        </p:txBody>
      </p:sp>
      <p:sp>
        <p:nvSpPr>
          <p:cNvPr id="33" name="TextBox 32">
            <a:extLst>
              <a:ext uri="{FF2B5EF4-FFF2-40B4-BE49-F238E27FC236}">
                <a16:creationId xmlns:a16="http://schemas.microsoft.com/office/drawing/2014/main" id="{F8696CE3-ABA1-8591-9E11-67162BF0FDF6}"/>
              </a:ext>
            </a:extLst>
          </p:cNvPr>
          <p:cNvSpPr txBox="1"/>
          <p:nvPr/>
        </p:nvSpPr>
        <p:spPr>
          <a:xfrm>
            <a:off x="176995" y="14428598"/>
            <a:ext cx="7196186"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RISC-V Challenge-Based Learning Platform</a:t>
            </a:r>
          </a:p>
        </p:txBody>
      </p:sp>
      <p:sp>
        <p:nvSpPr>
          <p:cNvPr id="34" name="Rectangle 33">
            <a:extLst>
              <a:ext uri="{FF2B5EF4-FFF2-40B4-BE49-F238E27FC236}">
                <a16:creationId xmlns:a16="http://schemas.microsoft.com/office/drawing/2014/main" id="{F6B96D29-C6D1-D947-8337-FEFF9A7CA780}"/>
              </a:ext>
            </a:extLst>
          </p:cNvPr>
          <p:cNvSpPr/>
          <p:nvPr/>
        </p:nvSpPr>
        <p:spPr>
          <a:xfrm>
            <a:off x="184944" y="14890264"/>
            <a:ext cx="7196186" cy="6264402"/>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This section will either be connected to the objectives section above or added more information :&gt;</a:t>
            </a:r>
          </a:p>
        </p:txBody>
      </p:sp>
    </p:spTree>
    <p:extLst>
      <p:ext uri="{BB962C8B-B14F-4D97-AF65-F5344CB8AC3E}">
        <p14:creationId xmlns:p14="http://schemas.microsoft.com/office/powerpoint/2010/main" val="459199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12DE1-0C34-2A31-BD32-DAAD6A05FB80}"/>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1ADC4BB6-2222-994D-7B3F-81C8E94B0723}"/>
              </a:ext>
            </a:extLst>
          </p:cNvPr>
          <p:cNvSpPr/>
          <p:nvPr/>
        </p:nvSpPr>
        <p:spPr>
          <a:xfrm rot="10800000">
            <a:off x="0" y="0"/>
            <a:ext cx="15131367" cy="21383625"/>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IE"/>
          </a:p>
        </p:txBody>
      </p:sp>
      <p:sp>
        <p:nvSpPr>
          <p:cNvPr id="4" name="Rectangle 3">
            <a:extLst>
              <a:ext uri="{FF2B5EF4-FFF2-40B4-BE49-F238E27FC236}">
                <a16:creationId xmlns:a16="http://schemas.microsoft.com/office/drawing/2014/main" id="{C18BBEBE-0598-D3AE-2530-83FF9D810D3E}"/>
              </a:ext>
            </a:extLst>
          </p:cNvPr>
          <p:cNvSpPr/>
          <p:nvPr/>
        </p:nvSpPr>
        <p:spPr>
          <a:xfrm>
            <a:off x="-1" y="1"/>
            <a:ext cx="15131363" cy="230399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E"/>
          </a:p>
        </p:txBody>
      </p:sp>
      <p:pic>
        <p:nvPicPr>
          <p:cNvPr id="6" name="Picture 5" descr="A purple circle with white text&#10;&#10;Description automatically generated">
            <a:extLst>
              <a:ext uri="{FF2B5EF4-FFF2-40B4-BE49-F238E27FC236}">
                <a16:creationId xmlns:a16="http://schemas.microsoft.com/office/drawing/2014/main" id="{A5E90D64-59DC-5177-18ED-76851B85D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718" y="413621"/>
            <a:ext cx="3061405" cy="1476756"/>
          </a:xfrm>
          <a:prstGeom prst="rect">
            <a:avLst/>
          </a:prstGeom>
        </p:spPr>
      </p:pic>
      <p:sp>
        <p:nvSpPr>
          <p:cNvPr id="7" name="TextBox 6">
            <a:extLst>
              <a:ext uri="{FF2B5EF4-FFF2-40B4-BE49-F238E27FC236}">
                <a16:creationId xmlns:a16="http://schemas.microsoft.com/office/drawing/2014/main" id="{F311CFC7-B18D-B51B-33AD-206A5B228833}"/>
              </a:ext>
            </a:extLst>
          </p:cNvPr>
          <p:cNvSpPr txBox="1"/>
          <p:nvPr/>
        </p:nvSpPr>
        <p:spPr>
          <a:xfrm>
            <a:off x="3630857" y="1158685"/>
            <a:ext cx="11500509" cy="1031051"/>
          </a:xfrm>
          <a:prstGeom prst="rect">
            <a:avLst/>
          </a:prstGeom>
          <a:noFill/>
        </p:spPr>
        <p:txBody>
          <a:bodyPr wrap="square" rtlCol="0" anchor="ctr">
            <a:spAutoFit/>
          </a:bodyPr>
          <a:lstStyle/>
          <a:p>
            <a:r>
              <a:rPr lang="en-IE" sz="2000" dirty="0">
                <a:latin typeface="Congenial" panose="020F0502020204030204" pitchFamily="2" charset="0"/>
              </a:rPr>
              <a:t>Luke Canny	19339166								Supervisor: Dr. Fearghal Morgan</a:t>
            </a:r>
          </a:p>
          <a:p>
            <a:r>
              <a:rPr lang="en-IE" sz="2000" dirty="0">
                <a:latin typeface="Congenial" panose="020F0502020204030204" pitchFamily="2" charset="0"/>
              </a:rPr>
              <a:t>Masters Electronic and Computer Engineering			Co-assessor: Mr Liam Kilmartin</a:t>
            </a:r>
          </a:p>
          <a:p>
            <a:r>
              <a:rPr lang="en-IE" sz="2000" dirty="0">
                <a:latin typeface="Congenial" panose="020F0502020204030204" pitchFamily="2" charset="0"/>
              </a:rPr>
              <a:t>GitHub.com/HDLGen-ChatGPT/PYNQ-SoC-Builder</a:t>
            </a:r>
          </a:p>
          <a:p>
            <a:r>
              <a:rPr lang="en-IE" sz="100" dirty="0">
                <a:latin typeface="Congenial" panose="020F0502020204030204" pitchFamily="2" charset="0"/>
              </a:rPr>
              <a:t>6</a:t>
            </a:r>
          </a:p>
        </p:txBody>
      </p:sp>
      <p:sp>
        <p:nvSpPr>
          <p:cNvPr id="8" name="TextBox 7">
            <a:extLst>
              <a:ext uri="{FF2B5EF4-FFF2-40B4-BE49-F238E27FC236}">
                <a16:creationId xmlns:a16="http://schemas.microsoft.com/office/drawing/2014/main" id="{EAA42D45-E091-D90C-ED02-86E079719015}"/>
              </a:ext>
            </a:extLst>
          </p:cNvPr>
          <p:cNvSpPr txBox="1"/>
          <p:nvPr/>
        </p:nvSpPr>
        <p:spPr>
          <a:xfrm>
            <a:off x="3630857" y="444113"/>
            <a:ext cx="11500509" cy="707886"/>
          </a:xfrm>
          <a:prstGeom prst="rect">
            <a:avLst/>
          </a:prstGeom>
          <a:noFill/>
        </p:spPr>
        <p:txBody>
          <a:bodyPr wrap="square" rtlCol="0" anchor="ctr">
            <a:spAutoFit/>
          </a:bodyPr>
          <a:lstStyle/>
          <a:p>
            <a:r>
              <a:rPr lang="en-IE" sz="4000" b="1" dirty="0">
                <a:latin typeface="Congenial Black" panose="02000503040000020004" pitchFamily="2" charset="0"/>
              </a:rPr>
              <a:t>PYNQ Automated System-on-Chip Builder</a:t>
            </a:r>
          </a:p>
        </p:txBody>
      </p:sp>
      <p:sp>
        <p:nvSpPr>
          <p:cNvPr id="11" name="TextBox 10">
            <a:extLst>
              <a:ext uri="{FF2B5EF4-FFF2-40B4-BE49-F238E27FC236}">
                <a16:creationId xmlns:a16="http://schemas.microsoft.com/office/drawing/2014/main" id="{BC5F3EE1-A50E-6997-5779-9D9F7DE6E740}"/>
              </a:ext>
            </a:extLst>
          </p:cNvPr>
          <p:cNvSpPr txBox="1"/>
          <p:nvPr/>
        </p:nvSpPr>
        <p:spPr>
          <a:xfrm>
            <a:off x="193759" y="2550219"/>
            <a:ext cx="718417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IE" sz="2400" dirty="0">
                <a:latin typeface="Congenial Black" panose="020F0502020204030204" pitchFamily="2" charset="0"/>
              </a:rPr>
              <a:t>Project Objectives </a:t>
            </a:r>
          </a:p>
        </p:txBody>
      </p:sp>
      <p:sp>
        <p:nvSpPr>
          <p:cNvPr id="12" name="Rectangle 11">
            <a:extLst>
              <a:ext uri="{FF2B5EF4-FFF2-40B4-BE49-F238E27FC236}">
                <a16:creationId xmlns:a16="http://schemas.microsoft.com/office/drawing/2014/main" id="{FA2D94CC-653D-16E2-E12D-DF0442E649E2}"/>
              </a:ext>
            </a:extLst>
          </p:cNvPr>
          <p:cNvSpPr/>
          <p:nvPr/>
        </p:nvSpPr>
        <p:spPr>
          <a:xfrm>
            <a:off x="181745" y="3011885"/>
            <a:ext cx="7196186" cy="1715272"/>
          </a:xfrm>
          <a:prstGeom prst="rect">
            <a:avLst/>
          </a:prstGeom>
          <a:ln>
            <a:solidFill>
              <a:schemeClr val="accent5"/>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The aim of this project is to:</a:t>
            </a:r>
          </a:p>
          <a:p>
            <a:pPr marL="285750" indent="-285750">
              <a:buFont typeface="Arial" panose="020B0604020202020204" pitchFamily="34" charset="0"/>
              <a:buChar char="•"/>
            </a:pPr>
            <a:r>
              <a:rPr lang="en-IE" dirty="0">
                <a:solidFill>
                  <a:schemeClr val="tx1"/>
                </a:solidFill>
                <a:latin typeface="Congenial" panose="02000503040000020004" pitchFamily="2" charset="0"/>
              </a:rPr>
              <a:t>Create a remote PYNQ laboratory for students</a:t>
            </a:r>
          </a:p>
          <a:p>
            <a:pPr marL="285750" indent="-285750">
              <a:buFont typeface="Arial" panose="020B0604020202020204" pitchFamily="34" charset="0"/>
              <a:buChar char="•"/>
            </a:pPr>
            <a:r>
              <a:rPr lang="en-IE" dirty="0">
                <a:solidFill>
                  <a:schemeClr val="tx1"/>
                </a:solidFill>
                <a:latin typeface="Congenial" panose="02000503040000020004" pitchFamily="2" charset="0"/>
              </a:rPr>
              <a:t>Extend the functionality of HDLGen-ChatGPT to automatically deploy projects to PYNQ-Z2 FPGAs</a:t>
            </a:r>
          </a:p>
          <a:p>
            <a:pPr marL="285750" indent="-285750">
              <a:buFont typeface="Arial" panose="020B0604020202020204" pitchFamily="34" charset="0"/>
              <a:buChar char="•"/>
            </a:pPr>
            <a:r>
              <a:rPr lang="en-IE" dirty="0">
                <a:solidFill>
                  <a:schemeClr val="tx1"/>
                </a:solidFill>
                <a:latin typeface="Congenial" panose="02000503040000020004" pitchFamily="2" charset="0"/>
              </a:rPr>
              <a:t>Develop an interactive challenge-based RISC-V learning platform</a:t>
            </a:r>
          </a:p>
        </p:txBody>
      </p:sp>
      <p:sp>
        <p:nvSpPr>
          <p:cNvPr id="13" name="TextBox 12">
            <a:extLst>
              <a:ext uri="{FF2B5EF4-FFF2-40B4-BE49-F238E27FC236}">
                <a16:creationId xmlns:a16="http://schemas.microsoft.com/office/drawing/2014/main" id="{89D19E42-1C7F-BA1D-A494-08FEFAEC894C}"/>
              </a:ext>
            </a:extLst>
          </p:cNvPr>
          <p:cNvSpPr txBox="1"/>
          <p:nvPr/>
        </p:nvSpPr>
        <p:spPr>
          <a:xfrm>
            <a:off x="7741419" y="19669979"/>
            <a:ext cx="7192987" cy="461665"/>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IE" sz="2400" dirty="0">
                <a:latin typeface="Congenial Black" panose="020F0502020204030204" pitchFamily="2" charset="0"/>
              </a:rPr>
              <a:t>Acknowledgements</a:t>
            </a:r>
          </a:p>
        </p:txBody>
      </p:sp>
      <p:sp>
        <p:nvSpPr>
          <p:cNvPr id="14" name="Rectangle 13">
            <a:extLst>
              <a:ext uri="{FF2B5EF4-FFF2-40B4-BE49-F238E27FC236}">
                <a16:creationId xmlns:a16="http://schemas.microsoft.com/office/drawing/2014/main" id="{5734E468-277D-1517-4AAD-90CF6699AC51}"/>
              </a:ext>
            </a:extLst>
          </p:cNvPr>
          <p:cNvSpPr/>
          <p:nvPr/>
        </p:nvSpPr>
        <p:spPr>
          <a:xfrm>
            <a:off x="7741419" y="20131645"/>
            <a:ext cx="7192987" cy="1023020"/>
          </a:xfrm>
          <a:prstGeom prst="rect">
            <a:avLst/>
          </a:prstGeom>
          <a:ln>
            <a:solidFill>
              <a:schemeClr val="accent2"/>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I would like to thank Dr. Fearghal Morgan for his support and guidance, and Roshan George, JP Byrne and Abishek Bupathi for their previous work on HDLGen-ChatGPT, PYNQ and RISC-V.</a:t>
            </a:r>
          </a:p>
        </p:txBody>
      </p:sp>
      <p:sp>
        <p:nvSpPr>
          <p:cNvPr id="15" name="TextBox 14">
            <a:extLst>
              <a:ext uri="{FF2B5EF4-FFF2-40B4-BE49-F238E27FC236}">
                <a16:creationId xmlns:a16="http://schemas.microsoft.com/office/drawing/2014/main" id="{06266CE2-270A-9C6A-3CE1-A12D1063AE24}"/>
              </a:ext>
            </a:extLst>
          </p:cNvPr>
          <p:cNvSpPr txBox="1"/>
          <p:nvPr/>
        </p:nvSpPr>
        <p:spPr>
          <a:xfrm>
            <a:off x="176995" y="19669979"/>
            <a:ext cx="719618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IE" sz="2400" dirty="0">
                <a:latin typeface="Congenial Black" panose="020F0502020204030204" pitchFamily="2" charset="0"/>
              </a:rPr>
              <a:t>Future Work</a:t>
            </a:r>
          </a:p>
        </p:txBody>
      </p:sp>
      <p:sp>
        <p:nvSpPr>
          <p:cNvPr id="16" name="Rectangle 15">
            <a:extLst>
              <a:ext uri="{FF2B5EF4-FFF2-40B4-BE49-F238E27FC236}">
                <a16:creationId xmlns:a16="http://schemas.microsoft.com/office/drawing/2014/main" id="{F4BC73FF-B49B-87E4-6496-36C69F58B236}"/>
              </a:ext>
            </a:extLst>
          </p:cNvPr>
          <p:cNvSpPr/>
          <p:nvPr/>
        </p:nvSpPr>
        <p:spPr>
          <a:xfrm>
            <a:off x="176995" y="20131644"/>
            <a:ext cx="7196186" cy="1023021"/>
          </a:xfrm>
          <a:prstGeom prst="rect">
            <a:avLst/>
          </a:prstGeom>
          <a:ln>
            <a:solidFill>
              <a:schemeClr val="accent3"/>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IE" dirty="0">
                <a:solidFill>
                  <a:schemeClr val="tx1"/>
                </a:solidFill>
                <a:latin typeface="Congenial" panose="02000503040000020004" pitchFamily="2" charset="0"/>
              </a:rPr>
              <a:t>Automate RISC-V Core Bitstream Creation</a:t>
            </a:r>
          </a:p>
          <a:p>
            <a:pPr marL="285750" indent="-285750">
              <a:buFont typeface="Arial" panose="020B0604020202020204" pitchFamily="34" charset="0"/>
              <a:buChar char="•"/>
            </a:pPr>
            <a:r>
              <a:rPr lang="en-IE" dirty="0">
                <a:solidFill>
                  <a:schemeClr val="tx1"/>
                </a:solidFill>
                <a:latin typeface="Congenial" panose="02000503040000020004" pitchFamily="2" charset="0"/>
              </a:rPr>
              <a:t>Develop a range of RISC-V challenges of varying difficulty</a:t>
            </a:r>
          </a:p>
          <a:p>
            <a:pPr marL="285750" indent="-285750">
              <a:buFont typeface="Arial" panose="020B0604020202020204" pitchFamily="34" charset="0"/>
              <a:buChar char="•"/>
            </a:pPr>
            <a:r>
              <a:rPr lang="en-IE" dirty="0">
                <a:solidFill>
                  <a:schemeClr val="tx1"/>
                </a:solidFill>
                <a:latin typeface="Congenial" panose="02000503040000020004" pitchFamily="2" charset="0"/>
              </a:rPr>
              <a:t>Gather feedback from potential users of RV learning platform</a:t>
            </a:r>
          </a:p>
        </p:txBody>
      </p:sp>
      <p:sp>
        <p:nvSpPr>
          <p:cNvPr id="27" name="TextBox 26">
            <a:extLst>
              <a:ext uri="{FF2B5EF4-FFF2-40B4-BE49-F238E27FC236}">
                <a16:creationId xmlns:a16="http://schemas.microsoft.com/office/drawing/2014/main" id="{86F488B2-8C74-CDB4-4184-2D71B371D4A5}"/>
              </a:ext>
            </a:extLst>
          </p:cNvPr>
          <p:cNvSpPr txBox="1"/>
          <p:nvPr/>
        </p:nvSpPr>
        <p:spPr>
          <a:xfrm>
            <a:off x="205773" y="4973377"/>
            <a:ext cx="7184172" cy="461665"/>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IE" sz="2400" dirty="0">
                <a:latin typeface="Congenial Black" panose="020F0502020204030204" pitchFamily="2" charset="0"/>
              </a:rPr>
              <a:t>Project Overview</a:t>
            </a:r>
          </a:p>
        </p:txBody>
      </p:sp>
      <p:sp>
        <p:nvSpPr>
          <p:cNvPr id="28" name="Rectangle 27">
            <a:extLst>
              <a:ext uri="{FF2B5EF4-FFF2-40B4-BE49-F238E27FC236}">
                <a16:creationId xmlns:a16="http://schemas.microsoft.com/office/drawing/2014/main" id="{9A9C6FE6-74ED-D2C5-D64E-00592AA58125}"/>
              </a:ext>
            </a:extLst>
          </p:cNvPr>
          <p:cNvSpPr/>
          <p:nvPr/>
        </p:nvSpPr>
        <p:spPr>
          <a:xfrm>
            <a:off x="193759" y="5435043"/>
            <a:ext cx="7196186" cy="1715272"/>
          </a:xfrm>
          <a:prstGeom prst="rect">
            <a:avLst/>
          </a:prstGeom>
          <a:ln>
            <a:solidFill>
              <a:schemeClr val="accent5"/>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This section will either be connected to the objectives section above or added more information :&gt;</a:t>
            </a:r>
          </a:p>
        </p:txBody>
      </p:sp>
      <p:sp>
        <p:nvSpPr>
          <p:cNvPr id="29" name="TextBox 28">
            <a:extLst>
              <a:ext uri="{FF2B5EF4-FFF2-40B4-BE49-F238E27FC236}">
                <a16:creationId xmlns:a16="http://schemas.microsoft.com/office/drawing/2014/main" id="{739A5151-8121-BECF-71AF-C417181DE8AF}"/>
              </a:ext>
            </a:extLst>
          </p:cNvPr>
          <p:cNvSpPr txBox="1"/>
          <p:nvPr/>
        </p:nvSpPr>
        <p:spPr>
          <a:xfrm>
            <a:off x="7731894" y="2565606"/>
            <a:ext cx="7215213"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PYNQ SoC Builder</a:t>
            </a:r>
          </a:p>
        </p:txBody>
      </p:sp>
      <p:sp>
        <p:nvSpPr>
          <p:cNvPr id="30" name="Rectangle 29">
            <a:extLst>
              <a:ext uri="{FF2B5EF4-FFF2-40B4-BE49-F238E27FC236}">
                <a16:creationId xmlns:a16="http://schemas.microsoft.com/office/drawing/2014/main" id="{1E9D3AB4-C51B-D370-0941-71498EF8246E}"/>
              </a:ext>
            </a:extLst>
          </p:cNvPr>
          <p:cNvSpPr/>
          <p:nvPr/>
        </p:nvSpPr>
        <p:spPr>
          <a:xfrm>
            <a:off x="7746170" y="3027271"/>
            <a:ext cx="7196186" cy="11172367"/>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pPr>
              <a:spcAft>
                <a:spcPts val="600"/>
              </a:spcAft>
            </a:pPr>
            <a:r>
              <a:rPr lang="en-IE" dirty="0">
                <a:solidFill>
                  <a:schemeClr val="tx1"/>
                </a:solidFill>
                <a:latin typeface="Congenial" panose="02000503040000020004" pitchFamily="2" charset="0"/>
              </a:rPr>
              <a:t>PYNQ SoC Builder is a standalone Python application which:</a:t>
            </a:r>
          </a:p>
          <a:p>
            <a:pPr marL="285750" indent="-285750">
              <a:buFont typeface="Arial" panose="020B0604020202020204" pitchFamily="34" charset="0"/>
              <a:buChar char="•"/>
            </a:pPr>
            <a:r>
              <a:rPr lang="en-IE" dirty="0">
                <a:solidFill>
                  <a:schemeClr val="tx1"/>
                </a:solidFill>
                <a:latin typeface="Congenial" panose="02000503040000020004" pitchFamily="2" charset="0"/>
              </a:rPr>
              <a:t>Configures Vivado project for PYNQ-Z2 board</a:t>
            </a:r>
          </a:p>
          <a:p>
            <a:pPr marL="285750" indent="-285750">
              <a:buFont typeface="Arial" panose="020B0604020202020204" pitchFamily="34" charset="0"/>
              <a:buChar char="•"/>
            </a:pPr>
            <a:r>
              <a:rPr lang="en-IE" dirty="0">
                <a:solidFill>
                  <a:schemeClr val="tx1"/>
                </a:solidFill>
                <a:latin typeface="Congenial" panose="02000503040000020004" pitchFamily="2" charset="0"/>
              </a:rPr>
              <a:t>Generates and imports PYNQ-Z2 physical constraints</a:t>
            </a:r>
          </a:p>
          <a:p>
            <a:pPr marL="285750" indent="-285750">
              <a:buFont typeface="Arial" panose="020B0604020202020204" pitchFamily="34" charset="0"/>
              <a:buChar char="•"/>
            </a:pPr>
            <a:r>
              <a:rPr lang="en-IE" dirty="0">
                <a:solidFill>
                  <a:schemeClr val="tx1"/>
                </a:solidFill>
                <a:latin typeface="Congenial" panose="02000503040000020004" pitchFamily="2" charset="0"/>
              </a:rPr>
              <a:t>Creates and populates a Vivado Block Design</a:t>
            </a:r>
          </a:p>
          <a:p>
            <a:pPr marL="285750" indent="-285750">
              <a:buFont typeface="Arial" panose="020B0604020202020204" pitchFamily="34" charset="0"/>
              <a:buChar char="•"/>
            </a:pPr>
            <a:r>
              <a:rPr lang="en-IE" dirty="0">
                <a:solidFill>
                  <a:schemeClr val="tx1"/>
                </a:solidFill>
                <a:latin typeface="Congenial" panose="02000503040000020004" pitchFamily="2" charset="0"/>
              </a:rPr>
              <a:t>Configures PYNQ board I/O Connections</a:t>
            </a:r>
          </a:p>
          <a:p>
            <a:pPr marL="285750" indent="-285750">
              <a:buFont typeface="Arial" panose="020B0604020202020204" pitchFamily="34" charset="0"/>
              <a:buChar char="•"/>
            </a:pPr>
            <a:r>
              <a:rPr lang="en-IE" dirty="0">
                <a:solidFill>
                  <a:schemeClr val="tx1"/>
                </a:solidFill>
                <a:latin typeface="Congenial" panose="02000503040000020004" pitchFamily="2" charset="0"/>
              </a:rPr>
              <a:t>Performs synthesis, implementation and bitstream generation</a:t>
            </a:r>
          </a:p>
          <a:p>
            <a:pPr marL="285750" indent="-285750">
              <a:buFont typeface="Arial" panose="020B0604020202020204" pitchFamily="34" charset="0"/>
              <a:buChar char="•"/>
            </a:pPr>
            <a:r>
              <a:rPr lang="en-IE" dirty="0">
                <a:solidFill>
                  <a:schemeClr val="tx1"/>
                </a:solidFill>
                <a:latin typeface="Congenial" panose="02000503040000020004" pitchFamily="2" charset="0"/>
              </a:rPr>
              <a:t>Generates a Jupyter Notebook project based on test plan</a:t>
            </a: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p:txBody>
      </p:sp>
      <p:sp>
        <p:nvSpPr>
          <p:cNvPr id="31" name="TextBox 30">
            <a:extLst>
              <a:ext uri="{FF2B5EF4-FFF2-40B4-BE49-F238E27FC236}">
                <a16:creationId xmlns:a16="http://schemas.microsoft.com/office/drawing/2014/main" id="{9021ACA8-00AB-641E-9756-DCBBF1411B5F}"/>
              </a:ext>
            </a:extLst>
          </p:cNvPr>
          <p:cNvSpPr txBox="1"/>
          <p:nvPr/>
        </p:nvSpPr>
        <p:spPr>
          <a:xfrm>
            <a:off x="191497" y="7396536"/>
            <a:ext cx="7215213"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Remote PYNQ FPGA Laboratory</a:t>
            </a:r>
          </a:p>
        </p:txBody>
      </p:sp>
      <p:sp>
        <p:nvSpPr>
          <p:cNvPr id="32" name="Rectangle 31">
            <a:extLst>
              <a:ext uri="{FF2B5EF4-FFF2-40B4-BE49-F238E27FC236}">
                <a16:creationId xmlns:a16="http://schemas.microsoft.com/office/drawing/2014/main" id="{941A96DA-2195-0FAD-FACA-07875697BB17}"/>
              </a:ext>
            </a:extLst>
          </p:cNvPr>
          <p:cNvSpPr/>
          <p:nvPr/>
        </p:nvSpPr>
        <p:spPr>
          <a:xfrm>
            <a:off x="205773" y="7858201"/>
            <a:ext cx="7196186" cy="6341437"/>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pPr>
              <a:spcAft>
                <a:spcPts val="600"/>
              </a:spcAft>
            </a:pPr>
            <a:r>
              <a:rPr lang="en-IE" dirty="0">
                <a:solidFill>
                  <a:schemeClr val="tx1"/>
                </a:solidFill>
                <a:latin typeface="Congenial" panose="02000503040000020004" pitchFamily="2" charset="0"/>
              </a:rPr>
              <a:t>The purpose of the remote FPGA laboratory is to make real PYNQ Z2 hardware available to students and enthusiasts.</a:t>
            </a:r>
          </a:p>
          <a:p>
            <a:r>
              <a:rPr lang="en-IE" dirty="0">
                <a:solidFill>
                  <a:schemeClr val="tx1"/>
                </a:solidFill>
                <a:latin typeface="Congenial" panose="02000503040000020004" pitchFamily="2" charset="0"/>
              </a:rPr>
              <a:t>This is achieved by using a tunnelling service. This service runs as a background daemon on the PYNQ’s ARM processor.</a:t>
            </a:r>
          </a:p>
        </p:txBody>
      </p:sp>
      <p:sp>
        <p:nvSpPr>
          <p:cNvPr id="33" name="TextBox 32">
            <a:extLst>
              <a:ext uri="{FF2B5EF4-FFF2-40B4-BE49-F238E27FC236}">
                <a16:creationId xmlns:a16="http://schemas.microsoft.com/office/drawing/2014/main" id="{14D5D0E2-84A2-A568-4888-760E42D05194}"/>
              </a:ext>
            </a:extLst>
          </p:cNvPr>
          <p:cNvSpPr txBox="1"/>
          <p:nvPr/>
        </p:nvSpPr>
        <p:spPr>
          <a:xfrm>
            <a:off x="176994" y="14464142"/>
            <a:ext cx="14757411"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RISC-V Challenge-Based Learning Platform</a:t>
            </a:r>
          </a:p>
        </p:txBody>
      </p:sp>
      <p:sp>
        <p:nvSpPr>
          <p:cNvPr id="34" name="Rectangle 33">
            <a:extLst>
              <a:ext uri="{FF2B5EF4-FFF2-40B4-BE49-F238E27FC236}">
                <a16:creationId xmlns:a16="http://schemas.microsoft.com/office/drawing/2014/main" id="{A64BF828-3F1D-C7A6-8674-BCA34E6E2D24}"/>
              </a:ext>
            </a:extLst>
          </p:cNvPr>
          <p:cNvSpPr/>
          <p:nvPr/>
        </p:nvSpPr>
        <p:spPr>
          <a:xfrm>
            <a:off x="176994" y="14925807"/>
            <a:ext cx="14757412" cy="4582628"/>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This section will either be connected to the objectives section above or added more information :&gt;</a:t>
            </a:r>
          </a:p>
          <a:p>
            <a:endParaRPr lang="en-IE" dirty="0">
              <a:solidFill>
                <a:schemeClr val="tx1"/>
              </a:solidFill>
              <a:latin typeface="Congenial" panose="02000503040000020004" pitchFamily="2" charset="0"/>
            </a:endParaRPr>
          </a:p>
          <a:p>
            <a:r>
              <a:rPr lang="en-IE" dirty="0">
                <a:solidFill>
                  <a:schemeClr val="tx1"/>
                </a:solidFill>
                <a:latin typeface="Congenial" panose="02000503040000020004" pitchFamily="2" charset="0"/>
              </a:rPr>
              <a:t>This section is going to be difficult to produce. We will try our best B)</a:t>
            </a:r>
          </a:p>
        </p:txBody>
      </p:sp>
      <p:pic>
        <p:nvPicPr>
          <p:cNvPr id="3" name="Picture 2" descr="A close-up of a red circuit board&#10;&#10;Description automatically generated">
            <a:extLst>
              <a:ext uri="{FF2B5EF4-FFF2-40B4-BE49-F238E27FC236}">
                <a16:creationId xmlns:a16="http://schemas.microsoft.com/office/drawing/2014/main" id="{A41DC131-498C-4C4A-D944-F5EF877375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219" y="9617825"/>
            <a:ext cx="1642401" cy="1041860"/>
          </a:xfrm>
          <a:prstGeom prst="rect">
            <a:avLst/>
          </a:prstGeom>
        </p:spPr>
      </p:pic>
      <p:sp>
        <p:nvSpPr>
          <p:cNvPr id="5" name="Rectangle 4">
            <a:extLst>
              <a:ext uri="{FF2B5EF4-FFF2-40B4-BE49-F238E27FC236}">
                <a16:creationId xmlns:a16="http://schemas.microsoft.com/office/drawing/2014/main" id="{05CA4519-E39D-7F85-ECCB-BB50EC126768}"/>
              </a:ext>
            </a:extLst>
          </p:cNvPr>
          <p:cNvSpPr/>
          <p:nvPr/>
        </p:nvSpPr>
        <p:spPr>
          <a:xfrm>
            <a:off x="7939219" y="5169505"/>
            <a:ext cx="6802829" cy="448206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E" dirty="0"/>
          </a:p>
        </p:txBody>
      </p:sp>
      <p:pic>
        <p:nvPicPr>
          <p:cNvPr id="17" name="Picture 16" descr="A screenshot of a computer program&#10;&#10;Description automatically generated">
            <a:extLst>
              <a:ext uri="{FF2B5EF4-FFF2-40B4-BE49-F238E27FC236}">
                <a16:creationId xmlns:a16="http://schemas.microsoft.com/office/drawing/2014/main" id="{0A2B0D16-0822-08FF-062D-19B4753343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9206" y="9950285"/>
            <a:ext cx="3369678" cy="1825802"/>
          </a:xfrm>
          <a:prstGeom prst="rect">
            <a:avLst/>
          </a:prstGeom>
        </p:spPr>
      </p:pic>
      <p:pic>
        <p:nvPicPr>
          <p:cNvPr id="21" name="Picture 20" descr="A screenshot of a computer program&#10;&#10;Description automatically generated">
            <a:extLst>
              <a:ext uri="{FF2B5EF4-FFF2-40B4-BE49-F238E27FC236}">
                <a16:creationId xmlns:a16="http://schemas.microsoft.com/office/drawing/2014/main" id="{8008977C-37C3-5B36-0FE3-00CBDE6A50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2357" y="9950284"/>
            <a:ext cx="3369678" cy="1825802"/>
          </a:xfrm>
          <a:prstGeom prst="rect">
            <a:avLst/>
          </a:prstGeom>
        </p:spPr>
      </p:pic>
      <p:pic>
        <p:nvPicPr>
          <p:cNvPr id="19" name="Picture 18" descr="A screenshot of a computer&#10;&#10;Description automatically generated">
            <a:extLst>
              <a:ext uri="{FF2B5EF4-FFF2-40B4-BE49-F238E27FC236}">
                <a16:creationId xmlns:a16="http://schemas.microsoft.com/office/drawing/2014/main" id="{2198E336-5B10-4172-16BB-4772FD167B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45557" y="12049552"/>
            <a:ext cx="3356977" cy="1825802"/>
          </a:xfrm>
          <a:prstGeom prst="rect">
            <a:avLst/>
          </a:prstGeom>
        </p:spPr>
      </p:pic>
      <p:pic>
        <p:nvPicPr>
          <p:cNvPr id="23" name="Picture 22">
            <a:extLst>
              <a:ext uri="{FF2B5EF4-FFF2-40B4-BE49-F238E27FC236}">
                <a16:creationId xmlns:a16="http://schemas.microsoft.com/office/drawing/2014/main" id="{53212D3A-A479-9EC8-FAA0-51D7A5C3A859}"/>
              </a:ext>
            </a:extLst>
          </p:cNvPr>
          <p:cNvPicPr>
            <a:picLocks noChangeAspect="1"/>
          </p:cNvPicPr>
          <p:nvPr/>
        </p:nvPicPr>
        <p:blipFill>
          <a:blip r:embed="rId7"/>
          <a:stretch>
            <a:fillRect/>
          </a:stretch>
        </p:blipFill>
        <p:spPr>
          <a:xfrm>
            <a:off x="11361256" y="12053084"/>
            <a:ext cx="3376029" cy="1822269"/>
          </a:xfrm>
          <a:prstGeom prst="rect">
            <a:avLst/>
          </a:prstGeom>
        </p:spPr>
      </p:pic>
      <p:sp>
        <p:nvSpPr>
          <p:cNvPr id="24" name="TextBox 23">
            <a:extLst>
              <a:ext uri="{FF2B5EF4-FFF2-40B4-BE49-F238E27FC236}">
                <a16:creationId xmlns:a16="http://schemas.microsoft.com/office/drawing/2014/main" id="{B11CA88F-E5D5-2979-1A19-BFE94B22928A}"/>
              </a:ext>
            </a:extLst>
          </p:cNvPr>
          <p:cNvSpPr txBox="1"/>
          <p:nvPr/>
        </p:nvSpPr>
        <p:spPr>
          <a:xfrm>
            <a:off x="7940806" y="11776086"/>
            <a:ext cx="3363328" cy="276999"/>
          </a:xfrm>
          <a:prstGeom prst="rect">
            <a:avLst/>
          </a:prstGeom>
          <a:noFill/>
        </p:spPr>
        <p:txBody>
          <a:bodyPr wrap="square" rtlCol="0">
            <a:spAutoFit/>
          </a:bodyPr>
          <a:lstStyle/>
          <a:p>
            <a:pPr algn="ctr"/>
            <a:r>
              <a:rPr lang="en-IE" sz="1200" dirty="0">
                <a:latin typeface="Congenial" panose="02000503040000020004" pitchFamily="2" charset="0"/>
              </a:rPr>
              <a:t>PYNQ SoC Builder Main Menu</a:t>
            </a:r>
          </a:p>
        </p:txBody>
      </p:sp>
      <p:sp>
        <p:nvSpPr>
          <p:cNvPr id="25" name="TextBox 24">
            <a:extLst>
              <a:ext uri="{FF2B5EF4-FFF2-40B4-BE49-F238E27FC236}">
                <a16:creationId xmlns:a16="http://schemas.microsoft.com/office/drawing/2014/main" id="{10A86835-3D95-76B8-ED7A-AB8CDF2768B6}"/>
              </a:ext>
            </a:extLst>
          </p:cNvPr>
          <p:cNvSpPr txBox="1"/>
          <p:nvPr/>
        </p:nvSpPr>
        <p:spPr>
          <a:xfrm>
            <a:off x="11367607" y="11769839"/>
            <a:ext cx="3369678" cy="276999"/>
          </a:xfrm>
          <a:prstGeom prst="rect">
            <a:avLst/>
          </a:prstGeom>
          <a:noFill/>
        </p:spPr>
        <p:txBody>
          <a:bodyPr wrap="square" rtlCol="0">
            <a:spAutoFit/>
          </a:bodyPr>
          <a:lstStyle/>
          <a:p>
            <a:pPr algn="ctr"/>
            <a:r>
              <a:rPr lang="en-IE" sz="1200" dirty="0">
                <a:latin typeface="Congenial" panose="02000503040000020004" pitchFamily="2" charset="0"/>
              </a:rPr>
              <a:t>In Progress Screen</a:t>
            </a:r>
          </a:p>
        </p:txBody>
      </p:sp>
      <p:sp>
        <p:nvSpPr>
          <p:cNvPr id="35" name="TextBox 34">
            <a:extLst>
              <a:ext uri="{FF2B5EF4-FFF2-40B4-BE49-F238E27FC236}">
                <a16:creationId xmlns:a16="http://schemas.microsoft.com/office/drawing/2014/main" id="{7E5EB8F9-624F-5575-9A3E-6480AFA3F82E}"/>
              </a:ext>
            </a:extLst>
          </p:cNvPr>
          <p:cNvSpPr txBox="1"/>
          <p:nvPr/>
        </p:nvSpPr>
        <p:spPr>
          <a:xfrm>
            <a:off x="7939206" y="13885134"/>
            <a:ext cx="3363328" cy="276999"/>
          </a:xfrm>
          <a:prstGeom prst="rect">
            <a:avLst/>
          </a:prstGeom>
          <a:noFill/>
        </p:spPr>
        <p:txBody>
          <a:bodyPr wrap="square" rtlCol="0">
            <a:spAutoFit/>
          </a:bodyPr>
          <a:lstStyle/>
          <a:p>
            <a:pPr algn="ctr"/>
            <a:r>
              <a:rPr lang="en-IE" sz="1200" dirty="0">
                <a:latin typeface="Congenial" panose="02000503040000020004" pitchFamily="2" charset="0"/>
              </a:rPr>
              <a:t>I/O Connections Menu</a:t>
            </a:r>
          </a:p>
        </p:txBody>
      </p:sp>
      <p:sp>
        <p:nvSpPr>
          <p:cNvPr id="36" name="TextBox 35">
            <a:extLst>
              <a:ext uri="{FF2B5EF4-FFF2-40B4-BE49-F238E27FC236}">
                <a16:creationId xmlns:a16="http://schemas.microsoft.com/office/drawing/2014/main" id="{6F835EBF-10F9-3A2F-EDA8-FDF484A8FAA8}"/>
              </a:ext>
            </a:extLst>
          </p:cNvPr>
          <p:cNvSpPr txBox="1"/>
          <p:nvPr/>
        </p:nvSpPr>
        <p:spPr>
          <a:xfrm>
            <a:off x="11366007" y="13878887"/>
            <a:ext cx="3369678" cy="276999"/>
          </a:xfrm>
          <a:prstGeom prst="rect">
            <a:avLst/>
          </a:prstGeom>
          <a:noFill/>
        </p:spPr>
        <p:txBody>
          <a:bodyPr wrap="square" rtlCol="0">
            <a:spAutoFit/>
          </a:bodyPr>
          <a:lstStyle/>
          <a:p>
            <a:pPr algn="ctr"/>
            <a:r>
              <a:rPr lang="en-IE" sz="1200" dirty="0">
                <a:latin typeface="Congenial" panose="02000503040000020004" pitchFamily="2" charset="0"/>
              </a:rPr>
              <a:t>Sample LED Signal Configuration</a:t>
            </a:r>
          </a:p>
        </p:txBody>
      </p:sp>
      <p:sp>
        <p:nvSpPr>
          <p:cNvPr id="37" name="Rectangle: Rounded Corners 36">
            <a:extLst>
              <a:ext uri="{FF2B5EF4-FFF2-40B4-BE49-F238E27FC236}">
                <a16:creationId xmlns:a16="http://schemas.microsoft.com/office/drawing/2014/main" id="{EF7716DF-0001-78BF-0D54-CDA3FCAE3A30}"/>
              </a:ext>
            </a:extLst>
          </p:cNvPr>
          <p:cNvSpPr/>
          <p:nvPr/>
        </p:nvSpPr>
        <p:spPr>
          <a:xfrm>
            <a:off x="10922826" y="5463312"/>
            <a:ext cx="1351720" cy="2483565"/>
          </a:xfrm>
          <a:prstGeom prst="roundRect">
            <a:avLst/>
          </a:prstGeom>
          <a:solidFill>
            <a:schemeClr val="accent5">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dirty="0">
                <a:solidFill>
                  <a:sysClr val="windowText" lastClr="000000"/>
                </a:solidFill>
                <a:latin typeface="Congenial Black" panose="02000503040000020004" pitchFamily="2" charset="0"/>
              </a:rPr>
              <a:t>PYNQ</a:t>
            </a:r>
          </a:p>
          <a:p>
            <a:pPr algn="ctr"/>
            <a:r>
              <a:rPr lang="en-IE" dirty="0">
                <a:solidFill>
                  <a:sysClr val="windowText" lastClr="000000"/>
                </a:solidFill>
                <a:latin typeface="Congenial Black" panose="02000503040000020004" pitchFamily="2" charset="0"/>
              </a:rPr>
              <a:t>SoC</a:t>
            </a:r>
          </a:p>
          <a:p>
            <a:pPr algn="ctr"/>
            <a:r>
              <a:rPr lang="en-IE" dirty="0">
                <a:solidFill>
                  <a:sysClr val="windowText" lastClr="000000"/>
                </a:solidFill>
                <a:latin typeface="Congenial Black" panose="02000503040000020004" pitchFamily="2" charset="0"/>
              </a:rPr>
              <a:t>Builder</a:t>
            </a:r>
          </a:p>
        </p:txBody>
      </p:sp>
      <p:sp>
        <p:nvSpPr>
          <p:cNvPr id="38" name="Rectangle 37">
            <a:extLst>
              <a:ext uri="{FF2B5EF4-FFF2-40B4-BE49-F238E27FC236}">
                <a16:creationId xmlns:a16="http://schemas.microsoft.com/office/drawing/2014/main" id="{879B4ED4-2660-6102-5423-1B8A096211DA}"/>
              </a:ext>
            </a:extLst>
          </p:cNvPr>
          <p:cNvSpPr/>
          <p:nvPr/>
        </p:nvSpPr>
        <p:spPr>
          <a:xfrm>
            <a:off x="8115300" y="5491876"/>
            <a:ext cx="1860748" cy="664601"/>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latin typeface="Congenial" panose="02000503040000020004" pitchFamily="2" charset="0"/>
              </a:rPr>
              <a:t>HDLGen Project XML Data</a:t>
            </a:r>
          </a:p>
        </p:txBody>
      </p:sp>
      <p:sp>
        <p:nvSpPr>
          <p:cNvPr id="39" name="Rectangle 38">
            <a:extLst>
              <a:ext uri="{FF2B5EF4-FFF2-40B4-BE49-F238E27FC236}">
                <a16:creationId xmlns:a16="http://schemas.microsoft.com/office/drawing/2014/main" id="{34C4F8FA-C828-5AB3-1DC5-8DD453564E52}"/>
              </a:ext>
            </a:extLst>
          </p:cNvPr>
          <p:cNvSpPr/>
          <p:nvPr/>
        </p:nvSpPr>
        <p:spPr>
          <a:xfrm>
            <a:off x="8115299" y="6171627"/>
            <a:ext cx="1859783" cy="190346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marL="36000" algn="ctr"/>
            <a:r>
              <a:rPr lang="en-IE" sz="1200" dirty="0">
                <a:latin typeface="Congenial" panose="02000503040000020004" pitchFamily="2" charset="0"/>
              </a:rPr>
              <a:t>Name, Description,</a:t>
            </a:r>
          </a:p>
          <a:p>
            <a:pPr marL="36000" algn="ctr"/>
            <a:r>
              <a:rPr lang="en-IE" sz="1200" dirty="0">
                <a:latin typeface="Congenial" panose="02000503040000020004" pitchFamily="2" charset="0"/>
              </a:rPr>
              <a:t> Date, Author, Email, Company</a:t>
            </a:r>
          </a:p>
          <a:p>
            <a:pPr marL="36000" algn="ctr"/>
            <a:r>
              <a:rPr lang="en-IE" sz="1200" dirty="0">
                <a:latin typeface="Congenial" panose="02000503040000020004" pitchFamily="2" charset="0"/>
              </a:rPr>
              <a:t>Component</a:t>
            </a:r>
          </a:p>
          <a:p>
            <a:pPr marL="36000" algn="ctr"/>
            <a:r>
              <a:rPr lang="en-IE" sz="1200" dirty="0">
                <a:latin typeface="Congenial" panose="02000503040000020004" pitchFamily="2" charset="0"/>
              </a:rPr>
              <a:t>Signal Type</a:t>
            </a:r>
          </a:p>
          <a:p>
            <a:pPr marL="36000" algn="ctr"/>
            <a:r>
              <a:rPr lang="en-IE" sz="1200" dirty="0">
                <a:latin typeface="Congenial" panose="02000503040000020004" pitchFamily="2" charset="0"/>
              </a:rPr>
              <a:t>Sub-components</a:t>
            </a:r>
          </a:p>
          <a:p>
            <a:pPr marL="36000" algn="ctr"/>
            <a:r>
              <a:rPr lang="en-IE" sz="1200" dirty="0">
                <a:latin typeface="Congenial" panose="02000503040000020004" pitchFamily="2" charset="0"/>
              </a:rPr>
              <a:t>Ports</a:t>
            </a:r>
          </a:p>
          <a:p>
            <a:pPr marL="36000" algn="ctr"/>
            <a:r>
              <a:rPr lang="en-IE" sz="1200" dirty="0">
                <a:latin typeface="Congenial" panose="02000503040000020004" pitchFamily="2" charset="0"/>
              </a:rPr>
              <a:t>Internal Signals</a:t>
            </a:r>
          </a:p>
          <a:p>
            <a:pPr marL="36000" algn="ctr"/>
            <a:r>
              <a:rPr lang="en-IE" sz="1200" dirty="0">
                <a:latin typeface="Congenial" panose="02000503040000020004" pitchFamily="2" charset="0"/>
              </a:rPr>
              <a:t>Architecture</a:t>
            </a:r>
          </a:p>
          <a:p>
            <a:pPr marL="36000" algn="ctr"/>
            <a:r>
              <a:rPr lang="en-IE" sz="1200" dirty="0">
                <a:latin typeface="Congenial" panose="02000503040000020004" pitchFamily="2" charset="0"/>
              </a:rPr>
              <a:t>Test Plan</a:t>
            </a:r>
          </a:p>
        </p:txBody>
      </p:sp>
      <p:sp>
        <p:nvSpPr>
          <p:cNvPr id="44" name="TextBox 43">
            <a:extLst>
              <a:ext uri="{FF2B5EF4-FFF2-40B4-BE49-F238E27FC236}">
                <a16:creationId xmlns:a16="http://schemas.microsoft.com/office/drawing/2014/main" id="{DDA796BF-78E2-907D-F6A3-F2932450BAA0}"/>
              </a:ext>
            </a:extLst>
          </p:cNvPr>
          <p:cNvSpPr txBox="1"/>
          <p:nvPr/>
        </p:nvSpPr>
        <p:spPr>
          <a:xfrm>
            <a:off x="10107909" y="6096397"/>
            <a:ext cx="692260" cy="461665"/>
          </a:xfrm>
          <a:prstGeom prst="rect">
            <a:avLst/>
          </a:prstGeom>
          <a:noFill/>
        </p:spPr>
        <p:txBody>
          <a:bodyPr wrap="square" rtlCol="0">
            <a:spAutoFit/>
          </a:bodyPr>
          <a:lstStyle/>
          <a:p>
            <a:pPr algn="ctr"/>
            <a:r>
              <a:rPr lang="en-IE" sz="1200" b="1" dirty="0">
                <a:latin typeface="Congenial" panose="02000503040000020004" pitchFamily="2" charset="0"/>
              </a:rPr>
              <a:t>1</a:t>
            </a:r>
            <a:r>
              <a:rPr lang="en-IE" sz="1200" dirty="0">
                <a:latin typeface="Congenial" panose="02000503040000020004" pitchFamily="2" charset="0"/>
              </a:rPr>
              <a:t>. Read</a:t>
            </a:r>
          </a:p>
          <a:p>
            <a:pPr algn="ctr"/>
            <a:r>
              <a:rPr lang="en-IE" sz="1200" dirty="0">
                <a:latin typeface="Congenial" panose="02000503040000020004" pitchFamily="2" charset="0"/>
              </a:rPr>
              <a:t>Data</a:t>
            </a:r>
          </a:p>
        </p:txBody>
      </p:sp>
      <p:sp>
        <p:nvSpPr>
          <p:cNvPr id="45" name="TextBox 44">
            <a:extLst>
              <a:ext uri="{FF2B5EF4-FFF2-40B4-BE49-F238E27FC236}">
                <a16:creationId xmlns:a16="http://schemas.microsoft.com/office/drawing/2014/main" id="{30D294A8-6B78-B0B5-B3BC-17B43E8C705A}"/>
              </a:ext>
            </a:extLst>
          </p:cNvPr>
          <p:cNvSpPr txBox="1"/>
          <p:nvPr/>
        </p:nvSpPr>
        <p:spPr>
          <a:xfrm>
            <a:off x="10563639" y="7998541"/>
            <a:ext cx="993671" cy="646331"/>
          </a:xfrm>
          <a:prstGeom prst="rect">
            <a:avLst/>
          </a:prstGeom>
          <a:noFill/>
        </p:spPr>
        <p:txBody>
          <a:bodyPr wrap="square" rtlCol="0">
            <a:spAutoFit/>
          </a:bodyPr>
          <a:lstStyle/>
          <a:p>
            <a:pPr algn="ctr"/>
            <a:r>
              <a:rPr lang="en-IE" sz="1200" b="1" dirty="0">
                <a:latin typeface="Congenial" panose="02000503040000020004" pitchFamily="2" charset="0"/>
              </a:rPr>
              <a:t>3</a:t>
            </a:r>
            <a:r>
              <a:rPr lang="en-IE" sz="1200" dirty="0">
                <a:latin typeface="Congenial" panose="02000503040000020004" pitchFamily="2" charset="0"/>
              </a:rPr>
              <a:t>. Invoke script in Vivado </a:t>
            </a:r>
          </a:p>
        </p:txBody>
      </p:sp>
      <p:cxnSp>
        <p:nvCxnSpPr>
          <p:cNvPr id="46" name="Straight Arrow Connector 45">
            <a:extLst>
              <a:ext uri="{FF2B5EF4-FFF2-40B4-BE49-F238E27FC236}">
                <a16:creationId xmlns:a16="http://schemas.microsoft.com/office/drawing/2014/main" id="{98DA1B83-3416-6975-B4D8-AFAD4D6F2E02}"/>
              </a:ext>
            </a:extLst>
          </p:cNvPr>
          <p:cNvCxnSpPr>
            <a:cxnSpLocks/>
          </p:cNvCxnSpPr>
          <p:nvPr/>
        </p:nvCxnSpPr>
        <p:spPr>
          <a:xfrm flipH="1">
            <a:off x="11454881" y="7960858"/>
            <a:ext cx="15790" cy="686450"/>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39DE577A-5127-F0D6-79CB-0DEC9B3336FA}"/>
              </a:ext>
            </a:extLst>
          </p:cNvPr>
          <p:cNvCxnSpPr>
            <a:cxnSpLocks/>
          </p:cNvCxnSpPr>
          <p:nvPr/>
        </p:nvCxnSpPr>
        <p:spPr>
          <a:xfrm>
            <a:off x="9985252" y="6015624"/>
            <a:ext cx="937574" cy="0"/>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9E5B057B-0C52-5E91-2C0E-3F12E1881562}"/>
              </a:ext>
            </a:extLst>
          </p:cNvPr>
          <p:cNvCxnSpPr>
            <a:cxnSpLocks/>
          </p:cNvCxnSpPr>
          <p:nvPr/>
        </p:nvCxnSpPr>
        <p:spPr>
          <a:xfrm flipV="1">
            <a:off x="11752689" y="7960858"/>
            <a:ext cx="0" cy="684014"/>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69" name="Rectangle: Rounded Corners 68">
            <a:extLst>
              <a:ext uri="{FF2B5EF4-FFF2-40B4-BE49-F238E27FC236}">
                <a16:creationId xmlns:a16="http://schemas.microsoft.com/office/drawing/2014/main" id="{207B75FB-E85C-298D-0A4C-1D5C95F3F1DF}"/>
              </a:ext>
            </a:extLst>
          </p:cNvPr>
          <p:cNvSpPr/>
          <p:nvPr/>
        </p:nvSpPr>
        <p:spPr>
          <a:xfrm>
            <a:off x="13208822" y="5491877"/>
            <a:ext cx="1351721" cy="2034855"/>
          </a:xfrm>
          <a:prstGeom prst="roundRect">
            <a:avLst/>
          </a:prstGeom>
          <a:solidFill>
            <a:schemeClr val="accent2">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dirty="0">
                <a:solidFill>
                  <a:sysClr val="windowText" lastClr="000000"/>
                </a:solidFill>
                <a:latin typeface="Congenial Black" panose="02000503040000020004" pitchFamily="2" charset="0"/>
              </a:rPr>
              <a:t>Output Binaries</a:t>
            </a:r>
          </a:p>
          <a:p>
            <a:pPr algn="ctr"/>
            <a:endParaRPr lang="en-IE" dirty="0">
              <a:solidFill>
                <a:sysClr val="windowText" lastClr="000000"/>
              </a:solidFill>
              <a:latin typeface="Congenial" panose="02000503040000020004" pitchFamily="2" charset="0"/>
            </a:endParaRPr>
          </a:p>
          <a:p>
            <a:pPr algn="ctr"/>
            <a:r>
              <a:rPr lang="en-IE" dirty="0">
                <a:solidFill>
                  <a:sysClr val="windowText" lastClr="000000"/>
                </a:solidFill>
                <a:latin typeface="Congenial" panose="02000503040000020004" pitchFamily="2" charset="0"/>
              </a:rPr>
              <a:t>.hwh, .tcl, .bit, .ipynb</a:t>
            </a:r>
          </a:p>
        </p:txBody>
      </p:sp>
      <p:pic>
        <p:nvPicPr>
          <p:cNvPr id="72" name="Picture 71" descr="A close-up of a logo&#10;&#10;Description automatically generated">
            <a:extLst>
              <a:ext uri="{FF2B5EF4-FFF2-40B4-BE49-F238E27FC236}">
                <a16:creationId xmlns:a16="http://schemas.microsoft.com/office/drawing/2014/main" id="{C1BD3A44-B696-6B54-8EFB-E341224DB1A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69154" y="8661212"/>
            <a:ext cx="2161813" cy="705563"/>
          </a:xfrm>
          <a:prstGeom prst="roundRect">
            <a:avLst/>
          </a:prstGeom>
          <a:ln w="19050">
            <a:solidFill>
              <a:schemeClr val="tx1"/>
            </a:solidFill>
          </a:ln>
        </p:spPr>
      </p:pic>
      <p:sp>
        <p:nvSpPr>
          <p:cNvPr id="76" name="TextBox 75">
            <a:extLst>
              <a:ext uri="{FF2B5EF4-FFF2-40B4-BE49-F238E27FC236}">
                <a16:creationId xmlns:a16="http://schemas.microsoft.com/office/drawing/2014/main" id="{EB5A9E15-4160-7EA3-E8E4-148D8E7ADE59}"/>
              </a:ext>
            </a:extLst>
          </p:cNvPr>
          <p:cNvSpPr txBox="1"/>
          <p:nvPr/>
        </p:nvSpPr>
        <p:spPr>
          <a:xfrm>
            <a:off x="10935547" y="6348866"/>
            <a:ext cx="1326276" cy="830997"/>
          </a:xfrm>
          <a:prstGeom prst="rect">
            <a:avLst/>
          </a:prstGeom>
          <a:noFill/>
        </p:spPr>
        <p:txBody>
          <a:bodyPr wrap="square" rtlCol="0">
            <a:spAutoFit/>
          </a:bodyPr>
          <a:lstStyle/>
          <a:p>
            <a:pPr algn="ctr"/>
            <a:r>
              <a:rPr lang="en-IE" sz="1200" b="1" dirty="0">
                <a:latin typeface="Congenial" panose="02000503040000020004" pitchFamily="2" charset="0"/>
              </a:rPr>
              <a:t>2</a:t>
            </a:r>
            <a:r>
              <a:rPr lang="en-IE" sz="1200" dirty="0">
                <a:latin typeface="Congenial" panose="02000503040000020004" pitchFamily="2" charset="0"/>
              </a:rPr>
              <a:t>. Prepare a Tcl script which applies build steps in Vivado</a:t>
            </a:r>
          </a:p>
        </p:txBody>
      </p:sp>
      <p:sp>
        <p:nvSpPr>
          <p:cNvPr id="79" name="TextBox 78">
            <a:extLst>
              <a:ext uri="{FF2B5EF4-FFF2-40B4-BE49-F238E27FC236}">
                <a16:creationId xmlns:a16="http://schemas.microsoft.com/office/drawing/2014/main" id="{2AD9A5F7-10AF-239C-AD56-60E7EA99DC32}"/>
              </a:ext>
            </a:extLst>
          </p:cNvPr>
          <p:cNvSpPr txBox="1"/>
          <p:nvPr/>
        </p:nvSpPr>
        <p:spPr>
          <a:xfrm>
            <a:off x="11700665" y="7986980"/>
            <a:ext cx="993671" cy="646331"/>
          </a:xfrm>
          <a:prstGeom prst="rect">
            <a:avLst/>
          </a:prstGeom>
          <a:noFill/>
        </p:spPr>
        <p:txBody>
          <a:bodyPr wrap="square" rtlCol="0">
            <a:spAutoFit/>
          </a:bodyPr>
          <a:lstStyle/>
          <a:p>
            <a:pPr algn="ctr"/>
            <a:r>
              <a:rPr lang="en-IE" sz="1200" b="1" dirty="0">
                <a:latin typeface="Congenial" panose="02000503040000020004" pitchFamily="2" charset="0"/>
              </a:rPr>
              <a:t>4</a:t>
            </a:r>
            <a:r>
              <a:rPr lang="en-IE" sz="1200" dirty="0">
                <a:latin typeface="Congenial" panose="02000503040000020004" pitchFamily="2" charset="0"/>
              </a:rPr>
              <a:t>. Vivado exports binaries</a:t>
            </a:r>
          </a:p>
        </p:txBody>
      </p:sp>
      <p:sp>
        <p:nvSpPr>
          <p:cNvPr id="80" name="TextBox 79">
            <a:extLst>
              <a:ext uri="{FF2B5EF4-FFF2-40B4-BE49-F238E27FC236}">
                <a16:creationId xmlns:a16="http://schemas.microsoft.com/office/drawing/2014/main" id="{C8CCB684-A75C-E3CB-C773-8B4E152488A7}"/>
              </a:ext>
            </a:extLst>
          </p:cNvPr>
          <p:cNvSpPr txBox="1"/>
          <p:nvPr/>
        </p:nvSpPr>
        <p:spPr>
          <a:xfrm>
            <a:off x="10938745" y="7111019"/>
            <a:ext cx="1326276" cy="830997"/>
          </a:xfrm>
          <a:prstGeom prst="rect">
            <a:avLst/>
          </a:prstGeom>
          <a:noFill/>
        </p:spPr>
        <p:txBody>
          <a:bodyPr wrap="square" rtlCol="0">
            <a:spAutoFit/>
          </a:bodyPr>
          <a:lstStyle/>
          <a:p>
            <a:pPr algn="ctr"/>
            <a:r>
              <a:rPr lang="en-IE" sz="1200" b="1" dirty="0">
                <a:latin typeface="Congenial" panose="02000503040000020004" pitchFamily="2" charset="0"/>
              </a:rPr>
              <a:t>5</a:t>
            </a:r>
            <a:r>
              <a:rPr lang="en-IE" sz="1200" dirty="0">
                <a:latin typeface="Congenial" panose="02000503040000020004" pitchFamily="2" charset="0"/>
              </a:rPr>
              <a:t>. Generate Jupyter NB based on Test plan</a:t>
            </a:r>
          </a:p>
        </p:txBody>
      </p:sp>
      <p:cxnSp>
        <p:nvCxnSpPr>
          <p:cNvPr id="83" name="Straight Arrow Connector 82">
            <a:extLst>
              <a:ext uri="{FF2B5EF4-FFF2-40B4-BE49-F238E27FC236}">
                <a16:creationId xmlns:a16="http://schemas.microsoft.com/office/drawing/2014/main" id="{D0291A89-7D42-E984-0E8A-3972483F9A57}"/>
              </a:ext>
            </a:extLst>
          </p:cNvPr>
          <p:cNvCxnSpPr>
            <a:cxnSpLocks/>
          </p:cNvCxnSpPr>
          <p:nvPr/>
        </p:nvCxnSpPr>
        <p:spPr>
          <a:xfrm>
            <a:off x="12274546" y="6015624"/>
            <a:ext cx="937574" cy="0"/>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84" name="TextBox 83">
            <a:extLst>
              <a:ext uri="{FF2B5EF4-FFF2-40B4-BE49-F238E27FC236}">
                <a16:creationId xmlns:a16="http://schemas.microsoft.com/office/drawing/2014/main" id="{FFB6BD3A-89D0-0489-193D-D77E4857EDB4}"/>
              </a:ext>
            </a:extLst>
          </p:cNvPr>
          <p:cNvSpPr txBox="1"/>
          <p:nvPr/>
        </p:nvSpPr>
        <p:spPr>
          <a:xfrm>
            <a:off x="12246497" y="6069115"/>
            <a:ext cx="993671" cy="1015663"/>
          </a:xfrm>
          <a:prstGeom prst="rect">
            <a:avLst/>
          </a:prstGeom>
          <a:noFill/>
        </p:spPr>
        <p:txBody>
          <a:bodyPr wrap="square" rtlCol="0">
            <a:spAutoFit/>
          </a:bodyPr>
          <a:lstStyle/>
          <a:p>
            <a:pPr algn="ctr"/>
            <a:r>
              <a:rPr lang="en-IE" sz="1200" b="1" dirty="0">
                <a:latin typeface="Congenial" panose="02000503040000020004" pitchFamily="2" charset="0"/>
              </a:rPr>
              <a:t>6</a:t>
            </a:r>
            <a:r>
              <a:rPr lang="en-IE" sz="1200" dirty="0">
                <a:latin typeface="Congenial" panose="02000503040000020004" pitchFamily="2" charset="0"/>
              </a:rPr>
              <a:t>. Export Binaries and JNB to output folder</a:t>
            </a:r>
          </a:p>
        </p:txBody>
      </p:sp>
      <p:pic>
        <p:nvPicPr>
          <p:cNvPr id="89" name="Picture 88" descr="A black and grey logo&#10;&#10;Description automatically generated">
            <a:extLst>
              <a:ext uri="{FF2B5EF4-FFF2-40B4-BE49-F238E27FC236}">
                <a16:creationId xmlns:a16="http://schemas.microsoft.com/office/drawing/2014/main" id="{5140692D-0E6E-9CF9-1EEA-E70EA47DFDA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619524" y="8676224"/>
            <a:ext cx="1941019" cy="693005"/>
          </a:xfrm>
          <a:prstGeom prst="roundRect">
            <a:avLst/>
          </a:prstGeom>
          <a:solidFill>
            <a:schemeClr val="bg1"/>
          </a:solidFill>
          <a:ln w="19050">
            <a:solidFill>
              <a:schemeClr val="accent5">
                <a:shade val="15000"/>
              </a:schemeClr>
            </a:solidFill>
          </a:ln>
        </p:spPr>
      </p:pic>
      <p:cxnSp>
        <p:nvCxnSpPr>
          <p:cNvPr id="90" name="Straight Arrow Connector 89">
            <a:extLst>
              <a:ext uri="{FF2B5EF4-FFF2-40B4-BE49-F238E27FC236}">
                <a16:creationId xmlns:a16="http://schemas.microsoft.com/office/drawing/2014/main" id="{F6083726-4BCA-9130-E5BE-CFD43774B0C5}"/>
              </a:ext>
            </a:extLst>
          </p:cNvPr>
          <p:cNvCxnSpPr>
            <a:cxnSpLocks/>
            <a:stCxn id="69" idx="2"/>
          </p:cNvCxnSpPr>
          <p:nvPr/>
        </p:nvCxnSpPr>
        <p:spPr>
          <a:xfrm>
            <a:off x="13884683" y="7526732"/>
            <a:ext cx="0" cy="1118140"/>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93" name="TextBox 92">
            <a:extLst>
              <a:ext uri="{FF2B5EF4-FFF2-40B4-BE49-F238E27FC236}">
                <a16:creationId xmlns:a16="http://schemas.microsoft.com/office/drawing/2014/main" id="{88273B5C-2161-EC8A-4BF9-70E59F782870}"/>
              </a:ext>
            </a:extLst>
          </p:cNvPr>
          <p:cNvSpPr txBox="1"/>
          <p:nvPr/>
        </p:nvSpPr>
        <p:spPr>
          <a:xfrm>
            <a:off x="13776100" y="7581459"/>
            <a:ext cx="993671" cy="1015663"/>
          </a:xfrm>
          <a:prstGeom prst="rect">
            <a:avLst/>
          </a:prstGeom>
          <a:noFill/>
        </p:spPr>
        <p:txBody>
          <a:bodyPr wrap="square" rtlCol="0">
            <a:spAutoFit/>
          </a:bodyPr>
          <a:lstStyle/>
          <a:p>
            <a:pPr algn="ctr"/>
            <a:r>
              <a:rPr lang="en-IE" sz="1200" b="1" dirty="0">
                <a:latin typeface="Congenial" panose="02000503040000020004" pitchFamily="2" charset="0"/>
              </a:rPr>
              <a:t>7</a:t>
            </a:r>
            <a:r>
              <a:rPr lang="en-IE" sz="1200" dirty="0">
                <a:latin typeface="Congenial" panose="02000503040000020004" pitchFamily="2" charset="0"/>
              </a:rPr>
              <a:t>. User</a:t>
            </a:r>
          </a:p>
          <a:p>
            <a:pPr algn="ctr"/>
            <a:r>
              <a:rPr lang="en-IE" sz="1200" dirty="0">
                <a:latin typeface="Congenial" panose="02000503040000020004" pitchFamily="2" charset="0"/>
              </a:rPr>
              <a:t>uploads</a:t>
            </a:r>
          </a:p>
          <a:p>
            <a:pPr algn="ctr"/>
            <a:r>
              <a:rPr lang="en-IE" sz="1200" dirty="0">
                <a:latin typeface="Congenial" panose="02000503040000020004" pitchFamily="2" charset="0"/>
              </a:rPr>
              <a:t>output to</a:t>
            </a:r>
          </a:p>
          <a:p>
            <a:pPr algn="ctr"/>
            <a:r>
              <a:rPr lang="en-IE" sz="1200" dirty="0">
                <a:latin typeface="Congenial" panose="02000503040000020004" pitchFamily="2" charset="0"/>
              </a:rPr>
              <a:t>PYNQ</a:t>
            </a:r>
          </a:p>
          <a:p>
            <a:pPr algn="ctr"/>
            <a:r>
              <a:rPr lang="en-IE" sz="1200" dirty="0">
                <a:latin typeface="Congenial" panose="02000503040000020004" pitchFamily="2" charset="0"/>
              </a:rPr>
              <a:t>FPGA</a:t>
            </a:r>
          </a:p>
        </p:txBody>
      </p:sp>
    </p:spTree>
    <p:extLst>
      <p:ext uri="{BB962C8B-B14F-4D97-AF65-F5344CB8AC3E}">
        <p14:creationId xmlns:p14="http://schemas.microsoft.com/office/powerpoint/2010/main" val="440191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D2D58-D70F-B5FF-D2AD-3281FD2C7092}"/>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C8BBECEC-7ED5-0FF3-4317-F85933D351EA}"/>
              </a:ext>
            </a:extLst>
          </p:cNvPr>
          <p:cNvSpPr/>
          <p:nvPr/>
        </p:nvSpPr>
        <p:spPr>
          <a:xfrm rot="10800000">
            <a:off x="0" y="0"/>
            <a:ext cx="15131367" cy="21383625"/>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IE"/>
          </a:p>
        </p:txBody>
      </p:sp>
      <p:sp>
        <p:nvSpPr>
          <p:cNvPr id="4" name="Rectangle 3">
            <a:extLst>
              <a:ext uri="{FF2B5EF4-FFF2-40B4-BE49-F238E27FC236}">
                <a16:creationId xmlns:a16="http://schemas.microsoft.com/office/drawing/2014/main" id="{709DC0D3-0478-751A-8501-91511D7A5603}"/>
              </a:ext>
            </a:extLst>
          </p:cNvPr>
          <p:cNvSpPr/>
          <p:nvPr/>
        </p:nvSpPr>
        <p:spPr>
          <a:xfrm>
            <a:off x="-1" y="1"/>
            <a:ext cx="15131363" cy="230399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E"/>
          </a:p>
        </p:txBody>
      </p:sp>
      <p:pic>
        <p:nvPicPr>
          <p:cNvPr id="6" name="Picture 5" descr="A purple circle with white text&#10;&#10;Description automatically generated">
            <a:extLst>
              <a:ext uri="{FF2B5EF4-FFF2-40B4-BE49-F238E27FC236}">
                <a16:creationId xmlns:a16="http://schemas.microsoft.com/office/drawing/2014/main" id="{8A946061-D0A7-B88F-8A3E-8913CA107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718" y="413621"/>
            <a:ext cx="3061405" cy="1476756"/>
          </a:xfrm>
          <a:prstGeom prst="rect">
            <a:avLst/>
          </a:prstGeom>
        </p:spPr>
      </p:pic>
      <p:sp>
        <p:nvSpPr>
          <p:cNvPr id="7" name="TextBox 6">
            <a:extLst>
              <a:ext uri="{FF2B5EF4-FFF2-40B4-BE49-F238E27FC236}">
                <a16:creationId xmlns:a16="http://schemas.microsoft.com/office/drawing/2014/main" id="{77C79E47-06DA-0FAD-B583-908A0E0E9B1E}"/>
              </a:ext>
            </a:extLst>
          </p:cNvPr>
          <p:cNvSpPr txBox="1"/>
          <p:nvPr/>
        </p:nvSpPr>
        <p:spPr>
          <a:xfrm>
            <a:off x="3630857" y="1158685"/>
            <a:ext cx="11500509" cy="1031051"/>
          </a:xfrm>
          <a:prstGeom prst="rect">
            <a:avLst/>
          </a:prstGeom>
          <a:noFill/>
        </p:spPr>
        <p:txBody>
          <a:bodyPr wrap="square" rtlCol="0" anchor="ctr">
            <a:spAutoFit/>
          </a:bodyPr>
          <a:lstStyle/>
          <a:p>
            <a:r>
              <a:rPr lang="en-IE" sz="2000" dirty="0">
                <a:latin typeface="Congenial" panose="020F0502020204030204" pitchFamily="2" charset="0"/>
              </a:rPr>
              <a:t>Luke Canny	19339166								Supervisor: Dr. Fearghal Morgan</a:t>
            </a:r>
          </a:p>
          <a:p>
            <a:r>
              <a:rPr lang="en-IE" sz="2000" dirty="0">
                <a:latin typeface="Congenial" panose="020F0502020204030204" pitchFamily="2" charset="0"/>
              </a:rPr>
              <a:t>Masters Electronic and Computer Engineering			Co-assessor: Mr Liam Kilmartin</a:t>
            </a:r>
          </a:p>
          <a:p>
            <a:r>
              <a:rPr lang="en-IE" sz="2000" dirty="0">
                <a:latin typeface="Congenial" panose="020F0502020204030204" pitchFamily="2" charset="0"/>
              </a:rPr>
              <a:t>GitHub.com/HDLGen-ChatGPT/PYNQ-SoC-Builder</a:t>
            </a:r>
          </a:p>
          <a:p>
            <a:r>
              <a:rPr lang="en-IE" sz="100" dirty="0">
                <a:latin typeface="Congenial" panose="020F0502020204030204" pitchFamily="2" charset="0"/>
              </a:rPr>
              <a:t>6</a:t>
            </a:r>
          </a:p>
        </p:txBody>
      </p:sp>
      <p:sp>
        <p:nvSpPr>
          <p:cNvPr id="8" name="TextBox 7">
            <a:extLst>
              <a:ext uri="{FF2B5EF4-FFF2-40B4-BE49-F238E27FC236}">
                <a16:creationId xmlns:a16="http://schemas.microsoft.com/office/drawing/2014/main" id="{CFD2F81A-74EE-699F-A6EE-E2CEE6F01C5B}"/>
              </a:ext>
            </a:extLst>
          </p:cNvPr>
          <p:cNvSpPr txBox="1"/>
          <p:nvPr/>
        </p:nvSpPr>
        <p:spPr>
          <a:xfrm>
            <a:off x="3630857" y="444113"/>
            <a:ext cx="11500509" cy="707886"/>
          </a:xfrm>
          <a:prstGeom prst="rect">
            <a:avLst/>
          </a:prstGeom>
          <a:noFill/>
        </p:spPr>
        <p:txBody>
          <a:bodyPr wrap="square" rtlCol="0" anchor="ctr">
            <a:spAutoFit/>
          </a:bodyPr>
          <a:lstStyle/>
          <a:p>
            <a:r>
              <a:rPr lang="en-IE" sz="4000" b="1" dirty="0">
                <a:latin typeface="Congenial Black" panose="02000503040000020004" pitchFamily="2" charset="0"/>
              </a:rPr>
              <a:t>PYNQ Automated System-on-Chip Builder</a:t>
            </a:r>
          </a:p>
        </p:txBody>
      </p:sp>
      <p:sp>
        <p:nvSpPr>
          <p:cNvPr id="11" name="TextBox 10">
            <a:extLst>
              <a:ext uri="{FF2B5EF4-FFF2-40B4-BE49-F238E27FC236}">
                <a16:creationId xmlns:a16="http://schemas.microsoft.com/office/drawing/2014/main" id="{D8EB19CF-2555-B5D4-12CA-4664573807BF}"/>
              </a:ext>
            </a:extLst>
          </p:cNvPr>
          <p:cNvSpPr txBox="1"/>
          <p:nvPr/>
        </p:nvSpPr>
        <p:spPr>
          <a:xfrm>
            <a:off x="193759" y="2550219"/>
            <a:ext cx="718417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IE" sz="2400" dirty="0">
                <a:latin typeface="Congenial Black" panose="020F0502020204030204" pitchFamily="2" charset="0"/>
              </a:rPr>
              <a:t>Project Overview and Objectives </a:t>
            </a:r>
          </a:p>
        </p:txBody>
      </p:sp>
      <p:sp>
        <p:nvSpPr>
          <p:cNvPr id="12" name="Rectangle 11">
            <a:extLst>
              <a:ext uri="{FF2B5EF4-FFF2-40B4-BE49-F238E27FC236}">
                <a16:creationId xmlns:a16="http://schemas.microsoft.com/office/drawing/2014/main" id="{34ADFAB5-14C8-7203-23D6-466F494FEC0D}"/>
              </a:ext>
            </a:extLst>
          </p:cNvPr>
          <p:cNvSpPr/>
          <p:nvPr/>
        </p:nvSpPr>
        <p:spPr>
          <a:xfrm>
            <a:off x="181745" y="3011884"/>
            <a:ext cx="7196186" cy="3194211"/>
          </a:xfrm>
          <a:prstGeom prst="rect">
            <a:avLst/>
          </a:prstGeom>
          <a:ln>
            <a:solidFill>
              <a:schemeClr val="accent5"/>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This project is an implementation of three key components required to enable faster SoC project deployment and increase accessibility and interaction between PYNQ FPGA hardware, RISC-V Core implementations and students, enthusiasts and educators.</a:t>
            </a:r>
          </a:p>
          <a:p>
            <a:endParaRPr lang="en-IE" dirty="0">
              <a:solidFill>
                <a:schemeClr val="tx1"/>
              </a:solidFill>
              <a:latin typeface="Congenial" panose="02000503040000020004" pitchFamily="2" charset="0"/>
            </a:endParaRPr>
          </a:p>
          <a:p>
            <a:r>
              <a:rPr lang="en-IE" dirty="0">
                <a:solidFill>
                  <a:schemeClr val="tx1"/>
                </a:solidFill>
                <a:latin typeface="Congenial" panose="02000503040000020004" pitchFamily="2" charset="0"/>
              </a:rPr>
              <a:t>The aim of this project is to:</a:t>
            </a:r>
          </a:p>
          <a:p>
            <a:pPr marL="285750" indent="-285750">
              <a:buFont typeface="Arial" panose="020B0604020202020204" pitchFamily="34" charset="0"/>
              <a:buChar char="•"/>
            </a:pPr>
            <a:r>
              <a:rPr lang="en-IE" dirty="0">
                <a:solidFill>
                  <a:schemeClr val="tx1"/>
                </a:solidFill>
                <a:latin typeface="Congenial" panose="02000503040000020004" pitchFamily="2" charset="0"/>
              </a:rPr>
              <a:t>Create a remote PYNQ laboratory for students</a:t>
            </a:r>
          </a:p>
          <a:p>
            <a:pPr marL="285750" indent="-285750">
              <a:buFont typeface="Arial" panose="020B0604020202020204" pitchFamily="34" charset="0"/>
              <a:buChar char="•"/>
            </a:pPr>
            <a:r>
              <a:rPr lang="en-IE" dirty="0">
                <a:solidFill>
                  <a:schemeClr val="tx1"/>
                </a:solidFill>
                <a:latin typeface="Congenial" panose="02000503040000020004" pitchFamily="2" charset="0"/>
              </a:rPr>
              <a:t>Extend the functionality of HDLGen-ChatGPT to automatically deploy projects to PYNQ-Z2 FPGAs</a:t>
            </a:r>
          </a:p>
          <a:p>
            <a:pPr marL="285750" indent="-285750">
              <a:buFont typeface="Arial" panose="020B0604020202020204" pitchFamily="34" charset="0"/>
              <a:buChar char="•"/>
            </a:pPr>
            <a:r>
              <a:rPr lang="en-IE" dirty="0">
                <a:solidFill>
                  <a:schemeClr val="tx1"/>
                </a:solidFill>
                <a:latin typeface="Congenial" panose="02000503040000020004" pitchFamily="2" charset="0"/>
              </a:rPr>
              <a:t>Develop an interactive challenge-based RISC-V learning platform</a:t>
            </a:r>
          </a:p>
        </p:txBody>
      </p:sp>
      <p:sp>
        <p:nvSpPr>
          <p:cNvPr id="13" name="TextBox 12">
            <a:extLst>
              <a:ext uri="{FF2B5EF4-FFF2-40B4-BE49-F238E27FC236}">
                <a16:creationId xmlns:a16="http://schemas.microsoft.com/office/drawing/2014/main" id="{85429DD5-556E-8F9A-7428-5A06A6D646E8}"/>
              </a:ext>
            </a:extLst>
          </p:cNvPr>
          <p:cNvSpPr txBox="1"/>
          <p:nvPr/>
        </p:nvSpPr>
        <p:spPr>
          <a:xfrm>
            <a:off x="7741419" y="19669979"/>
            <a:ext cx="7192987" cy="461665"/>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IE" sz="2400" dirty="0">
                <a:latin typeface="Congenial Black" panose="020F0502020204030204" pitchFamily="2" charset="0"/>
              </a:rPr>
              <a:t>Acknowledgements</a:t>
            </a:r>
          </a:p>
        </p:txBody>
      </p:sp>
      <p:sp>
        <p:nvSpPr>
          <p:cNvPr id="14" name="Rectangle 13">
            <a:extLst>
              <a:ext uri="{FF2B5EF4-FFF2-40B4-BE49-F238E27FC236}">
                <a16:creationId xmlns:a16="http://schemas.microsoft.com/office/drawing/2014/main" id="{6E05FC48-540D-DAE9-1B5C-4154119E63BF}"/>
              </a:ext>
            </a:extLst>
          </p:cNvPr>
          <p:cNvSpPr/>
          <p:nvPr/>
        </p:nvSpPr>
        <p:spPr>
          <a:xfrm>
            <a:off x="7741419" y="20131645"/>
            <a:ext cx="7192987" cy="1023020"/>
          </a:xfrm>
          <a:prstGeom prst="rect">
            <a:avLst/>
          </a:prstGeom>
          <a:ln>
            <a:solidFill>
              <a:schemeClr val="accent2"/>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I would like to thank Dr. Fearghal Morgan for his support and guidance, and Roshan George, JP Byrne and Abishek Bupathi for their previous work on HDLGen-ChatGPT, PYNQ and RISC-V.</a:t>
            </a:r>
          </a:p>
        </p:txBody>
      </p:sp>
      <p:sp>
        <p:nvSpPr>
          <p:cNvPr id="15" name="TextBox 14">
            <a:extLst>
              <a:ext uri="{FF2B5EF4-FFF2-40B4-BE49-F238E27FC236}">
                <a16:creationId xmlns:a16="http://schemas.microsoft.com/office/drawing/2014/main" id="{34B9B207-34E8-3501-AFAE-E45C4204A68D}"/>
              </a:ext>
            </a:extLst>
          </p:cNvPr>
          <p:cNvSpPr txBox="1"/>
          <p:nvPr/>
        </p:nvSpPr>
        <p:spPr>
          <a:xfrm>
            <a:off x="176995" y="19669979"/>
            <a:ext cx="719618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IE" sz="2400" dirty="0">
                <a:latin typeface="Congenial Black" panose="020F0502020204030204" pitchFamily="2" charset="0"/>
              </a:rPr>
              <a:t>Future Work</a:t>
            </a:r>
          </a:p>
        </p:txBody>
      </p:sp>
      <p:sp>
        <p:nvSpPr>
          <p:cNvPr id="16" name="Rectangle 15">
            <a:extLst>
              <a:ext uri="{FF2B5EF4-FFF2-40B4-BE49-F238E27FC236}">
                <a16:creationId xmlns:a16="http://schemas.microsoft.com/office/drawing/2014/main" id="{6B646F13-642D-A8C3-ACA3-229549A0776E}"/>
              </a:ext>
            </a:extLst>
          </p:cNvPr>
          <p:cNvSpPr/>
          <p:nvPr/>
        </p:nvSpPr>
        <p:spPr>
          <a:xfrm>
            <a:off x="176995" y="20131644"/>
            <a:ext cx="7196186" cy="1023021"/>
          </a:xfrm>
          <a:prstGeom prst="rect">
            <a:avLst/>
          </a:prstGeom>
          <a:ln>
            <a:solidFill>
              <a:schemeClr val="accent3"/>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IE" dirty="0">
                <a:solidFill>
                  <a:schemeClr val="tx1"/>
                </a:solidFill>
                <a:latin typeface="Congenial" panose="02000503040000020004" pitchFamily="2" charset="0"/>
              </a:rPr>
              <a:t>Automate RISC-V Core Bitstream Creation</a:t>
            </a:r>
          </a:p>
          <a:p>
            <a:pPr marL="285750" indent="-285750">
              <a:buFont typeface="Arial" panose="020B0604020202020204" pitchFamily="34" charset="0"/>
              <a:buChar char="•"/>
            </a:pPr>
            <a:r>
              <a:rPr lang="en-IE" dirty="0">
                <a:solidFill>
                  <a:schemeClr val="tx1"/>
                </a:solidFill>
                <a:latin typeface="Congenial" panose="02000503040000020004" pitchFamily="2" charset="0"/>
              </a:rPr>
              <a:t>Develop a range of RISC-V challenges of varying difficulty</a:t>
            </a:r>
          </a:p>
          <a:p>
            <a:pPr marL="285750" indent="-285750">
              <a:buFont typeface="Arial" panose="020B0604020202020204" pitchFamily="34" charset="0"/>
              <a:buChar char="•"/>
            </a:pPr>
            <a:r>
              <a:rPr lang="en-IE" dirty="0">
                <a:solidFill>
                  <a:schemeClr val="tx1"/>
                </a:solidFill>
                <a:latin typeface="Congenial" panose="02000503040000020004" pitchFamily="2" charset="0"/>
              </a:rPr>
              <a:t>Gather feedback from potential users of RV learning platform</a:t>
            </a:r>
          </a:p>
        </p:txBody>
      </p:sp>
      <p:sp>
        <p:nvSpPr>
          <p:cNvPr id="29" name="TextBox 28">
            <a:extLst>
              <a:ext uri="{FF2B5EF4-FFF2-40B4-BE49-F238E27FC236}">
                <a16:creationId xmlns:a16="http://schemas.microsoft.com/office/drawing/2014/main" id="{7AD70052-369C-D00C-77CF-8ADAAB604FCE}"/>
              </a:ext>
            </a:extLst>
          </p:cNvPr>
          <p:cNvSpPr txBox="1"/>
          <p:nvPr/>
        </p:nvSpPr>
        <p:spPr>
          <a:xfrm>
            <a:off x="7731894" y="2565606"/>
            <a:ext cx="7215213"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PYNQ SoC Builder</a:t>
            </a:r>
          </a:p>
        </p:txBody>
      </p:sp>
      <p:sp>
        <p:nvSpPr>
          <p:cNvPr id="30" name="Rectangle 29">
            <a:extLst>
              <a:ext uri="{FF2B5EF4-FFF2-40B4-BE49-F238E27FC236}">
                <a16:creationId xmlns:a16="http://schemas.microsoft.com/office/drawing/2014/main" id="{9400F1CE-464A-4DA4-AA6A-3D0CB3A846AE}"/>
              </a:ext>
            </a:extLst>
          </p:cNvPr>
          <p:cNvSpPr/>
          <p:nvPr/>
        </p:nvSpPr>
        <p:spPr>
          <a:xfrm>
            <a:off x="7746170" y="3027270"/>
            <a:ext cx="7196186" cy="12532071"/>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pPr>
              <a:spcAft>
                <a:spcPts val="600"/>
              </a:spcAft>
            </a:pPr>
            <a:r>
              <a:rPr lang="en-IE" b="1" dirty="0">
                <a:solidFill>
                  <a:schemeClr val="tx1"/>
                </a:solidFill>
                <a:latin typeface="Congenial" panose="02000503040000020004" pitchFamily="2" charset="0"/>
              </a:rPr>
              <a:t>PYNQ SoC Builder </a:t>
            </a:r>
            <a:r>
              <a:rPr lang="en-IE" dirty="0">
                <a:solidFill>
                  <a:schemeClr val="tx1"/>
                </a:solidFill>
                <a:latin typeface="Congenial" panose="02000503040000020004" pitchFamily="2" charset="0"/>
              </a:rPr>
              <a:t>is a standalone Python application which builds HDLGen-ChatGPT projects. </a:t>
            </a:r>
          </a:p>
          <a:p>
            <a:pPr>
              <a:spcAft>
                <a:spcPts val="600"/>
              </a:spcAft>
            </a:pPr>
            <a:r>
              <a:rPr lang="en-IE" b="1" dirty="0">
                <a:solidFill>
                  <a:schemeClr val="tx1"/>
                </a:solidFill>
                <a:latin typeface="Congenial" panose="02000503040000020004" pitchFamily="2" charset="0"/>
              </a:rPr>
              <a:t>HDLGen-ChatGPT</a:t>
            </a:r>
            <a:r>
              <a:rPr lang="en-IE" dirty="0">
                <a:solidFill>
                  <a:schemeClr val="tx1"/>
                </a:solidFill>
                <a:latin typeface="Congenial" panose="02000503040000020004" pitchFamily="2" charset="0"/>
              </a:rPr>
              <a:t> is an open-source Python tool developed in the University of Galway to enable fast capture of HDL-based SoC capture and implementation, by automated VHDL/Verilog, testbench and waveform generation.</a:t>
            </a:r>
            <a:endParaRPr lang="en-IE" sz="1100" b="1" dirty="0">
              <a:solidFill>
                <a:schemeClr val="tx1"/>
              </a:solidFill>
              <a:latin typeface="Congenial" panose="02000503040000020004" pitchFamily="2" charset="0"/>
            </a:endParaRPr>
          </a:p>
          <a:p>
            <a:pPr>
              <a:spcAft>
                <a:spcPts val="600"/>
              </a:spcAft>
            </a:pPr>
            <a:r>
              <a:rPr lang="en-IE" dirty="0">
                <a:solidFill>
                  <a:schemeClr val="tx1"/>
                </a:solidFill>
                <a:latin typeface="Congenial" panose="02000503040000020004" pitchFamily="2" charset="0"/>
              </a:rPr>
              <a:t>PYNQ SoC Builder completes the following:</a:t>
            </a:r>
          </a:p>
          <a:p>
            <a:pPr marL="285750" indent="-285750">
              <a:buFont typeface="Arial" panose="020B0604020202020204" pitchFamily="34" charset="0"/>
              <a:buChar char="•"/>
            </a:pPr>
            <a:r>
              <a:rPr lang="en-IE" dirty="0">
                <a:solidFill>
                  <a:schemeClr val="tx1"/>
                </a:solidFill>
                <a:latin typeface="Congenial" panose="02000503040000020004" pitchFamily="2" charset="0"/>
              </a:rPr>
              <a:t>Configures Vivado project for PYNQ-Z2 board</a:t>
            </a:r>
          </a:p>
          <a:p>
            <a:pPr marL="285750" indent="-285750">
              <a:buFont typeface="Arial" panose="020B0604020202020204" pitchFamily="34" charset="0"/>
              <a:buChar char="•"/>
            </a:pPr>
            <a:r>
              <a:rPr lang="en-IE" dirty="0">
                <a:solidFill>
                  <a:schemeClr val="tx1"/>
                </a:solidFill>
                <a:latin typeface="Congenial" panose="02000503040000020004" pitchFamily="2" charset="0"/>
              </a:rPr>
              <a:t>Generates and imports PYNQ-Z2 physical constraints</a:t>
            </a:r>
          </a:p>
          <a:p>
            <a:pPr marL="285750" indent="-285750">
              <a:buFont typeface="Arial" panose="020B0604020202020204" pitchFamily="34" charset="0"/>
              <a:buChar char="•"/>
            </a:pPr>
            <a:r>
              <a:rPr lang="en-IE" dirty="0">
                <a:solidFill>
                  <a:schemeClr val="tx1"/>
                </a:solidFill>
                <a:latin typeface="Congenial" panose="02000503040000020004" pitchFamily="2" charset="0"/>
              </a:rPr>
              <a:t>Creates and populates a Vivado Block Design</a:t>
            </a:r>
          </a:p>
          <a:p>
            <a:pPr marL="285750" indent="-285750">
              <a:buFont typeface="Arial" panose="020B0604020202020204" pitchFamily="34" charset="0"/>
              <a:buChar char="•"/>
            </a:pPr>
            <a:r>
              <a:rPr lang="en-IE" dirty="0">
                <a:solidFill>
                  <a:schemeClr val="tx1"/>
                </a:solidFill>
                <a:latin typeface="Congenial" panose="02000503040000020004" pitchFamily="2" charset="0"/>
              </a:rPr>
              <a:t>Configures PYNQ board I/O Connections</a:t>
            </a:r>
          </a:p>
          <a:p>
            <a:pPr marL="285750" indent="-285750">
              <a:buFont typeface="Arial" panose="020B0604020202020204" pitchFamily="34" charset="0"/>
              <a:buChar char="•"/>
            </a:pPr>
            <a:r>
              <a:rPr lang="en-IE" dirty="0">
                <a:solidFill>
                  <a:schemeClr val="tx1"/>
                </a:solidFill>
                <a:latin typeface="Congenial" panose="02000503040000020004" pitchFamily="2" charset="0"/>
              </a:rPr>
              <a:t>Performs synthesis, implementation and bitstream generation</a:t>
            </a:r>
          </a:p>
          <a:p>
            <a:pPr marL="285750" indent="-285750">
              <a:buFont typeface="Arial" panose="020B0604020202020204" pitchFamily="34" charset="0"/>
              <a:buChar char="•"/>
            </a:pPr>
            <a:r>
              <a:rPr lang="en-IE" dirty="0">
                <a:solidFill>
                  <a:schemeClr val="tx1"/>
                </a:solidFill>
                <a:latin typeface="Congenial" panose="02000503040000020004" pitchFamily="2" charset="0"/>
              </a:rPr>
              <a:t>Generates a Jupyter Notebook project based on test plan</a:t>
            </a:r>
          </a:p>
          <a:p>
            <a:pPr>
              <a:spcBef>
                <a:spcPts val="600"/>
              </a:spcBef>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p:txBody>
      </p:sp>
      <p:sp>
        <p:nvSpPr>
          <p:cNvPr id="31" name="TextBox 30">
            <a:extLst>
              <a:ext uri="{FF2B5EF4-FFF2-40B4-BE49-F238E27FC236}">
                <a16:creationId xmlns:a16="http://schemas.microsoft.com/office/drawing/2014/main" id="{AE1C9BBF-0A51-9DA6-B96D-A3EE170DEBE7}"/>
              </a:ext>
            </a:extLst>
          </p:cNvPr>
          <p:cNvSpPr txBox="1"/>
          <p:nvPr/>
        </p:nvSpPr>
        <p:spPr>
          <a:xfrm>
            <a:off x="186746" y="6509876"/>
            <a:ext cx="7215213"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Remote PYNQ FPGA Laboratory</a:t>
            </a:r>
          </a:p>
        </p:txBody>
      </p:sp>
      <p:sp>
        <p:nvSpPr>
          <p:cNvPr id="32" name="Rectangle 31">
            <a:extLst>
              <a:ext uri="{FF2B5EF4-FFF2-40B4-BE49-F238E27FC236}">
                <a16:creationId xmlns:a16="http://schemas.microsoft.com/office/drawing/2014/main" id="{2D90431A-C538-E780-943E-250161A2C4A0}"/>
              </a:ext>
            </a:extLst>
          </p:cNvPr>
          <p:cNvSpPr/>
          <p:nvPr/>
        </p:nvSpPr>
        <p:spPr>
          <a:xfrm>
            <a:off x="205773" y="6971541"/>
            <a:ext cx="7196186" cy="8587800"/>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pPr>
              <a:spcAft>
                <a:spcPts val="600"/>
              </a:spcAft>
            </a:pPr>
            <a:r>
              <a:rPr lang="en-IE" dirty="0">
                <a:solidFill>
                  <a:schemeClr val="tx1"/>
                </a:solidFill>
                <a:latin typeface="Congenial" panose="02000503040000020004" pitchFamily="2" charset="0"/>
              </a:rPr>
              <a:t>The purpose of the remote FPGA laboratory is to make real PYNQ Z2 hardware available to students and enthusiasts.</a:t>
            </a:r>
          </a:p>
          <a:p>
            <a:r>
              <a:rPr lang="en-IE" dirty="0">
                <a:solidFill>
                  <a:schemeClr val="tx1"/>
                </a:solidFill>
                <a:latin typeface="Congenial" panose="02000503040000020004" pitchFamily="2" charset="0"/>
              </a:rPr>
              <a:t>This is achieved by using a tunnelling service called </a:t>
            </a:r>
            <a:r>
              <a:rPr lang="en-IE" b="1" dirty="0">
                <a:solidFill>
                  <a:schemeClr val="tx1"/>
                </a:solidFill>
                <a:latin typeface="Congenial" panose="02000503040000020004" pitchFamily="2" charset="0"/>
              </a:rPr>
              <a:t>ngrok</a:t>
            </a:r>
            <a:r>
              <a:rPr lang="en-IE" dirty="0">
                <a:solidFill>
                  <a:schemeClr val="tx1"/>
                </a:solidFill>
                <a:latin typeface="Congenial" panose="02000503040000020004" pitchFamily="2" charset="0"/>
              </a:rPr>
              <a:t>. This service runs as a background daemon on the PYNQ’s ARM processor.</a:t>
            </a: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r>
              <a:rPr lang="en-IE" dirty="0">
                <a:solidFill>
                  <a:schemeClr val="tx1"/>
                </a:solidFill>
                <a:latin typeface="Congenial" panose="02000503040000020004" pitchFamily="2" charset="0"/>
              </a:rPr>
              <a:t>Ngrok secures tunnels over HTTPS by default, encrypting all data transferred over the network. For authentication, ngrok supports OAuth 2.0, which allows users to login using third party platforms. For the duration of this project, users are authenticated by logging in using their @universityofgalway.ie Microsoft accounts.</a:t>
            </a:r>
          </a:p>
        </p:txBody>
      </p:sp>
      <p:sp>
        <p:nvSpPr>
          <p:cNvPr id="33" name="TextBox 32">
            <a:extLst>
              <a:ext uri="{FF2B5EF4-FFF2-40B4-BE49-F238E27FC236}">
                <a16:creationId xmlns:a16="http://schemas.microsoft.com/office/drawing/2014/main" id="{F3D4F1F2-EB13-2061-ADD6-6BF700222D0A}"/>
              </a:ext>
            </a:extLst>
          </p:cNvPr>
          <p:cNvSpPr txBox="1"/>
          <p:nvPr/>
        </p:nvSpPr>
        <p:spPr>
          <a:xfrm>
            <a:off x="176994" y="15720888"/>
            <a:ext cx="14757411"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RISC-V Challenge-Based Learning Platform</a:t>
            </a:r>
          </a:p>
        </p:txBody>
      </p:sp>
      <p:sp>
        <p:nvSpPr>
          <p:cNvPr id="34" name="Rectangle 33">
            <a:extLst>
              <a:ext uri="{FF2B5EF4-FFF2-40B4-BE49-F238E27FC236}">
                <a16:creationId xmlns:a16="http://schemas.microsoft.com/office/drawing/2014/main" id="{408438C2-B553-FC62-E6A8-398BC1BD373F}"/>
              </a:ext>
            </a:extLst>
          </p:cNvPr>
          <p:cNvSpPr/>
          <p:nvPr/>
        </p:nvSpPr>
        <p:spPr>
          <a:xfrm>
            <a:off x="176994" y="16182553"/>
            <a:ext cx="14757412" cy="3325881"/>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endParaRPr lang="en-IE" dirty="0">
              <a:solidFill>
                <a:schemeClr val="tx1"/>
              </a:solidFill>
              <a:latin typeface="Congenial" panose="02000503040000020004" pitchFamily="2" charset="0"/>
            </a:endParaRPr>
          </a:p>
        </p:txBody>
      </p:sp>
      <p:grpSp>
        <p:nvGrpSpPr>
          <p:cNvPr id="10" name="Group 9">
            <a:extLst>
              <a:ext uri="{FF2B5EF4-FFF2-40B4-BE49-F238E27FC236}">
                <a16:creationId xmlns:a16="http://schemas.microsoft.com/office/drawing/2014/main" id="{556DD27D-40D4-5D9C-8BCE-B83349B351A5}"/>
              </a:ext>
            </a:extLst>
          </p:cNvPr>
          <p:cNvGrpSpPr/>
          <p:nvPr/>
        </p:nvGrpSpPr>
        <p:grpSpPr>
          <a:xfrm>
            <a:off x="7939206" y="11314623"/>
            <a:ext cx="6802829" cy="4211849"/>
            <a:chOff x="7939206" y="10966282"/>
            <a:chExt cx="6802829" cy="4211849"/>
          </a:xfrm>
        </p:grpSpPr>
        <p:pic>
          <p:nvPicPr>
            <p:cNvPr id="17" name="Picture 16" descr="A screenshot of a computer program&#10;&#10;Description automatically generated">
              <a:extLst>
                <a:ext uri="{FF2B5EF4-FFF2-40B4-BE49-F238E27FC236}">
                  <a16:creationId xmlns:a16="http://schemas.microsoft.com/office/drawing/2014/main" id="{83D2BD84-2323-D56F-5EB4-983A296FA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206" y="10966283"/>
              <a:ext cx="3369678" cy="1825802"/>
            </a:xfrm>
            <a:prstGeom prst="rect">
              <a:avLst/>
            </a:prstGeom>
          </p:spPr>
        </p:pic>
        <p:pic>
          <p:nvPicPr>
            <p:cNvPr id="21" name="Picture 20" descr="A screenshot of a computer program&#10;&#10;Description automatically generated">
              <a:extLst>
                <a:ext uri="{FF2B5EF4-FFF2-40B4-BE49-F238E27FC236}">
                  <a16:creationId xmlns:a16="http://schemas.microsoft.com/office/drawing/2014/main" id="{53A1C88E-832D-046F-C2F9-219381444C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2357" y="10966282"/>
              <a:ext cx="3369678" cy="1825802"/>
            </a:xfrm>
            <a:prstGeom prst="rect">
              <a:avLst/>
            </a:prstGeom>
          </p:spPr>
        </p:pic>
        <p:pic>
          <p:nvPicPr>
            <p:cNvPr id="19" name="Picture 18" descr="A screenshot of a computer&#10;&#10;Description automatically generated">
              <a:extLst>
                <a:ext uri="{FF2B5EF4-FFF2-40B4-BE49-F238E27FC236}">
                  <a16:creationId xmlns:a16="http://schemas.microsoft.com/office/drawing/2014/main" id="{BAA7806B-99C5-262D-6FB3-3576C62EA7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45557" y="13065550"/>
              <a:ext cx="3356977" cy="1825802"/>
            </a:xfrm>
            <a:prstGeom prst="rect">
              <a:avLst/>
            </a:prstGeom>
          </p:spPr>
        </p:pic>
        <p:pic>
          <p:nvPicPr>
            <p:cNvPr id="23" name="Picture 22">
              <a:extLst>
                <a:ext uri="{FF2B5EF4-FFF2-40B4-BE49-F238E27FC236}">
                  <a16:creationId xmlns:a16="http://schemas.microsoft.com/office/drawing/2014/main" id="{AF45975D-2457-4B05-11E0-C782E8592FE0}"/>
                </a:ext>
              </a:extLst>
            </p:cNvPr>
            <p:cNvPicPr>
              <a:picLocks noChangeAspect="1"/>
            </p:cNvPicPr>
            <p:nvPr/>
          </p:nvPicPr>
          <p:blipFill>
            <a:blip r:embed="rId6"/>
            <a:stretch>
              <a:fillRect/>
            </a:stretch>
          </p:blipFill>
          <p:spPr>
            <a:xfrm>
              <a:off x="11361256" y="13069082"/>
              <a:ext cx="3376029" cy="1822269"/>
            </a:xfrm>
            <a:prstGeom prst="rect">
              <a:avLst/>
            </a:prstGeom>
          </p:spPr>
        </p:pic>
        <p:sp>
          <p:nvSpPr>
            <p:cNvPr id="24" name="TextBox 23">
              <a:extLst>
                <a:ext uri="{FF2B5EF4-FFF2-40B4-BE49-F238E27FC236}">
                  <a16:creationId xmlns:a16="http://schemas.microsoft.com/office/drawing/2014/main" id="{D5F833B6-5C93-605D-58BA-F8C786950974}"/>
                </a:ext>
              </a:extLst>
            </p:cNvPr>
            <p:cNvSpPr txBox="1"/>
            <p:nvPr/>
          </p:nvSpPr>
          <p:spPr>
            <a:xfrm>
              <a:off x="7940806" y="12792084"/>
              <a:ext cx="3363328" cy="276999"/>
            </a:xfrm>
            <a:prstGeom prst="rect">
              <a:avLst/>
            </a:prstGeom>
            <a:noFill/>
          </p:spPr>
          <p:txBody>
            <a:bodyPr wrap="square" rtlCol="0">
              <a:spAutoFit/>
            </a:bodyPr>
            <a:lstStyle/>
            <a:p>
              <a:pPr algn="ctr"/>
              <a:r>
                <a:rPr lang="en-IE" sz="1200" dirty="0">
                  <a:latin typeface="Congenial" panose="02000503040000020004" pitchFamily="2" charset="0"/>
                </a:rPr>
                <a:t>PYNQ SoC Builder Main Menu</a:t>
              </a:r>
            </a:p>
          </p:txBody>
        </p:sp>
        <p:sp>
          <p:nvSpPr>
            <p:cNvPr id="25" name="TextBox 24">
              <a:extLst>
                <a:ext uri="{FF2B5EF4-FFF2-40B4-BE49-F238E27FC236}">
                  <a16:creationId xmlns:a16="http://schemas.microsoft.com/office/drawing/2014/main" id="{D2DB3D7A-387B-6F05-8907-429371DAC75B}"/>
                </a:ext>
              </a:extLst>
            </p:cNvPr>
            <p:cNvSpPr txBox="1"/>
            <p:nvPr/>
          </p:nvSpPr>
          <p:spPr>
            <a:xfrm>
              <a:off x="11367607" y="12785837"/>
              <a:ext cx="3369678" cy="276999"/>
            </a:xfrm>
            <a:prstGeom prst="rect">
              <a:avLst/>
            </a:prstGeom>
            <a:noFill/>
          </p:spPr>
          <p:txBody>
            <a:bodyPr wrap="square" rtlCol="0">
              <a:spAutoFit/>
            </a:bodyPr>
            <a:lstStyle/>
            <a:p>
              <a:pPr algn="ctr"/>
              <a:r>
                <a:rPr lang="en-IE" sz="1200" dirty="0">
                  <a:latin typeface="Congenial" panose="02000503040000020004" pitchFamily="2" charset="0"/>
                </a:rPr>
                <a:t>In Progress Screen</a:t>
              </a:r>
            </a:p>
          </p:txBody>
        </p:sp>
        <p:sp>
          <p:nvSpPr>
            <p:cNvPr id="35" name="TextBox 34">
              <a:extLst>
                <a:ext uri="{FF2B5EF4-FFF2-40B4-BE49-F238E27FC236}">
                  <a16:creationId xmlns:a16="http://schemas.microsoft.com/office/drawing/2014/main" id="{1FE8FDE3-94BC-A772-52CA-44632768D53E}"/>
                </a:ext>
              </a:extLst>
            </p:cNvPr>
            <p:cNvSpPr txBox="1"/>
            <p:nvPr/>
          </p:nvSpPr>
          <p:spPr>
            <a:xfrm>
              <a:off x="7939206" y="14901132"/>
              <a:ext cx="3363328" cy="276999"/>
            </a:xfrm>
            <a:prstGeom prst="rect">
              <a:avLst/>
            </a:prstGeom>
            <a:noFill/>
          </p:spPr>
          <p:txBody>
            <a:bodyPr wrap="square" rtlCol="0">
              <a:spAutoFit/>
            </a:bodyPr>
            <a:lstStyle/>
            <a:p>
              <a:pPr algn="ctr"/>
              <a:r>
                <a:rPr lang="en-IE" sz="1200" dirty="0">
                  <a:latin typeface="Congenial" panose="02000503040000020004" pitchFamily="2" charset="0"/>
                </a:rPr>
                <a:t>I/O Connections Menu</a:t>
              </a:r>
            </a:p>
          </p:txBody>
        </p:sp>
        <p:sp>
          <p:nvSpPr>
            <p:cNvPr id="36" name="TextBox 35">
              <a:extLst>
                <a:ext uri="{FF2B5EF4-FFF2-40B4-BE49-F238E27FC236}">
                  <a16:creationId xmlns:a16="http://schemas.microsoft.com/office/drawing/2014/main" id="{9962113A-4CF9-70BC-0097-758E5F40384B}"/>
                </a:ext>
              </a:extLst>
            </p:cNvPr>
            <p:cNvSpPr txBox="1"/>
            <p:nvPr/>
          </p:nvSpPr>
          <p:spPr>
            <a:xfrm>
              <a:off x="11366007" y="14894885"/>
              <a:ext cx="3369678" cy="276999"/>
            </a:xfrm>
            <a:prstGeom prst="rect">
              <a:avLst/>
            </a:prstGeom>
            <a:noFill/>
          </p:spPr>
          <p:txBody>
            <a:bodyPr wrap="square" rtlCol="0">
              <a:spAutoFit/>
            </a:bodyPr>
            <a:lstStyle/>
            <a:p>
              <a:pPr algn="ctr"/>
              <a:r>
                <a:rPr lang="en-IE" sz="1200" dirty="0">
                  <a:latin typeface="Congenial" panose="02000503040000020004" pitchFamily="2" charset="0"/>
                </a:rPr>
                <a:t>Sample LED Signal Configuration</a:t>
              </a:r>
            </a:p>
          </p:txBody>
        </p:sp>
      </p:grpSp>
      <p:grpSp>
        <p:nvGrpSpPr>
          <p:cNvPr id="2" name="Group 1">
            <a:extLst>
              <a:ext uri="{FF2B5EF4-FFF2-40B4-BE49-F238E27FC236}">
                <a16:creationId xmlns:a16="http://schemas.microsoft.com/office/drawing/2014/main" id="{CEFE44F7-35C4-7E73-1725-C8ED6C5F2D79}"/>
              </a:ext>
            </a:extLst>
          </p:cNvPr>
          <p:cNvGrpSpPr/>
          <p:nvPr/>
        </p:nvGrpSpPr>
        <p:grpSpPr>
          <a:xfrm>
            <a:off x="7939219" y="6961464"/>
            <a:ext cx="6830552" cy="4177194"/>
            <a:chOff x="7939219" y="5292322"/>
            <a:chExt cx="6830552" cy="4177194"/>
          </a:xfrm>
        </p:grpSpPr>
        <p:sp>
          <p:nvSpPr>
            <p:cNvPr id="5" name="Rectangle 4">
              <a:extLst>
                <a:ext uri="{FF2B5EF4-FFF2-40B4-BE49-F238E27FC236}">
                  <a16:creationId xmlns:a16="http://schemas.microsoft.com/office/drawing/2014/main" id="{66D5E288-9B49-503E-79CA-82B14FEE78FB}"/>
                </a:ext>
              </a:extLst>
            </p:cNvPr>
            <p:cNvSpPr/>
            <p:nvPr/>
          </p:nvSpPr>
          <p:spPr>
            <a:xfrm>
              <a:off x="7939219" y="5292322"/>
              <a:ext cx="6802829" cy="4177194"/>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E" dirty="0"/>
            </a:p>
          </p:txBody>
        </p:sp>
        <p:sp>
          <p:nvSpPr>
            <p:cNvPr id="37" name="Rectangle: Rounded Corners 36">
              <a:extLst>
                <a:ext uri="{FF2B5EF4-FFF2-40B4-BE49-F238E27FC236}">
                  <a16:creationId xmlns:a16="http://schemas.microsoft.com/office/drawing/2014/main" id="{660BF589-9EEE-91D6-57E8-D30DEFDECA02}"/>
                </a:ext>
              </a:extLst>
            </p:cNvPr>
            <p:cNvSpPr/>
            <p:nvPr/>
          </p:nvSpPr>
          <p:spPr>
            <a:xfrm>
              <a:off x="10922826" y="5463312"/>
              <a:ext cx="1351720" cy="2483565"/>
            </a:xfrm>
            <a:prstGeom prst="roundRect">
              <a:avLst/>
            </a:prstGeom>
            <a:solidFill>
              <a:schemeClr val="accent5">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dirty="0">
                  <a:solidFill>
                    <a:sysClr val="windowText" lastClr="000000"/>
                  </a:solidFill>
                  <a:latin typeface="Congenial Black" panose="02000503040000020004" pitchFamily="2" charset="0"/>
                </a:rPr>
                <a:t>PYNQ</a:t>
              </a:r>
            </a:p>
            <a:p>
              <a:pPr algn="ctr"/>
              <a:r>
                <a:rPr lang="en-IE" dirty="0">
                  <a:solidFill>
                    <a:sysClr val="windowText" lastClr="000000"/>
                  </a:solidFill>
                  <a:latin typeface="Congenial Black" panose="02000503040000020004" pitchFamily="2" charset="0"/>
                </a:rPr>
                <a:t>SoC</a:t>
              </a:r>
            </a:p>
            <a:p>
              <a:pPr algn="ctr"/>
              <a:r>
                <a:rPr lang="en-IE" dirty="0">
                  <a:solidFill>
                    <a:sysClr val="windowText" lastClr="000000"/>
                  </a:solidFill>
                  <a:latin typeface="Congenial Black" panose="02000503040000020004" pitchFamily="2" charset="0"/>
                </a:rPr>
                <a:t>Builder</a:t>
              </a:r>
            </a:p>
          </p:txBody>
        </p:sp>
        <p:sp>
          <p:nvSpPr>
            <p:cNvPr id="39" name="Rectangle 38">
              <a:extLst>
                <a:ext uri="{FF2B5EF4-FFF2-40B4-BE49-F238E27FC236}">
                  <a16:creationId xmlns:a16="http://schemas.microsoft.com/office/drawing/2014/main" id="{E791007F-168B-CD81-586C-CE93BEAED7EB}"/>
                </a:ext>
              </a:extLst>
            </p:cNvPr>
            <p:cNvSpPr/>
            <p:nvPr/>
          </p:nvSpPr>
          <p:spPr>
            <a:xfrm>
              <a:off x="8115299" y="6171627"/>
              <a:ext cx="1859783" cy="20880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marL="36000" algn="ctr"/>
              <a:r>
                <a:rPr lang="en-IE" sz="1200" dirty="0">
                  <a:latin typeface="Congenial" panose="02000503040000020004" pitchFamily="2" charset="0"/>
                </a:rPr>
                <a:t>Component Name, Description,</a:t>
              </a:r>
            </a:p>
            <a:p>
              <a:pPr marL="36000" algn="ctr"/>
              <a:r>
                <a:rPr lang="en-IE" sz="1200" dirty="0">
                  <a:latin typeface="Congenial" panose="02000503040000020004" pitchFamily="2" charset="0"/>
                </a:rPr>
                <a:t> Date, Author, </a:t>
              </a:r>
            </a:p>
            <a:p>
              <a:pPr marL="36000" algn="ctr"/>
              <a:r>
                <a:rPr lang="en-IE" sz="1200" dirty="0">
                  <a:latin typeface="Congenial" panose="02000503040000020004" pitchFamily="2" charset="0"/>
                </a:rPr>
                <a:t>Email, Company</a:t>
              </a:r>
            </a:p>
            <a:p>
              <a:pPr marL="36000" algn="ctr"/>
              <a:r>
                <a:rPr lang="en-IE" sz="1200" dirty="0">
                  <a:latin typeface="Congenial" panose="02000503040000020004" pitchFamily="2" charset="0"/>
                </a:rPr>
                <a:t>Sub-Components</a:t>
              </a:r>
            </a:p>
            <a:p>
              <a:pPr marL="36000" algn="ctr"/>
              <a:r>
                <a:rPr lang="en-IE" sz="1200" dirty="0">
                  <a:latin typeface="Congenial" panose="02000503040000020004" pitchFamily="2" charset="0"/>
                </a:rPr>
                <a:t>Signal Type</a:t>
              </a:r>
            </a:p>
            <a:p>
              <a:pPr marL="36000" algn="ctr"/>
              <a:r>
                <a:rPr lang="en-IE" sz="1200" dirty="0">
                  <a:latin typeface="Congenial" panose="02000503040000020004" pitchFamily="2" charset="0"/>
                </a:rPr>
                <a:t>Sub-components</a:t>
              </a:r>
            </a:p>
            <a:p>
              <a:pPr marL="36000" algn="ctr"/>
              <a:r>
                <a:rPr lang="en-IE" sz="1200" dirty="0">
                  <a:latin typeface="Congenial" panose="02000503040000020004" pitchFamily="2" charset="0"/>
                </a:rPr>
                <a:t>Ports</a:t>
              </a:r>
            </a:p>
            <a:p>
              <a:pPr marL="36000" algn="ctr"/>
              <a:r>
                <a:rPr lang="en-IE" sz="1200" dirty="0">
                  <a:latin typeface="Congenial" panose="02000503040000020004" pitchFamily="2" charset="0"/>
                </a:rPr>
                <a:t>Internal Signals</a:t>
              </a:r>
            </a:p>
            <a:p>
              <a:pPr marL="36000" algn="ctr"/>
              <a:r>
                <a:rPr lang="en-IE" sz="1200" dirty="0">
                  <a:latin typeface="Congenial" panose="02000503040000020004" pitchFamily="2" charset="0"/>
                </a:rPr>
                <a:t>Architecture</a:t>
              </a:r>
            </a:p>
            <a:p>
              <a:pPr marL="36000" algn="ctr"/>
              <a:r>
                <a:rPr lang="en-IE" sz="1200" dirty="0">
                  <a:latin typeface="Congenial" panose="02000503040000020004" pitchFamily="2" charset="0"/>
                </a:rPr>
                <a:t>Test Plan</a:t>
              </a:r>
            </a:p>
          </p:txBody>
        </p:sp>
        <p:sp>
          <p:nvSpPr>
            <p:cNvPr id="44" name="TextBox 43">
              <a:extLst>
                <a:ext uri="{FF2B5EF4-FFF2-40B4-BE49-F238E27FC236}">
                  <a16:creationId xmlns:a16="http://schemas.microsoft.com/office/drawing/2014/main" id="{8195EB84-39AA-80EF-94BA-2709C449EC57}"/>
                </a:ext>
              </a:extLst>
            </p:cNvPr>
            <p:cNvSpPr txBox="1"/>
            <p:nvPr/>
          </p:nvSpPr>
          <p:spPr>
            <a:xfrm>
              <a:off x="10107909" y="6096397"/>
              <a:ext cx="692260" cy="461665"/>
            </a:xfrm>
            <a:prstGeom prst="rect">
              <a:avLst/>
            </a:prstGeom>
            <a:noFill/>
          </p:spPr>
          <p:txBody>
            <a:bodyPr wrap="square" rtlCol="0">
              <a:spAutoFit/>
            </a:bodyPr>
            <a:lstStyle/>
            <a:p>
              <a:pPr algn="ctr"/>
              <a:r>
                <a:rPr lang="en-IE" sz="1200" b="1" dirty="0">
                  <a:latin typeface="Congenial" panose="02000503040000020004" pitchFamily="2" charset="0"/>
                </a:rPr>
                <a:t>1</a:t>
              </a:r>
              <a:r>
                <a:rPr lang="en-IE" sz="1200" dirty="0">
                  <a:latin typeface="Congenial" panose="02000503040000020004" pitchFamily="2" charset="0"/>
                </a:rPr>
                <a:t>. Read</a:t>
              </a:r>
            </a:p>
            <a:p>
              <a:pPr algn="ctr"/>
              <a:r>
                <a:rPr lang="en-IE" sz="1200" dirty="0">
                  <a:latin typeface="Congenial" panose="02000503040000020004" pitchFamily="2" charset="0"/>
                </a:rPr>
                <a:t>Data</a:t>
              </a:r>
            </a:p>
          </p:txBody>
        </p:sp>
        <p:sp>
          <p:nvSpPr>
            <p:cNvPr id="45" name="TextBox 44">
              <a:extLst>
                <a:ext uri="{FF2B5EF4-FFF2-40B4-BE49-F238E27FC236}">
                  <a16:creationId xmlns:a16="http://schemas.microsoft.com/office/drawing/2014/main" id="{9893D855-14C0-53F3-75C8-477336322B19}"/>
                </a:ext>
              </a:extLst>
            </p:cNvPr>
            <p:cNvSpPr txBox="1"/>
            <p:nvPr/>
          </p:nvSpPr>
          <p:spPr>
            <a:xfrm>
              <a:off x="10563639" y="7998541"/>
              <a:ext cx="993671" cy="646331"/>
            </a:xfrm>
            <a:prstGeom prst="rect">
              <a:avLst/>
            </a:prstGeom>
            <a:noFill/>
          </p:spPr>
          <p:txBody>
            <a:bodyPr wrap="square" rtlCol="0">
              <a:spAutoFit/>
            </a:bodyPr>
            <a:lstStyle/>
            <a:p>
              <a:pPr algn="ctr"/>
              <a:r>
                <a:rPr lang="en-IE" sz="1200" b="1" dirty="0">
                  <a:latin typeface="Congenial" panose="02000503040000020004" pitchFamily="2" charset="0"/>
                </a:rPr>
                <a:t>3</a:t>
              </a:r>
              <a:r>
                <a:rPr lang="en-IE" sz="1200" dirty="0">
                  <a:latin typeface="Congenial" panose="02000503040000020004" pitchFamily="2" charset="0"/>
                </a:rPr>
                <a:t>. Invoke script in Vivado </a:t>
              </a:r>
            </a:p>
          </p:txBody>
        </p:sp>
        <p:cxnSp>
          <p:nvCxnSpPr>
            <p:cNvPr id="54" name="Straight Arrow Connector 53">
              <a:extLst>
                <a:ext uri="{FF2B5EF4-FFF2-40B4-BE49-F238E27FC236}">
                  <a16:creationId xmlns:a16="http://schemas.microsoft.com/office/drawing/2014/main" id="{612A2C6C-3203-D0F8-FCB2-17AA10C53325}"/>
                </a:ext>
              </a:extLst>
            </p:cNvPr>
            <p:cNvCxnSpPr>
              <a:cxnSpLocks/>
            </p:cNvCxnSpPr>
            <p:nvPr/>
          </p:nvCxnSpPr>
          <p:spPr>
            <a:xfrm>
              <a:off x="9985252" y="6015624"/>
              <a:ext cx="937574" cy="0"/>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8D27DB09-BC95-652D-2B1A-5CDDC7EC6B90}"/>
                </a:ext>
              </a:extLst>
            </p:cNvPr>
            <p:cNvCxnSpPr>
              <a:cxnSpLocks/>
            </p:cNvCxnSpPr>
            <p:nvPr/>
          </p:nvCxnSpPr>
          <p:spPr>
            <a:xfrm flipH="1">
              <a:off x="11454881" y="7960858"/>
              <a:ext cx="15790" cy="686450"/>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1BDB40A8-05F3-9894-37DD-EEA26FA3EC00}"/>
                </a:ext>
              </a:extLst>
            </p:cNvPr>
            <p:cNvCxnSpPr>
              <a:cxnSpLocks/>
            </p:cNvCxnSpPr>
            <p:nvPr/>
          </p:nvCxnSpPr>
          <p:spPr>
            <a:xfrm flipV="1">
              <a:off x="11752689" y="7960858"/>
              <a:ext cx="0" cy="684014"/>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69" name="Rectangle: Rounded Corners 68">
              <a:extLst>
                <a:ext uri="{FF2B5EF4-FFF2-40B4-BE49-F238E27FC236}">
                  <a16:creationId xmlns:a16="http://schemas.microsoft.com/office/drawing/2014/main" id="{9E569580-50AB-DA0C-A380-CB7D324FF99F}"/>
                </a:ext>
              </a:extLst>
            </p:cNvPr>
            <p:cNvSpPr/>
            <p:nvPr/>
          </p:nvSpPr>
          <p:spPr>
            <a:xfrm>
              <a:off x="13208822" y="5491877"/>
              <a:ext cx="1351721" cy="2034855"/>
            </a:xfrm>
            <a:prstGeom prst="roundRect">
              <a:avLst/>
            </a:prstGeom>
            <a:solidFill>
              <a:schemeClr val="accent2">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dirty="0">
                  <a:solidFill>
                    <a:sysClr val="windowText" lastClr="000000"/>
                  </a:solidFill>
                  <a:latin typeface="Congenial Black" panose="02000503040000020004" pitchFamily="2" charset="0"/>
                </a:rPr>
                <a:t>Output Binaries</a:t>
              </a:r>
            </a:p>
            <a:p>
              <a:pPr algn="ctr"/>
              <a:endParaRPr lang="en-IE" dirty="0">
                <a:solidFill>
                  <a:sysClr val="windowText" lastClr="000000"/>
                </a:solidFill>
                <a:latin typeface="Congenial" panose="02000503040000020004" pitchFamily="2" charset="0"/>
              </a:endParaRPr>
            </a:p>
            <a:p>
              <a:pPr algn="ctr"/>
              <a:r>
                <a:rPr lang="en-IE" dirty="0">
                  <a:solidFill>
                    <a:sysClr val="windowText" lastClr="000000"/>
                  </a:solidFill>
                  <a:latin typeface="Congenial" panose="02000503040000020004" pitchFamily="2" charset="0"/>
                </a:rPr>
                <a:t>.hwh, .tcl, .bit, .ipynb</a:t>
              </a:r>
            </a:p>
          </p:txBody>
        </p:sp>
        <p:pic>
          <p:nvPicPr>
            <p:cNvPr id="72" name="Picture 71" descr="A close-up of a logo&#10;&#10;Description automatically generated">
              <a:extLst>
                <a:ext uri="{FF2B5EF4-FFF2-40B4-BE49-F238E27FC236}">
                  <a16:creationId xmlns:a16="http://schemas.microsoft.com/office/drawing/2014/main" id="{13AFEE02-B204-63A8-E4B3-6DAA8C0863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69154" y="8661212"/>
              <a:ext cx="2161813" cy="705563"/>
            </a:xfrm>
            <a:prstGeom prst="roundRect">
              <a:avLst/>
            </a:prstGeom>
            <a:ln w="19050">
              <a:solidFill>
                <a:schemeClr val="tx1"/>
              </a:solidFill>
            </a:ln>
          </p:spPr>
        </p:pic>
        <p:sp>
          <p:nvSpPr>
            <p:cNvPr id="76" name="TextBox 75">
              <a:extLst>
                <a:ext uri="{FF2B5EF4-FFF2-40B4-BE49-F238E27FC236}">
                  <a16:creationId xmlns:a16="http://schemas.microsoft.com/office/drawing/2014/main" id="{A9A97611-1B8A-9FBA-1919-B6D56CFFBF89}"/>
                </a:ext>
              </a:extLst>
            </p:cNvPr>
            <p:cNvSpPr txBox="1"/>
            <p:nvPr/>
          </p:nvSpPr>
          <p:spPr>
            <a:xfrm>
              <a:off x="10935547" y="6348866"/>
              <a:ext cx="1326276" cy="830997"/>
            </a:xfrm>
            <a:prstGeom prst="rect">
              <a:avLst/>
            </a:prstGeom>
            <a:noFill/>
          </p:spPr>
          <p:txBody>
            <a:bodyPr wrap="square" rtlCol="0">
              <a:spAutoFit/>
            </a:bodyPr>
            <a:lstStyle/>
            <a:p>
              <a:pPr algn="ctr"/>
              <a:r>
                <a:rPr lang="en-IE" sz="1200" b="1" dirty="0">
                  <a:latin typeface="Congenial" panose="02000503040000020004" pitchFamily="2" charset="0"/>
                </a:rPr>
                <a:t>2</a:t>
              </a:r>
              <a:r>
                <a:rPr lang="en-IE" sz="1200" dirty="0">
                  <a:latin typeface="Congenial" panose="02000503040000020004" pitchFamily="2" charset="0"/>
                </a:rPr>
                <a:t>. Prepare a Tcl script which applies build steps in Vivado</a:t>
              </a:r>
            </a:p>
          </p:txBody>
        </p:sp>
        <p:sp>
          <p:nvSpPr>
            <p:cNvPr id="79" name="TextBox 78">
              <a:extLst>
                <a:ext uri="{FF2B5EF4-FFF2-40B4-BE49-F238E27FC236}">
                  <a16:creationId xmlns:a16="http://schemas.microsoft.com/office/drawing/2014/main" id="{926D1F19-7AD9-DE38-6820-1DFEE3AC7600}"/>
                </a:ext>
              </a:extLst>
            </p:cNvPr>
            <p:cNvSpPr txBox="1"/>
            <p:nvPr/>
          </p:nvSpPr>
          <p:spPr>
            <a:xfrm>
              <a:off x="11700665" y="7986980"/>
              <a:ext cx="993671" cy="646331"/>
            </a:xfrm>
            <a:prstGeom prst="rect">
              <a:avLst/>
            </a:prstGeom>
            <a:noFill/>
          </p:spPr>
          <p:txBody>
            <a:bodyPr wrap="square" rtlCol="0">
              <a:spAutoFit/>
            </a:bodyPr>
            <a:lstStyle/>
            <a:p>
              <a:pPr algn="ctr"/>
              <a:r>
                <a:rPr lang="en-IE" sz="1200" b="1" dirty="0">
                  <a:latin typeface="Congenial" panose="02000503040000020004" pitchFamily="2" charset="0"/>
                </a:rPr>
                <a:t>4</a:t>
              </a:r>
              <a:r>
                <a:rPr lang="en-IE" sz="1200" dirty="0">
                  <a:latin typeface="Congenial" panose="02000503040000020004" pitchFamily="2" charset="0"/>
                </a:rPr>
                <a:t>. Vivado exports binaries</a:t>
              </a:r>
            </a:p>
          </p:txBody>
        </p:sp>
        <p:sp>
          <p:nvSpPr>
            <p:cNvPr id="80" name="TextBox 79">
              <a:extLst>
                <a:ext uri="{FF2B5EF4-FFF2-40B4-BE49-F238E27FC236}">
                  <a16:creationId xmlns:a16="http://schemas.microsoft.com/office/drawing/2014/main" id="{F0688DE1-E3C9-878A-11E2-EC9AA26BBF8C}"/>
                </a:ext>
              </a:extLst>
            </p:cNvPr>
            <p:cNvSpPr txBox="1"/>
            <p:nvPr/>
          </p:nvSpPr>
          <p:spPr>
            <a:xfrm>
              <a:off x="10938745" y="7111019"/>
              <a:ext cx="1326276" cy="830997"/>
            </a:xfrm>
            <a:prstGeom prst="rect">
              <a:avLst/>
            </a:prstGeom>
            <a:noFill/>
          </p:spPr>
          <p:txBody>
            <a:bodyPr wrap="square" rtlCol="0">
              <a:spAutoFit/>
            </a:bodyPr>
            <a:lstStyle/>
            <a:p>
              <a:pPr algn="ctr"/>
              <a:r>
                <a:rPr lang="en-IE" sz="1200" b="1" dirty="0">
                  <a:latin typeface="Congenial" panose="02000503040000020004" pitchFamily="2" charset="0"/>
                </a:rPr>
                <a:t>5</a:t>
              </a:r>
              <a:r>
                <a:rPr lang="en-IE" sz="1200" dirty="0">
                  <a:latin typeface="Congenial" panose="02000503040000020004" pitchFamily="2" charset="0"/>
                </a:rPr>
                <a:t>. Generate Jupyter NB based on Test plan</a:t>
              </a:r>
            </a:p>
          </p:txBody>
        </p:sp>
        <p:cxnSp>
          <p:nvCxnSpPr>
            <p:cNvPr id="83" name="Straight Arrow Connector 82">
              <a:extLst>
                <a:ext uri="{FF2B5EF4-FFF2-40B4-BE49-F238E27FC236}">
                  <a16:creationId xmlns:a16="http://schemas.microsoft.com/office/drawing/2014/main" id="{000E52C9-DE92-3290-3BD1-2DA14FCAEA2C}"/>
                </a:ext>
              </a:extLst>
            </p:cNvPr>
            <p:cNvCxnSpPr>
              <a:cxnSpLocks/>
            </p:cNvCxnSpPr>
            <p:nvPr/>
          </p:nvCxnSpPr>
          <p:spPr>
            <a:xfrm>
              <a:off x="12274546" y="6015624"/>
              <a:ext cx="937574" cy="0"/>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84" name="TextBox 83">
              <a:extLst>
                <a:ext uri="{FF2B5EF4-FFF2-40B4-BE49-F238E27FC236}">
                  <a16:creationId xmlns:a16="http://schemas.microsoft.com/office/drawing/2014/main" id="{1F7976FD-312E-60B2-E276-9132EE2BDFDC}"/>
                </a:ext>
              </a:extLst>
            </p:cNvPr>
            <p:cNvSpPr txBox="1"/>
            <p:nvPr/>
          </p:nvSpPr>
          <p:spPr>
            <a:xfrm>
              <a:off x="12246497" y="6069115"/>
              <a:ext cx="993671" cy="1015663"/>
            </a:xfrm>
            <a:prstGeom prst="rect">
              <a:avLst/>
            </a:prstGeom>
            <a:noFill/>
          </p:spPr>
          <p:txBody>
            <a:bodyPr wrap="square" rtlCol="0">
              <a:spAutoFit/>
            </a:bodyPr>
            <a:lstStyle/>
            <a:p>
              <a:pPr algn="ctr"/>
              <a:r>
                <a:rPr lang="en-IE" sz="1200" b="1" dirty="0">
                  <a:latin typeface="Congenial" panose="02000503040000020004" pitchFamily="2" charset="0"/>
                </a:rPr>
                <a:t>6</a:t>
              </a:r>
              <a:r>
                <a:rPr lang="en-IE" sz="1200" dirty="0">
                  <a:latin typeface="Congenial" panose="02000503040000020004" pitchFamily="2" charset="0"/>
                </a:rPr>
                <a:t>. Export Binaries and JNB to output folder</a:t>
              </a:r>
            </a:p>
          </p:txBody>
        </p:sp>
        <p:pic>
          <p:nvPicPr>
            <p:cNvPr id="89" name="Picture 88" descr="A black and grey logo&#10;&#10;Description automatically generated">
              <a:extLst>
                <a:ext uri="{FF2B5EF4-FFF2-40B4-BE49-F238E27FC236}">
                  <a16:creationId xmlns:a16="http://schemas.microsoft.com/office/drawing/2014/main" id="{98FF07A6-AB67-A918-FD04-1A5B7E14FB8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619524" y="8676224"/>
              <a:ext cx="1941019" cy="693005"/>
            </a:xfrm>
            <a:prstGeom prst="roundRect">
              <a:avLst/>
            </a:prstGeom>
            <a:solidFill>
              <a:schemeClr val="bg1"/>
            </a:solidFill>
            <a:ln w="19050">
              <a:solidFill>
                <a:schemeClr val="accent5">
                  <a:shade val="15000"/>
                </a:schemeClr>
              </a:solidFill>
            </a:ln>
          </p:spPr>
        </p:pic>
        <p:cxnSp>
          <p:nvCxnSpPr>
            <p:cNvPr id="90" name="Straight Arrow Connector 89">
              <a:extLst>
                <a:ext uri="{FF2B5EF4-FFF2-40B4-BE49-F238E27FC236}">
                  <a16:creationId xmlns:a16="http://schemas.microsoft.com/office/drawing/2014/main" id="{0F541283-38BB-B8F8-2C3E-1E393994F285}"/>
                </a:ext>
              </a:extLst>
            </p:cNvPr>
            <p:cNvCxnSpPr>
              <a:cxnSpLocks/>
              <a:stCxn id="69" idx="2"/>
            </p:cNvCxnSpPr>
            <p:nvPr/>
          </p:nvCxnSpPr>
          <p:spPr>
            <a:xfrm>
              <a:off x="13884683" y="7526732"/>
              <a:ext cx="0" cy="1118140"/>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93" name="TextBox 92">
              <a:extLst>
                <a:ext uri="{FF2B5EF4-FFF2-40B4-BE49-F238E27FC236}">
                  <a16:creationId xmlns:a16="http://schemas.microsoft.com/office/drawing/2014/main" id="{290557FA-BFD1-7E0C-CC3F-5A941AC82102}"/>
                </a:ext>
              </a:extLst>
            </p:cNvPr>
            <p:cNvSpPr txBox="1"/>
            <p:nvPr/>
          </p:nvSpPr>
          <p:spPr>
            <a:xfrm>
              <a:off x="13776100" y="7581459"/>
              <a:ext cx="993671" cy="1015663"/>
            </a:xfrm>
            <a:prstGeom prst="rect">
              <a:avLst/>
            </a:prstGeom>
            <a:noFill/>
          </p:spPr>
          <p:txBody>
            <a:bodyPr wrap="square" rtlCol="0">
              <a:spAutoFit/>
            </a:bodyPr>
            <a:lstStyle/>
            <a:p>
              <a:pPr algn="ctr"/>
              <a:r>
                <a:rPr lang="en-IE" sz="1200" b="1" dirty="0">
                  <a:latin typeface="Congenial" panose="02000503040000020004" pitchFamily="2" charset="0"/>
                </a:rPr>
                <a:t>7</a:t>
              </a:r>
              <a:r>
                <a:rPr lang="en-IE" sz="1200" dirty="0">
                  <a:latin typeface="Congenial" panose="02000503040000020004" pitchFamily="2" charset="0"/>
                </a:rPr>
                <a:t>. User</a:t>
              </a:r>
            </a:p>
            <a:p>
              <a:pPr algn="ctr"/>
              <a:r>
                <a:rPr lang="en-IE" sz="1200" dirty="0">
                  <a:latin typeface="Congenial" panose="02000503040000020004" pitchFamily="2" charset="0"/>
                </a:rPr>
                <a:t>uploads</a:t>
              </a:r>
            </a:p>
            <a:p>
              <a:pPr algn="ctr"/>
              <a:r>
                <a:rPr lang="en-IE" sz="1200" dirty="0">
                  <a:latin typeface="Congenial" panose="02000503040000020004" pitchFamily="2" charset="0"/>
                </a:rPr>
                <a:t>output to</a:t>
              </a:r>
            </a:p>
            <a:p>
              <a:pPr algn="ctr"/>
              <a:r>
                <a:rPr lang="en-IE" sz="1200" dirty="0">
                  <a:latin typeface="Congenial" panose="02000503040000020004" pitchFamily="2" charset="0"/>
                </a:rPr>
                <a:t>PYNQ</a:t>
              </a:r>
            </a:p>
            <a:p>
              <a:pPr algn="ctr"/>
              <a:r>
                <a:rPr lang="en-IE" sz="1200" dirty="0">
                  <a:latin typeface="Congenial" panose="02000503040000020004" pitchFamily="2" charset="0"/>
                </a:rPr>
                <a:t>FPGA</a:t>
              </a:r>
            </a:p>
          </p:txBody>
        </p:sp>
        <p:sp>
          <p:nvSpPr>
            <p:cNvPr id="38" name="Rectangle 37">
              <a:extLst>
                <a:ext uri="{FF2B5EF4-FFF2-40B4-BE49-F238E27FC236}">
                  <a16:creationId xmlns:a16="http://schemas.microsoft.com/office/drawing/2014/main" id="{57A47213-2692-909E-A4F2-841E3FF275A5}"/>
                </a:ext>
              </a:extLst>
            </p:cNvPr>
            <p:cNvSpPr/>
            <p:nvPr/>
          </p:nvSpPr>
          <p:spPr>
            <a:xfrm>
              <a:off x="8115300" y="5491876"/>
              <a:ext cx="1859782" cy="664601"/>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latin typeface="Congenial" panose="02000503040000020004" pitchFamily="2" charset="0"/>
                </a:rPr>
                <a:t>HDLGen Project XML Data</a:t>
              </a:r>
            </a:p>
          </p:txBody>
        </p:sp>
      </p:grpSp>
      <p:sp>
        <p:nvSpPr>
          <p:cNvPr id="60" name="Rectangle 59">
            <a:extLst>
              <a:ext uri="{FF2B5EF4-FFF2-40B4-BE49-F238E27FC236}">
                <a16:creationId xmlns:a16="http://schemas.microsoft.com/office/drawing/2014/main" id="{F59B4EBD-0390-5255-B4D5-F1ECD8DDA2D8}"/>
              </a:ext>
            </a:extLst>
          </p:cNvPr>
          <p:cNvSpPr/>
          <p:nvPr/>
        </p:nvSpPr>
        <p:spPr>
          <a:xfrm>
            <a:off x="359898" y="8427996"/>
            <a:ext cx="6848979" cy="1886018"/>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E" dirty="0"/>
          </a:p>
        </p:txBody>
      </p:sp>
      <p:pic>
        <p:nvPicPr>
          <p:cNvPr id="20" name="Picture 19" descr="A blue and black logo&#10;&#10;Description automatically generated">
            <a:extLst>
              <a:ext uri="{FF2B5EF4-FFF2-40B4-BE49-F238E27FC236}">
                <a16:creationId xmlns:a16="http://schemas.microsoft.com/office/drawing/2014/main" id="{0352DE73-1B56-05B8-2FA6-692CB139468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71670" y="8366315"/>
            <a:ext cx="1640199" cy="757166"/>
          </a:xfrm>
          <a:prstGeom prst="rect">
            <a:avLst/>
          </a:prstGeom>
        </p:spPr>
      </p:pic>
      <p:pic>
        <p:nvPicPr>
          <p:cNvPr id="26" name="Picture 25" descr="A logo of a google chrome&#10;&#10;Description automatically generated">
            <a:extLst>
              <a:ext uri="{FF2B5EF4-FFF2-40B4-BE49-F238E27FC236}">
                <a16:creationId xmlns:a16="http://schemas.microsoft.com/office/drawing/2014/main" id="{6BD39CDE-FB5E-07D4-34A3-4B81EC571B3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43017" y="8814487"/>
            <a:ext cx="1361507" cy="1361507"/>
          </a:xfrm>
          <a:prstGeom prst="rect">
            <a:avLst/>
          </a:prstGeom>
        </p:spPr>
      </p:pic>
      <p:sp>
        <p:nvSpPr>
          <p:cNvPr id="49" name="Arc 48">
            <a:extLst>
              <a:ext uri="{FF2B5EF4-FFF2-40B4-BE49-F238E27FC236}">
                <a16:creationId xmlns:a16="http://schemas.microsoft.com/office/drawing/2014/main" id="{14AC649F-0818-2316-EA8A-E4F53DB925C9}"/>
              </a:ext>
            </a:extLst>
          </p:cNvPr>
          <p:cNvSpPr/>
          <p:nvPr/>
        </p:nvSpPr>
        <p:spPr>
          <a:xfrm rot="19123379">
            <a:off x="2395022" y="9073382"/>
            <a:ext cx="3114155" cy="3073348"/>
          </a:xfrm>
          <a:prstGeom prst="arc">
            <a:avLst>
              <a:gd name="adj1" fmla="val 16040921"/>
              <a:gd name="adj2" fmla="val 110593"/>
            </a:avLst>
          </a:prstGeom>
          <a:ln w="76200">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sp>
        <p:nvSpPr>
          <p:cNvPr id="50" name="TextBox 49">
            <a:extLst>
              <a:ext uri="{FF2B5EF4-FFF2-40B4-BE49-F238E27FC236}">
                <a16:creationId xmlns:a16="http://schemas.microsoft.com/office/drawing/2014/main" id="{C346CEA4-F9CB-E238-FD11-061DD870F97D}"/>
              </a:ext>
            </a:extLst>
          </p:cNvPr>
          <p:cNvSpPr txBox="1"/>
          <p:nvPr/>
        </p:nvSpPr>
        <p:spPr>
          <a:xfrm>
            <a:off x="2637186" y="9673989"/>
            <a:ext cx="2624326" cy="584775"/>
          </a:xfrm>
          <a:prstGeom prst="rect">
            <a:avLst/>
          </a:prstGeom>
          <a:noFill/>
        </p:spPr>
        <p:txBody>
          <a:bodyPr wrap="square" rtlCol="0">
            <a:spAutoFit/>
          </a:bodyPr>
          <a:lstStyle/>
          <a:p>
            <a:pPr algn="ctr"/>
            <a:r>
              <a:rPr lang="en-IE" sz="1600" b="1" dirty="0">
                <a:latin typeface="Congenial" panose="02000503040000020004" pitchFamily="2" charset="0"/>
              </a:rPr>
              <a:t>Connection is tunnelled through ngrok servers</a:t>
            </a:r>
            <a:endParaRPr lang="en-IE" sz="1600" dirty="0">
              <a:latin typeface="Congenial" panose="02000503040000020004" pitchFamily="2" charset="0"/>
            </a:endParaRPr>
          </a:p>
        </p:txBody>
      </p:sp>
      <p:pic>
        <p:nvPicPr>
          <p:cNvPr id="52" name="Picture 51">
            <a:extLst>
              <a:ext uri="{FF2B5EF4-FFF2-40B4-BE49-F238E27FC236}">
                <a16:creationId xmlns:a16="http://schemas.microsoft.com/office/drawing/2014/main" id="{369B9185-298D-3EB3-77C5-E0286BF734DC}"/>
              </a:ext>
            </a:extLst>
          </p:cNvPr>
          <p:cNvPicPr>
            <a:picLocks noChangeAspect="1"/>
          </p:cNvPicPr>
          <p:nvPr/>
        </p:nvPicPr>
        <p:blipFill rotWithShape="1">
          <a:blip r:embed="rId11"/>
          <a:srcRect l="5768" t="2893" r="2238"/>
          <a:stretch/>
        </p:blipFill>
        <p:spPr>
          <a:xfrm>
            <a:off x="995637" y="11791497"/>
            <a:ext cx="2953278" cy="3173907"/>
          </a:xfrm>
          <a:prstGeom prst="rect">
            <a:avLst/>
          </a:prstGeom>
        </p:spPr>
      </p:pic>
      <p:pic>
        <p:nvPicPr>
          <p:cNvPr id="55" name="Picture 54">
            <a:extLst>
              <a:ext uri="{FF2B5EF4-FFF2-40B4-BE49-F238E27FC236}">
                <a16:creationId xmlns:a16="http://schemas.microsoft.com/office/drawing/2014/main" id="{8232C213-E203-4F68-F84C-EF98DD648AA6}"/>
              </a:ext>
            </a:extLst>
          </p:cNvPr>
          <p:cNvPicPr>
            <a:picLocks noChangeAspect="1"/>
          </p:cNvPicPr>
          <p:nvPr/>
        </p:nvPicPr>
        <p:blipFill>
          <a:blip r:embed="rId12"/>
          <a:stretch>
            <a:fillRect/>
          </a:stretch>
        </p:blipFill>
        <p:spPr>
          <a:xfrm>
            <a:off x="4024288" y="11797825"/>
            <a:ext cx="2742136" cy="3167578"/>
          </a:xfrm>
          <a:prstGeom prst="rect">
            <a:avLst/>
          </a:prstGeom>
        </p:spPr>
      </p:pic>
      <p:sp>
        <p:nvSpPr>
          <p:cNvPr id="59" name="TextBox 58">
            <a:extLst>
              <a:ext uri="{FF2B5EF4-FFF2-40B4-BE49-F238E27FC236}">
                <a16:creationId xmlns:a16="http://schemas.microsoft.com/office/drawing/2014/main" id="{711FBA33-C9B3-4648-2281-61E8F5968352}"/>
              </a:ext>
            </a:extLst>
          </p:cNvPr>
          <p:cNvSpPr txBox="1"/>
          <p:nvPr/>
        </p:nvSpPr>
        <p:spPr>
          <a:xfrm>
            <a:off x="186746" y="14960294"/>
            <a:ext cx="7172159" cy="646331"/>
          </a:xfrm>
          <a:prstGeom prst="rect">
            <a:avLst/>
          </a:prstGeom>
          <a:noFill/>
        </p:spPr>
        <p:txBody>
          <a:bodyPr wrap="square" rtlCol="0">
            <a:spAutoFit/>
          </a:bodyPr>
          <a:lstStyle/>
          <a:p>
            <a:pPr algn="ctr"/>
            <a:r>
              <a:rPr lang="en-IE" dirty="0">
                <a:latin typeface="Congenial" panose="02000503040000020004" pitchFamily="2" charset="0"/>
              </a:rPr>
              <a:t>Jupyter Notebook generated by SoC Builder opened on remote PYNQ accessed over Ngrok Tunnel</a:t>
            </a:r>
          </a:p>
        </p:txBody>
      </p:sp>
      <p:pic>
        <p:nvPicPr>
          <p:cNvPr id="3" name="Picture 2" descr="A close-up of a red circuit board&#10;&#10;Description automatically generated">
            <a:extLst>
              <a:ext uri="{FF2B5EF4-FFF2-40B4-BE49-F238E27FC236}">
                <a16:creationId xmlns:a16="http://schemas.microsoft.com/office/drawing/2014/main" id="{14D85344-7C6A-F70D-3983-C9EFB1FEA0F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6016" y="8877522"/>
            <a:ext cx="2146296" cy="1361507"/>
          </a:xfrm>
          <a:prstGeom prst="rect">
            <a:avLst/>
          </a:prstGeom>
        </p:spPr>
      </p:pic>
      <p:sp>
        <p:nvSpPr>
          <p:cNvPr id="61" name="Rectangle 60">
            <a:extLst>
              <a:ext uri="{FF2B5EF4-FFF2-40B4-BE49-F238E27FC236}">
                <a16:creationId xmlns:a16="http://schemas.microsoft.com/office/drawing/2014/main" id="{35FB26B1-8ABB-05E5-40BC-2EEF43C7DCB0}"/>
              </a:ext>
            </a:extLst>
          </p:cNvPr>
          <p:cNvSpPr/>
          <p:nvPr/>
        </p:nvSpPr>
        <p:spPr>
          <a:xfrm>
            <a:off x="7913422" y="16323499"/>
            <a:ext cx="6848979" cy="3102511"/>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E" dirty="0"/>
          </a:p>
        </p:txBody>
      </p:sp>
      <p:sp>
        <p:nvSpPr>
          <p:cNvPr id="62" name="TextBox 61">
            <a:extLst>
              <a:ext uri="{FF2B5EF4-FFF2-40B4-BE49-F238E27FC236}">
                <a16:creationId xmlns:a16="http://schemas.microsoft.com/office/drawing/2014/main" id="{4B259C54-158C-306B-5D8C-C23FA627ADDC}"/>
              </a:ext>
            </a:extLst>
          </p:cNvPr>
          <p:cNvSpPr txBox="1"/>
          <p:nvPr/>
        </p:nvSpPr>
        <p:spPr>
          <a:xfrm>
            <a:off x="256466" y="16319465"/>
            <a:ext cx="7535644" cy="3016210"/>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IE" dirty="0">
                <a:solidFill>
                  <a:schemeClr val="tx1"/>
                </a:solidFill>
                <a:latin typeface="Congenial" panose="02000503040000020004" pitchFamily="2" charset="0"/>
              </a:rPr>
              <a:t>The purpose of the RISC-V learning platform through the remote laboratory is to encourage interaction and exploration of RISC-V ISA on real hardware, rather than simulation</a:t>
            </a:r>
            <a:endParaRPr lang="en-IE" dirty="0">
              <a:latin typeface="Congenial" panose="02000503040000020004" pitchFamily="2" charset="0"/>
            </a:endParaRPr>
          </a:p>
          <a:p>
            <a:pPr marL="285750" indent="-285750">
              <a:spcBef>
                <a:spcPts val="600"/>
              </a:spcBef>
              <a:buFont typeface="Arial" panose="020B0604020202020204" pitchFamily="34" charset="0"/>
              <a:buChar char="•"/>
            </a:pPr>
            <a:r>
              <a:rPr lang="en-IE" dirty="0">
                <a:solidFill>
                  <a:schemeClr val="tx1"/>
                </a:solidFill>
                <a:latin typeface="Congenial" panose="02000503040000020004" pitchFamily="2" charset="0"/>
              </a:rPr>
              <a:t>The learning platform will consist of two RISC-V cores. One of which the user will program using RISC-V assembly, </a:t>
            </a:r>
            <a:r>
              <a:rPr lang="en-IE" dirty="0">
                <a:latin typeface="Congenial" panose="02000503040000020004" pitchFamily="2" charset="0"/>
              </a:rPr>
              <a:t>T</a:t>
            </a:r>
            <a:r>
              <a:rPr lang="en-IE" dirty="0">
                <a:solidFill>
                  <a:schemeClr val="tx1"/>
                </a:solidFill>
                <a:latin typeface="Congenial" panose="02000503040000020004" pitchFamily="2" charset="0"/>
              </a:rPr>
              <a:t>he other will remain hidden, only visible to the core #1 by I/O ports. Core #2 will imitate a peripheral device.</a:t>
            </a:r>
          </a:p>
          <a:p>
            <a:pPr marL="285750" indent="-285750">
              <a:spcBef>
                <a:spcPts val="600"/>
              </a:spcBef>
              <a:buFont typeface="Arial" panose="020B0604020202020204" pitchFamily="34" charset="0"/>
              <a:buChar char="•"/>
            </a:pPr>
            <a:r>
              <a:rPr lang="en-IE" dirty="0">
                <a:solidFill>
                  <a:schemeClr val="tx1"/>
                </a:solidFill>
                <a:latin typeface="Congenial" panose="02000503040000020004" pitchFamily="2" charset="0"/>
              </a:rPr>
              <a:t>The goal of the user is to interface with the hidden peripheral. The hidden peripheral changes depending on the difficulty level. For example, an interrupt controller or I</a:t>
            </a:r>
            <a:r>
              <a:rPr lang="en-IE" baseline="30000" dirty="0">
                <a:solidFill>
                  <a:schemeClr val="tx1"/>
                </a:solidFill>
                <a:latin typeface="Congenial" panose="02000503040000020004" pitchFamily="2" charset="0"/>
              </a:rPr>
              <a:t>2</a:t>
            </a:r>
            <a:r>
              <a:rPr lang="en-IE" dirty="0">
                <a:solidFill>
                  <a:schemeClr val="tx1"/>
                </a:solidFill>
                <a:latin typeface="Congenial" panose="02000503040000020004" pitchFamily="2" charset="0"/>
              </a:rPr>
              <a:t>C device.</a:t>
            </a:r>
          </a:p>
        </p:txBody>
      </p:sp>
    </p:spTree>
    <p:extLst>
      <p:ext uri="{BB962C8B-B14F-4D97-AF65-F5344CB8AC3E}">
        <p14:creationId xmlns:p14="http://schemas.microsoft.com/office/powerpoint/2010/main" val="21697414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1246</TotalTime>
  <Words>1197</Words>
  <Application>Microsoft Office PowerPoint</Application>
  <PresentationFormat>Custom</PresentationFormat>
  <Paragraphs>191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Aptos Display</vt:lpstr>
      <vt:lpstr>Arial</vt:lpstr>
      <vt:lpstr>Congenial</vt:lpstr>
      <vt:lpstr>Congenial Black</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Canny</dc:creator>
  <cp:lastModifiedBy>Luke Canny</cp:lastModifiedBy>
  <cp:revision>78</cp:revision>
  <dcterms:created xsi:type="dcterms:W3CDTF">2024-02-18T17:31:03Z</dcterms:created>
  <dcterms:modified xsi:type="dcterms:W3CDTF">2024-02-19T14:17:20Z</dcterms:modified>
</cp:coreProperties>
</file>