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33" d="100"/>
          <a:sy n="33" d="100"/>
        </p:scale>
        <p:origin x="256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575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41548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6223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7312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tint val="82000"/>
                  </a:schemeClr>
                </a:solidFill>
              </a:defRPr>
            </a:lvl1pPr>
            <a:lvl2pPr marL="755980" indent="0">
              <a:buNone/>
              <a:defRPr sz="3307">
                <a:solidFill>
                  <a:schemeClr val="tx1">
                    <a:tint val="82000"/>
                  </a:schemeClr>
                </a:solidFill>
              </a:defRPr>
            </a:lvl2pPr>
            <a:lvl3pPr marL="1511960" indent="0">
              <a:buNone/>
              <a:defRPr sz="2976">
                <a:solidFill>
                  <a:schemeClr val="tx1">
                    <a:tint val="82000"/>
                  </a:schemeClr>
                </a:solidFill>
              </a:defRPr>
            </a:lvl3pPr>
            <a:lvl4pPr marL="2267941" indent="0">
              <a:buNone/>
              <a:defRPr sz="2646">
                <a:solidFill>
                  <a:schemeClr val="tx1">
                    <a:tint val="82000"/>
                  </a:schemeClr>
                </a:solidFill>
              </a:defRPr>
            </a:lvl4pPr>
            <a:lvl5pPr marL="3023921" indent="0">
              <a:buNone/>
              <a:defRPr sz="2646">
                <a:solidFill>
                  <a:schemeClr val="tx1">
                    <a:tint val="82000"/>
                  </a:schemeClr>
                </a:solidFill>
              </a:defRPr>
            </a:lvl5pPr>
            <a:lvl6pPr marL="3779901" indent="0">
              <a:buNone/>
              <a:defRPr sz="2646">
                <a:solidFill>
                  <a:schemeClr val="tx1">
                    <a:tint val="82000"/>
                  </a:schemeClr>
                </a:solidFill>
              </a:defRPr>
            </a:lvl6pPr>
            <a:lvl7pPr marL="4535881" indent="0">
              <a:buNone/>
              <a:defRPr sz="2646">
                <a:solidFill>
                  <a:schemeClr val="tx1">
                    <a:tint val="82000"/>
                  </a:schemeClr>
                </a:solidFill>
              </a:defRPr>
            </a:lvl7pPr>
            <a:lvl8pPr marL="5291861" indent="0">
              <a:buNone/>
              <a:defRPr sz="2646">
                <a:solidFill>
                  <a:schemeClr val="tx1">
                    <a:tint val="82000"/>
                  </a:schemeClr>
                </a:solidFill>
              </a:defRPr>
            </a:lvl8pPr>
            <a:lvl9pPr marL="6047842" indent="0">
              <a:buNone/>
              <a:defRPr sz="264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5CD4-1930-465C-A4D8-ECFE7D2A99BE}" type="datetimeFigureOut">
              <a:rPr lang="en-IE" smtClean="0"/>
              <a:t>18/02/2024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4906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95473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F5CD4-1930-465C-A4D8-ECFE7D2A99BE}" type="datetimeFigureOut">
              <a:rPr lang="en-IE" smtClean="0"/>
              <a:t>18/02/2024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92713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F5CD4-1930-465C-A4D8-ECFE7D2A99BE}" type="datetimeFigureOut">
              <a:rPr lang="en-IE" smtClean="0"/>
              <a:t>18/02/2024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9018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F5CD4-1930-465C-A4D8-ECFE7D2A99BE}" type="datetimeFigureOut">
              <a:rPr lang="en-IE" smtClean="0"/>
              <a:t>18/02/2024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71527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02397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18/02/2024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2355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82000"/>
                  </a:schemeClr>
                </a:solidFill>
              </a:defRPr>
            </a:lvl1pPr>
          </a:lstStyle>
          <a:p>
            <a:fld id="{69EF5CD4-1930-465C-A4D8-ECFE7D2A99BE}" type="datetimeFigureOut">
              <a:rPr lang="en-IE" smtClean="0"/>
              <a:t>18/02/2024</a:t>
            </a:fld>
            <a:endParaRPr lang="en-IE"/>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82000"/>
                  </a:schemeClr>
                </a:solidFill>
              </a:defRPr>
            </a:lvl1pPr>
          </a:lstStyle>
          <a:p>
            <a:fld id="{05D447E2-8743-47FC-BC14-6B538E05E809}" type="slidenum">
              <a:rPr lang="en-IE" smtClean="0"/>
              <a:t>‹#›</a:t>
            </a:fld>
            <a:endParaRPr lang="en-IE"/>
          </a:p>
        </p:txBody>
      </p:sp>
    </p:spTree>
    <p:extLst>
      <p:ext uri="{BB962C8B-B14F-4D97-AF65-F5344CB8AC3E}">
        <p14:creationId xmlns:p14="http://schemas.microsoft.com/office/powerpoint/2010/main" val="4291343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jp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42445C-BFDD-D5CD-778E-83C4965472CE}"/>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B9664E6F-8F92-235A-3B07-0E17051CDE4B}"/>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5D5DCB37-C4ED-71C7-311B-A2D59988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B2A3D847-6E17-D8D2-A07D-5F24F802CFE2}"/>
              </a:ext>
            </a:extLst>
          </p:cNvPr>
          <p:cNvSpPr txBox="1"/>
          <p:nvPr/>
        </p:nvSpPr>
        <p:spPr>
          <a:xfrm>
            <a:off x="3630858" y="1151999"/>
            <a:ext cx="11500509" cy="723275"/>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160F479A-3599-FA10-0CBA-A4FDBDA8424B}"/>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A6776DC2-54A3-2F25-A655-421FDFB00AAB}"/>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Objectives </a:t>
            </a:r>
          </a:p>
        </p:txBody>
      </p:sp>
      <p:sp>
        <p:nvSpPr>
          <p:cNvPr id="12" name="Rectangle 11">
            <a:extLst>
              <a:ext uri="{FF2B5EF4-FFF2-40B4-BE49-F238E27FC236}">
                <a16:creationId xmlns:a16="http://schemas.microsoft.com/office/drawing/2014/main" id="{407B07B2-DF35-93CD-6C6A-734BA50D432C}"/>
              </a:ext>
            </a:extLst>
          </p:cNvPr>
          <p:cNvSpPr/>
          <p:nvPr/>
        </p:nvSpPr>
        <p:spPr>
          <a:xfrm>
            <a:off x="181745" y="3011885"/>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a:t>
            </a:r>
            <a:r>
              <a:rPr lang="en-IE" dirty="0" err="1">
                <a:solidFill>
                  <a:schemeClr val="tx1"/>
                </a:solidFill>
                <a:latin typeface="Congenial" panose="02000503040000020004" pitchFamily="2" charset="0"/>
              </a:rPr>
              <a:t>HDLGen</a:t>
            </a:r>
            <a:r>
              <a:rPr lang="en-IE" dirty="0">
                <a:solidFill>
                  <a:schemeClr val="tx1"/>
                </a:solidFill>
                <a:latin typeface="Congenial" panose="02000503040000020004" pitchFamily="2" charset="0"/>
              </a:rPr>
              <a:t>-ChatGPT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50D22305-1519-6D45-F4D9-4C0441D385F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0AC2AF1D-D453-AAA4-2555-4741774AAAD6}"/>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16668C79-2DD9-05D9-9506-32EE14716C53}"/>
              </a:ext>
            </a:extLst>
          </p:cNvPr>
          <p:cNvSpPr txBox="1"/>
          <p:nvPr/>
        </p:nvSpPr>
        <p:spPr>
          <a:xfrm>
            <a:off x="7741419" y="17262210"/>
            <a:ext cx="719618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80E8FACA-4F2B-CE1A-C5F0-F555B01E9C58}"/>
              </a:ext>
            </a:extLst>
          </p:cNvPr>
          <p:cNvSpPr/>
          <p:nvPr/>
        </p:nvSpPr>
        <p:spPr>
          <a:xfrm>
            <a:off x="7741419" y="17723875"/>
            <a:ext cx="7196186" cy="1715272"/>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sp>
        <p:nvSpPr>
          <p:cNvPr id="27" name="TextBox 26">
            <a:extLst>
              <a:ext uri="{FF2B5EF4-FFF2-40B4-BE49-F238E27FC236}">
                <a16:creationId xmlns:a16="http://schemas.microsoft.com/office/drawing/2014/main" id="{AE872863-BDF0-F666-696A-A0347D5CC4DA}"/>
              </a:ext>
            </a:extLst>
          </p:cNvPr>
          <p:cNvSpPr txBox="1"/>
          <p:nvPr/>
        </p:nvSpPr>
        <p:spPr>
          <a:xfrm>
            <a:off x="205773" y="4973377"/>
            <a:ext cx="7184172" cy="4616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a:t>
            </a:r>
          </a:p>
        </p:txBody>
      </p:sp>
      <p:sp>
        <p:nvSpPr>
          <p:cNvPr id="28" name="Rectangle 27">
            <a:extLst>
              <a:ext uri="{FF2B5EF4-FFF2-40B4-BE49-F238E27FC236}">
                <a16:creationId xmlns:a16="http://schemas.microsoft.com/office/drawing/2014/main" id="{1ECCAA71-903E-0B00-EB76-A2AE59E13326}"/>
              </a:ext>
            </a:extLst>
          </p:cNvPr>
          <p:cNvSpPr/>
          <p:nvPr/>
        </p:nvSpPr>
        <p:spPr>
          <a:xfrm>
            <a:off x="193759" y="5435043"/>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
        <p:nvSpPr>
          <p:cNvPr id="29" name="TextBox 28">
            <a:extLst>
              <a:ext uri="{FF2B5EF4-FFF2-40B4-BE49-F238E27FC236}">
                <a16:creationId xmlns:a16="http://schemas.microsoft.com/office/drawing/2014/main" id="{CE0B945C-1461-0A5B-C223-D19030BC7445}"/>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B60DDE6-9D38-5A81-5C49-84ED0769042D}"/>
              </a:ext>
            </a:extLst>
          </p:cNvPr>
          <p:cNvSpPr/>
          <p:nvPr/>
        </p:nvSpPr>
        <p:spPr>
          <a:xfrm>
            <a:off x="7746170" y="3027271"/>
            <a:ext cx="7196186" cy="14004099"/>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PYNQ SoC Builder</a:t>
            </a:r>
          </a:p>
        </p:txBody>
      </p:sp>
      <p:sp>
        <p:nvSpPr>
          <p:cNvPr id="31" name="TextBox 30">
            <a:extLst>
              <a:ext uri="{FF2B5EF4-FFF2-40B4-BE49-F238E27FC236}">
                <a16:creationId xmlns:a16="http://schemas.microsoft.com/office/drawing/2014/main" id="{246F7E49-A33E-0EF9-8C4B-55C4664C94CF}"/>
              </a:ext>
            </a:extLst>
          </p:cNvPr>
          <p:cNvSpPr txBox="1"/>
          <p:nvPr/>
        </p:nvSpPr>
        <p:spPr>
          <a:xfrm>
            <a:off x="191497" y="739653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7197CF35-5B3C-F1BB-0701-3780EBDD8B59}"/>
              </a:ext>
            </a:extLst>
          </p:cNvPr>
          <p:cNvSpPr/>
          <p:nvPr/>
        </p:nvSpPr>
        <p:spPr>
          <a:xfrm>
            <a:off x="205773" y="7858201"/>
            <a:ext cx="7196186" cy="634143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Remote PYNQ FPGA Laboratory</a:t>
            </a:r>
          </a:p>
        </p:txBody>
      </p:sp>
      <p:sp>
        <p:nvSpPr>
          <p:cNvPr id="33" name="TextBox 32">
            <a:extLst>
              <a:ext uri="{FF2B5EF4-FFF2-40B4-BE49-F238E27FC236}">
                <a16:creationId xmlns:a16="http://schemas.microsoft.com/office/drawing/2014/main" id="{F8696CE3-ABA1-8591-9E11-67162BF0FDF6}"/>
              </a:ext>
            </a:extLst>
          </p:cNvPr>
          <p:cNvSpPr txBox="1"/>
          <p:nvPr/>
        </p:nvSpPr>
        <p:spPr>
          <a:xfrm>
            <a:off x="176995" y="14428598"/>
            <a:ext cx="7196186"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F6B96D29-C6D1-D947-8337-FEFF9A7CA780}"/>
              </a:ext>
            </a:extLst>
          </p:cNvPr>
          <p:cNvSpPr/>
          <p:nvPr/>
        </p:nvSpPr>
        <p:spPr>
          <a:xfrm>
            <a:off x="184944" y="14890264"/>
            <a:ext cx="7196186" cy="6264402"/>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Tree>
    <p:extLst>
      <p:ext uri="{BB962C8B-B14F-4D97-AF65-F5344CB8AC3E}">
        <p14:creationId xmlns:p14="http://schemas.microsoft.com/office/powerpoint/2010/main" val="45919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2DE1-0C34-2A31-BD32-DAAD6A05FB8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ADC4BB6-2222-994D-7B3F-81C8E94B0723}"/>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C18BBEBE-0598-D3AE-2530-83FF9D810D3E}"/>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A5E90D64-59DC-5177-18ED-76851B85D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F311CFC7-B18D-B51B-33AD-206A5B228833}"/>
              </a:ext>
            </a:extLst>
          </p:cNvPr>
          <p:cNvSpPr txBox="1"/>
          <p:nvPr/>
        </p:nvSpPr>
        <p:spPr>
          <a:xfrm>
            <a:off x="3630857" y="1158685"/>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EAA42D45-E091-D90C-ED02-86E079719015}"/>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BC5F3EE1-A50E-6997-5779-9D9F7DE6E740}"/>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Objectives </a:t>
            </a:r>
          </a:p>
        </p:txBody>
      </p:sp>
      <p:sp>
        <p:nvSpPr>
          <p:cNvPr id="12" name="Rectangle 11">
            <a:extLst>
              <a:ext uri="{FF2B5EF4-FFF2-40B4-BE49-F238E27FC236}">
                <a16:creationId xmlns:a16="http://schemas.microsoft.com/office/drawing/2014/main" id="{FA2D94CC-653D-16E2-E12D-DF0442E649E2}"/>
              </a:ext>
            </a:extLst>
          </p:cNvPr>
          <p:cNvSpPr/>
          <p:nvPr/>
        </p:nvSpPr>
        <p:spPr>
          <a:xfrm>
            <a:off x="181745" y="3011885"/>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89D19E42-1C7F-BA1D-A494-08FEFAEC894C}"/>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5734E468-277D-1517-4AAD-90CF6699AC51}"/>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06266CE2-270A-9C6A-3CE1-A12D1063AE24}"/>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F4BC73FF-B49B-87E4-6496-36C69F58B236}"/>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7" name="TextBox 26">
            <a:extLst>
              <a:ext uri="{FF2B5EF4-FFF2-40B4-BE49-F238E27FC236}">
                <a16:creationId xmlns:a16="http://schemas.microsoft.com/office/drawing/2014/main" id="{86F488B2-8C74-CDB4-4184-2D71B371D4A5}"/>
              </a:ext>
            </a:extLst>
          </p:cNvPr>
          <p:cNvSpPr txBox="1"/>
          <p:nvPr/>
        </p:nvSpPr>
        <p:spPr>
          <a:xfrm>
            <a:off x="205773" y="4973377"/>
            <a:ext cx="7184172" cy="4616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a:t>
            </a:r>
          </a:p>
        </p:txBody>
      </p:sp>
      <p:sp>
        <p:nvSpPr>
          <p:cNvPr id="28" name="Rectangle 27">
            <a:extLst>
              <a:ext uri="{FF2B5EF4-FFF2-40B4-BE49-F238E27FC236}">
                <a16:creationId xmlns:a16="http://schemas.microsoft.com/office/drawing/2014/main" id="{9A9C6FE6-74ED-D2C5-D64E-00592AA58125}"/>
              </a:ext>
            </a:extLst>
          </p:cNvPr>
          <p:cNvSpPr/>
          <p:nvPr/>
        </p:nvSpPr>
        <p:spPr>
          <a:xfrm>
            <a:off x="193759" y="5435043"/>
            <a:ext cx="7196186" cy="1715272"/>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p:txBody>
      </p:sp>
      <p:sp>
        <p:nvSpPr>
          <p:cNvPr id="29" name="TextBox 28">
            <a:extLst>
              <a:ext uri="{FF2B5EF4-FFF2-40B4-BE49-F238E27FC236}">
                <a16:creationId xmlns:a16="http://schemas.microsoft.com/office/drawing/2014/main" id="{739A5151-8121-BECF-71AF-C417181DE8AF}"/>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1E9D3AB4-C51B-D370-0941-71498EF8246E}"/>
              </a:ext>
            </a:extLst>
          </p:cNvPr>
          <p:cNvSpPr/>
          <p:nvPr/>
        </p:nvSpPr>
        <p:spPr>
          <a:xfrm>
            <a:off x="7746170" y="3027271"/>
            <a:ext cx="7196186" cy="1117236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PYNQ SoC Builder is a standalone Python application which:</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9021ACA8-00AB-641E-9756-DCBBF1411B5F}"/>
              </a:ext>
            </a:extLst>
          </p:cNvPr>
          <p:cNvSpPr txBox="1"/>
          <p:nvPr/>
        </p:nvSpPr>
        <p:spPr>
          <a:xfrm>
            <a:off x="191497" y="739653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941A96DA-2195-0FAD-FACA-07875697BB17}"/>
              </a:ext>
            </a:extLst>
          </p:cNvPr>
          <p:cNvSpPr/>
          <p:nvPr/>
        </p:nvSpPr>
        <p:spPr>
          <a:xfrm>
            <a:off x="205773" y="7858201"/>
            <a:ext cx="7196186" cy="6341437"/>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This service runs as a background daemon on the PYNQ’s ARM processor.</a:t>
            </a:r>
          </a:p>
        </p:txBody>
      </p:sp>
      <p:sp>
        <p:nvSpPr>
          <p:cNvPr id="33" name="TextBox 32">
            <a:extLst>
              <a:ext uri="{FF2B5EF4-FFF2-40B4-BE49-F238E27FC236}">
                <a16:creationId xmlns:a16="http://schemas.microsoft.com/office/drawing/2014/main" id="{14D5D0E2-84A2-A568-4888-760E42D05194}"/>
              </a:ext>
            </a:extLst>
          </p:cNvPr>
          <p:cNvSpPr txBox="1"/>
          <p:nvPr/>
        </p:nvSpPr>
        <p:spPr>
          <a:xfrm>
            <a:off x="176994" y="14464142"/>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A64BF828-3F1D-C7A6-8674-BCA34E6E2D24}"/>
              </a:ext>
            </a:extLst>
          </p:cNvPr>
          <p:cNvSpPr/>
          <p:nvPr/>
        </p:nvSpPr>
        <p:spPr>
          <a:xfrm>
            <a:off x="176994" y="14925807"/>
            <a:ext cx="14757412" cy="4582628"/>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section will either be connected to the objectives section above or added more information :&gt;</a:t>
            </a: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This section is going to be difficult to produce. We will try our best B)</a:t>
            </a:r>
          </a:p>
        </p:txBody>
      </p:sp>
      <p:pic>
        <p:nvPicPr>
          <p:cNvPr id="3" name="Picture 2" descr="A close-up of a red circuit board&#10;&#10;Description automatically generated">
            <a:extLst>
              <a:ext uri="{FF2B5EF4-FFF2-40B4-BE49-F238E27FC236}">
                <a16:creationId xmlns:a16="http://schemas.microsoft.com/office/drawing/2014/main" id="{A41DC131-498C-4C4A-D944-F5EF87737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19" y="9617825"/>
            <a:ext cx="1642401" cy="1041860"/>
          </a:xfrm>
          <a:prstGeom prst="rect">
            <a:avLst/>
          </a:prstGeom>
        </p:spPr>
      </p:pic>
      <p:sp>
        <p:nvSpPr>
          <p:cNvPr id="5" name="Rectangle 4">
            <a:extLst>
              <a:ext uri="{FF2B5EF4-FFF2-40B4-BE49-F238E27FC236}">
                <a16:creationId xmlns:a16="http://schemas.microsoft.com/office/drawing/2014/main" id="{05CA4519-E39D-7F85-ECCB-BB50EC126768}"/>
              </a:ext>
            </a:extLst>
          </p:cNvPr>
          <p:cNvSpPr/>
          <p:nvPr/>
        </p:nvSpPr>
        <p:spPr>
          <a:xfrm>
            <a:off x="7939219" y="5169505"/>
            <a:ext cx="6802829" cy="44820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17" name="Picture 16" descr="A screenshot of a computer program&#10;&#10;Description automatically generated">
            <a:extLst>
              <a:ext uri="{FF2B5EF4-FFF2-40B4-BE49-F238E27FC236}">
                <a16:creationId xmlns:a16="http://schemas.microsoft.com/office/drawing/2014/main" id="{0A2B0D16-0822-08FF-062D-19B475334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206" y="9950285"/>
            <a:ext cx="3369678" cy="1825802"/>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8008977C-37C3-5B36-0FE3-00CBDE6A5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2357" y="9950284"/>
            <a:ext cx="3369678" cy="182580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2198E336-5B10-4172-16BB-4772FD167B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557" y="12049552"/>
            <a:ext cx="3356977" cy="1825802"/>
          </a:xfrm>
          <a:prstGeom prst="rect">
            <a:avLst/>
          </a:prstGeom>
        </p:spPr>
      </p:pic>
      <p:pic>
        <p:nvPicPr>
          <p:cNvPr id="23" name="Picture 22">
            <a:extLst>
              <a:ext uri="{FF2B5EF4-FFF2-40B4-BE49-F238E27FC236}">
                <a16:creationId xmlns:a16="http://schemas.microsoft.com/office/drawing/2014/main" id="{53212D3A-A479-9EC8-FAA0-51D7A5C3A859}"/>
              </a:ext>
            </a:extLst>
          </p:cNvPr>
          <p:cNvPicPr>
            <a:picLocks noChangeAspect="1"/>
          </p:cNvPicPr>
          <p:nvPr/>
        </p:nvPicPr>
        <p:blipFill>
          <a:blip r:embed="rId7"/>
          <a:stretch>
            <a:fillRect/>
          </a:stretch>
        </p:blipFill>
        <p:spPr>
          <a:xfrm>
            <a:off x="11361256" y="12053084"/>
            <a:ext cx="3376029" cy="1822269"/>
          </a:xfrm>
          <a:prstGeom prst="rect">
            <a:avLst/>
          </a:prstGeom>
        </p:spPr>
      </p:pic>
      <p:sp>
        <p:nvSpPr>
          <p:cNvPr id="24" name="TextBox 23">
            <a:extLst>
              <a:ext uri="{FF2B5EF4-FFF2-40B4-BE49-F238E27FC236}">
                <a16:creationId xmlns:a16="http://schemas.microsoft.com/office/drawing/2014/main" id="{B11CA88F-E5D5-2979-1A19-BFE94B22928A}"/>
              </a:ext>
            </a:extLst>
          </p:cNvPr>
          <p:cNvSpPr txBox="1"/>
          <p:nvPr/>
        </p:nvSpPr>
        <p:spPr>
          <a:xfrm>
            <a:off x="7940806" y="11776086"/>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Menu</a:t>
            </a:r>
          </a:p>
        </p:txBody>
      </p:sp>
      <p:sp>
        <p:nvSpPr>
          <p:cNvPr id="25" name="TextBox 24">
            <a:extLst>
              <a:ext uri="{FF2B5EF4-FFF2-40B4-BE49-F238E27FC236}">
                <a16:creationId xmlns:a16="http://schemas.microsoft.com/office/drawing/2014/main" id="{10A86835-3D95-76B8-ED7A-AB8CDF2768B6}"/>
              </a:ext>
            </a:extLst>
          </p:cNvPr>
          <p:cNvSpPr txBox="1"/>
          <p:nvPr/>
        </p:nvSpPr>
        <p:spPr>
          <a:xfrm>
            <a:off x="11367607" y="11769839"/>
            <a:ext cx="3369678" cy="276999"/>
          </a:xfrm>
          <a:prstGeom prst="rect">
            <a:avLst/>
          </a:prstGeom>
          <a:noFill/>
        </p:spPr>
        <p:txBody>
          <a:bodyPr wrap="square" rtlCol="0">
            <a:spAutoFit/>
          </a:bodyPr>
          <a:lstStyle/>
          <a:p>
            <a:pPr algn="ctr"/>
            <a:r>
              <a:rPr lang="en-IE" sz="1200" dirty="0">
                <a:latin typeface="Congenial" panose="02000503040000020004" pitchFamily="2" charset="0"/>
              </a:rPr>
              <a:t>In Progress Screen</a:t>
            </a:r>
          </a:p>
        </p:txBody>
      </p:sp>
      <p:sp>
        <p:nvSpPr>
          <p:cNvPr id="35" name="TextBox 34">
            <a:extLst>
              <a:ext uri="{FF2B5EF4-FFF2-40B4-BE49-F238E27FC236}">
                <a16:creationId xmlns:a16="http://schemas.microsoft.com/office/drawing/2014/main" id="{7E5EB8F9-624F-5575-9A3E-6480AFA3F82E}"/>
              </a:ext>
            </a:extLst>
          </p:cNvPr>
          <p:cNvSpPr txBox="1"/>
          <p:nvPr/>
        </p:nvSpPr>
        <p:spPr>
          <a:xfrm>
            <a:off x="7939206" y="13885134"/>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6F835EBF-10F9-3A2F-EDA8-FDF484A8FAA8}"/>
              </a:ext>
            </a:extLst>
          </p:cNvPr>
          <p:cNvSpPr txBox="1"/>
          <p:nvPr/>
        </p:nvSpPr>
        <p:spPr>
          <a:xfrm>
            <a:off x="11366007" y="13878887"/>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sp>
        <p:nvSpPr>
          <p:cNvPr id="37" name="Rectangle: Rounded Corners 36">
            <a:extLst>
              <a:ext uri="{FF2B5EF4-FFF2-40B4-BE49-F238E27FC236}">
                <a16:creationId xmlns:a16="http://schemas.microsoft.com/office/drawing/2014/main" id="{EF7716DF-0001-78BF-0D54-CDA3FCAE3A30}"/>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8" name="Rectangle 37">
            <a:extLst>
              <a:ext uri="{FF2B5EF4-FFF2-40B4-BE49-F238E27FC236}">
                <a16:creationId xmlns:a16="http://schemas.microsoft.com/office/drawing/2014/main" id="{879B4ED4-2660-6102-5423-1B8A096211DA}"/>
              </a:ext>
            </a:extLst>
          </p:cNvPr>
          <p:cNvSpPr/>
          <p:nvPr/>
        </p:nvSpPr>
        <p:spPr>
          <a:xfrm>
            <a:off x="8115300" y="5491876"/>
            <a:ext cx="1860748"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sp>
        <p:nvSpPr>
          <p:cNvPr id="39" name="Rectangle 38">
            <a:extLst>
              <a:ext uri="{FF2B5EF4-FFF2-40B4-BE49-F238E27FC236}">
                <a16:creationId xmlns:a16="http://schemas.microsoft.com/office/drawing/2014/main" id="{34C4F8FA-C828-5AB3-1DC5-8DD453564E52}"/>
              </a:ext>
            </a:extLst>
          </p:cNvPr>
          <p:cNvSpPr/>
          <p:nvPr/>
        </p:nvSpPr>
        <p:spPr>
          <a:xfrm>
            <a:off x="8115299" y="6171627"/>
            <a:ext cx="1859783" cy="190346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Name, Description,</a:t>
            </a:r>
          </a:p>
          <a:p>
            <a:pPr marL="36000" algn="ctr"/>
            <a:r>
              <a:rPr lang="en-IE" sz="1200" dirty="0">
                <a:latin typeface="Congenial" panose="02000503040000020004" pitchFamily="2" charset="0"/>
              </a:rPr>
              <a:t> Date, Author, Email, Company</a:t>
            </a:r>
          </a:p>
          <a:p>
            <a:pPr marL="36000" algn="ctr"/>
            <a:r>
              <a:rPr lang="en-IE" sz="1200" dirty="0">
                <a:latin typeface="Congenial" panose="02000503040000020004" pitchFamily="2" charset="0"/>
              </a:rPr>
              <a:t>Component</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DDA796BF-78E2-907D-F6A3-F2932450BAA0}"/>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30D294A8-6B78-B0B5-B3BC-17B43E8C705A}"/>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46" name="Straight Arrow Connector 45">
            <a:extLst>
              <a:ext uri="{FF2B5EF4-FFF2-40B4-BE49-F238E27FC236}">
                <a16:creationId xmlns:a16="http://schemas.microsoft.com/office/drawing/2014/main" id="{98DA1B83-3416-6975-B4D8-AFAD4D6F2E02}"/>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9DE577A-5127-F0D6-79CB-0DEC9B3336FA}"/>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E5B057B-0C52-5E91-2C0E-3F12E1881562}"/>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207B75FB-E85C-298D-0A4C-1D5C95F3F1D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C1BD3A44-B696-6B54-8EFB-E341224DB1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EB5A9E15-4160-7EA3-E8E4-148D8E7ADE5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2AD9A5F7-10AF-239C-AD56-60E7EA99DC32}"/>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C8CCB684-A75C-E3CB-C773-8B4E152488A7}"/>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D0291A89-7D42-E984-0E8A-3972483F9A57}"/>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FFB6BD3A-89D0-0489-193D-D77E4857EDB4}"/>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5140692D-0E6E-9CF9-1EEA-E70EA47DFD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F6083726-4BCA-9130-E5BE-CFD43774B0C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88273B5C-2161-EC8A-4BF9-70E59F782870}"/>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Tree>
    <p:extLst>
      <p:ext uri="{BB962C8B-B14F-4D97-AF65-F5344CB8AC3E}">
        <p14:creationId xmlns:p14="http://schemas.microsoft.com/office/powerpoint/2010/main" val="44019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D2D58-D70F-B5FF-D2AD-3281FD2C709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8BBECEC-7ED5-0FF3-4317-F85933D351EA}"/>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709DC0D3-0478-751A-8501-91511D7A5603}"/>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8A946061-D0A7-B88F-8A3E-8913CA107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77C79E47-06DA-0FAD-B583-908A0E0E9B1E}"/>
              </a:ext>
            </a:extLst>
          </p:cNvPr>
          <p:cNvSpPr txBox="1"/>
          <p:nvPr/>
        </p:nvSpPr>
        <p:spPr>
          <a:xfrm>
            <a:off x="3630857" y="1158685"/>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CFD2F81A-74EE-699F-A6EE-E2CEE6F01C5B}"/>
              </a:ext>
            </a:extLst>
          </p:cNvPr>
          <p:cNvSpPr txBox="1"/>
          <p:nvPr/>
        </p:nvSpPr>
        <p:spPr>
          <a:xfrm>
            <a:off x="3630857" y="444113"/>
            <a:ext cx="11500509" cy="707886"/>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p:txBody>
      </p:sp>
      <p:sp>
        <p:nvSpPr>
          <p:cNvPr id="11" name="TextBox 10">
            <a:extLst>
              <a:ext uri="{FF2B5EF4-FFF2-40B4-BE49-F238E27FC236}">
                <a16:creationId xmlns:a16="http://schemas.microsoft.com/office/drawing/2014/main" id="{D8EB19CF-2555-B5D4-12CA-4664573807BF}"/>
              </a:ext>
            </a:extLst>
          </p:cNvPr>
          <p:cNvSpPr txBox="1"/>
          <p:nvPr/>
        </p:nvSpPr>
        <p:spPr>
          <a:xfrm>
            <a:off x="193759" y="2550219"/>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 and Objectives </a:t>
            </a:r>
          </a:p>
        </p:txBody>
      </p:sp>
      <p:sp>
        <p:nvSpPr>
          <p:cNvPr id="12" name="Rectangle 11">
            <a:extLst>
              <a:ext uri="{FF2B5EF4-FFF2-40B4-BE49-F238E27FC236}">
                <a16:creationId xmlns:a16="http://schemas.microsoft.com/office/drawing/2014/main" id="{34ADFAB5-14C8-7203-23D6-466F494FEC0D}"/>
              </a:ext>
            </a:extLst>
          </p:cNvPr>
          <p:cNvSpPr/>
          <p:nvPr/>
        </p:nvSpPr>
        <p:spPr>
          <a:xfrm>
            <a:off x="181745" y="3011884"/>
            <a:ext cx="7196186" cy="3194211"/>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This project is an implementation of three key components required to enable faster SoC project deployment and increase accessibility and interaction between PYNQ FPGA hardware, RISC-V Core implementations and students, enthusiasts and educators.</a:t>
            </a: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85429DD5-556E-8F9A-7428-5A06A6D646E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6E05FC48-540D-DAE9-1B5C-4154119E63BF}"/>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34B9B207-34E8-3501-AFAE-E45C4204A68D}"/>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6B646F13-642D-A8C3-ACA3-229549A0776E}"/>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9" name="TextBox 28">
            <a:extLst>
              <a:ext uri="{FF2B5EF4-FFF2-40B4-BE49-F238E27FC236}">
                <a16:creationId xmlns:a16="http://schemas.microsoft.com/office/drawing/2014/main" id="{7AD70052-369C-D00C-77CF-8ADAAB604FCE}"/>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400F1CE-464A-4DA4-AA6A-3D0CB3A846AE}"/>
              </a:ext>
            </a:extLst>
          </p:cNvPr>
          <p:cNvSpPr/>
          <p:nvPr/>
        </p:nvSpPr>
        <p:spPr>
          <a:xfrm>
            <a:off x="7746170" y="3027270"/>
            <a:ext cx="7196186" cy="1253207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b="1" dirty="0">
                <a:solidFill>
                  <a:schemeClr val="tx1"/>
                </a:solidFill>
                <a:latin typeface="Congenial" panose="02000503040000020004" pitchFamily="2" charset="0"/>
              </a:rPr>
              <a:t>PYNQ SoC Builder </a:t>
            </a:r>
            <a:r>
              <a:rPr lang="en-IE" dirty="0">
                <a:solidFill>
                  <a:schemeClr val="tx1"/>
                </a:solidFill>
                <a:latin typeface="Congenial" panose="02000503040000020004" pitchFamily="2" charset="0"/>
              </a:rPr>
              <a:t>is a standalone Python application which builds HDLGen-ChatGPT projects. </a:t>
            </a:r>
          </a:p>
          <a:p>
            <a:pPr>
              <a:spcAft>
                <a:spcPts val="600"/>
              </a:spcAft>
            </a:pPr>
            <a:r>
              <a:rPr lang="en-IE" b="1" dirty="0">
                <a:solidFill>
                  <a:schemeClr val="tx1"/>
                </a:solidFill>
                <a:latin typeface="Congenial" panose="02000503040000020004" pitchFamily="2" charset="0"/>
              </a:rPr>
              <a:t>HDLGen-ChatGPT</a:t>
            </a:r>
            <a:r>
              <a:rPr lang="en-IE" dirty="0">
                <a:solidFill>
                  <a:schemeClr val="tx1"/>
                </a:solidFill>
                <a:latin typeface="Congenial" panose="02000503040000020004" pitchFamily="2" charset="0"/>
              </a:rPr>
              <a:t> is an open-source Python tool developed in the University of Galway to enable fast capture of HDL-based SoC capture and implementation, by automated VHDL/Verilog, testbench and waveform generation.</a:t>
            </a:r>
            <a:endParaRPr lang="en-IE" sz="1100" b="1" dirty="0">
              <a:solidFill>
                <a:schemeClr val="tx1"/>
              </a:solidFill>
              <a:latin typeface="Congenial" panose="02000503040000020004" pitchFamily="2" charset="0"/>
            </a:endParaRPr>
          </a:p>
          <a:p>
            <a:pPr>
              <a:spcAft>
                <a:spcPts val="600"/>
              </a:spcAft>
            </a:pPr>
            <a:r>
              <a:rPr lang="en-IE" dirty="0">
                <a:solidFill>
                  <a:schemeClr val="tx1"/>
                </a:solidFill>
                <a:latin typeface="Congenial" panose="02000503040000020004" pitchFamily="2" charset="0"/>
              </a:rPr>
              <a:t>PYNQ SoC Builder completes the following:</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a:spcBef>
                <a:spcPts val="600"/>
              </a:spcBef>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AE1C9BBF-0A51-9DA6-B96D-A3EE170DEBE7}"/>
              </a:ext>
            </a:extLst>
          </p:cNvPr>
          <p:cNvSpPr txBox="1"/>
          <p:nvPr/>
        </p:nvSpPr>
        <p:spPr>
          <a:xfrm>
            <a:off x="186746" y="650987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2D90431A-C538-E780-943E-250161A2C4A0}"/>
              </a:ext>
            </a:extLst>
          </p:cNvPr>
          <p:cNvSpPr/>
          <p:nvPr/>
        </p:nvSpPr>
        <p:spPr>
          <a:xfrm>
            <a:off x="205773" y="6971541"/>
            <a:ext cx="7196186" cy="8587800"/>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called </a:t>
            </a:r>
            <a:r>
              <a:rPr lang="en-IE" b="1" dirty="0">
                <a:solidFill>
                  <a:schemeClr val="tx1"/>
                </a:solidFill>
                <a:latin typeface="Congenial" panose="02000503040000020004" pitchFamily="2" charset="0"/>
              </a:rPr>
              <a:t>ngrok</a:t>
            </a:r>
            <a:r>
              <a:rPr lang="en-IE" dirty="0">
                <a:solidFill>
                  <a:schemeClr val="tx1"/>
                </a:solidFill>
                <a:latin typeface="Congenial" panose="02000503040000020004" pitchFamily="2" charset="0"/>
              </a:rPr>
              <a:t>. This service runs as a background daemon on the PYNQ’s ARM processor.</a:t>
            </a: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Ngrok secures tunnels over HTTPS by default, encrypting all data transferred over the network. For authentication, ngrok supports OAuth 2.0, which allows users to login using third party platforms. For the duration of this project, users are authenticated by logging in using their @universityofgalway.ie Microsoft accounts.</a:t>
            </a:r>
          </a:p>
        </p:txBody>
      </p:sp>
      <p:sp>
        <p:nvSpPr>
          <p:cNvPr id="33" name="TextBox 32">
            <a:extLst>
              <a:ext uri="{FF2B5EF4-FFF2-40B4-BE49-F238E27FC236}">
                <a16:creationId xmlns:a16="http://schemas.microsoft.com/office/drawing/2014/main" id="{F3D4F1F2-EB13-2061-ADD6-6BF700222D0A}"/>
              </a:ext>
            </a:extLst>
          </p:cNvPr>
          <p:cNvSpPr txBox="1"/>
          <p:nvPr/>
        </p:nvSpPr>
        <p:spPr>
          <a:xfrm>
            <a:off x="176994" y="15720888"/>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408438C2-B553-FC62-E6A8-398BC1BD373F}"/>
              </a:ext>
            </a:extLst>
          </p:cNvPr>
          <p:cNvSpPr/>
          <p:nvPr/>
        </p:nvSpPr>
        <p:spPr>
          <a:xfrm>
            <a:off x="176994" y="16182553"/>
            <a:ext cx="14757412" cy="332588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grpSp>
        <p:nvGrpSpPr>
          <p:cNvPr id="10" name="Group 9">
            <a:extLst>
              <a:ext uri="{FF2B5EF4-FFF2-40B4-BE49-F238E27FC236}">
                <a16:creationId xmlns:a16="http://schemas.microsoft.com/office/drawing/2014/main" id="{556DD27D-40D4-5D9C-8BCE-B83349B351A5}"/>
              </a:ext>
            </a:extLst>
          </p:cNvPr>
          <p:cNvGrpSpPr/>
          <p:nvPr/>
        </p:nvGrpSpPr>
        <p:grpSpPr>
          <a:xfrm>
            <a:off x="7939206" y="11314623"/>
            <a:ext cx="6802829" cy="4211849"/>
            <a:chOff x="7939206" y="10966282"/>
            <a:chExt cx="6802829" cy="4211849"/>
          </a:xfrm>
        </p:grpSpPr>
        <p:pic>
          <p:nvPicPr>
            <p:cNvPr id="17" name="Picture 16" descr="A screenshot of a computer program&#10;&#10;Description automatically generated">
              <a:extLst>
                <a:ext uri="{FF2B5EF4-FFF2-40B4-BE49-F238E27FC236}">
                  <a16:creationId xmlns:a16="http://schemas.microsoft.com/office/drawing/2014/main" id="{83D2BD84-2323-D56F-5EB4-983A296FA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206" y="10966283"/>
              <a:ext cx="3369678" cy="1825802"/>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53A1C88E-832D-046F-C2F9-219381444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2357" y="10966282"/>
              <a:ext cx="3369678" cy="1825802"/>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BAA7806B-99C5-262D-6FB3-3576C62EA7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5557" y="13065550"/>
              <a:ext cx="3356977" cy="1825802"/>
            </a:xfrm>
            <a:prstGeom prst="rect">
              <a:avLst/>
            </a:prstGeom>
          </p:spPr>
        </p:pic>
        <p:pic>
          <p:nvPicPr>
            <p:cNvPr id="23" name="Picture 22">
              <a:extLst>
                <a:ext uri="{FF2B5EF4-FFF2-40B4-BE49-F238E27FC236}">
                  <a16:creationId xmlns:a16="http://schemas.microsoft.com/office/drawing/2014/main" id="{AF45975D-2457-4B05-11E0-C782E8592FE0}"/>
                </a:ext>
              </a:extLst>
            </p:cNvPr>
            <p:cNvPicPr>
              <a:picLocks noChangeAspect="1"/>
            </p:cNvPicPr>
            <p:nvPr/>
          </p:nvPicPr>
          <p:blipFill>
            <a:blip r:embed="rId6"/>
            <a:stretch>
              <a:fillRect/>
            </a:stretch>
          </p:blipFill>
          <p:spPr>
            <a:xfrm>
              <a:off x="11361256" y="13069082"/>
              <a:ext cx="3376029" cy="1822269"/>
            </a:xfrm>
            <a:prstGeom prst="rect">
              <a:avLst/>
            </a:prstGeom>
          </p:spPr>
        </p:pic>
        <p:sp>
          <p:nvSpPr>
            <p:cNvPr id="24" name="TextBox 23">
              <a:extLst>
                <a:ext uri="{FF2B5EF4-FFF2-40B4-BE49-F238E27FC236}">
                  <a16:creationId xmlns:a16="http://schemas.microsoft.com/office/drawing/2014/main" id="{D5F833B6-5C93-605D-58BA-F8C786950974}"/>
                </a:ext>
              </a:extLst>
            </p:cNvPr>
            <p:cNvSpPr txBox="1"/>
            <p:nvPr/>
          </p:nvSpPr>
          <p:spPr>
            <a:xfrm>
              <a:off x="7940806" y="12792084"/>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Menu</a:t>
              </a:r>
            </a:p>
          </p:txBody>
        </p:sp>
        <p:sp>
          <p:nvSpPr>
            <p:cNvPr id="25" name="TextBox 24">
              <a:extLst>
                <a:ext uri="{FF2B5EF4-FFF2-40B4-BE49-F238E27FC236}">
                  <a16:creationId xmlns:a16="http://schemas.microsoft.com/office/drawing/2014/main" id="{D2DB3D7A-387B-6F05-8907-429371DAC75B}"/>
                </a:ext>
              </a:extLst>
            </p:cNvPr>
            <p:cNvSpPr txBox="1"/>
            <p:nvPr/>
          </p:nvSpPr>
          <p:spPr>
            <a:xfrm>
              <a:off x="11367607" y="12785837"/>
              <a:ext cx="3369678" cy="276999"/>
            </a:xfrm>
            <a:prstGeom prst="rect">
              <a:avLst/>
            </a:prstGeom>
            <a:noFill/>
          </p:spPr>
          <p:txBody>
            <a:bodyPr wrap="square" rtlCol="0">
              <a:spAutoFit/>
            </a:bodyPr>
            <a:lstStyle/>
            <a:p>
              <a:pPr algn="ctr"/>
              <a:r>
                <a:rPr lang="en-IE" sz="1200" dirty="0">
                  <a:latin typeface="Congenial" panose="02000503040000020004" pitchFamily="2" charset="0"/>
                </a:rPr>
                <a:t>In Progress Screen</a:t>
              </a:r>
            </a:p>
          </p:txBody>
        </p:sp>
        <p:sp>
          <p:nvSpPr>
            <p:cNvPr id="35" name="TextBox 34">
              <a:extLst>
                <a:ext uri="{FF2B5EF4-FFF2-40B4-BE49-F238E27FC236}">
                  <a16:creationId xmlns:a16="http://schemas.microsoft.com/office/drawing/2014/main" id="{1FE8FDE3-94BC-A772-52CA-44632768D53E}"/>
                </a:ext>
              </a:extLst>
            </p:cNvPr>
            <p:cNvSpPr txBox="1"/>
            <p:nvPr/>
          </p:nvSpPr>
          <p:spPr>
            <a:xfrm>
              <a:off x="7939206" y="14901132"/>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9962113A-4CF9-70BC-0097-758E5F40384B}"/>
                </a:ext>
              </a:extLst>
            </p:cNvPr>
            <p:cNvSpPr txBox="1"/>
            <p:nvPr/>
          </p:nvSpPr>
          <p:spPr>
            <a:xfrm>
              <a:off x="11366007" y="14894885"/>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grpSp>
      <p:grpSp>
        <p:nvGrpSpPr>
          <p:cNvPr id="2" name="Group 1">
            <a:extLst>
              <a:ext uri="{FF2B5EF4-FFF2-40B4-BE49-F238E27FC236}">
                <a16:creationId xmlns:a16="http://schemas.microsoft.com/office/drawing/2014/main" id="{CEFE44F7-35C4-7E73-1725-C8ED6C5F2D79}"/>
              </a:ext>
            </a:extLst>
          </p:cNvPr>
          <p:cNvGrpSpPr/>
          <p:nvPr/>
        </p:nvGrpSpPr>
        <p:grpSpPr>
          <a:xfrm>
            <a:off x="7939219" y="6961464"/>
            <a:ext cx="6830552" cy="4177194"/>
            <a:chOff x="7939219" y="5292322"/>
            <a:chExt cx="6830552" cy="4177194"/>
          </a:xfrm>
        </p:grpSpPr>
        <p:sp>
          <p:nvSpPr>
            <p:cNvPr id="5" name="Rectangle 4">
              <a:extLst>
                <a:ext uri="{FF2B5EF4-FFF2-40B4-BE49-F238E27FC236}">
                  <a16:creationId xmlns:a16="http://schemas.microsoft.com/office/drawing/2014/main" id="{66D5E288-9B49-503E-79CA-82B14FEE78FB}"/>
                </a:ext>
              </a:extLst>
            </p:cNvPr>
            <p:cNvSpPr/>
            <p:nvPr/>
          </p:nvSpPr>
          <p:spPr>
            <a:xfrm>
              <a:off x="7939219" y="5292322"/>
              <a:ext cx="6802829" cy="4177194"/>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37" name="Rectangle: Rounded Corners 36">
              <a:extLst>
                <a:ext uri="{FF2B5EF4-FFF2-40B4-BE49-F238E27FC236}">
                  <a16:creationId xmlns:a16="http://schemas.microsoft.com/office/drawing/2014/main" id="{660BF589-9EEE-91D6-57E8-D30DEFDECA02}"/>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9" name="Rectangle 38">
              <a:extLst>
                <a:ext uri="{FF2B5EF4-FFF2-40B4-BE49-F238E27FC236}">
                  <a16:creationId xmlns:a16="http://schemas.microsoft.com/office/drawing/2014/main" id="{E791007F-168B-CD81-586C-CE93BEAED7EB}"/>
                </a:ext>
              </a:extLst>
            </p:cNvPr>
            <p:cNvSpPr/>
            <p:nvPr/>
          </p:nvSpPr>
          <p:spPr>
            <a:xfrm>
              <a:off x="8115299" y="6171627"/>
              <a:ext cx="1859783" cy="208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Component Name, Description,</a:t>
              </a:r>
            </a:p>
            <a:p>
              <a:pPr marL="36000" algn="ctr"/>
              <a:r>
                <a:rPr lang="en-IE" sz="1200" dirty="0">
                  <a:latin typeface="Congenial" panose="02000503040000020004" pitchFamily="2" charset="0"/>
                </a:rPr>
                <a:t> Date, Author, </a:t>
              </a:r>
            </a:p>
            <a:p>
              <a:pPr marL="36000" algn="ctr"/>
              <a:r>
                <a:rPr lang="en-IE" sz="1200" dirty="0">
                  <a:latin typeface="Congenial" panose="02000503040000020004" pitchFamily="2" charset="0"/>
                </a:rPr>
                <a:t>Email, Company</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8195EB84-39AA-80EF-94BA-2709C449EC57}"/>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9893D855-14C0-53F3-75C8-477336322B19}"/>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54" name="Straight Arrow Connector 53">
              <a:extLst>
                <a:ext uri="{FF2B5EF4-FFF2-40B4-BE49-F238E27FC236}">
                  <a16:creationId xmlns:a16="http://schemas.microsoft.com/office/drawing/2014/main" id="{612A2C6C-3203-D0F8-FCB2-17AA10C53325}"/>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8D27DB09-BC95-652D-2B1A-5CDDC7EC6B90}"/>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BDB40A8-05F3-9894-37DD-EEA26FA3EC00}"/>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9E569580-50AB-DA0C-A380-CB7D324FF99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13AFEE02-B204-63A8-E4B3-6DAA8C0863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A9A97611-1B8A-9FBA-1919-B6D56CFFBF8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926D1F19-7AD9-DE38-6820-1DFEE3AC7600}"/>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F0688DE1-E3C9-878A-11E2-EC9AA26BBF8C}"/>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000E52C9-DE92-3290-3BD1-2DA14FCAEA2C}"/>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1F7976FD-312E-60B2-E276-9132EE2BDFDC}"/>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98FF07A6-AB67-A918-FD04-1A5B7E14FB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0F541283-38BB-B8F8-2C3E-1E393994F28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290557FA-BFD1-7E0C-CC3F-5A941AC82102}"/>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
          <p:nvSpPr>
            <p:cNvPr id="38" name="Rectangle 37">
              <a:extLst>
                <a:ext uri="{FF2B5EF4-FFF2-40B4-BE49-F238E27FC236}">
                  <a16:creationId xmlns:a16="http://schemas.microsoft.com/office/drawing/2014/main" id="{57A47213-2692-909E-A4F2-841E3FF275A5}"/>
                </a:ext>
              </a:extLst>
            </p:cNvPr>
            <p:cNvSpPr/>
            <p:nvPr/>
          </p:nvSpPr>
          <p:spPr>
            <a:xfrm>
              <a:off x="8115300" y="5491876"/>
              <a:ext cx="1859782"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grpSp>
      <p:sp>
        <p:nvSpPr>
          <p:cNvPr id="60" name="Rectangle 59">
            <a:extLst>
              <a:ext uri="{FF2B5EF4-FFF2-40B4-BE49-F238E27FC236}">
                <a16:creationId xmlns:a16="http://schemas.microsoft.com/office/drawing/2014/main" id="{F59B4EBD-0390-5255-B4D5-F1ECD8DDA2D8}"/>
              </a:ext>
            </a:extLst>
          </p:cNvPr>
          <p:cNvSpPr/>
          <p:nvPr/>
        </p:nvSpPr>
        <p:spPr>
          <a:xfrm>
            <a:off x="359898" y="8427996"/>
            <a:ext cx="6848979" cy="188601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20" name="Picture 19" descr="A blue and black logo&#10;&#10;Description automatically generated">
            <a:extLst>
              <a:ext uri="{FF2B5EF4-FFF2-40B4-BE49-F238E27FC236}">
                <a16:creationId xmlns:a16="http://schemas.microsoft.com/office/drawing/2014/main" id="{0352DE73-1B56-05B8-2FA6-692CB13946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1670" y="8366315"/>
            <a:ext cx="1640199" cy="757166"/>
          </a:xfrm>
          <a:prstGeom prst="rect">
            <a:avLst/>
          </a:prstGeom>
        </p:spPr>
      </p:pic>
      <p:pic>
        <p:nvPicPr>
          <p:cNvPr id="26" name="Picture 25" descr="A logo of a google chrome&#10;&#10;Description automatically generated">
            <a:extLst>
              <a:ext uri="{FF2B5EF4-FFF2-40B4-BE49-F238E27FC236}">
                <a16:creationId xmlns:a16="http://schemas.microsoft.com/office/drawing/2014/main" id="{6BD39CDE-FB5E-07D4-34A3-4B81EC571B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43017" y="8814487"/>
            <a:ext cx="1361507" cy="1361507"/>
          </a:xfrm>
          <a:prstGeom prst="rect">
            <a:avLst/>
          </a:prstGeom>
        </p:spPr>
      </p:pic>
      <p:sp>
        <p:nvSpPr>
          <p:cNvPr id="49" name="Arc 48">
            <a:extLst>
              <a:ext uri="{FF2B5EF4-FFF2-40B4-BE49-F238E27FC236}">
                <a16:creationId xmlns:a16="http://schemas.microsoft.com/office/drawing/2014/main" id="{14AC649F-0818-2316-EA8A-E4F53DB925C9}"/>
              </a:ext>
            </a:extLst>
          </p:cNvPr>
          <p:cNvSpPr/>
          <p:nvPr/>
        </p:nvSpPr>
        <p:spPr>
          <a:xfrm rot="19123379">
            <a:off x="2395022" y="9073382"/>
            <a:ext cx="3114155" cy="3073348"/>
          </a:xfrm>
          <a:prstGeom prst="arc">
            <a:avLst>
              <a:gd name="adj1" fmla="val 16040921"/>
              <a:gd name="adj2" fmla="val 110593"/>
            </a:avLst>
          </a:prstGeom>
          <a:ln w="76200">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50" name="TextBox 49">
            <a:extLst>
              <a:ext uri="{FF2B5EF4-FFF2-40B4-BE49-F238E27FC236}">
                <a16:creationId xmlns:a16="http://schemas.microsoft.com/office/drawing/2014/main" id="{C346CEA4-F9CB-E238-FD11-061DD870F97D}"/>
              </a:ext>
            </a:extLst>
          </p:cNvPr>
          <p:cNvSpPr txBox="1"/>
          <p:nvPr/>
        </p:nvSpPr>
        <p:spPr>
          <a:xfrm>
            <a:off x="2637186" y="9673989"/>
            <a:ext cx="2624326" cy="584775"/>
          </a:xfrm>
          <a:prstGeom prst="rect">
            <a:avLst/>
          </a:prstGeom>
          <a:noFill/>
        </p:spPr>
        <p:txBody>
          <a:bodyPr wrap="square" rtlCol="0">
            <a:spAutoFit/>
          </a:bodyPr>
          <a:lstStyle/>
          <a:p>
            <a:pPr algn="ctr"/>
            <a:r>
              <a:rPr lang="en-IE" sz="1600" b="1" dirty="0">
                <a:latin typeface="Congenial" panose="02000503040000020004" pitchFamily="2" charset="0"/>
              </a:rPr>
              <a:t>Connection is tunnelled through ngrok servers</a:t>
            </a:r>
            <a:endParaRPr lang="en-IE" sz="1600" dirty="0">
              <a:latin typeface="Congenial" panose="02000503040000020004" pitchFamily="2" charset="0"/>
            </a:endParaRPr>
          </a:p>
        </p:txBody>
      </p:sp>
      <p:pic>
        <p:nvPicPr>
          <p:cNvPr id="52" name="Picture 51">
            <a:extLst>
              <a:ext uri="{FF2B5EF4-FFF2-40B4-BE49-F238E27FC236}">
                <a16:creationId xmlns:a16="http://schemas.microsoft.com/office/drawing/2014/main" id="{369B9185-298D-3EB3-77C5-E0286BF734DC}"/>
              </a:ext>
            </a:extLst>
          </p:cNvPr>
          <p:cNvPicPr>
            <a:picLocks noChangeAspect="1"/>
          </p:cNvPicPr>
          <p:nvPr/>
        </p:nvPicPr>
        <p:blipFill rotWithShape="1">
          <a:blip r:embed="rId11"/>
          <a:srcRect l="5768" t="2893" r="2238"/>
          <a:stretch/>
        </p:blipFill>
        <p:spPr>
          <a:xfrm>
            <a:off x="995637" y="11791497"/>
            <a:ext cx="2953278" cy="3173907"/>
          </a:xfrm>
          <a:prstGeom prst="rect">
            <a:avLst/>
          </a:prstGeom>
        </p:spPr>
      </p:pic>
      <p:pic>
        <p:nvPicPr>
          <p:cNvPr id="55" name="Picture 54">
            <a:extLst>
              <a:ext uri="{FF2B5EF4-FFF2-40B4-BE49-F238E27FC236}">
                <a16:creationId xmlns:a16="http://schemas.microsoft.com/office/drawing/2014/main" id="{8232C213-E203-4F68-F84C-EF98DD648AA6}"/>
              </a:ext>
            </a:extLst>
          </p:cNvPr>
          <p:cNvPicPr>
            <a:picLocks noChangeAspect="1"/>
          </p:cNvPicPr>
          <p:nvPr/>
        </p:nvPicPr>
        <p:blipFill>
          <a:blip r:embed="rId12"/>
          <a:stretch>
            <a:fillRect/>
          </a:stretch>
        </p:blipFill>
        <p:spPr>
          <a:xfrm>
            <a:off x="4024288" y="11797825"/>
            <a:ext cx="2742136" cy="3167578"/>
          </a:xfrm>
          <a:prstGeom prst="rect">
            <a:avLst/>
          </a:prstGeom>
        </p:spPr>
      </p:pic>
      <p:sp>
        <p:nvSpPr>
          <p:cNvPr id="59" name="TextBox 58">
            <a:extLst>
              <a:ext uri="{FF2B5EF4-FFF2-40B4-BE49-F238E27FC236}">
                <a16:creationId xmlns:a16="http://schemas.microsoft.com/office/drawing/2014/main" id="{711FBA33-C9B3-4648-2281-61E8F5968352}"/>
              </a:ext>
            </a:extLst>
          </p:cNvPr>
          <p:cNvSpPr txBox="1"/>
          <p:nvPr/>
        </p:nvSpPr>
        <p:spPr>
          <a:xfrm>
            <a:off x="186746" y="14960294"/>
            <a:ext cx="7172159" cy="646331"/>
          </a:xfrm>
          <a:prstGeom prst="rect">
            <a:avLst/>
          </a:prstGeom>
          <a:noFill/>
        </p:spPr>
        <p:txBody>
          <a:bodyPr wrap="square" rtlCol="0">
            <a:spAutoFit/>
          </a:bodyPr>
          <a:lstStyle/>
          <a:p>
            <a:pPr algn="ctr"/>
            <a:r>
              <a:rPr lang="en-IE" dirty="0">
                <a:latin typeface="Congenial" panose="02000503040000020004" pitchFamily="2" charset="0"/>
              </a:rPr>
              <a:t>Jupyter Notebook generated by SoC Builder opened on remote PYNQ accessed over Ngrok Tunnel</a:t>
            </a:r>
          </a:p>
        </p:txBody>
      </p:sp>
      <p:pic>
        <p:nvPicPr>
          <p:cNvPr id="3" name="Picture 2" descr="A close-up of a red circuit board&#10;&#10;Description automatically generated">
            <a:extLst>
              <a:ext uri="{FF2B5EF4-FFF2-40B4-BE49-F238E27FC236}">
                <a16:creationId xmlns:a16="http://schemas.microsoft.com/office/drawing/2014/main" id="{14D85344-7C6A-F70D-3983-C9EFB1FEA0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016" y="8877522"/>
            <a:ext cx="2146296" cy="1361507"/>
          </a:xfrm>
          <a:prstGeom prst="rect">
            <a:avLst/>
          </a:prstGeom>
        </p:spPr>
      </p:pic>
      <p:sp>
        <p:nvSpPr>
          <p:cNvPr id="61" name="Rectangle 60">
            <a:extLst>
              <a:ext uri="{FF2B5EF4-FFF2-40B4-BE49-F238E27FC236}">
                <a16:creationId xmlns:a16="http://schemas.microsoft.com/office/drawing/2014/main" id="{35FB26B1-8ABB-05E5-40BC-2EEF43C7DCB0}"/>
              </a:ext>
            </a:extLst>
          </p:cNvPr>
          <p:cNvSpPr/>
          <p:nvPr/>
        </p:nvSpPr>
        <p:spPr>
          <a:xfrm>
            <a:off x="7913422" y="16323499"/>
            <a:ext cx="6848979" cy="310251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62" name="TextBox 61">
            <a:extLst>
              <a:ext uri="{FF2B5EF4-FFF2-40B4-BE49-F238E27FC236}">
                <a16:creationId xmlns:a16="http://schemas.microsoft.com/office/drawing/2014/main" id="{4B259C54-158C-306B-5D8C-C23FA627ADDC}"/>
              </a:ext>
            </a:extLst>
          </p:cNvPr>
          <p:cNvSpPr txBox="1"/>
          <p:nvPr/>
        </p:nvSpPr>
        <p:spPr>
          <a:xfrm>
            <a:off x="256466" y="16319465"/>
            <a:ext cx="7535644" cy="301621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purpose of the RISC-V learning platform through the remote laboratory is to encourage interaction and exploration of RISC-V ISA on real hardware, rather than simulation</a:t>
            </a:r>
            <a:endParaRPr lang="en-IE" dirty="0">
              <a:latin typeface="Congenial" panose="02000503040000020004" pitchFamily="2" charset="0"/>
            </a:endParaRPr>
          </a:p>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learning platform will consist of two RISC-V cores. One of which the user will program using RISC-V assembly, </a:t>
            </a:r>
            <a:r>
              <a:rPr lang="en-IE" dirty="0">
                <a:latin typeface="Congenial" panose="02000503040000020004" pitchFamily="2" charset="0"/>
              </a:rPr>
              <a:t>T</a:t>
            </a:r>
            <a:r>
              <a:rPr lang="en-IE" dirty="0">
                <a:solidFill>
                  <a:schemeClr val="tx1"/>
                </a:solidFill>
                <a:latin typeface="Congenial" panose="02000503040000020004" pitchFamily="2" charset="0"/>
              </a:rPr>
              <a:t>he other will remain hidden, only visible to the core #1 by I/O ports. Core #2 will imitate a peripheral device.</a:t>
            </a:r>
          </a:p>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goal of the user is to interface with the hidden peripheral. The hidden peripheral changes depending on the difficulty level. For example, an interrupt controller or I</a:t>
            </a:r>
            <a:r>
              <a:rPr lang="en-IE" baseline="30000" dirty="0">
                <a:solidFill>
                  <a:schemeClr val="tx1"/>
                </a:solidFill>
                <a:latin typeface="Congenial" panose="02000503040000020004" pitchFamily="2" charset="0"/>
              </a:rPr>
              <a:t>2</a:t>
            </a:r>
            <a:r>
              <a:rPr lang="en-IE" dirty="0">
                <a:solidFill>
                  <a:schemeClr val="tx1"/>
                </a:solidFill>
                <a:latin typeface="Congenial" panose="02000503040000020004" pitchFamily="2" charset="0"/>
              </a:rPr>
              <a:t>C device.</a:t>
            </a:r>
          </a:p>
        </p:txBody>
      </p:sp>
      <p:sp>
        <p:nvSpPr>
          <p:cNvPr id="63" name="Rectangle: Rounded Corners 62">
            <a:extLst>
              <a:ext uri="{FF2B5EF4-FFF2-40B4-BE49-F238E27FC236}">
                <a16:creationId xmlns:a16="http://schemas.microsoft.com/office/drawing/2014/main" id="{614C9CC0-91B3-5C2B-31E2-B3F4B95DE55B}"/>
              </a:ext>
            </a:extLst>
          </p:cNvPr>
          <p:cNvSpPr/>
          <p:nvPr/>
        </p:nvSpPr>
        <p:spPr>
          <a:xfrm>
            <a:off x="8029390" y="16452482"/>
            <a:ext cx="1437339" cy="2883193"/>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 Jupyter Notebook Interface</a:t>
            </a:r>
          </a:p>
        </p:txBody>
      </p:sp>
      <p:pic>
        <p:nvPicPr>
          <p:cNvPr id="64" name="Picture 63" descr="A black and grey logo&#10;&#10;Description automatically generated">
            <a:extLst>
              <a:ext uri="{FF2B5EF4-FFF2-40B4-BE49-F238E27FC236}">
                <a16:creationId xmlns:a16="http://schemas.microsoft.com/office/drawing/2014/main" id="{5E4DCD52-DAEB-C3EE-D135-DD0C8A5195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5299" y="18785781"/>
            <a:ext cx="1272420" cy="454294"/>
          </a:xfrm>
          <a:prstGeom prst="roundRect">
            <a:avLst>
              <a:gd name="adj" fmla="val 25053"/>
            </a:avLst>
          </a:prstGeom>
          <a:solidFill>
            <a:schemeClr val="bg1"/>
          </a:solidFill>
          <a:ln w="19050">
            <a:solidFill>
              <a:schemeClr val="accent5">
                <a:shade val="15000"/>
              </a:schemeClr>
            </a:solidFill>
          </a:ln>
        </p:spPr>
      </p:pic>
      <p:pic>
        <p:nvPicPr>
          <p:cNvPr id="66" name="Picture 65" descr="A logo with orange and grey circles&#10;&#10;Description automatically generated">
            <a:extLst>
              <a:ext uri="{FF2B5EF4-FFF2-40B4-BE49-F238E27FC236}">
                <a16:creationId xmlns:a16="http://schemas.microsoft.com/office/drawing/2014/main" id="{8CA8B793-5F78-218B-2C53-7218BB4B51D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74085" y="17806944"/>
            <a:ext cx="747947" cy="866995"/>
          </a:xfrm>
          <a:prstGeom prst="roundRect">
            <a:avLst/>
          </a:prstGeom>
          <a:solidFill>
            <a:schemeClr val="bg1"/>
          </a:solidFill>
          <a:ln w="19050">
            <a:solidFill>
              <a:schemeClr val="tx1"/>
            </a:solidFill>
          </a:ln>
        </p:spPr>
      </p:pic>
      <p:sp>
        <p:nvSpPr>
          <p:cNvPr id="70" name="Rectangle: Rounded Corners 69">
            <a:extLst>
              <a:ext uri="{FF2B5EF4-FFF2-40B4-BE49-F238E27FC236}">
                <a16:creationId xmlns:a16="http://schemas.microsoft.com/office/drawing/2014/main" id="{3246562F-8D29-DDE8-AD92-8E3C9C9D9862}"/>
              </a:ext>
            </a:extLst>
          </p:cNvPr>
          <p:cNvSpPr/>
          <p:nvPr/>
        </p:nvSpPr>
        <p:spPr>
          <a:xfrm>
            <a:off x="10415029" y="16990539"/>
            <a:ext cx="1775009" cy="18023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8" name="Graphic 67">
            <a:extLst>
              <a:ext uri="{FF2B5EF4-FFF2-40B4-BE49-F238E27FC236}">
                <a16:creationId xmlns:a16="http://schemas.microsoft.com/office/drawing/2014/main" id="{79778BA5-071C-E578-14A4-26DE3DDFF345}"/>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r="4697"/>
          <a:stretch/>
        </p:blipFill>
        <p:spPr>
          <a:xfrm>
            <a:off x="10530525" y="16915996"/>
            <a:ext cx="1534466" cy="1911974"/>
          </a:xfrm>
          <a:prstGeom prst="rect">
            <a:avLst/>
          </a:prstGeom>
        </p:spPr>
      </p:pic>
      <p:cxnSp>
        <p:nvCxnSpPr>
          <p:cNvPr id="71" name="Straight Arrow Connector 70">
            <a:extLst>
              <a:ext uri="{FF2B5EF4-FFF2-40B4-BE49-F238E27FC236}">
                <a16:creationId xmlns:a16="http://schemas.microsoft.com/office/drawing/2014/main" id="{D3D7109C-6FA0-C19E-E3E2-69D4B63E3B89}"/>
              </a:ext>
            </a:extLst>
          </p:cNvPr>
          <p:cNvCxnSpPr>
            <a:cxnSpLocks/>
            <a:stCxn id="70" idx="1"/>
            <a:endCxn id="63" idx="3"/>
          </p:cNvCxnSpPr>
          <p:nvPr/>
        </p:nvCxnSpPr>
        <p:spPr>
          <a:xfrm flipH="1">
            <a:off x="9466729" y="17891717"/>
            <a:ext cx="948300" cy="2362"/>
          </a:xfrm>
          <a:prstGeom prst="straightConnector1">
            <a:avLst/>
          </a:prstGeom>
          <a:ln w="762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241B78F1-0936-CEF2-03B8-72A60F497A8E}"/>
              </a:ext>
            </a:extLst>
          </p:cNvPr>
          <p:cNvSpPr/>
          <p:nvPr/>
        </p:nvSpPr>
        <p:spPr>
          <a:xfrm>
            <a:off x="12888595" y="16979272"/>
            <a:ext cx="1775009" cy="18023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1" name="Graphic 80">
            <a:extLst>
              <a:ext uri="{FF2B5EF4-FFF2-40B4-BE49-F238E27FC236}">
                <a16:creationId xmlns:a16="http://schemas.microsoft.com/office/drawing/2014/main" id="{751AB44B-7E3C-6D08-DA08-38DF84040F6C}"/>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r="4697"/>
          <a:stretch/>
        </p:blipFill>
        <p:spPr>
          <a:xfrm>
            <a:off x="13008866" y="16916656"/>
            <a:ext cx="1534466" cy="1911974"/>
          </a:xfrm>
          <a:prstGeom prst="rect">
            <a:avLst/>
          </a:prstGeom>
        </p:spPr>
      </p:pic>
      <p:cxnSp>
        <p:nvCxnSpPr>
          <p:cNvPr id="86" name="Straight Arrow Connector 85">
            <a:extLst>
              <a:ext uri="{FF2B5EF4-FFF2-40B4-BE49-F238E27FC236}">
                <a16:creationId xmlns:a16="http://schemas.microsoft.com/office/drawing/2014/main" id="{772A0477-4F67-BB9F-F9B7-9746A5A740AD}"/>
              </a:ext>
            </a:extLst>
          </p:cNvPr>
          <p:cNvCxnSpPr>
            <a:cxnSpLocks/>
            <a:stCxn id="78" idx="1"/>
            <a:endCxn id="70" idx="3"/>
          </p:cNvCxnSpPr>
          <p:nvPr/>
        </p:nvCxnSpPr>
        <p:spPr>
          <a:xfrm flipH="1">
            <a:off x="12190038" y="17880450"/>
            <a:ext cx="698557" cy="11267"/>
          </a:xfrm>
          <a:prstGeom prst="straightConnector1">
            <a:avLst/>
          </a:prstGeom>
          <a:ln w="762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180DFD4-66B9-79D2-34FE-72D003FA3CAE}"/>
              </a:ext>
            </a:extLst>
          </p:cNvPr>
          <p:cNvSpPr txBox="1"/>
          <p:nvPr/>
        </p:nvSpPr>
        <p:spPr>
          <a:xfrm>
            <a:off x="9501198" y="16990538"/>
            <a:ext cx="938748" cy="830997"/>
          </a:xfrm>
          <a:prstGeom prst="rect">
            <a:avLst/>
          </a:prstGeom>
          <a:noFill/>
        </p:spPr>
        <p:txBody>
          <a:bodyPr wrap="square" rtlCol="0">
            <a:spAutoFit/>
          </a:bodyPr>
          <a:lstStyle/>
          <a:p>
            <a:pPr algn="ctr"/>
            <a:r>
              <a:rPr lang="en-IE" sz="1200" b="1" dirty="0">
                <a:latin typeface="Congenial" panose="02000503040000020004" pitchFamily="2" charset="0"/>
              </a:rPr>
              <a:t>User uploads assembly to Core #1</a:t>
            </a:r>
            <a:endParaRPr lang="en-IE" sz="1200" dirty="0">
              <a:latin typeface="Congenial" panose="02000503040000020004" pitchFamily="2" charset="0"/>
            </a:endParaRPr>
          </a:p>
        </p:txBody>
      </p:sp>
      <p:sp>
        <p:nvSpPr>
          <p:cNvPr id="96" name="TextBox 95">
            <a:extLst>
              <a:ext uri="{FF2B5EF4-FFF2-40B4-BE49-F238E27FC236}">
                <a16:creationId xmlns:a16="http://schemas.microsoft.com/office/drawing/2014/main" id="{E4B31120-EBFC-605D-1ACF-53E401CE799E}"/>
              </a:ext>
            </a:extLst>
          </p:cNvPr>
          <p:cNvSpPr txBox="1"/>
          <p:nvPr/>
        </p:nvSpPr>
        <p:spPr>
          <a:xfrm>
            <a:off x="10807298" y="18499147"/>
            <a:ext cx="993671" cy="276999"/>
          </a:xfrm>
          <a:prstGeom prst="rect">
            <a:avLst/>
          </a:prstGeom>
          <a:noFill/>
        </p:spPr>
        <p:txBody>
          <a:bodyPr wrap="square" rtlCol="0">
            <a:spAutoFit/>
          </a:bodyPr>
          <a:lstStyle/>
          <a:p>
            <a:pPr algn="ctr"/>
            <a:r>
              <a:rPr lang="en-IE" sz="1200" dirty="0">
                <a:latin typeface="Congenial Black" panose="02000503040000020004" pitchFamily="2" charset="0"/>
              </a:rPr>
              <a:t>Core #1</a:t>
            </a:r>
          </a:p>
        </p:txBody>
      </p:sp>
      <p:sp>
        <p:nvSpPr>
          <p:cNvPr id="98" name="TextBox 97">
            <a:extLst>
              <a:ext uri="{FF2B5EF4-FFF2-40B4-BE49-F238E27FC236}">
                <a16:creationId xmlns:a16="http://schemas.microsoft.com/office/drawing/2014/main" id="{6B0470F1-48CC-1318-A45C-D2B842B4ACF2}"/>
              </a:ext>
            </a:extLst>
          </p:cNvPr>
          <p:cNvSpPr txBox="1"/>
          <p:nvPr/>
        </p:nvSpPr>
        <p:spPr>
          <a:xfrm>
            <a:off x="13285981" y="18499147"/>
            <a:ext cx="993671" cy="276999"/>
          </a:xfrm>
          <a:prstGeom prst="rect">
            <a:avLst/>
          </a:prstGeom>
          <a:noFill/>
        </p:spPr>
        <p:txBody>
          <a:bodyPr wrap="square" rtlCol="0">
            <a:spAutoFit/>
          </a:bodyPr>
          <a:lstStyle/>
          <a:p>
            <a:pPr algn="ctr"/>
            <a:r>
              <a:rPr lang="en-IE" sz="1200" dirty="0">
                <a:latin typeface="Congenial Black" panose="02000503040000020004" pitchFamily="2" charset="0"/>
              </a:rPr>
              <a:t>Core #2</a:t>
            </a:r>
          </a:p>
        </p:txBody>
      </p:sp>
      <p:sp>
        <p:nvSpPr>
          <p:cNvPr id="99" name="TextBox 98">
            <a:extLst>
              <a:ext uri="{FF2B5EF4-FFF2-40B4-BE49-F238E27FC236}">
                <a16:creationId xmlns:a16="http://schemas.microsoft.com/office/drawing/2014/main" id="{1148AB63-10CE-A12D-C10C-80C7E6A33439}"/>
              </a:ext>
            </a:extLst>
          </p:cNvPr>
          <p:cNvSpPr txBox="1"/>
          <p:nvPr/>
        </p:nvSpPr>
        <p:spPr>
          <a:xfrm>
            <a:off x="12982354" y="18792895"/>
            <a:ext cx="1600924" cy="461665"/>
          </a:xfrm>
          <a:prstGeom prst="rect">
            <a:avLst/>
          </a:prstGeom>
          <a:noFill/>
        </p:spPr>
        <p:txBody>
          <a:bodyPr wrap="square" rtlCol="0">
            <a:spAutoFit/>
          </a:bodyPr>
          <a:lstStyle/>
          <a:p>
            <a:pPr algn="ctr"/>
            <a:r>
              <a:rPr lang="en-IE" sz="1200" b="1" dirty="0">
                <a:latin typeface="Congenial" panose="02000503040000020004" pitchFamily="2" charset="0"/>
              </a:rPr>
              <a:t>Core #2 runs hidden program</a:t>
            </a:r>
            <a:endParaRPr lang="en-IE" sz="1200" dirty="0">
              <a:latin typeface="Congenial" panose="02000503040000020004" pitchFamily="2" charset="0"/>
            </a:endParaRPr>
          </a:p>
        </p:txBody>
      </p:sp>
      <p:sp>
        <p:nvSpPr>
          <p:cNvPr id="102" name="TextBox 101">
            <a:extLst>
              <a:ext uri="{FF2B5EF4-FFF2-40B4-BE49-F238E27FC236}">
                <a16:creationId xmlns:a16="http://schemas.microsoft.com/office/drawing/2014/main" id="{726428DB-54FB-CA8F-8DDF-C1FE0E3C7D4B}"/>
              </a:ext>
            </a:extLst>
          </p:cNvPr>
          <p:cNvSpPr txBox="1"/>
          <p:nvPr/>
        </p:nvSpPr>
        <p:spPr>
          <a:xfrm>
            <a:off x="9483549" y="17979435"/>
            <a:ext cx="938748" cy="1015663"/>
          </a:xfrm>
          <a:prstGeom prst="rect">
            <a:avLst/>
          </a:prstGeom>
          <a:noFill/>
        </p:spPr>
        <p:txBody>
          <a:bodyPr wrap="square" rtlCol="0">
            <a:spAutoFit/>
          </a:bodyPr>
          <a:lstStyle/>
          <a:p>
            <a:pPr algn="ctr"/>
            <a:r>
              <a:rPr lang="en-IE" sz="1200" b="1" dirty="0">
                <a:latin typeface="Congenial" panose="02000503040000020004" pitchFamily="2" charset="0"/>
              </a:rPr>
              <a:t>User may read memory to view results</a:t>
            </a:r>
            <a:endParaRPr lang="en-IE" sz="1200" dirty="0">
              <a:latin typeface="Congenial" panose="02000503040000020004" pitchFamily="2" charset="0"/>
            </a:endParaRPr>
          </a:p>
        </p:txBody>
      </p:sp>
    </p:spTree>
    <p:extLst>
      <p:ext uri="{BB962C8B-B14F-4D97-AF65-F5344CB8AC3E}">
        <p14:creationId xmlns:p14="http://schemas.microsoft.com/office/powerpoint/2010/main" val="2169741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1227</Words>
  <Application>Microsoft Office PowerPoint</Application>
  <PresentationFormat>Custom</PresentationFormat>
  <Paragraphs>197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Congenial</vt:lpstr>
      <vt:lpstr>Congenial Black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Canny</dc:creator>
  <cp:lastModifiedBy>Luke Canny</cp:lastModifiedBy>
  <cp:revision>81</cp:revision>
  <dcterms:created xsi:type="dcterms:W3CDTF">2024-02-18T17:31:03Z</dcterms:created>
  <dcterms:modified xsi:type="dcterms:W3CDTF">2024-02-19T14:44:17Z</dcterms:modified>
</cp:coreProperties>
</file>