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ux2_1" id="{8B698872-237D-47DF-BF31-A0411A8B936D}">
          <p14:sldIdLst>
            <p14:sldId id="258"/>
          </p14:sldIdLst>
        </p14:section>
        <p14:section name="2-bit Full Adder" id="{F679A11A-6533-4F57-A28B-4165F4F3E9AC}">
          <p14:sldIdLst>
            <p14:sldId id="260"/>
          </p14:sldIdLst>
        </p14:section>
        <p14:section name="RISC-V ALU" id="{492A77B7-968E-426F-AB3B-873B783B058F}">
          <p14:sldIdLst>
            <p14:sldId id="261"/>
            <p14:sldId id="262"/>
          </p14:sldIdLst>
        </p14:section>
        <p14:section name="CB4CLED" id="{DC220415-F3CE-45F2-913D-60F345F80285}">
          <p14:sldIdLst>
            <p14:sldId id="263"/>
            <p14:sldId id="264"/>
          </p14:sldIdLst>
        </p14:section>
        <p14:section name="Single Shot" id="{C9A91DEE-C1C1-4E68-97CA-B3F51F1E8871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47" autoAdjust="0"/>
  </p:normalViewPr>
  <p:slideViewPr>
    <p:cSldViewPr snapToGrid="0">
      <p:cViewPr>
        <p:scale>
          <a:sx n="100" d="100"/>
          <a:sy n="100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0EFB-D763-BFA4-0BBC-D6CA8906E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1922F-3C7D-68A0-F02E-C9BF88EF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1563-7321-5681-A927-1714BEEE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A76A6-405F-F660-E0B4-C32EF0D7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84DA-8E86-6C32-0D14-5704C591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7934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EF68-0925-D987-3B2C-CF2FA346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1A6F5-3CB9-BC20-DA2F-6549D7FA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2B28-ED81-9EAC-AA06-56D8DC9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5539-B07B-9903-0BB8-63EC276A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BDC7-F652-0D54-A60F-79B2E47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37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90A2-095E-BE02-DE7F-B9595442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CD39-9501-1442-B730-62DA2F5F3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D79A-4C6E-0D7F-D5FB-62FEFF65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1E2A8-9360-42E3-2A5A-463E4B62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5E0AB-7708-DA8E-D7DE-32B9D7D3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38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AC2B-B413-0A6B-FACB-ABD2872F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C485-8270-B774-DF29-6A23336B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0752F-B983-DAB6-A9BE-6FA3384B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4B04-6D45-E6A9-EEC8-1761EF23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D0A29-92D8-E496-B7C9-6D53BC88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723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681F-F769-F301-FE12-9D7EABAA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F7FB8-625D-FE20-DF0E-BB47848E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6C06-A2CB-2961-4B7F-ACCD0168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C6590-66CE-547B-BDB0-7EEBDED3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D85E-8E8D-E659-62E2-36CCB132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47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44-52C4-25C4-5CFD-D5DB9EF6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A59D-CF77-5281-F6EC-F87D557D6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24D36-E02F-38F2-E569-DD885F610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B204-4FF4-92EA-67D1-3333EC3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7F6F8-209D-84E9-25BF-C4A1479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19F6-0293-2D16-F68C-D2E5A2D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157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89D7-96B7-10D2-66D8-05B45E58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37F8E-DDD2-D681-0D3B-3FF8B657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C1FBE-6B81-75C9-0F51-75DB02690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D666E-4287-0B86-C04E-E23EE70AB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87B8E-1741-E6F4-EE26-6FCE13FEC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FD20A-08F7-C95D-5AE0-E74DCF3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320D6-57F1-9A64-EE67-761296A3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E2F3F-A3A0-5D95-087A-BA6E36DC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613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022A-B59A-8F4B-D699-1304480C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7084C-9675-0718-412C-2E6554A7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5C376-4AD4-CB9E-D181-9F44B32E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2BF80-834A-8E59-082B-1FCA3E0E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726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945A5-993F-B7B8-6E8F-96D80B7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F5014-C886-CC22-8C3F-12C4607B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D64C0-07D0-3F4D-F950-3C4539FB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2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26CE-666E-735A-05C8-875022D0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DF5F-7E16-1692-D8AA-54C2A88B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5A51-B01E-EC86-10DA-93DC948B4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0BDC8-9451-8697-BDF4-CF3E131B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53F25-9A20-FFAA-1644-4EE18436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2AC24-5356-9BA8-3A4F-499C2680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868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4FD-474A-8C32-B249-24058F3C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D9B26-6749-B647-B5D0-036BC849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9F404-01F0-548E-0BF1-F82C0A0E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DC4B-7E33-E950-43A5-BD42637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AF943-179D-4BE5-4D5D-3DF0E10C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C777-61E5-5E4A-82E0-0F97A53C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768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FBA1-A89C-FE82-4270-48A300B6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D74C3-8D76-611A-EE2A-04EA479F5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D77C-B82A-1433-1686-206CB52C6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6B19E-785D-496F-9875-753CF7F81483}" type="datetimeFigureOut">
              <a:rPr lang="en-IE" smtClean="0"/>
              <a:t>17/04/2024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69DB-730A-A305-8D05-E6D75F835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1B58-6764-CA48-17B5-0D81AD5D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41C03-48E4-4882-896C-F7B599CE297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617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E730F3-042F-E445-E60E-3E9E5E880D6D}"/>
              </a:ext>
            </a:extLst>
          </p:cNvPr>
          <p:cNvCxnSpPr>
            <a:cxnSpLocks/>
          </p:cNvCxnSpPr>
          <p:nvPr/>
        </p:nvCxnSpPr>
        <p:spPr>
          <a:xfrm rot="2700000">
            <a:off x="3247551" y="2420622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920647-3B12-8042-6667-880DF2C39997}"/>
              </a:ext>
            </a:extLst>
          </p:cNvPr>
          <p:cNvCxnSpPr>
            <a:cxnSpLocks/>
          </p:cNvCxnSpPr>
          <p:nvPr/>
        </p:nvCxnSpPr>
        <p:spPr>
          <a:xfrm rot="-2700000">
            <a:off x="3247550" y="4888003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086DDC-A4BA-D88D-7123-3EE2B9689820}"/>
              </a:ext>
            </a:extLst>
          </p:cNvPr>
          <p:cNvCxnSpPr>
            <a:cxnSpLocks/>
          </p:cNvCxnSpPr>
          <p:nvPr/>
        </p:nvCxnSpPr>
        <p:spPr>
          <a:xfrm>
            <a:off x="4286390" y="2850924"/>
            <a:ext cx="0" cy="160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B32E53-B7C0-3677-2039-5A1A0A538D7A}"/>
              </a:ext>
            </a:extLst>
          </p:cNvPr>
          <p:cNvCxnSpPr>
            <a:cxnSpLocks/>
          </p:cNvCxnSpPr>
          <p:nvPr/>
        </p:nvCxnSpPr>
        <p:spPr>
          <a:xfrm>
            <a:off x="3425786" y="1990320"/>
            <a:ext cx="0" cy="33279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2649956" y="2850924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2649956" y="4338321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286390" y="3639071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1407378" y="262009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dIn1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8776C-8FA3-F513-8F48-4B714CE47BB5}"/>
              </a:ext>
            </a:extLst>
          </p:cNvPr>
          <p:cNvSpPr txBox="1"/>
          <p:nvPr/>
        </p:nvSpPr>
        <p:spPr>
          <a:xfrm>
            <a:off x="1407378" y="412018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dIn0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633178" y="340823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dOut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Mux2_1 Walkthrough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A5E23A-E25A-4D5D-CA2B-DD30AE98C189}"/>
              </a:ext>
            </a:extLst>
          </p:cNvPr>
          <p:cNvCxnSpPr>
            <a:cxnSpLocks/>
          </p:cNvCxnSpPr>
          <p:nvPr/>
        </p:nvCxnSpPr>
        <p:spPr>
          <a:xfrm flipV="1">
            <a:off x="3877144" y="4862603"/>
            <a:ext cx="0" cy="108099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123684-F748-33B4-BD97-22BB8D0D520A}"/>
              </a:ext>
            </a:extLst>
          </p:cNvPr>
          <p:cNvSpPr txBox="1"/>
          <p:nvPr/>
        </p:nvSpPr>
        <p:spPr>
          <a:xfrm>
            <a:off x="2994603" y="595779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sel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8F73845-9549-CCBB-A333-0694494C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23268"/>
              </p:ext>
            </p:extLst>
          </p:nvPr>
        </p:nvGraphicFramePr>
        <p:xfrm>
          <a:off x="7657961" y="1919210"/>
          <a:ext cx="3009900" cy="1325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4515277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247437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650170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6729757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dIn1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sel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805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Y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X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673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Y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Y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52383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1" y="1549877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Truth Table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2FD5C7F-4786-244A-1CFD-15AF5042A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502181"/>
              </p:ext>
            </p:extLst>
          </p:nvPr>
        </p:nvGraphicFramePr>
        <p:xfrm>
          <a:off x="7657961" y="3998859"/>
          <a:ext cx="3009900" cy="2209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145152774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52474378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46501709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67297576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dIn1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sel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8055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976735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252383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406168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0903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194BAA0-D215-2CC8-3A09-5EC577FB7699}"/>
              </a:ext>
            </a:extLst>
          </p:cNvPr>
          <p:cNvSpPr txBox="1"/>
          <p:nvPr/>
        </p:nvSpPr>
        <p:spPr>
          <a:xfrm>
            <a:off x="7657961" y="3629526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440085" y="124079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Verilog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1284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23197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2319756" y="3804921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6543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587811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addIn1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50010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dOut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2-bit Full Adder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21680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Truth Table &amp; Test plan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440085" y="124079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30999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588067" y="3574088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addIn0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711418-B808-BA2E-6451-152D65952D2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00058" y="2327275"/>
            <a:ext cx="0" cy="35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F571EA-DEB9-F559-E8BA-648F68B098A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400058" y="2336800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4E8627-D788-5052-D1E7-3D1E5B4B2E76}"/>
              </a:ext>
            </a:extLst>
          </p:cNvPr>
          <p:cNvSpPr txBox="1"/>
          <p:nvPr/>
        </p:nvSpPr>
        <p:spPr>
          <a:xfrm>
            <a:off x="4661899" y="206828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cOut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E80CB1D-D870-664A-2067-D4DD40B4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74713"/>
              </p:ext>
            </p:extLst>
          </p:nvPr>
        </p:nvGraphicFramePr>
        <p:xfrm>
          <a:off x="6735421" y="2067868"/>
          <a:ext cx="4854978" cy="2834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0888">
                  <a:extLst>
                    <a:ext uri="{9D8B030D-6E8A-4147-A177-3AD203B41FA5}">
                      <a16:colId xmlns:a16="http://schemas.microsoft.com/office/drawing/2014/main" val="632269450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3591683957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2978511069"/>
                    </a:ext>
                  </a:extLst>
                </a:gridCol>
                <a:gridCol w="970888">
                  <a:extLst>
                    <a:ext uri="{9D8B030D-6E8A-4147-A177-3AD203B41FA5}">
                      <a16:colId xmlns:a16="http://schemas.microsoft.com/office/drawing/2014/main" val="3710863235"/>
                    </a:ext>
                  </a:extLst>
                </a:gridCol>
                <a:gridCol w="971426">
                  <a:extLst>
                    <a:ext uri="{9D8B030D-6E8A-4147-A177-3AD203B41FA5}">
                      <a16:colId xmlns:a16="http://schemas.microsoft.com/office/drawing/2014/main" val="1295610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addIn1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addIn0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cIn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dOut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cOut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448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01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47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1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996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0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810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6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0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928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b="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IE" sz="2000" b="0" kern="100" dirty="0">
                        <a:solidFill>
                          <a:sysClr val="windowText" lastClr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>
                          <a:effectLst/>
                        </a:rPr>
                        <a:t>1</a:t>
                      </a:r>
                      <a:endParaRPr lang="en-IE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E" sz="2000" kern="100" dirty="0">
                          <a:effectLst/>
                        </a:rPr>
                        <a:t>1</a:t>
                      </a:r>
                      <a:endParaRPr lang="en-IE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03927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1352468" y="429989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cIn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11573" y="4203368"/>
            <a:ext cx="0" cy="35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5743" y="4557807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50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ALU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458956" y="1499422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3458956" y="1047789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A481F-09B2-46EB-ED75-4312BB939ABF}"/>
              </a:ext>
            </a:extLst>
          </p:cNvPr>
          <p:cNvCxnSpPr>
            <a:cxnSpLocks/>
          </p:cNvCxnSpPr>
          <p:nvPr/>
        </p:nvCxnSpPr>
        <p:spPr>
          <a:xfrm rot="2700000">
            <a:off x="5355751" y="2693093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219A8C-13BD-0E9B-A6C4-95ECEBD1CBA8}"/>
              </a:ext>
            </a:extLst>
          </p:cNvPr>
          <p:cNvCxnSpPr>
            <a:cxnSpLocks/>
          </p:cNvCxnSpPr>
          <p:nvPr/>
        </p:nvCxnSpPr>
        <p:spPr>
          <a:xfrm rot="-2700000">
            <a:off x="5355750" y="5160474"/>
            <a:ext cx="1217076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FB2DD-FA94-5CCF-8701-4116892559E9}"/>
              </a:ext>
            </a:extLst>
          </p:cNvPr>
          <p:cNvCxnSpPr>
            <a:cxnSpLocks/>
          </p:cNvCxnSpPr>
          <p:nvPr/>
        </p:nvCxnSpPr>
        <p:spPr>
          <a:xfrm>
            <a:off x="6394590" y="3123395"/>
            <a:ext cx="0" cy="160677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AD6E0F-5A7D-5A03-C004-07C6196F99F6}"/>
              </a:ext>
            </a:extLst>
          </p:cNvPr>
          <p:cNvCxnSpPr>
            <a:cxnSpLocks/>
          </p:cNvCxnSpPr>
          <p:nvPr/>
        </p:nvCxnSpPr>
        <p:spPr>
          <a:xfrm>
            <a:off x="5533986" y="2262791"/>
            <a:ext cx="0" cy="12354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BDDD59-2808-2F5B-1527-3C519160721A}"/>
              </a:ext>
            </a:extLst>
          </p:cNvPr>
          <p:cNvCxnSpPr>
            <a:cxnSpLocks/>
          </p:cNvCxnSpPr>
          <p:nvPr/>
        </p:nvCxnSpPr>
        <p:spPr>
          <a:xfrm flipH="1">
            <a:off x="4758156" y="2920195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A69AF-3257-8146-18A1-E79E42212EDF}"/>
              </a:ext>
            </a:extLst>
          </p:cNvPr>
          <p:cNvCxnSpPr>
            <a:cxnSpLocks/>
          </p:cNvCxnSpPr>
          <p:nvPr/>
        </p:nvCxnSpPr>
        <p:spPr>
          <a:xfrm flipH="1">
            <a:off x="4758156" y="4864792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B8CD92-4EC8-7907-E817-7202B8FF8B04}"/>
              </a:ext>
            </a:extLst>
          </p:cNvPr>
          <p:cNvCxnSpPr>
            <a:cxnSpLocks/>
          </p:cNvCxnSpPr>
          <p:nvPr/>
        </p:nvCxnSpPr>
        <p:spPr>
          <a:xfrm flipH="1">
            <a:off x="6394590" y="3568642"/>
            <a:ext cx="77583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71BE4-CB84-3FAF-F801-F94F6AC868FB}"/>
              </a:ext>
            </a:extLst>
          </p:cNvPr>
          <p:cNvSpPr txBox="1"/>
          <p:nvPr/>
        </p:nvSpPr>
        <p:spPr>
          <a:xfrm>
            <a:off x="3616505" y="268727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8EFF6-3DE7-3A10-AD6D-01018803B01B}"/>
              </a:ext>
            </a:extLst>
          </p:cNvPr>
          <p:cNvSpPr txBox="1"/>
          <p:nvPr/>
        </p:nvSpPr>
        <p:spPr>
          <a:xfrm>
            <a:off x="3670768" y="465112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166F6-D78A-73EE-CFCC-B3A6CF5A5707}"/>
              </a:ext>
            </a:extLst>
          </p:cNvPr>
          <p:cNvSpPr txBox="1"/>
          <p:nvPr/>
        </p:nvSpPr>
        <p:spPr>
          <a:xfrm>
            <a:off x="6636792" y="3337281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ALUOut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3C702-E436-FA57-497B-E8B2F9966011}"/>
              </a:ext>
            </a:extLst>
          </p:cNvPr>
          <p:cNvCxnSpPr>
            <a:cxnSpLocks/>
          </p:cNvCxnSpPr>
          <p:nvPr/>
        </p:nvCxnSpPr>
        <p:spPr>
          <a:xfrm flipV="1">
            <a:off x="5985343" y="5135074"/>
            <a:ext cx="1" cy="74770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08C21-9BC9-988E-9784-5982B7CE0581}"/>
              </a:ext>
            </a:extLst>
          </p:cNvPr>
          <p:cNvSpPr txBox="1"/>
          <p:nvPr/>
        </p:nvSpPr>
        <p:spPr>
          <a:xfrm>
            <a:off x="3875615" y="5654030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selALUOp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2C2805-C718-99CA-3BC8-A3261E64BEC0}"/>
              </a:ext>
            </a:extLst>
          </p:cNvPr>
          <p:cNvCxnSpPr>
            <a:cxnSpLocks/>
          </p:cNvCxnSpPr>
          <p:nvPr/>
        </p:nvCxnSpPr>
        <p:spPr>
          <a:xfrm>
            <a:off x="5533986" y="4272971"/>
            <a:ext cx="0" cy="129240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408026-A403-C97E-34E9-FCAA18A27F6F}"/>
              </a:ext>
            </a:extLst>
          </p:cNvPr>
          <p:cNvCxnSpPr>
            <a:cxnSpLocks/>
          </p:cNvCxnSpPr>
          <p:nvPr/>
        </p:nvCxnSpPr>
        <p:spPr>
          <a:xfrm>
            <a:off x="5533986" y="3498271"/>
            <a:ext cx="362029" cy="40640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B6447-8C64-AAA1-BCB7-3EB0E2190C7A}"/>
              </a:ext>
            </a:extLst>
          </p:cNvPr>
          <p:cNvCxnSpPr>
            <a:cxnSpLocks/>
          </p:cNvCxnSpPr>
          <p:nvPr/>
        </p:nvCxnSpPr>
        <p:spPr>
          <a:xfrm flipH="1">
            <a:off x="5533985" y="3885621"/>
            <a:ext cx="362030" cy="37465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A084E0-5194-A996-B2C7-7535556B98BD}"/>
              </a:ext>
            </a:extLst>
          </p:cNvPr>
          <p:cNvCxnSpPr>
            <a:cxnSpLocks/>
          </p:cNvCxnSpPr>
          <p:nvPr/>
        </p:nvCxnSpPr>
        <p:spPr>
          <a:xfrm flipH="1">
            <a:off x="6394590" y="4164169"/>
            <a:ext cx="77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7A5188-6B0E-98FA-D800-E0E89D6F4816}"/>
              </a:ext>
            </a:extLst>
          </p:cNvPr>
          <p:cNvSpPr txBox="1"/>
          <p:nvPr/>
        </p:nvSpPr>
        <p:spPr>
          <a:xfrm>
            <a:off x="6867885" y="393333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branch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5B7EAA-91E5-694C-A443-DCBE5F3FFA1B}"/>
              </a:ext>
            </a:extLst>
          </p:cNvPr>
          <p:cNvCxnSpPr>
            <a:cxnSpLocks/>
          </p:cNvCxnSpPr>
          <p:nvPr/>
        </p:nvCxnSpPr>
        <p:spPr>
          <a:xfrm rot="2700000" flipH="1">
            <a:off x="4931826" y="4859683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C8642D-9836-6939-1C4F-2EFF924A3CD1}"/>
              </a:ext>
            </a:extLst>
          </p:cNvPr>
          <p:cNvCxnSpPr>
            <a:cxnSpLocks/>
          </p:cNvCxnSpPr>
          <p:nvPr/>
        </p:nvCxnSpPr>
        <p:spPr>
          <a:xfrm rot="2700000" flipH="1">
            <a:off x="4936315" y="2916181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2A56B1-4EC1-E99C-CDF1-1706D3C409A3}"/>
              </a:ext>
            </a:extLst>
          </p:cNvPr>
          <p:cNvCxnSpPr>
            <a:cxnSpLocks/>
          </p:cNvCxnSpPr>
          <p:nvPr/>
        </p:nvCxnSpPr>
        <p:spPr>
          <a:xfrm rot="2700000" flipH="1">
            <a:off x="6570291" y="3561437"/>
            <a:ext cx="43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DBFC6C4-FF27-840A-5F7F-534EFAD07B53}"/>
              </a:ext>
            </a:extLst>
          </p:cNvPr>
          <p:cNvSpPr txBox="1"/>
          <p:nvPr/>
        </p:nvSpPr>
        <p:spPr>
          <a:xfrm>
            <a:off x="4263530" y="4478430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86485B-F9CD-C8D2-0006-3E2835733AB1}"/>
              </a:ext>
            </a:extLst>
          </p:cNvPr>
          <p:cNvSpPr txBox="1"/>
          <p:nvPr/>
        </p:nvSpPr>
        <p:spPr>
          <a:xfrm>
            <a:off x="4263530" y="253480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451C77-1B5F-BA0E-1979-B163BB527136}"/>
              </a:ext>
            </a:extLst>
          </p:cNvPr>
          <p:cNvSpPr txBox="1"/>
          <p:nvPr/>
        </p:nvSpPr>
        <p:spPr>
          <a:xfrm>
            <a:off x="5899964" y="3196093"/>
            <a:ext cx="1765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400" dirty="0"/>
              <a:t>32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0283A4-6111-CD2B-CB7D-D8557521C528}"/>
              </a:ext>
            </a:extLst>
          </p:cNvPr>
          <p:cNvCxnSpPr>
            <a:cxnSpLocks/>
          </p:cNvCxnSpPr>
          <p:nvPr/>
        </p:nvCxnSpPr>
        <p:spPr>
          <a:xfrm>
            <a:off x="5435850" y="5882776"/>
            <a:ext cx="54949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RISC-V ALU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4591049" y="653405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Test plan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3BA0402-05E6-2F01-1B67-BD9EEE41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81573"/>
              </p:ext>
            </p:extLst>
          </p:nvPr>
        </p:nvGraphicFramePr>
        <p:xfrm>
          <a:off x="0" y="946537"/>
          <a:ext cx="12192000" cy="6098540"/>
        </p:xfrm>
        <a:graphic>
          <a:graphicData uri="http://schemas.openxmlformats.org/drawingml/2006/table">
            <a:tbl>
              <a:tblPr/>
              <a:tblGrid>
                <a:gridCol w="902779">
                  <a:extLst>
                    <a:ext uri="{9D8B030D-6E8A-4147-A177-3AD203B41FA5}">
                      <a16:colId xmlns:a16="http://schemas.microsoft.com/office/drawing/2014/main" val="1046402720"/>
                    </a:ext>
                  </a:extLst>
                </a:gridCol>
                <a:gridCol w="1190308">
                  <a:extLst>
                    <a:ext uri="{9D8B030D-6E8A-4147-A177-3AD203B41FA5}">
                      <a16:colId xmlns:a16="http://schemas.microsoft.com/office/drawing/2014/main" val="1242258840"/>
                    </a:ext>
                  </a:extLst>
                </a:gridCol>
                <a:gridCol w="1186845">
                  <a:extLst>
                    <a:ext uri="{9D8B030D-6E8A-4147-A177-3AD203B41FA5}">
                      <a16:colId xmlns:a16="http://schemas.microsoft.com/office/drawing/2014/main" val="2127346005"/>
                    </a:ext>
                  </a:extLst>
                </a:gridCol>
                <a:gridCol w="1207628">
                  <a:extLst>
                    <a:ext uri="{9D8B030D-6E8A-4147-A177-3AD203B41FA5}">
                      <a16:colId xmlns:a16="http://schemas.microsoft.com/office/drawing/2014/main" val="1576510872"/>
                    </a:ext>
                  </a:extLst>
                </a:gridCol>
                <a:gridCol w="1266521">
                  <a:extLst>
                    <a:ext uri="{9D8B030D-6E8A-4147-A177-3AD203B41FA5}">
                      <a16:colId xmlns:a16="http://schemas.microsoft.com/office/drawing/2014/main" val="2633064405"/>
                    </a:ext>
                  </a:extLst>
                </a:gridCol>
                <a:gridCol w="875065">
                  <a:extLst>
                    <a:ext uri="{9D8B030D-6E8A-4147-A177-3AD203B41FA5}">
                      <a16:colId xmlns:a16="http://schemas.microsoft.com/office/drawing/2014/main" val="476273578"/>
                    </a:ext>
                  </a:extLst>
                </a:gridCol>
                <a:gridCol w="753816">
                  <a:extLst>
                    <a:ext uri="{9D8B030D-6E8A-4147-A177-3AD203B41FA5}">
                      <a16:colId xmlns:a16="http://schemas.microsoft.com/office/drawing/2014/main" val="2841488633"/>
                    </a:ext>
                  </a:extLst>
                </a:gridCol>
                <a:gridCol w="913170">
                  <a:extLst>
                    <a:ext uri="{9D8B030D-6E8A-4147-A177-3AD203B41FA5}">
                      <a16:colId xmlns:a16="http://schemas.microsoft.com/office/drawing/2014/main" val="3625272971"/>
                    </a:ext>
                  </a:extLst>
                </a:gridCol>
                <a:gridCol w="3895868">
                  <a:extLst>
                    <a:ext uri="{9D8B030D-6E8A-4147-A177-3AD203B41FA5}">
                      <a16:colId xmlns:a16="http://schemas.microsoft.com/office/drawing/2014/main" val="3013033148"/>
                    </a:ext>
                  </a:extLst>
                </a:gridCol>
              </a:tblGrid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Signals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selALUOp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ALUOut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branch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Delay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 err="1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TestNo</a:t>
                      </a:r>
                      <a:endParaRPr lang="en-IE" sz="14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Note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3168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Mode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out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1329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Radix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4'b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32'h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1'b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None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80057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=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62275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5a5a5a5a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15a5a5a6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sgnA + sgnB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60984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15a5a5a6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5a5a5a5a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70000000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sgnA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 +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sgnB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61366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54783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ffffffff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fffffffe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sgnA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 -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sgnB</a:t>
                      </a:r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943924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10428094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and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628087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ffffafb6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or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11701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efbd2f22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xor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5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c3a59600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&lt;&lt; B(4:0) shift left logical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32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00f0c3a5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&gt;&gt; B(4:0) shift right logical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62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fff0c3a5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 &gt;&gt;&gt; B(4:0) shift right arithmetic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097662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if sgn A &lt; sgn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136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 if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uns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 A &lt;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uns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1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A 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4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branch = 1 if A 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A !=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2427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70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00000005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&lt;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458190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86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00000007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&gt;=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sgnB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438589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1101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00000008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53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00000009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uns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&lt;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uns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273326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00000010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2290"/>
                  </a:ext>
                </a:extLst>
              </a:tr>
              <a:tr h="164255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1f7e8ab4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00000011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branch = 1 if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uns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A &gt;= </a:t>
                      </a:r>
                      <a:r>
                        <a:rPr lang="en-IE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uns</a:t>
                      </a:r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B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71562"/>
                  </a:ext>
                </a:extLst>
              </a:tr>
              <a:tr h="154389"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1111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f0c3a596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00000012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4445" marR="4445" marT="44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E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4445" marR="4445" marT="444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7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60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4703713" y="306932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AD3748-FEAA-9479-F70E-6747EC985D14}"/>
              </a:ext>
            </a:extLst>
          </p:cNvPr>
          <p:cNvCxnSpPr>
            <a:cxnSpLocks/>
          </p:cNvCxnSpPr>
          <p:nvPr/>
        </p:nvCxnSpPr>
        <p:spPr>
          <a:xfrm flipH="1">
            <a:off x="4703713" y="354328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7038267" y="372286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2971768" y="2838492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 err="1"/>
              <a:t>dataIn</a:t>
            </a:r>
            <a:r>
              <a:rPr lang="en-IE" sz="2400" dirty="0"/>
              <a:t>(3:0)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7560654" y="348049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count(3:0)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CB4CLED Walkthrough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3824041" y="1951333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3824040" y="145295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5483933" y="2812383"/>
            <a:ext cx="1554334" cy="283463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51C77-7C03-D01A-DED9-24B9E06D1F4D}"/>
              </a:ext>
            </a:extLst>
          </p:cNvPr>
          <p:cNvSpPr txBox="1"/>
          <p:nvPr/>
        </p:nvSpPr>
        <p:spPr>
          <a:xfrm>
            <a:off x="2972024" y="3312453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load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000" dirty="0">
                <a:solidFill>
                  <a:srgbClr val="0070C0"/>
                </a:solidFill>
              </a:rPr>
              <a:t>4-bit Cascadable, Chip-Enabled, Up/Down Synchronous Counter </a:t>
            </a:r>
          </a:p>
          <a:p>
            <a:pPr algn="l"/>
            <a:r>
              <a:rPr lang="en-IE" sz="2000" dirty="0">
                <a:solidFill>
                  <a:srgbClr val="0070C0"/>
                </a:solidFill>
              </a:rPr>
              <a:t>with Asynchronous reset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7893C-A608-5BDA-1461-A9A569996D0E}"/>
              </a:ext>
            </a:extLst>
          </p:cNvPr>
          <p:cNvCxnSpPr>
            <a:cxnSpLocks/>
          </p:cNvCxnSpPr>
          <p:nvPr/>
        </p:nvCxnSpPr>
        <p:spPr>
          <a:xfrm flipH="1">
            <a:off x="4703713" y="4025886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34BA52-2B96-5726-6FFC-C1021B8ADD2A}"/>
              </a:ext>
            </a:extLst>
          </p:cNvPr>
          <p:cNvSpPr txBox="1"/>
          <p:nvPr/>
        </p:nvSpPr>
        <p:spPr>
          <a:xfrm>
            <a:off x="2972024" y="3795053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/>
              <a:t>up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547848-2462-9173-4123-892BCC665B5A}"/>
              </a:ext>
            </a:extLst>
          </p:cNvPr>
          <p:cNvCxnSpPr>
            <a:cxnSpLocks/>
          </p:cNvCxnSpPr>
          <p:nvPr/>
        </p:nvCxnSpPr>
        <p:spPr>
          <a:xfrm flipH="1">
            <a:off x="4703713" y="444776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5C62DA-CC2E-BCFF-1D6C-FB3351386387}"/>
              </a:ext>
            </a:extLst>
          </p:cNvPr>
          <p:cNvSpPr txBox="1"/>
          <p:nvPr/>
        </p:nvSpPr>
        <p:spPr>
          <a:xfrm>
            <a:off x="2972024" y="421693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 err="1"/>
              <a:t>ce</a:t>
            </a:r>
            <a:endParaRPr lang="en-IE" sz="2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99EC9C-B654-0C1F-B6D9-12D3CB7B0D3A}"/>
              </a:ext>
            </a:extLst>
          </p:cNvPr>
          <p:cNvCxnSpPr>
            <a:cxnSpLocks/>
          </p:cNvCxnSpPr>
          <p:nvPr/>
        </p:nvCxnSpPr>
        <p:spPr>
          <a:xfrm flipH="1">
            <a:off x="4703713" y="4964842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959FF9C-B43A-A94F-5E99-DE8444871E2A}"/>
              </a:ext>
            </a:extLst>
          </p:cNvPr>
          <p:cNvSpPr txBox="1"/>
          <p:nvPr/>
        </p:nvSpPr>
        <p:spPr>
          <a:xfrm>
            <a:off x="2972024" y="472130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 err="1"/>
              <a:t>clk</a:t>
            </a:r>
            <a:endParaRPr lang="en-IE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403A07-E428-7260-6123-003A04B5C6C4}"/>
              </a:ext>
            </a:extLst>
          </p:cNvPr>
          <p:cNvCxnSpPr>
            <a:cxnSpLocks/>
          </p:cNvCxnSpPr>
          <p:nvPr/>
        </p:nvCxnSpPr>
        <p:spPr>
          <a:xfrm flipH="1">
            <a:off x="4703713" y="5426507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A0950F-6F43-4B08-651A-CFB09E3F81BB}"/>
              </a:ext>
            </a:extLst>
          </p:cNvPr>
          <p:cNvSpPr txBox="1"/>
          <p:nvPr/>
        </p:nvSpPr>
        <p:spPr>
          <a:xfrm>
            <a:off x="2972024" y="519567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 err="1"/>
              <a:t>rst</a:t>
            </a:r>
            <a:endParaRPr lang="en-IE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7A3D28-4706-6975-96B6-35C7A9F3A04E}"/>
              </a:ext>
            </a:extLst>
          </p:cNvPr>
          <p:cNvCxnSpPr>
            <a:cxnSpLocks/>
          </p:cNvCxnSpPr>
          <p:nvPr/>
        </p:nvCxnSpPr>
        <p:spPr>
          <a:xfrm flipH="1">
            <a:off x="7038267" y="4219984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398A04-A6CD-13DA-EBC0-5F082EC2FF04}"/>
              </a:ext>
            </a:extLst>
          </p:cNvPr>
          <p:cNvSpPr txBox="1"/>
          <p:nvPr/>
        </p:nvSpPr>
        <p:spPr>
          <a:xfrm>
            <a:off x="7236632" y="3956025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err="1"/>
              <a:t>ceo</a:t>
            </a:r>
            <a:endParaRPr lang="en-IE" sz="2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9E3989-33DE-0D2E-6C7A-65C29E54F2E9}"/>
              </a:ext>
            </a:extLst>
          </p:cNvPr>
          <p:cNvCxnSpPr>
            <a:cxnSpLocks/>
          </p:cNvCxnSpPr>
          <p:nvPr/>
        </p:nvCxnSpPr>
        <p:spPr>
          <a:xfrm flipH="1">
            <a:off x="7038267" y="4673605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BE30E8D-13CD-AAD4-0246-28B14D566E85}"/>
              </a:ext>
            </a:extLst>
          </p:cNvPr>
          <p:cNvSpPr txBox="1"/>
          <p:nvPr/>
        </p:nvSpPr>
        <p:spPr>
          <a:xfrm>
            <a:off x="7160432" y="4435046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TC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549A85-2CD1-8C11-3F89-C34DBC55B2A6}"/>
              </a:ext>
            </a:extLst>
          </p:cNvPr>
          <p:cNvCxnSpPr>
            <a:cxnSpLocks/>
          </p:cNvCxnSpPr>
          <p:nvPr/>
        </p:nvCxnSpPr>
        <p:spPr>
          <a:xfrm>
            <a:off x="5489067" y="4838700"/>
            <a:ext cx="121501" cy="12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B8745D-1303-7B46-3BA9-9978AEA0E0A2}"/>
              </a:ext>
            </a:extLst>
          </p:cNvPr>
          <p:cNvCxnSpPr>
            <a:cxnSpLocks/>
          </p:cNvCxnSpPr>
          <p:nvPr/>
        </p:nvCxnSpPr>
        <p:spPr>
          <a:xfrm flipH="1">
            <a:off x="5489067" y="4957107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5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CB4CLED Walkthrough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D06736-86E0-D377-F01C-1402C7F468A9}"/>
              </a:ext>
            </a:extLst>
          </p:cNvPr>
          <p:cNvSpPr txBox="1">
            <a:spLocks/>
          </p:cNvSpPr>
          <p:nvPr/>
        </p:nvSpPr>
        <p:spPr>
          <a:xfrm>
            <a:off x="416778" y="858034"/>
            <a:ext cx="10515600" cy="54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2000" dirty="0">
                <a:solidFill>
                  <a:srgbClr val="0070C0"/>
                </a:solidFill>
              </a:rPr>
              <a:t>4-bit Cascadable, Chip-Enabled, Up/Down Synchronous Counter </a:t>
            </a:r>
          </a:p>
          <a:p>
            <a:pPr algn="l"/>
            <a:r>
              <a:rPr lang="en-IE" sz="2000" dirty="0">
                <a:solidFill>
                  <a:srgbClr val="0070C0"/>
                </a:solidFill>
              </a:rPr>
              <a:t>with Asynchronous reset</a:t>
            </a:r>
          </a:p>
        </p:txBody>
      </p:sp>
    </p:spTree>
    <p:extLst>
      <p:ext uri="{BB962C8B-B14F-4D97-AF65-F5344CB8AC3E}">
        <p14:creationId xmlns:p14="http://schemas.microsoft.com/office/powerpoint/2010/main" val="189641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151E144-1DF4-296C-974D-FC13765DB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8" b="16080"/>
          <a:stretch/>
        </p:blipFill>
        <p:spPr>
          <a:xfrm>
            <a:off x="6541323" y="1786433"/>
            <a:ext cx="4651131" cy="31303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8BF30-23C7-9F09-4664-65C3A8B28974}"/>
              </a:ext>
            </a:extLst>
          </p:cNvPr>
          <p:cNvCxnSpPr>
            <a:cxnSpLocks/>
          </p:cNvCxnSpPr>
          <p:nvPr/>
        </p:nvCxnSpPr>
        <p:spPr>
          <a:xfrm flipH="1">
            <a:off x="1710156" y="308788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B28901-6FF2-9CCD-3554-6005142C1170}"/>
              </a:ext>
            </a:extLst>
          </p:cNvPr>
          <p:cNvCxnSpPr>
            <a:cxnSpLocks/>
          </p:cNvCxnSpPr>
          <p:nvPr/>
        </p:nvCxnSpPr>
        <p:spPr>
          <a:xfrm flipH="1">
            <a:off x="4044710" y="3429000"/>
            <a:ext cx="77583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857EA5-A34D-B24D-A633-50EB211E3B5D}"/>
              </a:ext>
            </a:extLst>
          </p:cNvPr>
          <p:cNvSpPr txBox="1"/>
          <p:nvPr/>
        </p:nvSpPr>
        <p:spPr>
          <a:xfrm>
            <a:off x="-21789" y="285704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sz="2400" dirty="0" err="1"/>
              <a:t>sw</a:t>
            </a:r>
            <a:endParaRPr lang="en-IE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7C29F-508A-8A88-FE61-55244A4F074A}"/>
              </a:ext>
            </a:extLst>
          </p:cNvPr>
          <p:cNvSpPr txBox="1"/>
          <p:nvPr/>
        </p:nvSpPr>
        <p:spPr>
          <a:xfrm>
            <a:off x="4391498" y="3198167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aShot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454001-434E-8528-36FF-69B9E0629F7E}"/>
              </a:ext>
            </a:extLst>
          </p:cNvPr>
          <p:cNvSpPr txBox="1">
            <a:spLocks/>
          </p:cNvSpPr>
          <p:nvPr/>
        </p:nvSpPr>
        <p:spPr>
          <a:xfrm>
            <a:off x="416778" y="3599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sz="3600" dirty="0">
                <a:solidFill>
                  <a:srgbClr val="0070C0"/>
                </a:solidFill>
              </a:rPr>
              <a:t>Single Shot Walkthrough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D4574-0417-93A3-2036-968320DAA458}"/>
              </a:ext>
            </a:extLst>
          </p:cNvPr>
          <p:cNvSpPr txBox="1"/>
          <p:nvPr/>
        </p:nvSpPr>
        <p:spPr>
          <a:xfrm>
            <a:off x="7657960" y="16101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Timing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BAA4C-6F62-F3C7-6364-5D64201599C1}"/>
              </a:ext>
            </a:extLst>
          </p:cNvPr>
          <p:cNvSpPr txBox="1"/>
          <p:nvPr/>
        </p:nvSpPr>
        <p:spPr>
          <a:xfrm>
            <a:off x="1041992" y="1591328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Component Symbol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902B9-CD98-AEB4-9F42-6396DE8DD495}"/>
              </a:ext>
            </a:extLst>
          </p:cNvPr>
          <p:cNvSpPr txBox="1"/>
          <p:nvPr/>
        </p:nvSpPr>
        <p:spPr>
          <a:xfrm>
            <a:off x="6725852" y="742305"/>
            <a:ext cx="487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Target Language: </a:t>
            </a:r>
            <a:r>
              <a:rPr lang="en-IE" dirty="0"/>
              <a:t>VHDL</a:t>
            </a:r>
            <a:endParaRPr lang="en-IE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11A79-434B-FC36-E3CE-EC0B20A56D20}"/>
              </a:ext>
            </a:extLst>
          </p:cNvPr>
          <p:cNvSpPr/>
          <p:nvPr/>
        </p:nvSpPr>
        <p:spPr>
          <a:xfrm>
            <a:off x="2490376" y="2665838"/>
            <a:ext cx="1554334" cy="1526323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90375-F4CC-6337-DE4F-37E8A7C6560C}"/>
              </a:ext>
            </a:extLst>
          </p:cNvPr>
          <p:cNvSpPr txBox="1"/>
          <p:nvPr/>
        </p:nvSpPr>
        <p:spPr>
          <a:xfrm>
            <a:off x="946463" y="3642129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err="1"/>
              <a:t>clk</a:t>
            </a:r>
            <a:endParaRPr lang="en-IE" sz="24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6C4504-6BF6-E94B-303E-0C77240730FA}"/>
              </a:ext>
            </a:extLst>
          </p:cNvPr>
          <p:cNvCxnSpPr>
            <a:cxnSpLocks/>
          </p:cNvCxnSpPr>
          <p:nvPr/>
        </p:nvCxnSpPr>
        <p:spPr>
          <a:xfrm flipH="1">
            <a:off x="2711545" y="4192161"/>
            <a:ext cx="3968" cy="338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BDDEDA-11C9-D8CC-D26D-6ABC796E911E}"/>
              </a:ext>
            </a:extLst>
          </p:cNvPr>
          <p:cNvCxnSpPr>
            <a:cxnSpLocks/>
          </p:cNvCxnSpPr>
          <p:nvPr/>
        </p:nvCxnSpPr>
        <p:spPr>
          <a:xfrm>
            <a:off x="2047875" y="3879848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108D7D-FE9E-6AE9-AAB4-835D00086A64}"/>
              </a:ext>
            </a:extLst>
          </p:cNvPr>
          <p:cNvCxnSpPr>
            <a:cxnSpLocks/>
          </p:cNvCxnSpPr>
          <p:nvPr/>
        </p:nvCxnSpPr>
        <p:spPr>
          <a:xfrm>
            <a:off x="2485986" y="3732911"/>
            <a:ext cx="133351" cy="146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B271A-802D-FBF7-E2EC-A446B62CAE6E}"/>
              </a:ext>
            </a:extLst>
          </p:cNvPr>
          <p:cNvCxnSpPr>
            <a:cxnSpLocks/>
          </p:cNvCxnSpPr>
          <p:nvPr/>
        </p:nvCxnSpPr>
        <p:spPr>
          <a:xfrm flipH="1">
            <a:off x="2494624" y="3872962"/>
            <a:ext cx="127094" cy="135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96EA57-B3E3-1347-6CA5-E56B5B24D6FC}"/>
              </a:ext>
            </a:extLst>
          </p:cNvPr>
          <p:cNvCxnSpPr>
            <a:cxnSpLocks/>
          </p:cNvCxnSpPr>
          <p:nvPr/>
        </p:nvCxnSpPr>
        <p:spPr>
          <a:xfrm>
            <a:off x="2281918" y="4530720"/>
            <a:ext cx="438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35AF81-718D-28C7-1496-7D9FDC606B38}"/>
              </a:ext>
            </a:extLst>
          </p:cNvPr>
          <p:cNvSpPr txBox="1"/>
          <p:nvPr/>
        </p:nvSpPr>
        <p:spPr>
          <a:xfrm>
            <a:off x="1165334" y="4284744"/>
            <a:ext cx="176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 err="1"/>
              <a:t>rst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2175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519</Words>
  <Application>Microsoft Office PowerPoint</Application>
  <PresentationFormat>Widescreen</PresentationFormat>
  <Paragraphs>355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CANNY, LUKE</dc:creator>
  <cp:lastModifiedBy>CANNY, LUKE</cp:lastModifiedBy>
  <cp:revision>7</cp:revision>
  <dcterms:created xsi:type="dcterms:W3CDTF">2024-04-17T11:57:29Z</dcterms:created>
  <dcterms:modified xsi:type="dcterms:W3CDTF">2024-04-17T13:54:01Z</dcterms:modified>
</cp:coreProperties>
</file>