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972" y="-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4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2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0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7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1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1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2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5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3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42445C-BFDD-D5CD-778E-83C4965472CE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64E6F-8F92-235A-3B07-0E17051CDE4B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5D5DCB37-C4ED-71C7-311B-A2D59988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3D847-6E17-D8D2-A07D-5F24F802CFE2}"/>
              </a:ext>
            </a:extLst>
          </p:cNvPr>
          <p:cNvSpPr txBox="1"/>
          <p:nvPr/>
        </p:nvSpPr>
        <p:spPr>
          <a:xfrm>
            <a:off x="3630858" y="1151999"/>
            <a:ext cx="11500509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F479A-3599-FA10-0CBA-A4FDBDA8424B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6DC2-54A3-2F25-A655-421FDFB00AAB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B07B2-DF35-93CD-6C6A-734BA50D432C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2305-1519-6D45-F4D9-4C0441D385F8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2AF1D-D453-AAA4-2555-4741774AAAD6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68C79-2DD9-05D9-9506-32EE14716C53}"/>
              </a:ext>
            </a:extLst>
          </p:cNvPr>
          <p:cNvSpPr txBox="1"/>
          <p:nvPr/>
        </p:nvSpPr>
        <p:spPr>
          <a:xfrm>
            <a:off x="7741419" y="17262210"/>
            <a:ext cx="719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8FACA-4F2B-CE1A-C5F0-F555B01E9C58}"/>
              </a:ext>
            </a:extLst>
          </p:cNvPr>
          <p:cNvSpPr/>
          <p:nvPr/>
        </p:nvSpPr>
        <p:spPr>
          <a:xfrm>
            <a:off x="7741419" y="17723875"/>
            <a:ext cx="7196186" cy="17152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72863-BDF0-F666-696A-A0347D5CC4DA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CAA71-903E-0B00-EB76-A2AE59E13326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B945C-1461-0A5B-C223-D19030BC7445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0DDE6-9D38-5A81-5C49-84ED0769042D}"/>
              </a:ext>
            </a:extLst>
          </p:cNvPr>
          <p:cNvSpPr/>
          <p:nvPr/>
        </p:nvSpPr>
        <p:spPr>
          <a:xfrm>
            <a:off x="7746170" y="3027271"/>
            <a:ext cx="7196186" cy="1400409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F7E49-A33E-0EF9-8C4B-55C4664C94C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7CF35-5B3C-F1BB-0701-3780EBDD8B59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Remote PYNQ FPGA Laboratory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96CE3-ABA1-8591-9E11-67162BF0FDF6}"/>
              </a:ext>
            </a:extLst>
          </p:cNvPr>
          <p:cNvSpPr txBox="1"/>
          <p:nvPr/>
        </p:nvSpPr>
        <p:spPr>
          <a:xfrm>
            <a:off x="176995" y="14428598"/>
            <a:ext cx="719618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B96D29-C6D1-D947-8337-FEFF9A7CA780}"/>
              </a:ext>
            </a:extLst>
          </p:cNvPr>
          <p:cNvSpPr/>
          <p:nvPr/>
        </p:nvSpPr>
        <p:spPr>
          <a:xfrm>
            <a:off x="184944" y="14890264"/>
            <a:ext cx="7196186" cy="626440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</p:spTree>
    <p:extLst>
      <p:ext uri="{BB962C8B-B14F-4D97-AF65-F5344CB8AC3E}">
        <p14:creationId xmlns:p14="http://schemas.microsoft.com/office/powerpoint/2010/main" val="4591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DE1-0C34-2A31-BD32-DAAD6A05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DC4BB6-2222-994D-7B3F-81C8E94B0723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BEBE-0598-D3AE-2530-83FF9D810D3E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A5E90D64-59DC-5177-18ED-76851B85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1CFC7-B18D-B51B-33AD-206A5B228833}"/>
              </a:ext>
            </a:extLst>
          </p:cNvPr>
          <p:cNvSpPr txBox="1"/>
          <p:nvPr/>
        </p:nvSpPr>
        <p:spPr>
          <a:xfrm>
            <a:off x="3630857" y="1158685"/>
            <a:ext cx="11500509" cy="10310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GitHub.com/HDLGen-ChatGPT/PYNQ-SoC-Builder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42D45-E091-D90C-ED02-86E079719015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F3EE1-A50E-6997-5779-9D9F7DE6E740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D94CC-653D-16E2-E12D-DF0442E649E2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HDLGen-ChatGPT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19E42-1C7F-BA1D-A494-08FEFAEC894C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4E468-277D-1517-4AAD-90CF6699AC51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66CE2-270A-9C6A-3CE1-A12D1063AE24}"/>
              </a:ext>
            </a:extLst>
          </p:cNvPr>
          <p:cNvSpPr txBox="1"/>
          <p:nvPr/>
        </p:nvSpPr>
        <p:spPr>
          <a:xfrm>
            <a:off x="176995" y="19669979"/>
            <a:ext cx="719618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C73FF-B49B-87E4-6496-36C69F58B236}"/>
              </a:ext>
            </a:extLst>
          </p:cNvPr>
          <p:cNvSpPr/>
          <p:nvPr/>
        </p:nvSpPr>
        <p:spPr>
          <a:xfrm>
            <a:off x="176995" y="20131644"/>
            <a:ext cx="7196186" cy="102302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Automate RISC-V Core Bitstream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 range of RISC-V challenges of varying 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Gather feedback from potential users of RV learning platform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488B2-8C74-CDB4-4184-2D71B371D4A5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9C6FE6-74ED-D2C5-D64E-00592AA58125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A5151-8121-BECF-71AF-C417181DE8AF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D3AB4-C51B-D370-0941-71498EF8246E}"/>
              </a:ext>
            </a:extLst>
          </p:cNvPr>
          <p:cNvSpPr/>
          <p:nvPr/>
        </p:nvSpPr>
        <p:spPr>
          <a:xfrm>
            <a:off x="7746170" y="3027271"/>
            <a:ext cx="7196186" cy="1117236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 is a standalone Python application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Vivado project for PYNQ-Z2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and imports PYNQ-Z2 physical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Creates and populates a Vivado Block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PYNQ board I/O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Performs synthesis, implementation and bitstream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 Jupyter Notebook project based on test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21ACA8-00AB-641E-9756-DCBBF1411B5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A96DA-2195-0FAD-FACA-07875697BB17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purpose of the remote FPGA laboratory is to make real PYNQ Z2 hardware available to students and enthusiasts.</a:t>
            </a:r>
          </a:p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is achieved by using a tunnelling service. This service runs as a background daemon on the PYNQ’s ARM processor.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5D0E2-84A2-A568-4888-760E42D05194}"/>
              </a:ext>
            </a:extLst>
          </p:cNvPr>
          <p:cNvSpPr txBox="1"/>
          <p:nvPr/>
        </p:nvSpPr>
        <p:spPr>
          <a:xfrm>
            <a:off x="176994" y="14464142"/>
            <a:ext cx="14757411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4BF828-3F1D-C7A6-8674-BCA34E6E2D24}"/>
              </a:ext>
            </a:extLst>
          </p:cNvPr>
          <p:cNvSpPr/>
          <p:nvPr/>
        </p:nvSpPr>
        <p:spPr>
          <a:xfrm>
            <a:off x="176994" y="14925807"/>
            <a:ext cx="14757412" cy="45826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is going to be difficult to produce. We will try our best B)</a:t>
            </a:r>
          </a:p>
        </p:txBody>
      </p:sp>
      <p:pic>
        <p:nvPicPr>
          <p:cNvPr id="3" name="Picture 2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A41DC131-498C-4C4A-D944-F5EF8773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" y="9617825"/>
            <a:ext cx="1642401" cy="1041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CA4519-E39D-7F85-ECCB-BB50EC126768}"/>
              </a:ext>
            </a:extLst>
          </p:cNvPr>
          <p:cNvSpPr/>
          <p:nvPr/>
        </p:nvSpPr>
        <p:spPr>
          <a:xfrm>
            <a:off x="7939219" y="5169505"/>
            <a:ext cx="6802829" cy="44820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2B0D16-0822-08FF-062D-19B475334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06" y="9950285"/>
            <a:ext cx="3369678" cy="1825802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08977C-37C3-5B36-0FE3-00CBDE6A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57" y="9950284"/>
            <a:ext cx="3369678" cy="182580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198E336-5B10-4172-16BB-4772FD167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57" y="12049552"/>
            <a:ext cx="3356977" cy="18258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212D3A-A479-9EC8-FAA0-51D7A5C3A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1256" y="12053084"/>
            <a:ext cx="3376029" cy="1822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1CA88F-E5D5-2979-1A19-BFE94B22928A}"/>
              </a:ext>
            </a:extLst>
          </p:cNvPr>
          <p:cNvSpPr txBox="1"/>
          <p:nvPr/>
        </p:nvSpPr>
        <p:spPr>
          <a:xfrm>
            <a:off x="7940806" y="11776086"/>
            <a:ext cx="336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PYNQ SoC Builder Main 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A86835-3D95-76B8-ED7A-AB8CDF2768B6}"/>
              </a:ext>
            </a:extLst>
          </p:cNvPr>
          <p:cNvSpPr txBox="1"/>
          <p:nvPr/>
        </p:nvSpPr>
        <p:spPr>
          <a:xfrm>
            <a:off x="11367607" y="11769839"/>
            <a:ext cx="33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In Progress Screen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EB8F9-624F-5575-9A3E-6480AFA3F82E}"/>
              </a:ext>
            </a:extLst>
          </p:cNvPr>
          <p:cNvSpPr txBox="1"/>
          <p:nvPr/>
        </p:nvSpPr>
        <p:spPr>
          <a:xfrm>
            <a:off x="7939206" y="13885134"/>
            <a:ext cx="336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I/O Connections Menu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835EBF-10F9-3A2F-EDA8-FDF484A8FAA8}"/>
              </a:ext>
            </a:extLst>
          </p:cNvPr>
          <p:cNvSpPr txBox="1"/>
          <p:nvPr/>
        </p:nvSpPr>
        <p:spPr>
          <a:xfrm>
            <a:off x="11366007" y="13878887"/>
            <a:ext cx="33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>
                <a:latin typeface="Congenial" panose="02000503040000020004" pitchFamily="2" charset="0"/>
              </a:rPr>
              <a:t>Sample LED Signal Configuration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7716DF-0001-78BF-0D54-CDA3FCAE3A30}"/>
              </a:ext>
            </a:extLst>
          </p:cNvPr>
          <p:cNvSpPr/>
          <p:nvPr/>
        </p:nvSpPr>
        <p:spPr>
          <a:xfrm>
            <a:off x="10922826" y="5463312"/>
            <a:ext cx="1351720" cy="24835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>
                <a:solidFill>
                  <a:sysClr val="windowText" lastClr="000000"/>
                </a:solidFill>
                <a:latin typeface="Congenial Black" panose="02000503040000020004" pitchFamily="2" charset="0"/>
              </a:rPr>
              <a:t>PYNQ</a:t>
            </a:r>
          </a:p>
          <a:p>
            <a:pPr algn="ctr"/>
            <a:r>
              <a:rPr lang="en-IE" dirty="0">
                <a:solidFill>
                  <a:sysClr val="windowText" lastClr="000000"/>
                </a:solidFill>
                <a:latin typeface="Congenial Black" panose="02000503040000020004" pitchFamily="2" charset="0"/>
              </a:rPr>
              <a:t>SoC</a:t>
            </a:r>
          </a:p>
          <a:p>
            <a:pPr algn="ctr"/>
            <a:r>
              <a:rPr lang="en-IE" dirty="0">
                <a:solidFill>
                  <a:sysClr val="windowText" lastClr="000000"/>
                </a:solidFill>
                <a:latin typeface="Congenial Black" panose="02000503040000020004" pitchFamily="2" charset="0"/>
              </a:rPr>
              <a:t>Builder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9B4ED4-2660-6102-5423-1B8A096211DA}"/>
              </a:ext>
            </a:extLst>
          </p:cNvPr>
          <p:cNvSpPr/>
          <p:nvPr/>
        </p:nvSpPr>
        <p:spPr>
          <a:xfrm>
            <a:off x="8115300" y="5491876"/>
            <a:ext cx="1860748" cy="6646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Congenial" panose="02000503040000020004" pitchFamily="2" charset="0"/>
              </a:rPr>
              <a:t>HDLGen Project XML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C4F8FA-C828-5AB3-1DC5-8DD453564E52}"/>
              </a:ext>
            </a:extLst>
          </p:cNvPr>
          <p:cNvSpPr/>
          <p:nvPr/>
        </p:nvSpPr>
        <p:spPr>
          <a:xfrm>
            <a:off x="8115299" y="6171627"/>
            <a:ext cx="1859783" cy="19034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Name, Description,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 Date, Author, Email, Company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Component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Signal Type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Sub-components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Ports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Internal Signals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Architecture</a:t>
            </a:r>
          </a:p>
          <a:p>
            <a:pPr marL="36000" algn="ctr"/>
            <a:r>
              <a:rPr lang="en-IE" sz="1200" dirty="0">
                <a:latin typeface="Congenial" panose="02000503040000020004" pitchFamily="2" charset="0"/>
              </a:rPr>
              <a:t>Test Plan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A796BF-78E2-907D-F6A3-F2932450BAA0}"/>
              </a:ext>
            </a:extLst>
          </p:cNvPr>
          <p:cNvSpPr txBox="1"/>
          <p:nvPr/>
        </p:nvSpPr>
        <p:spPr>
          <a:xfrm>
            <a:off x="10107909" y="6096397"/>
            <a:ext cx="6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1</a:t>
            </a:r>
            <a:r>
              <a:rPr lang="en-IE" sz="1200" dirty="0">
                <a:latin typeface="Congenial" panose="02000503040000020004" pitchFamily="2" charset="0"/>
              </a:rPr>
              <a:t>. Read</a:t>
            </a:r>
          </a:p>
          <a:p>
            <a:pPr algn="ctr"/>
            <a:r>
              <a:rPr lang="en-IE" sz="1200" dirty="0">
                <a:latin typeface="Congenial" panose="02000503040000020004" pitchFamily="2" charset="0"/>
              </a:rPr>
              <a:t>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D294A8-6B78-B0B5-B3BC-17B43E8C705A}"/>
              </a:ext>
            </a:extLst>
          </p:cNvPr>
          <p:cNvSpPr txBox="1"/>
          <p:nvPr/>
        </p:nvSpPr>
        <p:spPr>
          <a:xfrm>
            <a:off x="10563639" y="7998541"/>
            <a:ext cx="99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3</a:t>
            </a:r>
            <a:r>
              <a:rPr lang="en-IE" sz="1200" dirty="0">
                <a:latin typeface="Congenial" panose="02000503040000020004" pitchFamily="2" charset="0"/>
              </a:rPr>
              <a:t>. Invoke script in Vivado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DA1B83-3416-6975-B4D8-AFAD4D6F2E02}"/>
              </a:ext>
            </a:extLst>
          </p:cNvPr>
          <p:cNvCxnSpPr>
            <a:cxnSpLocks/>
          </p:cNvCxnSpPr>
          <p:nvPr/>
        </p:nvCxnSpPr>
        <p:spPr>
          <a:xfrm flipH="1">
            <a:off x="11454881" y="7960858"/>
            <a:ext cx="15790" cy="68645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DE577A-5127-F0D6-79CB-0DEC9B3336FA}"/>
              </a:ext>
            </a:extLst>
          </p:cNvPr>
          <p:cNvCxnSpPr>
            <a:cxnSpLocks/>
          </p:cNvCxnSpPr>
          <p:nvPr/>
        </p:nvCxnSpPr>
        <p:spPr>
          <a:xfrm>
            <a:off x="9985252" y="6015624"/>
            <a:ext cx="93757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5B057B-0C52-5E91-2C0E-3F12E1881562}"/>
              </a:ext>
            </a:extLst>
          </p:cNvPr>
          <p:cNvCxnSpPr>
            <a:cxnSpLocks/>
          </p:cNvCxnSpPr>
          <p:nvPr/>
        </p:nvCxnSpPr>
        <p:spPr>
          <a:xfrm flipV="1">
            <a:off x="11752689" y="7960858"/>
            <a:ext cx="0" cy="68401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07B75FB-E85C-298D-0A4C-1D5C95F3F1DF}"/>
              </a:ext>
            </a:extLst>
          </p:cNvPr>
          <p:cNvSpPr/>
          <p:nvPr/>
        </p:nvSpPr>
        <p:spPr>
          <a:xfrm>
            <a:off x="13208822" y="5491877"/>
            <a:ext cx="1351721" cy="2468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>
                <a:solidFill>
                  <a:sysClr val="windowText" lastClr="000000"/>
                </a:solidFill>
                <a:latin typeface="Congenial Black" panose="02000503040000020004" pitchFamily="2" charset="0"/>
              </a:rPr>
              <a:t>Output Binaries</a:t>
            </a:r>
          </a:p>
          <a:p>
            <a:pPr algn="ctr"/>
            <a:endParaRPr lang="en-IE" dirty="0">
              <a:solidFill>
                <a:sysClr val="windowText" lastClr="000000"/>
              </a:solidFill>
              <a:latin typeface="Congenial" panose="02000503040000020004" pitchFamily="2" charset="0"/>
            </a:endParaRPr>
          </a:p>
          <a:p>
            <a:pPr algn="ctr"/>
            <a:r>
              <a:rPr lang="en-IE" dirty="0">
                <a:solidFill>
                  <a:sysClr val="windowText" lastClr="000000"/>
                </a:solidFill>
                <a:latin typeface="Congenial" panose="02000503040000020004" pitchFamily="2" charset="0"/>
              </a:rPr>
              <a:t>.hwh, .tcl, .bit, .ipynb</a:t>
            </a:r>
          </a:p>
        </p:txBody>
      </p:sp>
      <p:pic>
        <p:nvPicPr>
          <p:cNvPr id="72" name="Picture 71" descr="A close-up of a logo&#10;&#10;Description automatically generated">
            <a:extLst>
              <a:ext uri="{FF2B5EF4-FFF2-40B4-BE49-F238E27FC236}">
                <a16:creationId xmlns:a16="http://schemas.microsoft.com/office/drawing/2014/main" id="{C1BD3A44-B696-6B54-8EFB-E341224DB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79" y="8644873"/>
            <a:ext cx="2161813" cy="705563"/>
          </a:xfrm>
          <a:prstGeom prst="round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B5A9E15-4160-7EA3-E8E4-148D8E7ADE59}"/>
              </a:ext>
            </a:extLst>
          </p:cNvPr>
          <p:cNvSpPr txBox="1"/>
          <p:nvPr/>
        </p:nvSpPr>
        <p:spPr>
          <a:xfrm>
            <a:off x="10935547" y="6348866"/>
            <a:ext cx="132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2</a:t>
            </a:r>
            <a:r>
              <a:rPr lang="en-IE" sz="1200" dirty="0">
                <a:latin typeface="Congenial" panose="02000503040000020004" pitchFamily="2" charset="0"/>
              </a:rPr>
              <a:t>. Prepare a Tcl script which applies build steps in Vivado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D9A5F7-10AF-239C-AD56-60E7EA99DC32}"/>
              </a:ext>
            </a:extLst>
          </p:cNvPr>
          <p:cNvSpPr txBox="1"/>
          <p:nvPr/>
        </p:nvSpPr>
        <p:spPr>
          <a:xfrm>
            <a:off x="11700665" y="7986980"/>
            <a:ext cx="99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4</a:t>
            </a:r>
            <a:r>
              <a:rPr lang="en-IE" sz="1200" dirty="0">
                <a:latin typeface="Congenial" panose="02000503040000020004" pitchFamily="2" charset="0"/>
              </a:rPr>
              <a:t>. Vivado exports binaries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CCB684-A75C-E3CB-C773-8B4E152488A7}"/>
              </a:ext>
            </a:extLst>
          </p:cNvPr>
          <p:cNvSpPr txBox="1"/>
          <p:nvPr/>
        </p:nvSpPr>
        <p:spPr>
          <a:xfrm>
            <a:off x="10938745" y="7111019"/>
            <a:ext cx="132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5</a:t>
            </a:r>
            <a:r>
              <a:rPr lang="en-IE" sz="1200" dirty="0">
                <a:latin typeface="Congenial" panose="02000503040000020004" pitchFamily="2" charset="0"/>
              </a:rPr>
              <a:t>. Generate Jupyter NB based on Test plan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291A89-7D42-E984-0E8A-3972483F9A57}"/>
              </a:ext>
            </a:extLst>
          </p:cNvPr>
          <p:cNvCxnSpPr>
            <a:cxnSpLocks/>
          </p:cNvCxnSpPr>
          <p:nvPr/>
        </p:nvCxnSpPr>
        <p:spPr>
          <a:xfrm>
            <a:off x="12274546" y="6015624"/>
            <a:ext cx="93757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FB6BD3A-89D0-0489-193D-D77E4857EDB4}"/>
              </a:ext>
            </a:extLst>
          </p:cNvPr>
          <p:cNvSpPr txBox="1"/>
          <p:nvPr/>
        </p:nvSpPr>
        <p:spPr>
          <a:xfrm>
            <a:off x="12246497" y="6069115"/>
            <a:ext cx="993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Congenial" panose="02000503040000020004" pitchFamily="2" charset="0"/>
              </a:rPr>
              <a:t>6</a:t>
            </a:r>
            <a:r>
              <a:rPr lang="en-IE" sz="1200" dirty="0">
                <a:latin typeface="Congenial" panose="02000503040000020004" pitchFamily="2" charset="0"/>
              </a:rPr>
              <a:t>. Export Binaries and JNB to output folder</a:t>
            </a:r>
          </a:p>
        </p:txBody>
      </p:sp>
    </p:spTree>
    <p:extLst>
      <p:ext uri="{BB962C8B-B14F-4D97-AF65-F5344CB8AC3E}">
        <p14:creationId xmlns:p14="http://schemas.microsoft.com/office/powerpoint/2010/main" val="4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562</Words>
  <Application>Microsoft Office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Congenial</vt:lpstr>
      <vt:lpstr>Congenial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Canny</dc:creator>
  <cp:lastModifiedBy>Luke Canny</cp:lastModifiedBy>
  <cp:revision>43</cp:revision>
  <dcterms:created xsi:type="dcterms:W3CDTF">2024-02-18T17:31:03Z</dcterms:created>
  <dcterms:modified xsi:type="dcterms:W3CDTF">2024-02-19T13:08:04Z</dcterms:modified>
</cp:coreProperties>
</file>