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299" r:id="rId2"/>
    <p:sldId id="312" r:id="rId3"/>
    <p:sldId id="257" r:id="rId4"/>
    <p:sldId id="324" r:id="rId5"/>
    <p:sldId id="272" r:id="rId6"/>
    <p:sldId id="274" r:id="rId7"/>
    <p:sldId id="273" r:id="rId8"/>
    <p:sldId id="258" r:id="rId9"/>
    <p:sldId id="328" r:id="rId10"/>
    <p:sldId id="325" r:id="rId11"/>
    <p:sldId id="279" r:id="rId12"/>
    <p:sldId id="326" r:id="rId13"/>
    <p:sldId id="260" r:id="rId14"/>
    <p:sldId id="280" r:id="rId15"/>
    <p:sldId id="281" r:id="rId16"/>
    <p:sldId id="277" r:id="rId17"/>
    <p:sldId id="327" r:id="rId18"/>
    <p:sldId id="329" r:id="rId19"/>
    <p:sldId id="330"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87097" autoAdjust="0"/>
  </p:normalViewPr>
  <p:slideViewPr>
    <p:cSldViewPr>
      <p:cViewPr varScale="1">
        <p:scale>
          <a:sx n="71" d="100"/>
          <a:sy n="71" d="100"/>
        </p:scale>
        <p:origin x="-490" y="-86"/>
      </p:cViewPr>
      <p:guideLst>
        <p:guide orient="horz" pos="2160"/>
        <p:guide pos="2880"/>
      </p:guideLst>
    </p:cSldViewPr>
  </p:slideViewPr>
  <p:outlineViewPr>
    <p:cViewPr>
      <p:scale>
        <a:sx n="33" d="100"/>
        <a:sy n="33" d="100"/>
      </p:scale>
      <p:origin x="0" y="514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CE9005-B620-4E83-A9CD-09421622FFA7}"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5538A8D7-CBA4-4331-A471-F879A1482D5E}">
      <dgm:prSet custT="1"/>
      <dgm:spPr/>
      <dgm:t>
        <a:bodyPr/>
        <a:lstStyle/>
        <a:p>
          <a:pPr rtl="0"/>
          <a:r>
            <a:rPr lang="en-US" sz="1400" dirty="0" smtClean="0"/>
            <a:t>The intent of this document is to present a set of suggested best practices for licensed DUI Treatment Programs to follow in order to provide quality services and regulatory compliance, resulting in safer communities and healthier individuals at no cost to the tax-payer.  </a:t>
          </a:r>
          <a:endParaRPr lang="en-US" sz="1400" dirty="0"/>
        </a:p>
      </dgm:t>
    </dgm:pt>
    <dgm:pt modelId="{1C5DA39D-4DDD-4277-A62E-7370E75256FC}" type="parTrans" cxnId="{9F05A6C9-C0C7-416C-B945-7FD9CBD9C144}">
      <dgm:prSet/>
      <dgm:spPr/>
      <dgm:t>
        <a:bodyPr/>
        <a:lstStyle/>
        <a:p>
          <a:endParaRPr lang="en-US"/>
        </a:p>
      </dgm:t>
    </dgm:pt>
    <dgm:pt modelId="{B95DE396-616B-47E6-8EE1-DAE3C348F521}" type="sibTrans" cxnId="{9F05A6C9-C0C7-416C-B945-7FD9CBD9C144}">
      <dgm:prSet/>
      <dgm:spPr/>
      <dgm:t>
        <a:bodyPr/>
        <a:lstStyle/>
        <a:p>
          <a:endParaRPr lang="en-US"/>
        </a:p>
      </dgm:t>
    </dgm:pt>
    <dgm:pt modelId="{FAE5626F-276C-400F-B75F-590C0B765A2F}">
      <dgm:prSet custT="1"/>
      <dgm:spPr/>
      <dgm:t>
        <a:bodyPr/>
        <a:lstStyle/>
        <a:p>
          <a:pPr rtl="0"/>
          <a:r>
            <a:rPr lang="en-US" sz="1400" smtClean="0"/>
            <a:t>CADTP does not intend for this to serve as a program protocol or operations manual, but hopes that it may become a set of suggested standards for use in creating each providers’ own DUI program protocol.  </a:t>
          </a:r>
          <a:endParaRPr lang="en-US" sz="1400"/>
        </a:p>
      </dgm:t>
    </dgm:pt>
    <dgm:pt modelId="{63304F07-2CE9-43B6-864E-4D0D47338A35}" type="parTrans" cxnId="{6BBE821D-D4A8-4A8F-AD97-64F1ABB6B87B}">
      <dgm:prSet/>
      <dgm:spPr/>
      <dgm:t>
        <a:bodyPr/>
        <a:lstStyle/>
        <a:p>
          <a:endParaRPr lang="en-US"/>
        </a:p>
      </dgm:t>
    </dgm:pt>
    <dgm:pt modelId="{33214D1B-480E-4F44-8007-8530FD2D1245}" type="sibTrans" cxnId="{6BBE821D-D4A8-4A8F-AD97-64F1ABB6B87B}">
      <dgm:prSet/>
      <dgm:spPr/>
      <dgm:t>
        <a:bodyPr/>
        <a:lstStyle/>
        <a:p>
          <a:endParaRPr lang="en-US"/>
        </a:p>
      </dgm:t>
    </dgm:pt>
    <dgm:pt modelId="{ED5FA00A-9B06-4BD5-A292-71975A37E8A2}">
      <dgm:prSet custT="1"/>
      <dgm:spPr/>
      <dgm:t>
        <a:bodyPr/>
        <a:lstStyle/>
        <a:p>
          <a:pPr rtl="0"/>
          <a:r>
            <a:rPr lang="en-US" sz="1400" dirty="0" smtClean="0"/>
            <a:t>We encourage all people who work in our field to use this guide as a roadmap to raise DUI treatment standards to the highest level.</a:t>
          </a:r>
          <a:endParaRPr lang="en-US" sz="1400" dirty="0"/>
        </a:p>
      </dgm:t>
    </dgm:pt>
    <dgm:pt modelId="{30431969-3679-427A-92CB-231AD87BB249}" type="parTrans" cxnId="{77549698-6E52-43ED-8873-5C444BF51159}">
      <dgm:prSet/>
      <dgm:spPr/>
      <dgm:t>
        <a:bodyPr/>
        <a:lstStyle/>
        <a:p>
          <a:endParaRPr lang="en-US"/>
        </a:p>
      </dgm:t>
    </dgm:pt>
    <dgm:pt modelId="{27571DB0-A7F0-484F-A3AB-C0443FDC51A7}" type="sibTrans" cxnId="{77549698-6E52-43ED-8873-5C444BF51159}">
      <dgm:prSet/>
      <dgm:spPr/>
      <dgm:t>
        <a:bodyPr/>
        <a:lstStyle/>
        <a:p>
          <a:endParaRPr lang="en-US"/>
        </a:p>
      </dgm:t>
    </dgm:pt>
    <dgm:pt modelId="{79A8605B-5E65-4C40-A04F-232962105220}" type="pres">
      <dgm:prSet presAssocID="{B4CE9005-B620-4E83-A9CD-09421622FFA7}" presName="linear" presStyleCnt="0">
        <dgm:presLayoutVars>
          <dgm:animLvl val="lvl"/>
          <dgm:resizeHandles val="exact"/>
        </dgm:presLayoutVars>
      </dgm:prSet>
      <dgm:spPr/>
      <dgm:t>
        <a:bodyPr/>
        <a:lstStyle/>
        <a:p>
          <a:endParaRPr lang="en-US"/>
        </a:p>
      </dgm:t>
    </dgm:pt>
    <dgm:pt modelId="{36CA3477-E82D-4DA1-B69D-848089886B69}" type="pres">
      <dgm:prSet presAssocID="{5538A8D7-CBA4-4331-A471-F879A1482D5E}" presName="parentText" presStyleLbl="node1" presStyleIdx="0" presStyleCnt="3">
        <dgm:presLayoutVars>
          <dgm:chMax val="0"/>
          <dgm:bulletEnabled val="1"/>
        </dgm:presLayoutVars>
      </dgm:prSet>
      <dgm:spPr/>
      <dgm:t>
        <a:bodyPr/>
        <a:lstStyle/>
        <a:p>
          <a:endParaRPr lang="en-US"/>
        </a:p>
      </dgm:t>
    </dgm:pt>
    <dgm:pt modelId="{714C34E5-424D-4A32-8870-BC2331EC1662}" type="pres">
      <dgm:prSet presAssocID="{B95DE396-616B-47E6-8EE1-DAE3C348F521}" presName="spacer" presStyleCnt="0"/>
      <dgm:spPr/>
      <dgm:t>
        <a:bodyPr/>
        <a:lstStyle/>
        <a:p>
          <a:endParaRPr lang="en-US"/>
        </a:p>
      </dgm:t>
    </dgm:pt>
    <dgm:pt modelId="{525CEE89-88BB-47D7-81D6-649BB8481D23}" type="pres">
      <dgm:prSet presAssocID="{FAE5626F-276C-400F-B75F-590C0B765A2F}" presName="parentText" presStyleLbl="node1" presStyleIdx="1" presStyleCnt="3">
        <dgm:presLayoutVars>
          <dgm:chMax val="0"/>
          <dgm:bulletEnabled val="1"/>
        </dgm:presLayoutVars>
      </dgm:prSet>
      <dgm:spPr/>
      <dgm:t>
        <a:bodyPr/>
        <a:lstStyle/>
        <a:p>
          <a:endParaRPr lang="en-US"/>
        </a:p>
      </dgm:t>
    </dgm:pt>
    <dgm:pt modelId="{4FE44B1E-EBA9-4CB8-AF91-83241931CC1D}" type="pres">
      <dgm:prSet presAssocID="{33214D1B-480E-4F44-8007-8530FD2D1245}" presName="spacer" presStyleCnt="0"/>
      <dgm:spPr/>
      <dgm:t>
        <a:bodyPr/>
        <a:lstStyle/>
        <a:p>
          <a:endParaRPr lang="en-US"/>
        </a:p>
      </dgm:t>
    </dgm:pt>
    <dgm:pt modelId="{D9CD03AA-7063-43C8-A029-CBEB8D83227E}" type="pres">
      <dgm:prSet presAssocID="{ED5FA00A-9B06-4BD5-A292-71975A37E8A2}" presName="parentText" presStyleLbl="node1" presStyleIdx="2" presStyleCnt="3">
        <dgm:presLayoutVars>
          <dgm:chMax val="0"/>
          <dgm:bulletEnabled val="1"/>
        </dgm:presLayoutVars>
      </dgm:prSet>
      <dgm:spPr/>
      <dgm:t>
        <a:bodyPr/>
        <a:lstStyle/>
        <a:p>
          <a:endParaRPr lang="en-US"/>
        </a:p>
      </dgm:t>
    </dgm:pt>
  </dgm:ptLst>
  <dgm:cxnLst>
    <dgm:cxn modelId="{6BBE821D-D4A8-4A8F-AD97-64F1ABB6B87B}" srcId="{B4CE9005-B620-4E83-A9CD-09421622FFA7}" destId="{FAE5626F-276C-400F-B75F-590C0B765A2F}" srcOrd="1" destOrd="0" parTransId="{63304F07-2CE9-43B6-864E-4D0D47338A35}" sibTransId="{33214D1B-480E-4F44-8007-8530FD2D1245}"/>
    <dgm:cxn modelId="{E1FADA5C-C624-4B49-8A97-46E50517846B}" type="presOf" srcId="{ED5FA00A-9B06-4BD5-A292-71975A37E8A2}" destId="{D9CD03AA-7063-43C8-A029-CBEB8D83227E}" srcOrd="0" destOrd="0" presId="urn:microsoft.com/office/officeart/2005/8/layout/vList2"/>
    <dgm:cxn modelId="{9F05A6C9-C0C7-416C-B945-7FD9CBD9C144}" srcId="{B4CE9005-B620-4E83-A9CD-09421622FFA7}" destId="{5538A8D7-CBA4-4331-A471-F879A1482D5E}" srcOrd="0" destOrd="0" parTransId="{1C5DA39D-4DDD-4277-A62E-7370E75256FC}" sibTransId="{B95DE396-616B-47E6-8EE1-DAE3C348F521}"/>
    <dgm:cxn modelId="{DC332502-827C-4B87-9C7D-6EB1D2A8C914}" type="presOf" srcId="{FAE5626F-276C-400F-B75F-590C0B765A2F}" destId="{525CEE89-88BB-47D7-81D6-649BB8481D23}" srcOrd="0" destOrd="0" presId="urn:microsoft.com/office/officeart/2005/8/layout/vList2"/>
    <dgm:cxn modelId="{D8266494-E0ED-4CEC-BD89-372C3E11B08C}" type="presOf" srcId="{5538A8D7-CBA4-4331-A471-F879A1482D5E}" destId="{36CA3477-E82D-4DA1-B69D-848089886B69}" srcOrd="0" destOrd="0" presId="urn:microsoft.com/office/officeart/2005/8/layout/vList2"/>
    <dgm:cxn modelId="{5C6F876C-9361-4883-B15D-9B6AD8418415}" type="presOf" srcId="{B4CE9005-B620-4E83-A9CD-09421622FFA7}" destId="{79A8605B-5E65-4C40-A04F-232962105220}" srcOrd="0" destOrd="0" presId="urn:microsoft.com/office/officeart/2005/8/layout/vList2"/>
    <dgm:cxn modelId="{77549698-6E52-43ED-8873-5C444BF51159}" srcId="{B4CE9005-B620-4E83-A9CD-09421622FFA7}" destId="{ED5FA00A-9B06-4BD5-A292-71975A37E8A2}" srcOrd="2" destOrd="0" parTransId="{30431969-3679-427A-92CB-231AD87BB249}" sibTransId="{27571DB0-A7F0-484F-A3AB-C0443FDC51A7}"/>
    <dgm:cxn modelId="{293BE75F-3073-4150-AB40-DA2A7A094434}" type="presParOf" srcId="{79A8605B-5E65-4C40-A04F-232962105220}" destId="{36CA3477-E82D-4DA1-B69D-848089886B69}" srcOrd="0" destOrd="0" presId="urn:microsoft.com/office/officeart/2005/8/layout/vList2"/>
    <dgm:cxn modelId="{B8CF32AB-A929-4FDF-95C2-C34E24D47336}" type="presParOf" srcId="{79A8605B-5E65-4C40-A04F-232962105220}" destId="{714C34E5-424D-4A32-8870-BC2331EC1662}" srcOrd="1" destOrd="0" presId="urn:microsoft.com/office/officeart/2005/8/layout/vList2"/>
    <dgm:cxn modelId="{E13B016B-6C0E-492E-BF4D-522192D44212}" type="presParOf" srcId="{79A8605B-5E65-4C40-A04F-232962105220}" destId="{525CEE89-88BB-47D7-81D6-649BB8481D23}" srcOrd="2" destOrd="0" presId="urn:microsoft.com/office/officeart/2005/8/layout/vList2"/>
    <dgm:cxn modelId="{81171381-86F9-4462-A94C-6DF8322D7104}" type="presParOf" srcId="{79A8605B-5E65-4C40-A04F-232962105220}" destId="{4FE44B1E-EBA9-4CB8-AF91-83241931CC1D}" srcOrd="3" destOrd="0" presId="urn:microsoft.com/office/officeart/2005/8/layout/vList2"/>
    <dgm:cxn modelId="{BBCCE00F-DF43-4BB7-9132-DDFEAC09638B}" type="presParOf" srcId="{79A8605B-5E65-4C40-A04F-232962105220}" destId="{D9CD03AA-7063-43C8-A029-CBEB8D83227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08A582-E3A2-410F-A3D9-41E18CF054D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105EF967-C2C3-49FB-ADD1-23CFCA0ACD34}">
      <dgm:prSet custT="1"/>
      <dgm:spPr/>
      <dgm:t>
        <a:bodyPr/>
        <a:lstStyle/>
        <a:p>
          <a:pPr rtl="0"/>
          <a:r>
            <a:rPr lang="en-US" sz="1400" b="0" dirty="0" smtClean="0"/>
            <a:t>California’s State Licensed Driving Under the Influence (DUI) Programs provide outpatient substance use treatment at no public cost.  </a:t>
          </a:r>
          <a:endParaRPr lang="en-US" sz="1400" b="0" dirty="0"/>
        </a:p>
      </dgm:t>
    </dgm:pt>
    <dgm:pt modelId="{081D731B-4E67-4B6E-A52B-22CB884820DB}" type="parTrans" cxnId="{D86661A8-4A7B-44D2-A26D-E4EC943F5D17}">
      <dgm:prSet/>
      <dgm:spPr/>
      <dgm:t>
        <a:bodyPr/>
        <a:lstStyle/>
        <a:p>
          <a:endParaRPr lang="en-US" sz="2000" b="0">
            <a:solidFill>
              <a:schemeClr val="tx1"/>
            </a:solidFill>
          </a:endParaRPr>
        </a:p>
      </dgm:t>
    </dgm:pt>
    <dgm:pt modelId="{CC79B573-15D5-4C7A-B21F-F1530FA90713}" type="sibTrans" cxnId="{D86661A8-4A7B-44D2-A26D-E4EC943F5D17}">
      <dgm:prSet/>
      <dgm:spPr/>
      <dgm:t>
        <a:bodyPr/>
        <a:lstStyle/>
        <a:p>
          <a:endParaRPr lang="en-US" sz="2000" b="0">
            <a:solidFill>
              <a:schemeClr val="tx1"/>
            </a:solidFill>
          </a:endParaRPr>
        </a:p>
      </dgm:t>
    </dgm:pt>
    <dgm:pt modelId="{D46C9C36-CB21-4550-9708-EA8CC3F3A075}">
      <dgm:prSet custT="1"/>
      <dgm:spPr/>
      <dgm:t>
        <a:bodyPr/>
        <a:lstStyle/>
        <a:p>
          <a:pPr rtl="0"/>
          <a:r>
            <a:rPr lang="en-US" sz="1400" b="0" smtClean="0"/>
            <a:t>Our focus is on reducing DUI recidivism statewide and improving public safety.  </a:t>
          </a:r>
          <a:endParaRPr lang="en-US" sz="1400" b="0"/>
        </a:p>
      </dgm:t>
    </dgm:pt>
    <dgm:pt modelId="{7F636557-4F0A-43DD-85D7-49954260B6A6}" type="parTrans" cxnId="{FA606D45-240D-4C81-92B0-70BA7541BF43}">
      <dgm:prSet/>
      <dgm:spPr/>
      <dgm:t>
        <a:bodyPr/>
        <a:lstStyle/>
        <a:p>
          <a:endParaRPr lang="en-US" sz="2000" b="0">
            <a:solidFill>
              <a:schemeClr val="tx1"/>
            </a:solidFill>
          </a:endParaRPr>
        </a:p>
      </dgm:t>
    </dgm:pt>
    <dgm:pt modelId="{6BD70911-E4BC-488E-9334-6C4F28845161}" type="sibTrans" cxnId="{FA606D45-240D-4C81-92B0-70BA7541BF43}">
      <dgm:prSet/>
      <dgm:spPr/>
      <dgm:t>
        <a:bodyPr/>
        <a:lstStyle/>
        <a:p>
          <a:endParaRPr lang="en-US" sz="2000" b="0">
            <a:solidFill>
              <a:schemeClr val="tx1"/>
            </a:solidFill>
          </a:endParaRPr>
        </a:p>
      </dgm:t>
    </dgm:pt>
    <dgm:pt modelId="{5082CFD2-18C7-4691-91B9-92B2BF214D90}">
      <dgm:prSet custT="1"/>
      <dgm:spPr/>
      <dgm:t>
        <a:bodyPr/>
        <a:lstStyle/>
        <a:p>
          <a:pPr rtl="0"/>
          <a:r>
            <a:rPr lang="en-US" sz="1400" b="0" dirty="0" smtClean="0"/>
            <a:t>Our goal is to help individuals convicted of driving under the influence understand the danger their behavior poses to themselves, as well as their communities, and the negative impact their use has on their family members, their employment and our society. </a:t>
          </a:r>
          <a:endParaRPr lang="en-US" sz="1400" b="0" dirty="0"/>
        </a:p>
      </dgm:t>
    </dgm:pt>
    <dgm:pt modelId="{F3AC01EC-5603-4915-B9CE-EA8538949BFA}" type="parTrans" cxnId="{4895368F-07B8-4875-B504-8997889308C8}">
      <dgm:prSet/>
      <dgm:spPr/>
      <dgm:t>
        <a:bodyPr/>
        <a:lstStyle/>
        <a:p>
          <a:endParaRPr lang="en-US" sz="2000" b="0">
            <a:solidFill>
              <a:schemeClr val="tx1"/>
            </a:solidFill>
          </a:endParaRPr>
        </a:p>
      </dgm:t>
    </dgm:pt>
    <dgm:pt modelId="{23E094CB-63AD-4C0A-8916-951856649BF4}" type="sibTrans" cxnId="{4895368F-07B8-4875-B504-8997889308C8}">
      <dgm:prSet/>
      <dgm:spPr/>
      <dgm:t>
        <a:bodyPr/>
        <a:lstStyle/>
        <a:p>
          <a:endParaRPr lang="en-US" sz="2000" b="0">
            <a:solidFill>
              <a:schemeClr val="tx1"/>
            </a:solidFill>
          </a:endParaRPr>
        </a:p>
      </dgm:t>
    </dgm:pt>
    <dgm:pt modelId="{842A4AAC-C06E-4C19-8EC9-AADB2DB36D1A}">
      <dgm:prSet custT="1"/>
      <dgm:spPr/>
      <dgm:t>
        <a:bodyPr/>
        <a:lstStyle/>
        <a:p>
          <a:pPr rtl="0"/>
          <a:r>
            <a:rPr lang="en-US" sz="1400" dirty="0" smtClean="0"/>
            <a:t>Referrals are made to appropriate available community resources when:</a:t>
          </a:r>
        </a:p>
        <a:p>
          <a:pPr marL="274320"/>
          <a:r>
            <a:rPr lang="en-US" sz="1400" dirty="0" smtClean="0"/>
            <a:t>the assessment indicates, </a:t>
          </a:r>
        </a:p>
        <a:p>
          <a:pPr marL="274320"/>
          <a:r>
            <a:rPr lang="en-US" sz="1400" dirty="0" smtClean="0"/>
            <a:t>the individual requests more intensive treatment for their alcohol and other drug use, </a:t>
          </a:r>
        </a:p>
        <a:p>
          <a:pPr marL="274320"/>
          <a:r>
            <a:rPr lang="en-US" sz="1400" dirty="0" smtClean="0"/>
            <a:t>or assessor determines the client might potentially benefit from services beyond the scope of practice of the counselor and the DUI program.</a:t>
          </a:r>
        </a:p>
      </dgm:t>
    </dgm:pt>
    <dgm:pt modelId="{D64779AC-C38B-4647-B1CD-A7838635FC7A}" type="parTrans" cxnId="{F83532BD-7F75-4B63-ABFB-CCA0278F61E7}">
      <dgm:prSet/>
      <dgm:spPr/>
      <dgm:t>
        <a:bodyPr/>
        <a:lstStyle/>
        <a:p>
          <a:endParaRPr lang="en-US" sz="2000" b="0">
            <a:solidFill>
              <a:schemeClr val="tx1"/>
            </a:solidFill>
          </a:endParaRPr>
        </a:p>
      </dgm:t>
    </dgm:pt>
    <dgm:pt modelId="{116B821E-4487-4B6C-BF82-88EC51F56E90}" type="sibTrans" cxnId="{F83532BD-7F75-4B63-ABFB-CCA0278F61E7}">
      <dgm:prSet/>
      <dgm:spPr/>
      <dgm:t>
        <a:bodyPr/>
        <a:lstStyle/>
        <a:p>
          <a:endParaRPr lang="en-US" sz="2000" b="0">
            <a:solidFill>
              <a:schemeClr val="tx1"/>
            </a:solidFill>
          </a:endParaRPr>
        </a:p>
      </dgm:t>
    </dgm:pt>
    <dgm:pt modelId="{C80E131E-3B57-40A3-A94E-8B0193EE2DC0}" type="pres">
      <dgm:prSet presAssocID="{5608A582-E3A2-410F-A3D9-41E18CF054D8}" presName="linear" presStyleCnt="0">
        <dgm:presLayoutVars>
          <dgm:animLvl val="lvl"/>
          <dgm:resizeHandles val="exact"/>
        </dgm:presLayoutVars>
      </dgm:prSet>
      <dgm:spPr/>
      <dgm:t>
        <a:bodyPr/>
        <a:lstStyle/>
        <a:p>
          <a:endParaRPr lang="en-US"/>
        </a:p>
      </dgm:t>
    </dgm:pt>
    <dgm:pt modelId="{10E25E4C-21A6-4322-9C9B-49D648EF2A17}" type="pres">
      <dgm:prSet presAssocID="{105EF967-C2C3-49FB-ADD1-23CFCA0ACD34}" presName="parentText" presStyleLbl="node1" presStyleIdx="0" presStyleCnt="4" custScaleY="61009" custLinFactNeighborY="-82162">
        <dgm:presLayoutVars>
          <dgm:chMax val="0"/>
          <dgm:bulletEnabled val="1"/>
        </dgm:presLayoutVars>
      </dgm:prSet>
      <dgm:spPr/>
      <dgm:t>
        <a:bodyPr/>
        <a:lstStyle/>
        <a:p>
          <a:endParaRPr lang="en-US"/>
        </a:p>
      </dgm:t>
    </dgm:pt>
    <dgm:pt modelId="{FF262C90-79F0-425C-8CFC-F76B76A2EB8E}" type="pres">
      <dgm:prSet presAssocID="{CC79B573-15D5-4C7A-B21F-F1530FA90713}" presName="spacer" presStyleCnt="0"/>
      <dgm:spPr/>
      <dgm:t>
        <a:bodyPr/>
        <a:lstStyle/>
        <a:p>
          <a:endParaRPr lang="en-US"/>
        </a:p>
      </dgm:t>
    </dgm:pt>
    <dgm:pt modelId="{6FEBE85C-763D-45D7-B6C9-35BE7CC1AE3F}" type="pres">
      <dgm:prSet presAssocID="{D46C9C36-CB21-4550-9708-EA8CC3F3A075}" presName="parentText" presStyleLbl="node1" presStyleIdx="1" presStyleCnt="4" custScaleY="52043">
        <dgm:presLayoutVars>
          <dgm:chMax val="0"/>
          <dgm:bulletEnabled val="1"/>
        </dgm:presLayoutVars>
      </dgm:prSet>
      <dgm:spPr/>
      <dgm:t>
        <a:bodyPr/>
        <a:lstStyle/>
        <a:p>
          <a:endParaRPr lang="en-US"/>
        </a:p>
      </dgm:t>
    </dgm:pt>
    <dgm:pt modelId="{4FA2F64F-4131-48F0-94A0-D9E7C1661CD8}" type="pres">
      <dgm:prSet presAssocID="{6BD70911-E4BC-488E-9334-6C4F28845161}" presName="spacer" presStyleCnt="0"/>
      <dgm:spPr/>
      <dgm:t>
        <a:bodyPr/>
        <a:lstStyle/>
        <a:p>
          <a:endParaRPr lang="en-US"/>
        </a:p>
      </dgm:t>
    </dgm:pt>
    <dgm:pt modelId="{516B4283-BEB9-430B-9B9D-1B0C320C553B}" type="pres">
      <dgm:prSet presAssocID="{5082CFD2-18C7-4691-91B9-92B2BF214D90}" presName="parentText" presStyleLbl="node1" presStyleIdx="2" presStyleCnt="4" custScaleY="76059">
        <dgm:presLayoutVars>
          <dgm:chMax val="0"/>
          <dgm:bulletEnabled val="1"/>
        </dgm:presLayoutVars>
      </dgm:prSet>
      <dgm:spPr/>
      <dgm:t>
        <a:bodyPr/>
        <a:lstStyle/>
        <a:p>
          <a:endParaRPr lang="en-US"/>
        </a:p>
      </dgm:t>
    </dgm:pt>
    <dgm:pt modelId="{2BEC01DA-22A1-42B2-ACC8-69F609DD3B83}" type="pres">
      <dgm:prSet presAssocID="{23E094CB-63AD-4C0A-8916-951856649BF4}" presName="spacer" presStyleCnt="0"/>
      <dgm:spPr/>
      <dgm:t>
        <a:bodyPr/>
        <a:lstStyle/>
        <a:p>
          <a:endParaRPr lang="en-US"/>
        </a:p>
      </dgm:t>
    </dgm:pt>
    <dgm:pt modelId="{32B47566-EBCB-41F7-A04C-330C3397077E}" type="pres">
      <dgm:prSet presAssocID="{842A4AAC-C06E-4C19-8EC9-AADB2DB36D1A}" presName="parentText" presStyleLbl="node1" presStyleIdx="3" presStyleCnt="4" custScaleY="91460">
        <dgm:presLayoutVars>
          <dgm:chMax val="0"/>
          <dgm:bulletEnabled val="1"/>
        </dgm:presLayoutVars>
      </dgm:prSet>
      <dgm:spPr/>
      <dgm:t>
        <a:bodyPr/>
        <a:lstStyle/>
        <a:p>
          <a:endParaRPr lang="en-US"/>
        </a:p>
      </dgm:t>
    </dgm:pt>
  </dgm:ptLst>
  <dgm:cxnLst>
    <dgm:cxn modelId="{75E0800A-F9C6-4A6E-8768-FA7DDC4B7A11}" type="presOf" srcId="{842A4AAC-C06E-4C19-8EC9-AADB2DB36D1A}" destId="{32B47566-EBCB-41F7-A04C-330C3397077E}" srcOrd="0" destOrd="0" presId="urn:microsoft.com/office/officeart/2005/8/layout/vList2"/>
    <dgm:cxn modelId="{3BA707E1-1DE5-4C05-8532-659EEF6EDC5D}" type="presOf" srcId="{D46C9C36-CB21-4550-9708-EA8CC3F3A075}" destId="{6FEBE85C-763D-45D7-B6C9-35BE7CC1AE3F}" srcOrd="0" destOrd="0" presId="urn:microsoft.com/office/officeart/2005/8/layout/vList2"/>
    <dgm:cxn modelId="{B73618DE-0332-463C-AA1D-04893064F756}" type="presOf" srcId="{5082CFD2-18C7-4691-91B9-92B2BF214D90}" destId="{516B4283-BEB9-430B-9B9D-1B0C320C553B}" srcOrd="0" destOrd="0" presId="urn:microsoft.com/office/officeart/2005/8/layout/vList2"/>
    <dgm:cxn modelId="{F83532BD-7F75-4B63-ABFB-CCA0278F61E7}" srcId="{5608A582-E3A2-410F-A3D9-41E18CF054D8}" destId="{842A4AAC-C06E-4C19-8EC9-AADB2DB36D1A}" srcOrd="3" destOrd="0" parTransId="{D64779AC-C38B-4647-B1CD-A7838635FC7A}" sibTransId="{116B821E-4487-4B6C-BF82-88EC51F56E90}"/>
    <dgm:cxn modelId="{710A35D2-E574-466A-B4A8-DE27B47ADF98}" type="presOf" srcId="{105EF967-C2C3-49FB-ADD1-23CFCA0ACD34}" destId="{10E25E4C-21A6-4322-9C9B-49D648EF2A17}" srcOrd="0" destOrd="0" presId="urn:microsoft.com/office/officeart/2005/8/layout/vList2"/>
    <dgm:cxn modelId="{DBC59069-92FF-48DD-AF76-F5BAA568C0D8}" type="presOf" srcId="{5608A582-E3A2-410F-A3D9-41E18CF054D8}" destId="{C80E131E-3B57-40A3-A94E-8B0193EE2DC0}" srcOrd="0" destOrd="0" presId="urn:microsoft.com/office/officeart/2005/8/layout/vList2"/>
    <dgm:cxn modelId="{4895368F-07B8-4875-B504-8997889308C8}" srcId="{5608A582-E3A2-410F-A3D9-41E18CF054D8}" destId="{5082CFD2-18C7-4691-91B9-92B2BF214D90}" srcOrd="2" destOrd="0" parTransId="{F3AC01EC-5603-4915-B9CE-EA8538949BFA}" sibTransId="{23E094CB-63AD-4C0A-8916-951856649BF4}"/>
    <dgm:cxn modelId="{FA606D45-240D-4C81-92B0-70BA7541BF43}" srcId="{5608A582-E3A2-410F-A3D9-41E18CF054D8}" destId="{D46C9C36-CB21-4550-9708-EA8CC3F3A075}" srcOrd="1" destOrd="0" parTransId="{7F636557-4F0A-43DD-85D7-49954260B6A6}" sibTransId="{6BD70911-E4BC-488E-9334-6C4F28845161}"/>
    <dgm:cxn modelId="{D86661A8-4A7B-44D2-A26D-E4EC943F5D17}" srcId="{5608A582-E3A2-410F-A3D9-41E18CF054D8}" destId="{105EF967-C2C3-49FB-ADD1-23CFCA0ACD34}" srcOrd="0" destOrd="0" parTransId="{081D731B-4E67-4B6E-A52B-22CB884820DB}" sibTransId="{CC79B573-15D5-4C7A-B21F-F1530FA90713}"/>
    <dgm:cxn modelId="{6F23724D-DAC8-454D-A666-D15585BB8D23}" type="presParOf" srcId="{C80E131E-3B57-40A3-A94E-8B0193EE2DC0}" destId="{10E25E4C-21A6-4322-9C9B-49D648EF2A17}" srcOrd="0" destOrd="0" presId="urn:microsoft.com/office/officeart/2005/8/layout/vList2"/>
    <dgm:cxn modelId="{C2561827-EF10-4F86-BE51-1A88FC583B6D}" type="presParOf" srcId="{C80E131E-3B57-40A3-A94E-8B0193EE2DC0}" destId="{FF262C90-79F0-425C-8CFC-F76B76A2EB8E}" srcOrd="1" destOrd="0" presId="urn:microsoft.com/office/officeart/2005/8/layout/vList2"/>
    <dgm:cxn modelId="{EC59F4D6-F414-4C2B-85CE-BBBCA8EDE350}" type="presParOf" srcId="{C80E131E-3B57-40A3-A94E-8B0193EE2DC0}" destId="{6FEBE85C-763D-45D7-B6C9-35BE7CC1AE3F}" srcOrd="2" destOrd="0" presId="urn:microsoft.com/office/officeart/2005/8/layout/vList2"/>
    <dgm:cxn modelId="{75E659F8-D304-4DF3-8E16-AE81DCC4F4FB}" type="presParOf" srcId="{C80E131E-3B57-40A3-A94E-8B0193EE2DC0}" destId="{4FA2F64F-4131-48F0-94A0-D9E7C1661CD8}" srcOrd="3" destOrd="0" presId="urn:microsoft.com/office/officeart/2005/8/layout/vList2"/>
    <dgm:cxn modelId="{28C4AECA-2601-4206-98BB-58C5150CBA7B}" type="presParOf" srcId="{C80E131E-3B57-40A3-A94E-8B0193EE2DC0}" destId="{516B4283-BEB9-430B-9B9D-1B0C320C553B}" srcOrd="4" destOrd="0" presId="urn:microsoft.com/office/officeart/2005/8/layout/vList2"/>
    <dgm:cxn modelId="{149F9947-D85F-45DF-A96D-66EFEB72AC7A}" type="presParOf" srcId="{C80E131E-3B57-40A3-A94E-8B0193EE2DC0}" destId="{2BEC01DA-22A1-42B2-ACC8-69F609DD3B83}" srcOrd="5" destOrd="0" presId="urn:microsoft.com/office/officeart/2005/8/layout/vList2"/>
    <dgm:cxn modelId="{4EFE8FE9-BA2F-4255-A2DF-AE7D08174DFE}" type="presParOf" srcId="{C80E131E-3B57-40A3-A94E-8B0193EE2DC0}" destId="{32B47566-EBCB-41F7-A04C-330C3397077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04AD9C-9DE9-4906-B1C0-63CC364461FB}" type="doc">
      <dgm:prSet loTypeId="urn:microsoft.com/office/officeart/2005/8/layout/lProcess3" loCatId="process" qsTypeId="urn:microsoft.com/office/officeart/2005/8/quickstyle/simple1" qsCatId="simple" csTypeId="urn:microsoft.com/office/officeart/2005/8/colors/accent2_3" csCatId="accent2" phldr="1"/>
      <dgm:spPr/>
      <dgm:t>
        <a:bodyPr/>
        <a:lstStyle/>
        <a:p>
          <a:endParaRPr lang="en-US"/>
        </a:p>
      </dgm:t>
    </dgm:pt>
    <dgm:pt modelId="{E49E0362-5C8D-4FD1-A20D-4A8DF716DE93}">
      <dgm:prSet/>
      <dgm:spPr/>
      <dgm:t>
        <a:bodyPr/>
        <a:lstStyle/>
        <a:p>
          <a:pPr rtl="0"/>
          <a:r>
            <a:rPr lang="en-US" smtClean="0">
              <a:solidFill>
                <a:schemeClr val="tx2"/>
              </a:solidFill>
            </a:rPr>
            <a:t>It is not our intent to restate the regulations, but rather present our collective agreement of the best practices and provide information to create a meaningful treatment episode which results in behavioral change, and reduced recidivism, impacting the client, family, social and community safety.</a:t>
          </a:r>
          <a:endParaRPr lang="en-US" dirty="0">
            <a:solidFill>
              <a:schemeClr val="tx2"/>
            </a:solidFill>
          </a:endParaRPr>
        </a:p>
      </dgm:t>
    </dgm:pt>
    <dgm:pt modelId="{98BD4728-9C83-4EF8-97BF-45616AE712A6}" type="parTrans" cxnId="{C936D6F9-E360-45C5-9709-5CB4C32336D3}">
      <dgm:prSet/>
      <dgm:spPr/>
      <dgm:t>
        <a:bodyPr/>
        <a:lstStyle/>
        <a:p>
          <a:endParaRPr lang="en-US">
            <a:solidFill>
              <a:schemeClr val="tx2"/>
            </a:solidFill>
          </a:endParaRPr>
        </a:p>
      </dgm:t>
    </dgm:pt>
    <dgm:pt modelId="{E4F932EB-837D-4144-B12B-165976CACCF1}" type="sibTrans" cxnId="{C936D6F9-E360-45C5-9709-5CB4C32336D3}">
      <dgm:prSet/>
      <dgm:spPr/>
      <dgm:t>
        <a:bodyPr/>
        <a:lstStyle/>
        <a:p>
          <a:endParaRPr lang="en-US">
            <a:solidFill>
              <a:schemeClr val="tx2"/>
            </a:solidFill>
          </a:endParaRPr>
        </a:p>
      </dgm:t>
    </dgm:pt>
    <dgm:pt modelId="{155C5D19-9A6C-49C0-AF77-5298B4B16C58}">
      <dgm:prSet/>
      <dgm:spPr/>
      <dgm:t>
        <a:bodyPr/>
        <a:lstStyle/>
        <a:p>
          <a:pPr rtl="0"/>
          <a:r>
            <a:rPr lang="en-US" dirty="0" smtClean="0">
              <a:solidFill>
                <a:schemeClr val="tx2"/>
              </a:solidFill>
            </a:rPr>
            <a:t>DUI Programs are essential in protecting public safety in the State of California.  A series of DMV Research and Development studies completed from 1987 through 1996 show that the combined use of license suspension and the DUI Program is more effective in reducing recidivism and DUI crashes than use of jail time alone.  </a:t>
          </a:r>
          <a:endParaRPr lang="en-US" dirty="0">
            <a:solidFill>
              <a:schemeClr val="tx2"/>
            </a:solidFill>
          </a:endParaRPr>
        </a:p>
      </dgm:t>
    </dgm:pt>
    <dgm:pt modelId="{8F1DF09D-3FA6-46AF-86B7-FA7A9F830B36}" type="parTrans" cxnId="{A4D719D9-FCB0-4421-9304-65F800F824B7}">
      <dgm:prSet/>
      <dgm:spPr/>
      <dgm:t>
        <a:bodyPr/>
        <a:lstStyle/>
        <a:p>
          <a:endParaRPr lang="en-US">
            <a:solidFill>
              <a:schemeClr val="tx2"/>
            </a:solidFill>
          </a:endParaRPr>
        </a:p>
      </dgm:t>
    </dgm:pt>
    <dgm:pt modelId="{3FA858A6-0FAD-4C76-ACA9-7A95A04EE222}" type="sibTrans" cxnId="{A4D719D9-FCB0-4421-9304-65F800F824B7}">
      <dgm:prSet/>
      <dgm:spPr/>
      <dgm:t>
        <a:bodyPr/>
        <a:lstStyle/>
        <a:p>
          <a:endParaRPr lang="en-US">
            <a:solidFill>
              <a:schemeClr val="tx2"/>
            </a:solidFill>
          </a:endParaRPr>
        </a:p>
      </dgm:t>
    </dgm:pt>
    <dgm:pt modelId="{72E6197D-873F-4FCD-8199-FF81F8A69215}" type="pres">
      <dgm:prSet presAssocID="{F204AD9C-9DE9-4906-B1C0-63CC364461FB}" presName="Name0" presStyleCnt="0">
        <dgm:presLayoutVars>
          <dgm:chPref val="3"/>
          <dgm:dir/>
          <dgm:animLvl val="lvl"/>
          <dgm:resizeHandles/>
        </dgm:presLayoutVars>
      </dgm:prSet>
      <dgm:spPr/>
      <dgm:t>
        <a:bodyPr/>
        <a:lstStyle/>
        <a:p>
          <a:endParaRPr lang="en-US"/>
        </a:p>
      </dgm:t>
    </dgm:pt>
    <dgm:pt modelId="{CD569BD0-32F5-4DEE-9274-742EF43E404A}" type="pres">
      <dgm:prSet presAssocID="{E49E0362-5C8D-4FD1-A20D-4A8DF716DE93}" presName="horFlow" presStyleCnt="0"/>
      <dgm:spPr/>
      <dgm:t>
        <a:bodyPr/>
        <a:lstStyle/>
        <a:p>
          <a:endParaRPr lang="en-US"/>
        </a:p>
      </dgm:t>
    </dgm:pt>
    <dgm:pt modelId="{58F2DBFF-9AD0-49DB-98A0-81967B8EB74A}" type="pres">
      <dgm:prSet presAssocID="{E49E0362-5C8D-4FD1-A20D-4A8DF716DE93}" presName="bigChev" presStyleLbl="node1" presStyleIdx="0" presStyleCnt="2" custScaleX="272737" custScaleY="119354" custLinFactY="47112" custLinFactNeighborX="0" custLinFactNeighborY="100000"/>
      <dgm:spPr/>
      <dgm:t>
        <a:bodyPr/>
        <a:lstStyle/>
        <a:p>
          <a:endParaRPr lang="en-US"/>
        </a:p>
      </dgm:t>
    </dgm:pt>
    <dgm:pt modelId="{693872D8-A7F8-47D8-BEB9-FC80A24F7340}" type="pres">
      <dgm:prSet presAssocID="{E49E0362-5C8D-4FD1-A20D-4A8DF716DE93}" presName="vSp" presStyleCnt="0"/>
      <dgm:spPr/>
      <dgm:t>
        <a:bodyPr/>
        <a:lstStyle/>
        <a:p>
          <a:endParaRPr lang="en-US"/>
        </a:p>
      </dgm:t>
    </dgm:pt>
    <dgm:pt modelId="{656838C6-71BD-4F66-B904-4B2055A0FFDA}" type="pres">
      <dgm:prSet presAssocID="{155C5D19-9A6C-49C0-AF77-5298B4B16C58}" presName="horFlow" presStyleCnt="0"/>
      <dgm:spPr/>
      <dgm:t>
        <a:bodyPr/>
        <a:lstStyle/>
        <a:p>
          <a:endParaRPr lang="en-US"/>
        </a:p>
      </dgm:t>
    </dgm:pt>
    <dgm:pt modelId="{30A3597D-D1CD-41B9-ACB9-A50CC275924A}" type="pres">
      <dgm:prSet presAssocID="{155C5D19-9A6C-49C0-AF77-5298B4B16C58}" presName="bigChev" presStyleLbl="node1" presStyleIdx="1" presStyleCnt="2" custScaleX="277883" custScaleY="109409" custLinFactY="-34190" custLinFactNeighborX="-2573" custLinFactNeighborY="-100000"/>
      <dgm:spPr/>
      <dgm:t>
        <a:bodyPr/>
        <a:lstStyle/>
        <a:p>
          <a:endParaRPr lang="en-US"/>
        </a:p>
      </dgm:t>
    </dgm:pt>
  </dgm:ptLst>
  <dgm:cxnLst>
    <dgm:cxn modelId="{C936D6F9-E360-45C5-9709-5CB4C32336D3}" srcId="{F204AD9C-9DE9-4906-B1C0-63CC364461FB}" destId="{E49E0362-5C8D-4FD1-A20D-4A8DF716DE93}" srcOrd="0" destOrd="0" parTransId="{98BD4728-9C83-4EF8-97BF-45616AE712A6}" sibTransId="{E4F932EB-837D-4144-B12B-165976CACCF1}"/>
    <dgm:cxn modelId="{5BE09AEE-BC45-4E5E-82FC-892082EACF11}" type="presOf" srcId="{F204AD9C-9DE9-4906-B1C0-63CC364461FB}" destId="{72E6197D-873F-4FCD-8199-FF81F8A69215}" srcOrd="0" destOrd="0" presId="urn:microsoft.com/office/officeart/2005/8/layout/lProcess3"/>
    <dgm:cxn modelId="{04E466A2-9F6A-47A3-9767-56A278D186F2}" type="presOf" srcId="{E49E0362-5C8D-4FD1-A20D-4A8DF716DE93}" destId="{58F2DBFF-9AD0-49DB-98A0-81967B8EB74A}" srcOrd="0" destOrd="0" presId="urn:microsoft.com/office/officeart/2005/8/layout/lProcess3"/>
    <dgm:cxn modelId="{A4D719D9-FCB0-4421-9304-65F800F824B7}" srcId="{F204AD9C-9DE9-4906-B1C0-63CC364461FB}" destId="{155C5D19-9A6C-49C0-AF77-5298B4B16C58}" srcOrd="1" destOrd="0" parTransId="{8F1DF09D-3FA6-46AF-86B7-FA7A9F830B36}" sibTransId="{3FA858A6-0FAD-4C76-ACA9-7A95A04EE222}"/>
    <dgm:cxn modelId="{A86A8439-F97F-4CD2-880C-866573A2AD75}" type="presOf" srcId="{155C5D19-9A6C-49C0-AF77-5298B4B16C58}" destId="{30A3597D-D1CD-41B9-ACB9-A50CC275924A}" srcOrd="0" destOrd="0" presId="urn:microsoft.com/office/officeart/2005/8/layout/lProcess3"/>
    <dgm:cxn modelId="{3117F814-16DF-4F8B-87BE-609FBE342508}" type="presParOf" srcId="{72E6197D-873F-4FCD-8199-FF81F8A69215}" destId="{CD569BD0-32F5-4DEE-9274-742EF43E404A}" srcOrd="0" destOrd="0" presId="urn:microsoft.com/office/officeart/2005/8/layout/lProcess3"/>
    <dgm:cxn modelId="{9EF8D424-1E7B-4839-957D-0EC35A479D33}" type="presParOf" srcId="{CD569BD0-32F5-4DEE-9274-742EF43E404A}" destId="{58F2DBFF-9AD0-49DB-98A0-81967B8EB74A}" srcOrd="0" destOrd="0" presId="urn:microsoft.com/office/officeart/2005/8/layout/lProcess3"/>
    <dgm:cxn modelId="{3CE678A5-1EF2-43DC-AB08-473DEF31323C}" type="presParOf" srcId="{72E6197D-873F-4FCD-8199-FF81F8A69215}" destId="{693872D8-A7F8-47D8-BEB9-FC80A24F7340}" srcOrd="1" destOrd="0" presId="urn:microsoft.com/office/officeart/2005/8/layout/lProcess3"/>
    <dgm:cxn modelId="{FA600813-C10F-4E2E-8A79-A6204AEAF8BE}" type="presParOf" srcId="{72E6197D-873F-4FCD-8199-FF81F8A69215}" destId="{656838C6-71BD-4F66-B904-4B2055A0FFDA}" srcOrd="2" destOrd="0" presId="urn:microsoft.com/office/officeart/2005/8/layout/lProcess3"/>
    <dgm:cxn modelId="{441E9411-80DA-4CF2-86D3-93E8E48943E0}" type="presParOf" srcId="{656838C6-71BD-4F66-B904-4B2055A0FFDA}" destId="{30A3597D-D1CD-41B9-ACB9-A50CC275924A}" srcOrd="0"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C0EC8A-3806-420E-84BB-4B405A557B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CEA8D3A-387E-48B8-9B44-280C41CAD353}">
      <dgm:prSet/>
      <dgm:spPr/>
      <dgm:t>
        <a:bodyPr/>
        <a:lstStyle/>
        <a:p>
          <a:pPr rtl="0"/>
          <a:r>
            <a:rPr lang="en-US" b="1" dirty="0" smtClean="0"/>
            <a:t>Philosophy</a:t>
          </a:r>
          <a:endParaRPr lang="en-US" dirty="0"/>
        </a:p>
      </dgm:t>
    </dgm:pt>
    <dgm:pt modelId="{1239CC21-C341-40E3-A3E9-95DC3AB7E491}" type="parTrans" cxnId="{FDB1E37F-22DB-4DC6-8CE5-88CE23A1ACBB}">
      <dgm:prSet/>
      <dgm:spPr/>
      <dgm:t>
        <a:bodyPr/>
        <a:lstStyle/>
        <a:p>
          <a:endParaRPr lang="en-US"/>
        </a:p>
      </dgm:t>
    </dgm:pt>
    <dgm:pt modelId="{07FA5F0F-EA60-4AC4-ABCD-CA7ABE2DC8F9}" type="sibTrans" cxnId="{FDB1E37F-22DB-4DC6-8CE5-88CE23A1ACBB}">
      <dgm:prSet/>
      <dgm:spPr/>
      <dgm:t>
        <a:bodyPr/>
        <a:lstStyle/>
        <a:p>
          <a:endParaRPr lang="en-US"/>
        </a:p>
      </dgm:t>
    </dgm:pt>
    <dgm:pt modelId="{14A77DD3-171A-4FFC-A3DA-82BCC8C9FBA3}">
      <dgm:prSet/>
      <dgm:spPr/>
      <dgm:t>
        <a:bodyPr/>
        <a:lstStyle/>
        <a:p>
          <a:pPr rtl="0">
            <a:spcBef>
              <a:spcPts val="1800"/>
            </a:spcBef>
            <a:spcAft>
              <a:spcPts val="1200"/>
            </a:spcAft>
          </a:pPr>
          <a:r>
            <a:rPr lang="en-US" dirty="0" smtClean="0"/>
            <a:t>In order to ensure the highest quality of services provided by a State licensed DUIP, every provider would benefit by having a Continuous Quality Improvement plan built into their policies, procedures and into the overall culture of their organization.  </a:t>
          </a:r>
          <a:endParaRPr lang="en-US" dirty="0"/>
        </a:p>
      </dgm:t>
    </dgm:pt>
    <dgm:pt modelId="{2C20EB00-C047-4F46-932A-54E7DAF741CF}" type="parTrans" cxnId="{CBA194C4-5BA6-4EFA-9A1C-517B375881A6}">
      <dgm:prSet/>
      <dgm:spPr/>
      <dgm:t>
        <a:bodyPr/>
        <a:lstStyle/>
        <a:p>
          <a:endParaRPr lang="en-US"/>
        </a:p>
      </dgm:t>
    </dgm:pt>
    <dgm:pt modelId="{E591B532-D7D2-4B9E-BA4A-86C05834CD72}" type="sibTrans" cxnId="{CBA194C4-5BA6-4EFA-9A1C-517B375881A6}">
      <dgm:prSet/>
      <dgm:spPr/>
      <dgm:t>
        <a:bodyPr/>
        <a:lstStyle/>
        <a:p>
          <a:endParaRPr lang="en-US"/>
        </a:p>
      </dgm:t>
    </dgm:pt>
    <dgm:pt modelId="{79858697-ADC8-44B4-BB07-C7640A5B7535}">
      <dgm:prSet/>
      <dgm:spPr/>
      <dgm:t>
        <a:bodyPr/>
        <a:lstStyle/>
        <a:p>
          <a:pPr rtl="0">
            <a:spcBef>
              <a:spcPts val="1800"/>
            </a:spcBef>
            <a:spcAft>
              <a:spcPts val="1200"/>
            </a:spcAft>
          </a:pPr>
          <a:r>
            <a:rPr lang="en-US" dirty="0" smtClean="0"/>
            <a:t>Continuous Quality Improvement enables programs to address problematic issues in their programs and to also set goals and look for areas where their services can be improved.   </a:t>
          </a:r>
          <a:endParaRPr lang="en-US" dirty="0"/>
        </a:p>
      </dgm:t>
    </dgm:pt>
    <dgm:pt modelId="{A2A3881C-E40D-4240-BFFD-FA4083358C92}" type="parTrans" cxnId="{204CA7C5-5AC9-4436-BCDA-784412814AF6}">
      <dgm:prSet/>
      <dgm:spPr/>
      <dgm:t>
        <a:bodyPr/>
        <a:lstStyle/>
        <a:p>
          <a:endParaRPr lang="en-US"/>
        </a:p>
      </dgm:t>
    </dgm:pt>
    <dgm:pt modelId="{800BBC64-5DDE-454B-956C-AE270EAADC0E}" type="sibTrans" cxnId="{204CA7C5-5AC9-4436-BCDA-784412814AF6}">
      <dgm:prSet/>
      <dgm:spPr/>
      <dgm:t>
        <a:bodyPr/>
        <a:lstStyle/>
        <a:p>
          <a:endParaRPr lang="en-US"/>
        </a:p>
      </dgm:t>
    </dgm:pt>
    <dgm:pt modelId="{0732C33C-18B8-4BAD-B58D-610ACDA50F5C}">
      <dgm:prSet/>
      <dgm:spPr/>
      <dgm:t>
        <a:bodyPr/>
        <a:lstStyle/>
        <a:p>
          <a:pPr rtl="0">
            <a:spcBef>
              <a:spcPts val="1800"/>
            </a:spcBef>
            <a:spcAft>
              <a:spcPct val="20000"/>
            </a:spcAft>
          </a:pPr>
          <a:r>
            <a:rPr lang="en-US" dirty="0" smtClean="0"/>
            <a:t>A quality assurance plan, hiring/retaining and training qualified staff, providing supervision to the counseling staff,  chart auditing, and obtaining client feedback are all aspects of Continuous Quality Improvement.</a:t>
          </a:r>
          <a:endParaRPr lang="en-US" dirty="0"/>
        </a:p>
      </dgm:t>
    </dgm:pt>
    <dgm:pt modelId="{F4971AB3-C1A5-4D42-8D98-8A7080CA88B9}" type="parTrans" cxnId="{3A912C6D-72C8-4E38-B628-ED2424D46BB8}">
      <dgm:prSet/>
      <dgm:spPr/>
      <dgm:t>
        <a:bodyPr/>
        <a:lstStyle/>
        <a:p>
          <a:endParaRPr lang="en-US"/>
        </a:p>
      </dgm:t>
    </dgm:pt>
    <dgm:pt modelId="{05C8E791-0485-413E-9BBB-3C5DA23CA78A}" type="sibTrans" cxnId="{3A912C6D-72C8-4E38-B628-ED2424D46BB8}">
      <dgm:prSet/>
      <dgm:spPr/>
      <dgm:t>
        <a:bodyPr/>
        <a:lstStyle/>
        <a:p>
          <a:endParaRPr lang="en-US"/>
        </a:p>
      </dgm:t>
    </dgm:pt>
    <dgm:pt modelId="{373EAAFD-629C-48E8-9B6C-D4CDE29066B0}">
      <dgm:prSet/>
      <dgm:spPr/>
      <dgm:t>
        <a:bodyPr/>
        <a:lstStyle/>
        <a:p>
          <a:pPr rtl="0">
            <a:spcBef>
              <a:spcPts val="1200"/>
            </a:spcBef>
            <a:spcAft>
              <a:spcPct val="20000"/>
            </a:spcAft>
          </a:pPr>
          <a:endParaRPr lang="en-US"/>
        </a:p>
      </dgm:t>
    </dgm:pt>
    <dgm:pt modelId="{8E213BD7-EA97-48F5-BF12-636EF95AD826}" type="parTrans" cxnId="{4FBAE019-79BE-472A-92E4-AE869B93F24A}">
      <dgm:prSet/>
      <dgm:spPr/>
      <dgm:t>
        <a:bodyPr/>
        <a:lstStyle/>
        <a:p>
          <a:endParaRPr lang="en-US"/>
        </a:p>
      </dgm:t>
    </dgm:pt>
    <dgm:pt modelId="{6EAA319F-CE22-4B92-8310-23B71AB441E7}" type="sibTrans" cxnId="{4FBAE019-79BE-472A-92E4-AE869B93F24A}">
      <dgm:prSet/>
      <dgm:spPr/>
      <dgm:t>
        <a:bodyPr/>
        <a:lstStyle/>
        <a:p>
          <a:endParaRPr lang="en-US"/>
        </a:p>
      </dgm:t>
    </dgm:pt>
    <dgm:pt modelId="{59092AEC-7D54-40B7-A5C4-B53BD38FB5BF}" type="pres">
      <dgm:prSet presAssocID="{0AC0EC8A-3806-420E-84BB-4B405A557B54}" presName="linear" presStyleCnt="0">
        <dgm:presLayoutVars>
          <dgm:animLvl val="lvl"/>
          <dgm:resizeHandles val="exact"/>
        </dgm:presLayoutVars>
      </dgm:prSet>
      <dgm:spPr/>
      <dgm:t>
        <a:bodyPr/>
        <a:lstStyle/>
        <a:p>
          <a:endParaRPr lang="en-US"/>
        </a:p>
      </dgm:t>
    </dgm:pt>
    <dgm:pt modelId="{1FCEFB87-F3B0-4B76-B058-44F817B36C11}" type="pres">
      <dgm:prSet presAssocID="{BCEA8D3A-387E-48B8-9B44-280C41CAD353}" presName="parentText" presStyleLbl="node1" presStyleIdx="0" presStyleCnt="1">
        <dgm:presLayoutVars>
          <dgm:chMax val="0"/>
          <dgm:bulletEnabled val="1"/>
        </dgm:presLayoutVars>
      </dgm:prSet>
      <dgm:spPr/>
      <dgm:t>
        <a:bodyPr/>
        <a:lstStyle/>
        <a:p>
          <a:endParaRPr lang="en-US"/>
        </a:p>
      </dgm:t>
    </dgm:pt>
    <dgm:pt modelId="{D654A78A-82D3-4B58-83A5-938AA5296964}" type="pres">
      <dgm:prSet presAssocID="{BCEA8D3A-387E-48B8-9B44-280C41CAD353}" presName="childText" presStyleLbl="revTx" presStyleIdx="0" presStyleCnt="1" custScaleY="116849">
        <dgm:presLayoutVars>
          <dgm:bulletEnabled val="1"/>
        </dgm:presLayoutVars>
      </dgm:prSet>
      <dgm:spPr/>
      <dgm:t>
        <a:bodyPr/>
        <a:lstStyle/>
        <a:p>
          <a:endParaRPr lang="en-US"/>
        </a:p>
      </dgm:t>
    </dgm:pt>
  </dgm:ptLst>
  <dgm:cxnLst>
    <dgm:cxn modelId="{CBA194C4-5BA6-4EFA-9A1C-517B375881A6}" srcId="{BCEA8D3A-387E-48B8-9B44-280C41CAD353}" destId="{14A77DD3-171A-4FFC-A3DA-82BCC8C9FBA3}" srcOrd="1" destOrd="0" parTransId="{2C20EB00-C047-4F46-932A-54E7DAF741CF}" sibTransId="{E591B532-D7D2-4B9E-BA4A-86C05834CD72}"/>
    <dgm:cxn modelId="{4FBAE019-79BE-472A-92E4-AE869B93F24A}" srcId="{BCEA8D3A-387E-48B8-9B44-280C41CAD353}" destId="{373EAAFD-629C-48E8-9B6C-D4CDE29066B0}" srcOrd="0" destOrd="0" parTransId="{8E213BD7-EA97-48F5-BF12-636EF95AD826}" sibTransId="{6EAA319F-CE22-4B92-8310-23B71AB441E7}"/>
    <dgm:cxn modelId="{3A912C6D-72C8-4E38-B628-ED2424D46BB8}" srcId="{BCEA8D3A-387E-48B8-9B44-280C41CAD353}" destId="{0732C33C-18B8-4BAD-B58D-610ACDA50F5C}" srcOrd="3" destOrd="0" parTransId="{F4971AB3-C1A5-4D42-8D98-8A7080CA88B9}" sibTransId="{05C8E791-0485-413E-9BBB-3C5DA23CA78A}"/>
    <dgm:cxn modelId="{8F694A8F-7AA5-4DBC-983A-40970A305EA4}" type="presOf" srcId="{BCEA8D3A-387E-48B8-9B44-280C41CAD353}" destId="{1FCEFB87-F3B0-4B76-B058-44F817B36C11}" srcOrd="0" destOrd="0" presId="urn:microsoft.com/office/officeart/2005/8/layout/vList2"/>
    <dgm:cxn modelId="{A1914DF8-5802-4312-A213-C607C9D023FB}" type="presOf" srcId="{373EAAFD-629C-48E8-9B6C-D4CDE29066B0}" destId="{D654A78A-82D3-4B58-83A5-938AA5296964}" srcOrd="0" destOrd="0" presId="urn:microsoft.com/office/officeart/2005/8/layout/vList2"/>
    <dgm:cxn modelId="{FDB1E37F-22DB-4DC6-8CE5-88CE23A1ACBB}" srcId="{0AC0EC8A-3806-420E-84BB-4B405A557B54}" destId="{BCEA8D3A-387E-48B8-9B44-280C41CAD353}" srcOrd="0" destOrd="0" parTransId="{1239CC21-C341-40E3-A3E9-95DC3AB7E491}" sibTransId="{07FA5F0F-EA60-4AC4-ABCD-CA7ABE2DC8F9}"/>
    <dgm:cxn modelId="{2DFF3EF3-4B4D-4C77-ACF8-EEFC79065B80}" type="presOf" srcId="{79858697-ADC8-44B4-BB07-C7640A5B7535}" destId="{D654A78A-82D3-4B58-83A5-938AA5296964}" srcOrd="0" destOrd="2" presId="urn:microsoft.com/office/officeart/2005/8/layout/vList2"/>
    <dgm:cxn modelId="{204CA7C5-5AC9-4436-BCDA-784412814AF6}" srcId="{BCEA8D3A-387E-48B8-9B44-280C41CAD353}" destId="{79858697-ADC8-44B4-BB07-C7640A5B7535}" srcOrd="2" destOrd="0" parTransId="{A2A3881C-E40D-4240-BFFD-FA4083358C92}" sibTransId="{800BBC64-5DDE-454B-956C-AE270EAADC0E}"/>
    <dgm:cxn modelId="{772C2A55-66AC-4533-BF0F-B014BB1FC275}" type="presOf" srcId="{14A77DD3-171A-4FFC-A3DA-82BCC8C9FBA3}" destId="{D654A78A-82D3-4B58-83A5-938AA5296964}" srcOrd="0" destOrd="1" presId="urn:microsoft.com/office/officeart/2005/8/layout/vList2"/>
    <dgm:cxn modelId="{ED4C98CC-141E-4F19-9AC9-7ABD9EC96BB2}" type="presOf" srcId="{0732C33C-18B8-4BAD-B58D-610ACDA50F5C}" destId="{D654A78A-82D3-4B58-83A5-938AA5296964}" srcOrd="0" destOrd="3" presId="urn:microsoft.com/office/officeart/2005/8/layout/vList2"/>
    <dgm:cxn modelId="{8D93D898-5077-4F55-B0D7-F1095943C053}" type="presOf" srcId="{0AC0EC8A-3806-420E-84BB-4B405A557B54}" destId="{59092AEC-7D54-40B7-A5C4-B53BD38FB5BF}" srcOrd="0" destOrd="0" presId="urn:microsoft.com/office/officeart/2005/8/layout/vList2"/>
    <dgm:cxn modelId="{355D49D1-9E31-4336-9D58-B46EFC61A919}" type="presParOf" srcId="{59092AEC-7D54-40B7-A5C4-B53BD38FB5BF}" destId="{1FCEFB87-F3B0-4B76-B058-44F817B36C11}" srcOrd="0" destOrd="0" presId="urn:microsoft.com/office/officeart/2005/8/layout/vList2"/>
    <dgm:cxn modelId="{0D862A39-2B01-43C2-8646-6BED3E85569E}" type="presParOf" srcId="{59092AEC-7D54-40B7-A5C4-B53BD38FB5BF}" destId="{D654A78A-82D3-4B58-83A5-938AA529696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C0EC8A-3806-420E-84BB-4B405A557B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CEA8D3A-387E-48B8-9B44-280C41CAD353}">
      <dgm:prSet custT="1"/>
      <dgm:spPr/>
      <dgm:t>
        <a:bodyPr/>
        <a:lstStyle/>
        <a:p>
          <a:pPr rtl="0"/>
          <a:r>
            <a:rPr lang="en-US" sz="2400" b="1" dirty="0" smtClean="0"/>
            <a:t>Information</a:t>
          </a:r>
          <a:endParaRPr lang="en-US" sz="2400" dirty="0"/>
        </a:p>
      </dgm:t>
    </dgm:pt>
    <dgm:pt modelId="{1239CC21-C341-40E3-A3E9-95DC3AB7E491}" type="parTrans" cxnId="{FDB1E37F-22DB-4DC6-8CE5-88CE23A1ACBB}">
      <dgm:prSet/>
      <dgm:spPr/>
      <dgm:t>
        <a:bodyPr/>
        <a:lstStyle/>
        <a:p>
          <a:endParaRPr lang="en-US"/>
        </a:p>
      </dgm:t>
    </dgm:pt>
    <dgm:pt modelId="{07FA5F0F-EA60-4AC4-ABCD-CA7ABE2DC8F9}" type="sibTrans" cxnId="{FDB1E37F-22DB-4DC6-8CE5-88CE23A1ACBB}">
      <dgm:prSet/>
      <dgm:spPr/>
      <dgm:t>
        <a:bodyPr/>
        <a:lstStyle/>
        <a:p>
          <a:endParaRPr lang="en-US"/>
        </a:p>
      </dgm:t>
    </dgm:pt>
    <dgm:pt modelId="{14A77DD3-171A-4FFC-A3DA-82BCC8C9FBA3}">
      <dgm:prSet custT="1"/>
      <dgm:spPr/>
      <dgm:t>
        <a:bodyPr/>
        <a:lstStyle/>
        <a:p>
          <a:pPr rtl="0">
            <a:spcBef>
              <a:spcPts val="2400"/>
            </a:spcBef>
            <a:spcAft>
              <a:spcPts val="2400"/>
            </a:spcAft>
          </a:pPr>
          <a:r>
            <a:rPr lang="en-US" sz="1800" dirty="0" smtClean="0"/>
            <a:t>California Code of Regulations, Title 9 outlines both the minimum requirements for staff qualifications and functions (Section 9846), and the organization and maintenance of client records (Section 9866).  </a:t>
          </a:r>
          <a:endParaRPr lang="en-US" sz="1800" dirty="0"/>
        </a:p>
      </dgm:t>
    </dgm:pt>
    <dgm:pt modelId="{2C20EB00-C047-4F46-932A-54E7DAF741CF}" type="parTrans" cxnId="{CBA194C4-5BA6-4EFA-9A1C-517B375881A6}">
      <dgm:prSet/>
      <dgm:spPr/>
      <dgm:t>
        <a:bodyPr/>
        <a:lstStyle/>
        <a:p>
          <a:endParaRPr lang="en-US"/>
        </a:p>
      </dgm:t>
    </dgm:pt>
    <dgm:pt modelId="{E591B532-D7D2-4B9E-BA4A-86C05834CD72}" type="sibTrans" cxnId="{CBA194C4-5BA6-4EFA-9A1C-517B375881A6}">
      <dgm:prSet/>
      <dgm:spPr/>
      <dgm:t>
        <a:bodyPr/>
        <a:lstStyle/>
        <a:p>
          <a:endParaRPr lang="en-US"/>
        </a:p>
      </dgm:t>
    </dgm:pt>
    <dgm:pt modelId="{373EAAFD-629C-48E8-9B6C-D4CDE29066B0}">
      <dgm:prSet/>
      <dgm:spPr/>
      <dgm:t>
        <a:bodyPr/>
        <a:lstStyle/>
        <a:p>
          <a:pPr rtl="0">
            <a:spcBef>
              <a:spcPts val="1200"/>
            </a:spcBef>
            <a:spcAft>
              <a:spcPct val="20000"/>
            </a:spcAft>
          </a:pPr>
          <a:endParaRPr lang="en-US" sz="2200"/>
        </a:p>
      </dgm:t>
    </dgm:pt>
    <dgm:pt modelId="{8E213BD7-EA97-48F5-BF12-636EF95AD826}" type="parTrans" cxnId="{4FBAE019-79BE-472A-92E4-AE869B93F24A}">
      <dgm:prSet/>
      <dgm:spPr/>
      <dgm:t>
        <a:bodyPr/>
        <a:lstStyle/>
        <a:p>
          <a:endParaRPr lang="en-US"/>
        </a:p>
      </dgm:t>
    </dgm:pt>
    <dgm:pt modelId="{6EAA319F-CE22-4B92-8310-23B71AB441E7}" type="sibTrans" cxnId="{4FBAE019-79BE-472A-92E4-AE869B93F24A}">
      <dgm:prSet/>
      <dgm:spPr/>
      <dgm:t>
        <a:bodyPr/>
        <a:lstStyle/>
        <a:p>
          <a:endParaRPr lang="en-US"/>
        </a:p>
      </dgm:t>
    </dgm:pt>
    <dgm:pt modelId="{9D843453-8B31-47EF-9B21-96434407DA1C}">
      <dgm:prSet custT="1"/>
      <dgm:spPr/>
      <dgm:t>
        <a:bodyPr/>
        <a:lstStyle/>
        <a:p>
          <a:pPr>
            <a:spcBef>
              <a:spcPts val="2400"/>
            </a:spcBef>
            <a:spcAft>
              <a:spcPts val="2400"/>
            </a:spcAft>
          </a:pPr>
          <a:r>
            <a:rPr lang="en-US" sz="1800" dirty="0" smtClean="0"/>
            <a:t>CADTP takes Continuous Quality Improvement seriously as it ensures the very best DUI treatment possible for the clients that are served and increases the stability of the licensed DUI program itself.</a:t>
          </a:r>
          <a:endParaRPr lang="en-US" sz="1800" dirty="0"/>
        </a:p>
      </dgm:t>
    </dgm:pt>
    <dgm:pt modelId="{65B7A83F-2D84-4363-A644-0C7C317D9609}" type="parTrans" cxnId="{A3FF02C4-43E8-4411-9814-680BF661E1BB}">
      <dgm:prSet/>
      <dgm:spPr/>
      <dgm:t>
        <a:bodyPr/>
        <a:lstStyle/>
        <a:p>
          <a:endParaRPr lang="en-US"/>
        </a:p>
      </dgm:t>
    </dgm:pt>
    <dgm:pt modelId="{92106081-060A-4C06-9954-B86D3905D42C}" type="sibTrans" cxnId="{A3FF02C4-43E8-4411-9814-680BF661E1BB}">
      <dgm:prSet/>
      <dgm:spPr/>
      <dgm:t>
        <a:bodyPr/>
        <a:lstStyle/>
        <a:p>
          <a:endParaRPr lang="en-US"/>
        </a:p>
      </dgm:t>
    </dgm:pt>
    <dgm:pt modelId="{CA111F8D-9BFB-4CBA-8C5A-2712A812F6B3}">
      <dgm:prSet/>
      <dgm:spPr/>
      <dgm:t>
        <a:bodyPr/>
        <a:lstStyle/>
        <a:p>
          <a:pPr>
            <a:spcBef>
              <a:spcPct val="0"/>
            </a:spcBef>
            <a:spcAft>
              <a:spcPct val="20000"/>
            </a:spcAft>
          </a:pPr>
          <a:endParaRPr lang="en-US" sz="2200" dirty="0"/>
        </a:p>
      </dgm:t>
    </dgm:pt>
    <dgm:pt modelId="{D61913C4-7BEF-4E2D-876D-4B4608203464}" type="parTrans" cxnId="{D77BDFEA-EA4D-4183-814D-29B43D1CECE5}">
      <dgm:prSet/>
      <dgm:spPr/>
      <dgm:t>
        <a:bodyPr/>
        <a:lstStyle/>
        <a:p>
          <a:endParaRPr lang="en-US"/>
        </a:p>
      </dgm:t>
    </dgm:pt>
    <dgm:pt modelId="{223F896F-75F3-4343-BE07-6B20C67461E4}" type="sibTrans" cxnId="{D77BDFEA-EA4D-4183-814D-29B43D1CECE5}">
      <dgm:prSet/>
      <dgm:spPr/>
      <dgm:t>
        <a:bodyPr/>
        <a:lstStyle/>
        <a:p>
          <a:endParaRPr lang="en-US"/>
        </a:p>
      </dgm:t>
    </dgm:pt>
    <dgm:pt modelId="{59092AEC-7D54-40B7-A5C4-B53BD38FB5BF}" type="pres">
      <dgm:prSet presAssocID="{0AC0EC8A-3806-420E-84BB-4B405A557B54}" presName="linear" presStyleCnt="0">
        <dgm:presLayoutVars>
          <dgm:animLvl val="lvl"/>
          <dgm:resizeHandles val="exact"/>
        </dgm:presLayoutVars>
      </dgm:prSet>
      <dgm:spPr/>
      <dgm:t>
        <a:bodyPr/>
        <a:lstStyle/>
        <a:p>
          <a:endParaRPr lang="en-US"/>
        </a:p>
      </dgm:t>
    </dgm:pt>
    <dgm:pt modelId="{1FCEFB87-F3B0-4B76-B058-44F817B36C11}" type="pres">
      <dgm:prSet presAssocID="{BCEA8D3A-387E-48B8-9B44-280C41CAD353}" presName="parentText" presStyleLbl="node1" presStyleIdx="0" presStyleCnt="1" custScaleY="189523">
        <dgm:presLayoutVars>
          <dgm:chMax val="0"/>
          <dgm:bulletEnabled val="1"/>
        </dgm:presLayoutVars>
      </dgm:prSet>
      <dgm:spPr/>
      <dgm:t>
        <a:bodyPr/>
        <a:lstStyle/>
        <a:p>
          <a:endParaRPr lang="en-US"/>
        </a:p>
      </dgm:t>
    </dgm:pt>
    <dgm:pt modelId="{D654A78A-82D3-4B58-83A5-938AA5296964}" type="pres">
      <dgm:prSet presAssocID="{BCEA8D3A-387E-48B8-9B44-280C41CAD353}" presName="childText" presStyleLbl="revTx" presStyleIdx="0" presStyleCnt="1" custScaleY="144630">
        <dgm:presLayoutVars>
          <dgm:bulletEnabled val="1"/>
        </dgm:presLayoutVars>
      </dgm:prSet>
      <dgm:spPr/>
      <dgm:t>
        <a:bodyPr/>
        <a:lstStyle/>
        <a:p>
          <a:endParaRPr lang="en-US"/>
        </a:p>
      </dgm:t>
    </dgm:pt>
  </dgm:ptLst>
  <dgm:cxnLst>
    <dgm:cxn modelId="{CBA194C4-5BA6-4EFA-9A1C-517B375881A6}" srcId="{BCEA8D3A-387E-48B8-9B44-280C41CAD353}" destId="{14A77DD3-171A-4FFC-A3DA-82BCC8C9FBA3}" srcOrd="1" destOrd="0" parTransId="{2C20EB00-C047-4F46-932A-54E7DAF741CF}" sibTransId="{E591B532-D7D2-4B9E-BA4A-86C05834CD72}"/>
    <dgm:cxn modelId="{4FBAE019-79BE-472A-92E4-AE869B93F24A}" srcId="{BCEA8D3A-387E-48B8-9B44-280C41CAD353}" destId="{373EAAFD-629C-48E8-9B6C-D4CDE29066B0}" srcOrd="0" destOrd="0" parTransId="{8E213BD7-EA97-48F5-BF12-636EF95AD826}" sibTransId="{6EAA319F-CE22-4B92-8310-23B71AB441E7}"/>
    <dgm:cxn modelId="{11664E8F-C7BA-4C09-B4FA-D4F5375CDFFE}" type="presOf" srcId="{0AC0EC8A-3806-420E-84BB-4B405A557B54}" destId="{59092AEC-7D54-40B7-A5C4-B53BD38FB5BF}" srcOrd="0" destOrd="0" presId="urn:microsoft.com/office/officeart/2005/8/layout/vList2"/>
    <dgm:cxn modelId="{FDB1E37F-22DB-4DC6-8CE5-88CE23A1ACBB}" srcId="{0AC0EC8A-3806-420E-84BB-4B405A557B54}" destId="{BCEA8D3A-387E-48B8-9B44-280C41CAD353}" srcOrd="0" destOrd="0" parTransId="{1239CC21-C341-40E3-A3E9-95DC3AB7E491}" sibTransId="{07FA5F0F-EA60-4AC4-ABCD-CA7ABE2DC8F9}"/>
    <dgm:cxn modelId="{6DD0808F-E54B-4283-8433-539E1FEF5F80}" type="presOf" srcId="{BCEA8D3A-387E-48B8-9B44-280C41CAD353}" destId="{1FCEFB87-F3B0-4B76-B058-44F817B36C11}" srcOrd="0" destOrd="0" presId="urn:microsoft.com/office/officeart/2005/8/layout/vList2"/>
    <dgm:cxn modelId="{C4874E7C-1EE2-48F9-B44E-B9F68C520574}" type="presOf" srcId="{373EAAFD-629C-48E8-9B6C-D4CDE29066B0}" destId="{D654A78A-82D3-4B58-83A5-938AA5296964}" srcOrd="0" destOrd="0" presId="urn:microsoft.com/office/officeart/2005/8/layout/vList2"/>
    <dgm:cxn modelId="{C40E0C27-4C9E-4AFE-BA51-069B65913DA6}" type="presOf" srcId="{CA111F8D-9BFB-4CBA-8C5A-2712A812F6B3}" destId="{D654A78A-82D3-4B58-83A5-938AA5296964}" srcOrd="0" destOrd="3" presId="urn:microsoft.com/office/officeart/2005/8/layout/vList2"/>
    <dgm:cxn modelId="{3F4A690D-C6D2-440D-8307-8C8916C30104}" type="presOf" srcId="{14A77DD3-171A-4FFC-A3DA-82BCC8C9FBA3}" destId="{D654A78A-82D3-4B58-83A5-938AA5296964}" srcOrd="0" destOrd="1" presId="urn:microsoft.com/office/officeart/2005/8/layout/vList2"/>
    <dgm:cxn modelId="{A3FF02C4-43E8-4411-9814-680BF661E1BB}" srcId="{BCEA8D3A-387E-48B8-9B44-280C41CAD353}" destId="{9D843453-8B31-47EF-9B21-96434407DA1C}" srcOrd="2" destOrd="0" parTransId="{65B7A83F-2D84-4363-A644-0C7C317D9609}" sibTransId="{92106081-060A-4C06-9954-B86D3905D42C}"/>
    <dgm:cxn modelId="{F323AFB6-D02C-4F2F-8397-85265E23FF5D}" type="presOf" srcId="{9D843453-8B31-47EF-9B21-96434407DA1C}" destId="{D654A78A-82D3-4B58-83A5-938AA5296964}" srcOrd="0" destOrd="2" presId="urn:microsoft.com/office/officeart/2005/8/layout/vList2"/>
    <dgm:cxn modelId="{D77BDFEA-EA4D-4183-814D-29B43D1CECE5}" srcId="{BCEA8D3A-387E-48B8-9B44-280C41CAD353}" destId="{CA111F8D-9BFB-4CBA-8C5A-2712A812F6B3}" srcOrd="3" destOrd="0" parTransId="{D61913C4-7BEF-4E2D-876D-4B4608203464}" sibTransId="{223F896F-75F3-4343-BE07-6B20C67461E4}"/>
    <dgm:cxn modelId="{84B0B612-B5F8-4FB5-9EE2-D505E45A4337}" type="presParOf" srcId="{59092AEC-7D54-40B7-A5C4-B53BD38FB5BF}" destId="{1FCEFB87-F3B0-4B76-B058-44F817B36C11}" srcOrd="0" destOrd="0" presId="urn:microsoft.com/office/officeart/2005/8/layout/vList2"/>
    <dgm:cxn modelId="{7F22B7F5-1455-4C95-8EEA-E07A48F8E7CD}" type="presParOf" srcId="{59092AEC-7D54-40B7-A5C4-B53BD38FB5BF}" destId="{D654A78A-82D3-4B58-83A5-938AA529696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A3477-E82D-4DA1-B69D-848089886B69}">
      <dsp:nvSpPr>
        <dsp:cNvPr id="0" name=""/>
        <dsp:cNvSpPr/>
      </dsp:nvSpPr>
      <dsp:spPr>
        <a:xfrm>
          <a:off x="0" y="311699"/>
          <a:ext cx="8229600"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The intent of this document is to present a set of suggested best practices for licensed DUI Treatment Programs to follow in order to provide quality services and regulatory compliance, resulting in safer communities and healthier individuals at no cost to the tax-payer.  </a:t>
          </a:r>
          <a:endParaRPr lang="en-US" sz="1400" kern="1200" dirty="0"/>
        </a:p>
      </dsp:txBody>
      <dsp:txXfrm>
        <a:off x="59399" y="371098"/>
        <a:ext cx="8110802" cy="1098002"/>
      </dsp:txXfrm>
    </dsp:sp>
    <dsp:sp modelId="{525CEE89-88BB-47D7-81D6-649BB8481D23}">
      <dsp:nvSpPr>
        <dsp:cNvPr id="0" name=""/>
        <dsp:cNvSpPr/>
      </dsp:nvSpPr>
      <dsp:spPr>
        <a:xfrm>
          <a:off x="0" y="1715700"/>
          <a:ext cx="8229600"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CADTP does not intend for this to serve as a program protocol or operations manual, but hopes that it may become a set of suggested standards for use in creating each providers’ own DUI program protocol.  </a:t>
          </a:r>
          <a:endParaRPr lang="en-US" sz="1400" kern="1200"/>
        </a:p>
      </dsp:txBody>
      <dsp:txXfrm>
        <a:off x="59399" y="1775099"/>
        <a:ext cx="8110802" cy="1098002"/>
      </dsp:txXfrm>
    </dsp:sp>
    <dsp:sp modelId="{D9CD03AA-7063-43C8-A029-CBEB8D83227E}">
      <dsp:nvSpPr>
        <dsp:cNvPr id="0" name=""/>
        <dsp:cNvSpPr/>
      </dsp:nvSpPr>
      <dsp:spPr>
        <a:xfrm>
          <a:off x="0" y="3119700"/>
          <a:ext cx="8229600"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We encourage all people who work in our field to use this guide as a roadmap to raise DUI treatment standards to the highest level.</a:t>
          </a:r>
          <a:endParaRPr lang="en-US" sz="1400" kern="1200" dirty="0"/>
        </a:p>
      </dsp:txBody>
      <dsp:txXfrm>
        <a:off x="59399" y="3179099"/>
        <a:ext cx="8110802"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25E4C-21A6-4322-9C9B-49D648EF2A17}">
      <dsp:nvSpPr>
        <dsp:cNvPr id="0" name=""/>
        <dsp:cNvSpPr/>
      </dsp:nvSpPr>
      <dsp:spPr>
        <a:xfrm>
          <a:off x="0" y="0"/>
          <a:ext cx="8229600" cy="8440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0" kern="1200" dirty="0" smtClean="0"/>
            <a:t>California’s State Licensed Driving Under the Influence (DUI) Programs provide outpatient substance use treatment at no public cost.  </a:t>
          </a:r>
          <a:endParaRPr lang="en-US" sz="1400" b="0" kern="1200" dirty="0"/>
        </a:p>
      </dsp:txBody>
      <dsp:txXfrm>
        <a:off x="41204" y="41204"/>
        <a:ext cx="8147192" cy="761666"/>
      </dsp:txXfrm>
    </dsp:sp>
    <dsp:sp modelId="{6FEBE85C-763D-45D7-B6C9-35BE7CC1AE3F}">
      <dsp:nvSpPr>
        <dsp:cNvPr id="0" name=""/>
        <dsp:cNvSpPr/>
      </dsp:nvSpPr>
      <dsp:spPr>
        <a:xfrm>
          <a:off x="0" y="974869"/>
          <a:ext cx="8229600" cy="72002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0" kern="1200" smtClean="0"/>
            <a:t>Our focus is on reducing DUI recidivism statewide and improving public safety.  </a:t>
          </a:r>
          <a:endParaRPr lang="en-US" sz="1400" b="0" kern="1200"/>
        </a:p>
      </dsp:txBody>
      <dsp:txXfrm>
        <a:off x="35149" y="1010018"/>
        <a:ext cx="8159302" cy="649729"/>
      </dsp:txXfrm>
    </dsp:sp>
    <dsp:sp modelId="{516B4283-BEB9-430B-9B9D-1B0C320C553B}">
      <dsp:nvSpPr>
        <dsp:cNvPr id="0" name=""/>
        <dsp:cNvSpPr/>
      </dsp:nvSpPr>
      <dsp:spPr>
        <a:xfrm>
          <a:off x="0" y="1818737"/>
          <a:ext cx="8229600" cy="10522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0" kern="1200" dirty="0" smtClean="0"/>
            <a:t>Our goal is to help individuals convicted of driving under the influence understand the danger their behavior poses to themselves, as well as their communities, and the negative impact their use has on their family members, their employment and our society. </a:t>
          </a:r>
          <a:endParaRPr lang="en-US" sz="1400" b="0" kern="1200" dirty="0"/>
        </a:p>
      </dsp:txBody>
      <dsp:txXfrm>
        <a:off x="51369" y="1870106"/>
        <a:ext cx="8126862" cy="949557"/>
      </dsp:txXfrm>
    </dsp:sp>
    <dsp:sp modelId="{32B47566-EBCB-41F7-A04C-330C3397077E}">
      <dsp:nvSpPr>
        <dsp:cNvPr id="0" name=""/>
        <dsp:cNvSpPr/>
      </dsp:nvSpPr>
      <dsp:spPr>
        <a:xfrm>
          <a:off x="0" y="2994872"/>
          <a:ext cx="8229600" cy="126537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Referrals are made to appropriate available community resources when:</a:t>
          </a:r>
        </a:p>
        <a:p>
          <a:pPr marL="274320" lvl="0" algn="l" defTabSz="622300">
            <a:lnSpc>
              <a:spcPct val="90000"/>
            </a:lnSpc>
            <a:spcBef>
              <a:spcPct val="0"/>
            </a:spcBef>
            <a:spcAft>
              <a:spcPct val="35000"/>
            </a:spcAft>
          </a:pPr>
          <a:r>
            <a:rPr lang="en-US" sz="1400" kern="1200" dirty="0" smtClean="0"/>
            <a:t>the assessment indicates, </a:t>
          </a:r>
        </a:p>
        <a:p>
          <a:pPr marL="274320" lvl="0" algn="l" defTabSz="622300">
            <a:lnSpc>
              <a:spcPct val="90000"/>
            </a:lnSpc>
            <a:spcBef>
              <a:spcPct val="0"/>
            </a:spcBef>
            <a:spcAft>
              <a:spcPct val="35000"/>
            </a:spcAft>
          </a:pPr>
          <a:r>
            <a:rPr lang="en-US" sz="1400" kern="1200" dirty="0" smtClean="0"/>
            <a:t>the individual requests more intensive treatment for their alcohol and other drug use, </a:t>
          </a:r>
        </a:p>
        <a:p>
          <a:pPr marL="274320" lvl="0" algn="l" defTabSz="622300">
            <a:lnSpc>
              <a:spcPct val="90000"/>
            </a:lnSpc>
            <a:spcBef>
              <a:spcPct val="0"/>
            </a:spcBef>
            <a:spcAft>
              <a:spcPct val="35000"/>
            </a:spcAft>
          </a:pPr>
          <a:r>
            <a:rPr lang="en-US" sz="1400" kern="1200" dirty="0" smtClean="0"/>
            <a:t>or assessor determines the client might potentially benefit from services beyond the scope of practice of the counselor and the DUI program.</a:t>
          </a:r>
        </a:p>
      </dsp:txBody>
      <dsp:txXfrm>
        <a:off x="61770" y="3056642"/>
        <a:ext cx="8106060" cy="1141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2DBFF-9AD0-49DB-98A0-81967B8EB74A}">
      <dsp:nvSpPr>
        <dsp:cNvPr id="0" name=""/>
        <dsp:cNvSpPr/>
      </dsp:nvSpPr>
      <dsp:spPr>
        <a:xfrm>
          <a:off x="4" y="2438406"/>
          <a:ext cx="8077190" cy="1413882"/>
        </a:xfrm>
        <a:prstGeom prst="chevron">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smtClean="0">
              <a:solidFill>
                <a:schemeClr val="tx2"/>
              </a:solidFill>
            </a:rPr>
            <a:t>It is not our intent to restate the regulations, but rather present our collective agreement of the best practices and provide information to create a meaningful treatment episode which results in behavioral change, and reduced recidivism, impacting the client, family, social and community safety.</a:t>
          </a:r>
          <a:endParaRPr lang="en-US" sz="1800" kern="1200" dirty="0">
            <a:solidFill>
              <a:schemeClr val="tx2"/>
            </a:solidFill>
          </a:endParaRPr>
        </a:p>
      </dsp:txBody>
      <dsp:txXfrm>
        <a:off x="706945" y="2438406"/>
        <a:ext cx="6663308" cy="1413882"/>
      </dsp:txXfrm>
    </dsp:sp>
    <dsp:sp modelId="{30A3597D-D1CD-41B9-ACB9-A50CC275924A}">
      <dsp:nvSpPr>
        <dsp:cNvPr id="0" name=""/>
        <dsp:cNvSpPr/>
      </dsp:nvSpPr>
      <dsp:spPr>
        <a:xfrm>
          <a:off x="0" y="685796"/>
          <a:ext cx="8229590" cy="1296072"/>
        </a:xfrm>
        <a:prstGeom prst="chevron">
          <a:avLst/>
        </a:prstGeom>
        <a:solidFill>
          <a:schemeClr val="accent2">
            <a:shade val="80000"/>
            <a:hueOff val="0"/>
            <a:satOff val="5488"/>
            <a:lumOff val="175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2"/>
              </a:solidFill>
            </a:rPr>
            <a:t>DUI Programs are essential in protecting public safety in the State of California.  A series of DMV Research and Development studies completed from 1987 through 1996 show that the combined use of license suspension and the DUI Program is more effective in reducing recidivism and DUI crashes than use of jail time alone.  </a:t>
          </a:r>
          <a:endParaRPr lang="en-US" sz="1800" kern="1200" dirty="0">
            <a:solidFill>
              <a:schemeClr val="tx2"/>
            </a:solidFill>
          </a:endParaRPr>
        </a:p>
      </dsp:txBody>
      <dsp:txXfrm>
        <a:off x="648036" y="685796"/>
        <a:ext cx="6933518" cy="1296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EFB87-F3B0-4B76-B058-44F817B36C11}">
      <dsp:nvSpPr>
        <dsp:cNvPr id="0" name=""/>
        <dsp:cNvSpPr/>
      </dsp:nvSpPr>
      <dsp:spPr>
        <a:xfrm>
          <a:off x="0" y="160482"/>
          <a:ext cx="8229600"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t>Philosophy</a:t>
          </a:r>
          <a:endParaRPr lang="en-US" sz="2300" kern="1200" dirty="0"/>
        </a:p>
      </dsp:txBody>
      <dsp:txXfrm>
        <a:off x="26273" y="186755"/>
        <a:ext cx="8177054" cy="485654"/>
      </dsp:txXfrm>
    </dsp:sp>
    <dsp:sp modelId="{D654A78A-82D3-4B58-83A5-938AA5296964}">
      <dsp:nvSpPr>
        <dsp:cNvPr id="0" name=""/>
        <dsp:cNvSpPr/>
      </dsp:nvSpPr>
      <dsp:spPr>
        <a:xfrm>
          <a:off x="0" y="698682"/>
          <a:ext cx="8229600" cy="3560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endParaRPr lang="en-US" sz="1800" kern="1200"/>
        </a:p>
        <a:p>
          <a:pPr marL="171450" lvl="1" indent="-171450" algn="l" defTabSz="800100" rtl="0">
            <a:lnSpc>
              <a:spcPct val="90000"/>
            </a:lnSpc>
            <a:spcBef>
              <a:spcPct val="0"/>
            </a:spcBef>
            <a:spcAft>
              <a:spcPts val="1200"/>
            </a:spcAft>
            <a:buChar char="••"/>
          </a:pPr>
          <a:r>
            <a:rPr lang="en-US" sz="1800" kern="1200" dirty="0" smtClean="0"/>
            <a:t>In order to ensure the highest quality of services provided by a State licensed DUIP, every provider would benefit by having a Continuous Quality Improvement plan built into their policies, procedures and into the overall culture of their organization.  </a:t>
          </a:r>
          <a:endParaRPr lang="en-US" sz="1800" kern="1200" dirty="0"/>
        </a:p>
        <a:p>
          <a:pPr marL="171450" lvl="1" indent="-171450" algn="l" defTabSz="800100" rtl="0">
            <a:lnSpc>
              <a:spcPct val="90000"/>
            </a:lnSpc>
            <a:spcBef>
              <a:spcPct val="0"/>
            </a:spcBef>
            <a:spcAft>
              <a:spcPts val="1200"/>
            </a:spcAft>
            <a:buChar char="••"/>
          </a:pPr>
          <a:r>
            <a:rPr lang="en-US" sz="1800" kern="1200" dirty="0" smtClean="0"/>
            <a:t>Continuous Quality Improvement enables programs to address problematic issues in their programs and to also set goals and look for areas where their services can be improved.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A quality assurance plan, hiring/retaining and training qualified staff, providing supervision to the counseling staff,  chart auditing, and obtaining client feedback are all aspects of Continuous Quality Improvement.</a:t>
          </a:r>
          <a:endParaRPr lang="en-US" sz="1800" kern="1200" dirty="0"/>
        </a:p>
      </dsp:txBody>
      <dsp:txXfrm>
        <a:off x="0" y="698682"/>
        <a:ext cx="8229600" cy="35604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EFB87-F3B0-4B76-B058-44F817B36C11}">
      <dsp:nvSpPr>
        <dsp:cNvPr id="0" name=""/>
        <dsp:cNvSpPr/>
      </dsp:nvSpPr>
      <dsp:spPr>
        <a:xfrm>
          <a:off x="0" y="2640"/>
          <a:ext cx="8229600" cy="810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Information</a:t>
          </a:r>
          <a:endParaRPr lang="en-US" sz="2400" kern="1200" dirty="0"/>
        </a:p>
      </dsp:txBody>
      <dsp:txXfrm>
        <a:off x="39589" y="42229"/>
        <a:ext cx="8150422" cy="731812"/>
      </dsp:txXfrm>
    </dsp:sp>
    <dsp:sp modelId="{D654A78A-82D3-4B58-83A5-938AA5296964}">
      <dsp:nvSpPr>
        <dsp:cNvPr id="0" name=""/>
        <dsp:cNvSpPr/>
      </dsp:nvSpPr>
      <dsp:spPr>
        <a:xfrm>
          <a:off x="0" y="813631"/>
          <a:ext cx="8229600" cy="2612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228600" lvl="1" indent="-228600" algn="l" defTabSz="977900" rtl="0">
            <a:lnSpc>
              <a:spcPct val="90000"/>
            </a:lnSpc>
            <a:spcBef>
              <a:spcPct val="0"/>
            </a:spcBef>
            <a:spcAft>
              <a:spcPct val="20000"/>
            </a:spcAft>
            <a:buChar char="••"/>
          </a:pPr>
          <a:endParaRPr lang="en-US" sz="2200" kern="1200"/>
        </a:p>
        <a:p>
          <a:pPr marL="171450" lvl="1" indent="-171450" algn="l" defTabSz="800100" rtl="0">
            <a:lnSpc>
              <a:spcPct val="90000"/>
            </a:lnSpc>
            <a:spcBef>
              <a:spcPct val="0"/>
            </a:spcBef>
            <a:spcAft>
              <a:spcPts val="2400"/>
            </a:spcAft>
            <a:buChar char="••"/>
          </a:pPr>
          <a:r>
            <a:rPr lang="en-US" sz="1800" kern="1200" dirty="0" smtClean="0"/>
            <a:t>California Code of Regulations, Title 9 outlines both the minimum requirements for staff qualifications and functions (Section 9846), and the organization and maintenance of client records (Section 9866).  </a:t>
          </a:r>
          <a:endParaRPr lang="en-US" sz="1800" kern="1200" dirty="0"/>
        </a:p>
        <a:p>
          <a:pPr marL="171450" lvl="1" indent="-171450" algn="l" defTabSz="800100">
            <a:lnSpc>
              <a:spcPct val="90000"/>
            </a:lnSpc>
            <a:spcBef>
              <a:spcPct val="0"/>
            </a:spcBef>
            <a:spcAft>
              <a:spcPts val="2400"/>
            </a:spcAft>
            <a:buChar char="••"/>
          </a:pPr>
          <a:r>
            <a:rPr lang="en-US" sz="1800" kern="1200" dirty="0" smtClean="0"/>
            <a:t>CADTP takes Continuous Quality Improvement seriously as it ensures the very best DUI treatment possible for the clients that are served and increases the stability of the licensed DUI program itself.</a:t>
          </a:r>
          <a:endParaRPr lang="en-US" sz="1800" kern="1200" dirty="0"/>
        </a:p>
        <a:p>
          <a:pPr marL="228600" lvl="1" indent="-228600" algn="l" defTabSz="977900">
            <a:lnSpc>
              <a:spcPct val="90000"/>
            </a:lnSpc>
            <a:spcBef>
              <a:spcPct val="0"/>
            </a:spcBef>
            <a:spcAft>
              <a:spcPct val="20000"/>
            </a:spcAft>
            <a:buChar char="••"/>
          </a:pPr>
          <a:endParaRPr lang="en-US" sz="2200" kern="1200" dirty="0"/>
        </a:p>
      </dsp:txBody>
      <dsp:txXfrm>
        <a:off x="0" y="813631"/>
        <a:ext cx="8229600" cy="26127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0" hangingPunct="0">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0" hangingPunct="0">
              <a:defRPr sz="1200"/>
            </a:lvl1pPr>
          </a:lstStyle>
          <a:p>
            <a:pPr>
              <a:defRPr/>
            </a:pPr>
            <a:fld id="{61F85B58-3E02-42D4-96CC-845FDF9DC078}" type="datetimeFigureOut">
              <a:rPr lang="en-US"/>
              <a:pPr>
                <a:defRPr/>
              </a:pPr>
              <a:t>2/27/2015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0" hangingPunct="0">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eaLnBrk="0" hangingPunct="0">
              <a:defRPr sz="1200"/>
            </a:lvl1pPr>
          </a:lstStyle>
          <a:p>
            <a:pPr>
              <a:defRPr/>
            </a:pPr>
            <a:fld id="{DA2828B5-F53E-4B7C-B905-0A3B590D04ED}" type="slidenum">
              <a:rPr lang="en-US"/>
              <a:pPr>
                <a:defRPr/>
              </a:pPr>
              <a:t>‹#›</a:t>
            </a:fld>
            <a:endParaRPr lang="en-US"/>
          </a:p>
        </p:txBody>
      </p:sp>
    </p:spTree>
    <p:extLst>
      <p:ext uri="{BB962C8B-B14F-4D97-AF65-F5344CB8AC3E}">
        <p14:creationId xmlns:p14="http://schemas.microsoft.com/office/powerpoint/2010/main" val="350539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ltLang="en-US"/>
          </a:p>
        </p:txBody>
      </p:sp>
      <p:sp>
        <p:nvSpPr>
          <p:cNvPr id="6147" name="Rectangle 3"/>
          <p:cNvSpPr>
            <a:spLocks noGrp="1" noChangeArrowheads="1"/>
          </p:cNvSpPr>
          <p:nvPr>
            <p:ph type="dt" idx="1"/>
          </p:nvPr>
        </p:nvSpPr>
        <p:spPr bwMode="auto">
          <a:xfrm>
            <a:off x="3970338" y="0"/>
            <a:ext cx="3038475" cy="465138"/>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01675" y="4416425"/>
            <a:ext cx="5607050" cy="4183063"/>
          </a:xfrm>
          <a:prstGeom prst="rect">
            <a:avLst/>
          </a:prstGeom>
          <a:noFill/>
          <a:ln>
            <a:noFill/>
          </a:ln>
          <a:effectLst/>
          <a:ex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150" name="Rectangle 6"/>
          <p:cNvSpPr>
            <a:spLocks noGrp="1" noChangeArrowheads="1"/>
          </p:cNvSpPr>
          <p:nvPr>
            <p:ph type="ftr" sz="quarter" idx="4"/>
          </p:nvPr>
        </p:nvSpPr>
        <p:spPr bwMode="auto">
          <a:xfrm>
            <a:off x="0" y="8829675"/>
            <a:ext cx="3038475" cy="465138"/>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ltLang="en-US"/>
          </a:p>
        </p:txBody>
      </p:sp>
      <p:sp>
        <p:nvSpPr>
          <p:cNvPr id="6151" name="Rectangle 7"/>
          <p:cNvSpPr>
            <a:spLocks noGrp="1" noChangeArrowheads="1"/>
          </p:cNvSpPr>
          <p:nvPr>
            <p:ph type="sldNum" sz="quarter" idx="5"/>
          </p:nvPr>
        </p:nvSpPr>
        <p:spPr bwMode="auto">
          <a:xfrm>
            <a:off x="3970338" y="8829675"/>
            <a:ext cx="3038475" cy="465138"/>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0176796E-A9CA-4B4E-B470-09434547AA3F}" type="slidenum">
              <a:rPr lang="en-US" altLang="en-US"/>
              <a:pPr>
                <a:defRPr/>
              </a:pPr>
              <a:t>‹#›</a:t>
            </a:fld>
            <a:endParaRPr lang="en-US" altLang="en-US"/>
          </a:p>
        </p:txBody>
      </p:sp>
    </p:spTree>
    <p:extLst>
      <p:ext uri="{BB962C8B-B14F-4D97-AF65-F5344CB8AC3E}">
        <p14:creationId xmlns:p14="http://schemas.microsoft.com/office/powerpoint/2010/main" val="3792457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Craig</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2</a:t>
            </a:fld>
            <a:endParaRPr lang="en-US" altLang="en-US"/>
          </a:p>
        </p:txBody>
      </p:sp>
    </p:spTree>
    <p:extLst>
      <p:ext uri="{BB962C8B-B14F-4D97-AF65-F5344CB8AC3E}">
        <p14:creationId xmlns:p14="http://schemas.microsoft.com/office/powerpoint/2010/main" val="1099971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Laura</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11</a:t>
            </a:fld>
            <a:endParaRPr lang="en-US" altLang="en-US"/>
          </a:p>
        </p:txBody>
      </p:sp>
    </p:spTree>
    <p:extLst>
      <p:ext uri="{BB962C8B-B14F-4D97-AF65-F5344CB8AC3E}">
        <p14:creationId xmlns:p14="http://schemas.microsoft.com/office/powerpoint/2010/main" val="289645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Laura</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12</a:t>
            </a:fld>
            <a:endParaRPr lang="en-US" altLang="en-US"/>
          </a:p>
        </p:txBody>
      </p:sp>
    </p:spTree>
    <p:extLst>
      <p:ext uri="{BB962C8B-B14F-4D97-AF65-F5344CB8AC3E}">
        <p14:creationId xmlns:p14="http://schemas.microsoft.com/office/powerpoint/2010/main" val="689460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Laura</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13</a:t>
            </a:fld>
            <a:endParaRPr lang="en-US" altLang="en-US"/>
          </a:p>
        </p:txBody>
      </p:sp>
    </p:spTree>
    <p:extLst>
      <p:ext uri="{BB962C8B-B14F-4D97-AF65-F5344CB8AC3E}">
        <p14:creationId xmlns:p14="http://schemas.microsoft.com/office/powerpoint/2010/main" val="1603228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Laura</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14</a:t>
            </a:fld>
            <a:endParaRPr lang="en-US" altLang="en-US"/>
          </a:p>
        </p:txBody>
      </p:sp>
    </p:spTree>
    <p:extLst>
      <p:ext uri="{BB962C8B-B14F-4D97-AF65-F5344CB8AC3E}">
        <p14:creationId xmlns:p14="http://schemas.microsoft.com/office/powerpoint/2010/main" val="291977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Laura</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15</a:t>
            </a:fld>
            <a:endParaRPr lang="en-US" altLang="en-US"/>
          </a:p>
        </p:txBody>
      </p:sp>
    </p:spTree>
    <p:extLst>
      <p:ext uri="{BB962C8B-B14F-4D97-AF65-F5344CB8AC3E}">
        <p14:creationId xmlns:p14="http://schemas.microsoft.com/office/powerpoint/2010/main" val="652416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Laura</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16</a:t>
            </a:fld>
            <a:endParaRPr lang="en-US" altLang="en-US"/>
          </a:p>
        </p:txBody>
      </p:sp>
    </p:spTree>
    <p:extLst>
      <p:ext uri="{BB962C8B-B14F-4D97-AF65-F5344CB8AC3E}">
        <p14:creationId xmlns:p14="http://schemas.microsoft.com/office/powerpoint/2010/main" val="2803309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Craig</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17</a:t>
            </a:fld>
            <a:endParaRPr lang="en-US" altLang="en-US"/>
          </a:p>
        </p:txBody>
      </p:sp>
    </p:spTree>
    <p:extLst>
      <p:ext uri="{BB962C8B-B14F-4D97-AF65-F5344CB8AC3E}">
        <p14:creationId xmlns:p14="http://schemas.microsoft.com/office/powerpoint/2010/main" val="288193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Craig The</a:t>
            </a:r>
            <a:r>
              <a:rPr lang="en-US" baseline="0" dirty="0" smtClean="0"/>
              <a:t> best practice document was a collaboration. The committee chair Teri Kerns sent an e-mail to all CADTP organizational members for interest to join committee, the above are the responders. Each took a section and the committee agreed upon content to ensure generic enough for implementation.  </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3</a:t>
            </a:fld>
            <a:endParaRPr lang="en-US" altLang="en-US"/>
          </a:p>
        </p:txBody>
      </p:sp>
    </p:spTree>
    <p:extLst>
      <p:ext uri="{BB962C8B-B14F-4D97-AF65-F5344CB8AC3E}">
        <p14:creationId xmlns:p14="http://schemas.microsoft.com/office/powerpoint/2010/main" val="3849563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 The committee choose the topics they felt were the most important to cover in the first edition of the DUI program best practice. </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4</a:t>
            </a:fld>
            <a:endParaRPr lang="en-US" altLang="en-US"/>
          </a:p>
        </p:txBody>
      </p:sp>
    </p:spTree>
    <p:extLst>
      <p:ext uri="{BB962C8B-B14F-4D97-AF65-F5344CB8AC3E}">
        <p14:creationId xmlns:p14="http://schemas.microsoft.com/office/powerpoint/2010/main" val="120900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 It is important that the intent of the document is clear and the best practices</a:t>
            </a:r>
            <a:r>
              <a:rPr lang="en-US" baseline="0" dirty="0" smtClean="0"/>
              <a:t> are a set of suggested practices</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5</a:t>
            </a:fld>
            <a:endParaRPr lang="en-US" altLang="en-US"/>
          </a:p>
        </p:txBody>
      </p:sp>
    </p:spTree>
    <p:extLst>
      <p:ext uri="{BB962C8B-B14F-4D97-AF65-F5344CB8AC3E}">
        <p14:creationId xmlns:p14="http://schemas.microsoft.com/office/powerpoint/2010/main" val="310191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Sam The DUI treatment field is a part of the continuum of care. The DUI programs assist the clients in their process of change </a:t>
            </a:r>
            <a:r>
              <a:rPr lang="en-US" sz="1200" dirty="0" smtClean="0"/>
              <a:t>to make healthy choices and improve the quality of her or his life. </a:t>
            </a:r>
          </a:p>
          <a:p>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6</a:t>
            </a:fld>
            <a:endParaRPr lang="en-US" altLang="en-US"/>
          </a:p>
        </p:txBody>
      </p:sp>
    </p:spTree>
    <p:extLst>
      <p:ext uri="{BB962C8B-B14F-4D97-AF65-F5344CB8AC3E}">
        <p14:creationId xmlns:p14="http://schemas.microsoft.com/office/powerpoint/2010/main" val="238726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 It is important that the definition of DUI programs are well defined and the goal of the DUI treatment.</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7</a:t>
            </a:fld>
            <a:endParaRPr lang="en-US" altLang="en-US"/>
          </a:p>
        </p:txBody>
      </p:sp>
    </p:spTree>
    <p:extLst>
      <p:ext uri="{BB962C8B-B14F-4D97-AF65-F5344CB8AC3E}">
        <p14:creationId xmlns:p14="http://schemas.microsoft.com/office/powerpoint/2010/main" val="185790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8</a:t>
            </a:fld>
            <a:endParaRPr lang="en-US" altLang="en-US"/>
          </a:p>
        </p:txBody>
      </p:sp>
    </p:spTree>
    <p:extLst>
      <p:ext uri="{BB962C8B-B14F-4D97-AF65-F5344CB8AC3E}">
        <p14:creationId xmlns:p14="http://schemas.microsoft.com/office/powerpoint/2010/main" val="318235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committee choose the topics they felt were the most important to cover in the first edition of the DUI program best practice. </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9</a:t>
            </a:fld>
            <a:endParaRPr lang="en-US" altLang="en-US"/>
          </a:p>
        </p:txBody>
      </p:sp>
    </p:spTree>
    <p:extLst>
      <p:ext uri="{BB962C8B-B14F-4D97-AF65-F5344CB8AC3E}">
        <p14:creationId xmlns:p14="http://schemas.microsoft.com/office/powerpoint/2010/main" val="1209009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 </a:t>
            </a:r>
            <a:endParaRPr lang="en-US" dirty="0"/>
          </a:p>
        </p:txBody>
      </p:sp>
      <p:sp>
        <p:nvSpPr>
          <p:cNvPr id="4" name="Slide Number Placeholder 3"/>
          <p:cNvSpPr>
            <a:spLocks noGrp="1"/>
          </p:cNvSpPr>
          <p:nvPr>
            <p:ph type="sldNum" sz="quarter" idx="10"/>
          </p:nvPr>
        </p:nvSpPr>
        <p:spPr/>
        <p:txBody>
          <a:bodyPr/>
          <a:lstStyle/>
          <a:p>
            <a:pPr>
              <a:defRPr/>
            </a:pPr>
            <a:fld id="{0176796E-A9CA-4B4E-B470-09434547AA3F}" type="slidenum">
              <a:rPr lang="en-US" altLang="en-US" smtClean="0"/>
              <a:pPr>
                <a:defRPr/>
              </a:pPr>
              <a:t>10</a:t>
            </a:fld>
            <a:endParaRPr lang="en-US" altLang="en-US"/>
          </a:p>
        </p:txBody>
      </p:sp>
    </p:spTree>
    <p:extLst>
      <p:ext uri="{BB962C8B-B14F-4D97-AF65-F5344CB8AC3E}">
        <p14:creationId xmlns:p14="http://schemas.microsoft.com/office/powerpoint/2010/main" val="1449282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endParaRPr lang="en-US"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grpSp>
      </p:grpSp>
      <p:pic>
        <p:nvPicPr>
          <p:cNvPr id="18" name="Picture 21"/>
          <p:cNvPicPr>
            <a:picLocks noChangeAspect="1" noChangeArrowheads="1"/>
          </p:cNvPicPr>
          <p:nvPr/>
        </p:nvPicPr>
        <p:blipFill>
          <a:blip r:embed="rId2"/>
          <a:srcRect/>
          <a:stretch>
            <a:fillRect/>
          </a:stretch>
        </p:blipFill>
        <p:spPr bwMode="auto">
          <a:xfrm>
            <a:off x="266922" y="5410200"/>
            <a:ext cx="2287242" cy="1168400"/>
          </a:xfrm>
          <a:prstGeom prst="rect">
            <a:avLst/>
          </a:prstGeom>
          <a:noFill/>
          <a:ln w="9525">
            <a:noFill/>
            <a:miter lim="800000"/>
            <a:headEnd/>
            <a:tailEnd/>
          </a:ln>
        </p:spPr>
      </p:pic>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altLang="en-US" noProof="0" smtClean="0"/>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altLang="en-US" noProof="0" smtClean="0"/>
              <a:t>Click to edit Master subtitle style</a:t>
            </a:r>
          </a:p>
        </p:txBody>
      </p:sp>
      <p:sp>
        <p:nvSpPr>
          <p:cNvPr id="19" name="Rectangle 16"/>
          <p:cNvSpPr>
            <a:spLocks noGrp="1" noChangeArrowheads="1"/>
          </p:cNvSpPr>
          <p:nvPr>
            <p:ph type="dt" sz="half" idx="10"/>
          </p:nvPr>
        </p:nvSpPr>
        <p:spPr>
          <a:xfrm>
            <a:off x="3276600" y="6248400"/>
            <a:ext cx="2133600" cy="457200"/>
          </a:xfrm>
        </p:spPr>
        <p:txBody>
          <a:bodyPr/>
          <a:lstStyle>
            <a:lvl1pPr>
              <a:defRPr/>
            </a:lvl1pPr>
          </a:lstStyle>
          <a:p>
            <a:pPr>
              <a:defRPr/>
            </a:pPr>
            <a:endParaRPr lang="en-US" altLang="en-US"/>
          </a:p>
        </p:txBody>
      </p:sp>
      <p:sp>
        <p:nvSpPr>
          <p:cNvPr id="20" name="Rectangle 18"/>
          <p:cNvSpPr>
            <a:spLocks noGrp="1" noChangeArrowheads="1"/>
          </p:cNvSpPr>
          <p:nvPr>
            <p:ph type="sldNum" sz="quarter" idx="11"/>
          </p:nvPr>
        </p:nvSpPr>
        <p:spPr/>
        <p:txBody>
          <a:bodyPr/>
          <a:lstStyle>
            <a:lvl1pPr>
              <a:buClr>
                <a:schemeClr val="bg2"/>
              </a:buClr>
              <a:defRPr/>
            </a:lvl1pPr>
          </a:lstStyle>
          <a:p>
            <a:pPr>
              <a:defRPr/>
            </a:pPr>
            <a:fld id="{3E2CF304-4F93-4F15-9EA6-FFBF04F5D767}" type="slidenum">
              <a:rPr lang="en-US" altLang="en-US"/>
              <a:pPr>
                <a:defRPr/>
              </a:pPr>
              <a:t>‹#›</a:t>
            </a:fld>
            <a:endParaRPr lang="en-US"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p:cNvSpPr>
            <a:spLocks noGrp="1" noChangeArrowheads="1"/>
          </p:cNvSpPr>
          <p:nvPr>
            <p:ph type="sldNum" sz="quarter" idx="11"/>
          </p:nvPr>
        </p:nvSpPr>
        <p:spPr>
          <a:ln/>
        </p:spPr>
        <p:txBody>
          <a:bodyPr/>
          <a:lstStyle>
            <a:lvl1pPr>
              <a:defRPr/>
            </a:lvl1pPr>
          </a:lstStyle>
          <a:p>
            <a:pPr>
              <a:defRPr/>
            </a:pPr>
            <a:fld id="{B00B3930-E419-468E-84C6-7A9B30A014A9}"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p:cNvSpPr>
            <a:spLocks noGrp="1" noChangeArrowheads="1"/>
          </p:cNvSpPr>
          <p:nvPr>
            <p:ph type="sldNum" sz="quarter" idx="11"/>
          </p:nvPr>
        </p:nvSpPr>
        <p:spPr>
          <a:ln/>
        </p:spPr>
        <p:txBody>
          <a:bodyPr/>
          <a:lstStyle>
            <a:lvl1pPr>
              <a:defRPr/>
            </a:lvl1pPr>
          </a:lstStyle>
          <a:p>
            <a:pPr>
              <a:defRPr/>
            </a:pPr>
            <a:fld id="{2DEC29F7-69BE-4A29-9555-93AD113A3FFB}"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p:cNvSpPr>
            <a:spLocks noGrp="1" noChangeArrowheads="1"/>
          </p:cNvSpPr>
          <p:nvPr>
            <p:ph type="sldNum" sz="quarter" idx="11"/>
          </p:nvPr>
        </p:nvSpPr>
        <p:spPr>
          <a:ln/>
        </p:spPr>
        <p:txBody>
          <a:bodyPr/>
          <a:lstStyle>
            <a:lvl1pPr>
              <a:defRPr/>
            </a:lvl1pPr>
          </a:lstStyle>
          <a:p>
            <a:pPr>
              <a:defRPr/>
            </a:pPr>
            <a:fld id="{1026395F-2568-4518-88B0-743F05410E1E}"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p:cNvSpPr>
            <a:spLocks noGrp="1" noChangeArrowheads="1"/>
          </p:cNvSpPr>
          <p:nvPr>
            <p:ph type="sldNum" sz="quarter" idx="11"/>
          </p:nvPr>
        </p:nvSpPr>
        <p:spPr>
          <a:ln/>
        </p:spPr>
        <p:txBody>
          <a:bodyPr/>
          <a:lstStyle>
            <a:lvl1pPr>
              <a:defRPr/>
            </a:lvl1pPr>
          </a:lstStyle>
          <a:p>
            <a:pPr>
              <a:defRPr/>
            </a:pPr>
            <a:fld id="{21CE62A4-02DD-4807-81AB-FBC1641C94A6}"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p:cNvSpPr>
            <a:spLocks noGrp="1" noChangeArrowheads="1"/>
          </p:cNvSpPr>
          <p:nvPr>
            <p:ph type="sldNum" sz="quarter" idx="11"/>
          </p:nvPr>
        </p:nvSpPr>
        <p:spPr>
          <a:ln/>
        </p:spPr>
        <p:txBody>
          <a:bodyPr/>
          <a:lstStyle>
            <a:lvl1pPr>
              <a:defRPr/>
            </a:lvl1pPr>
          </a:lstStyle>
          <a:p>
            <a:pPr>
              <a:defRPr/>
            </a:pPr>
            <a:fld id="{41F9DAEE-3AF0-46D3-860C-FE837C59779C}"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3"/>
          <p:cNvSpPr>
            <a:spLocks noGrp="1" noChangeArrowheads="1"/>
          </p:cNvSpPr>
          <p:nvPr>
            <p:ph type="sldNum" sz="quarter" idx="11"/>
          </p:nvPr>
        </p:nvSpPr>
        <p:spPr>
          <a:ln/>
        </p:spPr>
        <p:txBody>
          <a:bodyPr/>
          <a:lstStyle>
            <a:lvl1pPr>
              <a:defRPr/>
            </a:lvl1pPr>
          </a:lstStyle>
          <a:p>
            <a:pPr>
              <a:defRPr/>
            </a:pPr>
            <a:fld id="{EE565BCF-61C2-46A4-A6C0-6EBCBE36CE95}"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3"/>
          <p:cNvSpPr>
            <a:spLocks noGrp="1" noChangeArrowheads="1"/>
          </p:cNvSpPr>
          <p:nvPr>
            <p:ph type="sldNum" sz="quarter" idx="11"/>
          </p:nvPr>
        </p:nvSpPr>
        <p:spPr>
          <a:ln/>
        </p:spPr>
        <p:txBody>
          <a:bodyPr/>
          <a:lstStyle>
            <a:lvl1pPr>
              <a:defRPr/>
            </a:lvl1pPr>
          </a:lstStyle>
          <a:p>
            <a:pPr>
              <a:defRPr/>
            </a:pPr>
            <a:fld id="{C918C0B1-9F43-4DD5-BDC6-653A3CF0B406}"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3"/>
          <p:cNvSpPr>
            <a:spLocks noGrp="1" noChangeArrowheads="1"/>
          </p:cNvSpPr>
          <p:nvPr>
            <p:ph type="sldNum" sz="quarter" idx="11"/>
          </p:nvPr>
        </p:nvSpPr>
        <p:spPr>
          <a:ln/>
        </p:spPr>
        <p:txBody>
          <a:bodyPr/>
          <a:lstStyle>
            <a:lvl1pPr>
              <a:defRPr/>
            </a:lvl1pPr>
          </a:lstStyle>
          <a:p>
            <a:pPr>
              <a:defRPr/>
            </a:pPr>
            <a:fld id="{4C41D62E-93F9-4D2B-BC2D-AACD80E531AF}" type="slidenum">
              <a:rPr lang="en-US" altLang="en-US"/>
              <a:pPr>
                <a:defRPr/>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p:cNvSpPr>
            <a:spLocks noGrp="1" noChangeArrowheads="1"/>
          </p:cNvSpPr>
          <p:nvPr>
            <p:ph type="sldNum" sz="quarter" idx="11"/>
          </p:nvPr>
        </p:nvSpPr>
        <p:spPr>
          <a:ln/>
        </p:spPr>
        <p:txBody>
          <a:bodyPr/>
          <a:lstStyle>
            <a:lvl1pPr>
              <a:defRPr/>
            </a:lvl1pPr>
          </a:lstStyle>
          <a:p>
            <a:pPr>
              <a:defRPr/>
            </a:pPr>
            <a:fld id="{3A781959-1AC3-4DA7-BA39-9E939410D156}"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p:cNvSpPr>
            <a:spLocks noGrp="1" noChangeArrowheads="1"/>
          </p:cNvSpPr>
          <p:nvPr>
            <p:ph type="sldNum" sz="quarter" idx="11"/>
          </p:nvPr>
        </p:nvSpPr>
        <p:spPr>
          <a:ln/>
        </p:spPr>
        <p:txBody>
          <a:bodyPr/>
          <a:lstStyle>
            <a:lvl1pPr>
              <a:defRPr/>
            </a:lvl1pPr>
          </a:lstStyle>
          <a:p>
            <a:pPr>
              <a:defRPr/>
            </a:pPr>
            <a:fld id="{FC00AF39-9013-4788-B65C-09820EF82BBC}"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D16CA9BA-EE00-490D-8E39-E864EF6F68BD}" type="slidenum">
              <a:rPr lang="en-US" altLang="en-US"/>
              <a:pPr>
                <a:defRPr/>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endParaRPr lang="en-US" altLang="en-US" sz="2400">
                <a:latin typeface="Times New Roman"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2400">
                <a:latin typeface="Times New Roman"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pic>
        <p:nvPicPr>
          <p:cNvPr id="18" name="Picture 21"/>
          <p:cNvPicPr>
            <a:picLocks noChangeAspect="1" noChangeArrowheads="1"/>
          </p:cNvPicPr>
          <p:nvPr userDrawn="1"/>
        </p:nvPicPr>
        <p:blipFill>
          <a:blip r:embed="rId13"/>
          <a:srcRect/>
          <a:stretch>
            <a:fillRect/>
          </a:stretch>
        </p:blipFill>
        <p:spPr bwMode="auto">
          <a:xfrm>
            <a:off x="266922" y="5867400"/>
            <a:ext cx="1392234" cy="711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ransition spd="slow">
    <p:push dir="u"/>
  </p:transition>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www.cadtp.org/"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craigfrench54@gmai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hyperlink" Target="mailto:Sam_beasley@comcast.com" TargetMode="External"/><Relationship Id="rId4" Type="http://schemas.openxmlformats.org/officeDocument/2006/relationships/hyperlink" Target="mailto:lkantorowski@bacr.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5975"/>
          <a:stretch/>
        </p:blipFill>
        <p:spPr>
          <a:xfrm>
            <a:off x="6752" y="4074966"/>
            <a:ext cx="9137248" cy="2783034"/>
          </a:xfrm>
          <a:prstGeom prst="rect">
            <a:avLst/>
          </a:prstGeom>
        </p:spPr>
      </p:pic>
      <p:sp>
        <p:nvSpPr>
          <p:cNvPr id="2" name="Title 1"/>
          <p:cNvSpPr>
            <a:spLocks noGrp="1"/>
          </p:cNvSpPr>
          <p:nvPr>
            <p:ph type="ctrTitle"/>
          </p:nvPr>
        </p:nvSpPr>
        <p:spPr>
          <a:xfrm>
            <a:off x="2971800" y="2057400"/>
            <a:ext cx="6019800" cy="1981200"/>
          </a:xfrm>
        </p:spPr>
        <p:txBody>
          <a:bodyPr/>
          <a:lstStyle/>
          <a:p>
            <a:pPr algn="ctr"/>
            <a:r>
              <a:rPr lang="en-US" sz="2800" b="1" dirty="0"/>
              <a:t>Best Practices </a:t>
            </a:r>
            <a:r>
              <a:rPr lang="en-US" sz="2800" dirty="0"/>
              <a:t/>
            </a:r>
            <a:br>
              <a:rPr lang="en-US" sz="2800" dirty="0"/>
            </a:br>
            <a:r>
              <a:rPr lang="en-US" sz="2800" b="1" dirty="0"/>
              <a:t>For California Licensed             Driving Under the Influence (DUI) Program Providers</a:t>
            </a:r>
            <a:r>
              <a:rPr lang="en-US" sz="2800" dirty="0"/>
              <a:t/>
            </a:r>
            <a:br>
              <a:rPr lang="en-US" sz="2800" dirty="0"/>
            </a:br>
            <a:endParaRPr lang="en-US" sz="2800" dirty="0"/>
          </a:p>
        </p:txBody>
      </p:sp>
      <p:sp>
        <p:nvSpPr>
          <p:cNvPr id="3" name="Subtitle 2"/>
          <p:cNvSpPr>
            <a:spLocks noGrp="1"/>
          </p:cNvSpPr>
          <p:nvPr>
            <p:ph type="subTitle" idx="1"/>
          </p:nvPr>
        </p:nvSpPr>
        <p:spPr>
          <a:xfrm>
            <a:off x="4419600" y="4419600"/>
            <a:ext cx="4572000" cy="1752600"/>
          </a:xfrm>
        </p:spPr>
        <p:txBody>
          <a:bodyPr/>
          <a:lstStyle/>
          <a:p>
            <a:pPr algn="ctr" eaLnBrk="1" hangingPunct="1">
              <a:lnSpc>
                <a:spcPct val="80000"/>
              </a:lnSpc>
              <a:defRPr/>
            </a:pPr>
            <a:r>
              <a:rPr lang="en-US" altLang="en-US" sz="1800" dirty="0"/>
              <a:t>Best Practice </a:t>
            </a:r>
          </a:p>
          <a:p>
            <a:pPr algn="ctr" eaLnBrk="1" hangingPunct="1">
              <a:lnSpc>
                <a:spcPct val="80000"/>
              </a:lnSpc>
              <a:defRPr/>
            </a:pPr>
            <a:r>
              <a:rPr lang="en-US" altLang="en-US" sz="1800" dirty="0"/>
              <a:t>Document Overview </a:t>
            </a:r>
          </a:p>
          <a:p>
            <a:pPr algn="ctr" eaLnBrk="1" hangingPunct="1">
              <a:lnSpc>
                <a:spcPct val="80000"/>
              </a:lnSpc>
              <a:defRPr/>
            </a:pPr>
            <a:r>
              <a:rPr lang="en-US" altLang="en-US" sz="1800" dirty="0"/>
              <a:t>for </a:t>
            </a:r>
          </a:p>
          <a:p>
            <a:pPr algn="ctr" eaLnBrk="1" hangingPunct="1">
              <a:lnSpc>
                <a:spcPct val="80000"/>
              </a:lnSpc>
              <a:defRPr/>
            </a:pPr>
            <a:r>
              <a:rPr lang="en-US" sz="1800" dirty="0"/>
              <a:t>Driving Under the Influence (DUI) Advisory Group</a:t>
            </a:r>
          </a:p>
          <a:p>
            <a:pPr algn="ctr" eaLnBrk="1" hangingPunct="1">
              <a:lnSpc>
                <a:spcPct val="80000"/>
              </a:lnSpc>
              <a:defRPr/>
            </a:pPr>
            <a:r>
              <a:rPr lang="en-US" sz="1800" dirty="0" smtClean="0"/>
              <a:t>March </a:t>
            </a:r>
            <a:r>
              <a:rPr lang="en-US" sz="1800" dirty="0"/>
              <a:t>2 2015 </a:t>
            </a:r>
          </a:p>
          <a:p>
            <a:endParaRPr lang="en-US" sz="1800" dirty="0"/>
          </a:p>
        </p:txBody>
      </p:sp>
      <p:sp>
        <p:nvSpPr>
          <p:cNvPr id="4" name="Slide Number Placeholder 3"/>
          <p:cNvSpPr>
            <a:spLocks noGrp="1"/>
          </p:cNvSpPr>
          <p:nvPr>
            <p:ph type="sldNum" sz="quarter" idx="11"/>
          </p:nvPr>
        </p:nvSpPr>
        <p:spPr/>
        <p:txBody>
          <a:bodyPr/>
          <a:lstStyle/>
          <a:p>
            <a:pPr>
              <a:defRPr/>
            </a:pPr>
            <a:fld id="{3E2CF304-4F93-4F15-9EA6-FFBF04F5D767}" type="slidenum">
              <a:rPr lang="en-US" altLang="en-US" smtClean="0"/>
              <a:pPr>
                <a:defRPr/>
              </a:pPr>
              <a:t>1</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172" y="0"/>
            <a:ext cx="5716277" cy="175571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2" y="25173"/>
            <a:ext cx="3420971" cy="1750264"/>
          </a:xfrm>
          <a:prstGeom prst="rect">
            <a:avLst/>
          </a:prstGeom>
        </p:spPr>
      </p:pic>
    </p:spTree>
    <p:extLst>
      <p:ext uri="{BB962C8B-B14F-4D97-AF65-F5344CB8AC3E}">
        <p14:creationId xmlns:p14="http://schemas.microsoft.com/office/powerpoint/2010/main" val="65758344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sz="3200" b="1" i="1" dirty="0">
                <a:solidFill>
                  <a:schemeClr val="bg2">
                    <a:lumMod val="60000"/>
                    <a:lumOff val="40000"/>
                  </a:schemeClr>
                </a:solidFill>
                <a:latin typeface="Constantia" panose="02030602050306030303" pitchFamily="18" charset="0"/>
              </a:rPr>
              <a:t>Best Practice Document Structure</a:t>
            </a:r>
          </a:p>
        </p:txBody>
      </p:sp>
      <p:sp>
        <p:nvSpPr>
          <p:cNvPr id="3" name="Content Placeholder 2"/>
          <p:cNvSpPr>
            <a:spLocks noGrp="1"/>
          </p:cNvSpPr>
          <p:nvPr>
            <p:ph idx="1"/>
          </p:nvPr>
        </p:nvSpPr>
        <p:spPr>
          <a:xfrm>
            <a:off x="533400" y="1447800"/>
            <a:ext cx="8229600" cy="3886200"/>
          </a:xfrm>
        </p:spPr>
        <p:txBody>
          <a:bodyPr/>
          <a:lstStyle/>
          <a:p>
            <a:pPr marL="0" indent="0">
              <a:buNone/>
            </a:pPr>
            <a:r>
              <a:rPr lang="en-US" dirty="0" smtClean="0"/>
              <a:t>Each topic is </a:t>
            </a:r>
            <a:r>
              <a:rPr lang="en-US" dirty="0"/>
              <a:t>presented in 3 parts</a:t>
            </a:r>
            <a:r>
              <a:rPr lang="en-US" dirty="0" smtClean="0"/>
              <a:t>:</a:t>
            </a:r>
          </a:p>
          <a:p>
            <a:pPr marL="514350" indent="-514350">
              <a:buFont typeface="+mj-lt"/>
              <a:buAutoNum type="arabicPeriod"/>
            </a:pPr>
            <a:r>
              <a:rPr lang="en-US" dirty="0" smtClean="0"/>
              <a:t>Philosophy </a:t>
            </a:r>
          </a:p>
          <a:p>
            <a:pPr marL="514350" indent="-514350">
              <a:buFont typeface="+mj-lt"/>
              <a:buAutoNum type="arabicPeriod"/>
            </a:pPr>
            <a:r>
              <a:rPr lang="en-US" dirty="0" smtClean="0"/>
              <a:t>Information</a:t>
            </a:r>
          </a:p>
          <a:p>
            <a:pPr marL="514350" indent="-514350">
              <a:buFont typeface="+mj-lt"/>
              <a:buAutoNum type="arabicPeriod"/>
            </a:pPr>
            <a:r>
              <a:rPr lang="en-US" dirty="0" smtClean="0"/>
              <a:t>Best Practice</a:t>
            </a:r>
          </a:p>
          <a:p>
            <a:pPr marL="0" indent="0">
              <a:buNone/>
            </a:pPr>
            <a:endParaRPr lang="en-US" dirty="0" smtClean="0"/>
          </a:p>
          <a:p>
            <a:pPr marL="0" indent="0">
              <a:buNone/>
            </a:pPr>
            <a:r>
              <a:rPr lang="en-US" sz="2800" dirty="0" smtClean="0"/>
              <a:t>Today we </a:t>
            </a:r>
            <a:r>
              <a:rPr lang="en-US" sz="2800" dirty="0"/>
              <a:t>will preview </a:t>
            </a:r>
            <a:r>
              <a:rPr lang="en-US" sz="2800" dirty="0" smtClean="0"/>
              <a:t>Continuous Quality </a:t>
            </a:r>
            <a:r>
              <a:rPr lang="en-US" sz="2800" dirty="0"/>
              <a:t>Improvement as an example </a:t>
            </a:r>
          </a:p>
        </p:txBody>
      </p:sp>
      <p:sp>
        <p:nvSpPr>
          <p:cNvPr id="4" name="Slide Number Placeholder 3"/>
          <p:cNvSpPr>
            <a:spLocks noGrp="1"/>
          </p:cNvSpPr>
          <p:nvPr>
            <p:ph type="sldNum" sz="quarter" idx="11"/>
          </p:nvPr>
        </p:nvSpPr>
        <p:spPr/>
        <p:txBody>
          <a:bodyPr/>
          <a:lstStyle/>
          <a:p>
            <a:pPr>
              <a:defRPr/>
            </a:pPr>
            <a:fld id="{1026395F-2568-4518-88B0-743F05410E1E}" type="slidenum">
              <a:rPr lang="en-US" altLang="en-US" smtClean="0"/>
              <a:pPr>
                <a:defRPr/>
              </a:pPr>
              <a:t>10</a:t>
            </a:fld>
            <a:endParaRPr lang="en-US" altLang="en-US"/>
          </a:p>
        </p:txBody>
      </p:sp>
    </p:spTree>
    <p:extLst>
      <p:ext uri="{BB962C8B-B14F-4D97-AF65-F5344CB8AC3E}">
        <p14:creationId xmlns:p14="http://schemas.microsoft.com/office/powerpoint/2010/main" val="227750213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sz="3200" b="1" i="1" dirty="0">
                <a:solidFill>
                  <a:schemeClr val="bg2">
                    <a:lumMod val="60000"/>
                    <a:lumOff val="40000"/>
                  </a:schemeClr>
                </a:solidFill>
                <a:latin typeface="Constantia" panose="02030602050306030303" pitchFamily="18" charset="0"/>
              </a:rPr>
              <a:t>Continuous Quality </a:t>
            </a:r>
            <a:r>
              <a:rPr lang="en-US" sz="3200" b="1" i="1" dirty="0" smtClean="0">
                <a:solidFill>
                  <a:schemeClr val="bg2">
                    <a:lumMod val="60000"/>
                    <a:lumOff val="40000"/>
                  </a:schemeClr>
                </a:solidFill>
                <a:latin typeface="Constantia" panose="02030602050306030303" pitchFamily="18" charset="0"/>
              </a:rPr>
              <a:t>Improvement</a:t>
            </a:r>
            <a:endParaRPr lang="en-US" sz="3200" b="1" i="1" dirty="0">
              <a:solidFill>
                <a:schemeClr val="bg2">
                  <a:lumMod val="60000"/>
                  <a:lumOff val="40000"/>
                </a:schemeClr>
              </a:solidFill>
              <a:latin typeface="Constantia" panose="02030602050306030303" pitchFamily="18" charset="0"/>
            </a:endParaRPr>
          </a:p>
        </p:txBody>
      </p:sp>
      <p:sp>
        <p:nvSpPr>
          <p:cNvPr id="21506" name="Slide Number Placeholder 3"/>
          <p:cNvSpPr>
            <a:spLocks noGrp="1"/>
          </p:cNvSpPr>
          <p:nvPr>
            <p:ph type="sldNum" sz="quarter" idx="11"/>
          </p:nvPr>
        </p:nvSpPr>
        <p:spPr>
          <a:noFill/>
          <a:ln>
            <a:miter lim="800000"/>
            <a:headEnd/>
            <a:tailEnd/>
          </a:ln>
        </p:spPr>
        <p:txBody>
          <a:bodyPr/>
          <a:lstStyle/>
          <a:p>
            <a:fld id="{5CBB0484-67E3-4D33-B655-B755D266CD2B}" type="slidenum">
              <a:rPr lang="en-US" altLang="en-US" smtClean="0"/>
              <a:pPr/>
              <a:t>11</a:t>
            </a:fld>
            <a:endParaRPr lang="en-US" altLang="en-US"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66107086"/>
              </p:ext>
            </p:extLst>
          </p:nvPr>
        </p:nvGraphicFramePr>
        <p:xfrm>
          <a:off x="457200" y="1371600"/>
          <a:ext cx="8229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1026395F-2568-4518-88B0-743F05410E1E}" type="slidenum">
              <a:rPr lang="en-US" altLang="en-US" smtClean="0"/>
              <a:pPr>
                <a:defRPr/>
              </a:pPr>
              <a:t>12</a:t>
            </a:fld>
            <a:endParaRPr lang="en-US" altLang="en-US"/>
          </a:p>
        </p:txBody>
      </p:sp>
      <p:graphicFrame>
        <p:nvGraphicFramePr>
          <p:cNvPr id="5" name="Content Placeholder 4"/>
          <p:cNvGraphicFramePr>
            <a:graphicFrameLocks/>
          </p:cNvGraphicFramePr>
          <p:nvPr>
            <p:extLst>
              <p:ext uri="{D42A27DB-BD31-4B8C-83A1-F6EECF244321}">
                <p14:modId xmlns:p14="http://schemas.microsoft.com/office/powerpoint/2010/main" val="312166135"/>
              </p:ext>
            </p:extLst>
          </p:nvPr>
        </p:nvGraphicFramePr>
        <p:xfrm>
          <a:off x="460786" y="1828800"/>
          <a:ext cx="8229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txBox="1">
            <a:spLocks/>
          </p:cNvSpPr>
          <p:nvPr/>
        </p:nvSpPr>
        <p:spPr bwMode="auto">
          <a:xfrm>
            <a:off x="457200" y="38100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a:lstStyle>
          <a:p>
            <a:r>
              <a:rPr lang="en-US" sz="3200" b="1" i="1" kern="0" smtClean="0">
                <a:solidFill>
                  <a:schemeClr val="bg2">
                    <a:lumMod val="60000"/>
                    <a:lumOff val="40000"/>
                  </a:schemeClr>
                </a:solidFill>
                <a:latin typeface="Constantia" panose="02030602050306030303" pitchFamily="18" charset="0"/>
              </a:rPr>
              <a:t>Continuous Quality Improvement</a:t>
            </a:r>
            <a:endParaRPr lang="en-US" sz="3200" b="1" i="1" kern="0" dirty="0">
              <a:solidFill>
                <a:schemeClr val="bg2">
                  <a:lumMod val="60000"/>
                  <a:lumOff val="40000"/>
                </a:schemeClr>
              </a:solidFill>
              <a:latin typeface="Constantia" panose="02030602050306030303" pitchFamily="18" charset="0"/>
            </a:endParaRPr>
          </a:p>
        </p:txBody>
      </p:sp>
    </p:spTree>
    <p:extLst>
      <p:ext uri="{BB962C8B-B14F-4D97-AF65-F5344CB8AC3E}">
        <p14:creationId xmlns:p14="http://schemas.microsoft.com/office/powerpoint/2010/main" val="150477521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1094"/>
            <a:ext cx="8077200" cy="4503906"/>
          </a:xfrm>
        </p:spPr>
        <p:style>
          <a:lnRef idx="1">
            <a:schemeClr val="accent2"/>
          </a:lnRef>
          <a:fillRef idx="2">
            <a:schemeClr val="accent2"/>
          </a:fillRef>
          <a:effectRef idx="1">
            <a:schemeClr val="accent2"/>
          </a:effectRef>
          <a:fontRef idx="minor">
            <a:schemeClr val="dk1"/>
          </a:fontRef>
        </p:style>
        <p:txBody>
          <a:bodyPr/>
          <a:lstStyle/>
          <a:p>
            <a:pPr marL="0" indent="0">
              <a:buNone/>
            </a:pPr>
            <a:r>
              <a:rPr lang="en-US" sz="2000" b="1" dirty="0"/>
              <a:t>Best Practices</a:t>
            </a:r>
          </a:p>
          <a:p>
            <a:pPr marL="0" indent="0">
              <a:spcBef>
                <a:spcPts val="1200"/>
              </a:spcBef>
              <a:buNone/>
            </a:pPr>
            <a:r>
              <a:rPr lang="en-US" sz="2000" dirty="0"/>
              <a:t>1.  Quality Assurance Plan:</a:t>
            </a:r>
          </a:p>
          <a:p>
            <a:pPr marL="685800" lvl="1">
              <a:spcBef>
                <a:spcPts val="1200"/>
              </a:spcBef>
            </a:pPr>
            <a:r>
              <a:rPr lang="en-US" sz="1600" dirty="0" smtClean="0"/>
              <a:t>Identifies </a:t>
            </a:r>
            <a:r>
              <a:rPr lang="en-US" sz="1600" dirty="0"/>
              <a:t>measurable goals and makes adjustments to the goals as they are </a:t>
            </a:r>
            <a:r>
              <a:rPr lang="en-US" sz="1600" dirty="0" smtClean="0"/>
              <a:t>    achieved </a:t>
            </a:r>
            <a:r>
              <a:rPr lang="en-US" sz="1600" dirty="0"/>
              <a:t>and/or </a:t>
            </a:r>
            <a:r>
              <a:rPr lang="en-US" sz="1600" dirty="0" smtClean="0"/>
              <a:t>changed</a:t>
            </a:r>
          </a:p>
          <a:p>
            <a:pPr marL="685800" lvl="1">
              <a:spcBef>
                <a:spcPts val="1200"/>
              </a:spcBef>
            </a:pPr>
            <a:r>
              <a:rPr lang="en-US" sz="1600" dirty="0" smtClean="0"/>
              <a:t>Is developed </a:t>
            </a:r>
            <a:r>
              <a:rPr lang="en-US" sz="1600" dirty="0"/>
              <a:t>and modified on an on-going </a:t>
            </a:r>
            <a:r>
              <a:rPr lang="en-US" sz="1600" dirty="0" smtClean="0"/>
              <a:t>basis</a:t>
            </a:r>
            <a:endParaRPr lang="en-US" sz="1600" dirty="0"/>
          </a:p>
          <a:p>
            <a:pPr marL="685800" lvl="1">
              <a:spcBef>
                <a:spcPts val="1200"/>
              </a:spcBef>
            </a:pPr>
            <a:r>
              <a:rPr lang="en-US" sz="1600" dirty="0" smtClean="0"/>
              <a:t>Annually set </a:t>
            </a:r>
            <a:r>
              <a:rPr lang="en-US" sz="1600" dirty="0"/>
              <a:t>p</a:t>
            </a:r>
            <a:r>
              <a:rPr lang="en-US" sz="1600" dirty="0" smtClean="0"/>
              <a:t>erformance goals</a:t>
            </a:r>
            <a:endParaRPr lang="en-US" sz="1600" dirty="0"/>
          </a:p>
          <a:p>
            <a:pPr marL="0" indent="0">
              <a:spcBef>
                <a:spcPts val="1200"/>
              </a:spcBef>
              <a:buNone/>
            </a:pPr>
            <a:r>
              <a:rPr lang="en-US" sz="1800" dirty="0"/>
              <a:t>2.  </a:t>
            </a:r>
            <a:r>
              <a:rPr lang="en-US" sz="2000" dirty="0"/>
              <a:t>Hiring and Training Qualified Staff:</a:t>
            </a:r>
          </a:p>
          <a:p>
            <a:pPr marL="685800" lvl="1">
              <a:spcBef>
                <a:spcPts val="1200"/>
              </a:spcBef>
            </a:pPr>
            <a:r>
              <a:rPr lang="en-US" sz="1600" dirty="0" smtClean="0"/>
              <a:t>Offering </a:t>
            </a:r>
            <a:r>
              <a:rPr lang="en-US" sz="1600" dirty="0"/>
              <a:t>in-house continuing education units (CEU’s) to the DUI provider staff. </a:t>
            </a:r>
            <a:r>
              <a:rPr lang="en-US" sz="1600" dirty="0" smtClean="0"/>
              <a:t>Becoming </a:t>
            </a:r>
            <a:r>
              <a:rPr lang="en-US" sz="1600" dirty="0"/>
              <a:t>a CADTP CEU </a:t>
            </a:r>
            <a:r>
              <a:rPr lang="en-US" sz="1600" dirty="0" smtClean="0"/>
              <a:t>provider is one way to accomplish this.</a:t>
            </a:r>
            <a:endParaRPr lang="en-US" sz="1600" dirty="0"/>
          </a:p>
          <a:p>
            <a:pPr marL="685800" lvl="1">
              <a:spcBef>
                <a:spcPts val="1200"/>
              </a:spcBef>
            </a:pPr>
            <a:r>
              <a:rPr lang="en-US" sz="1600" dirty="0" smtClean="0"/>
              <a:t>Retaining </a:t>
            </a:r>
            <a:r>
              <a:rPr lang="en-US" sz="1600" dirty="0"/>
              <a:t>a Clinical Supervisor on staff or as a consultant to train counselors and/or review more challenging cases</a:t>
            </a:r>
          </a:p>
          <a:p>
            <a:pPr marL="685800" lvl="1">
              <a:spcBef>
                <a:spcPts val="1200"/>
              </a:spcBef>
            </a:pPr>
            <a:r>
              <a:rPr lang="en-US" sz="1600" dirty="0" smtClean="0"/>
              <a:t>Developing </a:t>
            </a:r>
            <a:r>
              <a:rPr lang="en-US" sz="1600" dirty="0"/>
              <a:t>a solid Internship program</a:t>
            </a:r>
          </a:p>
        </p:txBody>
      </p:sp>
      <p:sp>
        <p:nvSpPr>
          <p:cNvPr id="22531" name="Slide Number Placeholder 3"/>
          <p:cNvSpPr>
            <a:spLocks noGrp="1"/>
          </p:cNvSpPr>
          <p:nvPr>
            <p:ph type="sldNum" sz="quarter" idx="11"/>
          </p:nvPr>
        </p:nvSpPr>
        <p:spPr>
          <a:noFill/>
          <a:ln>
            <a:miter lim="800000"/>
            <a:headEnd/>
            <a:tailEnd/>
          </a:ln>
        </p:spPr>
        <p:txBody>
          <a:bodyPr/>
          <a:lstStyle/>
          <a:p>
            <a:fld id="{7D2ED84B-1AE3-4AA8-A57E-E050D7EA9D3A}" type="slidenum">
              <a:rPr lang="en-US" altLang="en-US" smtClean="0"/>
              <a:pPr/>
              <a:t>13</a:t>
            </a:fld>
            <a:endParaRPr lang="en-US" altLang="en-US" smtClean="0"/>
          </a:p>
        </p:txBody>
      </p:sp>
      <p:sp>
        <p:nvSpPr>
          <p:cNvPr id="5" name="Title 1"/>
          <p:cNvSpPr txBox="1">
            <a:spLocks/>
          </p:cNvSpPr>
          <p:nvPr/>
        </p:nvSpPr>
        <p:spPr bwMode="auto">
          <a:xfrm>
            <a:off x="457200" y="3810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a:lstStyle>
          <a:p>
            <a:r>
              <a:rPr lang="en-US" sz="3200" b="1" i="1" kern="0" dirty="0" smtClean="0">
                <a:solidFill>
                  <a:schemeClr val="bg2">
                    <a:lumMod val="60000"/>
                    <a:lumOff val="40000"/>
                  </a:schemeClr>
                </a:solidFill>
                <a:latin typeface="Constantia" panose="02030602050306030303" pitchFamily="18" charset="0"/>
              </a:rPr>
              <a:t>Continuous Quality Improvement</a:t>
            </a:r>
            <a:endParaRPr lang="en-US" sz="3200" b="1" i="1" kern="0" dirty="0">
              <a:solidFill>
                <a:schemeClr val="bg2">
                  <a:lumMod val="60000"/>
                  <a:lumOff val="40000"/>
                </a:schemeClr>
              </a:solidFill>
              <a:latin typeface="Constantia" panose="02030602050306030303" pitchFamily="18" charset="0"/>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lstStyle/>
          <a:p>
            <a:r>
              <a:rPr lang="en-US" sz="3200" b="1" i="1" dirty="0">
                <a:solidFill>
                  <a:schemeClr val="bg2">
                    <a:lumMod val="60000"/>
                    <a:lumOff val="40000"/>
                  </a:schemeClr>
                </a:solidFill>
                <a:latin typeface="Constantia" panose="02030602050306030303" pitchFamily="18" charset="0"/>
              </a:rPr>
              <a:t>Continuous Quality Improvement</a:t>
            </a:r>
          </a:p>
        </p:txBody>
      </p:sp>
      <p:sp>
        <p:nvSpPr>
          <p:cNvPr id="3" name="Content Placeholder 2"/>
          <p:cNvSpPr>
            <a:spLocks noGrp="1"/>
          </p:cNvSpPr>
          <p:nvPr>
            <p:ph idx="1"/>
          </p:nvPr>
        </p:nvSpPr>
        <p:spPr>
          <a:xfrm>
            <a:off x="457200" y="1676400"/>
            <a:ext cx="8229600" cy="3581400"/>
          </a:xfrm>
        </p:spPr>
        <p:style>
          <a:lnRef idx="1">
            <a:schemeClr val="accent2"/>
          </a:lnRef>
          <a:fillRef idx="2">
            <a:schemeClr val="accent2"/>
          </a:fillRef>
          <a:effectRef idx="1">
            <a:schemeClr val="accent2"/>
          </a:effectRef>
          <a:fontRef idx="minor">
            <a:schemeClr val="dk1"/>
          </a:fontRef>
        </p:style>
        <p:txBody>
          <a:bodyPr/>
          <a:lstStyle/>
          <a:p>
            <a:pPr marL="0" indent="0">
              <a:buNone/>
            </a:pPr>
            <a:r>
              <a:rPr lang="en-US" sz="1800" dirty="0" smtClean="0"/>
              <a:t>3. </a:t>
            </a:r>
            <a:r>
              <a:rPr lang="en-US" sz="2000" dirty="0" smtClean="0"/>
              <a:t>Supervisor </a:t>
            </a:r>
            <a:r>
              <a:rPr lang="en-US" sz="2000" dirty="0"/>
              <a:t>Role:</a:t>
            </a:r>
          </a:p>
          <a:p>
            <a:pPr marL="685800" lvl="1">
              <a:spcBef>
                <a:spcPts val="1200"/>
              </a:spcBef>
            </a:pPr>
            <a:r>
              <a:rPr lang="en-US" sz="1600" dirty="0" smtClean="0"/>
              <a:t>Coach </a:t>
            </a:r>
            <a:r>
              <a:rPr lang="en-US" sz="1600" dirty="0"/>
              <a:t>and/or clinically supervise their subordinates on a regular schedule</a:t>
            </a:r>
          </a:p>
          <a:p>
            <a:pPr marL="685800" lvl="1">
              <a:spcBef>
                <a:spcPts val="1200"/>
              </a:spcBef>
            </a:pPr>
            <a:r>
              <a:rPr lang="en-US" sz="1600" dirty="0" smtClean="0"/>
              <a:t>Give </a:t>
            </a:r>
            <a:r>
              <a:rPr lang="en-US" sz="1600" dirty="0"/>
              <a:t>clear expectations to the staff that they </a:t>
            </a:r>
            <a:r>
              <a:rPr lang="en-US" sz="1600" dirty="0" smtClean="0"/>
              <a:t>supervise</a:t>
            </a:r>
            <a:endParaRPr lang="en-US" sz="1600" dirty="0"/>
          </a:p>
          <a:p>
            <a:pPr marL="685800" lvl="1">
              <a:spcBef>
                <a:spcPts val="1200"/>
              </a:spcBef>
            </a:pPr>
            <a:r>
              <a:rPr lang="en-US" sz="1600" dirty="0" smtClean="0"/>
              <a:t>Ensure </a:t>
            </a:r>
            <a:r>
              <a:rPr lang="en-US" sz="1600" dirty="0"/>
              <a:t>that there is an adequate ratio of supervisors to counselors to provide appropriate supervision</a:t>
            </a:r>
          </a:p>
          <a:p>
            <a:pPr marL="685800" lvl="1">
              <a:spcBef>
                <a:spcPts val="1200"/>
              </a:spcBef>
            </a:pPr>
            <a:r>
              <a:rPr lang="en-US" sz="1600" dirty="0" smtClean="0"/>
              <a:t>Supervisor audits </a:t>
            </a:r>
            <a:r>
              <a:rPr lang="en-US" sz="1600" dirty="0"/>
              <a:t>charts </a:t>
            </a:r>
            <a:r>
              <a:rPr lang="en-US" sz="1600" dirty="0" smtClean="0"/>
              <a:t>and observes </a:t>
            </a:r>
            <a:r>
              <a:rPr lang="en-US" sz="1600" dirty="0"/>
              <a:t>and </a:t>
            </a:r>
            <a:r>
              <a:rPr lang="en-US" sz="1600" dirty="0" smtClean="0"/>
              <a:t>provides </a:t>
            </a:r>
            <a:r>
              <a:rPr lang="en-US" sz="1600" dirty="0"/>
              <a:t>feedback for the delivery of direct client service activities</a:t>
            </a:r>
          </a:p>
          <a:p>
            <a:pPr marL="685800" lvl="1">
              <a:spcBef>
                <a:spcPts val="1200"/>
              </a:spcBef>
            </a:pPr>
            <a:r>
              <a:rPr lang="en-US" sz="1600" dirty="0" smtClean="0"/>
              <a:t>Utilize </a:t>
            </a:r>
            <a:r>
              <a:rPr lang="en-US" sz="1600" dirty="0"/>
              <a:t>the provider HR department and/or HR policies</a:t>
            </a:r>
          </a:p>
        </p:txBody>
      </p:sp>
      <p:sp>
        <p:nvSpPr>
          <p:cNvPr id="23555" name="Slide Number Placeholder 3"/>
          <p:cNvSpPr>
            <a:spLocks noGrp="1"/>
          </p:cNvSpPr>
          <p:nvPr>
            <p:ph type="sldNum" sz="quarter" idx="11"/>
          </p:nvPr>
        </p:nvSpPr>
        <p:spPr>
          <a:noFill/>
          <a:ln>
            <a:miter lim="800000"/>
            <a:headEnd/>
            <a:tailEnd/>
          </a:ln>
        </p:spPr>
        <p:txBody>
          <a:bodyPr/>
          <a:lstStyle/>
          <a:p>
            <a:fld id="{70CBFA6F-FF8D-46BE-9DBB-FB92955A7450}" type="slidenum">
              <a:rPr lang="en-US" altLang="en-US" smtClean="0"/>
              <a:pPr/>
              <a:t>14</a:t>
            </a:fld>
            <a:endParaRPr lang="en-US" altLang="en-US" smtClean="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pPr eaLnBrk="1" hangingPunct="1">
              <a:defRPr/>
            </a:pPr>
            <a:r>
              <a:rPr lang="en-US" sz="3200" b="1" i="1" dirty="0" smtClean="0">
                <a:solidFill>
                  <a:schemeClr val="bg2">
                    <a:lumMod val="60000"/>
                    <a:lumOff val="40000"/>
                  </a:schemeClr>
                </a:solidFill>
                <a:latin typeface="Constantia" panose="02030602050306030303" pitchFamily="18" charset="0"/>
              </a:rPr>
              <a:t>Continuous Quality Improvement</a:t>
            </a:r>
            <a:endParaRPr lang="en-US" sz="3200" dirty="0"/>
          </a:p>
        </p:txBody>
      </p:sp>
      <p:sp>
        <p:nvSpPr>
          <p:cNvPr id="24579" name="Slide Number Placeholder 3"/>
          <p:cNvSpPr>
            <a:spLocks noGrp="1"/>
          </p:cNvSpPr>
          <p:nvPr>
            <p:ph type="sldNum" sz="quarter" idx="11"/>
          </p:nvPr>
        </p:nvSpPr>
        <p:spPr>
          <a:noFill/>
          <a:ln>
            <a:miter lim="800000"/>
            <a:headEnd/>
            <a:tailEnd/>
          </a:ln>
        </p:spPr>
        <p:txBody>
          <a:bodyPr/>
          <a:lstStyle/>
          <a:p>
            <a:fld id="{5BAB4F7D-BDA8-4FE1-B86E-12ED7B7DBF36}" type="slidenum">
              <a:rPr lang="en-US" altLang="en-US" smtClean="0"/>
              <a:pPr/>
              <a:t>15</a:t>
            </a:fld>
            <a:endParaRPr lang="en-US" altLang="en-US" smtClean="0"/>
          </a:p>
        </p:txBody>
      </p:sp>
      <p:sp>
        <p:nvSpPr>
          <p:cNvPr id="5" name="Content Placeholder 4"/>
          <p:cNvSpPr>
            <a:spLocks noGrp="1"/>
          </p:cNvSpPr>
          <p:nvPr>
            <p:ph idx="1"/>
          </p:nvPr>
        </p:nvSpPr>
        <p:spPr>
          <a:xfrm>
            <a:off x="457200" y="1371600"/>
            <a:ext cx="8229600" cy="4343400"/>
          </a:xfrm>
        </p:spPr>
        <p:style>
          <a:lnRef idx="1">
            <a:schemeClr val="accent2"/>
          </a:lnRef>
          <a:fillRef idx="2">
            <a:schemeClr val="accent2"/>
          </a:fillRef>
          <a:effectRef idx="1">
            <a:schemeClr val="accent2"/>
          </a:effectRef>
          <a:fontRef idx="minor">
            <a:schemeClr val="dk1"/>
          </a:fontRef>
        </p:style>
        <p:txBody>
          <a:bodyPr/>
          <a:lstStyle/>
          <a:p>
            <a:pPr marL="0" indent="0">
              <a:buFont typeface="Wingdings" pitchFamily="2" charset="2"/>
              <a:buNone/>
            </a:pPr>
            <a:r>
              <a:rPr lang="en-US" sz="2000" dirty="0"/>
              <a:t>4. Chart Auditing System to ensure compliance with Title 9 regulations:</a:t>
            </a:r>
          </a:p>
          <a:p>
            <a:pPr marL="685800" lvl="1">
              <a:spcBef>
                <a:spcPts val="1200"/>
              </a:spcBef>
            </a:pPr>
            <a:r>
              <a:rPr lang="en-US" sz="1600" dirty="0" smtClean="0"/>
              <a:t>Self </a:t>
            </a:r>
            <a:r>
              <a:rPr lang="en-US" sz="1600" dirty="0"/>
              <a:t>Audits</a:t>
            </a:r>
          </a:p>
          <a:p>
            <a:pPr marL="685800" lvl="1">
              <a:spcBef>
                <a:spcPts val="1200"/>
              </a:spcBef>
            </a:pPr>
            <a:r>
              <a:rPr lang="en-US" sz="1600" dirty="0" smtClean="0"/>
              <a:t>Peer </a:t>
            </a:r>
            <a:r>
              <a:rPr lang="en-US" sz="1600" dirty="0"/>
              <a:t>Audits</a:t>
            </a:r>
          </a:p>
          <a:p>
            <a:pPr marL="685800" lvl="1">
              <a:spcBef>
                <a:spcPts val="1200"/>
              </a:spcBef>
            </a:pPr>
            <a:r>
              <a:rPr lang="en-US" sz="1600" dirty="0" smtClean="0"/>
              <a:t>Administrative </a:t>
            </a:r>
            <a:r>
              <a:rPr lang="en-US" sz="1600" dirty="0"/>
              <a:t>Audits to ensure completion of necessary documents</a:t>
            </a:r>
          </a:p>
          <a:p>
            <a:pPr marL="685800" lvl="1">
              <a:spcBef>
                <a:spcPts val="1200"/>
              </a:spcBef>
            </a:pPr>
            <a:r>
              <a:rPr lang="en-US" sz="1600" dirty="0" smtClean="0"/>
              <a:t>Supervisor </a:t>
            </a:r>
            <a:r>
              <a:rPr lang="en-US" sz="1600" dirty="0"/>
              <a:t>Audits to ensure quality of clinical documentation</a:t>
            </a:r>
          </a:p>
          <a:p>
            <a:pPr marL="0" indent="0">
              <a:spcBef>
                <a:spcPts val="1200"/>
              </a:spcBef>
              <a:buFont typeface="Wingdings" pitchFamily="2" charset="2"/>
              <a:buNone/>
            </a:pPr>
            <a:r>
              <a:rPr lang="en-US" sz="2000" dirty="0"/>
              <a:t> </a:t>
            </a:r>
            <a:r>
              <a:rPr lang="en-US" sz="2000" dirty="0" smtClean="0"/>
              <a:t>5</a:t>
            </a:r>
            <a:r>
              <a:rPr lang="en-US" sz="2000" dirty="0"/>
              <a:t>.  Client Feedback:</a:t>
            </a:r>
          </a:p>
          <a:p>
            <a:pPr marL="685800" lvl="1">
              <a:spcBef>
                <a:spcPts val="1200"/>
              </a:spcBef>
            </a:pPr>
            <a:r>
              <a:rPr lang="en-US" sz="1600" dirty="0" smtClean="0"/>
              <a:t>Implement </a:t>
            </a:r>
            <a:r>
              <a:rPr lang="en-US" sz="1600" dirty="0"/>
              <a:t>a client satisfaction survey system </a:t>
            </a:r>
          </a:p>
          <a:p>
            <a:pPr marL="685800" lvl="1">
              <a:spcBef>
                <a:spcPts val="1200"/>
              </a:spcBef>
            </a:pPr>
            <a:r>
              <a:rPr lang="en-US" sz="1600" dirty="0" smtClean="0"/>
              <a:t>Share </a:t>
            </a:r>
            <a:r>
              <a:rPr lang="en-US" sz="1600" dirty="0"/>
              <a:t>the results of the provider surveys with the provider staff and other stakeholders</a:t>
            </a:r>
          </a:p>
          <a:p>
            <a:pPr marL="685800" lvl="1">
              <a:spcBef>
                <a:spcPts val="1200"/>
              </a:spcBef>
            </a:pPr>
            <a:r>
              <a:rPr lang="en-US" sz="1600" dirty="0" smtClean="0"/>
              <a:t>Make </a:t>
            </a:r>
            <a:r>
              <a:rPr lang="en-US" sz="1600" dirty="0"/>
              <a:t>program improvements based on information received from the </a:t>
            </a:r>
            <a:r>
              <a:rPr lang="en-US" sz="1600" dirty="0" smtClean="0"/>
              <a:t>surveys</a:t>
            </a:r>
            <a:endParaRPr lang="en-US" sz="1600" dirty="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pPr eaLnBrk="1" hangingPunct="1">
              <a:defRPr/>
            </a:pPr>
            <a:r>
              <a:rPr lang="en-US" sz="3200" b="1" i="1" dirty="0">
                <a:solidFill>
                  <a:schemeClr val="bg2">
                    <a:lumMod val="60000"/>
                    <a:lumOff val="40000"/>
                  </a:schemeClr>
                </a:solidFill>
                <a:latin typeface="Constantia" panose="02030602050306030303" pitchFamily="18" charset="0"/>
              </a:rPr>
              <a:t>Continuous Quality Improvement</a:t>
            </a:r>
          </a:p>
        </p:txBody>
      </p:sp>
      <p:sp>
        <p:nvSpPr>
          <p:cNvPr id="3" name="Content Placeholder 2"/>
          <p:cNvSpPr>
            <a:spLocks noGrp="1"/>
          </p:cNvSpPr>
          <p:nvPr>
            <p:ph idx="1"/>
          </p:nvPr>
        </p:nvSpPr>
        <p:spPr>
          <a:xfrm>
            <a:off x="457200" y="1447800"/>
            <a:ext cx="8229600" cy="4267200"/>
          </a:xfrm>
        </p:spPr>
        <p:style>
          <a:lnRef idx="1">
            <a:schemeClr val="accent2"/>
          </a:lnRef>
          <a:fillRef idx="2">
            <a:schemeClr val="accent2"/>
          </a:fillRef>
          <a:effectRef idx="1">
            <a:schemeClr val="accent2"/>
          </a:effectRef>
          <a:fontRef idx="minor">
            <a:schemeClr val="dk1"/>
          </a:fontRef>
        </p:style>
        <p:txBody>
          <a:bodyPr/>
          <a:lstStyle/>
          <a:p>
            <a:pPr marL="0" indent="0">
              <a:buNone/>
            </a:pPr>
            <a:r>
              <a:rPr lang="en-US" sz="2000" dirty="0"/>
              <a:t>6. Quality Assurance and Goal Setting:</a:t>
            </a:r>
          </a:p>
          <a:p>
            <a:pPr marL="685800" lvl="1">
              <a:spcBef>
                <a:spcPts val="1200"/>
              </a:spcBef>
            </a:pPr>
            <a:r>
              <a:rPr lang="en-US" sz="1600" dirty="0" smtClean="0"/>
              <a:t>Every DUI </a:t>
            </a:r>
            <a:r>
              <a:rPr lang="en-US" sz="1600" dirty="0"/>
              <a:t>program </a:t>
            </a:r>
            <a:r>
              <a:rPr lang="en-US" sz="1600" dirty="0" smtClean="0"/>
              <a:t>would benefit  by implementing a quality </a:t>
            </a:r>
            <a:r>
              <a:rPr lang="en-US" sz="1600" dirty="0"/>
              <a:t>assurance plan and </a:t>
            </a:r>
            <a:r>
              <a:rPr lang="en-US" sz="1600" dirty="0" smtClean="0"/>
              <a:t>setting goals </a:t>
            </a:r>
            <a:r>
              <a:rPr lang="en-US" sz="1600" dirty="0"/>
              <a:t>to address </a:t>
            </a:r>
            <a:r>
              <a:rPr lang="en-US" sz="1600" dirty="0" smtClean="0"/>
              <a:t>their </a:t>
            </a:r>
            <a:r>
              <a:rPr lang="en-US" sz="1600" dirty="0"/>
              <a:t>specific </a:t>
            </a:r>
            <a:r>
              <a:rPr lang="en-US" sz="1600" dirty="0" smtClean="0"/>
              <a:t>program needs. Measurable </a:t>
            </a:r>
            <a:r>
              <a:rPr lang="en-US" sz="1600" dirty="0"/>
              <a:t>goals </a:t>
            </a:r>
            <a:r>
              <a:rPr lang="en-US" sz="1600" dirty="0" smtClean="0"/>
              <a:t>may include: </a:t>
            </a:r>
            <a:endParaRPr lang="en-US" sz="1600" dirty="0"/>
          </a:p>
          <a:p>
            <a:pPr marL="1085850" lvl="2">
              <a:spcBef>
                <a:spcPts val="1200"/>
              </a:spcBef>
            </a:pPr>
            <a:r>
              <a:rPr lang="en-US" sz="1600" dirty="0" smtClean="0"/>
              <a:t>Increased </a:t>
            </a:r>
            <a:r>
              <a:rPr lang="en-US" sz="1600" dirty="0"/>
              <a:t>referrals </a:t>
            </a:r>
          </a:p>
          <a:p>
            <a:pPr marL="1085850" lvl="2">
              <a:spcBef>
                <a:spcPts val="1200"/>
              </a:spcBef>
            </a:pPr>
            <a:r>
              <a:rPr lang="en-US" sz="1600" dirty="0" smtClean="0"/>
              <a:t>Increased percentage </a:t>
            </a:r>
            <a:r>
              <a:rPr lang="en-US" sz="1600" dirty="0"/>
              <a:t>of clients who are referred to successfully enroll</a:t>
            </a:r>
          </a:p>
          <a:p>
            <a:pPr marL="1085850" lvl="2">
              <a:spcBef>
                <a:spcPts val="1200"/>
              </a:spcBef>
            </a:pPr>
            <a:r>
              <a:rPr lang="en-US" sz="1600" dirty="0" smtClean="0"/>
              <a:t>Increased number </a:t>
            </a:r>
            <a:r>
              <a:rPr lang="en-US" sz="1600" dirty="0"/>
              <a:t>of clients who are enrolled to successfully complete program services</a:t>
            </a:r>
          </a:p>
          <a:p>
            <a:pPr marL="1085850" lvl="2">
              <a:spcBef>
                <a:spcPts val="1200"/>
              </a:spcBef>
            </a:pPr>
            <a:r>
              <a:rPr lang="en-US" sz="1600" dirty="0" smtClean="0"/>
              <a:t>Decreased chart </a:t>
            </a:r>
            <a:r>
              <a:rPr lang="en-US" sz="1600" dirty="0"/>
              <a:t>deficiencies</a:t>
            </a:r>
          </a:p>
          <a:p>
            <a:pPr marL="1085850" lvl="2">
              <a:spcBef>
                <a:spcPts val="1200"/>
              </a:spcBef>
            </a:pPr>
            <a:r>
              <a:rPr lang="en-US" sz="1600" dirty="0" smtClean="0"/>
              <a:t>Increased number </a:t>
            </a:r>
            <a:r>
              <a:rPr lang="en-US" sz="1600" dirty="0"/>
              <a:t>of certified counselors</a:t>
            </a:r>
          </a:p>
          <a:p>
            <a:pPr marL="0" indent="0">
              <a:buNone/>
            </a:pPr>
            <a:endParaRPr lang="en-US" sz="1600" dirty="0"/>
          </a:p>
        </p:txBody>
      </p:sp>
      <p:sp>
        <p:nvSpPr>
          <p:cNvPr id="25603" name="Slide Number Placeholder 3"/>
          <p:cNvSpPr>
            <a:spLocks noGrp="1"/>
          </p:cNvSpPr>
          <p:nvPr>
            <p:ph type="sldNum" sz="quarter" idx="11"/>
          </p:nvPr>
        </p:nvSpPr>
        <p:spPr>
          <a:noFill/>
          <a:ln>
            <a:miter lim="800000"/>
            <a:headEnd/>
            <a:tailEnd/>
          </a:ln>
        </p:spPr>
        <p:txBody>
          <a:bodyPr/>
          <a:lstStyle/>
          <a:p>
            <a:fld id="{D1C4DCF5-5A87-46BA-87E0-79D085AAC7FB}" type="slidenum">
              <a:rPr lang="en-US" altLang="en-US" smtClean="0"/>
              <a:pPr/>
              <a:t>16</a:t>
            </a:fld>
            <a:endParaRPr lang="en-US" altLang="en-US" smtClean="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534400" cy="990600"/>
          </a:xfrm>
        </p:spPr>
        <p:txBody>
          <a:bodyPr/>
          <a:lstStyle/>
          <a:p>
            <a:pPr eaLnBrk="1" hangingPunct="1">
              <a:defRPr/>
            </a:pPr>
            <a:r>
              <a:rPr lang="en-US" sz="3200" b="1" i="1" dirty="0">
                <a:solidFill>
                  <a:schemeClr val="bg2">
                    <a:lumMod val="60000"/>
                    <a:lumOff val="40000"/>
                  </a:schemeClr>
                </a:solidFill>
                <a:latin typeface="Constantia" panose="02030602050306030303" pitchFamily="18" charset="0"/>
              </a:rPr>
              <a:t>Next Steps for the Best Practice Document</a:t>
            </a:r>
          </a:p>
        </p:txBody>
      </p:sp>
      <p:sp>
        <p:nvSpPr>
          <p:cNvPr id="3" name="Slide Number Placeholder 2"/>
          <p:cNvSpPr>
            <a:spLocks noGrp="1"/>
          </p:cNvSpPr>
          <p:nvPr>
            <p:ph type="sldNum" sz="quarter" idx="11"/>
          </p:nvPr>
        </p:nvSpPr>
        <p:spPr/>
        <p:txBody>
          <a:bodyPr/>
          <a:lstStyle/>
          <a:p>
            <a:pPr>
              <a:defRPr/>
            </a:pPr>
            <a:fld id="{C918C0B1-9F43-4DD5-BDC6-653A3CF0B406}" type="slidenum">
              <a:rPr lang="en-US" altLang="en-US" smtClean="0"/>
              <a:pPr>
                <a:defRPr/>
              </a:pPr>
              <a:t>17</a:t>
            </a:fld>
            <a:endParaRPr lang="en-US" altLang="en-US"/>
          </a:p>
        </p:txBody>
      </p:sp>
      <p:sp>
        <p:nvSpPr>
          <p:cNvPr id="4" name="TextBox 3"/>
          <p:cNvSpPr txBox="1"/>
          <p:nvPr/>
        </p:nvSpPr>
        <p:spPr>
          <a:xfrm>
            <a:off x="838200" y="1752600"/>
            <a:ext cx="7315200" cy="3231654"/>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lang="en-US" dirty="0" smtClean="0"/>
              <a:t>The Best Practice document will be distributed at the Best Practice CEU Training, CADTP Spring Forum May 20 &amp; 21 2015</a:t>
            </a:r>
          </a:p>
          <a:p>
            <a:pPr marL="285750" indent="-285750">
              <a:spcBef>
                <a:spcPts val="1200"/>
              </a:spcBef>
              <a:spcAft>
                <a:spcPts val="1200"/>
              </a:spcAft>
              <a:buFont typeface="Arial" panose="020B0604020202020204" pitchFamily="34" charset="0"/>
              <a:buChar char="•"/>
            </a:pPr>
            <a:r>
              <a:rPr lang="en-US" dirty="0" smtClean="0"/>
              <a:t>CADTP Organizational Members will be notified when the Best Practice document is available to them</a:t>
            </a:r>
          </a:p>
          <a:p>
            <a:pPr marL="285750" indent="-285750">
              <a:spcBef>
                <a:spcPts val="1200"/>
              </a:spcBef>
              <a:spcAft>
                <a:spcPts val="1200"/>
              </a:spcAft>
              <a:buFont typeface="Arial" panose="020B0604020202020204" pitchFamily="34" charset="0"/>
              <a:buChar char="•"/>
            </a:pPr>
            <a:r>
              <a:rPr lang="en-US" dirty="0" smtClean="0"/>
              <a:t>The Best Practice will be available on the CADTP Store – coming soon</a:t>
            </a:r>
          </a:p>
          <a:p>
            <a:pPr marL="285750" indent="-285750">
              <a:spcBef>
                <a:spcPts val="1200"/>
              </a:spcBef>
              <a:spcAft>
                <a:spcPts val="1200"/>
              </a:spcAft>
              <a:buFont typeface="Arial" panose="020B0604020202020204" pitchFamily="34" charset="0"/>
              <a:buChar char="•"/>
            </a:pPr>
            <a:r>
              <a:rPr lang="en-US" dirty="0" smtClean="0"/>
              <a:t>Feedback will be gathered and the document will be updated at next printing</a:t>
            </a:r>
          </a:p>
        </p:txBody>
      </p:sp>
    </p:spTree>
    <p:extLst>
      <p:ext uri="{BB962C8B-B14F-4D97-AF65-F5344CB8AC3E}">
        <p14:creationId xmlns:p14="http://schemas.microsoft.com/office/powerpoint/2010/main" val="336583694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918C0B1-9F43-4DD5-BDC6-653A3CF0B406}" type="slidenum">
              <a:rPr lang="en-US" altLang="en-US" smtClean="0"/>
              <a:pPr>
                <a:defRPr/>
              </a:pPr>
              <a:t>18</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533400"/>
            <a:ext cx="5029200" cy="1544683"/>
          </a:xfrm>
          <a:prstGeom prst="rect">
            <a:avLst/>
          </a:prstGeom>
        </p:spPr>
      </p:pic>
      <p:sp>
        <p:nvSpPr>
          <p:cNvPr id="7" name="TextBox 6"/>
          <p:cNvSpPr txBox="1"/>
          <p:nvPr/>
        </p:nvSpPr>
        <p:spPr>
          <a:xfrm>
            <a:off x="3445053" y="2743200"/>
            <a:ext cx="2210862" cy="584775"/>
          </a:xfrm>
          <a:prstGeom prst="rect">
            <a:avLst/>
          </a:prstGeom>
          <a:noFill/>
        </p:spPr>
        <p:txBody>
          <a:bodyPr wrap="none" rtlCol="0">
            <a:spAutoFit/>
          </a:bodyPr>
          <a:lstStyle/>
          <a:p>
            <a:r>
              <a:rPr lang="en-US" sz="3200" dirty="0" smtClean="0">
                <a:solidFill>
                  <a:schemeClr val="accent6">
                    <a:lumMod val="75000"/>
                  </a:schemeClr>
                </a:solidFill>
              </a:rPr>
              <a:t>Thank you </a:t>
            </a:r>
          </a:p>
        </p:txBody>
      </p:sp>
      <p:sp>
        <p:nvSpPr>
          <p:cNvPr id="10" name="TextBox 9"/>
          <p:cNvSpPr txBox="1"/>
          <p:nvPr/>
        </p:nvSpPr>
        <p:spPr>
          <a:xfrm>
            <a:off x="964518" y="3657600"/>
            <a:ext cx="7171930" cy="1323439"/>
          </a:xfrm>
          <a:prstGeom prst="rect">
            <a:avLst/>
          </a:prstGeom>
          <a:noFill/>
        </p:spPr>
        <p:txBody>
          <a:bodyPr wrap="square" rtlCol="0">
            <a:spAutoFit/>
          </a:bodyPr>
          <a:lstStyle/>
          <a:p>
            <a:pPr algn="ctr"/>
            <a:r>
              <a:rPr lang="en-US" sz="2000" dirty="0">
                <a:solidFill>
                  <a:schemeClr val="accent6">
                    <a:lumMod val="75000"/>
                  </a:schemeClr>
                </a:solidFill>
              </a:rPr>
              <a:t>B</a:t>
            </a:r>
            <a:r>
              <a:rPr lang="en-US" sz="2000" dirty="0" smtClean="0">
                <a:solidFill>
                  <a:schemeClr val="accent6">
                    <a:lumMod val="75000"/>
                  </a:schemeClr>
                </a:solidFill>
              </a:rPr>
              <a:t>ookmark the CADTP website </a:t>
            </a:r>
            <a:r>
              <a:rPr lang="en-US" sz="2000" dirty="0" smtClean="0">
                <a:solidFill>
                  <a:schemeClr val="accent6">
                    <a:lumMod val="75000"/>
                  </a:schemeClr>
                </a:solidFill>
                <a:hlinkClick r:id="rId3"/>
              </a:rPr>
              <a:t>www.cadtp.org</a:t>
            </a:r>
            <a:endParaRPr lang="en-US" sz="2000" dirty="0" smtClean="0">
              <a:solidFill>
                <a:schemeClr val="accent6">
                  <a:lumMod val="75000"/>
                </a:schemeClr>
              </a:solidFill>
            </a:endParaRPr>
          </a:p>
          <a:p>
            <a:pPr algn="ctr"/>
            <a:r>
              <a:rPr lang="en-US" sz="2000" dirty="0" smtClean="0">
                <a:solidFill>
                  <a:schemeClr val="accent6">
                    <a:lumMod val="75000"/>
                  </a:schemeClr>
                </a:solidFill>
              </a:rPr>
              <a:t>Like us on Facebook</a:t>
            </a:r>
          </a:p>
          <a:p>
            <a:pPr algn="ctr"/>
            <a:r>
              <a:rPr lang="en-US" sz="2000" dirty="0" smtClean="0">
                <a:solidFill>
                  <a:schemeClr val="accent6">
                    <a:lumMod val="75000"/>
                  </a:schemeClr>
                </a:solidFill>
              </a:rPr>
              <a:t>Follow us @</a:t>
            </a:r>
            <a:r>
              <a:rPr lang="en-US" sz="2000" dirty="0" err="1" smtClean="0">
                <a:solidFill>
                  <a:schemeClr val="accent6">
                    <a:lumMod val="75000"/>
                  </a:schemeClr>
                </a:solidFill>
              </a:rPr>
              <a:t>cadtp</a:t>
            </a:r>
            <a:endParaRPr lang="en-US" sz="2000" dirty="0" smtClean="0">
              <a:solidFill>
                <a:schemeClr val="accent6">
                  <a:lumMod val="75000"/>
                </a:schemeClr>
              </a:solidFill>
            </a:endParaRPr>
          </a:p>
          <a:p>
            <a:pPr algn="ctr"/>
            <a:endParaRPr lang="en-US" sz="2000" dirty="0" smtClean="0">
              <a:solidFill>
                <a:schemeClr val="accent6">
                  <a:lumMod val="75000"/>
                </a:schemeClr>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7979" y="5105399"/>
            <a:ext cx="1065007" cy="1065007"/>
          </a:xfrm>
          <a:prstGeom prst="rect">
            <a:avLst/>
          </a:prstGeom>
        </p:spPr>
      </p:pic>
    </p:spTree>
    <p:extLst>
      <p:ext uri="{BB962C8B-B14F-4D97-AF65-F5344CB8AC3E}">
        <p14:creationId xmlns:p14="http://schemas.microsoft.com/office/powerpoint/2010/main" val="406633452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4C41D62E-93F9-4D2B-BC2D-AACD80E531AF}" type="slidenum">
              <a:rPr lang="en-US" altLang="en-US" smtClean="0"/>
              <a:pPr>
                <a:defRPr/>
              </a:pPr>
              <a:t>19</a:t>
            </a:fld>
            <a:endParaRPr lang="en-US" altLang="en-US" dirty="0"/>
          </a:p>
        </p:txBody>
      </p:sp>
      <p:sp>
        <p:nvSpPr>
          <p:cNvPr id="3" name="TextBox 2"/>
          <p:cNvSpPr txBox="1"/>
          <p:nvPr/>
        </p:nvSpPr>
        <p:spPr>
          <a:xfrm>
            <a:off x="569204" y="2438400"/>
            <a:ext cx="8077200" cy="3477875"/>
          </a:xfrm>
          <a:prstGeom prst="rect">
            <a:avLst/>
          </a:prstGeom>
          <a:noFill/>
        </p:spPr>
        <p:txBody>
          <a:bodyPr wrap="square" rtlCol="0">
            <a:spAutoFit/>
          </a:bodyPr>
          <a:lstStyle/>
          <a:p>
            <a:pPr algn="ctr"/>
            <a:r>
              <a:rPr lang="en-US" sz="2000" dirty="0" smtClean="0">
                <a:solidFill>
                  <a:schemeClr val="accent6">
                    <a:lumMod val="75000"/>
                  </a:schemeClr>
                </a:solidFill>
              </a:rPr>
              <a:t>Mark your calendar for the CADTP Spring Forum </a:t>
            </a:r>
          </a:p>
          <a:p>
            <a:pPr algn="ctr"/>
            <a:r>
              <a:rPr lang="en-US" sz="2000" dirty="0" smtClean="0">
                <a:solidFill>
                  <a:schemeClr val="accent6">
                    <a:lumMod val="75000"/>
                  </a:schemeClr>
                </a:solidFill>
              </a:rPr>
              <a:t>Hilton Embassy Suites, La Quinta, CA</a:t>
            </a:r>
          </a:p>
          <a:p>
            <a:pPr algn="ctr"/>
            <a:endParaRPr lang="en-US" sz="2000" dirty="0">
              <a:solidFill>
                <a:schemeClr val="accent6">
                  <a:lumMod val="75000"/>
                </a:schemeClr>
              </a:solidFill>
            </a:endParaRPr>
          </a:p>
          <a:p>
            <a:pPr algn="ctr"/>
            <a:r>
              <a:rPr lang="en-US" sz="2000" dirty="0" smtClean="0">
                <a:solidFill>
                  <a:schemeClr val="accent6">
                    <a:lumMod val="75000"/>
                  </a:schemeClr>
                </a:solidFill>
              </a:rPr>
              <a:t>May 19 2015 @ 6:30 – Organizational Membership Meeting</a:t>
            </a:r>
          </a:p>
          <a:p>
            <a:pPr algn="ctr"/>
            <a:endParaRPr lang="en-US" sz="2000" dirty="0" smtClean="0">
              <a:solidFill>
                <a:schemeClr val="accent6">
                  <a:lumMod val="75000"/>
                </a:schemeClr>
              </a:solidFill>
            </a:endParaRPr>
          </a:p>
          <a:p>
            <a:pPr algn="ctr"/>
            <a:r>
              <a:rPr lang="en-US" sz="2000" dirty="0" smtClean="0">
                <a:solidFill>
                  <a:schemeClr val="accent6">
                    <a:lumMod val="75000"/>
                  </a:schemeClr>
                </a:solidFill>
              </a:rPr>
              <a:t>May 20 2015 - Forum Day One (will include Ethics)</a:t>
            </a:r>
          </a:p>
          <a:p>
            <a:pPr algn="ctr"/>
            <a:endParaRPr lang="en-US" sz="2000" dirty="0" smtClean="0">
              <a:solidFill>
                <a:schemeClr val="accent6">
                  <a:lumMod val="75000"/>
                </a:schemeClr>
              </a:solidFill>
            </a:endParaRPr>
          </a:p>
          <a:p>
            <a:pPr algn="ctr"/>
            <a:r>
              <a:rPr lang="en-US" sz="2000" dirty="0" smtClean="0">
                <a:solidFill>
                  <a:schemeClr val="accent6">
                    <a:lumMod val="75000"/>
                  </a:schemeClr>
                </a:solidFill>
              </a:rPr>
              <a:t>May 21 2015 – Forum Day Two (will include Best Practice)</a:t>
            </a:r>
          </a:p>
          <a:p>
            <a:pPr algn="ctr"/>
            <a:endParaRPr lang="en-US" sz="2000" dirty="0">
              <a:solidFill>
                <a:schemeClr val="accent6">
                  <a:lumMod val="75000"/>
                </a:schemeClr>
              </a:solidFill>
            </a:endParaRPr>
          </a:p>
          <a:p>
            <a:pPr algn="ctr"/>
            <a:endParaRPr lang="en-US" sz="2000" dirty="0" smtClean="0">
              <a:solidFill>
                <a:schemeClr val="accent6">
                  <a:lumMod val="75000"/>
                </a:schemeClr>
              </a:solidFill>
            </a:endParaRPr>
          </a:p>
          <a:p>
            <a:pPr algn="ctr"/>
            <a:r>
              <a:rPr lang="en-US" sz="2000" dirty="0" smtClean="0">
                <a:solidFill>
                  <a:schemeClr val="accent6">
                    <a:lumMod val="75000"/>
                  </a:schemeClr>
                </a:solidFill>
              </a:rPr>
              <a:t>Registration will open in March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401" y="533400"/>
            <a:ext cx="4925000" cy="1512678"/>
          </a:xfrm>
          <a:prstGeom prst="rect">
            <a:avLst/>
          </a:prstGeom>
        </p:spPr>
      </p:pic>
    </p:spTree>
    <p:extLst>
      <p:ext uri="{BB962C8B-B14F-4D97-AF65-F5344CB8AC3E}">
        <p14:creationId xmlns:p14="http://schemas.microsoft.com/office/powerpoint/2010/main" val="339231361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4C41D62E-93F9-4D2B-BC2D-AACD80E531AF}" type="slidenum">
              <a:rPr lang="en-US" altLang="en-US" smtClean="0"/>
              <a:pPr>
                <a:defRPr/>
              </a:pPr>
              <a:t>2</a:t>
            </a:fld>
            <a:endParaRPr lang="en-US" altLang="en-US" dirty="0"/>
          </a:p>
        </p:txBody>
      </p:sp>
      <p:sp>
        <p:nvSpPr>
          <p:cNvPr id="3" name="TextBox 2"/>
          <p:cNvSpPr txBox="1"/>
          <p:nvPr/>
        </p:nvSpPr>
        <p:spPr>
          <a:xfrm>
            <a:off x="990600" y="2456329"/>
            <a:ext cx="7239000" cy="4139595"/>
          </a:xfrm>
          <a:prstGeom prst="rect">
            <a:avLst/>
          </a:prstGeom>
          <a:noFill/>
        </p:spPr>
        <p:txBody>
          <a:bodyPr wrap="square" rtlCol="0">
            <a:spAutoFit/>
          </a:bodyPr>
          <a:lstStyle/>
          <a:p>
            <a:pPr algn="ctr">
              <a:spcBef>
                <a:spcPts val="0"/>
              </a:spcBef>
              <a:spcAft>
                <a:spcPts val="0"/>
              </a:spcAft>
            </a:pPr>
            <a:r>
              <a:rPr lang="en-US" i="1" dirty="0" smtClean="0">
                <a:effectLst>
                  <a:outerShdw blurRad="38100" dist="38100" dir="2700000" algn="tl">
                    <a:srgbClr val="000000">
                      <a:alpha val="43137"/>
                    </a:srgbClr>
                  </a:outerShdw>
                </a:effectLst>
              </a:rPr>
              <a:t>Craig French</a:t>
            </a:r>
          </a:p>
          <a:p>
            <a:pPr algn="ctr">
              <a:spcBef>
                <a:spcPts val="0"/>
              </a:spcBef>
              <a:spcAft>
                <a:spcPts val="0"/>
              </a:spcAft>
            </a:pPr>
            <a:r>
              <a:rPr lang="en-US" sz="1600" dirty="0"/>
              <a:t>Twin Palms Recovery </a:t>
            </a:r>
            <a:r>
              <a:rPr lang="en-US" sz="1600" dirty="0" smtClean="0"/>
              <a:t>Center, Los Angeles County</a:t>
            </a:r>
            <a:endParaRPr lang="en-US" sz="1600" dirty="0"/>
          </a:p>
          <a:p>
            <a:pPr algn="ctr">
              <a:spcBef>
                <a:spcPts val="0"/>
              </a:spcBef>
              <a:spcAft>
                <a:spcPts val="0"/>
              </a:spcAft>
            </a:pPr>
            <a:r>
              <a:rPr lang="en-US" sz="1600"/>
              <a:t>CADTP </a:t>
            </a:r>
            <a:r>
              <a:rPr lang="en-US" sz="1600" smtClean="0"/>
              <a:t>Board </a:t>
            </a:r>
            <a:r>
              <a:rPr lang="en-US" sz="1600" dirty="0"/>
              <a:t>of Directors, Chair</a:t>
            </a:r>
          </a:p>
          <a:p>
            <a:pPr algn="ctr">
              <a:spcBef>
                <a:spcPts val="0"/>
              </a:spcBef>
              <a:spcAft>
                <a:spcPts val="0"/>
              </a:spcAft>
            </a:pPr>
            <a:r>
              <a:rPr lang="en-US" sz="1600" b="1" dirty="0" smtClean="0">
                <a:solidFill>
                  <a:schemeClr val="accent6">
                    <a:lumMod val="75000"/>
                  </a:schemeClr>
                </a:solidFill>
                <a:hlinkClick r:id="rId3"/>
              </a:rPr>
              <a:t>craigfrench54@gmail.com</a:t>
            </a:r>
            <a:endParaRPr lang="en-US" sz="1600" b="1" dirty="0" smtClean="0">
              <a:solidFill>
                <a:schemeClr val="accent6">
                  <a:lumMod val="75000"/>
                </a:schemeClr>
              </a:solidFill>
            </a:endParaRPr>
          </a:p>
          <a:p>
            <a:pPr algn="ctr">
              <a:spcBef>
                <a:spcPts val="0"/>
              </a:spcBef>
              <a:spcAft>
                <a:spcPts val="0"/>
              </a:spcAft>
            </a:pPr>
            <a:endParaRPr lang="en-US" i="1" dirty="0" smtClean="0">
              <a:effectLst>
                <a:outerShdw blurRad="38100" dist="38100" dir="2700000" algn="tl">
                  <a:srgbClr val="000000">
                    <a:alpha val="43137"/>
                  </a:srgbClr>
                </a:outerShdw>
              </a:effectLst>
            </a:endParaRPr>
          </a:p>
          <a:p>
            <a:pPr algn="ctr">
              <a:spcBef>
                <a:spcPts val="0"/>
              </a:spcBef>
              <a:spcAft>
                <a:spcPts val="0"/>
              </a:spcAft>
            </a:pPr>
            <a:r>
              <a:rPr lang="en-US" i="1" dirty="0" smtClean="0">
                <a:effectLst>
                  <a:outerShdw blurRad="38100" dist="38100" dir="2700000" algn="tl">
                    <a:srgbClr val="000000">
                      <a:alpha val="43137"/>
                    </a:srgbClr>
                  </a:outerShdw>
                </a:effectLst>
              </a:rPr>
              <a:t>Laura </a:t>
            </a:r>
            <a:r>
              <a:rPr lang="en-US" i="1" dirty="0" err="1">
                <a:effectLst>
                  <a:outerShdw blurRad="38100" dist="38100" dir="2700000" algn="tl">
                    <a:srgbClr val="000000">
                      <a:alpha val="43137"/>
                    </a:srgbClr>
                  </a:outerShdw>
                </a:effectLst>
              </a:rPr>
              <a:t>Kantorowski</a:t>
            </a:r>
            <a:r>
              <a:rPr lang="en-US" i="1" dirty="0">
                <a:effectLst>
                  <a:outerShdw blurRad="38100" dist="38100" dir="2700000" algn="tl">
                    <a:srgbClr val="000000">
                      <a:alpha val="43137"/>
                    </a:srgbClr>
                  </a:outerShdw>
                </a:effectLst>
              </a:rPr>
              <a:t>, Ph.D.</a:t>
            </a:r>
            <a:br>
              <a:rPr lang="en-US" i="1" dirty="0">
                <a:effectLst>
                  <a:outerShdw blurRad="38100" dist="38100" dir="2700000" algn="tl">
                    <a:srgbClr val="000000">
                      <a:alpha val="43137"/>
                    </a:srgbClr>
                  </a:outerShdw>
                </a:effectLst>
              </a:rPr>
            </a:br>
            <a:r>
              <a:rPr lang="en-US" sz="1600" dirty="0" smtClean="0"/>
              <a:t>Bay </a:t>
            </a:r>
            <a:r>
              <a:rPr lang="en-US" sz="1600" dirty="0"/>
              <a:t>Area Community </a:t>
            </a:r>
            <a:r>
              <a:rPr lang="en-US" sz="1600" dirty="0" smtClean="0"/>
              <a:t>Resources, Marin &amp; Napa Counties</a:t>
            </a:r>
            <a:endParaRPr lang="en-US" sz="1600" dirty="0"/>
          </a:p>
          <a:p>
            <a:pPr algn="ctr">
              <a:spcBef>
                <a:spcPts val="0"/>
              </a:spcBef>
              <a:spcAft>
                <a:spcPts val="0"/>
              </a:spcAft>
            </a:pPr>
            <a:r>
              <a:rPr lang="en-US" sz="1600" dirty="0" smtClean="0"/>
              <a:t>CADTP Board of Directors</a:t>
            </a:r>
          </a:p>
          <a:p>
            <a:pPr algn="ctr">
              <a:spcBef>
                <a:spcPts val="0"/>
              </a:spcBef>
              <a:spcAft>
                <a:spcPts val="0"/>
              </a:spcAft>
            </a:pPr>
            <a:r>
              <a:rPr lang="en-US" sz="1600" b="1" u="sng" dirty="0" smtClean="0">
                <a:hlinkClick r:id="rId4"/>
              </a:rPr>
              <a:t>lkan</a:t>
            </a:r>
            <a:r>
              <a:rPr lang="en-US" sz="1600" b="1" dirty="0" smtClean="0">
                <a:hlinkClick r:id="rId4"/>
              </a:rPr>
              <a:t>torow</a:t>
            </a:r>
            <a:r>
              <a:rPr lang="en-US" sz="1600" b="1" u="sng" dirty="0" smtClean="0">
                <a:hlinkClick r:id="rId4"/>
              </a:rPr>
              <a:t>ski@bacr.org</a:t>
            </a:r>
            <a:endParaRPr lang="en-US" sz="1600" b="1" u="sng" dirty="0" smtClean="0"/>
          </a:p>
          <a:p>
            <a:pPr algn="ctr">
              <a:spcBef>
                <a:spcPts val="1800"/>
              </a:spcBef>
              <a:spcAft>
                <a:spcPts val="0"/>
              </a:spcAft>
            </a:pPr>
            <a:r>
              <a:rPr lang="en-US" i="1" dirty="0" smtClean="0">
                <a:effectLst>
                  <a:outerShdw blurRad="38100" dist="38100" dir="2700000" algn="tl">
                    <a:srgbClr val="000000">
                      <a:alpha val="43137"/>
                    </a:srgbClr>
                  </a:outerShdw>
                </a:effectLst>
              </a:rPr>
              <a:t>Sam Beasley</a:t>
            </a:r>
          </a:p>
          <a:p>
            <a:pPr algn="ctr">
              <a:spcBef>
                <a:spcPts val="0"/>
              </a:spcBef>
              <a:spcAft>
                <a:spcPts val="0"/>
              </a:spcAft>
            </a:pPr>
            <a:r>
              <a:rPr lang="en-US" sz="1600" dirty="0" smtClean="0"/>
              <a:t>Prevention Education Program, Inc. Butte and Glenn Counties</a:t>
            </a:r>
          </a:p>
          <a:p>
            <a:pPr algn="ctr">
              <a:spcBef>
                <a:spcPts val="0"/>
              </a:spcBef>
              <a:spcAft>
                <a:spcPts val="0"/>
              </a:spcAft>
            </a:pPr>
            <a:r>
              <a:rPr lang="en-US" sz="1600" dirty="0"/>
              <a:t>Alcohol Recovery Center, San Joaquin County</a:t>
            </a:r>
          </a:p>
          <a:p>
            <a:pPr algn="ctr">
              <a:spcBef>
                <a:spcPts val="0"/>
              </a:spcBef>
              <a:spcAft>
                <a:spcPts val="0"/>
              </a:spcAft>
            </a:pPr>
            <a:r>
              <a:rPr lang="en-US" sz="1600" dirty="0" smtClean="0"/>
              <a:t>CADTP Board of Directors</a:t>
            </a:r>
          </a:p>
          <a:p>
            <a:pPr algn="ctr">
              <a:spcBef>
                <a:spcPts val="0"/>
              </a:spcBef>
              <a:spcAft>
                <a:spcPts val="0"/>
              </a:spcAft>
            </a:pPr>
            <a:r>
              <a:rPr lang="en-US" sz="1600" b="1" dirty="0" smtClean="0">
                <a:solidFill>
                  <a:schemeClr val="accent6">
                    <a:lumMod val="75000"/>
                  </a:schemeClr>
                </a:solidFill>
                <a:hlinkClick r:id="rId5"/>
              </a:rPr>
              <a:t>Sam_beasley@comcast.com</a:t>
            </a:r>
            <a:endParaRPr lang="en-US" sz="1600" b="1" dirty="0" smtClean="0">
              <a:solidFill>
                <a:schemeClr val="accent6">
                  <a:lumMod val="75000"/>
                </a:schemeClr>
              </a:solidFill>
            </a:endParaRPr>
          </a:p>
          <a:p>
            <a:pPr algn="ctr">
              <a:spcBef>
                <a:spcPts val="0"/>
              </a:spcBef>
              <a:spcAft>
                <a:spcPts val="0"/>
              </a:spcAft>
            </a:pPr>
            <a:endParaRPr lang="en-US" sz="1600" b="1" dirty="0">
              <a:solidFill>
                <a:schemeClr val="accent6">
                  <a:lumMod val="75000"/>
                </a:schemeClr>
              </a:solidFill>
            </a:endParaRPr>
          </a:p>
        </p:txBody>
      </p:sp>
      <p:sp>
        <p:nvSpPr>
          <p:cNvPr id="4" name="Rectangle 2"/>
          <p:cNvSpPr txBox="1">
            <a:spLocks noChangeArrowheads="1"/>
          </p:cNvSpPr>
          <p:nvPr/>
        </p:nvSpPr>
        <p:spPr>
          <a:xfrm>
            <a:off x="304800" y="1945377"/>
            <a:ext cx="8229600" cy="685800"/>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a:lstStyle>
          <a:p>
            <a:pPr algn="ctr" eaLnBrk="1" hangingPunct="1">
              <a:defRPr/>
            </a:pPr>
            <a:r>
              <a:rPr lang="en-US" sz="2800" b="1" i="1" kern="0" dirty="0" smtClean="0">
                <a:solidFill>
                  <a:schemeClr val="accent1">
                    <a:lumMod val="50000"/>
                  </a:schemeClr>
                </a:solidFill>
                <a:latin typeface="Constantia" panose="02030602050306030303" pitchFamily="18" charset="0"/>
              </a:rPr>
              <a:t>Presenters</a:t>
            </a:r>
            <a:endParaRPr lang="en-US" altLang="en-US" sz="2800" i="1" kern="0" dirty="0" smtClean="0">
              <a:latin typeface="Georgia" panose="02040502050405020303" pitchFamily="18"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3600" y="541119"/>
            <a:ext cx="4572000" cy="1404257"/>
          </a:xfrm>
          <a:prstGeom prst="rect">
            <a:avLst/>
          </a:prstGeom>
        </p:spPr>
      </p:pic>
    </p:spTree>
    <p:extLst>
      <p:ext uri="{BB962C8B-B14F-4D97-AF65-F5344CB8AC3E}">
        <p14:creationId xmlns:p14="http://schemas.microsoft.com/office/powerpoint/2010/main" val="27090358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4"/>
          <p:cNvSpPr>
            <a:spLocks noGrp="1"/>
          </p:cNvSpPr>
          <p:nvPr>
            <p:ph type="sldNum" sz="quarter" idx="11"/>
          </p:nvPr>
        </p:nvSpPr>
        <p:spPr>
          <a:noFill/>
          <a:ln>
            <a:miter lim="800000"/>
            <a:headEnd/>
            <a:tailEnd/>
          </a:ln>
        </p:spPr>
        <p:txBody>
          <a:bodyPr/>
          <a:lstStyle/>
          <a:p>
            <a:fld id="{32B1FCE4-5563-4DF3-9C14-C6D70E1571F3}" type="slidenum">
              <a:rPr lang="en-US" altLang="en-US" smtClean="0"/>
              <a:pPr/>
              <a:t>3</a:t>
            </a:fld>
            <a:endParaRPr lang="en-US" altLang="en-US" smtClean="0"/>
          </a:p>
        </p:txBody>
      </p:sp>
      <p:sp>
        <p:nvSpPr>
          <p:cNvPr id="4099" name="Rectangle 2"/>
          <p:cNvSpPr>
            <a:spLocks noGrp="1" noChangeArrowheads="1"/>
          </p:cNvSpPr>
          <p:nvPr>
            <p:ph type="title"/>
          </p:nvPr>
        </p:nvSpPr>
        <p:spPr>
          <a:xfrm>
            <a:off x="457200" y="457200"/>
            <a:ext cx="8229600" cy="990600"/>
          </a:xfrm>
        </p:spPr>
        <p:txBody>
          <a:bodyPr/>
          <a:lstStyle/>
          <a:p>
            <a:pPr eaLnBrk="1" hangingPunct="1">
              <a:defRPr/>
            </a:pPr>
            <a:r>
              <a:rPr lang="en-US" sz="3200" b="1" i="1" dirty="0">
                <a:solidFill>
                  <a:schemeClr val="accent1">
                    <a:lumMod val="50000"/>
                  </a:schemeClr>
                </a:solidFill>
                <a:latin typeface="Constantia" panose="02030602050306030303" pitchFamily="18" charset="0"/>
              </a:rPr>
              <a:t>CADTP Organizational Member Contributors</a:t>
            </a:r>
            <a:r>
              <a:rPr lang="en-US" sz="3200" b="1" i="1" dirty="0" smtClean="0">
                <a:solidFill>
                  <a:schemeClr val="accent1">
                    <a:lumMod val="50000"/>
                  </a:schemeClr>
                </a:solidFill>
                <a:latin typeface="Constantia" panose="02030602050306030303" pitchFamily="18" charset="0"/>
              </a:rPr>
              <a:t>:</a:t>
            </a:r>
            <a:endParaRPr lang="en-US" altLang="en-US" sz="3200" i="1" dirty="0" smtClean="0">
              <a:latin typeface="Georgia" panose="02040502050405020303" pitchFamily="18" charset="0"/>
            </a:endParaRPr>
          </a:p>
        </p:txBody>
      </p:sp>
      <p:sp>
        <p:nvSpPr>
          <p:cNvPr id="16387" name="Rectangle 4"/>
          <p:cNvSpPr>
            <a:spLocks noGrp="1" noChangeArrowheads="1"/>
          </p:cNvSpPr>
          <p:nvPr>
            <p:ph type="body" idx="1"/>
          </p:nvPr>
        </p:nvSpPr>
        <p:spPr>
          <a:xfrm>
            <a:off x="457200" y="1828800"/>
            <a:ext cx="8229600" cy="3429000"/>
          </a:xfrm>
          <a:effectLst>
            <a:glow rad="228600">
              <a:schemeClr val="accent1">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lstStyle/>
          <a:p>
            <a:pPr>
              <a:spcBef>
                <a:spcPts val="1200"/>
              </a:spcBef>
            </a:pPr>
            <a:r>
              <a:rPr lang="en-US" sz="2000" i="1" dirty="0" smtClean="0"/>
              <a:t>ABC </a:t>
            </a:r>
            <a:r>
              <a:rPr lang="en-US" sz="2000" i="1" dirty="0"/>
              <a:t>Traffic Safety Program, </a:t>
            </a:r>
            <a:r>
              <a:rPr lang="en-US" sz="2000" i="1" dirty="0" err="1"/>
              <a:t>Cherine</a:t>
            </a:r>
            <a:r>
              <a:rPr lang="en-US" sz="2000" i="1" dirty="0"/>
              <a:t> Child</a:t>
            </a:r>
            <a:endParaRPr lang="en-US" sz="2000" dirty="0"/>
          </a:p>
          <a:p>
            <a:pPr>
              <a:spcBef>
                <a:spcPts val="1200"/>
              </a:spcBef>
            </a:pPr>
            <a:r>
              <a:rPr lang="en-US" sz="2000" i="1" dirty="0" smtClean="0"/>
              <a:t>Center </a:t>
            </a:r>
            <a:r>
              <a:rPr lang="en-US" sz="2000" i="1" dirty="0"/>
              <a:t>for Counseling &amp; Education, </a:t>
            </a:r>
            <a:r>
              <a:rPr lang="en-US" sz="2000" i="1" dirty="0" err="1"/>
              <a:t>Wendie</a:t>
            </a:r>
            <a:r>
              <a:rPr lang="en-US" sz="2000" i="1" dirty="0"/>
              <a:t> Warwick </a:t>
            </a:r>
            <a:endParaRPr lang="en-US" sz="2000" dirty="0"/>
          </a:p>
          <a:p>
            <a:pPr>
              <a:spcBef>
                <a:spcPts val="1200"/>
              </a:spcBef>
            </a:pPr>
            <a:r>
              <a:rPr lang="en-US" sz="2000" i="1" dirty="0" smtClean="0"/>
              <a:t>Episcopal </a:t>
            </a:r>
            <a:r>
              <a:rPr lang="en-US" sz="2000" i="1" dirty="0"/>
              <a:t>Community Services, Stacie Perez</a:t>
            </a:r>
            <a:endParaRPr lang="en-US" sz="2000" dirty="0"/>
          </a:p>
          <a:p>
            <a:pPr>
              <a:spcBef>
                <a:spcPts val="1200"/>
              </a:spcBef>
            </a:pPr>
            <a:r>
              <a:rPr lang="en-US" sz="2000" i="1" dirty="0" smtClean="0"/>
              <a:t>OHS </a:t>
            </a:r>
            <a:r>
              <a:rPr lang="en-US" sz="2000" i="1" dirty="0"/>
              <a:t>DUI Program, Teri Kerns</a:t>
            </a:r>
            <a:endParaRPr lang="en-US" sz="2000" dirty="0"/>
          </a:p>
          <a:p>
            <a:pPr>
              <a:spcBef>
                <a:spcPts val="1200"/>
              </a:spcBef>
            </a:pPr>
            <a:r>
              <a:rPr lang="en-US" sz="2000" i="1" dirty="0" smtClean="0"/>
              <a:t>Prevention </a:t>
            </a:r>
            <a:r>
              <a:rPr lang="en-US" sz="2000" i="1" dirty="0"/>
              <a:t>Education Program, Suzanne Lorenz</a:t>
            </a:r>
            <a:endParaRPr lang="en-US" sz="2000" dirty="0"/>
          </a:p>
          <a:p>
            <a:pPr>
              <a:spcBef>
                <a:spcPts val="1200"/>
              </a:spcBef>
            </a:pPr>
            <a:r>
              <a:rPr lang="en-US" sz="2000" i="1" dirty="0" smtClean="0"/>
              <a:t>Alcohol </a:t>
            </a:r>
            <a:r>
              <a:rPr lang="en-US" sz="2000" i="1" dirty="0"/>
              <a:t>Recovery Center, Sam Beasley</a:t>
            </a:r>
            <a:endParaRPr lang="en-US" sz="2000" dirty="0"/>
          </a:p>
          <a:p>
            <a:pPr>
              <a:spcBef>
                <a:spcPts val="1200"/>
              </a:spcBef>
            </a:pPr>
            <a:r>
              <a:rPr lang="en-US" sz="2000" i="1" dirty="0" smtClean="0"/>
              <a:t>San </a:t>
            </a:r>
            <a:r>
              <a:rPr lang="en-US" sz="2000" i="1" dirty="0"/>
              <a:t>Diego State University, </a:t>
            </a:r>
            <a:r>
              <a:rPr lang="en-US" sz="2000" i="1" dirty="0" err="1"/>
              <a:t>Georgi</a:t>
            </a:r>
            <a:r>
              <a:rPr lang="en-US" sz="2000" i="1" dirty="0"/>
              <a:t> </a:t>
            </a:r>
            <a:r>
              <a:rPr lang="en-US" sz="2000" i="1" dirty="0" err="1"/>
              <a:t>Distefano</a:t>
            </a:r>
            <a:r>
              <a:rPr lang="en-US" sz="2000" i="1" dirty="0"/>
              <a:t> </a:t>
            </a:r>
            <a:endParaRPr lang="en-US" sz="2000" dirty="0"/>
          </a:p>
          <a:p>
            <a:pPr marL="0" indent="0">
              <a:spcBef>
                <a:spcPts val="1200"/>
              </a:spcBef>
              <a:buNone/>
            </a:pPr>
            <a:endParaRPr lang="en-US" sz="2000"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z="2800" b="1" i="1" dirty="0" smtClean="0">
                <a:solidFill>
                  <a:schemeClr val="accent1">
                    <a:lumMod val="50000"/>
                  </a:schemeClr>
                </a:solidFill>
                <a:latin typeface="Constantia" panose="02030602050306030303" pitchFamily="18" charset="0"/>
              </a:rPr>
              <a:t>Best Practice Document -Table of Contents</a:t>
            </a:r>
            <a:endParaRPr lang="en-US" sz="2800" dirty="0"/>
          </a:p>
        </p:txBody>
      </p:sp>
      <p:sp>
        <p:nvSpPr>
          <p:cNvPr id="3" name="Slide Number Placeholder 2"/>
          <p:cNvSpPr>
            <a:spLocks noGrp="1"/>
          </p:cNvSpPr>
          <p:nvPr>
            <p:ph type="sldNum" sz="quarter" idx="11"/>
          </p:nvPr>
        </p:nvSpPr>
        <p:spPr/>
        <p:txBody>
          <a:bodyPr/>
          <a:lstStyle/>
          <a:p>
            <a:pPr>
              <a:defRPr/>
            </a:pPr>
            <a:fld id="{C918C0B1-9F43-4DD5-BDC6-653A3CF0B406}" type="slidenum">
              <a:rPr lang="en-US" altLang="en-US" smtClean="0"/>
              <a:pPr>
                <a:defRPr/>
              </a:pPr>
              <a:t>4</a:t>
            </a:fld>
            <a:endParaRPr lang="en-US" altLang="en-US"/>
          </a:p>
        </p:txBody>
      </p:sp>
      <p:sp>
        <p:nvSpPr>
          <p:cNvPr id="5" name="Control 1"/>
          <p:cNvSpPr>
            <a:spLocks noChangeArrowheads="1" noChangeShapeType="1"/>
          </p:cNvSpPr>
          <p:nvPr/>
        </p:nvSpPr>
        <p:spPr bwMode="auto">
          <a:xfrm>
            <a:off x="3119438" y="6992938"/>
            <a:ext cx="6049962" cy="7889875"/>
          </a:xfrm>
          <a:prstGeom prst="rect">
            <a:avLst/>
          </a:prstGeom>
          <a:noFill/>
          <a:ln>
            <a:noFill/>
          </a:ln>
          <a:effectLst/>
          <a:extLst>
            <a:ext uri="{91240B29-F687-4F45-9708-019B960494DF}">
              <a14:hiddenLine xmlns:a14="http://schemas.microsoft.com/office/drawing/2010/main" w="9525" algn="in">
                <a:no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0" tIns="0" rIns="0" bIns="0" numCol="1" anchor="t" anchorCtr="0" compatLnSpc="1">
            <a:prstTxWarp prst="textNoShape">
              <a:avLst/>
            </a:prstTxWarp>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69422478"/>
              </p:ext>
            </p:extLst>
          </p:nvPr>
        </p:nvGraphicFramePr>
        <p:xfrm>
          <a:off x="1752600" y="1219200"/>
          <a:ext cx="6705600" cy="5320854"/>
        </p:xfrm>
        <a:graphic>
          <a:graphicData uri="http://schemas.openxmlformats.org/drawingml/2006/table">
            <a:tbl>
              <a:tblPr firstRow="1" firstCol="1" bandRow="1"/>
              <a:tblGrid>
                <a:gridCol w="6705600"/>
              </a:tblGrid>
              <a:tr h="381000">
                <a:tc>
                  <a:txBody>
                    <a:bodyPr/>
                    <a:lstStyle/>
                    <a:p>
                      <a:pPr marL="274320" marR="0" algn="l">
                        <a:lnSpc>
                          <a:spcPct val="115000"/>
                        </a:lnSpc>
                        <a:spcBef>
                          <a:spcPts val="500"/>
                        </a:spcBef>
                        <a:spcAft>
                          <a:spcPts val="500"/>
                        </a:spcAft>
                      </a:pPr>
                      <a:r>
                        <a:rPr lang="en-US" sz="1600" b="1" kern="1400" dirty="0">
                          <a:solidFill>
                            <a:srgbClr val="000000"/>
                          </a:solidFill>
                          <a:effectLst/>
                          <a:latin typeface="Times New Roman"/>
                          <a:ea typeface="Times New Roman"/>
                        </a:rPr>
                        <a:t>Introduction</a:t>
                      </a:r>
                      <a:endParaRPr lang="en-US" sz="1600" kern="1400" dirty="0">
                        <a:solidFill>
                          <a:srgbClr val="000000"/>
                        </a:solidFill>
                        <a:effectLst/>
                        <a:latin typeface="Times New Roman"/>
                        <a:ea typeface="Times New Roman"/>
                      </a:endParaRP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CADTP History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170">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CADTP DUI Program Philosophy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Continuous Quality Improvement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DUI Program Structure of  Services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Substance Use Assessments and Program Sobriety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DUI Education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DUI Counseling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Program Fees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Leave of Absence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Transfers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Program Completions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170">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Program Dismissals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Client Records and Confidentiality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Court Referral and Tracking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206">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Certification as an Alcohol and Other Drug Abuse Counselor (CAODC)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369923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01000" cy="914400"/>
          </a:xfrm>
        </p:spPr>
        <p:txBody>
          <a:bodyPr/>
          <a:lstStyle/>
          <a:p>
            <a:pPr eaLnBrk="1" hangingPunct="1">
              <a:defRPr/>
            </a:pPr>
            <a:r>
              <a:rPr lang="en-US" sz="3200" b="1" i="1" dirty="0" smtClean="0">
                <a:solidFill>
                  <a:schemeClr val="accent1">
                    <a:lumMod val="50000"/>
                  </a:schemeClr>
                </a:solidFill>
                <a:latin typeface="Constantia" panose="02030602050306030303" pitchFamily="18" charset="0"/>
              </a:rPr>
              <a:t>Introduction: Intent of the Best Practice</a:t>
            </a:r>
            <a:endParaRPr lang="en-US" sz="3200" b="1" dirty="0">
              <a:solidFill>
                <a:schemeClr val="accent1">
                  <a:lumMod val="50000"/>
                </a:schemeClr>
              </a:solidFill>
              <a:latin typeface="Constantia" panose="0203060205030603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2564779"/>
              </p:ext>
            </p:extLst>
          </p:nvPr>
        </p:nvGraphicFramePr>
        <p:xfrm>
          <a:off x="457200" y="12192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411" name="Slide Number Placeholder 3"/>
          <p:cNvSpPr>
            <a:spLocks noGrp="1"/>
          </p:cNvSpPr>
          <p:nvPr>
            <p:ph type="sldNum" sz="quarter" idx="11"/>
          </p:nvPr>
        </p:nvSpPr>
        <p:spPr>
          <a:noFill/>
          <a:ln>
            <a:miter lim="800000"/>
            <a:headEnd/>
            <a:tailEnd/>
          </a:ln>
        </p:spPr>
        <p:txBody>
          <a:bodyPr/>
          <a:lstStyle/>
          <a:p>
            <a:fld id="{96183A60-F8B0-49CC-A98E-F877BB9720D1}" type="slidenum">
              <a:rPr lang="en-US" altLang="en-US" smtClean="0"/>
              <a:pPr/>
              <a:t>5</a:t>
            </a:fld>
            <a:endParaRPr lang="en-US" altLang="en-US" smtClean="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pPr algn="ctr" eaLnBrk="1" hangingPunct="1">
              <a:defRPr/>
            </a:pPr>
            <a:r>
              <a:rPr lang="en-US" sz="3200" b="1" i="1" dirty="0" smtClean="0">
                <a:solidFill>
                  <a:schemeClr val="accent1">
                    <a:lumMod val="50000"/>
                  </a:schemeClr>
                </a:solidFill>
                <a:latin typeface="Constantia" panose="02030602050306030303" pitchFamily="18" charset="0"/>
              </a:rPr>
              <a:t>DUI Treatment in the Continuum of Care</a:t>
            </a:r>
            <a:endParaRPr lang="en-US" sz="3200" b="1" dirty="0">
              <a:solidFill>
                <a:schemeClr val="accent1">
                  <a:lumMod val="50000"/>
                </a:schemeClr>
              </a:solidFill>
              <a:latin typeface="Constantia" panose="02030602050306030303" pitchFamily="18" charset="0"/>
            </a:endParaRPr>
          </a:p>
        </p:txBody>
      </p:sp>
      <p:sp>
        <p:nvSpPr>
          <p:cNvPr id="18434" name="Content Placeholder 2"/>
          <p:cNvSpPr>
            <a:spLocks noGrp="1"/>
          </p:cNvSpPr>
          <p:nvPr>
            <p:ph idx="1"/>
          </p:nvPr>
        </p:nvSpPr>
        <p:spPr>
          <a:xfrm>
            <a:off x="457200" y="1524000"/>
            <a:ext cx="8229600" cy="39624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a:lstStyle/>
          <a:p>
            <a:pPr marL="0" indent="0">
              <a:buNone/>
            </a:pPr>
            <a:r>
              <a:rPr lang="en-US" sz="1800" b="1" cap="small" dirty="0"/>
              <a:t>SAMHSA’s Summit on Recovery</a:t>
            </a:r>
            <a:endParaRPr lang="en-US" sz="1800" dirty="0"/>
          </a:p>
          <a:p>
            <a:pPr marL="0" indent="0">
              <a:spcBef>
                <a:spcPts val="1200"/>
              </a:spcBef>
              <a:buNone/>
            </a:pPr>
            <a:r>
              <a:rPr lang="en-US" sz="1800" dirty="0"/>
              <a:t>There are many pathways to recovery.  Individuals are unique with specific needs, strengths, goals, health attitudes, behaviors, and expectations for recovery.  Pathways to recovery are highly personal, and generally involve a redefinition of identity in the face of crisis, or a process of progressive change.  </a:t>
            </a:r>
          </a:p>
          <a:p>
            <a:pPr marL="0" indent="0">
              <a:spcBef>
                <a:spcPts val="1200"/>
              </a:spcBef>
              <a:buNone/>
            </a:pPr>
            <a:r>
              <a:rPr lang="en-US" sz="1800" dirty="0"/>
              <a:t>Furthermore, pathways are often social, grounded in cultural beliefs or traditions, and involve informal community resources, which provide support for sobriety.  The pathway to recovery may include one or more episodes of psychosocial and/or pharmacological treatment.  </a:t>
            </a:r>
            <a:endParaRPr lang="en-US" sz="1800" dirty="0" smtClean="0"/>
          </a:p>
          <a:p>
            <a:pPr marL="0" indent="0">
              <a:spcBef>
                <a:spcPts val="1200"/>
              </a:spcBef>
              <a:buNone/>
            </a:pPr>
            <a:r>
              <a:rPr lang="en-US" sz="1800" dirty="0"/>
              <a:t>For some, recovery involves neither treatment nor involvement with mutual aid groups.  Recovery is a process of change that permits an individual to make healthy choices and improve the quality of her or his life. </a:t>
            </a:r>
          </a:p>
          <a:p>
            <a:pPr marL="0" indent="0">
              <a:spcBef>
                <a:spcPts val="1200"/>
              </a:spcBef>
              <a:buNone/>
            </a:pPr>
            <a:endParaRPr lang="en-US" sz="1800" dirty="0"/>
          </a:p>
        </p:txBody>
      </p:sp>
      <p:sp>
        <p:nvSpPr>
          <p:cNvPr id="18435" name="Slide Number Placeholder 3"/>
          <p:cNvSpPr>
            <a:spLocks noGrp="1"/>
          </p:cNvSpPr>
          <p:nvPr>
            <p:ph type="sldNum" sz="quarter" idx="11"/>
          </p:nvPr>
        </p:nvSpPr>
        <p:spPr>
          <a:noFill/>
          <a:ln>
            <a:miter lim="800000"/>
            <a:headEnd/>
            <a:tailEnd/>
          </a:ln>
        </p:spPr>
        <p:txBody>
          <a:bodyPr/>
          <a:lstStyle/>
          <a:p>
            <a:fld id="{6682F02E-41DE-4907-A4DD-78FA2BFB49AC}" type="slidenum">
              <a:rPr lang="en-US" altLang="en-US" smtClean="0"/>
              <a:pPr/>
              <a:t>6</a:t>
            </a:fld>
            <a:endParaRPr lang="en-US" altLang="en-US" smtClean="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371600"/>
          </a:xfrm>
        </p:spPr>
        <p:txBody>
          <a:bodyPr/>
          <a:lstStyle/>
          <a:p>
            <a:r>
              <a:rPr lang="en-US" sz="3200" b="1" i="1" dirty="0">
                <a:solidFill>
                  <a:schemeClr val="accent1">
                    <a:lumMod val="50000"/>
                  </a:schemeClr>
                </a:solidFill>
                <a:latin typeface="Constantia" panose="02030602050306030303" pitchFamily="18" charset="0"/>
              </a:rPr>
              <a:t>Summary Definition of </a:t>
            </a:r>
            <a:r>
              <a:rPr lang="en-US" sz="3200" b="1" i="1" dirty="0" smtClean="0">
                <a:solidFill>
                  <a:schemeClr val="accent1">
                    <a:lumMod val="50000"/>
                  </a:schemeClr>
                </a:solidFill>
                <a:latin typeface="Constantia" panose="02030602050306030303" pitchFamily="18" charset="0"/>
              </a:rPr>
              <a:t/>
            </a:r>
            <a:br>
              <a:rPr lang="en-US" sz="3200" b="1" i="1" dirty="0" smtClean="0">
                <a:solidFill>
                  <a:schemeClr val="accent1">
                    <a:lumMod val="50000"/>
                  </a:schemeClr>
                </a:solidFill>
                <a:latin typeface="Constantia" panose="02030602050306030303" pitchFamily="18" charset="0"/>
              </a:rPr>
            </a:br>
            <a:r>
              <a:rPr lang="en-US" sz="3200" b="1" i="1" dirty="0" smtClean="0">
                <a:solidFill>
                  <a:schemeClr val="accent1">
                    <a:lumMod val="50000"/>
                  </a:schemeClr>
                </a:solidFill>
                <a:latin typeface="Constantia" panose="02030602050306030303" pitchFamily="18" charset="0"/>
              </a:rPr>
              <a:t>DUI </a:t>
            </a:r>
            <a:r>
              <a:rPr lang="en-US" sz="3200" b="1" i="1" dirty="0">
                <a:solidFill>
                  <a:schemeClr val="accent1">
                    <a:lumMod val="50000"/>
                  </a:schemeClr>
                </a:solidFill>
                <a:latin typeface="Constantia" panose="02030602050306030303" pitchFamily="18" charset="0"/>
              </a:rPr>
              <a:t>Treatment Services</a:t>
            </a:r>
            <a:r>
              <a:rPr lang="en-US" sz="3200" dirty="0"/>
              <a:t/>
            </a:r>
            <a:br>
              <a:rPr lang="en-US" sz="3200" dirty="0"/>
            </a:br>
            <a:r>
              <a:rPr lang="en-US" sz="3200" dirty="0"/>
              <a:t> </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088421085"/>
              </p:ext>
            </p:extLst>
          </p:nvPr>
        </p:nvGraphicFramePr>
        <p:xfrm>
          <a:off x="457200" y="1517407"/>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459" name="Slide Number Placeholder 3"/>
          <p:cNvSpPr>
            <a:spLocks noGrp="1"/>
          </p:cNvSpPr>
          <p:nvPr>
            <p:ph type="sldNum" sz="quarter" idx="11"/>
          </p:nvPr>
        </p:nvSpPr>
        <p:spPr>
          <a:noFill/>
          <a:ln>
            <a:miter lim="800000"/>
            <a:headEnd/>
            <a:tailEnd/>
          </a:ln>
        </p:spPr>
        <p:txBody>
          <a:bodyPr/>
          <a:lstStyle/>
          <a:p>
            <a:fld id="{2B3CDE2C-1F78-4875-87E3-B7E53C8C6487}" type="slidenum">
              <a:rPr lang="en-US" altLang="en-US" smtClean="0"/>
              <a:pPr/>
              <a:t>7</a:t>
            </a:fld>
            <a:endParaRPr lang="en-US" altLang="en-US" smtClean="0"/>
          </a:p>
        </p:txBody>
      </p:sp>
      <p:pic>
        <p:nvPicPr>
          <p:cNvPr id="19460" name="Picture 15" descr="ANd9GcRQieDmCPW_ov4MdEJ9gJvJ2MtLXRmmLAHgKF10qPxYzrsh2MIQlg"/>
          <p:cNvPicPr>
            <a:picLocks noChangeAspect="1" noChangeArrowheads="1"/>
          </p:cNvPicPr>
          <p:nvPr/>
        </p:nvPicPr>
        <p:blipFill>
          <a:blip r:embed="rId8"/>
          <a:srcRect/>
          <a:stretch>
            <a:fillRect/>
          </a:stretch>
        </p:blipFill>
        <p:spPr bwMode="auto">
          <a:xfrm>
            <a:off x="6858000" y="152400"/>
            <a:ext cx="1828800" cy="125476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3" descr="ANd9GcTCkYiXy7zeZW55equfx_SOlCFp8a-gKf9p0TWMyPrb7snEygxz"/>
          <p:cNvPicPr>
            <a:picLocks noChangeAspect="1" noChangeArrowheads="1"/>
          </p:cNvPicPr>
          <p:nvPr/>
        </p:nvPicPr>
        <p:blipFill>
          <a:blip r:embed="rId3"/>
          <a:srcRect/>
          <a:stretch>
            <a:fillRect/>
          </a:stretch>
        </p:blipFill>
        <p:spPr bwMode="auto">
          <a:xfrm>
            <a:off x="7162800" y="5380757"/>
            <a:ext cx="1981200" cy="1483728"/>
          </a:xfrm>
          <a:prstGeom prst="rect">
            <a:avLst/>
          </a:prstGeom>
          <a:noFill/>
          <a:ln w="9525">
            <a:noFill/>
            <a:miter lim="800000"/>
            <a:headEnd/>
            <a:tailEnd/>
          </a:ln>
        </p:spPr>
      </p:pic>
      <p:sp>
        <p:nvSpPr>
          <p:cNvPr id="2" name="Title 1"/>
          <p:cNvSpPr>
            <a:spLocks noGrp="1"/>
          </p:cNvSpPr>
          <p:nvPr>
            <p:ph type="title"/>
          </p:nvPr>
        </p:nvSpPr>
        <p:spPr>
          <a:xfrm>
            <a:off x="457200" y="609600"/>
            <a:ext cx="8229600" cy="914400"/>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sz="3200" b="1" i="1" dirty="0">
                <a:solidFill>
                  <a:schemeClr val="accent1">
                    <a:lumMod val="50000"/>
                  </a:schemeClr>
                </a:solidFill>
                <a:latin typeface="Constantia" panose="02030602050306030303" pitchFamily="18" charset="0"/>
              </a:rPr>
              <a:t>CADTP DUI Program Philosophy</a:t>
            </a:r>
            <a:br>
              <a:rPr lang="en-US" sz="3200" b="1" i="1" dirty="0">
                <a:solidFill>
                  <a:schemeClr val="accent1">
                    <a:lumMod val="50000"/>
                  </a:schemeClr>
                </a:solidFill>
                <a:latin typeface="Constantia" panose="02030602050306030303" pitchFamily="18" charset="0"/>
              </a:rPr>
            </a:br>
            <a:r>
              <a:rPr lang="en-US" sz="3200" b="1" i="1" dirty="0">
                <a:solidFill>
                  <a:schemeClr val="accent1">
                    <a:lumMod val="50000"/>
                  </a:schemeClr>
                </a:solidFill>
                <a:latin typeface="Constantia" panose="02030602050306030303" pitchFamily="18" charset="0"/>
              </a:rPr>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9814482"/>
              </p:ext>
            </p:extLst>
          </p:nvPr>
        </p:nvGraphicFramePr>
        <p:xfrm>
          <a:off x="457200" y="1371600"/>
          <a:ext cx="8229600" cy="4267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484" name="Slide Number Placeholder 3"/>
          <p:cNvSpPr>
            <a:spLocks noGrp="1"/>
          </p:cNvSpPr>
          <p:nvPr>
            <p:ph type="sldNum" sz="quarter" idx="11"/>
          </p:nvPr>
        </p:nvSpPr>
        <p:spPr>
          <a:noFill/>
          <a:ln>
            <a:miter lim="800000"/>
            <a:headEnd/>
            <a:tailEnd/>
          </a:ln>
        </p:spPr>
        <p:txBody>
          <a:bodyPr/>
          <a:lstStyle/>
          <a:p>
            <a:fld id="{A5E7FD09-5363-49B6-ADEF-3F2A2CEB9307}" type="slidenum">
              <a:rPr lang="en-US" altLang="en-US" smtClean="0"/>
              <a:pPr/>
              <a:t>8</a:t>
            </a:fld>
            <a:endParaRPr lang="en-US" altLang="en-US" smtClean="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z="2800" b="1" i="1" dirty="0" smtClean="0">
                <a:solidFill>
                  <a:schemeClr val="accent1">
                    <a:lumMod val="50000"/>
                  </a:schemeClr>
                </a:solidFill>
                <a:latin typeface="Constantia" panose="02030602050306030303" pitchFamily="18" charset="0"/>
              </a:rPr>
              <a:t>Best Practice Document -Table of Contents</a:t>
            </a:r>
            <a:endParaRPr lang="en-US" sz="2800" dirty="0"/>
          </a:p>
        </p:txBody>
      </p:sp>
      <p:sp>
        <p:nvSpPr>
          <p:cNvPr id="3" name="Slide Number Placeholder 2"/>
          <p:cNvSpPr>
            <a:spLocks noGrp="1"/>
          </p:cNvSpPr>
          <p:nvPr>
            <p:ph type="sldNum" sz="quarter" idx="11"/>
          </p:nvPr>
        </p:nvSpPr>
        <p:spPr/>
        <p:txBody>
          <a:bodyPr/>
          <a:lstStyle/>
          <a:p>
            <a:pPr>
              <a:defRPr/>
            </a:pPr>
            <a:fld id="{C918C0B1-9F43-4DD5-BDC6-653A3CF0B406}" type="slidenum">
              <a:rPr lang="en-US" altLang="en-US" smtClean="0"/>
              <a:pPr>
                <a:defRPr/>
              </a:pPr>
              <a:t>9</a:t>
            </a:fld>
            <a:endParaRPr lang="en-US" altLang="en-US"/>
          </a:p>
        </p:txBody>
      </p:sp>
      <p:sp>
        <p:nvSpPr>
          <p:cNvPr id="5" name="Control 1"/>
          <p:cNvSpPr>
            <a:spLocks noChangeArrowheads="1" noChangeShapeType="1"/>
          </p:cNvSpPr>
          <p:nvPr/>
        </p:nvSpPr>
        <p:spPr bwMode="auto">
          <a:xfrm>
            <a:off x="3119438" y="6992938"/>
            <a:ext cx="6049962" cy="7889875"/>
          </a:xfrm>
          <a:prstGeom prst="rect">
            <a:avLst/>
          </a:prstGeom>
          <a:noFill/>
          <a:ln>
            <a:noFill/>
          </a:ln>
          <a:effectLst/>
          <a:extLst>
            <a:ext uri="{91240B29-F687-4F45-9708-019B960494DF}">
              <a14:hiddenLine xmlns:a14="http://schemas.microsoft.com/office/drawing/2010/main" w="9525" algn="in">
                <a:no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0" tIns="0" rIns="0" bIns="0" numCol="1" anchor="t" anchorCtr="0" compatLnSpc="1">
            <a:prstTxWarp prst="textNoShape">
              <a:avLst/>
            </a:prstTxWarp>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74049614"/>
              </p:ext>
            </p:extLst>
          </p:nvPr>
        </p:nvGraphicFramePr>
        <p:xfrm>
          <a:off x="1752600" y="1219200"/>
          <a:ext cx="6705600" cy="5320854"/>
        </p:xfrm>
        <a:graphic>
          <a:graphicData uri="http://schemas.openxmlformats.org/drawingml/2006/table">
            <a:tbl>
              <a:tblPr firstRow="1" firstCol="1" bandRow="1"/>
              <a:tblGrid>
                <a:gridCol w="6705600"/>
              </a:tblGrid>
              <a:tr h="381000">
                <a:tc>
                  <a:txBody>
                    <a:bodyPr/>
                    <a:lstStyle/>
                    <a:p>
                      <a:pPr marL="274320" marR="0" algn="l">
                        <a:lnSpc>
                          <a:spcPct val="115000"/>
                        </a:lnSpc>
                        <a:spcBef>
                          <a:spcPts val="500"/>
                        </a:spcBef>
                        <a:spcAft>
                          <a:spcPts val="500"/>
                        </a:spcAft>
                      </a:pPr>
                      <a:r>
                        <a:rPr lang="en-US" sz="1600" b="1" kern="1400" dirty="0">
                          <a:solidFill>
                            <a:srgbClr val="000000"/>
                          </a:solidFill>
                          <a:effectLst/>
                          <a:latin typeface="Times New Roman"/>
                          <a:ea typeface="Times New Roman"/>
                        </a:rPr>
                        <a:t>Introduction</a:t>
                      </a:r>
                      <a:endParaRPr lang="en-US" sz="1600" kern="1400" dirty="0">
                        <a:solidFill>
                          <a:srgbClr val="000000"/>
                        </a:solidFill>
                        <a:effectLst/>
                        <a:latin typeface="Times New Roman"/>
                        <a:ea typeface="Times New Roman"/>
                      </a:endParaRP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CADTP History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170">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CADTP DUI Program Philosophy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Continuous Quality Improvement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DUI Program Structure of  Services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Substance Use Assessments and Program Sobriety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DUI Education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DUI Counseling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Program Fees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Leave of Absence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Transfers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Program Completions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170">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Program Dismissals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Client Records and Confidentiality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127">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Court Referral and Tracking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206">
                <a:tc>
                  <a:txBody>
                    <a:bodyPr/>
                    <a:lstStyle/>
                    <a:p>
                      <a:pPr marL="274320" marR="0" algn="l" defTabSz="914400" rtl="0" eaLnBrk="1" latinLnBrk="0" hangingPunct="1">
                        <a:lnSpc>
                          <a:spcPct val="115000"/>
                        </a:lnSpc>
                        <a:spcBef>
                          <a:spcPts val="500"/>
                        </a:spcBef>
                        <a:spcAft>
                          <a:spcPts val="500"/>
                        </a:spcAft>
                      </a:pPr>
                      <a:r>
                        <a:rPr lang="en-US" sz="1600" b="1" kern="1400" dirty="0">
                          <a:solidFill>
                            <a:srgbClr val="000000"/>
                          </a:solidFill>
                          <a:effectLst/>
                          <a:latin typeface="Times New Roman"/>
                          <a:ea typeface="Times New Roman"/>
                          <a:cs typeface="+mn-cs"/>
                        </a:rPr>
                        <a:t>Certification as an Alcohol and Other Drug Abuse Counselor (CAODC) </a:t>
                      </a:r>
                    </a:p>
                  </a:txBody>
                  <a:tcPr marL="22708" marR="22708" marT="22708" marB="227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802274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ADTP PPT Templat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CADTP PPT Template</Template>
  <TotalTime>2441</TotalTime>
  <Words>1373</Words>
  <Application>Microsoft Office PowerPoint</Application>
  <PresentationFormat>On-screen Show (4:3)</PresentationFormat>
  <Paragraphs>203</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CADTP PPT Template</vt:lpstr>
      <vt:lpstr>Best Practices  For California Licensed             Driving Under the Influence (DUI) Program Providers </vt:lpstr>
      <vt:lpstr>PowerPoint Presentation</vt:lpstr>
      <vt:lpstr>CADTP Organizational Member Contributors:</vt:lpstr>
      <vt:lpstr>Best Practice Document -Table of Contents</vt:lpstr>
      <vt:lpstr>Introduction: Intent of the Best Practice</vt:lpstr>
      <vt:lpstr>DUI Treatment in the Continuum of Care</vt:lpstr>
      <vt:lpstr>Summary Definition of  DUI Treatment Services  </vt:lpstr>
      <vt:lpstr>CADTP DUI Program Philosophy  </vt:lpstr>
      <vt:lpstr>Best Practice Document -Table of Contents</vt:lpstr>
      <vt:lpstr>Best Practice Document Structure</vt:lpstr>
      <vt:lpstr>Continuous Quality Improvement</vt:lpstr>
      <vt:lpstr>PowerPoint Presentation</vt:lpstr>
      <vt:lpstr>PowerPoint Presentation</vt:lpstr>
      <vt:lpstr>Continuous Quality Improvement</vt:lpstr>
      <vt:lpstr>Continuous Quality Improvement</vt:lpstr>
      <vt:lpstr>Continuous Quality Improvement</vt:lpstr>
      <vt:lpstr>Next Steps for the Best Practice Document</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DCHS Substance Use Disorders Statewide Conference August 11-13, 2014 Hilton Orange County Costa Mesa</dc:title>
  <dc:creator>Bob Dorris</dc:creator>
  <cp:lastModifiedBy>Barbara L Aday-Garcia</cp:lastModifiedBy>
  <cp:revision>151</cp:revision>
  <cp:lastPrinted>2014-07-30T19:55:26Z</cp:lastPrinted>
  <dcterms:created xsi:type="dcterms:W3CDTF">2014-07-16T17:13:42Z</dcterms:created>
  <dcterms:modified xsi:type="dcterms:W3CDTF">2015-02-27T18:27:20Z</dcterms:modified>
</cp:coreProperties>
</file>