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notesSlides/notesSlide15.xml" ContentType="application/vnd.openxmlformats-officedocument.presentationml.notesSlide+xml"/>
  <Override PartName="/ppt/charts/chart10.xml" ContentType="application/vnd.openxmlformats-officedocument.drawingml.chart+xml"/>
  <Override PartName="/ppt/notesSlides/notesSlide16.xml" ContentType="application/vnd.openxmlformats-officedocument.presentationml.notesSlide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87" r:id="rId5"/>
    <p:sldId id="270" r:id="rId6"/>
    <p:sldId id="271" r:id="rId7"/>
    <p:sldId id="260" r:id="rId8"/>
    <p:sldId id="272" r:id="rId9"/>
    <p:sldId id="273" r:id="rId10"/>
    <p:sldId id="274" r:id="rId11"/>
    <p:sldId id="288" r:id="rId12"/>
    <p:sldId id="276" r:id="rId13"/>
    <p:sldId id="277" r:id="rId14"/>
    <p:sldId id="279" r:id="rId15"/>
    <p:sldId id="280" r:id="rId16"/>
    <p:sldId id="281" r:id="rId17"/>
    <p:sldId id="282" r:id="rId18"/>
    <p:sldId id="283" r:id="rId19"/>
    <p:sldId id="286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921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quasi\ssrl\PROJECTS\CURRENT\DUI%202014\PRODUCTS\Chart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quasi\ssrl\PROJECTS\CURRENT\DUI%202014\PRODUCTS\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quasi\ssrl\PROJECTS\CURRENT\DUI%202014\PRODUCTS\Cha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quasi\ssrl\PROJECTS\CURRENT\DUI%202014\PRODUCTS\Char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kanga\CAL\USERS\ccirina\DUI%202014\PRODUCTS\Char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quasi\ssrl\PROJECTS\CURRENT\DUI%202014\PRODUCTS\Char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kanga\CAL\USERS\ccirina\DUI%202014\PRODUCTS\Char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quasi\ssrl\PROJECTS\CURRENT\DUI%202014\PRODUCTS\Char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quasi\ssrl\PROJECTS\CURRENT\DUI%202014\PRODUCTS\Char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quasi\ssrl\PROJECTS\CURRENT\DUI%202014\PRODUCTS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/>
            </a:pPr>
            <a:r>
              <a:rPr lang="en-US" dirty="0" smtClean="0"/>
              <a:t>Software Program(s) Used to Keep Client Information, Payment, Case Management and Service Activity Information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tx2"/>
            </a:solidFill>
            <a:ln>
              <a:solidFill>
                <a:prstClr val="black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'Q11'!$A$2:$A$7</c:f>
              <c:strCache>
                <c:ptCount val="6"/>
                <c:pt idx="0">
                  <c:v>Proprietary/Other Software</c:v>
                </c:pt>
                <c:pt idx="1">
                  <c:v>None</c:v>
                </c:pt>
                <c:pt idx="2">
                  <c:v>Access</c:v>
                </c:pt>
                <c:pt idx="3">
                  <c:v>Word</c:v>
                </c:pt>
                <c:pt idx="4">
                  <c:v>Excel</c:v>
                </c:pt>
                <c:pt idx="5">
                  <c:v>ADM</c:v>
                </c:pt>
              </c:strCache>
            </c:strRef>
          </c:cat>
          <c:val>
            <c:numRef>
              <c:f>'Q11'!$B$2:$B$7</c:f>
              <c:numCache>
                <c:formatCode>0%</c:formatCode>
                <c:ptCount val="6"/>
                <c:pt idx="0">
                  <c:v>0.438</c:v>
                </c:pt>
                <c:pt idx="1">
                  <c:v>8.3000000000000004E-2</c:v>
                </c:pt>
                <c:pt idx="2">
                  <c:v>0.124</c:v>
                </c:pt>
                <c:pt idx="3">
                  <c:v>0.23100000000000001</c:v>
                </c:pt>
                <c:pt idx="4">
                  <c:v>0.28100000000000003</c:v>
                </c:pt>
                <c:pt idx="5">
                  <c:v>0.33100000000000002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306962616"/>
        <c:axId val="306959088"/>
      </c:barChart>
      <c:catAx>
        <c:axId val="3069626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06959088"/>
        <c:crosses val="autoZero"/>
        <c:auto val="1"/>
        <c:lblAlgn val="ctr"/>
        <c:lblOffset val="100"/>
        <c:noMultiLvlLbl val="0"/>
      </c:catAx>
      <c:valAx>
        <c:axId val="306959088"/>
        <c:scaling>
          <c:orientation val="minMax"/>
          <c:max val="1"/>
        </c:scaling>
        <c:delete val="1"/>
        <c:axPos val="b"/>
        <c:numFmt formatCode="0%" sourceLinked="1"/>
        <c:majorTickMark val="out"/>
        <c:minorTickMark val="none"/>
        <c:tickLblPos val="nextTo"/>
        <c:crossAx val="3069626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Corbel" panose="020B0503020204020204" pitchFamily="34" charset="0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 b="0"/>
            </a:pPr>
            <a:r>
              <a:rPr lang="en-US" sz="2400" b="0" dirty="0">
                <a:latin typeface="Corbel" panose="020B0503020204020204" pitchFamily="34" charset="0"/>
              </a:rPr>
              <a:t>Routinely</a:t>
            </a:r>
            <a:r>
              <a:rPr lang="en-US" sz="2400" b="0" baseline="0" dirty="0">
                <a:latin typeface="Corbel" panose="020B0503020204020204" pitchFamily="34" charset="0"/>
              </a:rPr>
              <a:t> generate internal progress reports?</a:t>
            </a:r>
            <a:endParaRPr lang="en-US" sz="2400" b="0" dirty="0">
              <a:latin typeface="Corbel" panose="020B0503020204020204" pitchFamily="34" charset="0"/>
            </a:endParaRPr>
          </a:p>
        </c:rich>
      </c:tx>
      <c:layout>
        <c:manualLayout>
          <c:xMode val="edge"/>
          <c:yMode val="edge"/>
          <c:x val="0.13556548408976968"/>
          <c:y val="3.705825834270716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406025922017479"/>
          <c:y val="0.11657407407407408"/>
          <c:w val="0.69063749763238358"/>
          <c:h val="0.7674460484106153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2"/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solidFill>
                <a:schemeClr val="bg2">
                  <a:lumMod val="25000"/>
                  <a:lumOff val="75000"/>
                </a:schemeClr>
              </a:solidFill>
              <a:ln>
                <a:solidFill>
                  <a:sysClr val="windowText" lastClr="000000"/>
                </a:solidFill>
              </a:ln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bg1"/>
                    </a:solidFill>
                    <a:latin typeface="Corbel" panose="020B0503020204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'Q25'!$A$2:$A$3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'Q25'!$B$2:$B$3</c:f>
              <c:numCache>
                <c:formatCode>0%</c:formatCode>
                <c:ptCount val="2"/>
                <c:pt idx="0">
                  <c:v>0.58799999999999997</c:v>
                </c:pt>
                <c:pt idx="1">
                  <c:v>0.41199999999999998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2"/>
        <c:axId val="249101176"/>
        <c:axId val="248995968"/>
      </c:barChart>
      <c:catAx>
        <c:axId val="2491011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Corbel" panose="020B0503020204020204" pitchFamily="34" charset="0"/>
              </a:defRPr>
            </a:pPr>
            <a:endParaRPr lang="en-US"/>
          </a:p>
        </c:txPr>
        <c:crossAx val="248995968"/>
        <c:crosses val="autoZero"/>
        <c:auto val="1"/>
        <c:lblAlgn val="ctr"/>
        <c:lblOffset val="100"/>
        <c:noMultiLvlLbl val="0"/>
      </c:catAx>
      <c:valAx>
        <c:axId val="24899596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4910117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/>
            </a:pPr>
            <a:r>
              <a:rPr lang="en-US" sz="2400" b="0" baseline="0" dirty="0">
                <a:latin typeface="Corbel" panose="020B0503020204020204" pitchFamily="34" charset="0"/>
              </a:rPr>
              <a:t>Internal </a:t>
            </a:r>
            <a:r>
              <a:rPr lang="en-US" sz="2400" b="0" baseline="0" dirty="0" smtClean="0">
                <a:latin typeface="Corbel" panose="020B0503020204020204" pitchFamily="34" charset="0"/>
              </a:rPr>
              <a:t>Reports </a:t>
            </a:r>
            <a:r>
              <a:rPr lang="en-US" sz="2400" b="0" baseline="0" dirty="0">
                <a:latin typeface="Corbel" panose="020B0503020204020204" pitchFamily="34" charset="0"/>
              </a:rPr>
              <a:t>A</a:t>
            </a:r>
            <a:r>
              <a:rPr lang="en-US" sz="2400" b="0" baseline="0" dirty="0" smtClean="0">
                <a:latin typeface="Corbel" panose="020B0503020204020204" pitchFamily="34" charset="0"/>
              </a:rPr>
              <a:t>vailable </a:t>
            </a:r>
            <a:r>
              <a:rPr lang="en-US" sz="2400" b="0" baseline="0" dirty="0">
                <a:latin typeface="Corbel" panose="020B0503020204020204" pitchFamily="34" charset="0"/>
              </a:rPr>
              <a:t>for </a:t>
            </a:r>
            <a:r>
              <a:rPr lang="en-US" sz="2400" b="0" baseline="0" dirty="0" smtClean="0">
                <a:latin typeface="Corbel" panose="020B0503020204020204" pitchFamily="34" charset="0"/>
              </a:rPr>
              <a:t>Review </a:t>
            </a:r>
            <a:r>
              <a:rPr lang="en-US" sz="2400" b="0" baseline="0" dirty="0">
                <a:latin typeface="Corbel" panose="020B0503020204020204" pitchFamily="34" charset="0"/>
              </a:rPr>
              <a:t>by </a:t>
            </a:r>
            <a:r>
              <a:rPr lang="en-US" sz="2400" b="0" baseline="0" dirty="0" smtClean="0">
                <a:latin typeface="Corbel" panose="020B0503020204020204" pitchFamily="34" charset="0"/>
              </a:rPr>
              <a:t>County </a:t>
            </a:r>
            <a:r>
              <a:rPr lang="en-US" sz="2400" b="0" baseline="0" dirty="0">
                <a:latin typeface="Corbel" panose="020B0503020204020204" pitchFamily="34" charset="0"/>
              </a:rPr>
              <a:t>or </a:t>
            </a:r>
            <a:r>
              <a:rPr lang="en-US" sz="2400" b="0" baseline="0" dirty="0" smtClean="0">
                <a:latin typeface="Corbel" panose="020B0503020204020204" pitchFamily="34" charset="0"/>
              </a:rPr>
              <a:t>State </a:t>
            </a:r>
            <a:r>
              <a:rPr lang="en-US" sz="2400" b="0" baseline="0" dirty="0">
                <a:latin typeface="Corbel" panose="020B0503020204020204" pitchFamily="34" charset="0"/>
              </a:rPr>
              <a:t>O</a:t>
            </a:r>
            <a:r>
              <a:rPr lang="en-US" sz="2400" b="0" baseline="0" dirty="0" smtClean="0">
                <a:latin typeface="Corbel" panose="020B0503020204020204" pitchFamily="34" charset="0"/>
              </a:rPr>
              <a:t>versight Agency</a:t>
            </a:r>
            <a:endParaRPr lang="en-US" sz="2400" b="0" baseline="0" dirty="0">
              <a:latin typeface="Corbel" panose="020B0503020204020204" pitchFamily="34" charset="0"/>
            </a:endParaRPr>
          </a:p>
          <a:p>
            <a:pPr>
              <a:defRPr sz="1300"/>
            </a:pPr>
            <a:r>
              <a:rPr lang="en-US" sz="1400" b="0" baseline="0" dirty="0">
                <a:latin typeface="Corbel" panose="020B0503020204020204" pitchFamily="34" charset="0"/>
              </a:rPr>
              <a:t>[Among those who generate internal progress </a:t>
            </a:r>
            <a:r>
              <a:rPr lang="en-US" sz="1400" b="0" baseline="0" dirty="0" smtClean="0">
                <a:latin typeface="Corbel" panose="020B0503020204020204" pitchFamily="34" charset="0"/>
              </a:rPr>
              <a:t>reports]</a:t>
            </a:r>
            <a:endParaRPr lang="en-US" sz="1400" b="0" dirty="0">
              <a:latin typeface="Corbel" panose="020B0503020204020204" pitchFamily="34" charset="0"/>
            </a:endParaRPr>
          </a:p>
        </c:rich>
      </c:tx>
      <c:layout>
        <c:manualLayout>
          <c:xMode val="edge"/>
          <c:yMode val="edge"/>
          <c:x val="0.12243572716061095"/>
          <c:y val="1.6811652045921766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30298327166935457"/>
          <c:y val="0.36481426588640298"/>
          <c:w val="0.38586085005503351"/>
          <c:h val="0.51726211250620702"/>
        </c:manualLayout>
      </c:layout>
      <c:pieChart>
        <c:varyColors val="1"/>
        <c:ser>
          <c:idx val="0"/>
          <c:order val="0"/>
          <c:spPr>
            <a:ln>
              <a:solidFill>
                <a:sysClr val="windowText" lastClr="000000"/>
              </a:solidFill>
            </a:ln>
          </c:spPr>
          <c:dPt>
            <c:idx val="0"/>
            <c:bubble3D val="0"/>
            <c:spPr>
              <a:solidFill>
                <a:schemeClr val="tx2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1"/>
            <c:bubble3D val="0"/>
            <c:spPr>
              <a:solidFill>
                <a:schemeClr val="bg2">
                  <a:lumMod val="10000"/>
                  <a:lumOff val="90000"/>
                </a:schemeClr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3"/>
            <c:bubble3D val="0"/>
            <c:spPr>
              <a:solidFill>
                <a:srgbClr val="FFFFCC"/>
              </a:solidFill>
              <a:ln>
                <a:solidFill>
                  <a:sysClr val="windowText" lastClr="000000"/>
                </a:solidFill>
              </a:ln>
            </c:spPr>
          </c:dPt>
          <c:dLbls>
            <c:dLbl>
              <c:idx val="0"/>
              <c:layout>
                <c:manualLayout>
                  <c:x val="3.0018761726078799E-2"/>
                  <c:y val="-2.190923857632831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0018761726078799E-2"/>
                  <c:y val="-3.755869470227710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>
                    <a:latin typeface="Corbel" panose="020B0503020204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'Q26'!$A$1:$A$2</c:f>
              <c:strCache>
                <c:ptCount val="2"/>
                <c:pt idx="0">
                  <c:v>Yes</c:v>
                </c:pt>
                <c:pt idx="1">
                  <c:v>No </c:v>
                </c:pt>
              </c:strCache>
            </c:strRef>
          </c:cat>
          <c:val>
            <c:numRef>
              <c:f>'Q26'!$B$1:$B$2</c:f>
              <c:numCache>
                <c:formatCode>0%</c:formatCode>
                <c:ptCount val="2"/>
                <c:pt idx="0">
                  <c:v>0.59</c:v>
                </c:pt>
                <c:pt idx="1">
                  <c:v>0.41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b="0" i="0" u="none" strike="noStrike" kern="1200" baseline="0" dirty="0">
                <a:solidFill>
                  <a:prstClr val="white"/>
                </a:solidFill>
                <a:latin typeface="Corbel" panose="020B0503020204020204" pitchFamily="34" charset="0"/>
                <a:ea typeface="+mn-ea"/>
                <a:cs typeface="+mn-cs"/>
              </a:defRPr>
            </a:pPr>
            <a:r>
              <a:rPr lang="en-US" sz="2400" b="0" i="0" u="none" strike="noStrike" kern="1200" baseline="0" dirty="0" smtClean="0">
                <a:solidFill>
                  <a:prstClr val="white"/>
                </a:solidFill>
                <a:latin typeface="Corbel" panose="020B0503020204020204" pitchFamily="34" charset="0"/>
                <a:ea typeface="+mn-ea"/>
                <a:cs typeface="+mn-cs"/>
              </a:rPr>
              <a:t>Compatibility of Current System</a:t>
            </a:r>
            <a:endParaRPr lang="en-US" sz="2400" b="0" i="0" u="none" strike="noStrike" kern="1200" baseline="0" dirty="0">
              <a:solidFill>
                <a:prstClr val="white"/>
              </a:solidFill>
              <a:latin typeface="Corbel" panose="020B0503020204020204" pitchFamily="34" charset="0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0527005815449539"/>
          <c:y val="1.7645231846019249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3156217247588079"/>
          <c:y val="0.14208688948846429"/>
          <c:w val="0.64117694884099086"/>
          <c:h val="0.76482434140176914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c:spPr>
          </c:dPt>
          <c:dPt>
            <c:idx val="3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81%</a:t>
                    </a:r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4.9019607843137254E-3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 baseline="0">
                    <a:solidFill>
                      <a:schemeClr val="bg1"/>
                    </a:solidFill>
                    <a:latin typeface="Corbel" panose="020B0503020204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'Q13'!$A$3:$A$6</c:f>
              <c:strCache>
                <c:ptCount val="4"/>
                <c:pt idx="0">
                  <c:v>Not compatible with other system</c:v>
                </c:pt>
                <c:pt idx="1">
                  <c:v>With another system</c:v>
                </c:pt>
                <c:pt idx="2">
                  <c:v>With County oversight system</c:v>
                </c:pt>
                <c:pt idx="3">
                  <c:v>With parent organization system</c:v>
                </c:pt>
              </c:strCache>
            </c:strRef>
          </c:cat>
          <c:val>
            <c:numRef>
              <c:f>'Q13'!$B$3:$B$6</c:f>
              <c:numCache>
                <c:formatCode>0%</c:formatCode>
                <c:ptCount val="4"/>
                <c:pt idx="0">
                  <c:v>0.82</c:v>
                </c:pt>
                <c:pt idx="1">
                  <c:v>9.9000000000000005E-2</c:v>
                </c:pt>
                <c:pt idx="2">
                  <c:v>3.3000000000000002E-2</c:v>
                </c:pt>
                <c:pt idx="3">
                  <c:v>0.05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6"/>
        <c:overlap val="100"/>
        <c:axId val="246833960"/>
        <c:axId val="246832784"/>
      </c:barChart>
      <c:valAx>
        <c:axId val="24683278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46833960"/>
        <c:crosses val="autoZero"/>
        <c:crossBetween val="between"/>
      </c:valAx>
      <c:catAx>
        <c:axId val="24683396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aseline="0">
                <a:solidFill>
                  <a:schemeClr val="tx1"/>
                </a:solidFill>
                <a:latin typeface="Corbel" panose="020B0503020204020204" pitchFamily="34" charset="0"/>
              </a:defRPr>
            </a:pPr>
            <a:endParaRPr lang="en-US"/>
          </a:p>
        </c:txPr>
        <c:crossAx val="246832784"/>
        <c:crosses val="autoZero"/>
        <c:auto val="1"/>
        <c:lblAlgn val="ctr"/>
        <c:lblOffset val="100"/>
        <c:noMultiLvlLbl val="0"/>
      </c:catAx>
    </c:plotArea>
    <c:plotVisOnly val="1"/>
    <c:dispBlanksAs val="zero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 b="0"/>
            </a:pPr>
            <a:r>
              <a:rPr lang="en-US" sz="2400" b="0" dirty="0">
                <a:latin typeface="Corbel" panose="020B0503020204020204" pitchFamily="34" charset="0"/>
              </a:rPr>
              <a:t>Years</a:t>
            </a:r>
            <a:r>
              <a:rPr lang="en-US" sz="2400" b="0" baseline="0" dirty="0">
                <a:latin typeface="Corbel" panose="020B0503020204020204" pitchFamily="34" charset="0"/>
              </a:rPr>
              <a:t> </a:t>
            </a:r>
            <a:r>
              <a:rPr lang="en-US" sz="2400" b="0" baseline="0" dirty="0" smtClean="0">
                <a:latin typeface="Corbel" panose="020B0503020204020204" pitchFamily="34" charset="0"/>
              </a:rPr>
              <a:t>Data Maintained</a:t>
            </a:r>
            <a:endParaRPr lang="en-US" sz="2400" b="0" dirty="0">
              <a:latin typeface="Corbel" panose="020B0503020204020204" pitchFamily="34" charset="0"/>
            </a:endParaRPr>
          </a:p>
        </c:rich>
      </c:tx>
      <c:layout>
        <c:manualLayout>
          <c:xMode val="edge"/>
          <c:yMode val="edge"/>
          <c:x val="0.30024526100904053"/>
          <c:y val="3.5300131897419464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8527491755838214"/>
          <c:y val="0.20521439969046168"/>
          <c:w val="0.69122080893734439"/>
          <c:h val="0.76361309227486329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Lbls>
            <c:dLbl>
              <c:idx val="2"/>
              <c:layout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 baseline="0">
                    <a:solidFill>
                      <a:schemeClr val="bg1"/>
                    </a:solidFill>
                    <a:latin typeface="Corbel" panose="020B0503020204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'Q14'!$A$5:$A$8</c:f>
              <c:strCache>
                <c:ptCount val="4"/>
                <c:pt idx="0">
                  <c:v>15 years or more</c:v>
                </c:pt>
                <c:pt idx="1">
                  <c:v>10-14 years</c:v>
                </c:pt>
                <c:pt idx="2">
                  <c:v>5-9 years</c:v>
                </c:pt>
                <c:pt idx="3">
                  <c:v>Less than 5 years</c:v>
                </c:pt>
              </c:strCache>
            </c:strRef>
          </c:cat>
          <c:val>
            <c:numRef>
              <c:f>'Q14'!$B$5:$B$8</c:f>
              <c:numCache>
                <c:formatCode>0%</c:formatCode>
                <c:ptCount val="4"/>
                <c:pt idx="0">
                  <c:v>0.14499999999999999</c:v>
                </c:pt>
                <c:pt idx="1">
                  <c:v>0.23599999999999999</c:v>
                </c:pt>
                <c:pt idx="2">
                  <c:v>0.4</c:v>
                </c:pt>
                <c:pt idx="3">
                  <c:v>0.218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1"/>
        <c:axId val="246830040"/>
        <c:axId val="246830824"/>
      </c:barChart>
      <c:catAx>
        <c:axId val="24683004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aseline="0">
                <a:latin typeface="Corbel" panose="020B0503020204020204" pitchFamily="34" charset="0"/>
              </a:defRPr>
            </a:pPr>
            <a:endParaRPr lang="en-US"/>
          </a:p>
        </c:txPr>
        <c:crossAx val="246830824"/>
        <c:crosses val="autoZero"/>
        <c:auto val="1"/>
        <c:lblAlgn val="ctr"/>
        <c:lblOffset val="100"/>
        <c:noMultiLvlLbl val="0"/>
      </c:catAx>
      <c:valAx>
        <c:axId val="246830824"/>
        <c:scaling>
          <c:orientation val="minMax"/>
          <c:max val="1"/>
          <c:min val="0"/>
        </c:scaling>
        <c:delete val="1"/>
        <c:axPos val="b"/>
        <c:numFmt formatCode="0%" sourceLinked="1"/>
        <c:majorTickMark val="out"/>
        <c:minorTickMark val="none"/>
        <c:tickLblPos val="nextTo"/>
        <c:crossAx val="24683004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 sz="2400" b="0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2400" b="0" i="0" u="none" strike="noStrike" kern="1200" baseline="0" dirty="0">
                <a:solidFill>
                  <a:prstClr val="white"/>
                </a:solidFill>
                <a:latin typeface="Corbel" panose="020B0503020204020204" pitchFamily="34" charset="0"/>
                <a:ea typeface="+mn-ea"/>
                <a:cs typeface="+mn-cs"/>
              </a:rPr>
              <a:t>Have a dedicated staff person to manage/maintain database?</a:t>
            </a:r>
          </a:p>
        </c:rich>
      </c:tx>
      <c:layout>
        <c:manualLayout>
          <c:xMode val="edge"/>
          <c:yMode val="edge"/>
          <c:x val="0.15045144356955381"/>
          <c:y val="8.333333333333332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2.4444444444444446E-2"/>
          <c:y val="0"/>
          <c:w val="0.95111111111111113"/>
          <c:h val="0.92082803351504139"/>
        </c:manualLayout>
      </c:layout>
      <c:barChart>
        <c:barDir val="col"/>
        <c:grouping val="clustered"/>
        <c:varyColors val="0"/>
        <c:ser>
          <c:idx val="0"/>
          <c:order val="0"/>
          <c:spPr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ysClr val="windowText" lastClr="000000"/>
                </a:solidFill>
              </a:ln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 baseline="0">
                    <a:solidFill>
                      <a:schemeClr val="bg2"/>
                    </a:solidFill>
                    <a:latin typeface="Corbel" panose="020B0503020204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'Q15'!$A$2:$A$3</c:f>
              <c:strCache>
                <c:ptCount val="2"/>
                <c:pt idx="0">
                  <c:v>Yes</c:v>
                </c:pt>
                <c:pt idx="1">
                  <c:v>No/Other</c:v>
                </c:pt>
              </c:strCache>
            </c:strRef>
          </c:cat>
          <c:val>
            <c:numRef>
              <c:f>'Q15'!$B$2:$B$3</c:f>
              <c:numCache>
                <c:formatCode>0%</c:formatCode>
                <c:ptCount val="2"/>
                <c:pt idx="0">
                  <c:v>0.60199999999999998</c:v>
                </c:pt>
                <c:pt idx="1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6831608"/>
        <c:axId val="246829648"/>
      </c:barChart>
      <c:catAx>
        <c:axId val="2468316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 baseline="0">
                <a:latin typeface="Corbel" panose="020B0503020204020204" pitchFamily="34" charset="0"/>
              </a:defRPr>
            </a:pPr>
            <a:endParaRPr lang="en-US"/>
          </a:p>
        </c:txPr>
        <c:crossAx val="246829648"/>
        <c:crosses val="autoZero"/>
        <c:auto val="1"/>
        <c:lblAlgn val="ctr"/>
        <c:lblOffset val="100"/>
        <c:noMultiLvlLbl val="0"/>
      </c:catAx>
      <c:valAx>
        <c:axId val="246829648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683160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 b="0"/>
            </a:pPr>
            <a:r>
              <a:rPr lang="en-US" sz="2400" b="0" dirty="0">
                <a:latin typeface="Corbel" panose="020B0503020204020204" pitchFamily="34" charset="0"/>
              </a:rPr>
              <a:t>Familiar with </a:t>
            </a:r>
            <a:r>
              <a:rPr lang="en-US" sz="2400" b="0" dirty="0" err="1">
                <a:latin typeface="Corbel" panose="020B0503020204020204" pitchFamily="34" charset="0"/>
              </a:rPr>
              <a:t>CalOMS</a:t>
            </a:r>
            <a:r>
              <a:rPr lang="en-US" sz="2400" b="0" dirty="0">
                <a:latin typeface="Corbel" panose="020B0503020204020204" pitchFamily="34" charset="0"/>
              </a:rPr>
              <a:t> Procedures</a:t>
            </a:r>
            <a:br>
              <a:rPr lang="en-US" sz="2400" b="0" dirty="0">
                <a:latin typeface="Corbel" panose="020B0503020204020204" pitchFamily="34" charset="0"/>
              </a:rPr>
            </a:br>
            <a:endParaRPr lang="en-US" sz="2400" b="0" dirty="0">
              <a:latin typeface="Corbel" panose="020B0503020204020204" pitchFamily="34" charset="0"/>
            </a:endParaRPr>
          </a:p>
        </c:rich>
      </c:tx>
      <c:layout>
        <c:manualLayout>
          <c:xMode val="edge"/>
          <c:yMode val="edge"/>
          <c:x val="0.12511908233693012"/>
          <c:y val="8.07149003915494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382716049382722E-2"/>
          <c:y val="2.6031582117809044E-3"/>
          <c:w val="0.7583333333333333"/>
          <c:h val="0.797772021918312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bg2">
                <a:lumMod val="90000"/>
              </a:schemeClr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chemeClr val="bg2">
                  <a:lumMod val="10000"/>
                  <a:lumOff val="90000"/>
                </a:schemeClr>
              </a:solidFill>
              <a:ln>
                <a:noFill/>
              </a:ln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 baseline="0">
                    <a:solidFill>
                      <a:schemeClr val="bg1"/>
                    </a:solidFill>
                    <a:latin typeface="Corbel" panose="020B0503020204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'Q16'!$A$2:$A$3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'Q16'!$B$2:$B$3</c:f>
              <c:numCache>
                <c:formatCode>0%</c:formatCode>
                <c:ptCount val="2"/>
                <c:pt idx="0">
                  <c:v>0.436</c:v>
                </c:pt>
                <c:pt idx="1">
                  <c:v>0.56399999999999995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46833568"/>
        <c:axId val="246834352"/>
      </c:barChart>
      <c:catAx>
        <c:axId val="246833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aseline="0">
                <a:latin typeface="Corbel" panose="020B0503020204020204" pitchFamily="34" charset="0"/>
              </a:defRPr>
            </a:pPr>
            <a:endParaRPr lang="en-US"/>
          </a:p>
        </c:txPr>
        <c:crossAx val="246834352"/>
        <c:crosses val="autoZero"/>
        <c:auto val="1"/>
        <c:lblAlgn val="ctr"/>
        <c:lblOffset val="100"/>
        <c:noMultiLvlLbl val="0"/>
      </c:catAx>
      <c:valAx>
        <c:axId val="246834352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683356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>
                <a:latin typeface="+mj-lt"/>
              </a:defRPr>
            </a:pPr>
            <a:r>
              <a:rPr lang="en-US" sz="2400" dirty="0">
                <a:latin typeface="Corbel" panose="020B0503020204020204" pitchFamily="34" charset="0"/>
              </a:rPr>
              <a:t>Agency or </a:t>
            </a:r>
            <a:r>
              <a:rPr lang="en-US" sz="2400" dirty="0" smtClean="0">
                <a:latin typeface="Corbel" panose="020B0503020204020204" pitchFamily="34" charset="0"/>
              </a:rPr>
              <a:t>Parent </a:t>
            </a:r>
            <a:r>
              <a:rPr lang="en-US" sz="2400" dirty="0">
                <a:latin typeface="Corbel" panose="020B0503020204020204" pitchFamily="34" charset="0"/>
              </a:rPr>
              <a:t>C</a:t>
            </a:r>
            <a:r>
              <a:rPr lang="en-US" sz="2400" dirty="0" smtClean="0">
                <a:latin typeface="Corbel" panose="020B0503020204020204" pitchFamily="34" charset="0"/>
              </a:rPr>
              <a:t>orporation </a:t>
            </a:r>
            <a:r>
              <a:rPr lang="en-US" sz="2400" dirty="0">
                <a:latin typeface="Corbel" panose="020B0503020204020204" pitchFamily="34" charset="0"/>
              </a:rPr>
              <a:t>W</a:t>
            </a:r>
            <a:r>
              <a:rPr lang="en-US" sz="2400" dirty="0" smtClean="0">
                <a:latin typeface="Corbel" panose="020B0503020204020204" pitchFamily="34" charset="0"/>
              </a:rPr>
              <a:t>ork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dirty="0" err="1">
                <a:latin typeface="Corbel" panose="020B0503020204020204" pitchFamily="34" charset="0"/>
              </a:rPr>
              <a:t>CalOMS</a:t>
            </a:r>
            <a:r>
              <a:rPr lang="en-US" sz="2400" baseline="0" dirty="0">
                <a:latin typeface="Corbel" panose="020B0503020204020204" pitchFamily="34" charset="0"/>
              </a:rPr>
              <a:t> </a:t>
            </a:r>
            <a:endParaRPr lang="en-US" sz="2400" baseline="0" dirty="0" smtClean="0">
              <a:latin typeface="Corbel" panose="020B0503020204020204" pitchFamily="34" charset="0"/>
            </a:endParaRPr>
          </a:p>
          <a:p>
            <a:pPr>
              <a:defRPr sz="1200">
                <a:latin typeface="+mj-lt"/>
              </a:defRPr>
            </a:pPr>
            <a:r>
              <a:rPr lang="en-US" sz="1400" b="0" baseline="0" dirty="0" smtClean="0">
                <a:latin typeface="Corbel" panose="020B0503020204020204" pitchFamily="34" charset="0"/>
              </a:rPr>
              <a:t>[Among </a:t>
            </a:r>
            <a:r>
              <a:rPr lang="en-US" sz="1400" b="0" baseline="0" dirty="0">
                <a:latin typeface="Corbel" panose="020B0503020204020204" pitchFamily="34" charset="0"/>
              </a:rPr>
              <a:t>those familiar with </a:t>
            </a:r>
            <a:r>
              <a:rPr lang="en-US" sz="1400" b="0" baseline="0" dirty="0" err="1" smtClean="0">
                <a:latin typeface="Corbel" panose="020B0503020204020204" pitchFamily="34" charset="0"/>
              </a:rPr>
              <a:t>CalOMS</a:t>
            </a:r>
            <a:r>
              <a:rPr lang="en-US" sz="1400" b="0" baseline="0" dirty="0" smtClean="0">
                <a:latin typeface="Corbel" panose="020B0503020204020204" pitchFamily="34" charset="0"/>
              </a:rPr>
              <a:t>]</a:t>
            </a:r>
            <a:endParaRPr lang="en-US" sz="1400" b="0" dirty="0">
              <a:latin typeface="Corbel" panose="020B0503020204020204" pitchFamily="34" charset="0"/>
            </a:endParaRPr>
          </a:p>
        </c:rich>
      </c:tx>
      <c:layout>
        <c:manualLayout>
          <c:xMode val="edge"/>
          <c:yMode val="edge"/>
          <c:x val="0.13923029970090947"/>
          <c:y val="4.372885120129214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5590642739425012"/>
          <c:y val="0.32225721784776901"/>
          <c:w val="0.41945324421656593"/>
          <c:h val="0.55496890773268726"/>
        </c:manualLayout>
      </c:layout>
      <c:pieChart>
        <c:varyColors val="1"/>
        <c:ser>
          <c:idx val="0"/>
          <c:order val="0"/>
          <c:spPr>
            <a:solidFill>
              <a:schemeClr val="tx2"/>
            </a:solidFill>
            <a:ln>
              <a:solidFill>
                <a:sysClr val="windowText" lastClr="000000"/>
              </a:solidFill>
            </a:ln>
          </c:spPr>
          <c:dPt>
            <c:idx val="0"/>
            <c:bubble3D val="0"/>
          </c:dPt>
          <c:dPt>
            <c:idx val="1"/>
            <c:bubble3D val="0"/>
            <c:spPr>
              <a:solidFill>
                <a:schemeClr val="bg2">
                  <a:lumMod val="10000"/>
                  <a:lumOff val="90000"/>
                </a:schemeClr>
              </a:solidFill>
              <a:ln>
                <a:solidFill>
                  <a:sysClr val="windowText" lastClr="000000"/>
                </a:solidFill>
              </a:ln>
            </c:spPr>
          </c:dPt>
          <c:dLbls>
            <c:dLbl>
              <c:idx val="0"/>
              <c:layout>
                <c:manualLayout>
                  <c:x val="2.7777777777777776E-2"/>
                  <c:y val="-5.536332179930787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6666666666666666E-2"/>
                  <c:y val="-4.152249134948096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aseline="0">
                    <a:latin typeface="Corbel" panose="020B0503020204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'Q17'!$A$2:$A$3</c:f>
              <c:strCache>
                <c:ptCount val="2"/>
                <c:pt idx="0">
                  <c:v>Yes</c:v>
                </c:pt>
                <c:pt idx="1">
                  <c:v>No/No response</c:v>
                </c:pt>
              </c:strCache>
            </c:strRef>
          </c:cat>
          <c:val>
            <c:numRef>
              <c:f>'Q17'!$B$2:$B$3</c:f>
              <c:numCache>
                <c:formatCode>0%</c:formatCode>
                <c:ptCount val="2"/>
                <c:pt idx="0">
                  <c:v>0.55000000000000004</c:v>
                </c:pt>
                <c:pt idx="1">
                  <c:v>0.45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 b="0"/>
            </a:pPr>
            <a:r>
              <a:rPr lang="en-US" sz="2400" b="0" i="0" baseline="0" dirty="0">
                <a:effectLst/>
                <a:latin typeface="Corbel" panose="020B0503020204020204" pitchFamily="34" charset="0"/>
              </a:rPr>
              <a:t>Prior DUI History Information Collected</a:t>
            </a:r>
            <a:endParaRPr lang="en-US" sz="2400" b="0" dirty="0">
              <a:effectLst/>
              <a:latin typeface="Corbel" panose="020B0503020204020204" pitchFamily="34" charset="0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38555951990376203"/>
          <c:y val="0.1504657540895433"/>
          <c:w val="0.53516472550306216"/>
          <c:h val="0.7907790371223669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 baseline="0">
                    <a:solidFill>
                      <a:schemeClr val="bg1"/>
                    </a:solidFill>
                    <a:latin typeface="Corbel" panose="020B0503020204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Q20_Recoded!$A$1:$A$5</c:f>
              <c:strCache>
                <c:ptCount val="5"/>
                <c:pt idx="0">
                  <c:v>Last DUI program name/location</c:v>
                </c:pt>
                <c:pt idx="1">
                  <c:v>Date of last DUI program</c:v>
                </c:pt>
                <c:pt idx="2">
                  <c:v>Age at first DUI</c:v>
                </c:pt>
                <c:pt idx="3">
                  <c:v># prior DUI programs</c:v>
                </c:pt>
                <c:pt idx="4">
                  <c:v># prior DUIs</c:v>
                </c:pt>
              </c:strCache>
            </c:strRef>
          </c:cat>
          <c:val>
            <c:numRef>
              <c:f>Q20_Recoded!$B$1:$B$5</c:f>
              <c:numCache>
                <c:formatCode>0%</c:formatCode>
                <c:ptCount val="5"/>
                <c:pt idx="0">
                  <c:v>0.254</c:v>
                </c:pt>
                <c:pt idx="1">
                  <c:v>0.38600000000000001</c:v>
                </c:pt>
                <c:pt idx="2">
                  <c:v>0.40400000000000003</c:v>
                </c:pt>
                <c:pt idx="3">
                  <c:v>0.46500000000000002</c:v>
                </c:pt>
                <c:pt idx="4">
                  <c:v>0.78900000000000003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90"/>
        <c:axId val="249102352"/>
        <c:axId val="249103528"/>
      </c:barChart>
      <c:catAx>
        <c:axId val="24910235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aseline="0">
                <a:latin typeface="Corbel" panose="020B0503020204020204" pitchFamily="34" charset="0"/>
              </a:defRPr>
            </a:pPr>
            <a:endParaRPr lang="en-US"/>
          </a:p>
        </c:txPr>
        <c:crossAx val="249103528"/>
        <c:crosses val="autoZero"/>
        <c:auto val="1"/>
        <c:lblAlgn val="ctr"/>
        <c:lblOffset val="100"/>
        <c:noMultiLvlLbl val="0"/>
      </c:catAx>
      <c:valAx>
        <c:axId val="24910352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4910235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 b="0">
                <a:solidFill>
                  <a:schemeClr val="tx1"/>
                </a:solidFill>
              </a:defRPr>
            </a:pPr>
            <a:r>
              <a:rPr lang="en-US" sz="2400" b="0" dirty="0" smtClean="0">
                <a:solidFill>
                  <a:schemeClr val="tx1"/>
                </a:solidFill>
                <a:latin typeface="Corbel" panose="020B0503020204020204" pitchFamily="34" charset="0"/>
              </a:rPr>
              <a:t>Organizations Requiring</a:t>
            </a:r>
            <a:r>
              <a:rPr lang="en-US" sz="2400" b="0" baseline="0" dirty="0" smtClean="0">
                <a:solidFill>
                  <a:schemeClr val="tx1"/>
                </a:solidFill>
                <a:latin typeface="Corbel" panose="020B0503020204020204" pitchFamily="34" charset="0"/>
              </a:rPr>
              <a:t> Data</a:t>
            </a:r>
            <a:endParaRPr lang="en-US" sz="2400" b="0" dirty="0">
              <a:solidFill>
                <a:schemeClr val="tx1"/>
              </a:solidFill>
              <a:latin typeface="Corbel" panose="020B0503020204020204" pitchFamily="34" charset="0"/>
            </a:endParaRPr>
          </a:p>
        </c:rich>
      </c:tx>
      <c:layout>
        <c:manualLayout>
          <c:xMode val="edge"/>
          <c:yMode val="edge"/>
          <c:x val="0.20055467135756966"/>
          <c:y val="3.7898190357784224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32803127734033244"/>
          <c:y val="0.19384259259259259"/>
          <c:w val="0.63475349956255467"/>
          <c:h val="0.762100173163001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'Q23'!$B$1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ysClr val="windowText" lastClr="000000"/>
              </a:solidFill>
            </a:ln>
          </c:spPr>
          <c:invertIfNegative val="0"/>
          <c:dLbls>
            <c:dLbl>
              <c:idx val="0"/>
              <c:layout>
                <c:manualLayout>
                  <c:x val="2.8368794326241134E-2"/>
                  <c:y val="-5.847953216374268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 baseline="0">
                    <a:solidFill>
                      <a:schemeClr val="tx1"/>
                    </a:solidFill>
                    <a:latin typeface="Corbel" panose="020B0503020204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'Q23'!$A$2:$A$5</c:f>
              <c:strCache>
                <c:ptCount val="4"/>
                <c:pt idx="0">
                  <c:v>Federal agency</c:v>
                </c:pt>
                <c:pt idx="1">
                  <c:v>State agency</c:v>
                </c:pt>
                <c:pt idx="2">
                  <c:v>County oversight agency</c:v>
                </c:pt>
                <c:pt idx="3">
                  <c:v>Parent corporation</c:v>
                </c:pt>
              </c:strCache>
            </c:strRef>
          </c:cat>
          <c:val>
            <c:numRef>
              <c:f>'Q23'!$B$2:$B$5</c:f>
              <c:numCache>
                <c:formatCode>0%</c:formatCode>
                <c:ptCount val="4"/>
                <c:pt idx="0">
                  <c:v>1.7000000000000001E-2</c:v>
                </c:pt>
                <c:pt idx="1">
                  <c:v>0.56999999999999995</c:v>
                </c:pt>
                <c:pt idx="2">
                  <c:v>0.71899999999999997</c:v>
                </c:pt>
                <c:pt idx="3">
                  <c:v>0.28899999999999998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8"/>
        <c:overlap val="100"/>
        <c:axId val="249101568"/>
        <c:axId val="249100000"/>
      </c:barChart>
      <c:catAx>
        <c:axId val="24910156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aseline="0">
                <a:latin typeface="Corbel" panose="020B0503020204020204" pitchFamily="34" charset="0"/>
              </a:defRPr>
            </a:pPr>
            <a:endParaRPr lang="en-US"/>
          </a:p>
        </c:txPr>
        <c:crossAx val="249100000"/>
        <c:crosses val="autoZero"/>
        <c:auto val="1"/>
        <c:lblAlgn val="ctr"/>
        <c:lblOffset val="100"/>
        <c:noMultiLvlLbl val="0"/>
      </c:catAx>
      <c:valAx>
        <c:axId val="249100000"/>
        <c:scaling>
          <c:orientation val="minMax"/>
          <c:max val="1"/>
        </c:scaling>
        <c:delete val="1"/>
        <c:axPos val="b"/>
        <c:numFmt formatCode="0%" sourceLinked="0"/>
        <c:majorTickMark val="out"/>
        <c:minorTickMark val="none"/>
        <c:tickLblPos val="nextTo"/>
        <c:crossAx val="24910156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 b="0">
                <a:solidFill>
                  <a:schemeClr val="tx1"/>
                </a:solidFill>
              </a:defRPr>
            </a:pPr>
            <a:r>
              <a:rPr lang="en-US" sz="2400" b="0" dirty="0" smtClean="0">
                <a:solidFill>
                  <a:schemeClr val="tx1"/>
                </a:solidFill>
              </a:rPr>
              <a:t>Entities Share Client Data With</a:t>
            </a:r>
            <a:endParaRPr lang="en-US" sz="2400" b="0" dirty="0">
              <a:solidFill>
                <a:schemeClr val="tx1"/>
              </a:solidFill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31795302649024543"/>
          <c:y val="0.15460266505148396"/>
          <c:w val="0.6631466298671429"/>
          <c:h val="0.845397334948516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'Q24'!$B$1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tx2"/>
            </a:solidFill>
            <a:ln>
              <a:solidFill>
                <a:sysClr val="windowText" lastClr="00000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 baseline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'Q24'!$A$2:$A$7</c:f>
              <c:strCache>
                <c:ptCount val="6"/>
                <c:pt idx="0">
                  <c:v>Other</c:v>
                </c:pt>
                <c:pt idx="1">
                  <c:v>Outside entities</c:v>
                </c:pt>
                <c:pt idx="2">
                  <c:v>Outside researchers</c:v>
                </c:pt>
                <c:pt idx="3">
                  <c:v>Partner DUI providers</c:v>
                </c:pt>
                <c:pt idx="4">
                  <c:v>County oversight agency</c:v>
                </c:pt>
                <c:pt idx="5">
                  <c:v>Parent corporation</c:v>
                </c:pt>
              </c:strCache>
            </c:strRef>
          </c:cat>
          <c:val>
            <c:numRef>
              <c:f>'Q24'!$B$2:$B$7</c:f>
              <c:numCache>
                <c:formatCode>0%</c:formatCode>
                <c:ptCount val="6"/>
                <c:pt idx="0">
                  <c:v>9.9000000000000005E-2</c:v>
                </c:pt>
                <c:pt idx="1">
                  <c:v>0.182</c:v>
                </c:pt>
                <c:pt idx="2">
                  <c:v>0.05</c:v>
                </c:pt>
                <c:pt idx="3">
                  <c:v>0.107</c:v>
                </c:pt>
                <c:pt idx="4">
                  <c:v>0.67800000000000005</c:v>
                </c:pt>
                <c:pt idx="5">
                  <c:v>0.27300000000000002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1"/>
        <c:overlap val="-19"/>
        <c:axId val="249103136"/>
        <c:axId val="249100392"/>
      </c:barChart>
      <c:catAx>
        <c:axId val="24910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49100392"/>
        <c:crosses val="autoZero"/>
        <c:auto val="1"/>
        <c:lblAlgn val="ctr"/>
        <c:lblOffset val="100"/>
        <c:noMultiLvlLbl val="0"/>
      </c:catAx>
      <c:valAx>
        <c:axId val="249100392"/>
        <c:scaling>
          <c:orientation val="minMax"/>
          <c:max val="1"/>
        </c:scaling>
        <c:delete val="1"/>
        <c:axPos val="b"/>
        <c:numFmt formatCode="0%" sourceLinked="0"/>
        <c:majorTickMark val="out"/>
        <c:minorTickMark val="none"/>
        <c:tickLblPos val="nextTo"/>
        <c:crossAx val="24910313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baseline="0">
          <a:latin typeface="Corbel" panose="020B0503020204020204" pitchFamily="34" charset="0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1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5348D-8B34-49B8-9C3C-62A96BC56744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823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823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DCF74-DDD9-40BE-A9D0-0244E18D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2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B6EF6-74D1-44D5-885C-8CC4CDB839C4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511"/>
            <a:ext cx="5607050" cy="41832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824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824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75E6E-A65A-4334-B4B6-3CA09FBEC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5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5E6E-A65A-4334-B4B6-3CA09FBEC1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9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Especially</a:t>
            </a:r>
            <a:r>
              <a:rPr lang="en-US" baseline="0" dirty="0" smtClean="0"/>
              <a:t> data elements pertaining to administrative purposes.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5E6E-A65A-4334-B4B6-3CA09FBEC1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7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capturing</a:t>
            </a:r>
            <a:r>
              <a:rPr lang="en-US" baseline="0" dirty="0" smtClean="0"/>
              <a:t> tends to diminish over elements that are major predictors of program success—risk related.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5E6E-A65A-4334-B4B6-3CA09FBEC1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91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data</a:t>
            </a:r>
            <a:r>
              <a:rPr lang="en-US" baseline="0" dirty="0" smtClean="0"/>
              <a:t> elements most likely to be captured are those pertaining to administrative activities or program operations.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5E6E-A65A-4334-B4B6-3CA09FBEC1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67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Counties</a:t>
            </a:r>
            <a:r>
              <a:rPr lang="en-US" baseline="0" dirty="0" smtClean="0"/>
              <a:t> can play a major role in encouraging data collection, as majority of them require some data submission.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5E6E-A65A-4334-B4B6-3CA09FBEC1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57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than parent agencies, county oversight</a:t>
            </a:r>
            <a:r>
              <a:rPr lang="en-US" baseline="0" dirty="0" smtClean="0"/>
              <a:t> agencies can play a major role as the majority of them already require data submission.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5E6E-A65A-4334-B4B6-3CA09FBEC1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2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DUI programs already generate internal</a:t>
            </a:r>
            <a:r>
              <a:rPr lang="en-US" baseline="0" dirty="0" smtClean="0"/>
              <a:t> data management reports.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5E6E-A65A-4334-B4B6-3CA09FBEC1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0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majority also share reports with state and county oversight</a:t>
            </a:r>
            <a:r>
              <a:rPr lang="en-US" baseline="0" dirty="0" smtClean="0"/>
              <a:t> agencies. A content analysis?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5E6E-A65A-4334-B4B6-3CA09FBEC1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Response</a:t>
            </a:r>
            <a:r>
              <a:rPr lang="en-US" baseline="0" dirty="0" smtClean="0"/>
              <a:t> rate for </a:t>
            </a:r>
            <a:r>
              <a:rPr lang="en-US" dirty="0" smtClean="0"/>
              <a:t>last survey was 76% (individual</a:t>
            </a:r>
            <a:r>
              <a:rPr lang="en-US" baseline="0" dirty="0" smtClean="0"/>
              <a:t> response)</a:t>
            </a:r>
          </a:p>
          <a:p>
            <a:r>
              <a:rPr lang="en-US" baseline="0" dirty="0" smtClean="0"/>
              <a:t>This survey is by main organizational representatives (overseeing or knowledgeable of all agency DUI programs data systems).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5E6E-A65A-4334-B4B6-3CA09FBEC1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28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wide range of systems</a:t>
            </a:r>
            <a:r>
              <a:rPr lang="en-US" baseline="0" dirty="0" smtClean="0"/>
              <a:t> are used to capture DUI program data; Largest portion belongs to proprietary data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5E6E-A65A-4334-B4B6-3CA09FBEC1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85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vast majority of DUI program data systems are not compatible</a:t>
            </a:r>
            <a:r>
              <a:rPr lang="en-US" baseline="0" dirty="0" smtClean="0"/>
              <a:t> with other systems; In other words special efforts are needed to extract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5E6E-A65A-4334-B4B6-3CA09FBEC1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12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majority of programs</a:t>
            </a:r>
            <a:r>
              <a:rPr lang="en-US" baseline="0" dirty="0" smtClean="0"/>
              <a:t> keep track of their data for 5 years a longer.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5E6E-A65A-4334-B4B6-3CA09FBEC1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45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majority of program</a:t>
            </a:r>
            <a:r>
              <a:rPr lang="en-US" baseline="0" dirty="0" smtClean="0"/>
              <a:t> providers are cognizant of the technical needs and have assigned special staff to handle program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5E6E-A65A-4334-B4B6-3CA09FBEC1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57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CalOMS</a:t>
            </a:r>
            <a:r>
              <a:rPr lang="en-US" dirty="0" smtClean="0"/>
              <a:t> is</a:t>
            </a:r>
            <a:r>
              <a:rPr lang="en-US" baseline="0" dirty="0" smtClean="0"/>
              <a:t> actually not a stranger to many program providers.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5E6E-A65A-4334-B4B6-3CA09FBEC1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14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than half of the</a:t>
            </a:r>
            <a:r>
              <a:rPr lang="en-US" baseline="0" dirty="0" smtClean="0"/>
              <a:t> parent agencies work with </a:t>
            </a:r>
            <a:r>
              <a:rPr lang="en-US" baseline="0" dirty="0" err="1" smtClean="0"/>
              <a:t>CalOMS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5E6E-A65A-4334-B4B6-3CA09FBEC1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33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programs capture a wide range of data elements. Here</a:t>
            </a:r>
            <a:r>
              <a:rPr lang="en-US" baseline="0" dirty="0" smtClean="0"/>
              <a:t> are a few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5E6E-A65A-4334-B4B6-3CA09FBEC1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8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819D-7EC1-4BD4-90AC-0C9EFE78CBB7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C0C7C5-82EB-4DC0-A9B4-E5B0B508AA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 Descriptive Analysis of Community-Based Programs for California Parolees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5438-5E17-4E74-9C18-3C56C44BB233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Descriptive Analysis of Community-Based Programs for California Parolees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C7C5-82EB-4DC0-A9B4-E5B0B508AA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8A3-093E-4555-B739-D903C10F6DCF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Descriptive Analysis of Community-Based Programs for California Parolees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C7C5-82EB-4DC0-A9B4-E5B0B508AA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9CA8-1615-444B-916E-19EFD1A6135A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Descriptive Analysis of Community-Based Programs for California Parolees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C7C5-82EB-4DC0-A9B4-E5B0B508AA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031-27D7-49BC-BBD7-D1890C8069D6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Descriptive Analysis of Community-Based Programs for California Parolees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C7C5-82EB-4DC0-A9B4-E5B0B508AA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50B0-0CF3-4A18-9594-972AB3045019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Descriptive Analysis of Community-Based Programs for California Parolees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C7C5-82EB-4DC0-A9B4-E5B0B508AA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570E-F05B-4961-B023-8C4A59E623D5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Descriptive Analysis of Community-Based Programs for California Parolees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C7C5-82EB-4DC0-A9B4-E5B0B508AA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0B51-23D3-441B-A50A-6E25653B6F3C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Descriptive Analysis of Community-Based Programs for California Parolees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C7C5-82EB-4DC0-A9B4-E5B0B508AA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D33E-1587-4BD4-BE05-FAA3E5B64F60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Descriptive Analysis of Community-Based Programs for California Parolees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C7C5-82EB-4DC0-A9B4-E5B0B508AA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B344-7F05-4019-9D06-6CFA857CA522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Descriptive Analysis of Community-Based Programs for California Parolees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C7C5-82EB-4DC0-A9B4-E5B0B508AA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2935-BFA7-413F-A7A0-F2525A3D50D0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Descriptive Analysis of Community-Based Programs for California Parolees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C7C5-82EB-4DC0-A9B4-E5B0B508AA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33240A8-9713-4029-BC92-197E0AC89871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8C0C7C5-82EB-4DC0-A9B4-E5B0B508AA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 Descriptive Analysis of Community-Based Programs for California Parolees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rbel" panose="020B0503020204020204" pitchFamily="34" charset="0"/>
              </a:rPr>
              <a:t>DUI Program Providers’ 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dirty="0">
                <a:latin typeface="Corbel" panose="020B0503020204020204" pitchFamily="34" charset="0"/>
              </a:rPr>
              <a:t>Data Management Practices: 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dirty="0">
                <a:latin typeface="Corbel" panose="020B0503020204020204" pitchFamily="34" charset="0"/>
              </a:rPr>
              <a:t>A Statewide 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Sheldon Zhang, PhD</a:t>
            </a:r>
          </a:p>
          <a:p>
            <a:r>
              <a:rPr lang="en-US" dirty="0" smtClean="0"/>
              <a:t>San Diego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609600"/>
            <a:ext cx="6883577" cy="301227"/>
          </a:xfrm>
        </p:spPr>
        <p:txBody>
          <a:bodyPr/>
          <a:lstStyle/>
          <a:p>
            <a:pPr algn="r"/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DUI Program Providers’ Data Management Practices: A Statewide Survey</a:t>
            </a:r>
            <a:endParaRPr lang="en-US" sz="1400" b="1" dirty="0">
              <a:solidFill>
                <a:schemeClr val="accent6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74481174"/>
              </p:ext>
            </p:extLst>
          </p:nvPr>
        </p:nvGraphicFramePr>
        <p:xfrm>
          <a:off x="1371600" y="1447800"/>
          <a:ext cx="65532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66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609600"/>
            <a:ext cx="6883577" cy="301227"/>
          </a:xfrm>
        </p:spPr>
        <p:txBody>
          <a:bodyPr/>
          <a:lstStyle/>
          <a:p>
            <a:pPr algn="r"/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DUI Program Providers’ Data Management Practices: A Statewide Survey</a:t>
            </a:r>
            <a:endParaRPr lang="en-US" sz="1400" b="1" dirty="0">
              <a:solidFill>
                <a:schemeClr val="accent6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315200" cy="620697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rbel" panose="020B0503020204020204" pitchFamily="34" charset="0"/>
              </a:rPr>
              <a:t>Biographical Items Collected</a:t>
            </a:r>
            <a:endParaRPr lang="en-US" sz="24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1524000"/>
            <a:ext cx="7772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spcAft>
                <a:spcPts val="600"/>
              </a:spcAft>
              <a:buNone/>
            </a:pPr>
            <a:r>
              <a:rPr lang="en-US" dirty="0"/>
              <a:t>More than </a:t>
            </a:r>
            <a:r>
              <a:rPr lang="en-US" dirty="0">
                <a:solidFill>
                  <a:schemeClr val="tx2"/>
                </a:solidFill>
              </a:rPr>
              <a:t>90%</a:t>
            </a:r>
            <a:r>
              <a:rPr lang="en-US" dirty="0"/>
              <a:t> of programs collected the following </a:t>
            </a:r>
            <a:r>
              <a:rPr lang="en-US" u="sng" dirty="0" smtClean="0"/>
              <a:t>biographical items</a:t>
            </a:r>
            <a:r>
              <a:rPr lang="en-US" dirty="0"/>
              <a:t>:</a:t>
            </a:r>
          </a:p>
          <a:p>
            <a:pPr marL="285750" lvl="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Name</a:t>
            </a:r>
          </a:p>
          <a:p>
            <a:pPr marL="285750" lvl="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Drivers license number</a:t>
            </a:r>
          </a:p>
          <a:p>
            <a:pPr marL="285750" lvl="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Zip code</a:t>
            </a:r>
          </a:p>
          <a:p>
            <a:pPr marL="285750" lvl="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DOB</a:t>
            </a:r>
          </a:p>
          <a:p>
            <a:pPr marL="285750" lvl="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Gender</a:t>
            </a:r>
          </a:p>
          <a:p>
            <a:pPr marL="285750" lvl="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Ethnicity</a:t>
            </a:r>
          </a:p>
          <a:p>
            <a:pPr marL="285750" lvl="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0">
              <a:spcAft>
                <a:spcPts val="600"/>
              </a:spcAft>
              <a:buClr>
                <a:schemeClr val="tx2"/>
              </a:buClr>
            </a:pPr>
            <a:r>
              <a:rPr lang="en-US" dirty="0" smtClean="0"/>
              <a:t>In addition, </a:t>
            </a:r>
            <a:r>
              <a:rPr lang="en-US" u="sng" dirty="0" smtClean="0"/>
              <a:t>at least half </a:t>
            </a:r>
            <a:r>
              <a:rPr lang="en-US" dirty="0" smtClean="0"/>
              <a:t>of the programs collected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Primary language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Drivers license state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Employment status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Marital status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Education level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# of dependents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Household income and income sources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Social Security Number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Education level</a:t>
            </a:r>
            <a:endParaRPr lang="en-US" sz="1600" dirty="0"/>
          </a:p>
          <a:p>
            <a:pPr lvl="0">
              <a:buClr>
                <a:schemeClr val="tx2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7800"/>
            <a:ext cx="7315200" cy="620697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rbel" panose="020B0503020204020204" pitchFamily="34" charset="0"/>
              </a:rPr>
              <a:t>Case Identifier Items Collected</a:t>
            </a:r>
            <a:endParaRPr lang="en-US" sz="24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315200" cy="38443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More </a:t>
            </a:r>
            <a:r>
              <a:rPr lang="en-US" dirty="0"/>
              <a:t>than </a:t>
            </a:r>
            <a:r>
              <a:rPr lang="en-US" dirty="0">
                <a:solidFill>
                  <a:schemeClr val="tx2"/>
                </a:solidFill>
              </a:rPr>
              <a:t>90%</a:t>
            </a:r>
            <a:r>
              <a:rPr lang="en-US" dirty="0"/>
              <a:t> of programs collected the following DUI </a:t>
            </a:r>
            <a:r>
              <a:rPr lang="en-US" u="sng" dirty="0"/>
              <a:t>case identifier items</a:t>
            </a:r>
            <a:r>
              <a:rPr lang="en-US" dirty="0"/>
              <a:t>:</a:t>
            </a:r>
          </a:p>
          <a:p>
            <a:pPr lvl="0"/>
            <a:r>
              <a:rPr lang="en-US" sz="1800" dirty="0"/>
              <a:t>Court case/docket number</a:t>
            </a:r>
          </a:p>
          <a:p>
            <a:pPr lvl="0"/>
            <a:r>
              <a:rPr lang="en-US" sz="1800" dirty="0"/>
              <a:t>Court identifier </a:t>
            </a:r>
          </a:p>
          <a:p>
            <a:pPr lvl="0"/>
            <a:r>
              <a:rPr lang="en-US" sz="1800" dirty="0"/>
              <a:t>Program length</a:t>
            </a:r>
          </a:p>
          <a:p>
            <a:pPr lvl="0"/>
            <a:r>
              <a:rPr lang="en-US" sz="1800" dirty="0"/>
              <a:t>Enrollment type (new, transfer, etc</a:t>
            </a:r>
            <a:r>
              <a:rPr lang="en-US" sz="1800" dirty="0" smtClean="0"/>
              <a:t>.)</a:t>
            </a:r>
            <a:endParaRPr lang="en-US" sz="1800" dirty="0"/>
          </a:p>
          <a:p>
            <a:pPr lvl="0"/>
            <a:r>
              <a:rPr lang="en-US" sz="1800" dirty="0"/>
              <a:t>DMV forms</a:t>
            </a:r>
          </a:p>
          <a:p>
            <a:pPr lvl="0"/>
            <a:r>
              <a:rPr lang="en-US" sz="1800" dirty="0"/>
              <a:t>Arrest date</a:t>
            </a:r>
          </a:p>
          <a:p>
            <a:pPr lvl="0"/>
            <a:r>
              <a:rPr lang="en-US" sz="1800" dirty="0"/>
              <a:t>AOD assessment info</a:t>
            </a:r>
          </a:p>
          <a:p>
            <a:pPr lvl="0"/>
            <a:r>
              <a:rPr lang="en-US" sz="1800" dirty="0"/>
              <a:t>Reduced fee</a:t>
            </a:r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609600"/>
            <a:ext cx="6883577" cy="301227"/>
          </a:xfrm>
        </p:spPr>
        <p:txBody>
          <a:bodyPr/>
          <a:lstStyle/>
          <a:p>
            <a:pPr algn="r"/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DUI Program Providers’ Data Management Practices: A Statewide Survey</a:t>
            </a:r>
            <a:endParaRPr lang="en-US" sz="1400" b="1" dirty="0">
              <a:solidFill>
                <a:schemeClr val="accent6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6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609600"/>
            <a:ext cx="6883577" cy="301227"/>
          </a:xfrm>
        </p:spPr>
        <p:txBody>
          <a:bodyPr/>
          <a:lstStyle/>
          <a:p>
            <a:pPr algn="r"/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DUI Program Providers’ Data Management Practices: A Statewide Survey</a:t>
            </a:r>
            <a:endParaRPr lang="en-US" sz="1400" b="1" dirty="0">
              <a:solidFill>
                <a:schemeClr val="accent6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961360642"/>
              </p:ext>
            </p:extLst>
          </p:nvPr>
        </p:nvGraphicFramePr>
        <p:xfrm>
          <a:off x="609600" y="1447800"/>
          <a:ext cx="8229600" cy="4495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81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609600"/>
            <a:ext cx="6883577" cy="301227"/>
          </a:xfrm>
        </p:spPr>
        <p:txBody>
          <a:bodyPr/>
          <a:lstStyle/>
          <a:p>
            <a:pPr algn="r"/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DUI Program Providers’ Data Management Practices: A Statewide Survey</a:t>
            </a:r>
            <a:endParaRPr lang="en-US" sz="1400" b="1" dirty="0">
              <a:solidFill>
                <a:schemeClr val="accent6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995413"/>
            <a:ext cx="64008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orbel" panose="020B0503020204020204" pitchFamily="34" charset="0"/>
              </a:rPr>
              <a:t>Client Exit Data </a:t>
            </a:r>
            <a:r>
              <a:rPr lang="en-US" sz="2400" dirty="0" smtClean="0">
                <a:solidFill>
                  <a:schemeClr val="tx2"/>
                </a:solidFill>
                <a:latin typeface="Corbel" panose="020B0503020204020204" pitchFamily="34" charset="0"/>
              </a:rPr>
              <a:t>Collected</a:t>
            </a:r>
          </a:p>
          <a:p>
            <a:endParaRPr lang="en-US" b="1" dirty="0">
              <a:latin typeface="Corbel" panose="020B0503020204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Corbel" panose="020B0503020204020204" pitchFamily="34" charset="0"/>
              </a:rPr>
              <a:t>The </a:t>
            </a:r>
            <a:r>
              <a:rPr lang="en-US" sz="2000" b="1" dirty="0" smtClean="0">
                <a:latin typeface="Corbel" panose="020B0503020204020204" pitchFamily="34" charset="0"/>
              </a:rPr>
              <a:t>majority </a:t>
            </a:r>
            <a:r>
              <a:rPr lang="en-US" sz="2000" b="1" dirty="0">
                <a:latin typeface="Corbel" panose="020B0503020204020204" pitchFamily="34" charset="0"/>
              </a:rPr>
              <a:t>of providers </a:t>
            </a:r>
            <a:r>
              <a:rPr lang="en-US" sz="2000" dirty="0">
                <a:latin typeface="Corbel" panose="020B0503020204020204" pitchFamily="34" charset="0"/>
              </a:rPr>
              <a:t>collected the following exit data:</a:t>
            </a:r>
          </a:p>
          <a:p>
            <a:pPr marL="285750" lvl="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orbel" panose="020B0503020204020204" pitchFamily="34" charset="0"/>
              </a:rPr>
              <a:t>Program exit date</a:t>
            </a:r>
          </a:p>
          <a:p>
            <a:pPr marL="285750" lvl="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orbel" panose="020B0503020204020204" pitchFamily="34" charset="0"/>
              </a:rPr>
              <a:t>Type of exit</a:t>
            </a:r>
          </a:p>
          <a:p>
            <a:pPr marL="285750" lvl="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orbel" panose="020B0503020204020204" pitchFamily="34" charset="0"/>
              </a:rPr>
              <a:t>Reason for termination</a:t>
            </a:r>
          </a:p>
          <a:p>
            <a:pPr marL="285750" lvl="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orbel" panose="020B0503020204020204" pitchFamily="34" charset="0"/>
              </a:rPr>
              <a:t>Transfer destination</a:t>
            </a:r>
          </a:p>
          <a:p>
            <a:pPr marL="285750" lvl="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orbel" panose="020B0503020204020204" pitchFamily="34" charset="0"/>
              </a:rPr>
              <a:t>F</a:t>
            </a:r>
            <a:r>
              <a:rPr lang="en-US" dirty="0" smtClean="0">
                <a:latin typeface="Corbel" panose="020B0503020204020204" pitchFamily="34" charset="0"/>
              </a:rPr>
              <a:t>ee </a:t>
            </a:r>
            <a:r>
              <a:rPr lang="en-US" dirty="0">
                <a:latin typeface="Corbel" panose="020B0503020204020204" pitchFamily="34" charset="0"/>
              </a:rPr>
              <a:t>payment </a:t>
            </a:r>
            <a:r>
              <a:rPr lang="en-US" dirty="0" smtClean="0">
                <a:latin typeface="Corbel" panose="020B0503020204020204" pitchFamily="34" charset="0"/>
              </a:rPr>
              <a:t>plan extension</a:t>
            </a:r>
            <a:endParaRPr lang="en-US" dirty="0">
              <a:latin typeface="Corbel" panose="020B0503020204020204" pitchFamily="34" charset="0"/>
            </a:endParaRPr>
          </a:p>
          <a:p>
            <a:pPr marL="285750" lvl="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orbel" panose="020B0503020204020204" pitchFamily="34" charset="0"/>
              </a:rPr>
              <a:t># leave </a:t>
            </a:r>
            <a:r>
              <a:rPr lang="en-US" dirty="0">
                <a:latin typeface="Corbel" panose="020B0503020204020204" pitchFamily="34" charset="0"/>
              </a:rPr>
              <a:t>of </a:t>
            </a:r>
            <a:r>
              <a:rPr lang="en-US" dirty="0" smtClean="0">
                <a:latin typeface="Corbel" panose="020B0503020204020204" pitchFamily="34" charset="0"/>
              </a:rPr>
              <a:t>absence days</a:t>
            </a:r>
            <a:endParaRPr lang="en-US" dirty="0">
              <a:latin typeface="Corbel" panose="020B0503020204020204" pitchFamily="34" charset="0"/>
            </a:endParaRPr>
          </a:p>
          <a:p>
            <a:pPr marL="285750" lvl="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orbel" panose="020B0503020204020204" pitchFamily="34" charset="0"/>
              </a:rPr>
              <a:t># unexcused absences</a:t>
            </a:r>
          </a:p>
          <a:p>
            <a:pPr marL="285750" lvl="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orbel" panose="020B0503020204020204" pitchFamily="34" charset="0"/>
              </a:rPr>
              <a:t># education sessions attended</a:t>
            </a:r>
          </a:p>
          <a:p>
            <a:pPr marL="285750" lvl="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orbel" panose="020B0503020204020204" pitchFamily="34" charset="0"/>
              </a:rPr>
              <a:t># group sessions attended</a:t>
            </a:r>
          </a:p>
          <a:p>
            <a:pPr marL="285750" lvl="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orbel" panose="020B0503020204020204" pitchFamily="34" charset="0"/>
              </a:rPr>
              <a:t># face-to-face sessions attended</a:t>
            </a:r>
          </a:p>
          <a:p>
            <a:pPr marL="285750" lvl="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orbel" panose="020B0503020204020204" pitchFamily="34" charset="0"/>
              </a:rPr>
              <a:t># re-entry </a:t>
            </a:r>
            <a:r>
              <a:rPr lang="en-US" dirty="0">
                <a:latin typeface="Corbel" panose="020B0503020204020204" pitchFamily="34" charset="0"/>
              </a:rPr>
              <a:t>sessions </a:t>
            </a:r>
            <a:r>
              <a:rPr lang="en-US" dirty="0" smtClean="0">
                <a:latin typeface="Corbel" panose="020B0503020204020204" pitchFamily="34" charset="0"/>
              </a:rPr>
              <a:t>attended</a:t>
            </a:r>
          </a:p>
          <a:p>
            <a:pPr marL="285750" lvl="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orbel" panose="020B0503020204020204" pitchFamily="34" charset="0"/>
              </a:rPr>
              <a:t># self-help </a:t>
            </a:r>
            <a:r>
              <a:rPr lang="en-US" dirty="0">
                <a:latin typeface="Corbel" panose="020B0503020204020204" pitchFamily="34" charset="0"/>
              </a:rPr>
              <a:t>sessions </a:t>
            </a:r>
            <a:r>
              <a:rPr lang="en-US" dirty="0" smtClean="0">
                <a:latin typeface="Corbel" panose="020B0503020204020204" pitchFamily="34" charset="0"/>
              </a:rPr>
              <a:t>attended </a:t>
            </a:r>
          </a:p>
          <a:p>
            <a:pPr lvl="0"/>
            <a:endParaRPr lang="en-US" dirty="0" smtClean="0">
              <a:latin typeface="Corbel" panose="020B0503020204020204" pitchFamily="34" charset="0"/>
            </a:endParaRPr>
          </a:p>
          <a:p>
            <a:pPr lvl="0"/>
            <a:r>
              <a:rPr lang="en-US" dirty="0" smtClean="0">
                <a:latin typeface="Corbel" panose="020B0503020204020204" pitchFamily="34" charset="0"/>
              </a:rPr>
              <a:t>However,</a:t>
            </a:r>
            <a:endParaRPr lang="en-US" dirty="0">
              <a:latin typeface="Corbel" panose="020B0503020204020204" pitchFamily="34" charset="0"/>
            </a:endParaRPr>
          </a:p>
          <a:p>
            <a:pPr marL="285750" lvl="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orbel" panose="020B0503020204020204" pitchFamily="34" charset="0"/>
              </a:rPr>
              <a:t>Less </a:t>
            </a:r>
            <a:r>
              <a:rPr lang="en-US" dirty="0">
                <a:latin typeface="Corbel" panose="020B0503020204020204" pitchFamily="34" charset="0"/>
              </a:rPr>
              <a:t>than half (45%) conducted </a:t>
            </a:r>
            <a:r>
              <a:rPr lang="en-US" dirty="0">
                <a:solidFill>
                  <a:schemeClr val="tx2"/>
                </a:solidFill>
                <a:latin typeface="Corbel" panose="020B0503020204020204" pitchFamily="34" charset="0"/>
              </a:rPr>
              <a:t>pre- and post-testing </a:t>
            </a:r>
            <a:r>
              <a:rPr lang="en-US" dirty="0">
                <a:latin typeface="Corbel" panose="020B0503020204020204" pitchFamily="34" charset="0"/>
              </a:rPr>
              <a:t>of DUI program knowledge. </a:t>
            </a:r>
          </a:p>
        </p:txBody>
      </p:sp>
    </p:spTree>
    <p:extLst>
      <p:ext uri="{BB962C8B-B14F-4D97-AF65-F5344CB8AC3E}">
        <p14:creationId xmlns:p14="http://schemas.microsoft.com/office/powerpoint/2010/main" val="364101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609600"/>
            <a:ext cx="6883577" cy="301227"/>
          </a:xfrm>
        </p:spPr>
        <p:txBody>
          <a:bodyPr/>
          <a:lstStyle/>
          <a:p>
            <a:pPr algn="r"/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DUI Program Providers’ Data Management Practices: A Statewide Survey</a:t>
            </a:r>
            <a:endParaRPr lang="en-US" sz="1400" b="1" dirty="0">
              <a:solidFill>
                <a:schemeClr val="accent6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557095882"/>
              </p:ext>
            </p:extLst>
          </p:nvPr>
        </p:nvGraphicFramePr>
        <p:xfrm>
          <a:off x="1066800" y="1524000"/>
          <a:ext cx="71628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832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609600"/>
            <a:ext cx="6883577" cy="301227"/>
          </a:xfrm>
        </p:spPr>
        <p:txBody>
          <a:bodyPr/>
          <a:lstStyle/>
          <a:p>
            <a:pPr algn="r"/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DUI Program Providers’ Data Management Practices: A Statewide Survey</a:t>
            </a:r>
            <a:endParaRPr lang="en-US" sz="1400" b="1" dirty="0">
              <a:solidFill>
                <a:schemeClr val="accent6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878933759"/>
              </p:ext>
            </p:extLst>
          </p:nvPr>
        </p:nvGraphicFramePr>
        <p:xfrm>
          <a:off x="762000" y="1295400"/>
          <a:ext cx="73914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16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609600"/>
            <a:ext cx="6883577" cy="301227"/>
          </a:xfrm>
        </p:spPr>
        <p:txBody>
          <a:bodyPr/>
          <a:lstStyle/>
          <a:p>
            <a:pPr algn="r"/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DUI Program Providers’ Data Management Practices: A Statewide Survey</a:t>
            </a:r>
            <a:endParaRPr lang="en-US" sz="1400" b="1" dirty="0">
              <a:solidFill>
                <a:schemeClr val="accent6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560092332"/>
              </p:ext>
            </p:extLst>
          </p:nvPr>
        </p:nvGraphicFramePr>
        <p:xfrm>
          <a:off x="914400" y="1524000"/>
          <a:ext cx="73914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59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609600"/>
            <a:ext cx="6883577" cy="301227"/>
          </a:xfrm>
        </p:spPr>
        <p:txBody>
          <a:bodyPr/>
          <a:lstStyle/>
          <a:p>
            <a:pPr algn="r"/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DUI Program Providers’ Data Management Practices: A Statewide Survey</a:t>
            </a:r>
            <a:endParaRPr lang="en-US" sz="1400" b="1" dirty="0">
              <a:solidFill>
                <a:schemeClr val="accent6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918773307"/>
              </p:ext>
            </p:extLst>
          </p:nvPr>
        </p:nvGraphicFramePr>
        <p:xfrm>
          <a:off x="609600" y="1295400"/>
          <a:ext cx="76962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108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1"/>
            <a:ext cx="7315200" cy="6096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Corbel" panose="020B0503020204020204" pitchFamily="34" charset="0"/>
              </a:rPr>
              <a:t>Recommendations</a:t>
            </a:r>
            <a:endParaRPr lang="en-US" sz="3600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9975"/>
            <a:ext cx="7391400" cy="4568425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Tremendous amounts of data are being collected, and effective use can be achieved!</a:t>
            </a:r>
          </a:p>
          <a:p>
            <a:pPr lvl="0"/>
            <a:r>
              <a:rPr lang="en-US" dirty="0" smtClean="0"/>
              <a:t>Implementation </a:t>
            </a:r>
            <a:r>
              <a:rPr lang="en-US" dirty="0"/>
              <a:t>of a </a:t>
            </a:r>
            <a:r>
              <a:rPr lang="en-US" dirty="0">
                <a:solidFill>
                  <a:schemeClr val="tx2"/>
                </a:solidFill>
              </a:rPr>
              <a:t>standardized</a:t>
            </a:r>
            <a:r>
              <a:rPr lang="en-US" dirty="0"/>
              <a:t> and cost-effective data capturing system among all California DUI program providers 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sz="1600" dirty="0" smtClean="0"/>
              <a:t>Such </a:t>
            </a:r>
            <a:r>
              <a:rPr lang="en-US" sz="1600" dirty="0"/>
              <a:t>a system allows service providers, counties, the state, and independent evaluators the ability to better assess program outcomes, track </a:t>
            </a:r>
            <a:r>
              <a:rPr lang="en-US" sz="1600" dirty="0" smtClean="0"/>
              <a:t>performance, and, </a:t>
            </a:r>
            <a:r>
              <a:rPr lang="en-US" sz="1600" dirty="0"/>
              <a:t>most importantly, search for and apply evidence-based practices. </a:t>
            </a:r>
          </a:p>
          <a:p>
            <a:pPr lvl="0"/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dirty="0" smtClean="0">
                <a:solidFill>
                  <a:schemeClr val="tx2"/>
                </a:solidFill>
              </a:rPr>
              <a:t>roviders</a:t>
            </a:r>
            <a:r>
              <a:rPr lang="en-US" dirty="0">
                <a:solidFill>
                  <a:schemeClr val="tx2"/>
                </a:solidFill>
              </a:rPr>
              <a:t>’ buy-in </a:t>
            </a:r>
            <a:r>
              <a:rPr lang="en-US" dirty="0"/>
              <a:t>is vitally important in the development of a common data management system. 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sz="1600" dirty="0" smtClean="0"/>
              <a:t>The </a:t>
            </a:r>
            <a:r>
              <a:rPr lang="en-US" sz="1600" dirty="0"/>
              <a:t>current DUI Advisory Board or a task force within the advisory body can take on the assignment to explore cost-effective ways to develop/acquire such a data system. </a:t>
            </a:r>
          </a:p>
          <a:p>
            <a:pPr lvl="0"/>
            <a:r>
              <a:rPr lang="en-US" dirty="0" smtClean="0"/>
              <a:t>Early steps toward a standardized system would include use of:</a:t>
            </a:r>
          </a:p>
          <a:p>
            <a:pPr lvl="1"/>
            <a:r>
              <a:rPr lang="en-US" sz="1600" dirty="0" smtClean="0"/>
              <a:t>a </a:t>
            </a:r>
            <a:r>
              <a:rPr lang="en-US" sz="1600" dirty="0"/>
              <a:t>core set of </a:t>
            </a:r>
            <a:r>
              <a:rPr lang="en-US" sz="1600" dirty="0">
                <a:solidFill>
                  <a:schemeClr val="tx2"/>
                </a:solidFill>
              </a:rPr>
              <a:t>common data </a:t>
            </a:r>
            <a:r>
              <a:rPr lang="en-US" sz="1600" dirty="0" smtClean="0">
                <a:solidFill>
                  <a:schemeClr val="tx2"/>
                </a:solidFill>
              </a:rPr>
              <a:t>elements</a:t>
            </a:r>
            <a:r>
              <a:rPr lang="en-US" sz="1600" dirty="0"/>
              <a:t>,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endParaRPr lang="en-US" sz="1600" dirty="0" smtClean="0"/>
          </a:p>
          <a:p>
            <a:pPr lvl="1">
              <a:spcAft>
                <a:spcPts val="600"/>
              </a:spcAft>
            </a:pPr>
            <a:r>
              <a:rPr lang="en-US" sz="1600" dirty="0" smtClean="0"/>
              <a:t>a </a:t>
            </a:r>
            <a:r>
              <a:rPr lang="en-US" sz="1600" dirty="0">
                <a:solidFill>
                  <a:schemeClr val="tx2"/>
                </a:solidFill>
              </a:rPr>
              <a:t>common data format </a:t>
            </a:r>
            <a:r>
              <a:rPr lang="en-US" sz="1600" dirty="0"/>
              <a:t>(e.g., Excel or Access) to allow for data sharing or </a:t>
            </a:r>
            <a:r>
              <a:rPr lang="en-US" sz="1600" dirty="0" smtClean="0"/>
              <a:t>transfer.</a:t>
            </a:r>
            <a:endParaRPr lang="en-US" sz="1600" dirty="0"/>
          </a:p>
          <a:p>
            <a:pPr lvl="0"/>
            <a:r>
              <a:rPr lang="en-US" dirty="0"/>
              <a:t>Since all </a:t>
            </a:r>
            <a:r>
              <a:rPr lang="en-US" dirty="0" smtClean="0"/>
              <a:t>providers </a:t>
            </a:r>
            <a:r>
              <a:rPr lang="en-US" dirty="0"/>
              <a:t>surveyed had </a:t>
            </a:r>
            <a:r>
              <a:rPr lang="en-US" dirty="0" smtClean="0"/>
              <a:t>internet access, a </a:t>
            </a:r>
            <a:r>
              <a:rPr lang="en-US" dirty="0">
                <a:solidFill>
                  <a:schemeClr val="tx2"/>
                </a:solidFill>
              </a:rPr>
              <a:t>web-based</a:t>
            </a:r>
            <a:r>
              <a:rPr lang="en-US" dirty="0"/>
              <a:t> data entry and management system </a:t>
            </a:r>
            <a:r>
              <a:rPr lang="en-US" dirty="0" smtClean="0"/>
              <a:t>with industrial-grade security should </a:t>
            </a:r>
            <a:r>
              <a:rPr lang="en-US" dirty="0"/>
              <a:t>be </a:t>
            </a:r>
            <a:r>
              <a:rPr lang="en-US" dirty="0" smtClean="0"/>
              <a:t>explored.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609600"/>
            <a:ext cx="6883577" cy="301227"/>
          </a:xfrm>
        </p:spPr>
        <p:txBody>
          <a:bodyPr/>
          <a:lstStyle/>
          <a:p>
            <a:pPr algn="r"/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DUI Program Providers’ Data Management Practices: A Statewide Survey</a:t>
            </a:r>
            <a:endParaRPr lang="en-US" sz="1400" b="1" dirty="0">
              <a:solidFill>
                <a:schemeClr val="accent6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9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467600" cy="1154097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orbel" panose="020B0503020204020204" pitchFamily="34" charset="0"/>
              </a:rPr>
              <a:t>Study Objective</a:t>
            </a:r>
            <a:endParaRPr lang="en-US" sz="3600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543800" cy="3886200"/>
          </a:xfrm>
        </p:spPr>
        <p:txBody>
          <a:bodyPr>
            <a:normAutofit fontScale="92500" lnSpcReduction="10000"/>
          </a:bodyPr>
          <a:lstStyle/>
          <a:p>
            <a:pPr marL="45720" indent="0">
              <a:spcAft>
                <a:spcPts val="600"/>
              </a:spcAft>
              <a:buNone/>
            </a:pPr>
            <a:r>
              <a:rPr lang="en-US" dirty="0" smtClean="0">
                <a:latin typeface="Corbel" panose="020B0503020204020204" pitchFamily="34" charset="0"/>
              </a:rPr>
              <a:t>Conduct a statewide survey of DUI programs to gather information on current data management capabilities and practices, including: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latin typeface="Corbel" panose="020B0503020204020204" pitchFamily="34" charset="0"/>
              </a:rPr>
              <a:t>Software programs used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latin typeface="Corbel" panose="020B0503020204020204" pitchFamily="34" charset="0"/>
              </a:rPr>
              <a:t>Data management staffing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latin typeface="Corbel" panose="020B0503020204020204" pitchFamily="34" charset="0"/>
              </a:rPr>
              <a:t>Familiarity with </a:t>
            </a:r>
            <a:r>
              <a:rPr lang="en-US" dirty="0" err="1" smtClean="0">
                <a:latin typeface="Corbel" panose="020B0503020204020204" pitchFamily="34" charset="0"/>
              </a:rPr>
              <a:t>CalOMS</a:t>
            </a:r>
            <a:r>
              <a:rPr lang="en-US" dirty="0" smtClean="0">
                <a:latin typeface="Corbel" panose="020B0503020204020204" pitchFamily="34" charset="0"/>
              </a:rPr>
              <a:t> procedures</a:t>
            </a:r>
          </a:p>
          <a:p>
            <a:pPr lvl="1"/>
            <a:r>
              <a:rPr lang="en-US" dirty="0" smtClean="0">
                <a:latin typeface="Corbel" panose="020B0503020204020204" pitchFamily="34" charset="0"/>
              </a:rPr>
              <a:t>Specific data items collected</a:t>
            </a:r>
          </a:p>
          <a:p>
            <a:pPr lvl="2"/>
            <a:r>
              <a:rPr lang="en-US" dirty="0" smtClean="0">
                <a:latin typeface="Corbel" panose="020B0503020204020204" pitchFamily="34" charset="0"/>
              </a:rPr>
              <a:t>Biographical items</a:t>
            </a:r>
          </a:p>
          <a:p>
            <a:pPr lvl="2"/>
            <a:r>
              <a:rPr lang="en-US" dirty="0" smtClean="0">
                <a:latin typeface="Corbel" panose="020B0503020204020204" pitchFamily="34" charset="0"/>
              </a:rPr>
              <a:t>DUI case identifier items</a:t>
            </a:r>
          </a:p>
          <a:p>
            <a:pPr lvl="2"/>
            <a:r>
              <a:rPr lang="en-US" dirty="0" smtClean="0">
                <a:latin typeface="Corbel" panose="020B0503020204020204" pitchFamily="34" charset="0"/>
              </a:rPr>
              <a:t>Prior DUI history</a:t>
            </a:r>
          </a:p>
          <a:p>
            <a:pPr lvl="2">
              <a:spcAft>
                <a:spcPts val="600"/>
              </a:spcAft>
            </a:pPr>
            <a:r>
              <a:rPr lang="en-US" dirty="0" smtClean="0">
                <a:latin typeface="Corbel" panose="020B0503020204020204" pitchFamily="34" charset="0"/>
              </a:rPr>
              <a:t>Client exit data</a:t>
            </a:r>
            <a:endParaRPr lang="en-US" dirty="0">
              <a:latin typeface="Corbel" panose="020B05030202040202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rbel" panose="020B0503020204020204" pitchFamily="34" charset="0"/>
              </a:rPr>
              <a:t>Data sharing requirements and practices</a:t>
            </a:r>
          </a:p>
          <a:p>
            <a:pPr lvl="1"/>
            <a:r>
              <a:rPr lang="en-US" dirty="0" smtClean="0">
                <a:latin typeface="Corbel" panose="020B0503020204020204" pitchFamily="34" charset="0"/>
              </a:rPr>
              <a:t>How data used in-house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609600"/>
            <a:ext cx="6883577" cy="301227"/>
          </a:xfrm>
        </p:spPr>
        <p:txBody>
          <a:bodyPr/>
          <a:lstStyle/>
          <a:p>
            <a:pPr algn="r"/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DUI Program Providers’ Data Management Practices: A Statewide Survey</a:t>
            </a:r>
            <a:endParaRPr lang="en-US" sz="1400" b="1" dirty="0">
              <a:solidFill>
                <a:schemeClr val="accent6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Methods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315200" cy="353952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Survey constructed in collaboration with SDSU researchers, DUI unit staff and DUI program providers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Initial link to survey sent by DHCS to DUI providers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Telephone follow-up conducted with all non-respondents</a:t>
            </a:r>
          </a:p>
          <a:p>
            <a:r>
              <a:rPr lang="en-US" dirty="0" smtClean="0"/>
              <a:t>Final N=121 providers (79% response rate)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609600"/>
            <a:ext cx="6883577" cy="301227"/>
          </a:xfrm>
        </p:spPr>
        <p:txBody>
          <a:bodyPr/>
          <a:lstStyle/>
          <a:p>
            <a:pPr algn="r"/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DUI Program Providers’ Data Management Practices: A Statewide Survey</a:t>
            </a:r>
            <a:endParaRPr lang="en-US" sz="1400" b="1" dirty="0">
              <a:solidFill>
                <a:schemeClr val="accent6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8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62200"/>
            <a:ext cx="7315200" cy="1293592"/>
          </a:xfrm>
        </p:spPr>
        <p:txBody>
          <a:bodyPr/>
          <a:lstStyle/>
          <a:p>
            <a:r>
              <a:rPr lang="en-US" dirty="0" smtClean="0">
                <a:latin typeface="Corbel" panose="020B0503020204020204" pitchFamily="34" charset="0"/>
              </a:rPr>
              <a:t>Results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1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93918534"/>
              </p:ext>
            </p:extLst>
          </p:nvPr>
        </p:nvGraphicFramePr>
        <p:xfrm>
          <a:off x="533400" y="1066800"/>
          <a:ext cx="83058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609600"/>
            <a:ext cx="6883577" cy="301227"/>
          </a:xfrm>
        </p:spPr>
        <p:txBody>
          <a:bodyPr/>
          <a:lstStyle/>
          <a:p>
            <a:pPr algn="r"/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DUI Program Providers’ Data Management Practices: A Statewide Survey</a:t>
            </a:r>
            <a:endParaRPr lang="en-US" sz="1400" b="1" dirty="0">
              <a:solidFill>
                <a:schemeClr val="accent6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7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082063848"/>
              </p:ext>
            </p:extLst>
          </p:nvPr>
        </p:nvGraphicFramePr>
        <p:xfrm>
          <a:off x="838200" y="1143000"/>
          <a:ext cx="77724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609600"/>
            <a:ext cx="6883577" cy="301227"/>
          </a:xfrm>
        </p:spPr>
        <p:txBody>
          <a:bodyPr/>
          <a:lstStyle/>
          <a:p>
            <a:pPr algn="r"/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DUI Program Providers’ Data Management Practices: A Statewide Survey</a:t>
            </a:r>
            <a:endParaRPr lang="en-US" sz="1400" b="1" dirty="0">
              <a:solidFill>
                <a:schemeClr val="accent6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0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932060126"/>
              </p:ext>
            </p:extLst>
          </p:nvPr>
        </p:nvGraphicFramePr>
        <p:xfrm>
          <a:off x="1295400" y="1371600"/>
          <a:ext cx="6858000" cy="4481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609600"/>
            <a:ext cx="6883577" cy="301227"/>
          </a:xfrm>
        </p:spPr>
        <p:txBody>
          <a:bodyPr/>
          <a:lstStyle/>
          <a:p>
            <a:pPr algn="r"/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DUI Program Providers’ Data Management Practices: A Statewide Survey</a:t>
            </a:r>
            <a:endParaRPr lang="en-US" sz="1400" b="1" dirty="0">
              <a:solidFill>
                <a:schemeClr val="accent6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609600"/>
            <a:ext cx="6883577" cy="301227"/>
          </a:xfrm>
        </p:spPr>
        <p:txBody>
          <a:bodyPr/>
          <a:lstStyle/>
          <a:p>
            <a:pPr algn="r"/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DUI Program Providers’ Data Management Practices: A Statewide Survey</a:t>
            </a:r>
            <a:endParaRPr lang="en-US" sz="1400" b="1" dirty="0">
              <a:solidFill>
                <a:schemeClr val="accent6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969194764"/>
              </p:ext>
            </p:extLst>
          </p:nvPr>
        </p:nvGraphicFramePr>
        <p:xfrm>
          <a:off x="1752600" y="1752600"/>
          <a:ext cx="57150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80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609600"/>
            <a:ext cx="6883577" cy="301227"/>
          </a:xfrm>
        </p:spPr>
        <p:txBody>
          <a:bodyPr/>
          <a:lstStyle/>
          <a:p>
            <a:pPr algn="r"/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rPr>
              <a:t>DUI Program Providers’ Data Management Practices: A Statewide Survey</a:t>
            </a:r>
            <a:endParaRPr lang="en-US" sz="1400" b="1" dirty="0">
              <a:solidFill>
                <a:schemeClr val="accent6">
                  <a:lumMod val="20000"/>
                  <a:lumOff val="80000"/>
                </a:schemeClr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09148667"/>
              </p:ext>
            </p:extLst>
          </p:nvPr>
        </p:nvGraphicFramePr>
        <p:xfrm>
          <a:off x="1600200" y="1447800"/>
          <a:ext cx="6172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254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1010</TotalTime>
  <Words>1035</Words>
  <Application>Microsoft Office PowerPoint</Application>
  <PresentationFormat>On-screen Show (4:3)</PresentationFormat>
  <Paragraphs>148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Wingdings</vt:lpstr>
      <vt:lpstr>Perspective</vt:lpstr>
      <vt:lpstr>DUI Program Providers’  Data Management Practices:  A Statewide Survey</vt:lpstr>
      <vt:lpstr>Study Objective</vt:lpstr>
      <vt:lpstr>Methods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Biographical Items Collected</vt:lpstr>
      <vt:lpstr>Case Identifier Items Collected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</vt:vector>
  </TitlesOfParts>
  <Company>SDSU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Descriptive Analysis of Community-Based Programs for California Parolees</dc:title>
  <dc:creator>CAL</dc:creator>
  <cp:lastModifiedBy>Sheldon Zhang</cp:lastModifiedBy>
  <cp:revision>61</cp:revision>
  <cp:lastPrinted>2014-07-17T16:27:02Z</cp:lastPrinted>
  <dcterms:created xsi:type="dcterms:W3CDTF">2014-03-25T17:29:47Z</dcterms:created>
  <dcterms:modified xsi:type="dcterms:W3CDTF">2014-11-03T16:42:21Z</dcterms:modified>
</cp:coreProperties>
</file>