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notesSlides/notesSlide6.xml" ContentType="application/vnd.openxmlformats-officedocument.presentationml.notesSlide+xml"/>
  <Override PartName="/ppt/charts/chart5.xml" ContentType="application/vnd.openxmlformats-officedocument.drawingml.chart+xml"/>
  <Override PartName="/ppt/notesSlides/notesSlide7.xml" ContentType="application/vnd.openxmlformats-officedocument.presentationml.notesSlide+xml"/>
  <Override PartName="/ppt/charts/chart6.xml" ContentType="application/vnd.openxmlformats-officedocument.drawingml.chart+xml"/>
  <Override PartName="/ppt/notesSlides/notesSlide8.xml" ContentType="application/vnd.openxmlformats-officedocument.presentationml.notesSlide+xml"/>
  <Override PartName="/ppt/charts/chart7.xml" ContentType="application/vnd.openxmlformats-officedocument.drawingml.chart+xml"/>
  <Override PartName="/ppt/theme/themeOverride3.xml" ContentType="application/vnd.openxmlformats-officedocument.themeOverride+xml"/>
  <Override PartName="/ppt/notesSlides/notesSlide9.xml" ContentType="application/vnd.openxmlformats-officedocument.presentationml.notesSlide+xml"/>
  <Override PartName="/ppt/charts/chart8.xml" ContentType="application/vnd.openxmlformats-officedocument.drawingml.chart+xml"/>
  <Override PartName="/ppt/notesSlides/notesSlide10.xml" ContentType="application/vnd.openxmlformats-officedocument.presentationml.notesSlide+xml"/>
  <Override PartName="/ppt/charts/chart9.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0.xml" ContentType="application/vnd.openxmlformats-officedocument.drawingml.chart+xml"/>
  <Override PartName="/ppt/theme/themeOverride4.xml" ContentType="application/vnd.openxmlformats-officedocument.themeOverride+xml"/>
  <Override PartName="/ppt/notesSlides/notesSlide13.xml" ContentType="application/vnd.openxmlformats-officedocument.presentationml.notesSlide+xml"/>
  <Override PartName="/ppt/charts/chart11.xml" ContentType="application/vnd.openxmlformats-officedocument.drawingml.chart+xml"/>
  <Override PartName="/ppt/theme/themeOverride5.xml" ContentType="application/vnd.openxmlformats-officedocument.themeOverride+xml"/>
  <Override PartName="/ppt/notesSlides/notesSlide14.xml" ContentType="application/vnd.openxmlformats-officedocument.presentationml.notesSlide+xml"/>
  <Override PartName="/ppt/charts/chart12.xml" ContentType="application/vnd.openxmlformats-officedocument.drawingml.chart+xml"/>
  <Override PartName="/ppt/notesSlides/notesSlide15.xml" ContentType="application/vnd.openxmlformats-officedocument.presentationml.notesSlide+xml"/>
  <Override PartName="/ppt/charts/chart13.xml" ContentType="application/vnd.openxmlformats-officedocument.drawingml.chart+xml"/>
  <Override PartName="/ppt/theme/themeOverride6.xml" ContentType="application/vnd.openxmlformats-officedocument.themeOverride+xml"/>
  <Override PartName="/ppt/notesSlides/notesSlide16.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theme/themeOverride7.xml" ContentType="application/vnd.openxmlformats-officedocument.themeOverride+xml"/>
  <Override PartName="/ppt/notesSlides/notesSlide17.xml" ContentType="application/vnd.openxmlformats-officedocument.presentationml.notesSlide+xml"/>
  <Override PartName="/ppt/charts/chart17.xml" ContentType="application/vnd.openxmlformats-officedocument.drawingml.chart+xml"/>
  <Override PartName="/ppt/notesSlides/notesSlide18.xml" ContentType="application/vnd.openxmlformats-officedocument.presentationml.notesSlide+xml"/>
  <Override PartName="/ppt/charts/chart18.xml" ContentType="application/vnd.openxmlformats-officedocument.drawingml.chart+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8"/>
  </p:notesMasterIdLst>
  <p:sldIdLst>
    <p:sldId id="256" r:id="rId2"/>
    <p:sldId id="270" r:id="rId3"/>
    <p:sldId id="269" r:id="rId4"/>
    <p:sldId id="274" r:id="rId5"/>
    <p:sldId id="278" r:id="rId6"/>
    <p:sldId id="277" r:id="rId7"/>
    <p:sldId id="271" r:id="rId8"/>
    <p:sldId id="275" r:id="rId9"/>
    <p:sldId id="276" r:id="rId10"/>
    <p:sldId id="267" r:id="rId11"/>
    <p:sldId id="257" r:id="rId12"/>
    <p:sldId id="258" r:id="rId13"/>
    <p:sldId id="260" r:id="rId14"/>
    <p:sldId id="279" r:id="rId15"/>
    <p:sldId id="262" r:id="rId16"/>
    <p:sldId id="281" r:id="rId17"/>
    <p:sldId id="282" r:id="rId18"/>
    <p:sldId id="283" r:id="rId19"/>
    <p:sldId id="284" r:id="rId20"/>
    <p:sldId id="285" r:id="rId21"/>
    <p:sldId id="286" r:id="rId22"/>
    <p:sldId id="287" r:id="rId23"/>
    <p:sldId id="288" r:id="rId24"/>
    <p:sldId id="289" r:id="rId25"/>
    <p:sldId id="291" r:id="rId26"/>
    <p:sldId id="293" r:id="rId27"/>
    <p:sldId id="294" r:id="rId28"/>
    <p:sldId id="295" r:id="rId29"/>
    <p:sldId id="296" r:id="rId30"/>
    <p:sldId id="297" r:id="rId31"/>
    <p:sldId id="298" r:id="rId32"/>
    <p:sldId id="299" r:id="rId33"/>
    <p:sldId id="300" r:id="rId34"/>
    <p:sldId id="301" r:id="rId35"/>
    <p:sldId id="302" r:id="rId36"/>
    <p:sldId id="28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zhang\Desktop\ZHANG\winword\research\ADP\San%20Diego%20ADP\Reports\CA%20vs%20San%20Diego%20summaries%20by%20exit%20status%20only%2010-17-13.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file:///C:\Users\szhang\Desktop\ZHANG\winword\research\ADP\San%20Diego%20ADP\Reports\CA%20vs%20San%20Diego%20summaries%20by%20exit%20status%20only%2010-17-13.xlsx" TargetMode="External"/><Relationship Id="rId1" Type="http://schemas.openxmlformats.org/officeDocument/2006/relationships/themeOverride" Target="../theme/themeOverride4.xml"/></Relationships>
</file>

<file path=ppt/charts/_rels/chart11.xml.rels><?xml version="1.0" encoding="UTF-8" standalone="yes"?>
<Relationships xmlns="http://schemas.openxmlformats.org/package/2006/relationships"><Relationship Id="rId2" Type="http://schemas.openxmlformats.org/officeDocument/2006/relationships/oleObject" Target="file:///C:\Users\szhang\Desktop\ZHANG\winword\research\ADP\San%20Diego%20ADP\Reports\CA%20vs%20San%20Diego%20summaries%20by%20exit%20status%20only%2010-17-13.xlsx" TargetMode="External"/><Relationship Id="rId1" Type="http://schemas.openxmlformats.org/officeDocument/2006/relationships/themeOverride" Target="../theme/themeOverride5.xml"/></Relationships>
</file>

<file path=ppt/charts/_rels/chart12.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13.xml.rels><?xml version="1.0" encoding="UTF-8" standalone="yes"?>
<Relationships xmlns="http://schemas.openxmlformats.org/package/2006/relationships"><Relationship Id="rId2" Type="http://schemas.openxmlformats.org/officeDocument/2006/relationships/oleObject" Target="file:///C:\Users\szhang\Desktop\ZHANG\winword\research\ADP\San%20Diego%20ADP\Reports\CA%20vs%20San%20Diego%20summaries%20by%20exit%20status%20only%2010-17-13.xlsx" TargetMode="External"/><Relationship Id="rId1" Type="http://schemas.openxmlformats.org/officeDocument/2006/relationships/themeOverride" Target="../theme/themeOverride6.xml"/></Relationships>
</file>

<file path=ppt/charts/_rels/chart14.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16.xml.rels><?xml version="1.0" encoding="UTF-8" standalone="yes"?>
<Relationships xmlns="http://schemas.openxmlformats.org/package/2006/relationships"><Relationship Id="rId2" Type="http://schemas.openxmlformats.org/officeDocument/2006/relationships/oleObject" Target="file:///C:\Users\szhang\Desktop\ZHANG\winword\research\ADP\San%20Diego%20ADP\Reports\CA%20vs%20San%20Diego%20summaries%20by%20exit%20status%20only%2010-17-13.xlsx" TargetMode="External"/><Relationship Id="rId1" Type="http://schemas.openxmlformats.org/officeDocument/2006/relationships/themeOverride" Target="../theme/themeOverride7.xml"/></Relationships>
</file>

<file path=ppt/charts/_rels/chart17.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C:\Users\szhang\Desktop\ZHANG\winword\research\ADP\San%20Diego%20ADP\Reports\CA%20vs%20San%20Diego%20summaries%20by%20exit%20status%20only%2010-17-13.xlsx" TargetMode="External"/><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Users\szhang\Desktop\ZHANG\winword\research\ADP\San%20Diego%20ADP\Reports\CA%20vs%20San%20Diego%20summaries%20by%20exit%20status%20only%2010-17-13.xlsx" TargetMode="External"/><Relationship Id="rId1" Type="http://schemas.openxmlformats.org/officeDocument/2006/relationships/themeOverride" Target="../theme/themeOverride3.xml"/></Relationships>
</file>

<file path=ppt/charts/_rels/chart8.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szhang\Desktop\ZHANG\winword\research\ADP\San%20Diego%20ADP\Reports\CA%20vs%20San%20Diego%20summaries%20by%20exit%20status%20only%2010-17-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200">
                <a:latin typeface="Times New Roman" panose="02020603050405020304" pitchFamily="18" charset="0"/>
                <a:cs typeface="Times New Roman" panose="02020603050405020304" pitchFamily="18" charset="0"/>
              </a:defRPr>
            </a:pPr>
            <a:r>
              <a:rPr lang="en-US" sz="2200" b="0" i="0" baseline="0" dirty="0" smtClean="0">
                <a:latin typeface="Times New Roman" panose="02020603050405020304" pitchFamily="18" charset="0"/>
                <a:cs typeface="Times New Roman" panose="02020603050405020304" pitchFamily="18" charset="0"/>
              </a:rPr>
              <a:t>Figure 1.  San Diego DUI Programs Out-performed Statewide Average (</a:t>
            </a:r>
            <a:r>
              <a:rPr lang="en-US" sz="2200" b="0" i="0" baseline="0" dirty="0">
                <a:latin typeface="Times New Roman" panose="02020603050405020304" pitchFamily="18" charset="0"/>
                <a:cs typeface="Times New Roman" panose="02020603050405020304" pitchFamily="18" charset="0"/>
              </a:rPr>
              <a:t>All Programs</a:t>
            </a:r>
            <a:r>
              <a:rPr lang="en-US" sz="2200" b="0" i="0" baseline="0" dirty="0" smtClean="0">
                <a:latin typeface="Times New Roman" panose="02020603050405020304" pitchFamily="18" charset="0"/>
                <a:cs typeface="Times New Roman" panose="02020603050405020304" pitchFamily="18" charset="0"/>
              </a:rPr>
              <a:t>): </a:t>
            </a:r>
            <a:r>
              <a:rPr lang="en-US" sz="2200" b="0" i="0" u="none" strike="noStrike" baseline="0" dirty="0" smtClean="0">
                <a:effectLst/>
                <a:latin typeface="Times New Roman" panose="02020603050405020304" pitchFamily="18" charset="0"/>
                <a:cs typeface="Times New Roman" panose="02020603050405020304" pitchFamily="18" charset="0"/>
              </a:rPr>
              <a:t>CA </a:t>
            </a:r>
            <a:r>
              <a:rPr lang="en-US" sz="2200" b="0" i="0" u="none" strike="noStrike" baseline="0" dirty="0">
                <a:effectLst/>
                <a:latin typeface="Times New Roman" panose="02020603050405020304" pitchFamily="18" charset="0"/>
                <a:cs typeface="Times New Roman" panose="02020603050405020304" pitchFamily="18" charset="0"/>
              </a:rPr>
              <a:t>= 69.9%; San Diego = 75.4%</a:t>
            </a:r>
            <a:endParaRPr lang="en-US" sz="2200" b="0" i="0" baseline="0" dirty="0">
              <a:latin typeface="Times New Roman" panose="02020603050405020304" pitchFamily="18" charset="0"/>
              <a:cs typeface="Times New Roman" panose="02020603050405020304" pitchFamily="18" charset="0"/>
            </a:endParaRPr>
          </a:p>
        </c:rich>
      </c:tx>
      <c:layout>
        <c:manualLayout>
          <c:xMode val="edge"/>
          <c:yMode val="edge"/>
          <c:x val="0.14247204393568452"/>
          <c:y val="2.2194732760677644E-2"/>
        </c:manualLayout>
      </c:layout>
      <c:overlay val="0"/>
    </c:title>
    <c:autoTitleDeleted val="0"/>
    <c:plotArea>
      <c:layout>
        <c:manualLayout>
          <c:layoutTarget val="inner"/>
          <c:xMode val="edge"/>
          <c:yMode val="edge"/>
          <c:x val="6.7296146805178772E-2"/>
          <c:y val="0.13575310188499165"/>
          <c:w val="0.91543869516310461"/>
          <c:h val="0.68355225483178239"/>
        </c:manualLayout>
      </c:layout>
      <c:barChart>
        <c:barDir val="col"/>
        <c:grouping val="clustered"/>
        <c:varyColors val="0"/>
        <c:ser>
          <c:idx val="0"/>
          <c:order val="0"/>
          <c:tx>
            <c:v>California</c:v>
          </c:tx>
          <c:invertIfNegative val="0"/>
          <c:dLbls>
            <c:txPr>
              <a:bodyPr/>
              <a:lstStyle/>
              <a:p>
                <a:pPr>
                  <a:defRPr sz="1400" baseline="0"/>
                </a:pPr>
                <a:endParaRPr lang="en-US"/>
              </a:p>
            </c:txPr>
            <c:showLegendKey val="0"/>
            <c:showVal val="1"/>
            <c:showCatName val="0"/>
            <c:showSerName val="0"/>
            <c:showPercent val="0"/>
            <c:showBubbleSize val="0"/>
            <c:showLeaderLines val="0"/>
          </c:dLbls>
          <c:cat>
            <c:strRef>
              <c:f>'Enrollment summaries'!$A$3:$A$13</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'All-3mo18mo'!$H$3:$H$13</c:f>
              <c:numCache>
                <c:formatCode>0.0%</c:formatCode>
                <c:ptCount val="11"/>
                <c:pt idx="0">
                  <c:v>0.69723525823758603</c:v>
                </c:pt>
                <c:pt idx="1">
                  <c:v>0.69144577410248087</c:v>
                </c:pt>
                <c:pt idx="2">
                  <c:v>0.67952832952116227</c:v>
                </c:pt>
                <c:pt idx="3">
                  <c:v>0.68941733449032716</c:v>
                </c:pt>
                <c:pt idx="4">
                  <c:v>0.70514846332996994</c:v>
                </c:pt>
                <c:pt idx="5">
                  <c:v>0.70785826102938842</c:v>
                </c:pt>
                <c:pt idx="6">
                  <c:v>0.70345200552529386</c:v>
                </c:pt>
                <c:pt idx="7">
                  <c:v>0.68780490973697372</c:v>
                </c:pt>
                <c:pt idx="8">
                  <c:v>0.68638752431115924</c:v>
                </c:pt>
                <c:pt idx="9">
                  <c:v>0.71671889267037436</c:v>
                </c:pt>
                <c:pt idx="10">
                  <c:v>0.71503228630841631</c:v>
                </c:pt>
              </c:numCache>
            </c:numRef>
          </c:val>
        </c:ser>
        <c:ser>
          <c:idx val="1"/>
          <c:order val="1"/>
          <c:tx>
            <c:v>San Diego</c:v>
          </c:tx>
          <c:invertIfNegative val="0"/>
          <c:dLbls>
            <c:txPr>
              <a:bodyPr/>
              <a:lstStyle/>
              <a:p>
                <a:pPr>
                  <a:defRPr sz="1400" baseline="0"/>
                </a:pPr>
                <a:endParaRPr lang="en-US"/>
              </a:p>
            </c:txPr>
            <c:showLegendKey val="0"/>
            <c:showVal val="1"/>
            <c:showCatName val="0"/>
            <c:showSerName val="0"/>
            <c:showPercent val="0"/>
            <c:showBubbleSize val="0"/>
            <c:showLeaderLines val="0"/>
          </c:dLbls>
          <c:cat>
            <c:strRef>
              <c:f>'Enrollment summaries'!$A$3:$A$13</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'All-3mo18mo'!$L$3:$L$13</c:f>
              <c:numCache>
                <c:formatCode>###0.0%</c:formatCode>
                <c:ptCount val="11"/>
                <c:pt idx="0">
                  <c:v>0.64029930518439349</c:v>
                </c:pt>
                <c:pt idx="1">
                  <c:v>0.71952259164535382</c:v>
                </c:pt>
                <c:pt idx="2">
                  <c:v>0.7500650872168706</c:v>
                </c:pt>
                <c:pt idx="3">
                  <c:v>0.75583801359739877</c:v>
                </c:pt>
                <c:pt idx="4">
                  <c:v>0.75461454940282313</c:v>
                </c:pt>
                <c:pt idx="5">
                  <c:v>0.75596711104015324</c:v>
                </c:pt>
                <c:pt idx="6">
                  <c:v>0.74188813349814575</c:v>
                </c:pt>
                <c:pt idx="7">
                  <c:v>0.75504447819483611</c:v>
                </c:pt>
                <c:pt idx="8">
                  <c:v>0.76810599299787186</c:v>
                </c:pt>
                <c:pt idx="9">
                  <c:v>0.76966200844978871</c:v>
                </c:pt>
                <c:pt idx="10">
                  <c:v>0.80565106891912097</c:v>
                </c:pt>
              </c:numCache>
            </c:numRef>
          </c:val>
        </c:ser>
        <c:dLbls>
          <c:showLegendKey val="0"/>
          <c:showVal val="0"/>
          <c:showCatName val="0"/>
          <c:showSerName val="0"/>
          <c:showPercent val="0"/>
          <c:showBubbleSize val="0"/>
        </c:dLbls>
        <c:gapWidth val="150"/>
        <c:axId val="105147008"/>
        <c:axId val="105177472"/>
      </c:barChart>
      <c:catAx>
        <c:axId val="105147008"/>
        <c:scaling>
          <c:orientation val="minMax"/>
        </c:scaling>
        <c:delete val="0"/>
        <c:axPos val="b"/>
        <c:majorTickMark val="out"/>
        <c:minorTickMark val="none"/>
        <c:tickLblPos val="nextTo"/>
        <c:txPr>
          <a:bodyPr rot="-2700000"/>
          <a:lstStyle/>
          <a:p>
            <a:pPr>
              <a:defRPr sz="1400" baseline="0"/>
            </a:pPr>
            <a:endParaRPr lang="en-US"/>
          </a:p>
        </c:txPr>
        <c:crossAx val="105177472"/>
        <c:crosses val="autoZero"/>
        <c:auto val="1"/>
        <c:lblAlgn val="ctr"/>
        <c:lblOffset val="100"/>
        <c:noMultiLvlLbl val="0"/>
      </c:catAx>
      <c:valAx>
        <c:axId val="105177472"/>
        <c:scaling>
          <c:orientation val="minMax"/>
        </c:scaling>
        <c:delete val="0"/>
        <c:axPos val="l"/>
        <c:majorGridlines/>
        <c:numFmt formatCode="0.0%" sourceLinked="1"/>
        <c:majorTickMark val="out"/>
        <c:minorTickMark val="none"/>
        <c:tickLblPos val="nextTo"/>
        <c:crossAx val="105147008"/>
        <c:crosses val="autoZero"/>
        <c:crossBetween val="between"/>
      </c:valAx>
    </c:plotArea>
    <c:legend>
      <c:legendPos val="b"/>
      <c:layout>
        <c:manualLayout>
          <c:xMode val="edge"/>
          <c:yMode val="edge"/>
          <c:x val="0.36613438155121703"/>
          <c:y val="0.93220434059915736"/>
          <c:w val="0.26773123689756601"/>
          <c:h val="6.7795524402527452E-2"/>
        </c:manualLayout>
      </c:layout>
      <c:overlay val="0"/>
      <c:txPr>
        <a:bodyPr/>
        <a:lstStyle/>
        <a:p>
          <a:pPr>
            <a:defRPr sz="1800"/>
          </a:pPr>
          <a:endParaRPr lang="en-US"/>
        </a:p>
      </c:txPr>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b="0">
                <a:latin typeface="Times New Roman" panose="02020603050405020304" pitchFamily="18" charset="0"/>
                <a:cs typeface="Times New Roman" panose="02020603050405020304" pitchFamily="18" charset="0"/>
              </a:defRPr>
            </a:pPr>
            <a:r>
              <a:rPr lang="en-US" b="0" dirty="0">
                <a:latin typeface="Times New Roman" panose="02020603050405020304" pitchFamily="18" charset="0"/>
                <a:cs typeface="Times New Roman" panose="02020603050405020304" pitchFamily="18" charset="0"/>
              </a:rPr>
              <a:t>Figure </a:t>
            </a:r>
            <a:r>
              <a:rPr lang="en-US" b="0" dirty="0" smtClean="0">
                <a:latin typeface="Times New Roman" panose="02020603050405020304" pitchFamily="18" charset="0"/>
                <a:cs typeface="Times New Roman" panose="02020603050405020304" pitchFamily="18" charset="0"/>
              </a:rPr>
              <a:t>10. </a:t>
            </a:r>
            <a:r>
              <a:rPr lang="en-US" b="0" dirty="0">
                <a:latin typeface="Times New Roman" panose="02020603050405020304" pitchFamily="18" charset="0"/>
                <a:cs typeface="Times New Roman" panose="02020603050405020304" pitchFamily="18" charset="0"/>
              </a:rPr>
              <a:t>Program Completion Rate by DUI Program Models </a:t>
            </a:r>
          </a:p>
        </c:rich>
      </c:tx>
      <c:layout>
        <c:manualLayout>
          <c:xMode val="edge"/>
          <c:yMode val="edge"/>
          <c:x val="0.13492412713116742"/>
          <c:y val="1.0753251014077786E-2"/>
        </c:manualLayout>
      </c:layout>
      <c:overlay val="0"/>
    </c:title>
    <c:autoTitleDeleted val="0"/>
    <c:plotArea>
      <c:layout/>
      <c:lineChart>
        <c:grouping val="standard"/>
        <c:varyColors val="0"/>
        <c:ser>
          <c:idx val="2"/>
          <c:order val="0"/>
          <c:tx>
            <c:v>Model A</c:v>
          </c:tx>
          <c:val>
            <c:numRef>
              <c:f>'SpecificModels-VS-CA'!$B$5:$B$15</c:f>
              <c:numCache>
                <c:formatCode>0.00%</c:formatCode>
                <c:ptCount val="11"/>
                <c:pt idx="0">
                  <c:v>0.55400000000000005</c:v>
                </c:pt>
                <c:pt idx="1">
                  <c:v>0.59</c:v>
                </c:pt>
                <c:pt idx="2">
                  <c:v>0.61799999999999999</c:v>
                </c:pt>
                <c:pt idx="3">
                  <c:v>0.63100000000000001</c:v>
                </c:pt>
                <c:pt idx="4">
                  <c:v>0.63400000000000001</c:v>
                </c:pt>
                <c:pt idx="5">
                  <c:v>0.63900000000000001</c:v>
                </c:pt>
                <c:pt idx="6">
                  <c:v>0.66400000000000003</c:v>
                </c:pt>
                <c:pt idx="7">
                  <c:v>0.68700000000000006</c:v>
                </c:pt>
                <c:pt idx="8">
                  <c:v>0.67800000000000005</c:v>
                </c:pt>
                <c:pt idx="9">
                  <c:v>0.66800000000000004</c:v>
                </c:pt>
                <c:pt idx="10">
                  <c:v>0.71499999999999997</c:v>
                </c:pt>
              </c:numCache>
            </c:numRef>
          </c:val>
          <c:smooth val="0"/>
        </c:ser>
        <c:ser>
          <c:idx val="3"/>
          <c:order val="1"/>
          <c:tx>
            <c:v>Model B</c:v>
          </c:tx>
          <c:val>
            <c:numRef>
              <c:f>'SpecificModels-VS-CA'!$E$5:$E$15</c:f>
              <c:numCache>
                <c:formatCode>0.00%</c:formatCode>
                <c:ptCount val="11"/>
                <c:pt idx="0">
                  <c:v>0.54700000000000004</c:v>
                </c:pt>
                <c:pt idx="1">
                  <c:v>0.621</c:v>
                </c:pt>
                <c:pt idx="2">
                  <c:v>0.629</c:v>
                </c:pt>
                <c:pt idx="3">
                  <c:v>0.627</c:v>
                </c:pt>
                <c:pt idx="4">
                  <c:v>0.63100000000000001</c:v>
                </c:pt>
                <c:pt idx="5">
                  <c:v>0.625</c:v>
                </c:pt>
                <c:pt idx="6">
                  <c:v>0.60299999999999998</c:v>
                </c:pt>
                <c:pt idx="7">
                  <c:v>0.64500000000000002</c:v>
                </c:pt>
                <c:pt idx="8">
                  <c:v>0.70099999999999996</c:v>
                </c:pt>
                <c:pt idx="9">
                  <c:v>0.80600000000000005</c:v>
                </c:pt>
                <c:pt idx="10">
                  <c:v>0.81799999999999995</c:v>
                </c:pt>
              </c:numCache>
            </c:numRef>
          </c:val>
          <c:smooth val="0"/>
        </c:ser>
        <c:ser>
          <c:idx val="4"/>
          <c:order val="2"/>
          <c:tx>
            <c:v>Model C</c:v>
          </c:tx>
          <c:val>
            <c:numRef>
              <c:f>'SpecificModels-VS-CA'!$H$5:$H$15</c:f>
              <c:numCache>
                <c:formatCode>0.00%</c:formatCode>
                <c:ptCount val="11"/>
                <c:pt idx="0">
                  <c:v>0.81</c:v>
                </c:pt>
                <c:pt idx="1">
                  <c:v>0.86699999999999999</c:v>
                </c:pt>
                <c:pt idx="2">
                  <c:v>0.90100000000000002</c:v>
                </c:pt>
                <c:pt idx="3">
                  <c:v>0.90700000000000003</c:v>
                </c:pt>
                <c:pt idx="4">
                  <c:v>0.86299999999999999</c:v>
                </c:pt>
                <c:pt idx="5">
                  <c:v>0.871</c:v>
                </c:pt>
                <c:pt idx="6">
                  <c:v>0.81699999999999995</c:v>
                </c:pt>
                <c:pt idx="7">
                  <c:v>0.81</c:v>
                </c:pt>
                <c:pt idx="8">
                  <c:v>0.82699999999999996</c:v>
                </c:pt>
                <c:pt idx="9">
                  <c:v>0.81399999999999995</c:v>
                </c:pt>
                <c:pt idx="10">
                  <c:v>0.84799999999999998</c:v>
                </c:pt>
              </c:numCache>
            </c:numRef>
          </c:val>
          <c:smooth val="0"/>
        </c:ser>
        <c:ser>
          <c:idx val="5"/>
          <c:order val="3"/>
          <c:tx>
            <c:v>Model D</c:v>
          </c:tx>
          <c:val>
            <c:numRef>
              <c:f>'SpecificModels-VS-CA'!$K$5:$K$15</c:f>
              <c:numCache>
                <c:formatCode>0.00%</c:formatCode>
                <c:ptCount val="11"/>
                <c:pt idx="0">
                  <c:v>0.76500000000000001</c:v>
                </c:pt>
                <c:pt idx="1">
                  <c:v>0.85399999999999998</c:v>
                </c:pt>
                <c:pt idx="2">
                  <c:v>0.86</c:v>
                </c:pt>
                <c:pt idx="3">
                  <c:v>0.86499999999999999</c:v>
                </c:pt>
                <c:pt idx="4">
                  <c:v>0.86799999999999999</c:v>
                </c:pt>
                <c:pt idx="5">
                  <c:v>0.873</c:v>
                </c:pt>
                <c:pt idx="6">
                  <c:v>0.86599999999999999</c:v>
                </c:pt>
                <c:pt idx="7">
                  <c:v>0.86299999999999999</c:v>
                </c:pt>
                <c:pt idx="8">
                  <c:v>0.85299999999999998</c:v>
                </c:pt>
                <c:pt idx="9">
                  <c:v>0.80800000000000005</c:v>
                </c:pt>
                <c:pt idx="10">
                  <c:v>0.82199999999999995</c:v>
                </c:pt>
              </c:numCache>
            </c:numRef>
          </c:val>
          <c:smooth val="0"/>
        </c:ser>
        <c:ser>
          <c:idx val="0"/>
          <c:order val="4"/>
          <c:tx>
            <c:v>California</c:v>
          </c:tx>
          <c:spPr>
            <a:ln>
              <a:solidFill>
                <a:srgbClr val="FF0000"/>
              </a:solidFill>
            </a:ln>
          </c:spPr>
          <c:marker>
            <c:symbol val="diamond"/>
            <c:size val="15"/>
            <c:spPr>
              <a:solidFill>
                <a:srgbClr val="FF0000"/>
              </a:solidFill>
            </c:spPr>
          </c:marker>
          <c:cat>
            <c:strRef>
              <c:f>'Enrollment summaries'!$A$3:$A$13</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'All-3mo18mo'!$H$3:$H$13</c:f>
              <c:numCache>
                <c:formatCode>0.0%</c:formatCode>
                <c:ptCount val="11"/>
                <c:pt idx="0">
                  <c:v>0.69723525823758603</c:v>
                </c:pt>
                <c:pt idx="1">
                  <c:v>0.69144577410248087</c:v>
                </c:pt>
                <c:pt idx="2">
                  <c:v>0.67952832952116227</c:v>
                </c:pt>
                <c:pt idx="3">
                  <c:v>0.68941733449032716</c:v>
                </c:pt>
                <c:pt idx="4">
                  <c:v>0.70514846332996994</c:v>
                </c:pt>
                <c:pt idx="5">
                  <c:v>0.70785826102938842</c:v>
                </c:pt>
                <c:pt idx="6">
                  <c:v>0.70345200552529386</c:v>
                </c:pt>
                <c:pt idx="7">
                  <c:v>0.68780490973697372</c:v>
                </c:pt>
                <c:pt idx="8">
                  <c:v>0.68638752431115924</c:v>
                </c:pt>
                <c:pt idx="9">
                  <c:v>0.71671889267037436</c:v>
                </c:pt>
                <c:pt idx="10">
                  <c:v>0.71503228630841631</c:v>
                </c:pt>
              </c:numCache>
            </c:numRef>
          </c:val>
          <c:smooth val="0"/>
        </c:ser>
        <c:dLbls>
          <c:showLegendKey val="0"/>
          <c:showVal val="0"/>
          <c:showCatName val="0"/>
          <c:showSerName val="0"/>
          <c:showPercent val="0"/>
          <c:showBubbleSize val="0"/>
        </c:dLbls>
        <c:marker val="1"/>
        <c:smooth val="0"/>
        <c:axId val="106265600"/>
        <c:axId val="106280064"/>
      </c:lineChart>
      <c:catAx>
        <c:axId val="106265600"/>
        <c:scaling>
          <c:orientation val="minMax"/>
        </c:scaling>
        <c:delete val="0"/>
        <c:axPos val="b"/>
        <c:majorTickMark val="out"/>
        <c:minorTickMark val="none"/>
        <c:tickLblPos val="nextTo"/>
        <c:txPr>
          <a:bodyPr rot="-2700000"/>
          <a:lstStyle/>
          <a:p>
            <a:pPr>
              <a:defRPr/>
            </a:pPr>
            <a:endParaRPr lang="en-US"/>
          </a:p>
        </c:txPr>
        <c:crossAx val="106280064"/>
        <c:crosses val="autoZero"/>
        <c:auto val="1"/>
        <c:lblAlgn val="ctr"/>
        <c:lblOffset val="100"/>
        <c:noMultiLvlLbl val="0"/>
      </c:catAx>
      <c:valAx>
        <c:axId val="106280064"/>
        <c:scaling>
          <c:orientation val="minMax"/>
          <c:min val="0.5"/>
        </c:scaling>
        <c:delete val="0"/>
        <c:axPos val="l"/>
        <c:majorGridlines/>
        <c:numFmt formatCode="0%" sourceLinked="0"/>
        <c:majorTickMark val="out"/>
        <c:minorTickMark val="none"/>
        <c:tickLblPos val="nextTo"/>
        <c:crossAx val="106265600"/>
        <c:crosses val="autoZero"/>
        <c:crossBetween val="between"/>
        <c:majorUnit val="5.000000000000001E-2"/>
      </c:valAx>
    </c:plotArea>
    <c:legend>
      <c:legendPos val="b"/>
      <c:overlay val="0"/>
    </c:legend>
    <c:plotVisOnly val="1"/>
    <c:dispBlanksAs val="gap"/>
    <c:showDLblsOverMax val="0"/>
  </c:chart>
  <c:txPr>
    <a:bodyPr/>
    <a:lstStyle/>
    <a:p>
      <a:pPr>
        <a:defRPr sz="2000"/>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b="0">
                <a:latin typeface="Times New Roman" panose="02020603050405020304" pitchFamily="18" charset="0"/>
                <a:cs typeface="Times New Roman" panose="02020603050405020304" pitchFamily="18" charset="0"/>
              </a:defRPr>
            </a:pPr>
            <a:r>
              <a:rPr lang="en-US" b="0" dirty="0">
                <a:latin typeface="Times New Roman" panose="02020603050405020304" pitchFamily="18" charset="0"/>
                <a:cs typeface="Times New Roman" panose="02020603050405020304" pitchFamily="18" charset="0"/>
              </a:rPr>
              <a:t>Figure </a:t>
            </a:r>
            <a:r>
              <a:rPr lang="en-US" b="0" dirty="0" smtClean="0">
                <a:latin typeface="Times New Roman" panose="02020603050405020304" pitchFamily="18" charset="0"/>
                <a:cs typeface="Times New Roman" panose="02020603050405020304" pitchFamily="18" charset="0"/>
              </a:rPr>
              <a:t>11. </a:t>
            </a:r>
            <a:r>
              <a:rPr lang="en-US" b="0" dirty="0">
                <a:latin typeface="Times New Roman" panose="02020603050405020304" pitchFamily="18" charset="0"/>
                <a:cs typeface="Times New Roman" panose="02020603050405020304" pitchFamily="18" charset="0"/>
              </a:rPr>
              <a:t>3-Month Program Completion by </a:t>
            </a:r>
            <a:r>
              <a:rPr lang="en-US" b="0" dirty="0" smtClean="0">
                <a:latin typeface="Times New Roman" panose="02020603050405020304" pitchFamily="18" charset="0"/>
                <a:cs typeface="Times New Roman" panose="02020603050405020304" pitchFamily="18" charset="0"/>
              </a:rPr>
              <a:t>Providers</a:t>
            </a:r>
            <a:endParaRPr lang="en-US" b="0" dirty="0">
              <a:latin typeface="Times New Roman" panose="02020603050405020304" pitchFamily="18" charset="0"/>
              <a:cs typeface="Times New Roman" panose="02020603050405020304" pitchFamily="18" charset="0"/>
            </a:endParaRPr>
          </a:p>
        </c:rich>
      </c:tx>
      <c:layout>
        <c:manualLayout>
          <c:xMode val="edge"/>
          <c:yMode val="edge"/>
          <c:x val="0.12589227817111096"/>
          <c:y val="9.7755758058332594E-3"/>
        </c:manualLayout>
      </c:layout>
      <c:overlay val="0"/>
    </c:title>
    <c:autoTitleDeleted val="0"/>
    <c:plotArea>
      <c:layout>
        <c:manualLayout>
          <c:layoutTarget val="inner"/>
          <c:xMode val="edge"/>
          <c:yMode val="edge"/>
          <c:x val="7.6499922803767176E-2"/>
          <c:y val="0.10252882715503259"/>
          <c:w val="0.90007749031371076"/>
          <c:h val="0.66130363620277799"/>
        </c:manualLayout>
      </c:layout>
      <c:lineChart>
        <c:grouping val="standard"/>
        <c:varyColors val="0"/>
        <c:ser>
          <c:idx val="2"/>
          <c:order val="0"/>
          <c:tx>
            <c:v>Model A</c:v>
          </c:tx>
          <c:val>
            <c:numRef>
              <c:f>'SpecificModels-VS-CA'!$B$20:$B$30</c:f>
              <c:numCache>
                <c:formatCode>0.00%</c:formatCode>
                <c:ptCount val="11"/>
                <c:pt idx="0">
                  <c:v>0.62</c:v>
                </c:pt>
                <c:pt idx="1">
                  <c:v>0.67200000000000004</c:v>
                </c:pt>
                <c:pt idx="2">
                  <c:v>0.67400000000000004</c:v>
                </c:pt>
                <c:pt idx="3">
                  <c:v>0.68500000000000005</c:v>
                </c:pt>
                <c:pt idx="4">
                  <c:v>0.69299999999999995</c:v>
                </c:pt>
                <c:pt idx="5">
                  <c:v>0.69799999999999995</c:v>
                </c:pt>
                <c:pt idx="6">
                  <c:v>0.71299999999999997</c:v>
                </c:pt>
                <c:pt idx="7">
                  <c:v>0.74</c:v>
                </c:pt>
                <c:pt idx="8">
                  <c:v>0.74099999999999999</c:v>
                </c:pt>
                <c:pt idx="9">
                  <c:v>0.72899999999999998</c:v>
                </c:pt>
                <c:pt idx="10">
                  <c:v>0.77700000000000002</c:v>
                </c:pt>
              </c:numCache>
            </c:numRef>
          </c:val>
          <c:smooth val="0"/>
        </c:ser>
        <c:ser>
          <c:idx val="3"/>
          <c:order val="1"/>
          <c:tx>
            <c:v>Model B</c:v>
          </c:tx>
          <c:val>
            <c:numRef>
              <c:f>'SpecificModels-VS-CA'!$E$20:$E$30</c:f>
              <c:numCache>
                <c:formatCode>0.00%</c:formatCode>
                <c:ptCount val="11"/>
                <c:pt idx="0">
                  <c:v>0.63200000000000001</c:v>
                </c:pt>
                <c:pt idx="1">
                  <c:v>0.69599999999999995</c:v>
                </c:pt>
                <c:pt idx="2">
                  <c:v>0.69899999999999995</c:v>
                </c:pt>
                <c:pt idx="3">
                  <c:v>0.70699999999999996</c:v>
                </c:pt>
                <c:pt idx="4">
                  <c:v>0.71899999999999997</c:v>
                </c:pt>
                <c:pt idx="5">
                  <c:v>0.72299999999999998</c:v>
                </c:pt>
                <c:pt idx="6">
                  <c:v>0.70699999999999996</c:v>
                </c:pt>
                <c:pt idx="7">
                  <c:v>0.72299999999999998</c:v>
                </c:pt>
                <c:pt idx="8">
                  <c:v>0.79300000000000004</c:v>
                </c:pt>
                <c:pt idx="9">
                  <c:v>0.86099999999999999</c:v>
                </c:pt>
                <c:pt idx="10">
                  <c:v>0.88300000000000001</c:v>
                </c:pt>
              </c:numCache>
            </c:numRef>
          </c:val>
          <c:smooth val="0"/>
        </c:ser>
        <c:ser>
          <c:idx val="4"/>
          <c:order val="2"/>
          <c:tx>
            <c:v>Model C</c:v>
          </c:tx>
          <c:val>
            <c:numRef>
              <c:f>'SpecificModels-VS-CA'!$H$20:$H$30</c:f>
              <c:numCache>
                <c:formatCode>0.00%</c:formatCode>
                <c:ptCount val="11"/>
                <c:pt idx="0">
                  <c:v>0.84499999999999997</c:v>
                </c:pt>
                <c:pt idx="1">
                  <c:v>0.89900000000000002</c:v>
                </c:pt>
                <c:pt idx="2">
                  <c:v>0.91900000000000004</c:v>
                </c:pt>
                <c:pt idx="3">
                  <c:v>0.92600000000000005</c:v>
                </c:pt>
                <c:pt idx="4">
                  <c:v>0.89</c:v>
                </c:pt>
                <c:pt idx="5">
                  <c:v>0.89500000000000002</c:v>
                </c:pt>
                <c:pt idx="6">
                  <c:v>0.85399999999999998</c:v>
                </c:pt>
                <c:pt idx="7">
                  <c:v>0.86399999999999999</c:v>
                </c:pt>
                <c:pt idx="8">
                  <c:v>0.88400000000000001</c:v>
                </c:pt>
                <c:pt idx="9">
                  <c:v>0.875</c:v>
                </c:pt>
                <c:pt idx="10">
                  <c:v>0.89700000000000002</c:v>
                </c:pt>
              </c:numCache>
            </c:numRef>
          </c:val>
          <c:smooth val="0"/>
        </c:ser>
        <c:ser>
          <c:idx val="5"/>
          <c:order val="3"/>
          <c:tx>
            <c:v>Model D</c:v>
          </c:tx>
          <c:val>
            <c:numRef>
              <c:f>'SpecificModels-VS-CA'!$K$20:$K$30</c:f>
              <c:numCache>
                <c:formatCode>0.00%</c:formatCode>
                <c:ptCount val="11"/>
                <c:pt idx="0">
                  <c:v>0.84399999999999997</c:v>
                </c:pt>
                <c:pt idx="1">
                  <c:v>0.90600000000000003</c:v>
                </c:pt>
                <c:pt idx="2">
                  <c:v>0.90300000000000002</c:v>
                </c:pt>
                <c:pt idx="3">
                  <c:v>0.90300000000000002</c:v>
                </c:pt>
                <c:pt idx="4">
                  <c:v>0.90800000000000003</c:v>
                </c:pt>
                <c:pt idx="5">
                  <c:v>0.90800000000000003</c:v>
                </c:pt>
                <c:pt idx="6">
                  <c:v>0.90400000000000003</c:v>
                </c:pt>
                <c:pt idx="7">
                  <c:v>0.92300000000000004</c:v>
                </c:pt>
                <c:pt idx="8">
                  <c:v>0.91800000000000004</c:v>
                </c:pt>
                <c:pt idx="9">
                  <c:v>0.88200000000000001</c:v>
                </c:pt>
                <c:pt idx="10">
                  <c:v>0.89200000000000002</c:v>
                </c:pt>
              </c:numCache>
            </c:numRef>
          </c:val>
          <c:smooth val="0"/>
        </c:ser>
        <c:ser>
          <c:idx val="0"/>
          <c:order val="4"/>
          <c:tx>
            <c:v>California</c:v>
          </c:tx>
          <c:spPr>
            <a:ln>
              <a:solidFill>
                <a:srgbClr val="FF0000"/>
              </a:solidFill>
            </a:ln>
          </c:spPr>
          <c:marker>
            <c:symbol val="diamond"/>
            <c:size val="15"/>
            <c:spPr>
              <a:solidFill>
                <a:srgbClr val="FF0000"/>
              </a:solidFill>
            </c:spPr>
          </c:marker>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'All-3mo18mo'!$H$19:$H$29</c:f>
              <c:numCache>
                <c:formatCode>0.0%</c:formatCode>
                <c:ptCount val="11"/>
                <c:pt idx="0">
                  <c:v>0.75604074615000649</c:v>
                </c:pt>
                <c:pt idx="1">
                  <c:v>0.75065428744862728</c:v>
                </c:pt>
                <c:pt idx="2">
                  <c:v>0.74860473513178938</c:v>
                </c:pt>
                <c:pt idx="3">
                  <c:v>0.757379955570745</c:v>
                </c:pt>
                <c:pt idx="4">
                  <c:v>0.77202404725369433</c:v>
                </c:pt>
                <c:pt idx="5">
                  <c:v>0.77178436350994006</c:v>
                </c:pt>
                <c:pt idx="6">
                  <c:v>0.76398901663913532</c:v>
                </c:pt>
                <c:pt idx="7">
                  <c:v>0.76240112201963539</c:v>
                </c:pt>
                <c:pt idx="8">
                  <c:v>0.76318168122928598</c:v>
                </c:pt>
                <c:pt idx="9">
                  <c:v>0.78039458838596887</c:v>
                </c:pt>
                <c:pt idx="10">
                  <c:v>0.79326842193808877</c:v>
                </c:pt>
              </c:numCache>
            </c:numRef>
          </c:val>
          <c:smooth val="0"/>
        </c:ser>
        <c:dLbls>
          <c:showLegendKey val="0"/>
          <c:showVal val="0"/>
          <c:showCatName val="0"/>
          <c:showSerName val="0"/>
          <c:showPercent val="0"/>
          <c:showBubbleSize val="0"/>
        </c:dLbls>
        <c:marker val="1"/>
        <c:smooth val="0"/>
        <c:axId val="106583552"/>
        <c:axId val="106585472"/>
      </c:lineChart>
      <c:catAx>
        <c:axId val="106583552"/>
        <c:scaling>
          <c:orientation val="minMax"/>
        </c:scaling>
        <c:delete val="0"/>
        <c:axPos val="b"/>
        <c:majorTickMark val="out"/>
        <c:minorTickMark val="none"/>
        <c:tickLblPos val="nextTo"/>
        <c:crossAx val="106585472"/>
        <c:crosses val="autoZero"/>
        <c:auto val="1"/>
        <c:lblAlgn val="ctr"/>
        <c:lblOffset val="100"/>
        <c:noMultiLvlLbl val="0"/>
      </c:catAx>
      <c:valAx>
        <c:axId val="106585472"/>
        <c:scaling>
          <c:orientation val="minMax"/>
          <c:min val="0.60000000000000009"/>
        </c:scaling>
        <c:delete val="0"/>
        <c:axPos val="l"/>
        <c:majorGridlines/>
        <c:numFmt formatCode="0%" sourceLinked="0"/>
        <c:majorTickMark val="out"/>
        <c:minorTickMark val="none"/>
        <c:tickLblPos val="nextTo"/>
        <c:crossAx val="106583552"/>
        <c:crosses val="autoZero"/>
        <c:crossBetween val="between"/>
      </c:valAx>
    </c:plotArea>
    <c:legend>
      <c:legendPos val="b"/>
      <c:overlay val="0"/>
    </c:legend>
    <c:plotVisOnly val="1"/>
    <c:dispBlanksAs val="gap"/>
    <c:showDLblsOverMax val="0"/>
  </c:chart>
  <c:txPr>
    <a:bodyPr/>
    <a:lstStyle/>
    <a:p>
      <a:pPr>
        <a:defRPr sz="2000"/>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latin typeface="Times New Roman" panose="02020603050405020304" pitchFamily="18" charset="0"/>
                <a:cs typeface="Times New Roman" panose="02020603050405020304" pitchFamily="18" charset="0"/>
              </a:defRPr>
            </a:pPr>
            <a:r>
              <a:rPr lang="en-US" b="0" dirty="0">
                <a:latin typeface="Times New Roman" panose="02020603050405020304" pitchFamily="18" charset="0"/>
                <a:cs typeface="Times New Roman" panose="02020603050405020304" pitchFamily="18" charset="0"/>
              </a:rPr>
              <a:t>Figure </a:t>
            </a:r>
            <a:r>
              <a:rPr lang="en-US" b="0" dirty="0" smtClean="0">
                <a:latin typeface="Times New Roman" panose="02020603050405020304" pitchFamily="18" charset="0"/>
                <a:cs typeface="Times New Roman" panose="02020603050405020304" pitchFamily="18" charset="0"/>
              </a:rPr>
              <a:t>12. </a:t>
            </a:r>
            <a:r>
              <a:rPr lang="en-US" b="0" dirty="0">
                <a:latin typeface="Times New Roman" panose="02020603050405020304" pitchFamily="18" charset="0"/>
                <a:cs typeface="Times New Roman" panose="02020603050405020304" pitchFamily="18" charset="0"/>
              </a:rPr>
              <a:t>18-Month Program Completion by Models</a:t>
            </a:r>
          </a:p>
        </c:rich>
      </c:tx>
      <c:layout>
        <c:manualLayout>
          <c:xMode val="edge"/>
          <c:yMode val="edge"/>
          <c:x val="0.17521533245844273"/>
          <c:y val="2.0969816272965878E-2"/>
        </c:manualLayout>
      </c:layout>
      <c:overlay val="0"/>
    </c:title>
    <c:autoTitleDeleted val="0"/>
    <c:plotArea>
      <c:layout>
        <c:manualLayout>
          <c:layoutTarget val="inner"/>
          <c:xMode val="edge"/>
          <c:yMode val="edge"/>
          <c:x val="7.4979199028692836E-2"/>
          <c:y val="0.10252885033378457"/>
          <c:w val="0.90007749031371076"/>
          <c:h val="0.65285593467483227"/>
        </c:manualLayout>
      </c:layout>
      <c:lineChart>
        <c:grouping val="standard"/>
        <c:varyColors val="0"/>
        <c:ser>
          <c:idx val="2"/>
          <c:order val="0"/>
          <c:tx>
            <c:v>Model A</c:v>
          </c:tx>
          <c:val>
            <c:numRef>
              <c:f>'SpecificModels-VS-CA'!$B$35:$B$45</c:f>
              <c:numCache>
                <c:formatCode>0.00%</c:formatCode>
                <c:ptCount val="11"/>
                <c:pt idx="0">
                  <c:v>0.13</c:v>
                </c:pt>
                <c:pt idx="1">
                  <c:v>0.14599999999999999</c:v>
                </c:pt>
                <c:pt idx="2">
                  <c:v>0.46100000000000002</c:v>
                </c:pt>
                <c:pt idx="3">
                  <c:v>0.46600000000000003</c:v>
                </c:pt>
                <c:pt idx="4">
                  <c:v>0.4</c:v>
                </c:pt>
                <c:pt idx="5">
                  <c:v>0.436</c:v>
                </c:pt>
                <c:pt idx="6">
                  <c:v>0.49</c:v>
                </c:pt>
                <c:pt idx="7">
                  <c:v>0.503</c:v>
                </c:pt>
                <c:pt idx="8">
                  <c:v>0.47</c:v>
                </c:pt>
                <c:pt idx="9">
                  <c:v>0.49199999999999999</c:v>
                </c:pt>
                <c:pt idx="10">
                  <c:v>0.48499999999999999</c:v>
                </c:pt>
              </c:numCache>
            </c:numRef>
          </c:val>
          <c:smooth val="0"/>
        </c:ser>
        <c:ser>
          <c:idx val="3"/>
          <c:order val="1"/>
          <c:tx>
            <c:v>Model B</c:v>
          </c:tx>
          <c:val>
            <c:numRef>
              <c:f>'SpecificModels-VS-CA'!$E$35:$E$45</c:f>
              <c:numCache>
                <c:formatCode>0.00%</c:formatCode>
                <c:ptCount val="11"/>
                <c:pt idx="0">
                  <c:v>0.11799999999999999</c:v>
                </c:pt>
                <c:pt idx="1">
                  <c:v>0.17799999999999999</c:v>
                </c:pt>
                <c:pt idx="2">
                  <c:v>0.41099999999999998</c:v>
                </c:pt>
                <c:pt idx="3">
                  <c:v>0.41699999999999998</c:v>
                </c:pt>
                <c:pt idx="4">
                  <c:v>0.39500000000000002</c:v>
                </c:pt>
                <c:pt idx="5">
                  <c:v>0.4</c:v>
                </c:pt>
                <c:pt idx="6">
                  <c:v>0.40600000000000003</c:v>
                </c:pt>
                <c:pt idx="7">
                  <c:v>0.47099999999999997</c:v>
                </c:pt>
                <c:pt idx="8">
                  <c:v>0.46500000000000002</c:v>
                </c:pt>
                <c:pt idx="9">
                  <c:v>0.65600000000000003</c:v>
                </c:pt>
                <c:pt idx="10">
                  <c:v>0.61799999999999999</c:v>
                </c:pt>
              </c:numCache>
            </c:numRef>
          </c:val>
          <c:smooth val="0"/>
        </c:ser>
        <c:ser>
          <c:idx val="4"/>
          <c:order val="2"/>
          <c:tx>
            <c:v>Model C</c:v>
          </c:tx>
          <c:val>
            <c:numRef>
              <c:f>'SpecificModels-VS-CA'!$H$35:$H$45</c:f>
              <c:numCache>
                <c:formatCode>0.00%</c:formatCode>
                <c:ptCount val="11"/>
                <c:pt idx="0">
                  <c:v>0.17599999999999999</c:v>
                </c:pt>
                <c:pt idx="1">
                  <c:v>0.154</c:v>
                </c:pt>
                <c:pt idx="2">
                  <c:v>0.77800000000000002</c:v>
                </c:pt>
                <c:pt idx="3">
                  <c:v>0.80800000000000005</c:v>
                </c:pt>
                <c:pt idx="4">
                  <c:v>0.69699999999999995</c:v>
                </c:pt>
                <c:pt idx="5">
                  <c:v>0.747</c:v>
                </c:pt>
                <c:pt idx="6">
                  <c:v>0.64700000000000002</c:v>
                </c:pt>
                <c:pt idx="7">
                  <c:v>0.63</c:v>
                </c:pt>
                <c:pt idx="8">
                  <c:v>0.65900000000000003</c:v>
                </c:pt>
                <c:pt idx="9">
                  <c:v>0.64100000000000001</c:v>
                </c:pt>
                <c:pt idx="10">
                  <c:v>0.69899999999999995</c:v>
                </c:pt>
              </c:numCache>
            </c:numRef>
          </c:val>
          <c:smooth val="0"/>
        </c:ser>
        <c:ser>
          <c:idx val="5"/>
          <c:order val="3"/>
          <c:tx>
            <c:v>Model D</c:v>
          </c:tx>
          <c:val>
            <c:numRef>
              <c:f>'SpecificModels-VS-CA'!$K$35:$K$45</c:f>
              <c:numCache>
                <c:formatCode>0.00%</c:formatCode>
                <c:ptCount val="11"/>
                <c:pt idx="0">
                  <c:v>6.9000000000000006E-2</c:v>
                </c:pt>
                <c:pt idx="1">
                  <c:v>9.7000000000000003E-2</c:v>
                </c:pt>
                <c:pt idx="2">
                  <c:v>0.61299999999999999</c:v>
                </c:pt>
                <c:pt idx="3">
                  <c:v>0.68700000000000006</c:v>
                </c:pt>
                <c:pt idx="4">
                  <c:v>0.63500000000000001</c:v>
                </c:pt>
                <c:pt idx="5">
                  <c:v>0.70799999999999996</c:v>
                </c:pt>
                <c:pt idx="6">
                  <c:v>0.65100000000000002</c:v>
                </c:pt>
                <c:pt idx="7">
                  <c:v>0.56499999999999995</c:v>
                </c:pt>
                <c:pt idx="8">
                  <c:v>0.60799999999999998</c:v>
                </c:pt>
                <c:pt idx="9">
                  <c:v>0.60899999999999999</c:v>
                </c:pt>
                <c:pt idx="10">
                  <c:v>0.56399999999999995</c:v>
                </c:pt>
              </c:numCache>
            </c:numRef>
          </c:val>
          <c:smooth val="0"/>
        </c:ser>
        <c:ser>
          <c:idx val="0"/>
          <c:order val="4"/>
          <c:tx>
            <c:v>California</c:v>
          </c:tx>
          <c:spPr>
            <a:ln>
              <a:solidFill>
                <a:srgbClr val="FF0000"/>
              </a:solidFill>
            </a:ln>
          </c:spPr>
          <c:marker>
            <c:symbol val="diamond"/>
            <c:size val="15"/>
            <c:spPr>
              <a:solidFill>
                <a:srgbClr val="FF0000"/>
              </a:solidFill>
            </c:spPr>
          </c:marker>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'All-3mo18mo'!$H$35:$H$45</c:f>
              <c:numCache>
                <c:formatCode>0.0%</c:formatCode>
                <c:ptCount val="11"/>
                <c:pt idx="0">
                  <c:v>0.54788162852678979</c:v>
                </c:pt>
                <c:pt idx="1">
                  <c:v>0.53878079792721256</c:v>
                </c:pt>
                <c:pt idx="2">
                  <c:v>0.51241970021413275</c:v>
                </c:pt>
                <c:pt idx="3">
                  <c:v>0.5215121241026156</c:v>
                </c:pt>
                <c:pt idx="4">
                  <c:v>0.52620422871072015</c:v>
                </c:pt>
                <c:pt idx="5">
                  <c:v>0.52542233209723943</c:v>
                </c:pt>
                <c:pt idx="6">
                  <c:v>0.52734580734580738</c:v>
                </c:pt>
                <c:pt idx="7">
                  <c:v>0.50850759838940118</c:v>
                </c:pt>
                <c:pt idx="8">
                  <c:v>0.50539714381238954</c:v>
                </c:pt>
                <c:pt idx="9">
                  <c:v>0.52379342976882515</c:v>
                </c:pt>
                <c:pt idx="10">
                  <c:v>0.54004402118246997</c:v>
                </c:pt>
              </c:numCache>
            </c:numRef>
          </c:val>
          <c:smooth val="0"/>
        </c:ser>
        <c:dLbls>
          <c:showLegendKey val="0"/>
          <c:showVal val="0"/>
          <c:showCatName val="0"/>
          <c:showSerName val="0"/>
          <c:showPercent val="0"/>
          <c:showBubbleSize val="0"/>
        </c:dLbls>
        <c:marker val="1"/>
        <c:smooth val="0"/>
        <c:axId val="106725760"/>
        <c:axId val="106727680"/>
      </c:lineChart>
      <c:catAx>
        <c:axId val="106725760"/>
        <c:scaling>
          <c:orientation val="minMax"/>
        </c:scaling>
        <c:delete val="0"/>
        <c:axPos val="b"/>
        <c:majorTickMark val="out"/>
        <c:minorTickMark val="none"/>
        <c:tickLblPos val="nextTo"/>
        <c:crossAx val="106727680"/>
        <c:crosses val="autoZero"/>
        <c:auto val="1"/>
        <c:lblAlgn val="ctr"/>
        <c:lblOffset val="100"/>
        <c:noMultiLvlLbl val="0"/>
      </c:catAx>
      <c:valAx>
        <c:axId val="106727680"/>
        <c:scaling>
          <c:orientation val="minMax"/>
          <c:min val="0.15000000000000002"/>
        </c:scaling>
        <c:delete val="0"/>
        <c:axPos val="l"/>
        <c:majorGridlines/>
        <c:numFmt formatCode="0%" sourceLinked="0"/>
        <c:majorTickMark val="out"/>
        <c:minorTickMark val="none"/>
        <c:tickLblPos val="nextTo"/>
        <c:crossAx val="106725760"/>
        <c:crosses val="autoZero"/>
        <c:crossBetween val="between"/>
      </c:valAx>
    </c:plotArea>
    <c:legend>
      <c:legendPos val="b"/>
      <c:overlay val="0"/>
    </c:legend>
    <c:plotVisOnly val="1"/>
    <c:dispBlanksAs val="gap"/>
    <c:showDLblsOverMax val="0"/>
  </c:chart>
  <c:txPr>
    <a:bodyPr/>
    <a:lstStyle/>
    <a:p>
      <a:pPr>
        <a:defRPr sz="20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b="0">
                <a:latin typeface="Times New Roman" panose="02020603050405020304" pitchFamily="18" charset="0"/>
                <a:cs typeface="Times New Roman" panose="02020603050405020304" pitchFamily="18" charset="0"/>
              </a:defRPr>
            </a:pPr>
            <a:r>
              <a:rPr lang="en-US" b="0" dirty="0">
                <a:latin typeface="Times New Roman" panose="02020603050405020304" pitchFamily="18" charset="0"/>
                <a:cs typeface="Times New Roman" panose="02020603050405020304" pitchFamily="18" charset="0"/>
              </a:rPr>
              <a:t>Figure </a:t>
            </a:r>
            <a:r>
              <a:rPr lang="en-US" b="0" dirty="0" smtClean="0">
                <a:latin typeface="Times New Roman" panose="02020603050405020304" pitchFamily="18" charset="0"/>
                <a:cs typeface="Times New Roman" panose="02020603050405020304" pitchFamily="18" charset="0"/>
              </a:rPr>
              <a:t>13. </a:t>
            </a:r>
            <a:r>
              <a:rPr lang="en-US" b="0" dirty="0">
                <a:latin typeface="Times New Roman" panose="02020603050405020304" pitchFamily="18" charset="0"/>
                <a:cs typeface="Times New Roman" panose="02020603050405020304" pitchFamily="18" charset="0"/>
              </a:rPr>
              <a:t>Termination Rate (All Programs) by Program Models </a:t>
            </a:r>
          </a:p>
        </c:rich>
      </c:tx>
      <c:layout>
        <c:manualLayout>
          <c:xMode val="edge"/>
          <c:yMode val="edge"/>
          <c:x val="0.14285457520226891"/>
          <c:y val="1.3199570756780403E-2"/>
        </c:manualLayout>
      </c:layout>
      <c:overlay val="0"/>
    </c:title>
    <c:autoTitleDeleted val="0"/>
    <c:plotArea>
      <c:layout>
        <c:manualLayout>
          <c:layoutTarget val="inner"/>
          <c:xMode val="edge"/>
          <c:yMode val="edge"/>
          <c:x val="8.2806867891513564E-2"/>
          <c:y val="0.14406940799066781"/>
          <c:w val="0.90191535433070869"/>
          <c:h val="0.6220510352872558"/>
        </c:manualLayout>
      </c:layout>
      <c:lineChart>
        <c:grouping val="standard"/>
        <c:varyColors val="0"/>
        <c:ser>
          <c:idx val="1"/>
          <c:order val="0"/>
          <c:tx>
            <c:v>Model A</c:v>
          </c:tx>
          <c:val>
            <c:numRef>
              <c:f>'SpecificModels-VS-CA'!$C$5:$C$15</c:f>
              <c:numCache>
                <c:formatCode>0.00%</c:formatCode>
                <c:ptCount val="11"/>
                <c:pt idx="0">
                  <c:v>0.434</c:v>
                </c:pt>
                <c:pt idx="1">
                  <c:v>0.40200000000000002</c:v>
                </c:pt>
                <c:pt idx="2">
                  <c:v>0.36399999999999999</c:v>
                </c:pt>
                <c:pt idx="3">
                  <c:v>0.35299999999999998</c:v>
                </c:pt>
                <c:pt idx="4">
                  <c:v>0.33300000000000002</c:v>
                </c:pt>
                <c:pt idx="5">
                  <c:v>0.33400000000000002</c:v>
                </c:pt>
                <c:pt idx="6">
                  <c:v>0.317</c:v>
                </c:pt>
                <c:pt idx="7">
                  <c:v>0.29399999999999998</c:v>
                </c:pt>
                <c:pt idx="8">
                  <c:v>0.29799999999999999</c:v>
                </c:pt>
                <c:pt idx="9">
                  <c:v>0.312</c:v>
                </c:pt>
                <c:pt idx="10">
                  <c:v>0.27100000000000002</c:v>
                </c:pt>
              </c:numCache>
            </c:numRef>
          </c:val>
          <c:smooth val="0"/>
        </c:ser>
        <c:ser>
          <c:idx val="2"/>
          <c:order val="1"/>
          <c:tx>
            <c:v>Model B</c:v>
          </c:tx>
          <c:val>
            <c:numRef>
              <c:f>'SpecificModels-VS-CA'!$F$5:$F$15</c:f>
              <c:numCache>
                <c:formatCode>0.00%</c:formatCode>
                <c:ptCount val="11"/>
                <c:pt idx="0">
                  <c:v>0.42699999999999999</c:v>
                </c:pt>
                <c:pt idx="1">
                  <c:v>0.35699999999999998</c:v>
                </c:pt>
                <c:pt idx="2">
                  <c:v>0.34399999999999997</c:v>
                </c:pt>
                <c:pt idx="3">
                  <c:v>0.35399999999999998</c:v>
                </c:pt>
                <c:pt idx="4">
                  <c:v>0.34699999999999998</c:v>
                </c:pt>
                <c:pt idx="5">
                  <c:v>0.36199999999999999</c:v>
                </c:pt>
                <c:pt idx="6">
                  <c:v>0.38200000000000001</c:v>
                </c:pt>
                <c:pt idx="7">
                  <c:v>0.34200000000000003</c:v>
                </c:pt>
                <c:pt idx="8">
                  <c:v>0.28499999999999998</c:v>
                </c:pt>
                <c:pt idx="9">
                  <c:v>0.17799999999999999</c:v>
                </c:pt>
                <c:pt idx="10">
                  <c:v>0.16800000000000001</c:v>
                </c:pt>
              </c:numCache>
            </c:numRef>
          </c:val>
          <c:smooth val="0"/>
        </c:ser>
        <c:ser>
          <c:idx val="3"/>
          <c:order val="2"/>
          <c:tx>
            <c:v>Model C</c:v>
          </c:tx>
          <c:val>
            <c:numRef>
              <c:f>'SpecificModels-VS-CA'!$I$5:$I$15</c:f>
              <c:numCache>
                <c:formatCode>0.00%</c:formatCode>
                <c:ptCount val="11"/>
                <c:pt idx="0">
                  <c:v>0.16500000000000001</c:v>
                </c:pt>
                <c:pt idx="1">
                  <c:v>0.12</c:v>
                </c:pt>
                <c:pt idx="2">
                  <c:v>8.2000000000000003E-2</c:v>
                </c:pt>
                <c:pt idx="3">
                  <c:v>7.6999999999999999E-2</c:v>
                </c:pt>
                <c:pt idx="4">
                  <c:v>0.121</c:v>
                </c:pt>
                <c:pt idx="5">
                  <c:v>0.11799999999999999</c:v>
                </c:pt>
                <c:pt idx="6">
                  <c:v>0.16400000000000001</c:v>
                </c:pt>
                <c:pt idx="7">
                  <c:v>0.16600000000000001</c:v>
                </c:pt>
                <c:pt idx="8">
                  <c:v>0.156</c:v>
                </c:pt>
                <c:pt idx="9">
                  <c:v>0.16400000000000001</c:v>
                </c:pt>
                <c:pt idx="10">
                  <c:v>0.13900000000000001</c:v>
                </c:pt>
              </c:numCache>
            </c:numRef>
          </c:val>
          <c:smooth val="0"/>
        </c:ser>
        <c:ser>
          <c:idx val="4"/>
          <c:order val="3"/>
          <c:tx>
            <c:v>Model D</c:v>
          </c:tx>
          <c:val>
            <c:numRef>
              <c:f>'SpecificModels-VS-CA'!$L$5:$L$15</c:f>
              <c:numCache>
                <c:formatCode>0.00%</c:formatCode>
                <c:ptCount val="11"/>
                <c:pt idx="0">
                  <c:v>0.19</c:v>
                </c:pt>
                <c:pt idx="1">
                  <c:v>0.128</c:v>
                </c:pt>
                <c:pt idx="2">
                  <c:v>0.123</c:v>
                </c:pt>
                <c:pt idx="3">
                  <c:v>0.11700000000000001</c:v>
                </c:pt>
                <c:pt idx="4">
                  <c:v>0.114</c:v>
                </c:pt>
                <c:pt idx="5">
                  <c:v>0.105</c:v>
                </c:pt>
                <c:pt idx="6">
                  <c:v>0.112</c:v>
                </c:pt>
                <c:pt idx="7">
                  <c:v>0.114</c:v>
                </c:pt>
                <c:pt idx="8">
                  <c:v>0.125</c:v>
                </c:pt>
                <c:pt idx="9">
                  <c:v>0.17399999999999999</c:v>
                </c:pt>
                <c:pt idx="10">
                  <c:v>0.157</c:v>
                </c:pt>
              </c:numCache>
            </c:numRef>
          </c:val>
          <c:smooth val="0"/>
        </c:ser>
        <c:ser>
          <c:idx val="0"/>
          <c:order val="4"/>
          <c:tx>
            <c:v>California</c:v>
          </c:tx>
          <c:spPr>
            <a:ln>
              <a:solidFill>
                <a:srgbClr val="FF0000"/>
              </a:solidFill>
            </a:ln>
          </c:spPr>
          <c:marker>
            <c:symbol val="diamond"/>
            <c:size val="15"/>
            <c:spPr>
              <a:solidFill>
                <a:srgbClr val="FF0000"/>
              </a:solidFill>
            </c:spPr>
          </c:marker>
          <c:cat>
            <c:strRef>
              <c:f>'Enrollment summaries'!$A$3:$A$13</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'All-3mo18mo'!$I$3:$I$13</c:f>
              <c:numCache>
                <c:formatCode>0.0%</c:formatCode>
                <c:ptCount val="11"/>
                <c:pt idx="0">
                  <c:v>0.26779779169208173</c:v>
                </c:pt>
                <c:pt idx="1">
                  <c:v>0.27695680415719387</c:v>
                </c:pt>
                <c:pt idx="2">
                  <c:v>0.28753949803990003</c:v>
                </c:pt>
                <c:pt idx="3">
                  <c:v>0.27700219488540656</c:v>
                </c:pt>
                <c:pt idx="4">
                  <c:v>0.26305201769248832</c:v>
                </c:pt>
                <c:pt idx="5">
                  <c:v>0.25839285601110384</c:v>
                </c:pt>
                <c:pt idx="6">
                  <c:v>0.26196929813130393</c:v>
                </c:pt>
                <c:pt idx="7">
                  <c:v>0.27281585563112659</c:v>
                </c:pt>
                <c:pt idx="8">
                  <c:v>0.2722849829452415</c:v>
                </c:pt>
                <c:pt idx="9">
                  <c:v>0.24760313771063336</c:v>
                </c:pt>
                <c:pt idx="10">
                  <c:v>0.25066761519098174</c:v>
                </c:pt>
              </c:numCache>
            </c:numRef>
          </c:val>
          <c:smooth val="0"/>
        </c:ser>
        <c:dLbls>
          <c:showLegendKey val="0"/>
          <c:showVal val="0"/>
          <c:showCatName val="0"/>
          <c:showSerName val="0"/>
          <c:showPercent val="0"/>
          <c:showBubbleSize val="0"/>
        </c:dLbls>
        <c:marker val="1"/>
        <c:smooth val="0"/>
        <c:axId val="106916480"/>
        <c:axId val="106922752"/>
      </c:lineChart>
      <c:catAx>
        <c:axId val="106916480"/>
        <c:scaling>
          <c:orientation val="minMax"/>
        </c:scaling>
        <c:delete val="0"/>
        <c:axPos val="b"/>
        <c:majorTickMark val="out"/>
        <c:minorTickMark val="none"/>
        <c:tickLblPos val="nextTo"/>
        <c:txPr>
          <a:bodyPr rot="-2700000"/>
          <a:lstStyle/>
          <a:p>
            <a:pPr>
              <a:defRPr/>
            </a:pPr>
            <a:endParaRPr lang="en-US"/>
          </a:p>
        </c:txPr>
        <c:crossAx val="106922752"/>
        <c:crosses val="autoZero"/>
        <c:auto val="1"/>
        <c:lblAlgn val="ctr"/>
        <c:lblOffset val="100"/>
        <c:noMultiLvlLbl val="0"/>
      </c:catAx>
      <c:valAx>
        <c:axId val="106922752"/>
        <c:scaling>
          <c:orientation val="minMax"/>
          <c:min val="5.000000000000001E-2"/>
        </c:scaling>
        <c:delete val="0"/>
        <c:axPos val="l"/>
        <c:majorGridlines/>
        <c:numFmt formatCode="0%" sourceLinked="0"/>
        <c:majorTickMark val="out"/>
        <c:minorTickMark val="none"/>
        <c:tickLblPos val="nextTo"/>
        <c:crossAx val="106916480"/>
        <c:crosses val="autoZero"/>
        <c:crossBetween val="between"/>
      </c:valAx>
    </c:plotArea>
    <c:legend>
      <c:legendPos val="b"/>
      <c:overlay val="0"/>
    </c:legend>
    <c:plotVisOnly val="1"/>
    <c:dispBlanksAs val="gap"/>
    <c:showDLblsOverMax val="0"/>
  </c:chart>
  <c:txPr>
    <a:bodyPr/>
    <a:lstStyle/>
    <a:p>
      <a:pPr>
        <a:defRPr sz="2000"/>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latin typeface="Times New Roman" panose="02020603050405020304" pitchFamily="18" charset="0"/>
                <a:cs typeface="Times New Roman" panose="02020603050405020304" pitchFamily="18" charset="0"/>
              </a:defRPr>
            </a:pPr>
            <a:r>
              <a:rPr lang="en-US" b="0" dirty="0">
                <a:latin typeface="Times New Roman" panose="02020603050405020304" pitchFamily="18" charset="0"/>
                <a:cs typeface="Times New Roman" panose="02020603050405020304" pitchFamily="18" charset="0"/>
              </a:rPr>
              <a:t>Figure </a:t>
            </a:r>
            <a:r>
              <a:rPr lang="en-US" b="0" dirty="0" smtClean="0">
                <a:latin typeface="Times New Roman" panose="02020603050405020304" pitchFamily="18" charset="0"/>
                <a:cs typeface="Times New Roman" panose="02020603050405020304" pitchFamily="18" charset="0"/>
              </a:rPr>
              <a:t>14. </a:t>
            </a:r>
            <a:r>
              <a:rPr lang="en-US" b="0" dirty="0">
                <a:latin typeface="Times New Roman" panose="02020603050405020304" pitchFamily="18" charset="0"/>
                <a:cs typeface="Times New Roman" panose="02020603050405020304" pitchFamily="18" charset="0"/>
              </a:rPr>
              <a:t>Termination Rate (3-Month Programs) by Models </a:t>
            </a:r>
          </a:p>
        </c:rich>
      </c:tx>
      <c:layout>
        <c:manualLayout>
          <c:xMode val="edge"/>
          <c:yMode val="edge"/>
          <c:x val="0.14180834538539824"/>
          <c:y val="8.7145939599629595E-3"/>
        </c:manualLayout>
      </c:layout>
      <c:overlay val="0"/>
    </c:title>
    <c:autoTitleDeleted val="0"/>
    <c:plotArea>
      <c:layout>
        <c:manualLayout>
          <c:layoutTarget val="inner"/>
          <c:xMode val="edge"/>
          <c:yMode val="edge"/>
          <c:x val="7.4979199028692836E-2"/>
          <c:y val="9.8965193431391957E-2"/>
          <c:w val="0.90007749031371076"/>
          <c:h val="0.66724934383202095"/>
        </c:manualLayout>
      </c:layout>
      <c:lineChart>
        <c:grouping val="standard"/>
        <c:varyColors val="0"/>
        <c:ser>
          <c:idx val="1"/>
          <c:order val="0"/>
          <c:tx>
            <c:v>Model A</c:v>
          </c:tx>
          <c:val>
            <c:numRef>
              <c:f>'SpecificModels-VS-CA'!$C$20:$C$30</c:f>
              <c:numCache>
                <c:formatCode>0.00%</c:formatCode>
                <c:ptCount val="11"/>
                <c:pt idx="0">
                  <c:v>0.372</c:v>
                </c:pt>
                <c:pt idx="1">
                  <c:v>0.32500000000000001</c:v>
                </c:pt>
                <c:pt idx="2">
                  <c:v>0.309</c:v>
                </c:pt>
                <c:pt idx="3">
                  <c:v>0.30099999999999999</c:v>
                </c:pt>
                <c:pt idx="4">
                  <c:v>0.27300000000000002</c:v>
                </c:pt>
                <c:pt idx="5">
                  <c:v>0.27700000000000002</c:v>
                </c:pt>
                <c:pt idx="6">
                  <c:v>0.27</c:v>
                </c:pt>
                <c:pt idx="7">
                  <c:v>0.24199999999999999</c:v>
                </c:pt>
                <c:pt idx="8">
                  <c:v>0.23899999999999999</c:v>
                </c:pt>
                <c:pt idx="9">
                  <c:v>0.252</c:v>
                </c:pt>
                <c:pt idx="10">
                  <c:v>0.20899999999999999</c:v>
                </c:pt>
              </c:numCache>
            </c:numRef>
          </c:val>
          <c:smooth val="0"/>
        </c:ser>
        <c:ser>
          <c:idx val="2"/>
          <c:order val="1"/>
          <c:tx>
            <c:v>Model B</c:v>
          </c:tx>
          <c:val>
            <c:numRef>
              <c:f>'SpecificModels-VS-CA'!$F$20:$F$30</c:f>
              <c:numCache>
                <c:formatCode>0.00%</c:formatCode>
                <c:ptCount val="11"/>
                <c:pt idx="0">
                  <c:v>0.35099999999999998</c:v>
                </c:pt>
                <c:pt idx="1">
                  <c:v>0.28799999999999998</c:v>
                </c:pt>
                <c:pt idx="2">
                  <c:v>0.28000000000000003</c:v>
                </c:pt>
                <c:pt idx="3">
                  <c:v>0.28100000000000003</c:v>
                </c:pt>
                <c:pt idx="4">
                  <c:v>0.26200000000000001</c:v>
                </c:pt>
                <c:pt idx="5">
                  <c:v>0.26900000000000002</c:v>
                </c:pt>
                <c:pt idx="6">
                  <c:v>0.28199999999999997</c:v>
                </c:pt>
                <c:pt idx="7">
                  <c:v>0.26700000000000002</c:v>
                </c:pt>
                <c:pt idx="8">
                  <c:v>0.20100000000000001</c:v>
                </c:pt>
                <c:pt idx="9">
                  <c:v>0.13200000000000001</c:v>
                </c:pt>
                <c:pt idx="10">
                  <c:v>0.108</c:v>
                </c:pt>
              </c:numCache>
            </c:numRef>
          </c:val>
          <c:smooth val="0"/>
        </c:ser>
        <c:ser>
          <c:idx val="3"/>
          <c:order val="2"/>
          <c:tx>
            <c:v>Model C</c:v>
          </c:tx>
          <c:val>
            <c:numRef>
              <c:f>'SpecificModels-VS-CA'!$I$20:$I$30</c:f>
              <c:numCache>
                <c:formatCode>0.00%</c:formatCode>
                <c:ptCount val="11"/>
                <c:pt idx="0">
                  <c:v>0.13100000000000001</c:v>
                </c:pt>
                <c:pt idx="1">
                  <c:v>9.7000000000000003E-2</c:v>
                </c:pt>
                <c:pt idx="2">
                  <c:v>7.2999999999999995E-2</c:v>
                </c:pt>
                <c:pt idx="3">
                  <c:v>6.0999999999999999E-2</c:v>
                </c:pt>
                <c:pt idx="4">
                  <c:v>0.1</c:v>
                </c:pt>
                <c:pt idx="5">
                  <c:v>9.6000000000000002E-2</c:v>
                </c:pt>
                <c:pt idx="6">
                  <c:v>0.13300000000000001</c:v>
                </c:pt>
                <c:pt idx="7">
                  <c:v>0.121</c:v>
                </c:pt>
                <c:pt idx="8">
                  <c:v>0.109</c:v>
                </c:pt>
                <c:pt idx="9">
                  <c:v>0.115</c:v>
                </c:pt>
                <c:pt idx="10">
                  <c:v>0.1</c:v>
                </c:pt>
              </c:numCache>
            </c:numRef>
          </c:val>
          <c:smooth val="0"/>
        </c:ser>
        <c:ser>
          <c:idx val="4"/>
          <c:order val="3"/>
          <c:tx>
            <c:v>Model D</c:v>
          </c:tx>
          <c:val>
            <c:numRef>
              <c:f>'SpecificModels-VS-CA'!$L$20:$L$30</c:f>
              <c:numCache>
                <c:formatCode>0.00%</c:formatCode>
                <c:ptCount val="11"/>
                <c:pt idx="0">
                  <c:v>0.129</c:v>
                </c:pt>
                <c:pt idx="1">
                  <c:v>8.4000000000000005E-2</c:v>
                </c:pt>
                <c:pt idx="2">
                  <c:v>8.4000000000000005E-2</c:v>
                </c:pt>
                <c:pt idx="3">
                  <c:v>8.4000000000000005E-2</c:v>
                </c:pt>
                <c:pt idx="4">
                  <c:v>8.1000000000000003E-2</c:v>
                </c:pt>
                <c:pt idx="5">
                  <c:v>7.5999999999999998E-2</c:v>
                </c:pt>
                <c:pt idx="6">
                  <c:v>7.8E-2</c:v>
                </c:pt>
                <c:pt idx="7">
                  <c:v>6.6000000000000003E-2</c:v>
                </c:pt>
                <c:pt idx="8">
                  <c:v>7.1999999999999995E-2</c:v>
                </c:pt>
                <c:pt idx="9">
                  <c:v>0.108</c:v>
                </c:pt>
                <c:pt idx="10">
                  <c:v>9.7000000000000003E-2</c:v>
                </c:pt>
              </c:numCache>
            </c:numRef>
          </c:val>
          <c:smooth val="0"/>
        </c:ser>
        <c:ser>
          <c:idx val="0"/>
          <c:order val="4"/>
          <c:tx>
            <c:v>California</c:v>
          </c:tx>
          <c:spPr>
            <a:ln>
              <a:solidFill>
                <a:srgbClr val="FF0000"/>
              </a:solidFill>
            </a:ln>
          </c:spPr>
          <c:marker>
            <c:symbol val="diamond"/>
            <c:size val="15"/>
            <c:spPr>
              <a:solidFill>
                <a:srgbClr val="FF0000"/>
              </a:solidFill>
            </c:spPr>
          </c:marker>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'All-3mo18mo'!$I$19:$I$29</c:f>
              <c:numCache>
                <c:formatCode>0.0%</c:formatCode>
                <c:ptCount val="11"/>
                <c:pt idx="0">
                  <c:v>0.21481392468247953</c:v>
                </c:pt>
                <c:pt idx="1">
                  <c:v>0.22319411688608931</c:v>
                </c:pt>
                <c:pt idx="2">
                  <c:v>0.22545004384381287</c:v>
                </c:pt>
                <c:pt idx="3">
                  <c:v>0.21664601845522899</c:v>
                </c:pt>
                <c:pt idx="4">
                  <c:v>0.20212095095957791</c:v>
                </c:pt>
                <c:pt idx="5">
                  <c:v>0.20115045459813105</c:v>
                </c:pt>
                <c:pt idx="6">
                  <c:v>0.2075898961831727</c:v>
                </c:pt>
                <c:pt idx="7">
                  <c:v>0.20681065918653577</c:v>
                </c:pt>
                <c:pt idx="8">
                  <c:v>0.20469805879567857</c:v>
                </c:pt>
                <c:pt idx="9">
                  <c:v>0.19133775830699018</c:v>
                </c:pt>
                <c:pt idx="10">
                  <c:v>0.17998191453566623</c:v>
                </c:pt>
              </c:numCache>
            </c:numRef>
          </c:val>
          <c:smooth val="0"/>
        </c:ser>
        <c:dLbls>
          <c:showLegendKey val="0"/>
          <c:showVal val="0"/>
          <c:showCatName val="0"/>
          <c:showSerName val="0"/>
          <c:showPercent val="0"/>
          <c:showBubbleSize val="0"/>
        </c:dLbls>
        <c:marker val="1"/>
        <c:smooth val="0"/>
        <c:axId val="106964096"/>
        <c:axId val="106966016"/>
      </c:lineChart>
      <c:catAx>
        <c:axId val="106964096"/>
        <c:scaling>
          <c:orientation val="minMax"/>
        </c:scaling>
        <c:delete val="0"/>
        <c:axPos val="b"/>
        <c:numFmt formatCode="General" sourceLinked="1"/>
        <c:majorTickMark val="out"/>
        <c:minorTickMark val="none"/>
        <c:tickLblPos val="nextTo"/>
        <c:crossAx val="106966016"/>
        <c:crosses val="autoZero"/>
        <c:auto val="1"/>
        <c:lblAlgn val="ctr"/>
        <c:lblOffset val="100"/>
        <c:noMultiLvlLbl val="0"/>
      </c:catAx>
      <c:valAx>
        <c:axId val="106966016"/>
        <c:scaling>
          <c:orientation val="minMax"/>
          <c:min val="5.000000000000001E-2"/>
        </c:scaling>
        <c:delete val="0"/>
        <c:axPos val="l"/>
        <c:majorGridlines/>
        <c:numFmt formatCode="0%" sourceLinked="0"/>
        <c:majorTickMark val="out"/>
        <c:minorTickMark val="none"/>
        <c:tickLblPos val="nextTo"/>
        <c:crossAx val="106964096"/>
        <c:crosses val="autoZero"/>
        <c:crossBetween val="between"/>
      </c:valAx>
    </c:plotArea>
    <c:legend>
      <c:legendPos val="b"/>
      <c:layout>
        <c:manualLayout>
          <c:xMode val="edge"/>
          <c:yMode val="edge"/>
          <c:x val="9.7270876854678875E-2"/>
          <c:y val="0.91249278215470742"/>
          <c:w val="0.80545824629064222"/>
          <c:h val="7.8792623885329663E-2"/>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latin typeface="Times New Roman" panose="02020603050405020304" pitchFamily="18" charset="0"/>
                <a:cs typeface="Times New Roman" panose="02020603050405020304" pitchFamily="18" charset="0"/>
              </a:defRPr>
            </a:pPr>
            <a:r>
              <a:rPr lang="en-US" b="0" dirty="0">
                <a:latin typeface="Times New Roman" panose="02020603050405020304" pitchFamily="18" charset="0"/>
                <a:cs typeface="Times New Roman" panose="02020603050405020304" pitchFamily="18" charset="0"/>
              </a:rPr>
              <a:t>Figure </a:t>
            </a:r>
            <a:r>
              <a:rPr lang="en-US" b="0" dirty="0" smtClean="0">
                <a:latin typeface="Times New Roman" panose="02020603050405020304" pitchFamily="18" charset="0"/>
                <a:cs typeface="Times New Roman" panose="02020603050405020304" pitchFamily="18" charset="0"/>
              </a:rPr>
              <a:t>15. </a:t>
            </a:r>
            <a:r>
              <a:rPr lang="en-US" b="0" dirty="0">
                <a:latin typeface="Times New Roman" panose="02020603050405020304" pitchFamily="18" charset="0"/>
                <a:cs typeface="Times New Roman" panose="02020603050405020304" pitchFamily="18" charset="0"/>
              </a:rPr>
              <a:t>Termination Rate (18-Month Programs) by Models</a:t>
            </a:r>
          </a:p>
        </c:rich>
      </c:tx>
      <c:layout>
        <c:manualLayout>
          <c:xMode val="edge"/>
          <c:yMode val="edge"/>
          <c:x val="0.13424036281179139"/>
          <c:y val="8.7374399301004806E-3"/>
        </c:manualLayout>
      </c:layout>
      <c:overlay val="0"/>
    </c:title>
    <c:autoTitleDeleted val="0"/>
    <c:plotArea>
      <c:layout>
        <c:manualLayout>
          <c:layoutTarget val="inner"/>
          <c:xMode val="edge"/>
          <c:yMode val="edge"/>
          <c:x val="9.2201510525470029E-2"/>
          <c:y val="9.1339270664561448E-2"/>
          <c:w val="0.88285517881693365"/>
          <c:h val="0.68707976086322542"/>
        </c:manualLayout>
      </c:layout>
      <c:lineChart>
        <c:grouping val="standard"/>
        <c:varyColors val="0"/>
        <c:ser>
          <c:idx val="1"/>
          <c:order val="0"/>
          <c:tx>
            <c:v>Model A</c:v>
          </c:tx>
          <c:val>
            <c:numRef>
              <c:f>'SpecificModels-VS-CA'!$C$35:$C$45</c:f>
              <c:numCache>
                <c:formatCode>0.00%</c:formatCode>
                <c:ptCount val="11"/>
                <c:pt idx="0">
                  <c:v>0.82599999999999996</c:v>
                </c:pt>
                <c:pt idx="1">
                  <c:v>0.82899999999999996</c:v>
                </c:pt>
                <c:pt idx="2">
                  <c:v>0.52100000000000002</c:v>
                </c:pt>
                <c:pt idx="3">
                  <c:v>0.51</c:v>
                </c:pt>
                <c:pt idx="4">
                  <c:v>0.56599999999999995</c:v>
                </c:pt>
                <c:pt idx="5">
                  <c:v>0.53300000000000003</c:v>
                </c:pt>
                <c:pt idx="6">
                  <c:v>0.48399999999999999</c:v>
                </c:pt>
                <c:pt idx="7">
                  <c:v>0.48399999999999999</c:v>
                </c:pt>
                <c:pt idx="8">
                  <c:v>0.49399999999999999</c:v>
                </c:pt>
                <c:pt idx="9">
                  <c:v>0.49299999999999999</c:v>
                </c:pt>
                <c:pt idx="10">
                  <c:v>0.498</c:v>
                </c:pt>
              </c:numCache>
            </c:numRef>
          </c:val>
          <c:smooth val="0"/>
        </c:ser>
        <c:ser>
          <c:idx val="2"/>
          <c:order val="1"/>
          <c:tx>
            <c:v>Model B</c:v>
          </c:tx>
          <c:val>
            <c:numRef>
              <c:f>'SpecificModels-VS-CA'!$F$35:$F$45</c:f>
              <c:numCache>
                <c:formatCode>0.00%</c:formatCode>
                <c:ptCount val="11"/>
                <c:pt idx="0">
                  <c:v>0.85299999999999998</c:v>
                </c:pt>
                <c:pt idx="1">
                  <c:v>0.76300000000000001</c:v>
                </c:pt>
                <c:pt idx="2">
                  <c:v>0.54700000000000004</c:v>
                </c:pt>
                <c:pt idx="3">
                  <c:v>0.55100000000000005</c:v>
                </c:pt>
                <c:pt idx="4">
                  <c:v>0.57399999999999995</c:v>
                </c:pt>
                <c:pt idx="5">
                  <c:v>0.58199999999999996</c:v>
                </c:pt>
                <c:pt idx="6">
                  <c:v>0.57799999999999996</c:v>
                </c:pt>
                <c:pt idx="7">
                  <c:v>0.51</c:v>
                </c:pt>
                <c:pt idx="8">
                  <c:v>0.51100000000000001</c:v>
                </c:pt>
                <c:pt idx="9">
                  <c:v>0.31</c:v>
                </c:pt>
                <c:pt idx="10">
                  <c:v>0.35099999999999998</c:v>
                </c:pt>
              </c:numCache>
            </c:numRef>
          </c:val>
          <c:smooth val="0"/>
        </c:ser>
        <c:ser>
          <c:idx val="3"/>
          <c:order val="2"/>
          <c:tx>
            <c:v>Model C</c:v>
          </c:tx>
          <c:val>
            <c:numRef>
              <c:f>'SpecificModels-VS-CA'!$I$35:$I$45</c:f>
              <c:numCache>
                <c:formatCode>0.00%</c:formatCode>
                <c:ptCount val="11"/>
                <c:pt idx="0">
                  <c:v>0.76500000000000001</c:v>
                </c:pt>
                <c:pt idx="1">
                  <c:v>0.68100000000000005</c:v>
                </c:pt>
                <c:pt idx="2">
                  <c:v>0.156</c:v>
                </c:pt>
                <c:pt idx="3">
                  <c:v>0.159</c:v>
                </c:pt>
                <c:pt idx="4">
                  <c:v>0.24099999999999999</c:v>
                </c:pt>
                <c:pt idx="5">
                  <c:v>0.22800000000000001</c:v>
                </c:pt>
                <c:pt idx="6">
                  <c:v>0.30299999999999999</c:v>
                </c:pt>
                <c:pt idx="7">
                  <c:v>0.311</c:v>
                </c:pt>
                <c:pt idx="8">
                  <c:v>0.29899999999999999</c:v>
                </c:pt>
                <c:pt idx="9">
                  <c:v>0.30399999999999999</c:v>
                </c:pt>
                <c:pt idx="10">
                  <c:v>0.26500000000000001</c:v>
                </c:pt>
              </c:numCache>
            </c:numRef>
          </c:val>
          <c:smooth val="0"/>
        </c:ser>
        <c:ser>
          <c:idx val="4"/>
          <c:order val="3"/>
          <c:tx>
            <c:v>Model D</c:v>
          </c:tx>
          <c:val>
            <c:numRef>
              <c:f>'SpecificModels-VS-CA'!$L$35:$L$45</c:f>
              <c:numCache>
                <c:formatCode>0.00%</c:formatCode>
                <c:ptCount val="11"/>
                <c:pt idx="0">
                  <c:v>0.72399999999999998</c:v>
                </c:pt>
                <c:pt idx="1">
                  <c:v>0.73799999999999999</c:v>
                </c:pt>
                <c:pt idx="2">
                  <c:v>0.34100000000000003</c:v>
                </c:pt>
                <c:pt idx="3">
                  <c:v>0.27200000000000002</c:v>
                </c:pt>
                <c:pt idx="4">
                  <c:v>0.30499999999999999</c:v>
                </c:pt>
                <c:pt idx="5">
                  <c:v>0.23400000000000001</c:v>
                </c:pt>
                <c:pt idx="6">
                  <c:v>0.308</c:v>
                </c:pt>
                <c:pt idx="7">
                  <c:v>0.35699999999999998</c:v>
                </c:pt>
                <c:pt idx="8">
                  <c:v>0.31900000000000001</c:v>
                </c:pt>
                <c:pt idx="9">
                  <c:v>0.35099999999999998</c:v>
                </c:pt>
                <c:pt idx="10">
                  <c:v>0.378</c:v>
                </c:pt>
              </c:numCache>
            </c:numRef>
          </c:val>
          <c:smooth val="0"/>
        </c:ser>
        <c:ser>
          <c:idx val="0"/>
          <c:order val="4"/>
          <c:tx>
            <c:v>California</c:v>
          </c:tx>
          <c:spPr>
            <a:ln>
              <a:solidFill>
                <a:srgbClr val="FF0000"/>
              </a:solidFill>
            </a:ln>
          </c:spPr>
          <c:marker>
            <c:symbol val="diamond"/>
            <c:size val="15"/>
            <c:spPr>
              <a:solidFill>
                <a:srgbClr val="FF0000"/>
              </a:solidFill>
            </c:spPr>
          </c:marker>
          <c:cat>
            <c:strRef>
              <c:f>'Enrollment summaries'!$A$35:$A$45</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'All-3mo18mo'!$I$35:$I$45</c:f>
              <c:numCache>
                <c:formatCode>0.0%</c:formatCode>
                <c:ptCount val="11"/>
                <c:pt idx="0">
                  <c:v>0.40384615384615385</c:v>
                </c:pt>
                <c:pt idx="1">
                  <c:v>0.41513326775903847</c:v>
                </c:pt>
                <c:pt idx="2">
                  <c:v>0.43844872709969068</c:v>
                </c:pt>
                <c:pt idx="3">
                  <c:v>0.42813394246699132</c:v>
                </c:pt>
                <c:pt idx="4">
                  <c:v>0.42658046738381644</c:v>
                </c:pt>
                <c:pt idx="5">
                  <c:v>0.42395275374261776</c:v>
                </c:pt>
                <c:pt idx="6">
                  <c:v>0.42206514206514206</c:v>
                </c:pt>
                <c:pt idx="7">
                  <c:v>0.43680997532147031</c:v>
                </c:pt>
                <c:pt idx="8">
                  <c:v>0.43224912833739315</c:v>
                </c:pt>
                <c:pt idx="9">
                  <c:v>0.42062097246631519</c:v>
                </c:pt>
                <c:pt idx="10">
                  <c:v>0.4108135201691111</c:v>
                </c:pt>
              </c:numCache>
            </c:numRef>
          </c:val>
          <c:smooth val="0"/>
        </c:ser>
        <c:dLbls>
          <c:showLegendKey val="0"/>
          <c:showVal val="0"/>
          <c:showCatName val="0"/>
          <c:showSerName val="0"/>
          <c:showPercent val="0"/>
          <c:showBubbleSize val="0"/>
        </c:dLbls>
        <c:marker val="1"/>
        <c:smooth val="0"/>
        <c:axId val="107027840"/>
        <c:axId val="107030016"/>
      </c:lineChart>
      <c:catAx>
        <c:axId val="107027840"/>
        <c:scaling>
          <c:orientation val="minMax"/>
        </c:scaling>
        <c:delete val="0"/>
        <c:axPos val="b"/>
        <c:majorTickMark val="out"/>
        <c:minorTickMark val="none"/>
        <c:tickLblPos val="nextTo"/>
        <c:crossAx val="107030016"/>
        <c:crosses val="autoZero"/>
        <c:auto val="1"/>
        <c:lblAlgn val="ctr"/>
        <c:lblOffset val="100"/>
        <c:noMultiLvlLbl val="0"/>
      </c:catAx>
      <c:valAx>
        <c:axId val="107030016"/>
        <c:scaling>
          <c:orientation val="minMax"/>
          <c:min val="0.1"/>
        </c:scaling>
        <c:delete val="0"/>
        <c:axPos val="l"/>
        <c:majorGridlines/>
        <c:numFmt formatCode="0%" sourceLinked="0"/>
        <c:majorTickMark val="out"/>
        <c:minorTickMark val="none"/>
        <c:tickLblPos val="nextTo"/>
        <c:crossAx val="107027840"/>
        <c:crosses val="autoZero"/>
        <c:crossBetween val="between"/>
      </c:valAx>
    </c:plotArea>
    <c:legend>
      <c:legendPos val="b"/>
      <c:layout>
        <c:manualLayout>
          <c:xMode val="edge"/>
          <c:yMode val="edge"/>
          <c:x val="9.462460049636652E-2"/>
          <c:y val="0.9166320953000141"/>
          <c:w val="0.81075079900726699"/>
          <c:h val="7.8999184734935654E-2"/>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b="0">
                <a:latin typeface="Times New Roman" panose="02020603050405020304" pitchFamily="18" charset="0"/>
                <a:cs typeface="Times New Roman" panose="02020603050405020304" pitchFamily="18" charset="0"/>
              </a:defRPr>
            </a:pPr>
            <a:r>
              <a:rPr lang="en-US" b="0" dirty="0">
                <a:latin typeface="Times New Roman" panose="02020603050405020304" pitchFamily="18" charset="0"/>
                <a:cs typeface="Times New Roman" panose="02020603050405020304" pitchFamily="18" charset="0"/>
              </a:rPr>
              <a:t>Figure </a:t>
            </a:r>
            <a:r>
              <a:rPr lang="en-US" b="0" dirty="0" smtClean="0">
                <a:latin typeface="Times New Roman" panose="02020603050405020304" pitchFamily="18" charset="0"/>
                <a:cs typeface="Times New Roman" panose="02020603050405020304" pitchFamily="18" charset="0"/>
              </a:rPr>
              <a:t>16. </a:t>
            </a:r>
            <a:r>
              <a:rPr lang="en-US" b="0" dirty="0">
                <a:latin typeface="Times New Roman" panose="02020603050405020304" pitchFamily="18" charset="0"/>
                <a:cs typeface="Times New Roman" panose="02020603050405020304" pitchFamily="18" charset="0"/>
              </a:rPr>
              <a:t>Transfer Rate (All Programs) by Models </a:t>
            </a:r>
          </a:p>
        </c:rich>
      </c:tx>
      <c:layout>
        <c:manualLayout>
          <c:xMode val="edge"/>
          <c:yMode val="edge"/>
          <c:x val="0.18414216972878389"/>
          <c:y val="1.452026829979585E-3"/>
        </c:manualLayout>
      </c:layout>
      <c:overlay val="0"/>
    </c:title>
    <c:autoTitleDeleted val="0"/>
    <c:plotArea>
      <c:layout>
        <c:manualLayout>
          <c:layoutTarget val="inner"/>
          <c:xMode val="edge"/>
          <c:yMode val="edge"/>
          <c:x val="7.964835211308556E-2"/>
          <c:y val="8.6404336176727922E-2"/>
          <c:w val="0.89573488611003182"/>
          <c:h val="0.69210936132983381"/>
        </c:manualLayout>
      </c:layout>
      <c:lineChart>
        <c:grouping val="standard"/>
        <c:varyColors val="0"/>
        <c:ser>
          <c:idx val="1"/>
          <c:order val="0"/>
          <c:tx>
            <c:v>Model A</c:v>
          </c:tx>
          <c:val>
            <c:numRef>
              <c:f>'SpecificModels-VS-CA'!$D$5:$D$15</c:f>
              <c:numCache>
                <c:formatCode>0.00%</c:formatCode>
                <c:ptCount val="11"/>
                <c:pt idx="0">
                  <c:v>1.2E-2</c:v>
                </c:pt>
                <c:pt idx="1">
                  <c:v>7.0000000000000001E-3</c:v>
                </c:pt>
                <c:pt idx="2">
                  <c:v>1.7000000000000001E-2</c:v>
                </c:pt>
                <c:pt idx="3">
                  <c:v>1.6E-2</c:v>
                </c:pt>
                <c:pt idx="4">
                  <c:v>3.3000000000000002E-2</c:v>
                </c:pt>
                <c:pt idx="5">
                  <c:v>2.7E-2</c:v>
                </c:pt>
                <c:pt idx="6">
                  <c:v>1.9E-2</c:v>
                </c:pt>
                <c:pt idx="7">
                  <c:v>1.9E-2</c:v>
                </c:pt>
                <c:pt idx="8">
                  <c:v>2.4E-2</c:v>
                </c:pt>
                <c:pt idx="9">
                  <c:v>0.02</c:v>
                </c:pt>
                <c:pt idx="10">
                  <c:v>1.4999999999999999E-2</c:v>
                </c:pt>
              </c:numCache>
            </c:numRef>
          </c:val>
          <c:smooth val="0"/>
        </c:ser>
        <c:ser>
          <c:idx val="2"/>
          <c:order val="1"/>
          <c:tx>
            <c:v>Model B</c:v>
          </c:tx>
          <c:val>
            <c:numRef>
              <c:f>'SpecificModels-VS-CA'!$G$5:$G$15</c:f>
              <c:numCache>
                <c:formatCode>0.00%</c:formatCode>
                <c:ptCount val="11"/>
                <c:pt idx="0">
                  <c:v>2.5999999999999999E-2</c:v>
                </c:pt>
                <c:pt idx="1">
                  <c:v>2.1999999999999999E-2</c:v>
                </c:pt>
                <c:pt idx="2">
                  <c:v>2.7E-2</c:v>
                </c:pt>
                <c:pt idx="3">
                  <c:v>1.9E-2</c:v>
                </c:pt>
                <c:pt idx="4">
                  <c:v>2.1999999999999999E-2</c:v>
                </c:pt>
                <c:pt idx="5">
                  <c:v>1.2999999999999999E-2</c:v>
                </c:pt>
                <c:pt idx="6">
                  <c:v>1.4999999999999999E-2</c:v>
                </c:pt>
                <c:pt idx="7">
                  <c:v>1.4E-2</c:v>
                </c:pt>
                <c:pt idx="8">
                  <c:v>1.2999999999999999E-2</c:v>
                </c:pt>
                <c:pt idx="9">
                  <c:v>1.6E-2</c:v>
                </c:pt>
                <c:pt idx="10">
                  <c:v>1.4E-2</c:v>
                </c:pt>
              </c:numCache>
            </c:numRef>
          </c:val>
          <c:smooth val="0"/>
        </c:ser>
        <c:ser>
          <c:idx val="3"/>
          <c:order val="2"/>
          <c:tx>
            <c:v>Model C</c:v>
          </c:tx>
          <c:val>
            <c:numRef>
              <c:f>'SpecificModels-VS-CA'!$J$5:$J$15</c:f>
              <c:numCache>
                <c:formatCode>0.00%</c:formatCode>
                <c:ptCount val="11"/>
                <c:pt idx="0">
                  <c:v>2.5999999999999999E-2</c:v>
                </c:pt>
                <c:pt idx="1">
                  <c:v>1.2999999999999999E-2</c:v>
                </c:pt>
                <c:pt idx="2">
                  <c:v>1.6E-2</c:v>
                </c:pt>
                <c:pt idx="3">
                  <c:v>1.6E-2</c:v>
                </c:pt>
                <c:pt idx="4">
                  <c:v>1.7000000000000001E-2</c:v>
                </c:pt>
                <c:pt idx="5">
                  <c:v>1.0999999999999999E-2</c:v>
                </c:pt>
                <c:pt idx="6">
                  <c:v>1.9E-2</c:v>
                </c:pt>
                <c:pt idx="7">
                  <c:v>2.5000000000000001E-2</c:v>
                </c:pt>
                <c:pt idx="8">
                  <c:v>1.7000000000000001E-2</c:v>
                </c:pt>
                <c:pt idx="9">
                  <c:v>2.3E-2</c:v>
                </c:pt>
                <c:pt idx="10">
                  <c:v>1.2999999999999999E-2</c:v>
                </c:pt>
              </c:numCache>
            </c:numRef>
          </c:val>
          <c:smooth val="0"/>
        </c:ser>
        <c:ser>
          <c:idx val="4"/>
          <c:order val="3"/>
          <c:tx>
            <c:v>Model D</c:v>
          </c:tx>
          <c:val>
            <c:numRef>
              <c:f>'SpecificModels-VS-CA'!$M$5:$M$15</c:f>
              <c:numCache>
                <c:formatCode>0.00%</c:formatCode>
                <c:ptCount val="11"/>
                <c:pt idx="0">
                  <c:v>4.4999999999999998E-2</c:v>
                </c:pt>
                <c:pt idx="1">
                  <c:v>1.7999999999999999E-2</c:v>
                </c:pt>
                <c:pt idx="2">
                  <c:v>1.7999999999999999E-2</c:v>
                </c:pt>
                <c:pt idx="3">
                  <c:v>1.7999999999999999E-2</c:v>
                </c:pt>
                <c:pt idx="4">
                  <c:v>1.7999999999999999E-2</c:v>
                </c:pt>
                <c:pt idx="5">
                  <c:v>2.1999999999999999E-2</c:v>
                </c:pt>
                <c:pt idx="6">
                  <c:v>2.3E-2</c:v>
                </c:pt>
                <c:pt idx="7">
                  <c:v>2.3E-2</c:v>
                </c:pt>
                <c:pt idx="8">
                  <c:v>2.1000000000000001E-2</c:v>
                </c:pt>
                <c:pt idx="9">
                  <c:v>1.7999999999999999E-2</c:v>
                </c:pt>
                <c:pt idx="10">
                  <c:v>2.1000000000000001E-2</c:v>
                </c:pt>
              </c:numCache>
            </c:numRef>
          </c:val>
          <c:smooth val="0"/>
        </c:ser>
        <c:ser>
          <c:idx val="0"/>
          <c:order val="4"/>
          <c:tx>
            <c:v>California</c:v>
          </c:tx>
          <c:spPr>
            <a:ln>
              <a:solidFill>
                <a:srgbClr val="FF0000"/>
              </a:solidFill>
            </a:ln>
          </c:spPr>
          <c:marker>
            <c:symbol val="diamond"/>
            <c:size val="15"/>
            <c:spPr>
              <a:solidFill>
                <a:srgbClr val="FF0000"/>
              </a:solidFill>
            </c:spPr>
          </c:marker>
          <c:cat>
            <c:strRef>
              <c:f>'Enrollment summaries'!$A$3:$A$13</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'All-3mo18mo'!$J$3:$J$13</c:f>
              <c:numCache>
                <c:formatCode>0.0%</c:formatCode>
                <c:ptCount val="11"/>
                <c:pt idx="0">
                  <c:v>3.4966950070332244E-2</c:v>
                </c:pt>
                <c:pt idx="1">
                  <c:v>3.1597421740325281E-2</c:v>
                </c:pt>
                <c:pt idx="2">
                  <c:v>3.2932172438937743E-2</c:v>
                </c:pt>
                <c:pt idx="3">
                  <c:v>3.3580470624266244E-2</c:v>
                </c:pt>
                <c:pt idx="4">
                  <c:v>3.1799518977541706E-2</c:v>
                </c:pt>
                <c:pt idx="5">
                  <c:v>3.3748882959507676E-2</c:v>
                </c:pt>
                <c:pt idx="6">
                  <c:v>3.4578696343402222E-2</c:v>
                </c:pt>
                <c:pt idx="7">
                  <c:v>3.937923463189965E-2</c:v>
                </c:pt>
                <c:pt idx="8">
                  <c:v>4.1327492743599294E-2</c:v>
                </c:pt>
                <c:pt idx="9">
                  <c:v>3.5677969618992278E-2</c:v>
                </c:pt>
                <c:pt idx="10">
                  <c:v>3.430009850060195E-2</c:v>
                </c:pt>
              </c:numCache>
            </c:numRef>
          </c:val>
          <c:smooth val="0"/>
        </c:ser>
        <c:dLbls>
          <c:showLegendKey val="0"/>
          <c:showVal val="0"/>
          <c:showCatName val="0"/>
          <c:showSerName val="0"/>
          <c:showPercent val="0"/>
          <c:showBubbleSize val="0"/>
        </c:dLbls>
        <c:marker val="1"/>
        <c:smooth val="0"/>
        <c:axId val="107078400"/>
        <c:axId val="107080320"/>
      </c:lineChart>
      <c:catAx>
        <c:axId val="107078400"/>
        <c:scaling>
          <c:orientation val="minMax"/>
        </c:scaling>
        <c:delete val="0"/>
        <c:axPos val="b"/>
        <c:majorTickMark val="out"/>
        <c:minorTickMark val="none"/>
        <c:tickLblPos val="nextTo"/>
        <c:txPr>
          <a:bodyPr rot="-2700000"/>
          <a:lstStyle/>
          <a:p>
            <a:pPr>
              <a:defRPr/>
            </a:pPr>
            <a:endParaRPr lang="en-US"/>
          </a:p>
        </c:txPr>
        <c:crossAx val="107080320"/>
        <c:crosses val="autoZero"/>
        <c:auto val="1"/>
        <c:lblAlgn val="ctr"/>
        <c:lblOffset val="100"/>
        <c:noMultiLvlLbl val="0"/>
      </c:catAx>
      <c:valAx>
        <c:axId val="107080320"/>
        <c:scaling>
          <c:orientation val="minMax"/>
          <c:min val="5.000000000000001E-3"/>
        </c:scaling>
        <c:delete val="0"/>
        <c:axPos val="l"/>
        <c:majorGridlines/>
        <c:numFmt formatCode="0.00%" sourceLinked="1"/>
        <c:majorTickMark val="out"/>
        <c:minorTickMark val="none"/>
        <c:tickLblPos val="nextTo"/>
        <c:crossAx val="107078400"/>
        <c:crosses val="autoZero"/>
        <c:crossBetween val="between"/>
      </c:valAx>
    </c:plotArea>
    <c:legend>
      <c:legendPos val="b"/>
      <c:layout>
        <c:manualLayout>
          <c:xMode val="edge"/>
          <c:yMode val="edge"/>
          <c:x val="9.3425809185734968E-2"/>
          <c:y val="0.91717485509623797"/>
          <c:w val="0.80013674020858172"/>
          <c:h val="7.8484867125984251E-2"/>
        </c:manualLayout>
      </c:layout>
      <c:overlay val="0"/>
    </c:legend>
    <c:plotVisOnly val="1"/>
    <c:dispBlanksAs val="gap"/>
    <c:showDLblsOverMax val="0"/>
  </c:chart>
  <c:txPr>
    <a:bodyPr/>
    <a:lstStyle/>
    <a:p>
      <a:pPr>
        <a:defRPr sz="2000"/>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latin typeface="Times New Roman" panose="02020603050405020304" pitchFamily="18" charset="0"/>
                <a:cs typeface="Times New Roman" panose="02020603050405020304" pitchFamily="18" charset="0"/>
              </a:defRPr>
            </a:pPr>
            <a:r>
              <a:rPr lang="en-US" b="0" dirty="0">
                <a:latin typeface="Times New Roman" panose="02020603050405020304" pitchFamily="18" charset="0"/>
                <a:cs typeface="Times New Roman" panose="02020603050405020304" pitchFamily="18" charset="0"/>
              </a:rPr>
              <a:t>Figure </a:t>
            </a:r>
            <a:r>
              <a:rPr lang="en-US" b="0" dirty="0" smtClean="0">
                <a:latin typeface="Times New Roman" panose="02020603050405020304" pitchFamily="18" charset="0"/>
                <a:cs typeface="Times New Roman" panose="02020603050405020304" pitchFamily="18" charset="0"/>
              </a:rPr>
              <a:t>17. Transfer </a:t>
            </a:r>
            <a:r>
              <a:rPr lang="en-US" b="0" dirty="0">
                <a:latin typeface="Times New Roman" panose="02020603050405020304" pitchFamily="18" charset="0"/>
                <a:cs typeface="Times New Roman" panose="02020603050405020304" pitchFamily="18" charset="0"/>
              </a:rPr>
              <a:t>Rate (3-Month Programs) by Models </a:t>
            </a:r>
          </a:p>
        </c:rich>
      </c:tx>
      <c:layout>
        <c:manualLayout>
          <c:xMode val="edge"/>
          <c:yMode val="edge"/>
          <c:x val="0.1559353295123824"/>
          <c:y val="8.7145939599629595E-3"/>
        </c:manualLayout>
      </c:layout>
      <c:overlay val="0"/>
    </c:title>
    <c:autoTitleDeleted val="0"/>
    <c:plotArea>
      <c:layout>
        <c:manualLayout>
          <c:layoutTarget val="inner"/>
          <c:xMode val="edge"/>
          <c:yMode val="edge"/>
          <c:x val="0.10043886701662293"/>
          <c:y val="0.15547958588509769"/>
          <c:w val="0.88285517881693365"/>
          <c:h val="0.58862175561388164"/>
        </c:manualLayout>
      </c:layout>
      <c:lineChart>
        <c:grouping val="standard"/>
        <c:varyColors val="0"/>
        <c:ser>
          <c:idx val="1"/>
          <c:order val="0"/>
          <c:tx>
            <c:v>Model A</c:v>
          </c:tx>
          <c:val>
            <c:numRef>
              <c:f>'SpecificModels-VS-CA'!$D$20:$D$30</c:f>
              <c:numCache>
                <c:formatCode>0.00%</c:formatCode>
                <c:ptCount val="11"/>
                <c:pt idx="0">
                  <c:v>8.9999999999999993E-3</c:v>
                </c:pt>
                <c:pt idx="1">
                  <c:v>4.0000000000000001E-3</c:v>
                </c:pt>
                <c:pt idx="2">
                  <c:v>1.7999999999999999E-2</c:v>
                </c:pt>
                <c:pt idx="3">
                  <c:v>1.4E-2</c:v>
                </c:pt>
                <c:pt idx="4">
                  <c:v>3.4000000000000002E-2</c:v>
                </c:pt>
                <c:pt idx="5">
                  <c:v>2.5000000000000001E-2</c:v>
                </c:pt>
                <c:pt idx="6">
                  <c:v>1.7000000000000001E-2</c:v>
                </c:pt>
                <c:pt idx="7">
                  <c:v>1.7999999999999999E-2</c:v>
                </c:pt>
                <c:pt idx="8">
                  <c:v>0.02</c:v>
                </c:pt>
                <c:pt idx="9">
                  <c:v>1.9E-2</c:v>
                </c:pt>
                <c:pt idx="10">
                  <c:v>1.2999999999999999E-2</c:v>
                </c:pt>
              </c:numCache>
            </c:numRef>
          </c:val>
          <c:smooth val="0"/>
        </c:ser>
        <c:ser>
          <c:idx val="2"/>
          <c:order val="1"/>
          <c:tx>
            <c:v>Model B</c:v>
          </c:tx>
          <c:val>
            <c:numRef>
              <c:f>'SpecificModels-VS-CA'!$G$20:$G$30</c:f>
              <c:numCache>
                <c:formatCode>0.00%</c:formatCode>
                <c:ptCount val="11"/>
                <c:pt idx="0">
                  <c:v>1.7000000000000001E-2</c:v>
                </c:pt>
                <c:pt idx="1">
                  <c:v>1.6E-2</c:v>
                </c:pt>
                <c:pt idx="2">
                  <c:v>2.1000000000000001E-2</c:v>
                </c:pt>
                <c:pt idx="3">
                  <c:v>1.2999999999999999E-2</c:v>
                </c:pt>
                <c:pt idx="4">
                  <c:v>1.9E-2</c:v>
                </c:pt>
                <c:pt idx="5">
                  <c:v>8.0000000000000002E-3</c:v>
                </c:pt>
                <c:pt idx="6">
                  <c:v>0.01</c:v>
                </c:pt>
                <c:pt idx="7">
                  <c:v>0.01</c:v>
                </c:pt>
                <c:pt idx="8">
                  <c:v>7.0000000000000001E-3</c:v>
                </c:pt>
                <c:pt idx="9">
                  <c:v>7.0000000000000001E-3</c:v>
                </c:pt>
                <c:pt idx="10">
                  <c:v>8.9999999999999993E-3</c:v>
                </c:pt>
              </c:numCache>
            </c:numRef>
          </c:val>
          <c:smooth val="0"/>
        </c:ser>
        <c:ser>
          <c:idx val="3"/>
          <c:order val="2"/>
          <c:tx>
            <c:v>Model C</c:v>
          </c:tx>
          <c:val>
            <c:numRef>
              <c:f>'SpecificModels-VS-CA'!$J$20:$J$30</c:f>
              <c:numCache>
                <c:formatCode>0.00%</c:formatCode>
                <c:ptCount val="11"/>
                <c:pt idx="0">
                  <c:v>2.5000000000000001E-2</c:v>
                </c:pt>
                <c:pt idx="1">
                  <c:v>5.0000000000000001E-3</c:v>
                </c:pt>
                <c:pt idx="2">
                  <c:v>8.0000000000000002E-3</c:v>
                </c:pt>
                <c:pt idx="3">
                  <c:v>1.2999999999999999E-2</c:v>
                </c:pt>
                <c:pt idx="4">
                  <c:v>8.9999999999999993E-3</c:v>
                </c:pt>
                <c:pt idx="5">
                  <c:v>0.01</c:v>
                </c:pt>
                <c:pt idx="6">
                  <c:v>1.2999999999999999E-2</c:v>
                </c:pt>
                <c:pt idx="7">
                  <c:v>1.4999999999999999E-2</c:v>
                </c:pt>
                <c:pt idx="8">
                  <c:v>7.0000000000000001E-3</c:v>
                </c:pt>
                <c:pt idx="9">
                  <c:v>0.01</c:v>
                </c:pt>
                <c:pt idx="10">
                  <c:v>3.0000000000000001E-3</c:v>
                </c:pt>
              </c:numCache>
            </c:numRef>
          </c:val>
          <c:smooth val="0"/>
        </c:ser>
        <c:ser>
          <c:idx val="4"/>
          <c:order val="3"/>
          <c:tx>
            <c:v>Model D</c:v>
          </c:tx>
          <c:spPr>
            <a:ln>
              <a:solidFill>
                <a:schemeClr val="accent1">
                  <a:lumMod val="60000"/>
                  <a:lumOff val="40000"/>
                </a:schemeClr>
              </a:solidFill>
            </a:ln>
          </c:spPr>
          <c:val>
            <c:numRef>
              <c:f>'SpecificModels-VS-CA'!$M$20:$M$30</c:f>
              <c:numCache>
                <c:formatCode>0.00%</c:formatCode>
                <c:ptCount val="11"/>
                <c:pt idx="0">
                  <c:v>2.7E-2</c:v>
                </c:pt>
                <c:pt idx="1">
                  <c:v>1.0999999999999999E-2</c:v>
                </c:pt>
                <c:pt idx="2">
                  <c:v>1.2E-2</c:v>
                </c:pt>
                <c:pt idx="3">
                  <c:v>1.2999999999999999E-2</c:v>
                </c:pt>
                <c:pt idx="4">
                  <c:v>1.0999999999999999E-2</c:v>
                </c:pt>
                <c:pt idx="5">
                  <c:v>1.6E-2</c:v>
                </c:pt>
                <c:pt idx="6">
                  <c:v>1.7999999999999999E-2</c:v>
                </c:pt>
                <c:pt idx="7">
                  <c:v>1.0999999999999999E-2</c:v>
                </c:pt>
                <c:pt idx="8">
                  <c:v>8.9999999999999993E-3</c:v>
                </c:pt>
                <c:pt idx="9">
                  <c:v>0.01</c:v>
                </c:pt>
                <c:pt idx="10">
                  <c:v>1.2E-2</c:v>
                </c:pt>
              </c:numCache>
            </c:numRef>
          </c:val>
          <c:smooth val="0"/>
        </c:ser>
        <c:ser>
          <c:idx val="0"/>
          <c:order val="4"/>
          <c:tx>
            <c:v>California</c:v>
          </c:tx>
          <c:spPr>
            <a:ln>
              <a:solidFill>
                <a:srgbClr val="FF0000"/>
              </a:solidFill>
            </a:ln>
          </c:spPr>
          <c:marker>
            <c:symbol val="diamond"/>
            <c:size val="15"/>
            <c:spPr>
              <a:solidFill>
                <a:srgbClr val="FF0000"/>
              </a:solidFill>
              <a:ln>
                <a:solidFill>
                  <a:srgbClr val="FF0000"/>
                </a:solidFill>
              </a:ln>
            </c:spPr>
          </c:marker>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'All-3mo18mo'!$J$19:$J$29</c:f>
              <c:numCache>
                <c:formatCode>0.0%</c:formatCode>
                <c:ptCount val="11"/>
                <c:pt idx="0">
                  <c:v>2.9145329167514004E-2</c:v>
                </c:pt>
                <c:pt idx="1">
                  <c:v>2.6151595665283456E-2</c:v>
                </c:pt>
                <c:pt idx="2">
                  <c:v>2.5945221024397794E-2</c:v>
                </c:pt>
                <c:pt idx="3">
                  <c:v>2.5974025974025976E-2</c:v>
                </c:pt>
                <c:pt idx="4">
                  <c:v>2.5855001786727765E-2</c:v>
                </c:pt>
                <c:pt idx="5">
                  <c:v>2.7065181891928906E-2</c:v>
                </c:pt>
                <c:pt idx="6">
                  <c:v>2.8421087177691963E-2</c:v>
                </c:pt>
                <c:pt idx="7">
                  <c:v>3.0788218793828891E-2</c:v>
                </c:pt>
                <c:pt idx="8">
                  <c:v>3.2120259975035509E-2</c:v>
                </c:pt>
                <c:pt idx="9">
                  <c:v>2.8267653307040994E-2</c:v>
                </c:pt>
                <c:pt idx="10">
                  <c:v>2.6749663526244954E-2</c:v>
                </c:pt>
              </c:numCache>
            </c:numRef>
          </c:val>
          <c:smooth val="0"/>
        </c:ser>
        <c:dLbls>
          <c:showLegendKey val="0"/>
          <c:showVal val="0"/>
          <c:showCatName val="0"/>
          <c:showSerName val="0"/>
          <c:showPercent val="0"/>
          <c:showBubbleSize val="0"/>
        </c:dLbls>
        <c:marker val="1"/>
        <c:smooth val="0"/>
        <c:axId val="107116416"/>
        <c:axId val="107134976"/>
      </c:lineChart>
      <c:catAx>
        <c:axId val="107116416"/>
        <c:scaling>
          <c:orientation val="minMax"/>
        </c:scaling>
        <c:delete val="0"/>
        <c:axPos val="b"/>
        <c:majorTickMark val="out"/>
        <c:minorTickMark val="none"/>
        <c:tickLblPos val="nextTo"/>
        <c:crossAx val="107134976"/>
        <c:crosses val="autoZero"/>
        <c:auto val="1"/>
        <c:lblAlgn val="ctr"/>
        <c:lblOffset val="100"/>
        <c:noMultiLvlLbl val="0"/>
      </c:catAx>
      <c:valAx>
        <c:axId val="107134976"/>
        <c:scaling>
          <c:orientation val="minMax"/>
        </c:scaling>
        <c:delete val="0"/>
        <c:axPos val="l"/>
        <c:majorGridlines/>
        <c:numFmt formatCode="0.00%" sourceLinked="1"/>
        <c:majorTickMark val="out"/>
        <c:minorTickMark val="none"/>
        <c:tickLblPos val="nextTo"/>
        <c:crossAx val="107116416"/>
        <c:crosses val="autoZero"/>
        <c:crossBetween val="between"/>
      </c:valAx>
    </c:plotArea>
    <c:legend>
      <c:legendPos val="b"/>
      <c:overlay val="0"/>
    </c:legend>
    <c:plotVisOnly val="1"/>
    <c:dispBlanksAs val="gap"/>
    <c:showDLblsOverMax val="0"/>
  </c:chart>
  <c:txPr>
    <a:bodyPr/>
    <a:lstStyle/>
    <a:p>
      <a:pPr>
        <a:defRPr sz="20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Figure 3.9. Transfer Rate (18-Month Programs) by Models</a:t>
            </a:r>
          </a:p>
        </c:rich>
      </c:tx>
      <c:layout>
        <c:manualLayout>
          <c:xMode val="edge"/>
          <c:yMode val="edge"/>
          <c:x val="0.15441605513596515"/>
          <c:y val="4.3687199650502403E-3"/>
        </c:manualLayout>
      </c:layout>
      <c:overlay val="0"/>
    </c:title>
    <c:autoTitleDeleted val="0"/>
    <c:plotArea>
      <c:layout>
        <c:manualLayout>
          <c:layoutTarget val="inner"/>
          <c:xMode val="edge"/>
          <c:yMode val="edge"/>
          <c:x val="9.2360240684200193E-2"/>
          <c:y val="0.1000767105946619"/>
          <c:w val="0.89435177745638939"/>
          <c:h val="0.66685258092738409"/>
        </c:manualLayout>
      </c:layout>
      <c:lineChart>
        <c:grouping val="standard"/>
        <c:varyColors val="0"/>
        <c:ser>
          <c:idx val="1"/>
          <c:order val="0"/>
          <c:tx>
            <c:v>Model A</c:v>
          </c:tx>
          <c:val>
            <c:numRef>
              <c:f>'SpecificModels-VS-CA'!$D$35:$D$45</c:f>
              <c:numCache>
                <c:formatCode>0.00%</c:formatCode>
                <c:ptCount val="11"/>
                <c:pt idx="0">
                  <c:v>4.2999999999999997E-2</c:v>
                </c:pt>
                <c:pt idx="1">
                  <c:v>2.5000000000000001E-2</c:v>
                </c:pt>
                <c:pt idx="2">
                  <c:v>1.7999999999999999E-2</c:v>
                </c:pt>
                <c:pt idx="3">
                  <c:v>2.5000000000000001E-2</c:v>
                </c:pt>
                <c:pt idx="4">
                  <c:v>3.4000000000000002E-2</c:v>
                </c:pt>
                <c:pt idx="5">
                  <c:v>3.1E-2</c:v>
                </c:pt>
                <c:pt idx="6">
                  <c:v>2.5999999999999999E-2</c:v>
                </c:pt>
                <c:pt idx="7">
                  <c:v>1.2999999999999999E-2</c:v>
                </c:pt>
                <c:pt idx="8">
                  <c:v>3.5999999999999997E-2</c:v>
                </c:pt>
                <c:pt idx="9">
                  <c:v>1.4999999999999999E-2</c:v>
                </c:pt>
                <c:pt idx="10">
                  <c:v>1.7000000000000001E-2</c:v>
                </c:pt>
              </c:numCache>
            </c:numRef>
          </c:val>
          <c:smooth val="0"/>
        </c:ser>
        <c:ser>
          <c:idx val="2"/>
          <c:order val="1"/>
          <c:tx>
            <c:v>Model B</c:v>
          </c:tx>
          <c:marker>
            <c:symbol val="triangle"/>
            <c:size val="8"/>
          </c:marker>
          <c:val>
            <c:numRef>
              <c:f>'SpecificModels-VS-CA'!$G$35:$G$45</c:f>
              <c:numCache>
                <c:formatCode>0.00%</c:formatCode>
                <c:ptCount val="11"/>
                <c:pt idx="0">
                  <c:v>2.9000000000000001E-2</c:v>
                </c:pt>
                <c:pt idx="1">
                  <c:v>5.8999999999999997E-2</c:v>
                </c:pt>
                <c:pt idx="2">
                  <c:v>4.2000000000000003E-2</c:v>
                </c:pt>
                <c:pt idx="3">
                  <c:v>3.2000000000000001E-2</c:v>
                </c:pt>
                <c:pt idx="4">
                  <c:v>3.1E-2</c:v>
                </c:pt>
                <c:pt idx="5">
                  <c:v>1.7999999999999999E-2</c:v>
                </c:pt>
                <c:pt idx="6">
                  <c:v>1.6E-2</c:v>
                </c:pt>
                <c:pt idx="7">
                  <c:v>1.9E-2</c:v>
                </c:pt>
                <c:pt idx="8">
                  <c:v>2.4E-2</c:v>
                </c:pt>
                <c:pt idx="9">
                  <c:v>3.5000000000000003E-2</c:v>
                </c:pt>
                <c:pt idx="10">
                  <c:v>3.1E-2</c:v>
                </c:pt>
              </c:numCache>
            </c:numRef>
          </c:val>
          <c:smooth val="0"/>
        </c:ser>
        <c:ser>
          <c:idx val="3"/>
          <c:order val="2"/>
          <c:tx>
            <c:v>Model C</c:v>
          </c:tx>
          <c:val>
            <c:numRef>
              <c:f>'SpecificModels-VS-CA'!$J$35:$J$45</c:f>
              <c:numCache>
                <c:formatCode>0.00%</c:formatCode>
                <c:ptCount val="11"/>
                <c:pt idx="0">
                  <c:v>5.8999999999999997E-2</c:v>
                </c:pt>
                <c:pt idx="1">
                  <c:v>0.16500000000000001</c:v>
                </c:pt>
                <c:pt idx="2">
                  <c:v>6.5000000000000002E-2</c:v>
                </c:pt>
                <c:pt idx="3">
                  <c:v>3.2000000000000001E-2</c:v>
                </c:pt>
                <c:pt idx="4">
                  <c:v>6.2E-2</c:v>
                </c:pt>
                <c:pt idx="5">
                  <c:v>2.5000000000000001E-2</c:v>
                </c:pt>
                <c:pt idx="6">
                  <c:v>0.05</c:v>
                </c:pt>
                <c:pt idx="7">
                  <c:v>5.8999999999999997E-2</c:v>
                </c:pt>
                <c:pt idx="8">
                  <c:v>4.2999999999999997E-2</c:v>
                </c:pt>
                <c:pt idx="9">
                  <c:v>5.3999999999999999E-2</c:v>
                </c:pt>
                <c:pt idx="10">
                  <c:v>3.5999999999999997E-2</c:v>
                </c:pt>
              </c:numCache>
            </c:numRef>
          </c:val>
          <c:smooth val="0"/>
        </c:ser>
        <c:ser>
          <c:idx val="4"/>
          <c:order val="3"/>
          <c:tx>
            <c:v>Model D</c:v>
          </c:tx>
          <c:val>
            <c:numRef>
              <c:f>'SpecificModels-VS-CA'!$M$35:$M$45</c:f>
              <c:numCache>
                <c:formatCode>0.00%</c:formatCode>
                <c:ptCount val="11"/>
                <c:pt idx="0">
                  <c:v>0.20699999999999999</c:v>
                </c:pt>
                <c:pt idx="1">
                  <c:v>0.16500000000000001</c:v>
                </c:pt>
                <c:pt idx="2">
                  <c:v>4.5999999999999999E-2</c:v>
                </c:pt>
                <c:pt idx="3">
                  <c:v>4.1000000000000002E-2</c:v>
                </c:pt>
                <c:pt idx="4">
                  <c:v>0.06</c:v>
                </c:pt>
                <c:pt idx="5">
                  <c:v>5.7000000000000002E-2</c:v>
                </c:pt>
                <c:pt idx="6">
                  <c:v>4.1000000000000002E-2</c:v>
                </c:pt>
                <c:pt idx="7">
                  <c:v>7.8E-2</c:v>
                </c:pt>
                <c:pt idx="8">
                  <c:v>7.2999999999999995E-2</c:v>
                </c:pt>
                <c:pt idx="9">
                  <c:v>4.1000000000000002E-2</c:v>
                </c:pt>
                <c:pt idx="10">
                  <c:v>5.8000000000000003E-2</c:v>
                </c:pt>
              </c:numCache>
            </c:numRef>
          </c:val>
          <c:smooth val="0"/>
        </c:ser>
        <c:ser>
          <c:idx val="0"/>
          <c:order val="4"/>
          <c:tx>
            <c:v>California</c:v>
          </c:tx>
          <c:spPr>
            <a:ln>
              <a:solidFill>
                <a:srgbClr val="FF0000"/>
              </a:solidFill>
            </a:ln>
          </c:spPr>
          <c:marker>
            <c:symbol val="diamond"/>
            <c:size val="15"/>
            <c:spPr>
              <a:solidFill>
                <a:srgbClr val="FF0000"/>
              </a:solidFill>
            </c:spPr>
          </c:marker>
          <c:cat>
            <c:strRef>
              <c:f>'Enrollment summaries'!$A$35:$A$45</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'All-3mo18mo'!$J$35:$J$45</c:f>
              <c:numCache>
                <c:formatCode>0.0%</c:formatCode>
                <c:ptCount val="11"/>
                <c:pt idx="0">
                  <c:v>4.8272217627056337E-2</c:v>
                </c:pt>
                <c:pt idx="1">
                  <c:v>4.6085934313749008E-2</c:v>
                </c:pt>
                <c:pt idx="2">
                  <c:v>4.9131572686176538E-2</c:v>
                </c:pt>
                <c:pt idx="3">
                  <c:v>5.0353933430393093E-2</c:v>
                </c:pt>
                <c:pt idx="4">
                  <c:v>4.7215303905463413E-2</c:v>
                </c:pt>
                <c:pt idx="5">
                  <c:v>5.0624914160142837E-2</c:v>
                </c:pt>
                <c:pt idx="6">
                  <c:v>5.058905058905059E-2</c:v>
                </c:pt>
                <c:pt idx="7">
                  <c:v>5.4682426289128457E-2</c:v>
                </c:pt>
                <c:pt idx="8">
                  <c:v>6.2353727850217318E-2</c:v>
                </c:pt>
                <c:pt idx="9">
                  <c:v>5.5585597764859628E-2</c:v>
                </c:pt>
                <c:pt idx="10">
                  <c:v>4.9142458648418944E-2</c:v>
                </c:pt>
              </c:numCache>
            </c:numRef>
          </c:val>
          <c:smooth val="0"/>
        </c:ser>
        <c:dLbls>
          <c:showLegendKey val="0"/>
          <c:showVal val="0"/>
          <c:showCatName val="0"/>
          <c:showSerName val="0"/>
          <c:showPercent val="0"/>
          <c:showBubbleSize val="0"/>
        </c:dLbls>
        <c:marker val="1"/>
        <c:smooth val="0"/>
        <c:axId val="107172224"/>
        <c:axId val="107174144"/>
      </c:lineChart>
      <c:catAx>
        <c:axId val="107172224"/>
        <c:scaling>
          <c:orientation val="minMax"/>
        </c:scaling>
        <c:delete val="0"/>
        <c:axPos val="b"/>
        <c:majorTickMark val="out"/>
        <c:minorTickMark val="none"/>
        <c:tickLblPos val="nextTo"/>
        <c:crossAx val="107174144"/>
        <c:crosses val="autoZero"/>
        <c:auto val="1"/>
        <c:lblAlgn val="ctr"/>
        <c:lblOffset val="100"/>
        <c:noMultiLvlLbl val="0"/>
      </c:catAx>
      <c:valAx>
        <c:axId val="107174144"/>
        <c:scaling>
          <c:orientation val="minMax"/>
        </c:scaling>
        <c:delete val="0"/>
        <c:axPos val="l"/>
        <c:majorGridlines/>
        <c:numFmt formatCode="0.0%" sourceLinked="0"/>
        <c:majorTickMark val="out"/>
        <c:minorTickMark val="none"/>
        <c:tickLblPos val="nextTo"/>
        <c:crossAx val="107172224"/>
        <c:crosses val="autoZero"/>
        <c:crossBetween val="between"/>
      </c:valAx>
    </c:plotArea>
    <c:legend>
      <c:legendPos val="b"/>
      <c:legendEntry>
        <c:idx val="1"/>
        <c:txPr>
          <a:bodyPr/>
          <a:lstStyle/>
          <a:p>
            <a:pPr>
              <a:defRPr b="0"/>
            </a:pPr>
            <a:endParaRPr lang="en-US"/>
          </a:p>
        </c:txPr>
      </c:legendEntry>
      <c:layout>
        <c:manualLayout>
          <c:xMode val="edge"/>
          <c:yMode val="edge"/>
          <c:x val="7.4427125180780984E-2"/>
          <c:y val="0.9166320953000141"/>
          <c:w val="0.86661595871944574"/>
          <c:h val="7.8999184734935654E-2"/>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b="0">
                <a:latin typeface="Times New Roman" panose="02020603050405020304" pitchFamily="18" charset="0"/>
                <a:cs typeface="Times New Roman" panose="02020603050405020304" pitchFamily="18" charset="0"/>
              </a:defRPr>
            </a:pPr>
            <a:r>
              <a:rPr lang="en-US" sz="2000" b="0" dirty="0">
                <a:latin typeface="Times New Roman" panose="02020603050405020304" pitchFamily="18" charset="0"/>
                <a:cs typeface="Times New Roman" panose="02020603050405020304" pitchFamily="18" charset="0"/>
              </a:rPr>
              <a:t>Figure </a:t>
            </a:r>
            <a:r>
              <a:rPr lang="en-US" sz="2000" b="0" dirty="0" smtClean="0">
                <a:latin typeface="Times New Roman" panose="02020603050405020304" pitchFamily="18" charset="0"/>
                <a:cs typeface="Times New Roman" panose="02020603050405020304" pitchFamily="18" charset="0"/>
              </a:rPr>
              <a:t>2 </a:t>
            </a:r>
            <a:r>
              <a:rPr lang="en-US" sz="2000" b="0" dirty="0">
                <a:latin typeface="Times New Roman" panose="02020603050405020304" pitchFamily="18" charset="0"/>
                <a:cs typeface="Times New Roman" panose="02020603050405020304" pitchFamily="18" charset="0"/>
              </a:rPr>
              <a:t>Completion Rate of 3-Month Programs </a:t>
            </a:r>
          </a:p>
          <a:p>
            <a:pPr>
              <a:defRPr sz="2000" b="0">
                <a:latin typeface="Times New Roman" panose="02020603050405020304" pitchFamily="18" charset="0"/>
                <a:cs typeface="Times New Roman" panose="02020603050405020304" pitchFamily="18" charset="0"/>
              </a:defRPr>
            </a:pPr>
            <a:r>
              <a:rPr lang="en-US" sz="2000" b="0" dirty="0" err="1">
                <a:latin typeface="Times New Roman" panose="02020603050405020304" pitchFamily="18" charset="0"/>
                <a:cs typeface="Times New Roman" panose="02020603050405020304" pitchFamily="18" charset="0"/>
              </a:rPr>
              <a:t>OVerall</a:t>
            </a:r>
            <a:r>
              <a:rPr lang="en-US" sz="2000" b="0" dirty="0">
                <a:latin typeface="Times New Roman" panose="02020603050405020304" pitchFamily="18" charset="0"/>
                <a:cs typeface="Times New Roman" panose="02020603050405020304" pitchFamily="18" charset="0"/>
              </a:rPr>
              <a:t>: CA=76.5%; San Diego=81.2%</a:t>
            </a:r>
          </a:p>
        </c:rich>
      </c:tx>
      <c:overlay val="0"/>
    </c:title>
    <c:autoTitleDeleted val="0"/>
    <c:plotArea>
      <c:layout>
        <c:manualLayout>
          <c:layoutTarget val="inner"/>
          <c:xMode val="edge"/>
          <c:yMode val="edge"/>
          <c:x val="0.10199504128573933"/>
          <c:y val="0.14056412028998641"/>
          <c:w val="0.87347130018555663"/>
          <c:h val="0.68466665775436819"/>
        </c:manualLayout>
      </c:layout>
      <c:barChart>
        <c:barDir val="col"/>
        <c:grouping val="clustered"/>
        <c:varyColors val="0"/>
        <c:ser>
          <c:idx val="0"/>
          <c:order val="0"/>
          <c:tx>
            <c:v>California</c:v>
          </c:tx>
          <c:spPr>
            <a:solidFill>
              <a:srgbClr val="0070C0"/>
            </a:solidFill>
          </c:spPr>
          <c:invertIfNegative val="0"/>
          <c:dLbls>
            <c:showLegendKey val="0"/>
            <c:showVal val="1"/>
            <c:showCatName val="0"/>
            <c:showSerName val="0"/>
            <c:showPercent val="0"/>
            <c:showBubbleSize val="0"/>
            <c:showLeaderLines val="0"/>
          </c:dLbls>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'All-3mo18mo'!$H$19:$H$29</c:f>
              <c:numCache>
                <c:formatCode>0.0%</c:formatCode>
                <c:ptCount val="11"/>
                <c:pt idx="0">
                  <c:v>0.75604074615000649</c:v>
                </c:pt>
                <c:pt idx="1">
                  <c:v>0.75065428744862728</c:v>
                </c:pt>
                <c:pt idx="2">
                  <c:v>0.74860473513178938</c:v>
                </c:pt>
                <c:pt idx="3">
                  <c:v>0.757379955570745</c:v>
                </c:pt>
                <c:pt idx="4">
                  <c:v>0.77202404725369433</c:v>
                </c:pt>
                <c:pt idx="5">
                  <c:v>0.77178436350994006</c:v>
                </c:pt>
                <c:pt idx="6">
                  <c:v>0.76398901663913532</c:v>
                </c:pt>
                <c:pt idx="7">
                  <c:v>0.76240112201963539</c:v>
                </c:pt>
                <c:pt idx="8">
                  <c:v>0.76318168122928598</c:v>
                </c:pt>
                <c:pt idx="9">
                  <c:v>0.78039458838596887</c:v>
                </c:pt>
                <c:pt idx="10">
                  <c:v>0.79326842193808877</c:v>
                </c:pt>
              </c:numCache>
            </c:numRef>
          </c:val>
        </c:ser>
        <c:ser>
          <c:idx val="1"/>
          <c:order val="1"/>
          <c:tx>
            <c:v>San Diego</c:v>
          </c:tx>
          <c:spPr>
            <a:solidFill>
              <a:schemeClr val="accent6"/>
            </a:solidFill>
          </c:spPr>
          <c:invertIfNegative val="0"/>
          <c:dLbls>
            <c:showLegendKey val="0"/>
            <c:showVal val="1"/>
            <c:showCatName val="0"/>
            <c:showSerName val="0"/>
            <c:showPercent val="0"/>
            <c:showBubbleSize val="0"/>
            <c:showLeaderLines val="0"/>
          </c:dLbls>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'All-3mo18mo'!$L$19:$L$29</c:f>
              <c:numCache>
                <c:formatCode>###0.0%</c:formatCode>
                <c:ptCount val="11"/>
                <c:pt idx="0">
                  <c:v>0.70927152317880793</c:v>
                </c:pt>
                <c:pt idx="1">
                  <c:v>0.78217700416768821</c:v>
                </c:pt>
                <c:pt idx="2">
                  <c:v>0.79820067474696987</c:v>
                </c:pt>
                <c:pt idx="3">
                  <c:v>0.80551866607643485</c:v>
                </c:pt>
                <c:pt idx="4">
                  <c:v>0.80871670702179177</c:v>
                </c:pt>
                <c:pt idx="5">
                  <c:v>0.81229275225011843</c:v>
                </c:pt>
                <c:pt idx="6">
                  <c:v>0.8003779825183085</c:v>
                </c:pt>
                <c:pt idx="7">
                  <c:v>0.81747008164634816</c:v>
                </c:pt>
                <c:pt idx="8">
                  <c:v>0.83758798193087514</c:v>
                </c:pt>
                <c:pt idx="9">
                  <c:v>0.832395498392283</c:v>
                </c:pt>
                <c:pt idx="10">
                  <c:v>0.8674504379898571</c:v>
                </c:pt>
              </c:numCache>
            </c:numRef>
          </c:val>
        </c:ser>
        <c:dLbls>
          <c:showLegendKey val="0"/>
          <c:showVal val="0"/>
          <c:showCatName val="0"/>
          <c:showSerName val="0"/>
          <c:showPercent val="0"/>
          <c:showBubbleSize val="0"/>
        </c:dLbls>
        <c:gapWidth val="150"/>
        <c:axId val="105225600"/>
        <c:axId val="105227392"/>
      </c:barChart>
      <c:catAx>
        <c:axId val="105225600"/>
        <c:scaling>
          <c:orientation val="minMax"/>
        </c:scaling>
        <c:delete val="0"/>
        <c:axPos val="b"/>
        <c:majorTickMark val="out"/>
        <c:minorTickMark val="none"/>
        <c:tickLblPos val="nextTo"/>
        <c:crossAx val="105227392"/>
        <c:crosses val="autoZero"/>
        <c:auto val="1"/>
        <c:lblAlgn val="ctr"/>
        <c:lblOffset val="100"/>
        <c:noMultiLvlLbl val="0"/>
      </c:catAx>
      <c:valAx>
        <c:axId val="105227392"/>
        <c:scaling>
          <c:orientation val="minMax"/>
        </c:scaling>
        <c:delete val="0"/>
        <c:axPos val="l"/>
        <c:majorGridlines/>
        <c:numFmt formatCode="0.0%" sourceLinked="1"/>
        <c:majorTickMark val="out"/>
        <c:minorTickMark val="none"/>
        <c:tickLblPos val="nextTo"/>
        <c:crossAx val="105225600"/>
        <c:crosses val="autoZero"/>
        <c:crossBetween val="between"/>
      </c:valAx>
      <c:spPr>
        <a:noFill/>
      </c:spPr>
    </c:plotArea>
    <c:legend>
      <c:legendPos val="b"/>
      <c:layout>
        <c:manualLayout>
          <c:xMode val="edge"/>
          <c:yMode val="edge"/>
          <c:x val="0.36466868672748387"/>
          <c:y val="0.94879269548012779"/>
          <c:w val="0.27066262654503215"/>
          <c:h val="5.1207425722326165E-2"/>
        </c:manualLayout>
      </c:layout>
      <c:overlay val="0"/>
      <c:spPr>
        <a:ln>
          <a:noFill/>
        </a:ln>
      </c:spPr>
    </c:legend>
    <c:plotVisOnly val="1"/>
    <c:dispBlanksAs val="gap"/>
    <c:showDLblsOverMax val="0"/>
  </c:chart>
  <c:txPr>
    <a:bodyPr/>
    <a:lstStyle/>
    <a:p>
      <a:pPr>
        <a:defRPr sz="1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Figure </a:t>
            </a:r>
            <a:r>
              <a:rPr lang="en-US" sz="2400" b="0" dirty="0" smtClean="0">
                <a:latin typeface="Times New Roman" panose="02020603050405020304" pitchFamily="18" charset="0"/>
                <a:cs typeface="Times New Roman" panose="02020603050405020304" pitchFamily="18" charset="0"/>
              </a:rPr>
              <a:t>3. </a:t>
            </a:r>
            <a:r>
              <a:rPr lang="en-US" sz="2400" b="0" dirty="0">
                <a:latin typeface="Times New Roman" panose="02020603050405020304" pitchFamily="18" charset="0"/>
                <a:cs typeface="Times New Roman" panose="02020603050405020304" pitchFamily="18" charset="0"/>
              </a:rPr>
              <a:t>Completion Rate of 18-Month Programs</a:t>
            </a:r>
          </a:p>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Overall: CA=52.6%; San Diego=52.5%</a:t>
            </a:r>
          </a:p>
        </c:rich>
      </c:tx>
      <c:overlay val="0"/>
    </c:title>
    <c:autoTitleDeleted val="0"/>
    <c:plotArea>
      <c:layout>
        <c:manualLayout>
          <c:layoutTarget val="inner"/>
          <c:xMode val="edge"/>
          <c:yMode val="edge"/>
          <c:x val="9.1466165473463382E-2"/>
          <c:y val="0.14320487201680193"/>
          <c:w val="0.8837894570530952"/>
          <c:h val="0.65767799032924912"/>
        </c:manualLayout>
      </c:layout>
      <c:barChart>
        <c:barDir val="col"/>
        <c:grouping val="clustered"/>
        <c:varyColors val="0"/>
        <c:ser>
          <c:idx val="0"/>
          <c:order val="0"/>
          <c:tx>
            <c:v>California</c:v>
          </c:tx>
          <c:spPr>
            <a:solidFill>
              <a:srgbClr val="0070C0"/>
            </a:solidFill>
          </c:spPr>
          <c:invertIfNegative val="0"/>
          <c:dLbls>
            <c:txPr>
              <a:bodyPr/>
              <a:lstStyle/>
              <a:p>
                <a:pPr>
                  <a:defRPr sz="1400"/>
                </a:pPr>
                <a:endParaRPr lang="en-US"/>
              </a:p>
            </c:txPr>
            <c:showLegendKey val="0"/>
            <c:showVal val="1"/>
            <c:showCatName val="0"/>
            <c:showSerName val="0"/>
            <c:showPercent val="0"/>
            <c:showBubbleSize val="0"/>
            <c:showLeaderLines val="0"/>
          </c:dLbls>
          <c:cat>
            <c:strRef>
              <c:f>'Enrollment summaries'!$A$35:$A$45</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'All-3mo18mo'!$H$35:$H$45</c:f>
              <c:numCache>
                <c:formatCode>0.0%</c:formatCode>
                <c:ptCount val="11"/>
                <c:pt idx="0">
                  <c:v>0.54788162852678979</c:v>
                </c:pt>
                <c:pt idx="1">
                  <c:v>0.53878079792721256</c:v>
                </c:pt>
                <c:pt idx="2">
                  <c:v>0.51241970021413275</c:v>
                </c:pt>
                <c:pt idx="3">
                  <c:v>0.5215121241026156</c:v>
                </c:pt>
                <c:pt idx="4">
                  <c:v>0.52620422871072015</c:v>
                </c:pt>
                <c:pt idx="5">
                  <c:v>0.52542233209723943</c:v>
                </c:pt>
                <c:pt idx="6">
                  <c:v>0.52734580734580738</c:v>
                </c:pt>
                <c:pt idx="7">
                  <c:v>0.50850759838940118</c:v>
                </c:pt>
                <c:pt idx="8">
                  <c:v>0.50539714381238954</c:v>
                </c:pt>
                <c:pt idx="9">
                  <c:v>0.52379342976882515</c:v>
                </c:pt>
                <c:pt idx="10">
                  <c:v>0.54004402118246997</c:v>
                </c:pt>
              </c:numCache>
            </c:numRef>
          </c:val>
        </c:ser>
        <c:ser>
          <c:idx val="1"/>
          <c:order val="1"/>
          <c:tx>
            <c:v>San Diego</c:v>
          </c:tx>
          <c:spPr>
            <a:solidFill>
              <a:srgbClr val="C00000"/>
            </a:solidFill>
          </c:spPr>
          <c:invertIfNegative val="0"/>
          <c:dLbls>
            <c:txPr>
              <a:bodyPr/>
              <a:lstStyle/>
              <a:p>
                <a:pPr>
                  <a:defRPr sz="1400"/>
                </a:pPr>
                <a:endParaRPr lang="en-US"/>
              </a:p>
            </c:txPr>
            <c:showLegendKey val="0"/>
            <c:showVal val="1"/>
            <c:showCatName val="0"/>
            <c:showSerName val="0"/>
            <c:showPercent val="0"/>
            <c:showBubbleSize val="0"/>
            <c:showLeaderLines val="0"/>
          </c:dLbls>
          <c:cat>
            <c:strRef>
              <c:f>'Enrollment summaries'!$A$35:$A$45</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'All-3mo18mo'!$L$35:$L$45</c:f>
              <c:numCache>
                <c:formatCode>###0.0%</c:formatCode>
                <c:ptCount val="11"/>
                <c:pt idx="0">
                  <c:v>0.12021857923497267</c:v>
                </c:pt>
                <c:pt idx="1">
                  <c:v>0.15247524752475247</c:v>
                </c:pt>
                <c:pt idx="2">
                  <c:v>0.53165182987141446</c:v>
                </c:pt>
                <c:pt idx="3">
                  <c:v>0.55710594315245476</c:v>
                </c:pt>
                <c:pt idx="4">
                  <c:v>0.50503524672708966</c:v>
                </c:pt>
                <c:pt idx="5">
                  <c:v>0.53981522217333922</c:v>
                </c:pt>
                <c:pt idx="6">
                  <c:v>0.52782324058919805</c:v>
                </c:pt>
                <c:pt idx="7">
                  <c:v>0.54060066740823132</c:v>
                </c:pt>
                <c:pt idx="8">
                  <c:v>0.54684095860566451</c:v>
                </c:pt>
                <c:pt idx="9">
                  <c:v>0.59375</c:v>
                </c:pt>
                <c:pt idx="10">
                  <c:v>0.5971107544141252</c:v>
                </c:pt>
              </c:numCache>
            </c:numRef>
          </c:val>
        </c:ser>
        <c:dLbls>
          <c:showLegendKey val="0"/>
          <c:showVal val="0"/>
          <c:showCatName val="0"/>
          <c:showSerName val="0"/>
          <c:showPercent val="0"/>
          <c:showBubbleSize val="0"/>
        </c:dLbls>
        <c:gapWidth val="150"/>
        <c:axId val="105353600"/>
        <c:axId val="105355136"/>
      </c:barChart>
      <c:catAx>
        <c:axId val="105353600"/>
        <c:scaling>
          <c:orientation val="minMax"/>
        </c:scaling>
        <c:delete val="0"/>
        <c:axPos val="b"/>
        <c:majorTickMark val="out"/>
        <c:minorTickMark val="none"/>
        <c:tickLblPos val="nextTo"/>
        <c:crossAx val="105355136"/>
        <c:crosses val="autoZero"/>
        <c:auto val="1"/>
        <c:lblAlgn val="ctr"/>
        <c:lblOffset val="100"/>
        <c:noMultiLvlLbl val="0"/>
      </c:catAx>
      <c:valAx>
        <c:axId val="105355136"/>
        <c:scaling>
          <c:orientation val="minMax"/>
          <c:max val="0.65000000000000013"/>
        </c:scaling>
        <c:delete val="0"/>
        <c:axPos val="l"/>
        <c:majorGridlines/>
        <c:numFmt formatCode="0.0%" sourceLinked="1"/>
        <c:majorTickMark val="out"/>
        <c:minorTickMark val="none"/>
        <c:tickLblPos val="nextTo"/>
        <c:crossAx val="105353600"/>
        <c:crosses val="autoZero"/>
        <c:crossBetween val="between"/>
      </c:valAx>
    </c:plotArea>
    <c:legend>
      <c:legendPos val="b"/>
      <c:layout>
        <c:manualLayout>
          <c:xMode val="edge"/>
          <c:yMode val="edge"/>
          <c:x val="0.3635062410917142"/>
          <c:y val="0.94506679935926674"/>
          <c:w val="0.27755708661417322"/>
          <c:h val="4.6916017339751724E-2"/>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Figure </a:t>
            </a:r>
            <a:r>
              <a:rPr lang="en-US" sz="2400" b="0" dirty="0" smtClean="0">
                <a:latin typeface="Times New Roman" panose="02020603050405020304" pitchFamily="18" charset="0"/>
                <a:cs typeface="Times New Roman" panose="02020603050405020304" pitchFamily="18" charset="0"/>
              </a:rPr>
              <a:t>4. </a:t>
            </a:r>
            <a:r>
              <a:rPr lang="en-US" sz="2400" b="0" dirty="0">
                <a:latin typeface="Times New Roman" panose="02020603050405020304" pitchFamily="18" charset="0"/>
                <a:cs typeface="Times New Roman" panose="02020603050405020304" pitchFamily="18" charset="0"/>
              </a:rPr>
              <a:t>Termination Rate (All Programs) </a:t>
            </a:r>
          </a:p>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Overall: CA = 26.6%; San Diego = 22.7%</a:t>
            </a:r>
          </a:p>
        </c:rich>
      </c:tx>
      <c:layout>
        <c:manualLayout>
          <c:xMode val="edge"/>
          <c:yMode val="edge"/>
          <c:x val="0.24133082668069228"/>
          <c:y val="1.319136865704287E-2"/>
        </c:manualLayout>
      </c:layout>
      <c:overlay val="0"/>
    </c:title>
    <c:autoTitleDeleted val="0"/>
    <c:plotArea>
      <c:layout>
        <c:manualLayout>
          <c:layoutTarget val="inner"/>
          <c:xMode val="edge"/>
          <c:yMode val="edge"/>
          <c:x val="9.101944571155822E-2"/>
          <c:y val="0.12896058891076115"/>
          <c:w val="0.88435702808668326"/>
          <c:h val="0.64818576844561093"/>
        </c:manualLayout>
      </c:layout>
      <c:barChart>
        <c:barDir val="col"/>
        <c:grouping val="clustered"/>
        <c:varyColors val="0"/>
        <c:ser>
          <c:idx val="0"/>
          <c:order val="0"/>
          <c:tx>
            <c:v>California</c:v>
          </c:tx>
          <c:invertIfNegative val="0"/>
          <c:dLbls>
            <c:txPr>
              <a:bodyPr/>
              <a:lstStyle/>
              <a:p>
                <a:pPr>
                  <a:defRPr sz="1400"/>
                </a:pPr>
                <a:endParaRPr lang="en-US"/>
              </a:p>
            </c:txPr>
            <c:showLegendKey val="0"/>
            <c:showVal val="1"/>
            <c:showCatName val="0"/>
            <c:showSerName val="0"/>
            <c:showPercent val="0"/>
            <c:showBubbleSize val="0"/>
            <c:showLeaderLines val="0"/>
          </c:dLbls>
          <c:cat>
            <c:strRef>
              <c:f>'Enrollment summaries'!$A$3:$A$13</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'All-3mo18mo'!$I$3:$I$13</c:f>
              <c:numCache>
                <c:formatCode>0.0%</c:formatCode>
                <c:ptCount val="11"/>
                <c:pt idx="0">
                  <c:v>0.26779779169208173</c:v>
                </c:pt>
                <c:pt idx="1">
                  <c:v>0.27695680415719387</c:v>
                </c:pt>
                <c:pt idx="2">
                  <c:v>0.28753949803990003</c:v>
                </c:pt>
                <c:pt idx="3">
                  <c:v>0.27700219488540656</c:v>
                </c:pt>
                <c:pt idx="4">
                  <c:v>0.26305201769248832</c:v>
                </c:pt>
                <c:pt idx="5">
                  <c:v>0.25839285601110384</c:v>
                </c:pt>
                <c:pt idx="6">
                  <c:v>0.26196929813130393</c:v>
                </c:pt>
                <c:pt idx="7">
                  <c:v>0.27281585563112659</c:v>
                </c:pt>
                <c:pt idx="8">
                  <c:v>0.2722849829452415</c:v>
                </c:pt>
                <c:pt idx="9">
                  <c:v>0.24760313771063336</c:v>
                </c:pt>
                <c:pt idx="10">
                  <c:v>0.25066761519098174</c:v>
                </c:pt>
              </c:numCache>
            </c:numRef>
          </c:val>
        </c:ser>
        <c:ser>
          <c:idx val="1"/>
          <c:order val="1"/>
          <c:tx>
            <c:v>San Diego</c:v>
          </c:tx>
          <c:spPr>
            <a:solidFill>
              <a:srgbClr val="C00000"/>
            </a:solidFill>
          </c:spPr>
          <c:invertIfNegative val="0"/>
          <c:dLbls>
            <c:txPr>
              <a:bodyPr/>
              <a:lstStyle/>
              <a:p>
                <a:pPr>
                  <a:defRPr sz="1400"/>
                </a:pPr>
                <a:endParaRPr lang="en-US"/>
              </a:p>
            </c:txPr>
            <c:showLegendKey val="0"/>
            <c:showVal val="1"/>
            <c:showCatName val="0"/>
            <c:showSerName val="0"/>
            <c:showPercent val="0"/>
            <c:showBubbleSize val="0"/>
            <c:showLeaderLines val="0"/>
          </c:dLbls>
          <c:cat>
            <c:strRef>
              <c:f>'Enrollment summaries'!$A$3:$A$13</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'All-3mo18mo'!$M$3:$M$13</c:f>
              <c:numCache>
                <c:formatCode>###0.0%</c:formatCode>
                <c:ptCount val="11"/>
                <c:pt idx="0">
                  <c:v>0.33458043826830575</c:v>
                </c:pt>
                <c:pt idx="1">
                  <c:v>0.26579520697167758</c:v>
                </c:pt>
                <c:pt idx="2">
                  <c:v>0.23049553067777487</c:v>
                </c:pt>
                <c:pt idx="3">
                  <c:v>0.22711597201694747</c:v>
                </c:pt>
                <c:pt idx="4">
                  <c:v>0.22308527520253904</c:v>
                </c:pt>
                <c:pt idx="5">
                  <c:v>0.22583220244272373</c:v>
                </c:pt>
                <c:pt idx="6">
                  <c:v>0.23910692212608159</c:v>
                </c:pt>
                <c:pt idx="7">
                  <c:v>0.22477760902581906</c:v>
                </c:pt>
                <c:pt idx="8">
                  <c:v>0.21308436877874648</c:v>
                </c:pt>
                <c:pt idx="9">
                  <c:v>0.21067598310042249</c:v>
                </c:pt>
                <c:pt idx="10">
                  <c:v>0.17880101659440872</c:v>
                </c:pt>
              </c:numCache>
            </c:numRef>
          </c:val>
        </c:ser>
        <c:dLbls>
          <c:showLegendKey val="0"/>
          <c:showVal val="0"/>
          <c:showCatName val="0"/>
          <c:showSerName val="0"/>
          <c:showPercent val="0"/>
          <c:showBubbleSize val="0"/>
        </c:dLbls>
        <c:gapWidth val="150"/>
        <c:axId val="105665664"/>
        <c:axId val="105667200"/>
      </c:barChart>
      <c:catAx>
        <c:axId val="105665664"/>
        <c:scaling>
          <c:orientation val="minMax"/>
        </c:scaling>
        <c:delete val="0"/>
        <c:axPos val="b"/>
        <c:majorTickMark val="out"/>
        <c:minorTickMark val="none"/>
        <c:tickLblPos val="nextTo"/>
        <c:txPr>
          <a:bodyPr rot="-2700000"/>
          <a:lstStyle/>
          <a:p>
            <a:pPr>
              <a:defRPr/>
            </a:pPr>
            <a:endParaRPr lang="en-US"/>
          </a:p>
        </c:txPr>
        <c:crossAx val="105667200"/>
        <c:crosses val="autoZero"/>
        <c:auto val="1"/>
        <c:lblAlgn val="ctr"/>
        <c:lblOffset val="100"/>
        <c:noMultiLvlLbl val="0"/>
      </c:catAx>
      <c:valAx>
        <c:axId val="105667200"/>
        <c:scaling>
          <c:orientation val="minMax"/>
        </c:scaling>
        <c:delete val="0"/>
        <c:axPos val="l"/>
        <c:majorGridlines/>
        <c:numFmt formatCode="0.0%" sourceLinked="1"/>
        <c:majorTickMark val="out"/>
        <c:minorTickMark val="none"/>
        <c:tickLblPos val="nextTo"/>
        <c:crossAx val="105665664"/>
        <c:crosses val="autoZero"/>
        <c:crossBetween val="between"/>
      </c:valAx>
    </c:plotArea>
    <c:legend>
      <c:legendPos val="b"/>
      <c:layout>
        <c:manualLayout>
          <c:xMode val="edge"/>
          <c:yMode val="edge"/>
          <c:x val="0.36417296326247445"/>
          <c:y val="0.92056813210848643"/>
          <c:w val="0.27165407347505111"/>
          <c:h val="7.855926280800285E-2"/>
        </c:manualLayout>
      </c:layout>
      <c:overlay val="0"/>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Figure </a:t>
            </a:r>
            <a:r>
              <a:rPr lang="en-US" sz="2400" b="0" dirty="0" smtClean="0">
                <a:latin typeface="Times New Roman" panose="02020603050405020304" pitchFamily="18" charset="0"/>
                <a:cs typeface="Times New Roman" panose="02020603050405020304" pitchFamily="18" charset="0"/>
              </a:rPr>
              <a:t>5. </a:t>
            </a:r>
            <a:r>
              <a:rPr lang="en-US" sz="2400" b="0" dirty="0">
                <a:latin typeface="Times New Roman" panose="02020603050405020304" pitchFamily="18" charset="0"/>
                <a:cs typeface="Times New Roman" panose="02020603050405020304" pitchFamily="18" charset="0"/>
              </a:rPr>
              <a:t>Termination Rate of 3-Month Programs </a:t>
            </a:r>
          </a:p>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Overall: CA=20.7%; San Diego=17.5%</a:t>
            </a:r>
          </a:p>
        </c:rich>
      </c:tx>
      <c:overlay val="0"/>
    </c:title>
    <c:autoTitleDeleted val="0"/>
    <c:plotArea>
      <c:layout>
        <c:manualLayout>
          <c:layoutTarget val="inner"/>
          <c:xMode val="edge"/>
          <c:yMode val="edge"/>
          <c:x val="9.2258571909421008E-2"/>
          <c:y val="0.13786634371234374"/>
          <c:w val="0.88278268059449339"/>
          <c:h val="0.65094444444444444"/>
        </c:manualLayout>
      </c:layout>
      <c:barChart>
        <c:barDir val="col"/>
        <c:grouping val="clustered"/>
        <c:varyColors val="0"/>
        <c:ser>
          <c:idx val="0"/>
          <c:order val="0"/>
          <c:tx>
            <c:v>California</c:v>
          </c:tx>
          <c:spPr>
            <a:solidFill>
              <a:srgbClr val="0070C0"/>
            </a:solidFill>
          </c:spPr>
          <c:invertIfNegative val="0"/>
          <c:dLbls>
            <c:txPr>
              <a:bodyPr/>
              <a:lstStyle/>
              <a:p>
                <a:pPr>
                  <a:defRPr sz="1400"/>
                </a:pPr>
                <a:endParaRPr lang="en-US"/>
              </a:p>
            </c:txPr>
            <c:showLegendKey val="0"/>
            <c:showVal val="1"/>
            <c:showCatName val="0"/>
            <c:showSerName val="0"/>
            <c:showPercent val="0"/>
            <c:showBubbleSize val="0"/>
            <c:showLeaderLines val="0"/>
          </c:dLbls>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'All-3mo18mo'!$I$19:$I$29</c:f>
              <c:numCache>
                <c:formatCode>0.0%</c:formatCode>
                <c:ptCount val="11"/>
                <c:pt idx="0">
                  <c:v>0.21481392468247953</c:v>
                </c:pt>
                <c:pt idx="1">
                  <c:v>0.22319411688608931</c:v>
                </c:pt>
                <c:pt idx="2">
                  <c:v>0.22545004384381287</c:v>
                </c:pt>
                <c:pt idx="3">
                  <c:v>0.21664601845522899</c:v>
                </c:pt>
                <c:pt idx="4">
                  <c:v>0.20212095095957791</c:v>
                </c:pt>
                <c:pt idx="5">
                  <c:v>0.20115045459813105</c:v>
                </c:pt>
                <c:pt idx="6">
                  <c:v>0.2075898961831727</c:v>
                </c:pt>
                <c:pt idx="7">
                  <c:v>0.20681065918653577</c:v>
                </c:pt>
                <c:pt idx="8">
                  <c:v>0.20469805879567857</c:v>
                </c:pt>
                <c:pt idx="9">
                  <c:v>0.19133775830699018</c:v>
                </c:pt>
                <c:pt idx="10">
                  <c:v>0.17998191453566623</c:v>
                </c:pt>
              </c:numCache>
            </c:numRef>
          </c:val>
        </c:ser>
        <c:ser>
          <c:idx val="1"/>
          <c:order val="1"/>
          <c:tx>
            <c:v>San Diego</c:v>
          </c:tx>
          <c:spPr>
            <a:solidFill>
              <a:srgbClr val="C00000"/>
            </a:solidFill>
          </c:spPr>
          <c:invertIfNegative val="0"/>
          <c:dLbls>
            <c:dLbl>
              <c:idx val="0"/>
              <c:spPr/>
              <c:txPr>
                <a:bodyPr/>
                <a:lstStyle/>
                <a:p>
                  <a:pPr>
                    <a:defRPr sz="1400"/>
                  </a:pPr>
                  <a:endParaRPr lang="en-US"/>
                </a:p>
              </c:txPr>
              <c:showLegendKey val="0"/>
              <c:showVal val="1"/>
              <c:showCatName val="0"/>
              <c:showSerName val="0"/>
              <c:showPercent val="0"/>
              <c:showBubbleSize val="0"/>
            </c:dLbl>
            <c:showLegendKey val="0"/>
            <c:showVal val="1"/>
            <c:showCatName val="0"/>
            <c:showSerName val="0"/>
            <c:showPercent val="0"/>
            <c:showBubbleSize val="0"/>
            <c:showLeaderLines val="0"/>
          </c:dLbls>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'All-3mo18mo'!$M$19:$M$29</c:f>
              <c:numCache>
                <c:formatCode>###0.0%</c:formatCode>
                <c:ptCount val="11"/>
                <c:pt idx="0">
                  <c:v>0.27284768211920529</c:v>
                </c:pt>
                <c:pt idx="1">
                  <c:v>0.20936504045109097</c:v>
                </c:pt>
                <c:pt idx="2">
                  <c:v>0.18692990128701736</c:v>
                </c:pt>
                <c:pt idx="3">
                  <c:v>0.18149623727312972</c:v>
                </c:pt>
                <c:pt idx="4">
                  <c:v>0.17312348668280872</c:v>
                </c:pt>
                <c:pt idx="5">
                  <c:v>0.17278540975840834</c:v>
                </c:pt>
                <c:pt idx="6">
                  <c:v>0.18485707536026458</c:v>
                </c:pt>
                <c:pt idx="7">
                  <c:v>0.16899675651493118</c:v>
                </c:pt>
                <c:pt idx="8">
                  <c:v>0.15180165983821831</c:v>
                </c:pt>
                <c:pt idx="9">
                  <c:v>0.15581457663451231</c:v>
                </c:pt>
                <c:pt idx="10">
                  <c:v>0.12332872291378516</c:v>
                </c:pt>
              </c:numCache>
            </c:numRef>
          </c:val>
        </c:ser>
        <c:dLbls>
          <c:showLegendKey val="0"/>
          <c:showVal val="0"/>
          <c:showCatName val="0"/>
          <c:showSerName val="0"/>
          <c:showPercent val="0"/>
          <c:showBubbleSize val="0"/>
        </c:dLbls>
        <c:gapWidth val="150"/>
        <c:axId val="105724160"/>
        <c:axId val="105730048"/>
      </c:barChart>
      <c:catAx>
        <c:axId val="105724160"/>
        <c:scaling>
          <c:orientation val="minMax"/>
        </c:scaling>
        <c:delete val="0"/>
        <c:axPos val="b"/>
        <c:majorTickMark val="out"/>
        <c:minorTickMark val="none"/>
        <c:tickLblPos val="nextTo"/>
        <c:crossAx val="105730048"/>
        <c:crosses val="autoZero"/>
        <c:auto val="1"/>
        <c:lblAlgn val="ctr"/>
        <c:lblOffset val="100"/>
        <c:noMultiLvlLbl val="0"/>
      </c:catAx>
      <c:valAx>
        <c:axId val="105730048"/>
        <c:scaling>
          <c:orientation val="minMax"/>
        </c:scaling>
        <c:delete val="0"/>
        <c:axPos val="l"/>
        <c:majorGridlines/>
        <c:numFmt formatCode="0.0%" sourceLinked="1"/>
        <c:majorTickMark val="out"/>
        <c:minorTickMark val="none"/>
        <c:tickLblPos val="nextTo"/>
        <c:crossAx val="105724160"/>
        <c:crosses val="autoZero"/>
        <c:crossBetween val="between"/>
      </c:valAx>
    </c:plotArea>
    <c:legend>
      <c:legendPos val="b"/>
      <c:layout>
        <c:manualLayout>
          <c:xMode val="edge"/>
          <c:yMode val="edge"/>
          <c:x val="0.36232383269170715"/>
          <c:y val="0.93020621987972407"/>
          <c:w val="0.27535233461658576"/>
          <c:h val="6.979369114605731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Figure </a:t>
            </a:r>
            <a:r>
              <a:rPr lang="en-US" sz="2400" b="0" dirty="0" smtClean="0">
                <a:latin typeface="Times New Roman" panose="02020603050405020304" pitchFamily="18" charset="0"/>
                <a:cs typeface="Times New Roman" panose="02020603050405020304" pitchFamily="18" charset="0"/>
              </a:rPr>
              <a:t>6. </a:t>
            </a:r>
            <a:r>
              <a:rPr lang="en-US" sz="2400" b="0" dirty="0">
                <a:latin typeface="Times New Roman" panose="02020603050405020304" pitchFamily="18" charset="0"/>
                <a:cs typeface="Times New Roman" panose="02020603050405020304" pitchFamily="18" charset="0"/>
              </a:rPr>
              <a:t>Termination Rate of 18-Month Programs</a:t>
            </a:r>
          </a:p>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Overall: CA=42.3%; San Diego=43.7%</a:t>
            </a:r>
          </a:p>
        </c:rich>
      </c:tx>
      <c:overlay val="0"/>
    </c:title>
    <c:autoTitleDeleted val="0"/>
    <c:plotArea>
      <c:layout>
        <c:manualLayout>
          <c:layoutTarget val="inner"/>
          <c:xMode val="edge"/>
          <c:yMode val="edge"/>
          <c:x val="9.0577068290667931E-2"/>
          <c:y val="0.14638090182547406"/>
          <c:w val="0.88491908204404557"/>
          <c:h val="0.64279881447403342"/>
        </c:manualLayout>
      </c:layout>
      <c:barChart>
        <c:barDir val="col"/>
        <c:grouping val="clustered"/>
        <c:varyColors val="0"/>
        <c:ser>
          <c:idx val="0"/>
          <c:order val="0"/>
          <c:tx>
            <c:v>California</c:v>
          </c:tx>
          <c:spPr>
            <a:solidFill>
              <a:srgbClr val="0070C0"/>
            </a:solidFill>
          </c:spPr>
          <c:invertIfNegative val="0"/>
          <c:dLbls>
            <c:txPr>
              <a:bodyPr/>
              <a:lstStyle/>
              <a:p>
                <a:pPr>
                  <a:defRPr sz="1400"/>
                </a:pPr>
                <a:endParaRPr lang="en-US"/>
              </a:p>
            </c:txPr>
            <c:showLegendKey val="0"/>
            <c:showVal val="1"/>
            <c:showCatName val="0"/>
            <c:showSerName val="0"/>
            <c:showPercent val="0"/>
            <c:showBubbleSize val="0"/>
            <c:showLeaderLines val="0"/>
          </c:dLbls>
          <c:cat>
            <c:strRef>
              <c:f>'Enrollment summaries'!$A$35:$A$45</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'All-3mo18mo'!$I$35:$I$45</c:f>
              <c:numCache>
                <c:formatCode>0.0%</c:formatCode>
                <c:ptCount val="11"/>
                <c:pt idx="0">
                  <c:v>0.40384615384615385</c:v>
                </c:pt>
                <c:pt idx="1">
                  <c:v>0.41513326775903847</c:v>
                </c:pt>
                <c:pt idx="2">
                  <c:v>0.43844872709969068</c:v>
                </c:pt>
                <c:pt idx="3">
                  <c:v>0.42813394246699132</c:v>
                </c:pt>
                <c:pt idx="4">
                  <c:v>0.42658046738381644</c:v>
                </c:pt>
                <c:pt idx="5">
                  <c:v>0.42395275374261776</c:v>
                </c:pt>
                <c:pt idx="6">
                  <c:v>0.42206514206514206</c:v>
                </c:pt>
                <c:pt idx="7">
                  <c:v>0.43680997532147031</c:v>
                </c:pt>
                <c:pt idx="8">
                  <c:v>0.43224912833739315</c:v>
                </c:pt>
                <c:pt idx="9">
                  <c:v>0.42062097246631519</c:v>
                </c:pt>
                <c:pt idx="10">
                  <c:v>0.4108135201691111</c:v>
                </c:pt>
              </c:numCache>
            </c:numRef>
          </c:val>
        </c:ser>
        <c:ser>
          <c:idx val="1"/>
          <c:order val="1"/>
          <c:tx>
            <c:v>San Diego</c:v>
          </c:tx>
          <c:spPr>
            <a:solidFill>
              <a:srgbClr val="C00000"/>
            </a:solidFill>
          </c:spPr>
          <c:invertIfNegative val="0"/>
          <c:dLbls>
            <c:txPr>
              <a:bodyPr/>
              <a:lstStyle/>
              <a:p>
                <a:pPr>
                  <a:defRPr sz="1400"/>
                </a:pPr>
                <a:endParaRPr lang="en-US"/>
              </a:p>
            </c:txPr>
            <c:showLegendKey val="0"/>
            <c:showVal val="1"/>
            <c:showCatName val="0"/>
            <c:showSerName val="0"/>
            <c:showPercent val="0"/>
            <c:showBubbleSize val="0"/>
            <c:showLeaderLines val="0"/>
          </c:dLbls>
          <c:cat>
            <c:strRef>
              <c:f>'Enrollment summaries'!$A$35:$A$45</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'All-3mo18mo'!$M$35:$M$45</c:f>
              <c:numCache>
                <c:formatCode>###0.0%</c:formatCode>
                <c:ptCount val="11"/>
                <c:pt idx="0">
                  <c:v>0.81420765027322406</c:v>
                </c:pt>
                <c:pt idx="1">
                  <c:v>0.78415841584158419</c:v>
                </c:pt>
                <c:pt idx="2">
                  <c:v>0.42977250247279919</c:v>
                </c:pt>
                <c:pt idx="3">
                  <c:v>0.41136950904392772</c:v>
                </c:pt>
                <c:pt idx="4">
                  <c:v>0.45115810674723067</c:v>
                </c:pt>
                <c:pt idx="5">
                  <c:v>0.42982842058952925</c:v>
                </c:pt>
                <c:pt idx="6">
                  <c:v>0.44108019639934531</c:v>
                </c:pt>
                <c:pt idx="7">
                  <c:v>0.42009640341119764</c:v>
                </c:pt>
                <c:pt idx="8">
                  <c:v>0.41140159767610746</c:v>
                </c:pt>
                <c:pt idx="9">
                  <c:v>0.37010542168674698</c:v>
                </c:pt>
                <c:pt idx="10">
                  <c:v>0.36757624398073835</c:v>
                </c:pt>
              </c:numCache>
            </c:numRef>
          </c:val>
        </c:ser>
        <c:dLbls>
          <c:showLegendKey val="0"/>
          <c:showVal val="0"/>
          <c:showCatName val="0"/>
          <c:showSerName val="0"/>
          <c:showPercent val="0"/>
          <c:showBubbleSize val="0"/>
        </c:dLbls>
        <c:gapWidth val="150"/>
        <c:axId val="105783296"/>
        <c:axId val="105784832"/>
      </c:barChart>
      <c:catAx>
        <c:axId val="105783296"/>
        <c:scaling>
          <c:orientation val="minMax"/>
        </c:scaling>
        <c:delete val="0"/>
        <c:axPos val="b"/>
        <c:majorTickMark val="out"/>
        <c:minorTickMark val="none"/>
        <c:tickLblPos val="nextTo"/>
        <c:crossAx val="105784832"/>
        <c:crosses val="autoZero"/>
        <c:auto val="1"/>
        <c:lblAlgn val="ctr"/>
        <c:lblOffset val="100"/>
        <c:noMultiLvlLbl val="0"/>
      </c:catAx>
      <c:valAx>
        <c:axId val="105784832"/>
        <c:scaling>
          <c:orientation val="minMax"/>
          <c:max val="0.85000000000000009"/>
          <c:min val="0"/>
        </c:scaling>
        <c:delete val="0"/>
        <c:axPos val="l"/>
        <c:majorGridlines/>
        <c:numFmt formatCode="0.0%" sourceLinked="1"/>
        <c:majorTickMark val="out"/>
        <c:minorTickMark val="none"/>
        <c:tickLblPos val="nextTo"/>
        <c:crossAx val="105783296"/>
        <c:crosses val="autoZero"/>
        <c:crossBetween val="between"/>
      </c:valAx>
    </c:plotArea>
    <c:legend>
      <c:legendPos val="b"/>
      <c:layout>
        <c:manualLayout>
          <c:xMode val="edge"/>
          <c:yMode val="edge"/>
          <c:x val="0.36483302915466981"/>
          <c:y val="0.93512313920932111"/>
          <c:w val="0.27033376628729844"/>
          <c:h val="6.4876734402384742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Figure </a:t>
            </a:r>
            <a:r>
              <a:rPr lang="en-US" sz="2400" b="0" dirty="0" smtClean="0">
                <a:latin typeface="Times New Roman" panose="02020603050405020304" pitchFamily="18" charset="0"/>
                <a:cs typeface="Times New Roman" panose="02020603050405020304" pitchFamily="18" charset="0"/>
              </a:rPr>
              <a:t>7. Transfer </a:t>
            </a:r>
            <a:r>
              <a:rPr lang="en-US" sz="2400" b="0" dirty="0">
                <a:latin typeface="Times New Roman" panose="02020603050405020304" pitchFamily="18" charset="0"/>
                <a:cs typeface="Times New Roman" panose="02020603050405020304" pitchFamily="18" charset="0"/>
              </a:rPr>
              <a:t>Rate (All Programs) </a:t>
            </a:r>
          </a:p>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Overall: CA = 3.5%; San Diego = 1.9%</a:t>
            </a:r>
          </a:p>
        </c:rich>
      </c:tx>
      <c:layout>
        <c:manualLayout>
          <c:xMode val="edge"/>
          <c:yMode val="edge"/>
          <c:x val="0.25700034335453859"/>
          <c:y val="1.5378937007873988E-4"/>
        </c:manualLayout>
      </c:layout>
      <c:overlay val="0"/>
    </c:title>
    <c:autoTitleDeleted val="0"/>
    <c:plotArea>
      <c:layout>
        <c:manualLayout>
          <c:layoutTarget val="inner"/>
          <c:xMode val="edge"/>
          <c:yMode val="edge"/>
          <c:x val="7.9670238634929516E-2"/>
          <c:y val="0.13777161429051804"/>
          <c:w val="0.89570623516331194"/>
          <c:h val="0.63965952172645091"/>
        </c:manualLayout>
      </c:layout>
      <c:barChart>
        <c:barDir val="col"/>
        <c:grouping val="clustered"/>
        <c:varyColors val="0"/>
        <c:ser>
          <c:idx val="0"/>
          <c:order val="0"/>
          <c:tx>
            <c:v>California</c:v>
          </c:tx>
          <c:invertIfNegative val="0"/>
          <c:dLbls>
            <c:txPr>
              <a:bodyPr/>
              <a:lstStyle/>
              <a:p>
                <a:pPr>
                  <a:defRPr sz="1400"/>
                </a:pPr>
                <a:endParaRPr lang="en-US"/>
              </a:p>
            </c:txPr>
            <c:showLegendKey val="0"/>
            <c:showVal val="1"/>
            <c:showCatName val="0"/>
            <c:showSerName val="0"/>
            <c:showPercent val="0"/>
            <c:showBubbleSize val="0"/>
            <c:showLeaderLines val="0"/>
          </c:dLbls>
          <c:cat>
            <c:strRef>
              <c:f>'Enrollment summaries'!$A$3:$A$13</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'All-3mo18mo'!$J$3:$J$13</c:f>
              <c:numCache>
                <c:formatCode>0.0%</c:formatCode>
                <c:ptCount val="11"/>
                <c:pt idx="0">
                  <c:v>3.4966950070332244E-2</c:v>
                </c:pt>
                <c:pt idx="1">
                  <c:v>3.1597421740325281E-2</c:v>
                </c:pt>
                <c:pt idx="2">
                  <c:v>3.2932172438937743E-2</c:v>
                </c:pt>
                <c:pt idx="3">
                  <c:v>3.3580470624266244E-2</c:v>
                </c:pt>
                <c:pt idx="4">
                  <c:v>3.1799518977541706E-2</c:v>
                </c:pt>
                <c:pt idx="5">
                  <c:v>3.3748882959507676E-2</c:v>
                </c:pt>
                <c:pt idx="6">
                  <c:v>3.4578696343402222E-2</c:v>
                </c:pt>
                <c:pt idx="7">
                  <c:v>3.937923463189965E-2</c:v>
                </c:pt>
                <c:pt idx="8">
                  <c:v>4.1327492743599294E-2</c:v>
                </c:pt>
                <c:pt idx="9">
                  <c:v>3.5677969618992278E-2</c:v>
                </c:pt>
                <c:pt idx="10">
                  <c:v>3.430009850060195E-2</c:v>
                </c:pt>
              </c:numCache>
            </c:numRef>
          </c:val>
        </c:ser>
        <c:ser>
          <c:idx val="1"/>
          <c:order val="1"/>
          <c:tx>
            <c:v>San Diego</c:v>
          </c:tx>
          <c:invertIfNegative val="0"/>
          <c:dLbls>
            <c:txPr>
              <a:bodyPr/>
              <a:lstStyle/>
              <a:p>
                <a:pPr>
                  <a:defRPr sz="1400"/>
                </a:pPr>
                <a:endParaRPr lang="en-US"/>
              </a:p>
            </c:txPr>
            <c:showLegendKey val="0"/>
            <c:showVal val="1"/>
            <c:showCatName val="0"/>
            <c:showSerName val="0"/>
            <c:showPercent val="0"/>
            <c:showBubbleSize val="0"/>
            <c:showLeaderLines val="0"/>
          </c:dLbls>
          <c:cat>
            <c:strRef>
              <c:f>'Enrollment summaries'!$A$3:$A$13</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'All-3mo18mo'!$N$3:$N$13</c:f>
              <c:numCache>
                <c:formatCode>###0.0%</c:formatCode>
                <c:ptCount val="11"/>
                <c:pt idx="0">
                  <c:v>2.512025654730091E-2</c:v>
                </c:pt>
                <c:pt idx="1">
                  <c:v>1.4682201382968647E-2</c:v>
                </c:pt>
                <c:pt idx="2">
                  <c:v>1.9439382105354508E-2</c:v>
                </c:pt>
                <c:pt idx="3">
                  <c:v>1.7046014385653761E-2</c:v>
                </c:pt>
                <c:pt idx="4">
                  <c:v>2.2300175394637932E-2</c:v>
                </c:pt>
                <c:pt idx="5">
                  <c:v>1.8200686517123015E-2</c:v>
                </c:pt>
                <c:pt idx="6">
                  <c:v>1.9004944375772558E-2</c:v>
                </c:pt>
                <c:pt idx="7">
                  <c:v>2.0177912779344762E-2</c:v>
                </c:pt>
                <c:pt idx="8">
                  <c:v>1.8809638223381615E-2</c:v>
                </c:pt>
                <c:pt idx="9">
                  <c:v>1.9662008449788757E-2</c:v>
                </c:pt>
                <c:pt idx="10">
                  <c:v>1.5547914486470325E-2</c:v>
                </c:pt>
              </c:numCache>
            </c:numRef>
          </c:val>
        </c:ser>
        <c:dLbls>
          <c:showLegendKey val="0"/>
          <c:showVal val="0"/>
          <c:showCatName val="0"/>
          <c:showSerName val="0"/>
          <c:showPercent val="0"/>
          <c:showBubbleSize val="0"/>
        </c:dLbls>
        <c:gapWidth val="150"/>
        <c:axId val="106103552"/>
        <c:axId val="106105088"/>
      </c:barChart>
      <c:catAx>
        <c:axId val="106103552"/>
        <c:scaling>
          <c:orientation val="minMax"/>
        </c:scaling>
        <c:delete val="0"/>
        <c:axPos val="b"/>
        <c:majorTickMark val="out"/>
        <c:minorTickMark val="none"/>
        <c:tickLblPos val="nextTo"/>
        <c:txPr>
          <a:bodyPr rot="-2700000"/>
          <a:lstStyle/>
          <a:p>
            <a:pPr>
              <a:defRPr/>
            </a:pPr>
            <a:endParaRPr lang="en-US"/>
          </a:p>
        </c:txPr>
        <c:crossAx val="106105088"/>
        <c:crosses val="autoZero"/>
        <c:auto val="1"/>
        <c:lblAlgn val="ctr"/>
        <c:lblOffset val="100"/>
        <c:noMultiLvlLbl val="0"/>
      </c:catAx>
      <c:valAx>
        <c:axId val="106105088"/>
        <c:scaling>
          <c:orientation val="minMax"/>
        </c:scaling>
        <c:delete val="0"/>
        <c:axPos val="l"/>
        <c:majorGridlines/>
        <c:numFmt formatCode="0.0%" sourceLinked="1"/>
        <c:majorTickMark val="out"/>
        <c:minorTickMark val="none"/>
        <c:tickLblPos val="nextTo"/>
        <c:crossAx val="106103552"/>
        <c:crosses val="autoZero"/>
        <c:crossBetween val="between"/>
      </c:valAx>
    </c:plotArea>
    <c:legend>
      <c:legendPos val="b"/>
      <c:layout>
        <c:manualLayout>
          <c:xMode val="edge"/>
          <c:yMode val="edge"/>
          <c:x val="0.36417296326247445"/>
          <c:y val="0.92056813210848643"/>
          <c:w val="0.27165407347505111"/>
          <c:h val="7.855926280800285E-2"/>
        </c:manualLayout>
      </c:layout>
      <c:overlay val="0"/>
    </c:legend>
    <c:plotVisOnly val="1"/>
    <c:dispBlanksAs val="gap"/>
    <c:showDLblsOverMax val="0"/>
  </c:chart>
  <c:txPr>
    <a:bodyPr/>
    <a:lstStyle/>
    <a:p>
      <a:pPr>
        <a:defRPr sz="1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Figure </a:t>
            </a:r>
            <a:r>
              <a:rPr lang="en-US" sz="2400" b="0" dirty="0" smtClean="0">
                <a:latin typeface="Times New Roman" panose="02020603050405020304" pitchFamily="18" charset="0"/>
                <a:cs typeface="Times New Roman" panose="02020603050405020304" pitchFamily="18" charset="0"/>
              </a:rPr>
              <a:t>8. Transfer </a:t>
            </a:r>
            <a:r>
              <a:rPr lang="en-US" sz="2400" b="0" dirty="0">
                <a:latin typeface="Times New Roman" panose="02020603050405020304" pitchFamily="18" charset="0"/>
                <a:cs typeface="Times New Roman" panose="02020603050405020304" pitchFamily="18" charset="0"/>
              </a:rPr>
              <a:t>Rate of 3-Month Programs </a:t>
            </a:r>
          </a:p>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Overall: CA=2.8%; San Diego=1.3%</a:t>
            </a:r>
          </a:p>
        </c:rich>
      </c:tx>
      <c:overlay val="0"/>
    </c:title>
    <c:autoTitleDeleted val="0"/>
    <c:plotArea>
      <c:layout>
        <c:manualLayout>
          <c:layoutTarget val="inner"/>
          <c:xMode val="edge"/>
          <c:yMode val="edge"/>
          <c:x val="8.0258201845105528E-2"/>
          <c:y val="0.16697900946587604"/>
          <c:w val="0.89493655130362493"/>
          <c:h val="0.61732507158196126"/>
        </c:manualLayout>
      </c:layout>
      <c:barChart>
        <c:barDir val="col"/>
        <c:grouping val="clustered"/>
        <c:varyColors val="0"/>
        <c:ser>
          <c:idx val="0"/>
          <c:order val="0"/>
          <c:tx>
            <c:v>California</c:v>
          </c:tx>
          <c:spPr>
            <a:solidFill>
              <a:srgbClr val="0070C0"/>
            </a:solidFill>
          </c:spPr>
          <c:invertIfNegative val="0"/>
          <c:dLbls>
            <c:showLegendKey val="0"/>
            <c:showVal val="1"/>
            <c:showCatName val="0"/>
            <c:showSerName val="0"/>
            <c:showPercent val="0"/>
            <c:showBubbleSize val="0"/>
            <c:showLeaderLines val="0"/>
          </c:dLbls>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'All-3mo18mo'!$J$19:$J$29</c:f>
              <c:numCache>
                <c:formatCode>0.0%</c:formatCode>
                <c:ptCount val="11"/>
                <c:pt idx="0">
                  <c:v>2.9145329167514004E-2</c:v>
                </c:pt>
                <c:pt idx="1">
                  <c:v>2.6151595665283456E-2</c:v>
                </c:pt>
                <c:pt idx="2">
                  <c:v>2.5945221024397794E-2</c:v>
                </c:pt>
                <c:pt idx="3">
                  <c:v>2.5974025974025976E-2</c:v>
                </c:pt>
                <c:pt idx="4">
                  <c:v>2.5855001786727765E-2</c:v>
                </c:pt>
                <c:pt idx="5">
                  <c:v>2.7065181891928906E-2</c:v>
                </c:pt>
                <c:pt idx="6">
                  <c:v>2.8421087177691963E-2</c:v>
                </c:pt>
                <c:pt idx="7">
                  <c:v>3.0788218793828891E-2</c:v>
                </c:pt>
                <c:pt idx="8">
                  <c:v>3.2120259975035509E-2</c:v>
                </c:pt>
                <c:pt idx="9">
                  <c:v>2.8267653307040994E-2</c:v>
                </c:pt>
                <c:pt idx="10">
                  <c:v>2.6749663526244954E-2</c:v>
                </c:pt>
              </c:numCache>
            </c:numRef>
          </c:val>
        </c:ser>
        <c:ser>
          <c:idx val="1"/>
          <c:order val="1"/>
          <c:tx>
            <c:v>San Diego</c:v>
          </c:tx>
          <c:spPr>
            <a:solidFill>
              <a:schemeClr val="accent6"/>
            </a:solidFill>
          </c:spPr>
          <c:invertIfNegative val="0"/>
          <c:dLbls>
            <c:showLegendKey val="0"/>
            <c:showVal val="1"/>
            <c:showCatName val="0"/>
            <c:showSerName val="0"/>
            <c:showPercent val="0"/>
            <c:showBubbleSize val="0"/>
            <c:showLeaderLines val="0"/>
          </c:dLbls>
          <c:cat>
            <c:strRef>
              <c:f>'Enrollment summaries'!$A$19:$A$29</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'All-3mo18mo'!$N$19:$N$29</c:f>
              <c:numCache>
                <c:formatCode>####.0%</c:formatCode>
                <c:ptCount val="11"/>
                <c:pt idx="0" formatCode="###0.0%">
                  <c:v>1.7880794701986755E-2</c:v>
                </c:pt>
                <c:pt idx="1">
                  <c:v>8.4579553812208878E-3</c:v>
                </c:pt>
                <c:pt idx="2" formatCode="###0.0%">
                  <c:v>1.4869423966012745E-2</c:v>
                </c:pt>
                <c:pt idx="3" formatCode="###0.0%">
                  <c:v>1.2985096650435296E-2</c:v>
                </c:pt>
                <c:pt idx="4" formatCode="###0.0%">
                  <c:v>1.8159806295399514E-2</c:v>
                </c:pt>
                <c:pt idx="5" formatCode="###0.0%">
                  <c:v>1.4921837991473235E-2</c:v>
                </c:pt>
                <c:pt idx="6" formatCode="###0.0%">
                  <c:v>1.4764942121426882E-2</c:v>
                </c:pt>
                <c:pt idx="7" formatCode="###0.0%">
                  <c:v>1.3533161838720503E-2</c:v>
                </c:pt>
                <c:pt idx="8" formatCode="###0.0%">
                  <c:v>1.0610358230906608E-2</c:v>
                </c:pt>
                <c:pt idx="9" formatCode="###0.0%">
                  <c:v>1.1789924973204717E-2</c:v>
                </c:pt>
                <c:pt idx="10">
                  <c:v>9.2208390963577688E-3</c:v>
                </c:pt>
              </c:numCache>
            </c:numRef>
          </c:val>
        </c:ser>
        <c:dLbls>
          <c:showLegendKey val="0"/>
          <c:showVal val="0"/>
          <c:showCatName val="0"/>
          <c:showSerName val="0"/>
          <c:showPercent val="0"/>
          <c:showBubbleSize val="0"/>
        </c:dLbls>
        <c:gapWidth val="150"/>
        <c:axId val="106156416"/>
        <c:axId val="106157952"/>
      </c:barChart>
      <c:catAx>
        <c:axId val="106156416"/>
        <c:scaling>
          <c:orientation val="minMax"/>
        </c:scaling>
        <c:delete val="0"/>
        <c:axPos val="b"/>
        <c:majorTickMark val="out"/>
        <c:minorTickMark val="none"/>
        <c:tickLblPos val="nextTo"/>
        <c:crossAx val="106157952"/>
        <c:crosses val="autoZero"/>
        <c:auto val="1"/>
        <c:lblAlgn val="ctr"/>
        <c:lblOffset val="100"/>
        <c:noMultiLvlLbl val="0"/>
      </c:catAx>
      <c:valAx>
        <c:axId val="106157952"/>
        <c:scaling>
          <c:orientation val="minMax"/>
        </c:scaling>
        <c:delete val="0"/>
        <c:axPos val="l"/>
        <c:majorGridlines/>
        <c:numFmt formatCode="0.0%" sourceLinked="1"/>
        <c:majorTickMark val="out"/>
        <c:minorTickMark val="none"/>
        <c:tickLblPos val="nextTo"/>
        <c:crossAx val="106156416"/>
        <c:crosses val="autoZero"/>
        <c:crossBetween val="between"/>
      </c:valAx>
    </c:plotArea>
    <c:legend>
      <c:legendPos val="b"/>
      <c:layout>
        <c:manualLayout>
          <c:xMode val="edge"/>
          <c:yMode val="edge"/>
          <c:x val="0.36317047632288585"/>
          <c:y val="0.93813859301221469"/>
          <c:w val="0.2736588697934062"/>
          <c:h val="6.186131333822704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Figure </a:t>
            </a:r>
            <a:r>
              <a:rPr lang="en-US" sz="2400" b="0" dirty="0" smtClean="0">
                <a:latin typeface="Times New Roman" panose="02020603050405020304" pitchFamily="18" charset="0"/>
                <a:cs typeface="Times New Roman" panose="02020603050405020304" pitchFamily="18" charset="0"/>
              </a:rPr>
              <a:t>9. </a:t>
            </a:r>
            <a:r>
              <a:rPr lang="en-US" sz="2400" b="0" dirty="0">
                <a:latin typeface="Times New Roman" panose="02020603050405020304" pitchFamily="18" charset="0"/>
                <a:cs typeface="Times New Roman" panose="02020603050405020304" pitchFamily="18" charset="0"/>
              </a:rPr>
              <a:t>Transfer Rate in 18-Month Programs</a:t>
            </a:r>
          </a:p>
          <a:p>
            <a:pPr>
              <a:defRPr sz="2400" b="0">
                <a:latin typeface="Times New Roman" panose="02020603050405020304" pitchFamily="18" charset="0"/>
                <a:cs typeface="Times New Roman" panose="02020603050405020304" pitchFamily="18" charset="0"/>
              </a:defRPr>
            </a:pPr>
            <a:r>
              <a:rPr lang="en-US" sz="2400" b="0" dirty="0">
                <a:latin typeface="Times New Roman" panose="02020603050405020304" pitchFamily="18" charset="0"/>
                <a:cs typeface="Times New Roman" panose="02020603050405020304" pitchFamily="18" charset="0"/>
              </a:rPr>
              <a:t>Overall: CA=5.1%; San Diego=3.8%</a:t>
            </a:r>
          </a:p>
        </c:rich>
      </c:tx>
      <c:overlay val="0"/>
    </c:title>
    <c:autoTitleDeleted val="0"/>
    <c:plotArea>
      <c:layout>
        <c:manualLayout>
          <c:layoutTarget val="inner"/>
          <c:xMode val="edge"/>
          <c:yMode val="edge"/>
          <c:x val="7.9865262134200019E-2"/>
          <c:y val="0.14366993340001805"/>
          <c:w val="0.89545093612920534"/>
          <c:h val="0.65581408573928257"/>
        </c:manualLayout>
      </c:layout>
      <c:barChart>
        <c:barDir val="col"/>
        <c:grouping val="clustered"/>
        <c:varyColors val="0"/>
        <c:ser>
          <c:idx val="0"/>
          <c:order val="0"/>
          <c:tx>
            <c:v>California</c:v>
          </c:tx>
          <c:spPr>
            <a:solidFill>
              <a:srgbClr val="0070C0"/>
            </a:solidFill>
          </c:spPr>
          <c:invertIfNegative val="0"/>
          <c:dLbls>
            <c:showLegendKey val="0"/>
            <c:showVal val="1"/>
            <c:showCatName val="0"/>
            <c:showSerName val="0"/>
            <c:showPercent val="0"/>
            <c:showBubbleSize val="0"/>
            <c:showLeaderLines val="0"/>
          </c:dLbls>
          <c:cat>
            <c:strRef>
              <c:f>'Enrollment summaries'!$A$35:$A$45</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'All-3mo18mo'!$J$35:$J$45</c:f>
              <c:numCache>
                <c:formatCode>0.0%</c:formatCode>
                <c:ptCount val="11"/>
                <c:pt idx="0">
                  <c:v>4.8272217627056337E-2</c:v>
                </c:pt>
                <c:pt idx="1">
                  <c:v>4.6085934313749008E-2</c:v>
                </c:pt>
                <c:pt idx="2">
                  <c:v>4.9131572686176538E-2</c:v>
                </c:pt>
                <c:pt idx="3">
                  <c:v>5.0353933430393093E-2</c:v>
                </c:pt>
                <c:pt idx="4">
                  <c:v>4.7215303905463413E-2</c:v>
                </c:pt>
                <c:pt idx="5">
                  <c:v>5.0624914160142837E-2</c:v>
                </c:pt>
                <c:pt idx="6">
                  <c:v>5.058905058905059E-2</c:v>
                </c:pt>
                <c:pt idx="7">
                  <c:v>5.4682426289128457E-2</c:v>
                </c:pt>
                <c:pt idx="8">
                  <c:v>6.2353727850217318E-2</c:v>
                </c:pt>
                <c:pt idx="9">
                  <c:v>5.5585597764859628E-2</c:v>
                </c:pt>
                <c:pt idx="10">
                  <c:v>4.9142458648418944E-2</c:v>
                </c:pt>
              </c:numCache>
            </c:numRef>
          </c:val>
        </c:ser>
        <c:ser>
          <c:idx val="1"/>
          <c:order val="1"/>
          <c:tx>
            <c:v>San Diego</c:v>
          </c:tx>
          <c:spPr>
            <a:solidFill>
              <a:schemeClr val="accent6"/>
            </a:solidFill>
          </c:spPr>
          <c:invertIfNegative val="0"/>
          <c:dLbls>
            <c:showLegendKey val="0"/>
            <c:showVal val="1"/>
            <c:showCatName val="0"/>
            <c:showSerName val="0"/>
            <c:showPercent val="0"/>
            <c:showBubbleSize val="0"/>
            <c:showLeaderLines val="0"/>
          </c:dLbls>
          <c:cat>
            <c:strRef>
              <c:f>'Enrollment summaries'!$A$35:$A$45</c:f>
              <c:strCache>
                <c:ptCount val="11"/>
                <c:pt idx="0">
                  <c:v>1999-2000</c:v>
                </c:pt>
                <c:pt idx="1">
                  <c:v>2000-2001</c:v>
                </c:pt>
                <c:pt idx="2">
                  <c:v>2001-2002</c:v>
                </c:pt>
                <c:pt idx="3">
                  <c:v>2002-2003</c:v>
                </c:pt>
                <c:pt idx="4">
                  <c:v>2003-2004</c:v>
                </c:pt>
                <c:pt idx="5">
                  <c:v>2004-2005</c:v>
                </c:pt>
                <c:pt idx="6">
                  <c:v>2005-2006</c:v>
                </c:pt>
                <c:pt idx="7">
                  <c:v>2006-2007</c:v>
                </c:pt>
                <c:pt idx="8">
                  <c:v>2007-2008</c:v>
                </c:pt>
                <c:pt idx="9">
                  <c:v>2008-2009</c:v>
                </c:pt>
                <c:pt idx="10">
                  <c:v>2009-2010</c:v>
                </c:pt>
              </c:strCache>
            </c:strRef>
          </c:cat>
          <c:val>
            <c:numRef>
              <c:f>'All-3mo18mo'!$N$35:$N$45</c:f>
              <c:numCache>
                <c:formatCode>###0.0%</c:formatCode>
                <c:ptCount val="11"/>
                <c:pt idx="0">
                  <c:v>6.5573770491803282E-2</c:v>
                </c:pt>
                <c:pt idx="1">
                  <c:v>6.3366336633663367E-2</c:v>
                </c:pt>
                <c:pt idx="2">
                  <c:v>3.857566765578635E-2</c:v>
                </c:pt>
                <c:pt idx="3">
                  <c:v>3.1524547803617568E-2</c:v>
                </c:pt>
                <c:pt idx="4">
                  <c:v>4.3806646525679761E-2</c:v>
                </c:pt>
                <c:pt idx="5">
                  <c:v>3.0356357237131544E-2</c:v>
                </c:pt>
                <c:pt idx="6">
                  <c:v>3.1096563011456628E-2</c:v>
                </c:pt>
                <c:pt idx="7">
                  <c:v>3.9302929180571003E-2</c:v>
                </c:pt>
                <c:pt idx="8">
                  <c:v>4.1757443718228024E-2</c:v>
                </c:pt>
                <c:pt idx="9">
                  <c:v>3.614457831325301E-2</c:v>
                </c:pt>
                <c:pt idx="10">
                  <c:v>3.5313001605136438E-2</c:v>
                </c:pt>
              </c:numCache>
            </c:numRef>
          </c:val>
        </c:ser>
        <c:dLbls>
          <c:showLegendKey val="0"/>
          <c:showVal val="0"/>
          <c:showCatName val="0"/>
          <c:showSerName val="0"/>
          <c:showPercent val="0"/>
          <c:showBubbleSize val="0"/>
        </c:dLbls>
        <c:gapWidth val="150"/>
        <c:axId val="106210432"/>
        <c:axId val="106211968"/>
      </c:barChart>
      <c:catAx>
        <c:axId val="106210432"/>
        <c:scaling>
          <c:orientation val="minMax"/>
        </c:scaling>
        <c:delete val="0"/>
        <c:axPos val="b"/>
        <c:majorTickMark val="out"/>
        <c:minorTickMark val="none"/>
        <c:tickLblPos val="nextTo"/>
        <c:crossAx val="106211968"/>
        <c:crosses val="autoZero"/>
        <c:auto val="1"/>
        <c:lblAlgn val="ctr"/>
        <c:lblOffset val="100"/>
        <c:noMultiLvlLbl val="0"/>
      </c:catAx>
      <c:valAx>
        <c:axId val="106211968"/>
        <c:scaling>
          <c:orientation val="minMax"/>
        </c:scaling>
        <c:delete val="0"/>
        <c:axPos val="l"/>
        <c:majorGridlines/>
        <c:numFmt formatCode="0.0%" sourceLinked="1"/>
        <c:majorTickMark val="out"/>
        <c:minorTickMark val="none"/>
        <c:tickLblPos val="nextTo"/>
        <c:crossAx val="106210432"/>
        <c:crosses val="autoZero"/>
        <c:crossBetween val="between"/>
      </c:valAx>
    </c:plotArea>
    <c:legend>
      <c:legendPos val="b"/>
      <c:layout>
        <c:manualLayout>
          <c:xMode val="edge"/>
          <c:yMode val="edge"/>
          <c:x val="0.36382935862819654"/>
          <c:y val="0.95144556642796718"/>
          <c:w val="0.27234128274360681"/>
          <c:h val="4.8554487294689502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AA769-49E0-4CB2-9B6E-3F50FB039D2D}" type="datetimeFigureOut">
              <a:rPr lang="en-US" smtClean="0"/>
              <a:t>8/7/2014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217AF6-3808-4D8D-AE53-DC060E239A3B}" type="slidenum">
              <a:rPr lang="en-US" smtClean="0"/>
              <a:t>‹#›</a:t>
            </a:fld>
            <a:endParaRPr lang="en-US"/>
          </a:p>
        </p:txBody>
      </p:sp>
    </p:spTree>
    <p:extLst>
      <p:ext uri="{BB962C8B-B14F-4D97-AF65-F5344CB8AC3E}">
        <p14:creationId xmlns:p14="http://schemas.microsoft.com/office/powerpoint/2010/main" val="1919515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of the structure of San Diego court system, DUI</a:t>
            </a:r>
            <a:r>
              <a:rPr lang="en-US" baseline="0" dirty="0" smtClean="0"/>
              <a:t> program enrollments were fairly consistently over the 11 years.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15</a:t>
            </a:fld>
            <a:endParaRPr lang="en-US"/>
          </a:p>
        </p:txBody>
      </p:sp>
    </p:spTree>
    <p:extLst>
      <p:ext uri="{BB962C8B-B14F-4D97-AF65-F5344CB8AC3E}">
        <p14:creationId xmlns:p14="http://schemas.microsoft.com/office/powerpoint/2010/main" val="329697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exception</a:t>
            </a:r>
            <a:r>
              <a:rPr lang="en-US" baseline="0" dirty="0" smtClean="0"/>
              <a:t> of the first two years, San Diego 18-month programs had lower transfer rates in most years than CA averages.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24</a:t>
            </a:fld>
            <a:endParaRPr lang="en-US"/>
          </a:p>
        </p:txBody>
      </p:sp>
    </p:spTree>
    <p:extLst>
      <p:ext uri="{BB962C8B-B14F-4D97-AF65-F5344CB8AC3E}">
        <p14:creationId xmlns:p14="http://schemas.microsoft.com/office/powerpoint/2010/main" val="2267757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Figures</a:t>
            </a:r>
            <a:r>
              <a:rPr lang="en-US" baseline="0" dirty="0" smtClean="0"/>
              <a:t> on attempts revealed that two programs were far more likely to produce graduates than the other two.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25</a:t>
            </a:fld>
            <a:endParaRPr lang="en-US"/>
          </a:p>
        </p:txBody>
      </p:sp>
    </p:spTree>
    <p:extLst>
      <p:ext uri="{BB962C8B-B14F-4D97-AF65-F5344CB8AC3E}">
        <p14:creationId xmlns:p14="http://schemas.microsoft.com/office/powerpoint/2010/main" val="1036596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10 revealed that most of San Diego County DUI</a:t>
            </a:r>
            <a:r>
              <a:rPr lang="en-US" baseline="0" dirty="0" smtClean="0"/>
              <a:t> program performance was carried by two programs in most years. However, the lowest two programs were also improving rapidly in recent years.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26</a:t>
            </a:fld>
            <a:endParaRPr lang="en-US"/>
          </a:p>
        </p:txBody>
      </p:sp>
    </p:spTree>
    <p:extLst>
      <p:ext uri="{BB962C8B-B14F-4D97-AF65-F5344CB8AC3E}">
        <p14:creationId xmlns:p14="http://schemas.microsoft.com/office/powerpoint/2010/main" val="386020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a:t>
            </a:r>
            <a:r>
              <a:rPr lang="en-US" baseline="0" dirty="0" smtClean="0"/>
              <a:t> B had the most increase in completion out of all programs in San Diego.</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27</a:t>
            </a:fld>
            <a:endParaRPr lang="en-US"/>
          </a:p>
        </p:txBody>
      </p:sp>
    </p:spTree>
    <p:extLst>
      <p:ext uri="{BB962C8B-B14F-4D97-AF65-F5344CB8AC3E}">
        <p14:creationId xmlns:p14="http://schemas.microsoft.com/office/powerpoint/2010/main" val="209649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most part, </a:t>
            </a:r>
            <a:r>
              <a:rPr lang="en-US" baseline="0" dirty="0" smtClean="0"/>
              <a:t> Model C and D were out-performing the CA average. Model B improved significantly in the last two years.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28</a:t>
            </a:fld>
            <a:endParaRPr lang="en-US"/>
          </a:p>
        </p:txBody>
      </p:sp>
    </p:spTree>
    <p:extLst>
      <p:ext uri="{BB962C8B-B14F-4D97-AF65-F5344CB8AC3E}">
        <p14:creationId xmlns:p14="http://schemas.microsoft.com/office/powerpoint/2010/main" val="2612031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C and D had consistently lower termination</a:t>
            </a:r>
            <a:r>
              <a:rPr lang="en-US" baseline="0" dirty="0" smtClean="0"/>
              <a:t> rates than CA average, although Model B improved rapidly in the last two years.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29</a:t>
            </a:fld>
            <a:endParaRPr lang="en-US"/>
          </a:p>
        </p:txBody>
      </p:sp>
    </p:spTree>
    <p:extLst>
      <p:ext uri="{BB962C8B-B14F-4D97-AF65-F5344CB8AC3E}">
        <p14:creationId xmlns:p14="http://schemas.microsoft.com/office/powerpoint/2010/main" val="880623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30</a:t>
            </a:fld>
            <a:endParaRPr lang="en-US"/>
          </a:p>
        </p:txBody>
      </p:sp>
    </p:spTree>
    <p:extLst>
      <p:ext uri="{BB962C8B-B14F-4D97-AF65-F5344CB8AC3E}">
        <p14:creationId xmlns:p14="http://schemas.microsoft.com/office/powerpoint/2010/main" val="261591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San Diego programs had lower transfer rates than CA averages</a:t>
            </a:r>
            <a:r>
              <a:rPr lang="en-US" baseline="0" dirty="0" smtClean="0"/>
              <a:t> for 3-month programs</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33</a:t>
            </a:fld>
            <a:endParaRPr lang="en-US"/>
          </a:p>
        </p:txBody>
      </p:sp>
    </p:spTree>
    <p:extLst>
      <p:ext uri="{BB962C8B-B14F-4D97-AF65-F5344CB8AC3E}">
        <p14:creationId xmlns:p14="http://schemas.microsoft.com/office/powerpoint/2010/main" val="142651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18-month programs</a:t>
            </a:r>
            <a:r>
              <a:rPr lang="en-US" baseline="0" dirty="0" smtClean="0"/>
              <a:t> also had slightly lower transfer rates than CA averages, but the differences were not as striking as the 3-month programs.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34</a:t>
            </a:fld>
            <a:endParaRPr lang="en-US"/>
          </a:p>
        </p:txBody>
      </p:sp>
    </p:spTree>
    <p:extLst>
      <p:ext uri="{BB962C8B-B14F-4D97-AF65-F5344CB8AC3E}">
        <p14:creationId xmlns:p14="http://schemas.microsoft.com/office/powerpoint/2010/main" val="955204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Payment problems,</a:t>
            </a:r>
            <a:r>
              <a:rPr lang="en-US" baseline="0" dirty="0" smtClean="0"/>
              <a:t> exceeded absences, county standards are three areas that reflected management styles. There appeared to be quite some differences in how these programs were managed. Such information is important to county administrators.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35</a:t>
            </a:fld>
            <a:endParaRPr lang="en-US"/>
          </a:p>
        </p:txBody>
      </p:sp>
    </p:spTree>
    <p:extLst>
      <p:ext uri="{BB962C8B-B14F-4D97-AF65-F5344CB8AC3E}">
        <p14:creationId xmlns:p14="http://schemas.microsoft.com/office/powerpoint/2010/main" val="237187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 Diego DUI programs</a:t>
            </a:r>
            <a:r>
              <a:rPr lang="en-US" baseline="0" dirty="0" smtClean="0"/>
              <a:t>’ completion rates out-performed state averages overall.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16</a:t>
            </a:fld>
            <a:endParaRPr lang="en-US"/>
          </a:p>
        </p:txBody>
      </p:sp>
    </p:spTree>
    <p:extLst>
      <p:ext uri="{BB962C8B-B14F-4D97-AF65-F5344CB8AC3E}">
        <p14:creationId xmlns:p14="http://schemas.microsoft.com/office/powerpoint/2010/main" val="710895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a:t>
            </a:r>
            <a:r>
              <a:rPr lang="en-US" baseline="0" dirty="0" smtClean="0"/>
              <a:t> Diego 3-month programs were most responsible for the performance.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17</a:t>
            </a:fld>
            <a:endParaRPr lang="en-US"/>
          </a:p>
        </p:txBody>
      </p:sp>
    </p:spTree>
    <p:extLst>
      <p:ext uri="{BB962C8B-B14F-4D97-AF65-F5344CB8AC3E}">
        <p14:creationId xmlns:p14="http://schemas.microsoft.com/office/powerpoint/2010/main" val="4103446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 completion rates for the 18-month programs were</a:t>
            </a:r>
            <a:r>
              <a:rPr lang="en-US" baseline="0" dirty="0" smtClean="0"/>
              <a:t> almost identical for both San Diego and CA state.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18</a:t>
            </a:fld>
            <a:endParaRPr lang="en-US"/>
          </a:p>
        </p:txBody>
      </p:sp>
    </p:spTree>
    <p:extLst>
      <p:ext uri="{BB962C8B-B14F-4D97-AF65-F5344CB8AC3E}">
        <p14:creationId xmlns:p14="http://schemas.microsoft.com/office/powerpoint/2010/main" val="428291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San Diego had lower termination rates than</a:t>
            </a:r>
            <a:r>
              <a:rPr lang="en-US" baseline="0" dirty="0" smtClean="0"/>
              <a:t> CA average.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19</a:t>
            </a:fld>
            <a:endParaRPr lang="en-US"/>
          </a:p>
        </p:txBody>
      </p:sp>
    </p:spTree>
    <p:extLst>
      <p:ext uri="{BB962C8B-B14F-4D97-AF65-F5344CB8AC3E}">
        <p14:creationId xmlns:p14="http://schemas.microsoft.com/office/powerpoint/2010/main" val="1078604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a:t>
            </a:r>
            <a:r>
              <a:rPr lang="en-US" baseline="0" dirty="0" smtClean="0"/>
              <a:t> in termination was more visible in 3-month programs.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20</a:t>
            </a:fld>
            <a:endParaRPr lang="en-US"/>
          </a:p>
        </p:txBody>
      </p:sp>
    </p:spTree>
    <p:extLst>
      <p:ext uri="{BB962C8B-B14F-4D97-AF65-F5344CB8AC3E}">
        <p14:creationId xmlns:p14="http://schemas.microsoft.com/office/powerpoint/2010/main" val="8452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exception of the first two abnormal</a:t>
            </a:r>
            <a:r>
              <a:rPr lang="en-US" baseline="0" dirty="0" smtClean="0"/>
              <a:t> years, </a:t>
            </a:r>
            <a:r>
              <a:rPr lang="en-US" dirty="0" smtClean="0"/>
              <a:t>San</a:t>
            </a:r>
            <a:r>
              <a:rPr lang="en-US" baseline="0" dirty="0" smtClean="0"/>
              <a:t> Diego 18-month programs had lower termination rates in recent years.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21</a:t>
            </a:fld>
            <a:endParaRPr lang="en-US"/>
          </a:p>
        </p:txBody>
      </p:sp>
    </p:spTree>
    <p:extLst>
      <p:ext uri="{BB962C8B-B14F-4D97-AF65-F5344CB8AC3E}">
        <p14:creationId xmlns:p14="http://schemas.microsoft.com/office/powerpoint/2010/main" val="96238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 Diego County consistently had much lower transfer rates than CA averages, most likely due to its</a:t>
            </a:r>
            <a:r>
              <a:rPr lang="en-US" baseline="0" dirty="0" smtClean="0"/>
              <a:t> consistent fee structure.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22</a:t>
            </a:fld>
            <a:endParaRPr lang="en-US"/>
          </a:p>
        </p:txBody>
      </p:sp>
    </p:spTree>
    <p:extLst>
      <p:ext uri="{BB962C8B-B14F-4D97-AF65-F5344CB8AC3E}">
        <p14:creationId xmlns:p14="http://schemas.microsoft.com/office/powerpoint/2010/main" val="321273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Far fewer 3-month program participants</a:t>
            </a:r>
            <a:r>
              <a:rPr lang="en-US" baseline="0" dirty="0" smtClean="0"/>
              <a:t> transferred out of their enrolled programs in San Diego. </a:t>
            </a:r>
            <a:endParaRPr lang="en-US" dirty="0"/>
          </a:p>
        </p:txBody>
      </p:sp>
      <p:sp>
        <p:nvSpPr>
          <p:cNvPr id="4" name="Slide Number Placeholder 3"/>
          <p:cNvSpPr>
            <a:spLocks noGrp="1"/>
          </p:cNvSpPr>
          <p:nvPr>
            <p:ph type="sldNum" sz="quarter" idx="10"/>
          </p:nvPr>
        </p:nvSpPr>
        <p:spPr/>
        <p:txBody>
          <a:bodyPr/>
          <a:lstStyle/>
          <a:p>
            <a:fld id="{F5217AF6-3808-4D8D-AE53-DC060E239A3B}" type="slidenum">
              <a:rPr lang="en-US" smtClean="0"/>
              <a:t>23</a:t>
            </a:fld>
            <a:endParaRPr lang="en-US"/>
          </a:p>
        </p:txBody>
      </p:sp>
    </p:spTree>
    <p:extLst>
      <p:ext uri="{BB962C8B-B14F-4D97-AF65-F5344CB8AC3E}">
        <p14:creationId xmlns:p14="http://schemas.microsoft.com/office/powerpoint/2010/main" val="80530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928508B-73D8-4878-A8D7-941C20D4B548}"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C1D29-5CD6-4DC5-A6C6-95A9D5350254}"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28508B-73D8-4878-A8D7-941C20D4B548}"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C1D29-5CD6-4DC5-A6C6-95A9D53502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28508B-73D8-4878-A8D7-941C20D4B548}" type="datetimeFigureOut">
              <a:rPr lang="en-US" smtClean="0"/>
              <a:t>8/7/2014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4EDC1D29-5CD6-4DC5-A6C6-95A9D53502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28508B-73D8-4878-A8D7-941C20D4B548}"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C1D29-5CD6-4DC5-A6C6-95A9D53502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28508B-73D8-4878-A8D7-941C20D4B548}"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C1D29-5CD6-4DC5-A6C6-95A9D535025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28508B-73D8-4878-A8D7-941C20D4B548}"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C1D29-5CD6-4DC5-A6C6-95A9D53502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28508B-73D8-4878-A8D7-941C20D4B548}" type="datetimeFigureOut">
              <a:rPr lang="en-US" smtClean="0"/>
              <a:t>8/7/2014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C1D29-5CD6-4DC5-A6C6-95A9D53502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28508B-73D8-4878-A8D7-941C20D4B548}" type="datetimeFigureOut">
              <a:rPr lang="en-US" smtClean="0"/>
              <a:t>8/7/2014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C1D29-5CD6-4DC5-A6C6-95A9D53502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8508B-73D8-4878-A8D7-941C20D4B548}" type="datetimeFigureOut">
              <a:rPr lang="en-US" smtClean="0"/>
              <a:t>8/7/2014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C1D29-5CD6-4DC5-A6C6-95A9D53502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28508B-73D8-4878-A8D7-941C20D4B548}"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C1D29-5CD6-4DC5-A6C6-95A9D5350254}"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28508B-73D8-4878-A8D7-941C20D4B548}" type="datetimeFigureOut">
              <a:rPr lang="en-US" smtClean="0"/>
              <a:t>8/7/2014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4EDC1D29-5CD6-4DC5-A6C6-95A9D535025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28508B-73D8-4878-A8D7-941C20D4B548}" type="datetimeFigureOut">
              <a:rPr lang="en-US" smtClean="0"/>
              <a:t>8/7/2014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EDC1D29-5CD6-4DC5-A6C6-95A9D53502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5334000"/>
            <a:ext cx="5599355" cy="1256610"/>
          </a:xfrm>
        </p:spPr>
        <p:txBody>
          <a:bodyPr wrap="none">
            <a:noAutofit/>
          </a:bodyPr>
          <a:lstStyle/>
          <a:p>
            <a:pPr algn="ctr"/>
            <a:r>
              <a:rPr lang="en-US" sz="2000" b="0" dirty="0">
                <a:solidFill>
                  <a:schemeClr val="bg1"/>
                </a:solidFill>
                <a:latin typeface="Times New Roman" panose="02020603050405020304" pitchFamily="18" charset="0"/>
                <a:cs typeface="Times New Roman" panose="02020603050405020304" pitchFamily="18" charset="0"/>
              </a:rPr>
              <a:t>Mary M. </a:t>
            </a:r>
            <a:r>
              <a:rPr lang="en-US" sz="2000" b="0" dirty="0" err="1" smtClean="0">
                <a:solidFill>
                  <a:schemeClr val="bg1"/>
                </a:solidFill>
                <a:latin typeface="Times New Roman" panose="02020603050405020304" pitchFamily="18" charset="0"/>
                <a:cs typeface="Times New Roman" panose="02020603050405020304" pitchFamily="18" charset="0"/>
              </a:rPr>
              <a:t>Skorka</a:t>
            </a:r>
            <a:r>
              <a:rPr lang="en-US" sz="2000" b="0" dirty="0" smtClean="0">
                <a:solidFill>
                  <a:schemeClr val="bg1"/>
                </a:solidFill>
                <a:latin typeface="Times New Roman" panose="02020603050405020304" pitchFamily="18" charset="0"/>
                <a:cs typeface="Times New Roman" panose="02020603050405020304" pitchFamily="18" charset="0"/>
              </a:rPr>
              <a:t>, DUI/PSN </a:t>
            </a:r>
            <a:r>
              <a:rPr lang="en-US" sz="2000" b="0" dirty="0">
                <a:solidFill>
                  <a:schemeClr val="bg1"/>
                </a:solidFill>
                <a:latin typeface="Times New Roman" panose="02020603050405020304" pitchFamily="18" charset="0"/>
                <a:cs typeface="Times New Roman" panose="02020603050405020304" pitchFamily="18" charset="0"/>
              </a:rPr>
              <a:t>Supervisor</a:t>
            </a:r>
            <a:br>
              <a:rPr lang="en-US" sz="2000" b="0" dirty="0">
                <a:solidFill>
                  <a:schemeClr val="bg1"/>
                </a:solidFill>
                <a:latin typeface="Times New Roman" panose="02020603050405020304" pitchFamily="18" charset="0"/>
                <a:cs typeface="Times New Roman" panose="02020603050405020304" pitchFamily="18" charset="0"/>
              </a:rPr>
            </a:br>
            <a:r>
              <a:rPr lang="en-US" sz="2000" b="0" dirty="0">
                <a:solidFill>
                  <a:schemeClr val="bg1"/>
                </a:solidFill>
                <a:latin typeface="Times New Roman" panose="02020603050405020304" pitchFamily="18" charset="0"/>
                <a:cs typeface="Times New Roman" panose="02020603050405020304" pitchFamily="18" charset="0"/>
              </a:rPr>
              <a:t>California Department of Health Care Services</a:t>
            </a:r>
            <a:br>
              <a:rPr lang="en-US" sz="2000" b="0" dirty="0">
                <a:solidFill>
                  <a:schemeClr val="bg1"/>
                </a:solidFill>
                <a:latin typeface="Times New Roman" panose="02020603050405020304" pitchFamily="18" charset="0"/>
                <a:cs typeface="Times New Roman" panose="02020603050405020304" pitchFamily="18" charset="0"/>
              </a:rPr>
            </a:br>
            <a:r>
              <a:rPr lang="en-US" sz="2000" b="0" dirty="0">
                <a:solidFill>
                  <a:schemeClr val="bg1"/>
                </a:solidFill>
                <a:latin typeface="Times New Roman" panose="02020603050405020304" pitchFamily="18" charset="0"/>
                <a:cs typeface="Times New Roman" panose="02020603050405020304" pitchFamily="18" charset="0"/>
              </a:rPr>
              <a:t>Substance Use Disorder Compliance Division</a:t>
            </a:r>
            <a:br>
              <a:rPr lang="en-US" sz="2000" b="0" dirty="0">
                <a:solidFill>
                  <a:schemeClr val="bg1"/>
                </a:solidFill>
                <a:latin typeface="Times New Roman" panose="02020603050405020304" pitchFamily="18" charset="0"/>
                <a:cs typeface="Times New Roman" panose="02020603050405020304" pitchFamily="18" charset="0"/>
              </a:rPr>
            </a:br>
            <a:r>
              <a:rPr lang="en-US" sz="2000" b="0" dirty="0" smtClean="0">
                <a:solidFill>
                  <a:schemeClr val="bg1"/>
                </a:solidFill>
                <a:latin typeface="Times New Roman" panose="02020603050405020304" pitchFamily="18" charset="0"/>
                <a:cs typeface="Times New Roman" panose="02020603050405020304" pitchFamily="18" charset="0"/>
              </a:rPr>
              <a:t>Sacramento</a:t>
            </a:r>
            <a:r>
              <a:rPr lang="en-US" sz="2000" b="0" dirty="0">
                <a:solidFill>
                  <a:schemeClr val="bg1"/>
                </a:solidFill>
                <a:latin typeface="Times New Roman" panose="02020603050405020304" pitchFamily="18" charset="0"/>
                <a:cs typeface="Times New Roman" panose="02020603050405020304" pitchFamily="18" charset="0"/>
              </a:rPr>
              <a:t>, CA </a:t>
            </a:r>
            <a:r>
              <a:rPr lang="en-US" sz="2000" b="0" dirty="0" smtClean="0">
                <a:solidFill>
                  <a:schemeClr val="bg1"/>
                </a:solidFill>
                <a:latin typeface="Times New Roman" panose="02020603050405020304" pitchFamily="18" charset="0"/>
                <a:cs typeface="Times New Roman" panose="02020603050405020304" pitchFamily="18" charset="0"/>
              </a:rPr>
              <a:t>95811</a:t>
            </a:r>
            <a:endParaRPr lang="en-US" sz="2000" b="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 y="457200"/>
            <a:ext cx="8686800" cy="2057400"/>
          </a:xfrm>
        </p:spPr>
        <p:txBody>
          <a:bodyPr>
            <a:noAutofit/>
          </a:bodyPr>
          <a:lstStyle/>
          <a:p>
            <a:pPr algn="ctr"/>
            <a:r>
              <a:rPr lang="en-US" sz="3600" dirty="0" smtClean="0">
                <a:latin typeface="Times New Roman" pitchFamily="18" charset="0"/>
                <a:cs typeface="Times New Roman" pitchFamily="18" charset="0"/>
              </a:rPr>
              <a:t>Searching For Effective DUI Interventions—A Comparison of Four San Diego DUI Programs</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154180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dirty="0" smtClean="0">
                <a:latin typeface="Times New Roman" panose="02020603050405020304" pitchFamily="18" charset="0"/>
                <a:cs typeface="Times New Roman" panose="02020603050405020304" pitchFamily="18" charset="0"/>
              </a:rPr>
              <a:t>Goals and Challenges in Current State Oversight Functions</a:t>
            </a:r>
            <a:endParaRPr lang="en-US"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76400"/>
            <a:ext cx="8229600" cy="4754563"/>
          </a:xfrm>
        </p:spPr>
        <p:txBody>
          <a:bodyPr>
            <a:normAutofit lnSpcReduction="10000"/>
          </a:bodyPr>
          <a:lstStyle/>
          <a:p>
            <a:pPr>
              <a:lnSpc>
                <a:spcPct val="90000"/>
              </a:lnSpc>
            </a:pPr>
            <a:r>
              <a:rPr lang="en-US" dirty="0" smtClean="0">
                <a:solidFill>
                  <a:schemeClr val="tx1"/>
                </a:solidFill>
                <a:latin typeface="Times New Roman" panose="02020603050405020304" pitchFamily="18" charset="0"/>
                <a:cs typeface="Times New Roman" panose="02020603050405020304" pitchFamily="18" charset="0"/>
              </a:rPr>
              <a:t>To identify and promote promising practices</a:t>
            </a:r>
          </a:p>
          <a:p>
            <a:pPr>
              <a:lnSpc>
                <a:spcPct val="90000"/>
              </a:lnSpc>
            </a:pPr>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establish greater </a:t>
            </a:r>
            <a:r>
              <a:rPr lang="en-US" dirty="0" smtClean="0">
                <a:solidFill>
                  <a:schemeClr val="tx1"/>
                </a:solidFill>
                <a:latin typeface="Times New Roman" panose="02020603050405020304" pitchFamily="18" charset="0"/>
                <a:cs typeface="Times New Roman" panose="02020603050405020304" pitchFamily="18" charset="0"/>
              </a:rPr>
              <a:t>accountability;</a:t>
            </a:r>
          </a:p>
          <a:p>
            <a:pPr>
              <a:lnSpc>
                <a:spcPct val="90000"/>
              </a:lnSpc>
            </a:pPr>
            <a:r>
              <a:rPr lang="en-US" dirty="0" smtClean="0">
                <a:solidFill>
                  <a:schemeClr val="tx1"/>
                </a:solidFill>
                <a:latin typeface="Times New Roman" panose="02020603050405020304" pitchFamily="18" charset="0"/>
                <a:cs typeface="Times New Roman" panose="02020603050405020304" pitchFamily="18" charset="0"/>
              </a:rPr>
              <a:t>Seek to establish consistent mechanism to collect common data elements for outcome assessment;</a:t>
            </a:r>
          </a:p>
          <a:p>
            <a:pPr>
              <a:lnSpc>
                <a:spcPct val="90000"/>
              </a:lnSpc>
            </a:pPr>
            <a:r>
              <a:rPr lang="en-US" dirty="0" smtClean="0">
                <a:solidFill>
                  <a:schemeClr val="tx1"/>
                </a:solidFill>
                <a:latin typeface="Times New Roman" panose="02020603050405020304" pitchFamily="18" charset="0"/>
                <a:cs typeface="Times New Roman" panose="02020603050405020304" pitchFamily="18" charset="0"/>
              </a:rPr>
              <a:t>Four data components are under consideration for measuring program outcomes: </a:t>
            </a:r>
          </a:p>
          <a:p>
            <a:pPr lvl="1">
              <a:lnSpc>
                <a:spcPct val="90000"/>
              </a:lnSpc>
            </a:pPr>
            <a:r>
              <a:rPr lang="en-US" sz="2400" dirty="0" smtClean="0">
                <a:latin typeface="Times New Roman" panose="02020603050405020304" pitchFamily="18" charset="0"/>
                <a:cs typeface="Times New Roman" panose="02020603050405020304" pitchFamily="18" charset="0"/>
              </a:rPr>
              <a:t>Demographics (what you are clients)</a:t>
            </a:r>
            <a:endParaRPr lang="en-US" sz="2400" dirty="0">
              <a:latin typeface="Times New Roman" panose="02020603050405020304" pitchFamily="18" charset="0"/>
              <a:cs typeface="Times New Roman" panose="02020603050405020304" pitchFamily="18" charset="0"/>
            </a:endParaRPr>
          </a:p>
          <a:p>
            <a:pPr lvl="1">
              <a:lnSpc>
                <a:spcPct val="90000"/>
              </a:lnSpc>
            </a:pPr>
            <a:r>
              <a:rPr lang="en-US" sz="2400" dirty="0">
                <a:latin typeface="Times New Roman" panose="02020603050405020304" pitchFamily="18" charset="0"/>
                <a:cs typeface="Times New Roman" panose="02020603050405020304" pitchFamily="18" charset="0"/>
              </a:rPr>
              <a:t>Treatment</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smtClean="0">
                <a:solidFill>
                  <a:schemeClr val="tx2"/>
                </a:solidFill>
                <a:latin typeface="Times New Roman" panose="02020603050405020304" pitchFamily="18" charset="0"/>
                <a:cs typeface="Times New Roman" panose="02020603050405020304" pitchFamily="18" charset="0"/>
              </a:rPr>
              <a:t>activities (what have been provided)</a:t>
            </a:r>
            <a:endParaRPr lang="en-US" sz="2400" dirty="0">
              <a:latin typeface="Times New Roman" panose="02020603050405020304" pitchFamily="18" charset="0"/>
              <a:cs typeface="Times New Roman" panose="02020603050405020304" pitchFamily="18" charset="0"/>
            </a:endParaRPr>
          </a:p>
          <a:p>
            <a:pPr lvl="1">
              <a:lnSpc>
                <a:spcPct val="90000"/>
              </a:lnSpc>
            </a:pPr>
            <a:r>
              <a:rPr lang="en-US" sz="2400" dirty="0" smtClean="0">
                <a:latin typeface="Times New Roman" panose="02020603050405020304" pitchFamily="18" charset="0"/>
                <a:cs typeface="Times New Roman" panose="02020603050405020304" pitchFamily="18" charset="0"/>
              </a:rPr>
              <a:t>Program operation (to what extent proposed services have been provided—the dosage measure)</a:t>
            </a:r>
            <a:endParaRPr lang="en-US" sz="2400" dirty="0">
              <a:latin typeface="Times New Roman" panose="02020603050405020304" pitchFamily="18" charset="0"/>
              <a:cs typeface="Times New Roman" panose="02020603050405020304" pitchFamily="18" charset="0"/>
            </a:endParaRPr>
          </a:p>
          <a:p>
            <a:pPr lvl="1">
              <a:lnSpc>
                <a:spcPct val="90000"/>
              </a:lnSpc>
            </a:pPr>
            <a:r>
              <a:rPr lang="en-US" sz="2400" dirty="0">
                <a:latin typeface="Times New Roman" panose="02020603050405020304" pitchFamily="18" charset="0"/>
                <a:cs typeface="Times New Roman" panose="02020603050405020304" pitchFamily="18" charset="0"/>
              </a:rPr>
              <a:t>Impact of </a:t>
            </a:r>
            <a:r>
              <a:rPr lang="en-US" sz="2400" dirty="0" smtClean="0">
                <a:latin typeface="Times New Roman" panose="02020603050405020304" pitchFamily="18" charset="0"/>
                <a:cs typeface="Times New Roman" panose="02020603050405020304" pitchFamily="18" charset="0"/>
              </a:rPr>
              <a:t>treatment (e.g., knowledge gain, recidivism) </a:t>
            </a:r>
            <a:endParaRPr lang="en-US" sz="2400" dirty="0">
              <a:latin typeface="Times New Roman" panose="02020603050405020304" pitchFamily="18" charset="0"/>
              <a:cs typeface="Times New Roman" panose="02020603050405020304" pitchFamily="18" charset="0"/>
            </a:endParaRPr>
          </a:p>
          <a:p>
            <a:pPr>
              <a:lnSpc>
                <a:spcPct val="90000"/>
              </a:lnSpc>
            </a:pPr>
            <a:endParaRPr lang="en-US" dirty="0" smtClean="0">
              <a:solidFill>
                <a:schemeClr val="tx1"/>
              </a:solidFill>
              <a:latin typeface="Times New Roman" panose="02020603050405020304" pitchFamily="18" charset="0"/>
              <a:cs typeface="Times New Roman" panose="02020603050405020304" pitchFamily="18" charset="0"/>
            </a:endParaRPr>
          </a:p>
          <a:p>
            <a:pPr>
              <a:lnSpc>
                <a:spcPct val="90000"/>
              </a:lnSpc>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072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0" dirty="0" smtClean="0">
                <a:latin typeface="Times New Roman" panose="02020603050405020304" pitchFamily="18" charset="0"/>
                <a:cs typeface="Times New Roman" panose="02020603050405020304" pitchFamily="18" charset="0"/>
              </a:rPr>
              <a:t>Four San Diego Programs</a:t>
            </a:r>
            <a:endParaRPr lang="en-US"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San Diego County is one of few counties in CA that gather common data elements.</a:t>
            </a:r>
          </a:p>
          <a:p>
            <a:r>
              <a:rPr lang="en-US" sz="2800" dirty="0" smtClean="0">
                <a:latin typeface="Times New Roman" panose="02020603050405020304" pitchFamily="18" charset="0"/>
                <a:cs typeface="Times New Roman" panose="02020603050405020304" pitchFamily="18" charset="0"/>
              </a:rPr>
              <a:t>A common data collection instrument (</a:t>
            </a:r>
            <a:r>
              <a:rPr lang="en-US" sz="1800" dirty="0" smtClean="0">
                <a:latin typeface="Times New Roman" panose="02020603050405020304" pitchFamily="18" charset="0"/>
                <a:cs typeface="Times New Roman" panose="02020603050405020304" pitchFamily="18" charset="0"/>
              </a:rPr>
              <a:t>e.g., socio-demographic </a:t>
            </a:r>
            <a:r>
              <a:rPr lang="en-US" sz="1800" dirty="0">
                <a:latin typeface="Times New Roman" panose="02020603050405020304" pitchFamily="18" charset="0"/>
                <a:cs typeface="Times New Roman" panose="02020603050405020304" pitchFamily="18" charset="0"/>
              </a:rPr>
              <a:t>variables of all program participants, their substance abuse histories, offense locations, residential zip codes, and DUI program activities</a:t>
            </a:r>
            <a:r>
              <a:rPr lang="en-US" sz="1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Consistent data submission protocol</a:t>
            </a:r>
          </a:p>
          <a:p>
            <a:r>
              <a:rPr lang="en-US" sz="2800" dirty="0" smtClean="0">
                <a:latin typeface="Times New Roman" panose="02020603050405020304" pitchFamily="18" charset="0"/>
                <a:cs typeface="Times New Roman" panose="02020603050405020304" pitchFamily="18" charset="0"/>
              </a:rPr>
              <a:t>Established programs with stable operations</a:t>
            </a:r>
          </a:p>
          <a:p>
            <a:r>
              <a:rPr lang="en-US" sz="2800" dirty="0" smtClean="0">
                <a:latin typeface="Times New Roman" panose="02020603050405020304" pitchFamily="18" charset="0"/>
                <a:cs typeface="Times New Roman" panose="02020603050405020304" pitchFamily="18" charset="0"/>
              </a:rPr>
              <a:t>Stable service catchment areas</a:t>
            </a:r>
          </a:p>
          <a:p>
            <a:r>
              <a:rPr lang="en-US" sz="2800" dirty="0" smtClean="0">
                <a:latin typeface="Times New Roman" panose="02020603050405020304" pitchFamily="18" charset="0"/>
                <a:cs typeface="Times New Roman" panose="02020603050405020304" pitchFamily="18" charset="0"/>
              </a:rPr>
              <a:t>Distinct Program Characteristics </a:t>
            </a:r>
          </a:p>
          <a:p>
            <a:r>
              <a:rPr lang="en-US" sz="2800" dirty="0" smtClean="0">
                <a:latin typeface="Times New Roman" panose="02020603050405020304" pitchFamily="18" charset="0"/>
                <a:cs typeface="Times New Roman" panose="02020603050405020304" pitchFamily="18" charset="0"/>
              </a:rPr>
              <a:t>Invariant pricing structure</a:t>
            </a:r>
          </a:p>
        </p:txBody>
      </p:sp>
    </p:spTree>
    <p:extLst>
      <p:ext uri="{BB962C8B-B14F-4D97-AF65-F5344CB8AC3E}">
        <p14:creationId xmlns:p14="http://schemas.microsoft.com/office/powerpoint/2010/main" val="347556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smtClean="0">
                <a:latin typeface="Times New Roman" panose="02020603050405020304" pitchFamily="18" charset="0"/>
                <a:cs typeface="Times New Roman" panose="02020603050405020304" pitchFamily="18" charset="0"/>
              </a:rPr>
              <a:t>Distinct Program Models</a:t>
            </a:r>
            <a:endParaRPr lang="en-US"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763000" cy="5257800"/>
          </a:xfrm>
        </p:spPr>
        <p:txBody>
          <a:bodyPr>
            <a:noAutofit/>
          </a:bodyPr>
          <a:lstStyle/>
          <a:p>
            <a:r>
              <a:rPr lang="en-US" sz="2100" b="1" dirty="0">
                <a:latin typeface="Times New Roman" pitchFamily="18" charset="0"/>
                <a:cs typeface="Times New Roman" pitchFamily="18" charset="0"/>
              </a:rPr>
              <a:t>Model A: </a:t>
            </a:r>
            <a:r>
              <a:rPr lang="en-US" sz="2100" dirty="0">
                <a:latin typeface="Times New Roman" pitchFamily="18" charset="0"/>
                <a:cs typeface="Times New Roman" pitchFamily="18" charset="0"/>
              </a:rPr>
              <a:t>a non-profit social service agency that has its own operational manuals for many years and in recent years adopted a curriculum from another large non-profit DUI program provider in Northern California that has a wide presence in the state. </a:t>
            </a:r>
          </a:p>
          <a:p>
            <a:r>
              <a:rPr lang="en-US" sz="2100" b="1" dirty="0">
                <a:latin typeface="Times New Roman" pitchFamily="18" charset="0"/>
                <a:cs typeface="Times New Roman" pitchFamily="18" charset="0"/>
              </a:rPr>
              <a:t>Model B: </a:t>
            </a:r>
            <a:r>
              <a:rPr lang="en-US" sz="2100" dirty="0">
                <a:latin typeface="Times New Roman" pitchFamily="18" charset="0"/>
                <a:cs typeface="Times New Roman" pitchFamily="18" charset="0"/>
              </a:rPr>
              <a:t>a faith-based community service provider that until very recently did not have a unified or well-articulated curriculum. The program was highly flexible, depending largely on the personal experiences and skills of individual counselors.  Much latitude was exercised in curriculum activities and delivery styles</a:t>
            </a:r>
            <a:r>
              <a:rPr lang="en-US"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a:p>
            <a:r>
              <a:rPr lang="en-US" sz="2100" b="1" dirty="0">
                <a:latin typeface="Times New Roman" pitchFamily="18" charset="0"/>
                <a:cs typeface="Times New Roman" pitchFamily="18" charset="0"/>
              </a:rPr>
              <a:t>Model C: </a:t>
            </a:r>
            <a:r>
              <a:rPr lang="en-US" sz="2100" dirty="0">
                <a:latin typeface="Times New Roman" pitchFamily="18" charset="0"/>
                <a:cs typeface="Times New Roman" pitchFamily="18" charset="0"/>
              </a:rPr>
              <a:t>a</a:t>
            </a:r>
            <a:r>
              <a:rPr lang="en-US" sz="2100" b="1" dirty="0">
                <a:latin typeface="Times New Roman" pitchFamily="18" charset="0"/>
                <a:cs typeface="Times New Roman" pitchFamily="18" charset="0"/>
              </a:rPr>
              <a:t> </a:t>
            </a:r>
            <a:r>
              <a:rPr lang="en-US" sz="2100" dirty="0">
                <a:latin typeface="Times New Roman" pitchFamily="18" charset="0"/>
                <a:cs typeface="Times New Roman" pitchFamily="18" charset="0"/>
              </a:rPr>
              <a:t>University-based non-profit DUI program provider that has an in-house curriculum that is heavy on clinical social work principles that focus on personal growth. The curriculum has been published and available to the public, and it represents a large single-site operation. </a:t>
            </a:r>
          </a:p>
          <a:p>
            <a:r>
              <a:rPr lang="en-US" sz="2100" b="1" dirty="0">
                <a:latin typeface="Times New Roman" pitchFamily="18" charset="0"/>
                <a:cs typeface="Times New Roman" pitchFamily="18" charset="0"/>
              </a:rPr>
              <a:t>Model D:</a:t>
            </a:r>
            <a:r>
              <a:rPr lang="en-US" sz="2100" dirty="0">
                <a:latin typeface="Times New Roman" pitchFamily="18" charset="0"/>
                <a:cs typeface="Times New Roman" pitchFamily="18" charset="0"/>
              </a:rPr>
              <a:t> a large private entity with a proprietary curriculum and procedure, and has a wide presence in the state with operations in six counties. </a:t>
            </a:r>
          </a:p>
        </p:txBody>
      </p:sp>
    </p:spTree>
    <p:extLst>
      <p:ext uri="{BB962C8B-B14F-4D97-AF65-F5344CB8AC3E}">
        <p14:creationId xmlns:p14="http://schemas.microsoft.com/office/powerpoint/2010/main" val="254725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smtClean="0">
                <a:latin typeface="Times New Roman" panose="02020603050405020304" pitchFamily="18" charset="0"/>
                <a:cs typeface="Times New Roman" panose="02020603050405020304" pitchFamily="18" charset="0"/>
              </a:rPr>
              <a:t>San Diego Data Problems</a:t>
            </a:r>
            <a:endParaRPr lang="en-US"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Until this study, San Diego County did not examine its DUI program data that have been collected for close to 15 years. </a:t>
            </a:r>
          </a:p>
          <a:p>
            <a:r>
              <a:rPr lang="en-US" dirty="0" smtClean="0">
                <a:latin typeface="Times New Roman" panose="02020603050405020304" pitchFamily="18" charset="0"/>
                <a:cs typeface="Times New Roman" panose="02020603050405020304" pitchFamily="18" charset="0"/>
              </a:rPr>
              <a:t>No data cleaning, matching, analysis or reporting ever took place. </a:t>
            </a:r>
          </a:p>
          <a:p>
            <a:r>
              <a:rPr lang="en-US" dirty="0" smtClean="0">
                <a:latin typeface="Times New Roman" panose="02020603050405020304" pitchFamily="18" charset="0"/>
                <a:cs typeface="Times New Roman" panose="02020603050405020304" pitchFamily="18" charset="0"/>
              </a:rPr>
              <a:t>Lack of resources at the County level prevented County AOD administrator to seek technical support or provide feedback and quality control to DUI program providers. </a:t>
            </a:r>
          </a:p>
          <a:p>
            <a:r>
              <a:rPr lang="en-US" dirty="0" smtClean="0">
                <a:latin typeface="Times New Roman" panose="02020603050405020304" pitchFamily="18" charset="0"/>
                <a:cs typeface="Times New Roman" panose="02020603050405020304" pitchFamily="18" charset="0"/>
              </a:rPr>
              <a:t>Separate data are collected at two points in time: Intake and Discharge.</a:t>
            </a:r>
          </a:p>
          <a:p>
            <a:r>
              <a:rPr lang="en-US" dirty="0" err="1" smtClean="0">
                <a:latin typeface="Times New Roman" panose="02020603050405020304" pitchFamily="18" charset="0"/>
                <a:cs typeface="Times New Roman" panose="02020603050405020304" pitchFamily="18" charset="0"/>
              </a:rPr>
              <a:t>Mis</a:t>
            </a:r>
            <a:r>
              <a:rPr lang="en-US" dirty="0" smtClean="0">
                <a:latin typeface="Times New Roman" panose="02020603050405020304" pitchFamily="18" charset="0"/>
                <a:cs typeface="Times New Roman" panose="02020603050405020304" pitchFamily="18" charset="0"/>
              </a:rPr>
              <a:t>-matched IDs and duplications were a problem. </a:t>
            </a:r>
          </a:p>
          <a:p>
            <a:r>
              <a:rPr lang="en-US" dirty="0" smtClean="0">
                <a:latin typeface="Times New Roman" panose="02020603050405020304" pitchFamily="18" charset="0"/>
                <a:cs typeface="Times New Roman" panose="02020603050405020304" pitchFamily="18" charset="0"/>
              </a:rPr>
              <a:t>Extreme values were never checked nor cleaned. </a:t>
            </a:r>
          </a:p>
          <a:p>
            <a:r>
              <a:rPr lang="en-US" dirty="0" smtClean="0">
                <a:latin typeface="Times New Roman" panose="02020603050405020304" pitchFamily="18" charset="0"/>
                <a:cs typeface="Times New Roman" panose="02020603050405020304" pitchFamily="18" charset="0"/>
              </a:rPr>
              <a:t>Two immediate recommendations: (1) maintain only one data (preferably exit data); and (2) perform regular data cleaning tasks, at least on an annual basis.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145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smtClean="0">
                <a:latin typeface="Times New Roman" panose="02020603050405020304" pitchFamily="18" charset="0"/>
                <a:cs typeface="Times New Roman" panose="02020603050405020304" pitchFamily="18" charset="0"/>
              </a:rPr>
              <a:t>Common Data Elements Revealed:</a:t>
            </a:r>
            <a:endParaRPr lang="en-US"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latin typeface="Times New Roman" panose="02020603050405020304" pitchFamily="18" charset="0"/>
                <a:cs typeface="Times New Roman" panose="02020603050405020304" pitchFamily="18" charset="0"/>
              </a:rPr>
              <a:t>San Diego performed above CA state average.</a:t>
            </a:r>
          </a:p>
          <a:p>
            <a:r>
              <a:rPr lang="en-US" dirty="0" smtClean="0">
                <a:latin typeface="Times New Roman" panose="02020603050405020304" pitchFamily="18" charset="0"/>
                <a:cs typeface="Times New Roman" panose="02020603050405020304" pitchFamily="18" charset="0"/>
              </a:rPr>
              <a:t>But not all DUI programs performed at the same level.</a:t>
            </a:r>
          </a:p>
          <a:p>
            <a:r>
              <a:rPr lang="en-US" dirty="0" smtClean="0">
                <a:latin typeface="Times New Roman" panose="02020603050405020304" pitchFamily="18" charset="0"/>
                <a:cs typeface="Times New Roman" panose="02020603050405020304" pitchFamily="18" charset="0"/>
              </a:rPr>
              <a:t>Program completion rates appeared to reflect a combination of management styles and curricular activities.</a:t>
            </a:r>
          </a:p>
          <a:p>
            <a:r>
              <a:rPr lang="en-US" dirty="0" smtClean="0">
                <a:latin typeface="Times New Roman" panose="02020603050405020304" pitchFamily="18" charset="0"/>
                <a:cs typeface="Times New Roman" panose="02020603050405020304" pitchFamily="18" charset="0"/>
              </a:rPr>
              <a:t>Differences in managerial styles seemed apparent in reasons of program termination.</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467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8382000" cy="1252728"/>
          </a:xfrm>
        </p:spPr>
        <p:txBody>
          <a:bodyPr>
            <a:normAutofit/>
          </a:bodyPr>
          <a:lstStyle/>
          <a:p>
            <a:pPr algn="ctr"/>
            <a:r>
              <a:rPr lang="en-US" sz="2800" b="0" dirty="0">
                <a:latin typeface="Times New Roman" pitchFamily="18" charset="0"/>
                <a:cs typeface="Times New Roman" pitchFamily="18" charset="0"/>
              </a:rPr>
              <a:t>Table </a:t>
            </a:r>
            <a:r>
              <a:rPr lang="en-US" sz="2800" b="0" dirty="0" smtClean="0">
                <a:latin typeface="Times New Roman" pitchFamily="18" charset="0"/>
                <a:cs typeface="Times New Roman" pitchFamily="18" charset="0"/>
              </a:rPr>
              <a:t>1. Enrollment by Providers in San Diego County</a:t>
            </a:r>
            <a:endParaRPr lang="en-US" sz="2800" b="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34693574"/>
              </p:ext>
            </p:extLst>
          </p:nvPr>
        </p:nvGraphicFramePr>
        <p:xfrm>
          <a:off x="228601" y="1676399"/>
          <a:ext cx="8763000" cy="5046074"/>
        </p:xfrm>
        <a:graphic>
          <a:graphicData uri="http://schemas.openxmlformats.org/drawingml/2006/table">
            <a:tbl>
              <a:tblPr firstRow="1" firstCol="1" bandRow="1">
                <a:tableStyleId>{5C22544A-7EE6-4342-B048-85BDC9FD1C3A}</a:tableStyleId>
              </a:tblPr>
              <a:tblGrid>
                <a:gridCol w="2628900"/>
                <a:gridCol w="1534066"/>
                <a:gridCol w="1534066"/>
                <a:gridCol w="1532984"/>
                <a:gridCol w="1532984"/>
              </a:tblGrid>
              <a:tr h="385255">
                <a:tc rowSpan="2">
                  <a:txBody>
                    <a:bodyPr/>
                    <a:lstStyle/>
                    <a:p>
                      <a:pPr marL="0" marR="0">
                        <a:lnSpc>
                          <a:spcPct val="115000"/>
                        </a:lnSpc>
                        <a:spcBef>
                          <a:spcPts val="0"/>
                        </a:spcBef>
                        <a:spcAft>
                          <a:spcPts val="0"/>
                        </a:spcAft>
                      </a:pPr>
                      <a:r>
                        <a:rPr lang="en-US" sz="2000" dirty="0">
                          <a:effectLst/>
                          <a:latin typeface="Times New Roman" pitchFamily="18" charset="0"/>
                          <a:cs typeface="Times New Roman" pitchFamily="18" charset="0"/>
                        </a:rPr>
                        <a:t> </a:t>
                      </a:r>
                      <a:endParaRPr lang="en-US" sz="2000" dirty="0">
                        <a:effectLst/>
                        <a:latin typeface="Times New Roman" pitchFamily="18" charset="0"/>
                        <a:ea typeface="PMingLiU"/>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 </a:t>
                      </a:r>
                      <a:endParaRPr lang="en-US" sz="2000">
                        <a:effectLst/>
                        <a:latin typeface="Times New Roman" pitchFamily="18" charset="0"/>
                        <a:ea typeface="PMingLiU"/>
                        <a:cs typeface="Times New Roman" pitchFamily="18" charset="0"/>
                      </a:endParaRPr>
                    </a:p>
                  </a:txBody>
                  <a:tcPr marL="68580" marR="68580" marT="0" marB="0"/>
                </a:tc>
                <a:tc gridSpan="3">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DUI Program Provider</a:t>
                      </a:r>
                      <a:endParaRPr lang="en-US" sz="2000">
                        <a:effectLst/>
                        <a:latin typeface="Times New Roman" pitchFamily="18" charset="0"/>
                        <a:ea typeface="PMingLiU"/>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r>
              <a:tr h="757745">
                <a:tc vMerge="1">
                  <a:txBody>
                    <a:bodyPr/>
                    <a:lstStyle/>
                    <a:p>
                      <a:endParaRPr lang="en-US"/>
                    </a:p>
                  </a:txBody>
                  <a:tcPr/>
                </a:tc>
                <a:tc>
                  <a:txBody>
                    <a:bodyPr/>
                    <a:lstStyle/>
                    <a:p>
                      <a:pPr marL="0" marR="0" algn="ctr">
                        <a:lnSpc>
                          <a:spcPct val="115000"/>
                        </a:lnSpc>
                        <a:spcBef>
                          <a:spcPts val="0"/>
                        </a:spcBef>
                        <a:spcAft>
                          <a:spcPts val="0"/>
                        </a:spcAft>
                      </a:pPr>
                      <a:r>
                        <a:rPr lang="en-US" sz="2000" dirty="0">
                          <a:effectLst/>
                          <a:latin typeface="Times New Roman" pitchFamily="18" charset="0"/>
                          <a:cs typeface="Times New Roman" pitchFamily="18" charset="0"/>
                        </a:rPr>
                        <a:t>Model A</a:t>
                      </a:r>
                    </a:p>
                    <a:p>
                      <a:pPr marL="0" marR="0" algn="ctr">
                        <a:lnSpc>
                          <a:spcPct val="115000"/>
                        </a:lnSpc>
                        <a:spcBef>
                          <a:spcPts val="0"/>
                        </a:spcBef>
                        <a:spcAft>
                          <a:spcPts val="0"/>
                        </a:spcAft>
                      </a:pPr>
                      <a:r>
                        <a:rPr lang="en-US" sz="2000" dirty="0">
                          <a:effectLst/>
                          <a:latin typeface="Times New Roman" pitchFamily="18" charset="0"/>
                          <a:cs typeface="Times New Roman" pitchFamily="18" charset="0"/>
                        </a:rPr>
                        <a:t>(N=33,080)</a:t>
                      </a:r>
                      <a:endParaRPr lang="en-US" sz="2000" dirty="0">
                        <a:effectLst/>
                        <a:latin typeface="Times New Roman" pitchFamily="18" charset="0"/>
                        <a:ea typeface="PMingLiU"/>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Model B</a:t>
                      </a:r>
                    </a:p>
                    <a:p>
                      <a:pPr marL="0" marR="0" algn="ctr">
                        <a:lnSpc>
                          <a:spcPct val="115000"/>
                        </a:lnSpc>
                        <a:spcBef>
                          <a:spcPts val="0"/>
                        </a:spcBef>
                        <a:spcAft>
                          <a:spcPts val="0"/>
                        </a:spcAft>
                      </a:pPr>
                      <a:r>
                        <a:rPr lang="en-US" sz="2000">
                          <a:effectLst/>
                          <a:latin typeface="Times New Roman" pitchFamily="18" charset="0"/>
                          <a:cs typeface="Times New Roman" pitchFamily="18" charset="0"/>
                        </a:rPr>
                        <a:t>(N=32,663)</a:t>
                      </a:r>
                      <a:endParaRPr lang="en-US" sz="2000">
                        <a:effectLst/>
                        <a:latin typeface="Times New Roman" pitchFamily="18" charset="0"/>
                        <a:ea typeface="PMingLiU"/>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Model C</a:t>
                      </a:r>
                    </a:p>
                    <a:p>
                      <a:pPr marL="0" marR="0" algn="ctr">
                        <a:lnSpc>
                          <a:spcPct val="115000"/>
                        </a:lnSpc>
                        <a:spcBef>
                          <a:spcPts val="0"/>
                        </a:spcBef>
                        <a:spcAft>
                          <a:spcPts val="0"/>
                        </a:spcAft>
                      </a:pPr>
                      <a:r>
                        <a:rPr lang="en-US" sz="2000">
                          <a:effectLst/>
                          <a:latin typeface="Times New Roman" pitchFamily="18" charset="0"/>
                          <a:cs typeface="Times New Roman" pitchFamily="18" charset="0"/>
                        </a:rPr>
                        <a:t>(N=46,919)</a:t>
                      </a:r>
                      <a:endParaRPr lang="en-US" sz="2000">
                        <a:effectLst/>
                        <a:latin typeface="Times New Roman" pitchFamily="18" charset="0"/>
                        <a:ea typeface="PMingLiU"/>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latin typeface="Times New Roman" pitchFamily="18" charset="0"/>
                          <a:cs typeface="Times New Roman" pitchFamily="18" charset="0"/>
                        </a:rPr>
                        <a:t>Model </a:t>
                      </a:r>
                      <a:r>
                        <a:rPr lang="en-US" sz="2000" dirty="0" smtClean="0">
                          <a:effectLst/>
                          <a:latin typeface="Times New Roman" pitchFamily="18" charset="0"/>
                          <a:cs typeface="Times New Roman" pitchFamily="18" charset="0"/>
                        </a:rPr>
                        <a:t>D</a:t>
                      </a:r>
                      <a:endParaRPr lang="en-US" sz="2000" dirty="0">
                        <a:effectLst/>
                        <a:latin typeface="Times New Roman" pitchFamily="18" charset="0"/>
                        <a:cs typeface="Times New Roman" pitchFamily="18" charset="0"/>
                      </a:endParaRPr>
                    </a:p>
                    <a:p>
                      <a:pPr marL="0" marR="0" algn="ctr">
                        <a:lnSpc>
                          <a:spcPct val="115000"/>
                        </a:lnSpc>
                        <a:spcBef>
                          <a:spcPts val="0"/>
                        </a:spcBef>
                        <a:spcAft>
                          <a:spcPts val="0"/>
                        </a:spcAft>
                      </a:pPr>
                      <a:r>
                        <a:rPr lang="en-US" sz="2000" dirty="0">
                          <a:effectLst/>
                          <a:latin typeface="Times New Roman" pitchFamily="18" charset="0"/>
                          <a:cs typeface="Times New Roman" pitchFamily="18" charset="0"/>
                        </a:rPr>
                        <a:t>(N=43,560)</a:t>
                      </a:r>
                      <a:endParaRPr lang="en-US" sz="2000" dirty="0">
                        <a:effectLst/>
                        <a:latin typeface="Times New Roman" pitchFamily="18" charset="0"/>
                        <a:ea typeface="PMingLiU"/>
                        <a:cs typeface="Times New Roman" pitchFamily="18" charset="0"/>
                      </a:endParaRPr>
                    </a:p>
                  </a:txBody>
                  <a:tcPr marL="68580" marR="68580" marT="0" marB="0"/>
                </a:tc>
              </a:tr>
              <a:tr h="461452">
                <a:tc>
                  <a:txBody>
                    <a:bodyPr/>
                    <a:lstStyle/>
                    <a:p>
                      <a:pPr marL="0" marR="0">
                        <a:lnSpc>
                          <a:spcPct val="115000"/>
                        </a:lnSpc>
                        <a:spcBef>
                          <a:spcPts val="0"/>
                        </a:spcBef>
                        <a:spcAft>
                          <a:spcPts val="0"/>
                        </a:spcAft>
                      </a:pPr>
                      <a:r>
                        <a:rPr lang="en-US" sz="2000">
                          <a:effectLst/>
                          <a:latin typeface="Times New Roman" pitchFamily="18" charset="0"/>
                          <a:cs typeface="Times New Roman" pitchFamily="18" charset="0"/>
                        </a:rPr>
                        <a:t>3 Month</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64.4</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64.2</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64.9</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60.9</a:t>
                      </a:r>
                      <a:endParaRPr lang="en-US" sz="2000">
                        <a:effectLst/>
                        <a:latin typeface="Times New Roman" pitchFamily="18" charset="0"/>
                        <a:ea typeface="PMingLiU"/>
                        <a:cs typeface="Times New Roman" pitchFamily="18" charset="0"/>
                      </a:endParaRPr>
                    </a:p>
                  </a:txBody>
                  <a:tcPr marL="68580" marR="68580" marT="0" marB="0" anchor="b"/>
                </a:tc>
              </a:tr>
              <a:tr h="461452">
                <a:tc>
                  <a:txBody>
                    <a:bodyPr/>
                    <a:lstStyle/>
                    <a:p>
                      <a:pPr marL="0" marR="0">
                        <a:lnSpc>
                          <a:spcPct val="115000"/>
                        </a:lnSpc>
                        <a:spcBef>
                          <a:spcPts val="0"/>
                        </a:spcBef>
                        <a:spcAft>
                          <a:spcPts val="0"/>
                        </a:spcAft>
                      </a:pPr>
                      <a:r>
                        <a:rPr lang="en-US" sz="2000">
                          <a:effectLst/>
                          <a:latin typeface="Times New Roman" pitchFamily="18" charset="0"/>
                          <a:cs typeface="Times New Roman" pitchFamily="18" charset="0"/>
                        </a:rPr>
                        <a:t>6 Month</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dirty="0">
                          <a:effectLst/>
                          <a:latin typeface="Times New Roman" pitchFamily="18" charset="0"/>
                          <a:cs typeface="Times New Roman" pitchFamily="18" charset="0"/>
                        </a:rPr>
                        <a:t>4.0</a:t>
                      </a:r>
                      <a:endParaRPr lang="en-US" sz="2000" dirty="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3.7</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6.3</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5.3</a:t>
                      </a:r>
                      <a:endParaRPr lang="en-US" sz="2000">
                        <a:effectLst/>
                        <a:latin typeface="Times New Roman" pitchFamily="18" charset="0"/>
                        <a:ea typeface="PMingLiU"/>
                        <a:cs typeface="Times New Roman" pitchFamily="18" charset="0"/>
                      </a:endParaRPr>
                    </a:p>
                  </a:txBody>
                  <a:tcPr marL="68580" marR="68580" marT="0" marB="0" anchor="b"/>
                </a:tc>
              </a:tr>
              <a:tr h="461452">
                <a:tc>
                  <a:txBody>
                    <a:bodyPr/>
                    <a:lstStyle/>
                    <a:p>
                      <a:pPr marL="0" marR="0">
                        <a:lnSpc>
                          <a:spcPct val="115000"/>
                        </a:lnSpc>
                        <a:spcBef>
                          <a:spcPts val="0"/>
                        </a:spcBef>
                        <a:spcAft>
                          <a:spcPts val="0"/>
                        </a:spcAft>
                      </a:pPr>
                      <a:r>
                        <a:rPr lang="en-US" sz="2000">
                          <a:effectLst/>
                          <a:latin typeface="Times New Roman" pitchFamily="18" charset="0"/>
                          <a:cs typeface="Times New Roman" pitchFamily="18" charset="0"/>
                        </a:rPr>
                        <a:t>9 Month</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4.6</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5.7</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5.1</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5.3</a:t>
                      </a:r>
                      <a:endParaRPr lang="en-US" sz="2000">
                        <a:effectLst/>
                        <a:latin typeface="Times New Roman" pitchFamily="18" charset="0"/>
                        <a:ea typeface="PMingLiU"/>
                        <a:cs typeface="Times New Roman" pitchFamily="18" charset="0"/>
                      </a:endParaRPr>
                    </a:p>
                  </a:txBody>
                  <a:tcPr marL="68580" marR="68580" marT="0" marB="0" anchor="b"/>
                </a:tc>
              </a:tr>
              <a:tr h="461452">
                <a:tc>
                  <a:txBody>
                    <a:bodyPr/>
                    <a:lstStyle/>
                    <a:p>
                      <a:pPr marL="0" marR="0">
                        <a:lnSpc>
                          <a:spcPct val="115000"/>
                        </a:lnSpc>
                        <a:spcBef>
                          <a:spcPts val="0"/>
                        </a:spcBef>
                        <a:spcAft>
                          <a:spcPts val="0"/>
                        </a:spcAft>
                      </a:pPr>
                      <a:r>
                        <a:rPr lang="en-US" sz="2000">
                          <a:effectLst/>
                          <a:latin typeface="Times New Roman" pitchFamily="18" charset="0"/>
                          <a:cs typeface="Times New Roman" pitchFamily="18" charset="0"/>
                        </a:rPr>
                        <a:t>12 Month</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0.2</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0.2</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0.1</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0.1</a:t>
                      </a:r>
                      <a:endParaRPr lang="en-US" sz="2000">
                        <a:effectLst/>
                        <a:latin typeface="Times New Roman" pitchFamily="18" charset="0"/>
                        <a:ea typeface="PMingLiU"/>
                        <a:cs typeface="Times New Roman" pitchFamily="18" charset="0"/>
                      </a:endParaRPr>
                    </a:p>
                  </a:txBody>
                  <a:tcPr marL="68580" marR="68580" marT="0" marB="0" anchor="b"/>
                </a:tc>
              </a:tr>
              <a:tr h="461452">
                <a:tc>
                  <a:txBody>
                    <a:bodyPr/>
                    <a:lstStyle/>
                    <a:p>
                      <a:pPr marL="0" marR="0">
                        <a:lnSpc>
                          <a:spcPct val="115000"/>
                        </a:lnSpc>
                        <a:spcBef>
                          <a:spcPts val="0"/>
                        </a:spcBef>
                        <a:spcAft>
                          <a:spcPts val="0"/>
                        </a:spcAft>
                      </a:pPr>
                      <a:r>
                        <a:rPr lang="en-US" sz="2000">
                          <a:effectLst/>
                          <a:latin typeface="Times New Roman" pitchFamily="18" charset="0"/>
                          <a:cs typeface="Times New Roman" pitchFamily="18" charset="0"/>
                        </a:rPr>
                        <a:t>18 Month</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21.6</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24.9</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19.8</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19.3</a:t>
                      </a:r>
                      <a:endParaRPr lang="en-US" sz="2000">
                        <a:effectLst/>
                        <a:latin typeface="Times New Roman" pitchFamily="18" charset="0"/>
                        <a:ea typeface="PMingLiU"/>
                        <a:cs typeface="Times New Roman" pitchFamily="18" charset="0"/>
                      </a:endParaRPr>
                    </a:p>
                  </a:txBody>
                  <a:tcPr marL="68580" marR="68580" marT="0" marB="0" anchor="b"/>
                </a:tc>
              </a:tr>
              <a:tr h="461452">
                <a:tc>
                  <a:txBody>
                    <a:bodyPr/>
                    <a:lstStyle/>
                    <a:p>
                      <a:pPr marL="0" marR="0">
                        <a:lnSpc>
                          <a:spcPct val="115000"/>
                        </a:lnSpc>
                        <a:spcBef>
                          <a:spcPts val="0"/>
                        </a:spcBef>
                        <a:spcAft>
                          <a:spcPts val="0"/>
                        </a:spcAft>
                      </a:pPr>
                      <a:r>
                        <a:rPr lang="en-US" sz="2000">
                          <a:effectLst/>
                          <a:latin typeface="Times New Roman" pitchFamily="18" charset="0"/>
                          <a:cs typeface="Times New Roman" pitchFamily="18" charset="0"/>
                        </a:rPr>
                        <a:t>12 Hour (Wet Reckless)</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3.8</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1.0</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2.7</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9.0</a:t>
                      </a:r>
                      <a:endParaRPr lang="en-US" sz="2000">
                        <a:effectLst/>
                        <a:latin typeface="Times New Roman" pitchFamily="18" charset="0"/>
                        <a:ea typeface="PMingLiU"/>
                        <a:cs typeface="Times New Roman" pitchFamily="18" charset="0"/>
                      </a:endParaRPr>
                    </a:p>
                  </a:txBody>
                  <a:tcPr marL="68580" marR="68580" marT="0" marB="0" anchor="b"/>
                </a:tc>
              </a:tr>
              <a:tr h="461452">
                <a:tc>
                  <a:txBody>
                    <a:bodyPr/>
                    <a:lstStyle/>
                    <a:p>
                      <a:pPr marL="0" marR="0">
                        <a:lnSpc>
                          <a:spcPct val="115000"/>
                        </a:lnSpc>
                        <a:spcBef>
                          <a:spcPts val="0"/>
                        </a:spcBef>
                        <a:spcAft>
                          <a:spcPts val="0"/>
                        </a:spcAft>
                      </a:pPr>
                      <a:r>
                        <a:rPr lang="en-US" sz="2000">
                          <a:effectLst/>
                          <a:latin typeface="Times New Roman" pitchFamily="18" charset="0"/>
                          <a:cs typeface="Times New Roman" pitchFamily="18" charset="0"/>
                        </a:rPr>
                        <a:t>12 Hour (Age 18-20)</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1.3</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0.2</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1.1</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0.0</a:t>
                      </a:r>
                      <a:endParaRPr lang="en-US" sz="2000">
                        <a:effectLst/>
                        <a:latin typeface="Times New Roman" pitchFamily="18" charset="0"/>
                        <a:ea typeface="PMingLiU"/>
                        <a:cs typeface="Times New Roman" pitchFamily="18" charset="0"/>
                      </a:endParaRPr>
                    </a:p>
                  </a:txBody>
                  <a:tcPr marL="68580" marR="68580" marT="0" marB="0" anchor="b"/>
                </a:tc>
              </a:tr>
              <a:tr h="461452">
                <a:tc>
                  <a:txBody>
                    <a:bodyPr/>
                    <a:lstStyle/>
                    <a:p>
                      <a:pPr marL="0" marR="0">
                        <a:lnSpc>
                          <a:spcPct val="115000"/>
                        </a:lnSpc>
                        <a:spcBef>
                          <a:spcPts val="0"/>
                        </a:spcBef>
                        <a:spcAft>
                          <a:spcPts val="0"/>
                        </a:spcAft>
                      </a:pPr>
                      <a:r>
                        <a:rPr lang="en-US" sz="2000">
                          <a:effectLst/>
                          <a:latin typeface="Times New Roman" pitchFamily="18" charset="0"/>
                          <a:cs typeface="Times New Roman" pitchFamily="18" charset="0"/>
                        </a:rPr>
                        <a:t>3 Month (2</a:t>
                      </a:r>
                      <a:r>
                        <a:rPr lang="en-US" sz="2000" baseline="30000">
                          <a:effectLst/>
                          <a:latin typeface="Times New Roman" pitchFamily="18" charset="0"/>
                          <a:cs typeface="Times New Roman" pitchFamily="18" charset="0"/>
                        </a:rPr>
                        <a:t>nd</a:t>
                      </a:r>
                      <a:r>
                        <a:rPr lang="en-US" sz="2000">
                          <a:effectLst/>
                          <a:latin typeface="Times New Roman" pitchFamily="18" charset="0"/>
                          <a:cs typeface="Times New Roman" pitchFamily="18" charset="0"/>
                        </a:rPr>
                        <a:t> Offense)</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0.0</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0.0</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a:effectLst/>
                          <a:latin typeface="Times New Roman" pitchFamily="18" charset="0"/>
                          <a:cs typeface="Times New Roman" pitchFamily="18" charset="0"/>
                        </a:rPr>
                        <a:t>0.0</a:t>
                      </a:r>
                      <a:endParaRPr lang="en-US" sz="2000">
                        <a:effectLst/>
                        <a:latin typeface="Times New Roman" pitchFamily="18" charset="0"/>
                        <a:ea typeface="PMingLiU"/>
                        <a:cs typeface="Times New Roman" pitchFamily="18" charset="0"/>
                      </a:endParaRPr>
                    </a:p>
                  </a:txBody>
                  <a:tcPr marL="68580" marR="68580" marT="0" marB="0" anchor="b"/>
                </a:tc>
                <a:tc>
                  <a:txBody>
                    <a:bodyPr/>
                    <a:lstStyle/>
                    <a:p>
                      <a:pPr marL="0" marR="0">
                        <a:lnSpc>
                          <a:spcPct val="115000"/>
                        </a:lnSpc>
                        <a:spcBef>
                          <a:spcPts val="0"/>
                        </a:spcBef>
                        <a:spcAft>
                          <a:spcPts val="0"/>
                        </a:spcAft>
                        <a:tabLst>
                          <a:tab pos="388620" algn="dec"/>
                        </a:tabLst>
                      </a:pPr>
                      <a:r>
                        <a:rPr lang="en-US" sz="2000" dirty="0">
                          <a:effectLst/>
                          <a:latin typeface="Times New Roman" pitchFamily="18" charset="0"/>
                          <a:cs typeface="Times New Roman" pitchFamily="18" charset="0"/>
                        </a:rPr>
                        <a:t>0.0</a:t>
                      </a:r>
                      <a:endParaRPr lang="en-US" sz="2000" dirty="0">
                        <a:effectLst/>
                        <a:latin typeface="Times New Roman" pitchFamily="18" charset="0"/>
                        <a:ea typeface="PMingLiU"/>
                        <a:cs typeface="Times New Roman" pitchFamily="18" charset="0"/>
                      </a:endParaRPr>
                    </a:p>
                  </a:txBody>
                  <a:tcPr marL="68580" marR="68580" marT="0" marB="0" anchor="b"/>
                </a:tc>
              </a:tr>
            </a:tbl>
          </a:graphicData>
        </a:graphic>
      </p:graphicFrame>
    </p:spTree>
    <p:extLst>
      <p:ext uri="{BB962C8B-B14F-4D97-AF65-F5344CB8AC3E}">
        <p14:creationId xmlns:p14="http://schemas.microsoft.com/office/powerpoint/2010/main" val="2046150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291312554"/>
              </p:ext>
            </p:extLst>
          </p:nvPr>
        </p:nvGraphicFramePr>
        <p:xfrm>
          <a:off x="76200" y="76200"/>
          <a:ext cx="9067800" cy="6705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314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982701362"/>
              </p:ext>
            </p:extLst>
          </p:nvPr>
        </p:nvGraphicFramePr>
        <p:xfrm>
          <a:off x="0" y="0"/>
          <a:ext cx="9067799"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1523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628379639"/>
              </p:ext>
            </p:extLst>
          </p:nvPr>
        </p:nvGraphicFramePr>
        <p:xfrm>
          <a:off x="0" y="0"/>
          <a:ext cx="9144000" cy="6857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5005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413119714"/>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9632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763000" cy="1252728"/>
          </a:xfrm>
        </p:spPr>
        <p:txBody>
          <a:bodyPr>
            <a:noAutofit/>
          </a:bodyPr>
          <a:lstStyle/>
          <a:p>
            <a:pPr algn="ctr"/>
            <a:r>
              <a:rPr lang="en-US" sz="3800" b="0" dirty="0" smtClean="0">
                <a:latin typeface="Times New Roman" pitchFamily="18" charset="0"/>
                <a:cs typeface="Times New Roman" pitchFamily="18" charset="0"/>
              </a:rPr>
              <a:t>Some Background on CA DUI Situation	</a:t>
            </a:r>
            <a:endParaRPr lang="en-US" sz="3800" b="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30763"/>
          </a:xfrm>
        </p:spPr>
        <p:txBody>
          <a:bodyPr>
            <a:normAutofit fontScale="77500" lnSpcReduction="20000"/>
          </a:bodyPr>
          <a:lstStyle/>
          <a:p>
            <a:pPr lvl="0"/>
            <a:r>
              <a:rPr lang="en-US" dirty="0" smtClean="0">
                <a:latin typeface="Times New Roman" panose="02020603050405020304" pitchFamily="18" charset="0"/>
                <a:cs typeface="Times New Roman" panose="02020603050405020304" pitchFamily="18" charset="0"/>
              </a:rPr>
              <a:t>According to the latest DMV report, more </a:t>
            </a:r>
            <a:r>
              <a:rPr lang="en-US" dirty="0">
                <a:latin typeface="Times New Roman" panose="02020603050405020304" pitchFamily="18" charset="0"/>
                <a:cs typeface="Times New Roman" panose="02020603050405020304" pitchFamily="18" charset="0"/>
              </a:rPr>
              <a:t>than 180,000 arrests were made in </a:t>
            </a:r>
            <a:r>
              <a:rPr lang="en-US" dirty="0" smtClean="0">
                <a:latin typeface="Times New Roman" panose="02020603050405020304" pitchFamily="18" charset="0"/>
                <a:cs typeface="Times New Roman" panose="02020603050405020304" pitchFamily="18" charset="0"/>
              </a:rPr>
              <a:t>2011, suggesting a common and widespread public safety problem.</a:t>
            </a:r>
          </a:p>
          <a:p>
            <a:pPr lvl="0"/>
            <a:r>
              <a:rPr lang="en-US" dirty="0" smtClean="0">
                <a:latin typeface="Times New Roman" panose="02020603050405020304" pitchFamily="18" charset="0"/>
                <a:cs typeface="Times New Roman" panose="02020603050405020304" pitchFamily="18" charset="0"/>
              </a:rPr>
              <a:t>The overall </a:t>
            </a:r>
            <a:r>
              <a:rPr lang="en-US" dirty="0">
                <a:latin typeface="Times New Roman" pitchFamily="18" charset="0"/>
                <a:cs typeface="Times New Roman" pitchFamily="18" charset="0"/>
              </a:rPr>
              <a:t>situation of DUI offenses is </a:t>
            </a:r>
            <a:r>
              <a:rPr lang="en-US" dirty="0" smtClean="0">
                <a:latin typeface="Times New Roman" pitchFamily="18" charset="0"/>
                <a:cs typeface="Times New Roman" pitchFamily="18" charset="0"/>
              </a:rPr>
              <a:t>actually improving </a:t>
            </a:r>
            <a:r>
              <a:rPr lang="en-US" dirty="0">
                <a:latin typeface="Times New Roman" pitchFamily="18" charset="0"/>
                <a:cs typeface="Times New Roman" pitchFamily="18" charset="0"/>
              </a:rPr>
              <a:t>in California. </a:t>
            </a:r>
          </a:p>
          <a:p>
            <a:pPr lvl="0"/>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latest DMV-MIS report </a:t>
            </a:r>
            <a:r>
              <a:rPr lang="en-US" dirty="0" smtClean="0">
                <a:latin typeface="Times New Roman" pitchFamily="18" charset="0"/>
                <a:cs typeface="Times New Roman" pitchFamily="18" charset="0"/>
              </a:rPr>
              <a:t>showed that alcohol-involved </a:t>
            </a:r>
            <a:r>
              <a:rPr lang="en-US" dirty="0">
                <a:latin typeface="Times New Roman" panose="02020603050405020304" pitchFamily="18" charset="0"/>
                <a:cs typeface="Times New Roman" panose="02020603050405020304" pitchFamily="18" charset="0"/>
              </a:rPr>
              <a:t>traffic fatalities decreased for four consecutive years (after an 8-year increase</a:t>
            </a:r>
            <a:r>
              <a:rPr lang="en-US" dirty="0" smtClean="0">
                <a:latin typeface="Times New Roman" panose="02020603050405020304" pitchFamily="18" charset="0"/>
                <a:cs typeface="Times New Roman" panose="02020603050405020304" pitchFamily="18" charset="0"/>
              </a:rPr>
              <a:t>) before </a:t>
            </a:r>
            <a:r>
              <a:rPr lang="en-US" dirty="0">
                <a:latin typeface="Times New Roman" panose="02020603050405020304" pitchFamily="18" charset="0"/>
                <a:cs typeface="Times New Roman" panose="02020603050405020304" pitchFamily="18" charset="0"/>
              </a:rPr>
              <a:t>a slight increase in </a:t>
            </a:r>
            <a:r>
              <a:rPr lang="en-US" dirty="0" smtClean="0">
                <a:latin typeface="Times New Roman" panose="02020603050405020304" pitchFamily="18" charset="0"/>
                <a:cs typeface="Times New Roman" panose="02020603050405020304" pitchFamily="18" charset="0"/>
              </a:rPr>
              <a:t>2011. </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DUI related arrests also decreased, so did the number of people injured in alcohol-involved crashes. </a:t>
            </a:r>
          </a:p>
          <a:p>
            <a:pPr lvl="0"/>
            <a:r>
              <a:rPr lang="en-US" dirty="0">
                <a:latin typeface="Times New Roman" pitchFamily="18" charset="0"/>
                <a:cs typeface="Times New Roman" pitchFamily="18" charset="0"/>
              </a:rPr>
              <a:t>But the crash fatalities in 2010 still represent a 63% increase over a decade ago (2000).</a:t>
            </a:r>
          </a:p>
          <a:p>
            <a:r>
              <a:rPr lang="en-US" dirty="0">
                <a:latin typeface="Times New Roman" pitchFamily="18" charset="0"/>
                <a:cs typeface="Times New Roman" pitchFamily="18" charset="0"/>
              </a:rPr>
              <a:t>Among convicted DUI offenders arrested in 2009, 73.0% were first offenders and 27.0% were repeat offenders, a considerable decrease since 1989 (37%).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72653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994748864"/>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8861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567819069"/>
              </p:ext>
            </p:extLst>
          </p:nvPr>
        </p:nvGraphicFramePr>
        <p:xfrm>
          <a:off x="0" y="76200"/>
          <a:ext cx="8991600" cy="6781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8998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607504614"/>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1660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820657635"/>
              </p:ext>
            </p:extLst>
          </p:nvPr>
        </p:nvGraphicFramePr>
        <p:xfrm>
          <a:off x="152400" y="152400"/>
          <a:ext cx="8839200" cy="6705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1880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958487932"/>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6839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51354975"/>
              </p:ext>
            </p:extLst>
          </p:nvPr>
        </p:nvGraphicFramePr>
        <p:xfrm>
          <a:off x="44884" y="711896"/>
          <a:ext cx="8984294" cy="5840266"/>
        </p:xfrm>
        <a:graphic>
          <a:graphicData uri="http://schemas.openxmlformats.org/drawingml/2006/table">
            <a:tbl>
              <a:tblPr firstRow="1" firstCol="1" bandRow="1">
                <a:tableStyleId>{5C22544A-7EE6-4342-B048-85BDC9FD1C3A}</a:tableStyleId>
              </a:tblPr>
              <a:tblGrid>
                <a:gridCol w="3085696"/>
                <a:gridCol w="1534770"/>
                <a:gridCol w="1373216"/>
                <a:gridCol w="1575159"/>
                <a:gridCol w="1415453"/>
              </a:tblGrid>
              <a:tr h="418941">
                <a:tc rowSpan="2">
                  <a:txBody>
                    <a:bodyPr/>
                    <a:lstStyle/>
                    <a:p>
                      <a:pPr marL="0" marR="0">
                        <a:lnSpc>
                          <a:spcPct val="115000"/>
                        </a:lnSpc>
                        <a:spcBef>
                          <a:spcPts val="0"/>
                        </a:spcBef>
                        <a:spcAft>
                          <a:spcPts val="0"/>
                        </a:spcAft>
                      </a:pPr>
                      <a:r>
                        <a:rPr lang="en-US" sz="2400" dirty="0">
                          <a:effectLst/>
                        </a:rPr>
                        <a:t> </a:t>
                      </a:r>
                      <a:endParaRPr lang="en-US" sz="2400" dirty="0">
                        <a:effectLst/>
                        <a:latin typeface="Calibri"/>
                        <a:ea typeface="PMingLiU"/>
                        <a:cs typeface="Times New Roman"/>
                      </a:endParaRPr>
                    </a:p>
                  </a:txBody>
                  <a:tcPr marL="68580" marR="68580" marT="0" marB="0"/>
                </a:tc>
                <a:tc gridSpan="4">
                  <a:txBody>
                    <a:bodyPr/>
                    <a:lstStyle/>
                    <a:p>
                      <a:pPr marL="0" marR="0" algn="ctr">
                        <a:lnSpc>
                          <a:spcPct val="115000"/>
                        </a:lnSpc>
                        <a:spcBef>
                          <a:spcPts val="0"/>
                        </a:spcBef>
                        <a:spcAft>
                          <a:spcPts val="0"/>
                        </a:spcAft>
                      </a:pPr>
                      <a:r>
                        <a:rPr lang="en-US" sz="2400" dirty="0">
                          <a:effectLst/>
                        </a:rPr>
                        <a:t>Provider</a:t>
                      </a:r>
                      <a:endParaRPr lang="en-US" sz="2400" dirty="0">
                        <a:effectLst/>
                        <a:latin typeface="Calibri"/>
                        <a:ea typeface="PMingLiU"/>
                        <a:cs typeface="Times New Roman"/>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r>
              <a:tr h="1210868">
                <a:tc vMerge="1">
                  <a:txBody>
                    <a:bodyPr/>
                    <a:lstStyle/>
                    <a:p>
                      <a:endParaRPr lang="en-US"/>
                    </a:p>
                  </a:txBody>
                  <a:tcPr/>
                </a:tc>
                <a:tc>
                  <a:txBody>
                    <a:bodyPr/>
                    <a:lstStyle/>
                    <a:p>
                      <a:pPr marL="0" marR="0" algn="ctr">
                        <a:lnSpc>
                          <a:spcPct val="115000"/>
                        </a:lnSpc>
                        <a:spcBef>
                          <a:spcPts val="0"/>
                        </a:spcBef>
                        <a:spcAft>
                          <a:spcPts val="0"/>
                        </a:spcAft>
                      </a:pPr>
                      <a:r>
                        <a:rPr lang="en-US" sz="2000" b="1" dirty="0">
                          <a:effectLst/>
                        </a:rPr>
                        <a:t>Model A</a:t>
                      </a:r>
                    </a:p>
                    <a:p>
                      <a:pPr marL="0" marR="0" algn="ctr">
                        <a:lnSpc>
                          <a:spcPct val="115000"/>
                        </a:lnSpc>
                        <a:spcBef>
                          <a:spcPts val="0"/>
                        </a:spcBef>
                        <a:spcAft>
                          <a:spcPts val="0"/>
                        </a:spcAft>
                      </a:pPr>
                      <a:r>
                        <a:rPr lang="en-US" sz="2000" b="1" dirty="0">
                          <a:effectLst/>
                        </a:rPr>
                        <a:t>(N=19,617)</a:t>
                      </a:r>
                      <a:endParaRPr lang="en-US" sz="2000" b="1" dirty="0">
                        <a:effectLst/>
                        <a:latin typeface="Calibri"/>
                        <a:ea typeface="PMingLiU"/>
                        <a:cs typeface="Times New Roman"/>
                      </a:endParaRPr>
                    </a:p>
                  </a:txBody>
                  <a:tcPr marL="68580" marR="68580" marT="0" marB="0" anchor="b"/>
                </a:tc>
                <a:tc>
                  <a:txBody>
                    <a:bodyPr/>
                    <a:lstStyle/>
                    <a:p>
                      <a:pPr marL="0" marR="0" algn="ctr">
                        <a:lnSpc>
                          <a:spcPct val="115000"/>
                        </a:lnSpc>
                        <a:spcBef>
                          <a:spcPts val="0"/>
                        </a:spcBef>
                        <a:spcAft>
                          <a:spcPts val="0"/>
                        </a:spcAft>
                      </a:pPr>
                      <a:r>
                        <a:rPr lang="en-US" sz="2000" b="1" dirty="0">
                          <a:effectLst/>
                        </a:rPr>
                        <a:t>Model B</a:t>
                      </a:r>
                    </a:p>
                    <a:p>
                      <a:pPr marL="0" marR="0" algn="ctr">
                        <a:lnSpc>
                          <a:spcPct val="115000"/>
                        </a:lnSpc>
                        <a:spcBef>
                          <a:spcPts val="0"/>
                        </a:spcBef>
                        <a:spcAft>
                          <a:spcPts val="0"/>
                        </a:spcAft>
                      </a:pPr>
                      <a:r>
                        <a:rPr lang="en-US" sz="2000" b="1" dirty="0">
                          <a:effectLst/>
                        </a:rPr>
                        <a:t>(N=18,542)</a:t>
                      </a:r>
                      <a:endParaRPr lang="en-US" sz="2000" b="1" dirty="0">
                        <a:effectLst/>
                        <a:latin typeface="Calibri"/>
                        <a:ea typeface="PMingLiU"/>
                        <a:cs typeface="Times New Roman"/>
                      </a:endParaRPr>
                    </a:p>
                  </a:txBody>
                  <a:tcPr marL="68580" marR="68580" marT="0" marB="0" anchor="b"/>
                </a:tc>
                <a:tc>
                  <a:txBody>
                    <a:bodyPr/>
                    <a:lstStyle/>
                    <a:p>
                      <a:pPr marL="0" marR="0" algn="ctr">
                        <a:lnSpc>
                          <a:spcPct val="115000"/>
                        </a:lnSpc>
                        <a:spcBef>
                          <a:spcPts val="0"/>
                        </a:spcBef>
                        <a:spcAft>
                          <a:spcPts val="0"/>
                        </a:spcAft>
                      </a:pPr>
                      <a:r>
                        <a:rPr lang="en-US" sz="2000" b="1" dirty="0">
                          <a:effectLst/>
                        </a:rPr>
                        <a:t>Model C</a:t>
                      </a:r>
                    </a:p>
                    <a:p>
                      <a:pPr marL="0" marR="0" algn="ctr">
                        <a:lnSpc>
                          <a:spcPct val="115000"/>
                        </a:lnSpc>
                        <a:spcBef>
                          <a:spcPts val="0"/>
                        </a:spcBef>
                        <a:spcAft>
                          <a:spcPts val="0"/>
                        </a:spcAft>
                      </a:pPr>
                      <a:r>
                        <a:rPr lang="en-US" sz="2000" b="1" dirty="0">
                          <a:effectLst/>
                        </a:rPr>
                        <a:t>(N=26,102)</a:t>
                      </a:r>
                      <a:endParaRPr lang="en-US" sz="2000" b="1" dirty="0">
                        <a:effectLst/>
                        <a:latin typeface="Calibri"/>
                        <a:ea typeface="PMingLiU"/>
                        <a:cs typeface="Times New Roman"/>
                      </a:endParaRPr>
                    </a:p>
                  </a:txBody>
                  <a:tcPr marL="68580" marR="68580" marT="0" marB="0" anchor="b"/>
                </a:tc>
                <a:tc>
                  <a:txBody>
                    <a:bodyPr/>
                    <a:lstStyle/>
                    <a:p>
                      <a:pPr marL="0" marR="0" algn="ctr">
                        <a:lnSpc>
                          <a:spcPct val="115000"/>
                        </a:lnSpc>
                        <a:spcBef>
                          <a:spcPts val="0"/>
                        </a:spcBef>
                        <a:spcAft>
                          <a:spcPts val="0"/>
                        </a:spcAft>
                      </a:pPr>
                      <a:r>
                        <a:rPr lang="en-US" sz="2000" b="1" dirty="0">
                          <a:effectLst/>
                        </a:rPr>
                        <a:t>Model D</a:t>
                      </a:r>
                    </a:p>
                    <a:p>
                      <a:pPr marL="0" marR="0" algn="ctr">
                        <a:lnSpc>
                          <a:spcPct val="115000"/>
                        </a:lnSpc>
                        <a:spcBef>
                          <a:spcPts val="0"/>
                        </a:spcBef>
                        <a:spcAft>
                          <a:spcPts val="0"/>
                        </a:spcAft>
                      </a:pPr>
                      <a:r>
                        <a:rPr lang="en-US" sz="2000" b="1" dirty="0">
                          <a:effectLst/>
                        </a:rPr>
                        <a:t>(N=25,390)</a:t>
                      </a:r>
                      <a:endParaRPr lang="en-US" sz="2000" b="1" dirty="0">
                        <a:effectLst/>
                        <a:latin typeface="Calibri"/>
                        <a:ea typeface="PMingLiU"/>
                        <a:cs typeface="Times New Roman"/>
                      </a:endParaRPr>
                    </a:p>
                  </a:txBody>
                  <a:tcPr marL="68580" marR="68580" marT="0" marB="0" anchor="b"/>
                </a:tc>
              </a:tr>
              <a:tr h="843782">
                <a:tc>
                  <a:txBody>
                    <a:bodyPr/>
                    <a:lstStyle/>
                    <a:p>
                      <a:pPr marL="0" marR="0">
                        <a:lnSpc>
                          <a:spcPct val="115000"/>
                        </a:lnSpc>
                        <a:spcBef>
                          <a:spcPts val="0"/>
                        </a:spcBef>
                        <a:spcAft>
                          <a:spcPts val="0"/>
                        </a:spcAft>
                      </a:pPr>
                      <a:r>
                        <a:rPr lang="en-US" sz="2400">
                          <a:effectLst/>
                        </a:rPr>
                        <a:t>Attempts to Program Completion</a:t>
                      </a:r>
                      <a:endParaRPr lang="en-US" sz="24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 </a:t>
                      </a:r>
                      <a:endParaRPr lang="en-US" sz="24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 </a:t>
                      </a:r>
                      <a:endParaRPr lang="en-US" sz="24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 </a:t>
                      </a:r>
                      <a:endParaRPr lang="en-US" sz="24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a:t>
                      </a:r>
                      <a:endParaRPr lang="en-US" sz="2400" dirty="0">
                        <a:effectLst/>
                        <a:latin typeface="Calibri"/>
                        <a:ea typeface="PMingLiU"/>
                        <a:cs typeface="Times New Roman"/>
                      </a:endParaRPr>
                    </a:p>
                  </a:txBody>
                  <a:tcPr marL="68580" marR="68580" marT="0" marB="0"/>
                </a:tc>
              </a:tr>
              <a:tr h="418937">
                <a:tc>
                  <a:txBody>
                    <a:bodyPr/>
                    <a:lstStyle/>
                    <a:p>
                      <a:pPr marL="0" marR="0" algn="ctr">
                        <a:lnSpc>
                          <a:spcPct val="115000"/>
                        </a:lnSpc>
                        <a:spcBef>
                          <a:spcPts val="0"/>
                        </a:spcBef>
                        <a:spcAft>
                          <a:spcPts val="0"/>
                        </a:spcAft>
                      </a:pPr>
                      <a:r>
                        <a:rPr lang="en-US" sz="2400">
                          <a:effectLst/>
                        </a:rPr>
                        <a:t>1</a:t>
                      </a:r>
                      <a:endParaRPr lang="en-US" sz="2400">
                        <a:effectLst/>
                        <a:latin typeface="Calibri"/>
                        <a:ea typeface="PMingLiU"/>
                        <a:cs typeface="Times New Roman"/>
                      </a:endParaRPr>
                    </a:p>
                  </a:txBody>
                  <a:tcPr marL="68580" marR="68580" marT="0" marB="0"/>
                </a:tc>
                <a:tc>
                  <a:txBody>
                    <a:bodyPr/>
                    <a:lstStyle/>
                    <a:p>
                      <a:pPr marL="0" marR="0" algn="r">
                        <a:lnSpc>
                          <a:spcPct val="115000"/>
                        </a:lnSpc>
                        <a:spcBef>
                          <a:spcPts val="0"/>
                        </a:spcBef>
                        <a:spcAft>
                          <a:spcPts val="0"/>
                        </a:spcAft>
                        <a:tabLst>
                          <a:tab pos="502920" algn="dec"/>
                        </a:tabLst>
                      </a:pPr>
                      <a:r>
                        <a:rPr lang="en-US" sz="2400" dirty="0">
                          <a:effectLst/>
                        </a:rPr>
                        <a:t>84.20</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84.83</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97.63</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98.83</a:t>
                      </a:r>
                      <a:endParaRPr lang="en-US" sz="2400">
                        <a:effectLst/>
                        <a:latin typeface="Calibri"/>
                        <a:ea typeface="PMingLiU"/>
                        <a:cs typeface="Times New Roman"/>
                      </a:endParaRPr>
                    </a:p>
                  </a:txBody>
                  <a:tcPr marL="68580" marR="68580" marT="0" marB="0" anchor="b"/>
                </a:tc>
              </a:tr>
              <a:tr h="418937">
                <a:tc>
                  <a:txBody>
                    <a:bodyPr/>
                    <a:lstStyle/>
                    <a:p>
                      <a:pPr marL="0" marR="0" algn="ctr">
                        <a:lnSpc>
                          <a:spcPct val="115000"/>
                        </a:lnSpc>
                        <a:spcBef>
                          <a:spcPts val="0"/>
                        </a:spcBef>
                        <a:spcAft>
                          <a:spcPts val="0"/>
                        </a:spcAft>
                      </a:pPr>
                      <a:r>
                        <a:rPr lang="en-US" sz="2400">
                          <a:effectLst/>
                        </a:rPr>
                        <a:t>2</a:t>
                      </a:r>
                      <a:endParaRPr lang="en-US" sz="2400">
                        <a:effectLst/>
                        <a:latin typeface="Calibri"/>
                        <a:ea typeface="PMingLiU"/>
                        <a:cs typeface="Times New Roman"/>
                      </a:endParaRPr>
                    </a:p>
                  </a:txBody>
                  <a:tcPr marL="68580" marR="68580" marT="0" marB="0"/>
                </a:tc>
                <a:tc>
                  <a:txBody>
                    <a:bodyPr/>
                    <a:lstStyle/>
                    <a:p>
                      <a:pPr marL="0" marR="0" algn="r">
                        <a:lnSpc>
                          <a:spcPct val="115000"/>
                        </a:lnSpc>
                        <a:spcBef>
                          <a:spcPts val="0"/>
                        </a:spcBef>
                        <a:spcAft>
                          <a:spcPts val="0"/>
                        </a:spcAft>
                        <a:tabLst>
                          <a:tab pos="502920" algn="dec"/>
                        </a:tabLst>
                      </a:pPr>
                      <a:r>
                        <a:rPr lang="en-US" sz="2400" dirty="0">
                          <a:effectLst/>
                        </a:rPr>
                        <a:t>12.24</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11.20</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2.21</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1.08</a:t>
                      </a:r>
                      <a:endParaRPr lang="en-US" sz="2400">
                        <a:effectLst/>
                        <a:latin typeface="Calibri"/>
                        <a:ea typeface="PMingLiU"/>
                        <a:cs typeface="Times New Roman"/>
                      </a:endParaRPr>
                    </a:p>
                  </a:txBody>
                  <a:tcPr marL="68580" marR="68580" marT="0" marB="0" anchor="b"/>
                </a:tc>
              </a:tr>
              <a:tr h="418937">
                <a:tc>
                  <a:txBody>
                    <a:bodyPr/>
                    <a:lstStyle/>
                    <a:p>
                      <a:pPr marL="0" marR="0" algn="ctr">
                        <a:lnSpc>
                          <a:spcPct val="115000"/>
                        </a:lnSpc>
                        <a:spcBef>
                          <a:spcPts val="0"/>
                        </a:spcBef>
                        <a:spcAft>
                          <a:spcPts val="0"/>
                        </a:spcAft>
                      </a:pPr>
                      <a:r>
                        <a:rPr lang="en-US" sz="2400">
                          <a:effectLst/>
                        </a:rPr>
                        <a:t>3</a:t>
                      </a:r>
                      <a:endParaRPr lang="en-US" sz="2400">
                        <a:effectLst/>
                        <a:latin typeface="Calibri"/>
                        <a:ea typeface="PMingLiU"/>
                        <a:cs typeface="Times New Roman"/>
                      </a:endParaRPr>
                    </a:p>
                  </a:txBody>
                  <a:tcPr marL="68580" marR="68580" marT="0" marB="0"/>
                </a:tc>
                <a:tc>
                  <a:txBody>
                    <a:bodyPr/>
                    <a:lstStyle/>
                    <a:p>
                      <a:pPr marL="0" marR="0" algn="r">
                        <a:lnSpc>
                          <a:spcPct val="115000"/>
                        </a:lnSpc>
                        <a:spcBef>
                          <a:spcPts val="0"/>
                        </a:spcBef>
                        <a:spcAft>
                          <a:spcPts val="0"/>
                        </a:spcAft>
                        <a:tabLst>
                          <a:tab pos="502920" algn="dec"/>
                        </a:tabLst>
                      </a:pPr>
                      <a:r>
                        <a:rPr lang="en-US" sz="2400" dirty="0">
                          <a:effectLst/>
                        </a:rPr>
                        <a:t>2.74</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2.94</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0.15</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0.07</a:t>
                      </a:r>
                      <a:endParaRPr lang="en-US" sz="2400">
                        <a:effectLst/>
                        <a:latin typeface="Calibri"/>
                        <a:ea typeface="PMingLiU"/>
                        <a:cs typeface="Times New Roman"/>
                      </a:endParaRPr>
                    </a:p>
                  </a:txBody>
                  <a:tcPr marL="68580" marR="68580" marT="0" marB="0" anchor="b"/>
                </a:tc>
              </a:tr>
              <a:tr h="418937">
                <a:tc>
                  <a:txBody>
                    <a:bodyPr/>
                    <a:lstStyle/>
                    <a:p>
                      <a:pPr marL="0" marR="0" algn="ctr">
                        <a:lnSpc>
                          <a:spcPct val="115000"/>
                        </a:lnSpc>
                        <a:spcBef>
                          <a:spcPts val="0"/>
                        </a:spcBef>
                        <a:spcAft>
                          <a:spcPts val="0"/>
                        </a:spcAft>
                      </a:pPr>
                      <a:r>
                        <a:rPr lang="en-US" sz="2400">
                          <a:effectLst/>
                        </a:rPr>
                        <a:t>4</a:t>
                      </a:r>
                      <a:endParaRPr lang="en-US" sz="2400">
                        <a:effectLst/>
                        <a:latin typeface="Calibri"/>
                        <a:ea typeface="PMingLiU"/>
                        <a:cs typeface="Times New Roman"/>
                      </a:endParaRPr>
                    </a:p>
                  </a:txBody>
                  <a:tcPr marL="68580" marR="68580" marT="0" marB="0"/>
                </a:tc>
                <a:tc>
                  <a:txBody>
                    <a:bodyPr/>
                    <a:lstStyle/>
                    <a:p>
                      <a:pPr marL="0" marR="0" algn="r">
                        <a:lnSpc>
                          <a:spcPct val="115000"/>
                        </a:lnSpc>
                        <a:spcBef>
                          <a:spcPts val="0"/>
                        </a:spcBef>
                        <a:spcAft>
                          <a:spcPts val="0"/>
                        </a:spcAft>
                        <a:tabLst>
                          <a:tab pos="502920" algn="dec"/>
                        </a:tabLst>
                      </a:pPr>
                      <a:r>
                        <a:rPr lang="en-US" sz="2400" dirty="0">
                          <a:effectLst/>
                        </a:rPr>
                        <a:t>0.64</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0.77</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0.01</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0.02</a:t>
                      </a:r>
                      <a:endParaRPr lang="en-US" sz="2400">
                        <a:effectLst/>
                        <a:latin typeface="Calibri"/>
                        <a:ea typeface="PMingLiU"/>
                        <a:cs typeface="Times New Roman"/>
                      </a:endParaRPr>
                    </a:p>
                  </a:txBody>
                  <a:tcPr marL="68580" marR="68580" marT="0" marB="0" anchor="b"/>
                </a:tc>
              </a:tr>
              <a:tr h="418937">
                <a:tc>
                  <a:txBody>
                    <a:bodyPr/>
                    <a:lstStyle/>
                    <a:p>
                      <a:pPr marL="0" marR="0" algn="ctr">
                        <a:lnSpc>
                          <a:spcPct val="115000"/>
                        </a:lnSpc>
                        <a:spcBef>
                          <a:spcPts val="0"/>
                        </a:spcBef>
                        <a:spcAft>
                          <a:spcPts val="0"/>
                        </a:spcAft>
                      </a:pPr>
                      <a:r>
                        <a:rPr lang="en-US" sz="2400">
                          <a:effectLst/>
                        </a:rPr>
                        <a:t>5</a:t>
                      </a:r>
                      <a:endParaRPr lang="en-US" sz="2400">
                        <a:effectLst/>
                        <a:latin typeface="Calibri"/>
                        <a:ea typeface="PMingLiU"/>
                        <a:cs typeface="Times New Roman"/>
                      </a:endParaRPr>
                    </a:p>
                  </a:txBody>
                  <a:tcPr marL="68580" marR="68580" marT="0" marB="0"/>
                </a:tc>
                <a:tc>
                  <a:txBody>
                    <a:bodyPr/>
                    <a:lstStyle/>
                    <a:p>
                      <a:pPr marL="0" marR="0" algn="r">
                        <a:lnSpc>
                          <a:spcPct val="115000"/>
                        </a:lnSpc>
                        <a:spcBef>
                          <a:spcPts val="0"/>
                        </a:spcBef>
                        <a:spcAft>
                          <a:spcPts val="0"/>
                        </a:spcAft>
                        <a:tabLst>
                          <a:tab pos="502920" algn="dec"/>
                        </a:tabLst>
                      </a:pPr>
                      <a:r>
                        <a:rPr lang="en-US" sz="2400" dirty="0">
                          <a:effectLst/>
                        </a:rPr>
                        <a:t>0.13</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dirty="0">
                          <a:effectLst/>
                        </a:rPr>
                        <a:t>0.19</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0.00</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0.00</a:t>
                      </a:r>
                      <a:endParaRPr lang="en-US" sz="2400">
                        <a:effectLst/>
                        <a:latin typeface="Calibri"/>
                        <a:ea typeface="PMingLiU"/>
                        <a:cs typeface="Times New Roman"/>
                      </a:endParaRPr>
                    </a:p>
                  </a:txBody>
                  <a:tcPr marL="68580" marR="68580" marT="0" marB="0" anchor="b"/>
                </a:tc>
              </a:tr>
              <a:tr h="418937">
                <a:tc>
                  <a:txBody>
                    <a:bodyPr/>
                    <a:lstStyle/>
                    <a:p>
                      <a:pPr marL="0" marR="0" algn="ctr">
                        <a:lnSpc>
                          <a:spcPct val="115000"/>
                        </a:lnSpc>
                        <a:spcBef>
                          <a:spcPts val="0"/>
                        </a:spcBef>
                        <a:spcAft>
                          <a:spcPts val="0"/>
                        </a:spcAft>
                      </a:pPr>
                      <a:r>
                        <a:rPr lang="en-US" sz="2400">
                          <a:effectLst/>
                        </a:rPr>
                        <a:t>6</a:t>
                      </a:r>
                      <a:endParaRPr lang="en-US" sz="2400">
                        <a:effectLst/>
                        <a:latin typeface="Calibri"/>
                        <a:ea typeface="PMingLiU"/>
                        <a:cs typeface="Times New Roman"/>
                      </a:endParaRPr>
                    </a:p>
                  </a:txBody>
                  <a:tcPr marL="68580" marR="68580" marT="0" marB="0"/>
                </a:tc>
                <a:tc>
                  <a:txBody>
                    <a:bodyPr/>
                    <a:lstStyle/>
                    <a:p>
                      <a:pPr marL="0" marR="0" algn="r">
                        <a:lnSpc>
                          <a:spcPct val="115000"/>
                        </a:lnSpc>
                        <a:spcBef>
                          <a:spcPts val="0"/>
                        </a:spcBef>
                        <a:spcAft>
                          <a:spcPts val="0"/>
                        </a:spcAft>
                        <a:tabLst>
                          <a:tab pos="502920" algn="dec"/>
                        </a:tabLst>
                      </a:pPr>
                      <a:r>
                        <a:rPr lang="en-US" sz="2400">
                          <a:effectLst/>
                        </a:rPr>
                        <a:t>0.05</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dirty="0">
                          <a:effectLst/>
                        </a:rPr>
                        <a:t>0.05</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0.00</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0.00</a:t>
                      </a:r>
                      <a:endParaRPr lang="en-US" sz="2400">
                        <a:effectLst/>
                        <a:latin typeface="Calibri"/>
                        <a:ea typeface="PMingLiU"/>
                        <a:cs typeface="Times New Roman"/>
                      </a:endParaRPr>
                    </a:p>
                  </a:txBody>
                  <a:tcPr marL="68580" marR="68580" marT="0" marB="0" anchor="b"/>
                </a:tc>
              </a:tr>
              <a:tr h="418937">
                <a:tc>
                  <a:txBody>
                    <a:bodyPr/>
                    <a:lstStyle/>
                    <a:p>
                      <a:pPr marL="0" marR="0" algn="ctr">
                        <a:lnSpc>
                          <a:spcPct val="115000"/>
                        </a:lnSpc>
                        <a:spcBef>
                          <a:spcPts val="0"/>
                        </a:spcBef>
                        <a:spcAft>
                          <a:spcPts val="0"/>
                        </a:spcAft>
                      </a:pPr>
                      <a:r>
                        <a:rPr lang="en-US" sz="2400">
                          <a:effectLst/>
                        </a:rPr>
                        <a:t>7</a:t>
                      </a:r>
                      <a:endParaRPr lang="en-US" sz="2400">
                        <a:effectLst/>
                        <a:latin typeface="Calibri"/>
                        <a:ea typeface="PMingLiU"/>
                        <a:cs typeface="Times New Roman"/>
                      </a:endParaRPr>
                    </a:p>
                  </a:txBody>
                  <a:tcPr marL="68580" marR="68580" marT="0" marB="0"/>
                </a:tc>
                <a:tc>
                  <a:txBody>
                    <a:bodyPr/>
                    <a:lstStyle/>
                    <a:p>
                      <a:pPr marL="0" marR="0" algn="r">
                        <a:lnSpc>
                          <a:spcPct val="115000"/>
                        </a:lnSpc>
                        <a:spcBef>
                          <a:spcPts val="0"/>
                        </a:spcBef>
                        <a:spcAft>
                          <a:spcPts val="0"/>
                        </a:spcAft>
                        <a:tabLst>
                          <a:tab pos="502920" algn="dec"/>
                        </a:tabLst>
                      </a:pPr>
                      <a:r>
                        <a:rPr lang="en-US" sz="2400">
                          <a:effectLst/>
                        </a:rPr>
                        <a:t>0.01</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dirty="0">
                          <a:effectLst/>
                        </a:rPr>
                        <a:t>0.01</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dirty="0">
                          <a:effectLst/>
                        </a:rPr>
                        <a:t>0.00</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0.00</a:t>
                      </a:r>
                      <a:endParaRPr lang="en-US" sz="2400">
                        <a:effectLst/>
                        <a:latin typeface="Calibri"/>
                        <a:ea typeface="PMingLiU"/>
                        <a:cs typeface="Times New Roman"/>
                      </a:endParaRPr>
                    </a:p>
                  </a:txBody>
                  <a:tcPr marL="68580" marR="68580" marT="0" marB="0" anchor="b"/>
                </a:tc>
              </a:tr>
              <a:tr h="418937">
                <a:tc>
                  <a:txBody>
                    <a:bodyPr/>
                    <a:lstStyle/>
                    <a:p>
                      <a:pPr marL="0" marR="0" algn="ctr">
                        <a:lnSpc>
                          <a:spcPct val="115000"/>
                        </a:lnSpc>
                        <a:spcBef>
                          <a:spcPts val="0"/>
                        </a:spcBef>
                        <a:spcAft>
                          <a:spcPts val="0"/>
                        </a:spcAft>
                      </a:pPr>
                      <a:r>
                        <a:rPr lang="en-US" sz="2400" dirty="0">
                          <a:effectLst/>
                        </a:rPr>
                        <a:t>8</a:t>
                      </a:r>
                      <a:endParaRPr lang="en-US" sz="2400" dirty="0">
                        <a:effectLst/>
                        <a:latin typeface="Calibri"/>
                        <a:ea typeface="PMingLiU"/>
                        <a:cs typeface="Times New Roman"/>
                      </a:endParaRPr>
                    </a:p>
                  </a:txBody>
                  <a:tcPr marL="68580" marR="68580" marT="0" marB="0"/>
                </a:tc>
                <a:tc>
                  <a:txBody>
                    <a:bodyPr/>
                    <a:lstStyle/>
                    <a:p>
                      <a:pPr marL="0" marR="0" algn="r">
                        <a:lnSpc>
                          <a:spcPct val="115000"/>
                        </a:lnSpc>
                        <a:spcBef>
                          <a:spcPts val="0"/>
                        </a:spcBef>
                        <a:spcAft>
                          <a:spcPts val="0"/>
                        </a:spcAft>
                        <a:tabLst>
                          <a:tab pos="502920" algn="dec"/>
                        </a:tabLst>
                      </a:pPr>
                      <a:r>
                        <a:rPr lang="en-US" sz="2400" dirty="0">
                          <a:effectLst/>
                        </a:rPr>
                        <a:t>0.00</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a:effectLst/>
                        </a:rPr>
                        <a:t>0.02</a:t>
                      </a:r>
                      <a:endParaRPr lang="en-US" sz="240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dirty="0">
                          <a:effectLst/>
                        </a:rPr>
                        <a:t>0.00</a:t>
                      </a:r>
                      <a:endParaRPr lang="en-US" sz="2400" dirty="0">
                        <a:effectLst/>
                        <a:latin typeface="Calibri"/>
                        <a:ea typeface="PMingLiU"/>
                        <a:cs typeface="Times New Roman"/>
                      </a:endParaRPr>
                    </a:p>
                  </a:txBody>
                  <a:tcPr marL="68580" marR="68580" marT="0" marB="0" anchor="b"/>
                </a:tc>
                <a:tc>
                  <a:txBody>
                    <a:bodyPr/>
                    <a:lstStyle/>
                    <a:p>
                      <a:pPr marL="0" marR="0" algn="r">
                        <a:lnSpc>
                          <a:spcPct val="115000"/>
                        </a:lnSpc>
                        <a:spcBef>
                          <a:spcPts val="0"/>
                        </a:spcBef>
                        <a:spcAft>
                          <a:spcPts val="0"/>
                        </a:spcAft>
                        <a:tabLst>
                          <a:tab pos="502920" algn="dec"/>
                        </a:tabLst>
                      </a:pPr>
                      <a:r>
                        <a:rPr lang="en-US" sz="2400" dirty="0">
                          <a:effectLst/>
                        </a:rPr>
                        <a:t>0.00</a:t>
                      </a:r>
                      <a:endParaRPr lang="en-US" sz="2400" dirty="0">
                        <a:effectLst/>
                        <a:latin typeface="Calibri"/>
                        <a:ea typeface="PMingLiU"/>
                        <a:cs typeface="Times New Roman"/>
                      </a:endParaRPr>
                    </a:p>
                  </a:txBody>
                  <a:tcPr marL="68580" marR="68580" marT="0" marB="0" anchor="b"/>
                </a:tc>
              </a:tr>
            </a:tbl>
          </a:graphicData>
        </a:graphic>
      </p:graphicFrame>
      <p:sp>
        <p:nvSpPr>
          <p:cNvPr id="4" name="Rectangle 3"/>
          <p:cNvSpPr/>
          <p:nvPr/>
        </p:nvSpPr>
        <p:spPr>
          <a:xfrm>
            <a:off x="344193" y="152400"/>
            <a:ext cx="8307166" cy="523220"/>
          </a:xfrm>
          <a:prstGeom prst="rect">
            <a:avLst/>
          </a:prstGeom>
        </p:spPr>
        <p:txBody>
          <a:bodyPr wrap="square">
            <a:spAutoFit/>
          </a:bodyPr>
          <a:lstStyle/>
          <a:p>
            <a:pPr lvl="0" fontAlgn="base">
              <a:spcBef>
                <a:spcPct val="0"/>
              </a:spcBef>
              <a:spcAft>
                <a:spcPct val="0"/>
              </a:spcAft>
              <a:tabLst>
                <a:tab pos="503238" algn="dec"/>
              </a:tabLst>
            </a:pPr>
            <a:r>
              <a:rPr lang="en-US" altLang="zh-TW" sz="2800" dirty="0">
                <a:latin typeface="Times New Roman" panose="02020603050405020304" pitchFamily="18" charset="0"/>
                <a:ea typeface="PMingLiU" pitchFamily="18" charset="-120"/>
                <a:cs typeface="Times New Roman" panose="02020603050405020304" pitchFamily="18" charset="0"/>
              </a:rPr>
              <a:t>Table 2</a:t>
            </a:r>
            <a:r>
              <a:rPr lang="en-US" altLang="zh-TW" sz="2800" dirty="0" smtClean="0">
                <a:latin typeface="Times New Roman" panose="02020603050405020304" pitchFamily="18" charset="0"/>
                <a:ea typeface="PMingLiU" pitchFamily="18" charset="-120"/>
                <a:cs typeface="Times New Roman" panose="02020603050405020304" pitchFamily="18" charset="0"/>
              </a:rPr>
              <a:t>. </a:t>
            </a:r>
            <a:r>
              <a:rPr lang="en-US" altLang="zh-TW" sz="2800" dirty="0">
                <a:latin typeface="Times New Roman" panose="02020603050405020304" pitchFamily="18" charset="0"/>
                <a:ea typeface="PMingLiU" pitchFamily="18" charset="-120"/>
                <a:cs typeface="Times New Roman" panose="02020603050405020304" pitchFamily="18" charset="0"/>
              </a:rPr>
              <a:t>Program Completion by Numbers of Attempts*</a:t>
            </a:r>
            <a:endParaRPr lang="en-US" altLang="zh-TW" sz="28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39665" y="6536984"/>
            <a:ext cx="89162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03238" algn="dec"/>
              </a:tabLst>
              <a:defRPr>
                <a:solidFill>
                  <a:schemeClr val="tx1"/>
                </a:solidFill>
                <a:latin typeface="Arial" pitchFamily="34" charset="0"/>
                <a:cs typeface="Arial" pitchFamily="34" charset="0"/>
              </a:defRPr>
            </a:lvl1pPr>
            <a:lvl2pPr fontAlgn="base">
              <a:spcBef>
                <a:spcPct val="0"/>
              </a:spcBef>
              <a:spcAft>
                <a:spcPct val="0"/>
              </a:spcAft>
              <a:tabLst>
                <a:tab pos="503238" algn="dec"/>
              </a:tabLst>
              <a:defRPr>
                <a:solidFill>
                  <a:schemeClr val="tx1"/>
                </a:solidFill>
                <a:latin typeface="Arial" pitchFamily="34" charset="0"/>
                <a:cs typeface="Arial" pitchFamily="34" charset="0"/>
              </a:defRPr>
            </a:lvl2pPr>
            <a:lvl3pPr fontAlgn="base">
              <a:spcBef>
                <a:spcPct val="0"/>
              </a:spcBef>
              <a:spcAft>
                <a:spcPct val="0"/>
              </a:spcAft>
              <a:tabLst>
                <a:tab pos="503238" algn="dec"/>
              </a:tabLst>
              <a:defRPr>
                <a:solidFill>
                  <a:schemeClr val="tx1"/>
                </a:solidFill>
                <a:latin typeface="Arial" pitchFamily="34" charset="0"/>
                <a:cs typeface="Arial" pitchFamily="34" charset="0"/>
              </a:defRPr>
            </a:lvl3pPr>
            <a:lvl4pPr fontAlgn="base">
              <a:spcBef>
                <a:spcPct val="0"/>
              </a:spcBef>
              <a:spcAft>
                <a:spcPct val="0"/>
              </a:spcAft>
              <a:tabLst>
                <a:tab pos="503238" algn="dec"/>
              </a:tabLst>
              <a:defRPr>
                <a:solidFill>
                  <a:schemeClr val="tx1"/>
                </a:solidFill>
                <a:latin typeface="Arial" pitchFamily="34" charset="0"/>
                <a:cs typeface="Arial" pitchFamily="34" charset="0"/>
              </a:defRPr>
            </a:lvl4pPr>
            <a:lvl5pPr fontAlgn="base">
              <a:spcBef>
                <a:spcPct val="0"/>
              </a:spcBef>
              <a:spcAft>
                <a:spcPct val="0"/>
              </a:spcAft>
              <a:tabLst>
                <a:tab pos="503238" algn="dec"/>
              </a:tabLst>
              <a:defRPr>
                <a:solidFill>
                  <a:schemeClr val="tx1"/>
                </a:solidFill>
                <a:latin typeface="Arial" pitchFamily="34" charset="0"/>
                <a:cs typeface="Arial" pitchFamily="34" charset="0"/>
              </a:defRPr>
            </a:lvl5pPr>
            <a:lvl6pPr fontAlgn="base">
              <a:spcBef>
                <a:spcPct val="0"/>
              </a:spcBef>
              <a:spcAft>
                <a:spcPct val="0"/>
              </a:spcAft>
              <a:tabLst>
                <a:tab pos="503238" algn="dec"/>
              </a:tabLst>
              <a:defRPr>
                <a:solidFill>
                  <a:schemeClr val="tx1"/>
                </a:solidFill>
                <a:latin typeface="Arial" pitchFamily="34" charset="0"/>
                <a:cs typeface="Arial" pitchFamily="34" charset="0"/>
              </a:defRPr>
            </a:lvl6pPr>
            <a:lvl7pPr fontAlgn="base">
              <a:spcBef>
                <a:spcPct val="0"/>
              </a:spcBef>
              <a:spcAft>
                <a:spcPct val="0"/>
              </a:spcAft>
              <a:tabLst>
                <a:tab pos="503238" algn="dec"/>
              </a:tabLst>
              <a:defRPr>
                <a:solidFill>
                  <a:schemeClr val="tx1"/>
                </a:solidFill>
                <a:latin typeface="Arial" pitchFamily="34" charset="0"/>
                <a:cs typeface="Arial" pitchFamily="34" charset="0"/>
              </a:defRPr>
            </a:lvl7pPr>
            <a:lvl8pPr fontAlgn="base">
              <a:spcBef>
                <a:spcPct val="0"/>
              </a:spcBef>
              <a:spcAft>
                <a:spcPct val="0"/>
              </a:spcAft>
              <a:tabLst>
                <a:tab pos="503238" algn="dec"/>
              </a:tabLst>
              <a:defRPr>
                <a:solidFill>
                  <a:schemeClr val="tx1"/>
                </a:solidFill>
                <a:latin typeface="Arial" pitchFamily="34" charset="0"/>
                <a:cs typeface="Arial" pitchFamily="34" charset="0"/>
              </a:defRPr>
            </a:lvl8pPr>
            <a:lvl9pPr fontAlgn="base">
              <a:spcBef>
                <a:spcPct val="0"/>
              </a:spcBef>
              <a:spcAft>
                <a:spcPct val="0"/>
              </a:spcAft>
              <a:tabLst>
                <a:tab pos="503238" algn="dec"/>
              </a:tabLs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03238" algn="dec"/>
              </a:tabLst>
            </a:pPr>
            <a:r>
              <a:rPr kumimoji="0" lang="en-US" altLang="zh-TW" sz="1600" b="0" i="0" u="none" strike="noStrike" cap="none" normalizeH="0" baseline="0" dirty="0" smtClean="0">
                <a:ln>
                  <a:noFill/>
                </a:ln>
                <a:solidFill>
                  <a:schemeClr val="tx1"/>
                </a:solidFill>
                <a:effectLst/>
                <a:latin typeface="Arial" pitchFamily="34" charset="0"/>
                <a:ea typeface="PMingLiU" pitchFamily="18" charset="-120"/>
                <a:cs typeface="Arial" pitchFamily="34" charset="0"/>
              </a:rPr>
              <a:t>*These percentages were based on all individuals who had successfully completed the program.</a:t>
            </a:r>
            <a:endParaRPr kumimoji="0" lang="en-US" altLang="zh-TW"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96479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483863907"/>
              </p:ext>
            </p:extLst>
          </p:nvPr>
        </p:nvGraphicFramePr>
        <p:xfrm>
          <a:off x="76200" y="152400"/>
          <a:ext cx="9067800" cy="6705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6851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81530097"/>
              </p:ext>
            </p:extLst>
          </p:nvPr>
        </p:nvGraphicFramePr>
        <p:xfrm>
          <a:off x="0" y="76200"/>
          <a:ext cx="9067800" cy="6781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25398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397721663"/>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81348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511003180"/>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6962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800" b="0" dirty="0" smtClean="0">
                <a:latin typeface="Times New Roman" panose="02020603050405020304" pitchFamily="18" charset="0"/>
                <a:cs typeface="Times New Roman" panose="02020603050405020304" pitchFamily="18" charset="0"/>
              </a:rPr>
              <a:t>Factors Contributing to the Overall Decline in DUI Offenses</a:t>
            </a:r>
            <a:endParaRPr lang="en-US" sz="3800"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828800"/>
            <a:ext cx="8534400" cy="4724400"/>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Social </a:t>
            </a:r>
            <a:r>
              <a:rPr lang="en-US" dirty="0">
                <a:latin typeface="Times New Roman" panose="02020603050405020304" pitchFamily="18" charset="0"/>
                <a:cs typeface="Times New Roman" panose="02020603050405020304" pitchFamily="18" charset="0"/>
              </a:rPr>
              <a:t>and cultural shifts in attitudes towards drunk driving,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Public </a:t>
            </a:r>
            <a:r>
              <a:rPr lang="en-US" dirty="0">
                <a:latin typeface="Times New Roman" panose="02020603050405020304" pitchFamily="18" charset="0"/>
                <a:cs typeface="Times New Roman" panose="02020603050405020304" pitchFamily="18" charset="0"/>
              </a:rPr>
              <a:t>awareness campaigns,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Increasing numbers of advocacy </a:t>
            </a:r>
            <a:r>
              <a:rPr lang="en-US" dirty="0">
                <a:latin typeface="Times New Roman" panose="02020603050405020304" pitchFamily="18" charset="0"/>
                <a:cs typeface="Times New Roman" panose="02020603050405020304" pitchFamily="18" charset="0"/>
              </a:rPr>
              <a:t>groups,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Driver </a:t>
            </a:r>
            <a:r>
              <a:rPr lang="en-US" dirty="0">
                <a:latin typeface="Times New Roman" panose="02020603050405020304" pitchFamily="18" charset="0"/>
                <a:cs typeface="Times New Roman" panose="02020603050405020304" pitchFamily="18" charset="0"/>
              </a:rPr>
              <a:t>licensing restrictions,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School-based education programs</a:t>
            </a:r>
          </a:p>
          <a:p>
            <a:r>
              <a:rPr lang="en-US" dirty="0" smtClean="0">
                <a:latin typeface="Times New Roman" panose="02020603050405020304" pitchFamily="18" charset="0"/>
                <a:cs typeface="Times New Roman" panose="02020603050405020304" pitchFamily="18" charset="0"/>
              </a:rPr>
              <a:t>Aggressive </a:t>
            </a:r>
            <a:r>
              <a:rPr lang="en-US" dirty="0">
                <a:latin typeface="Times New Roman" panose="02020603050405020304" pitchFamily="18" charset="0"/>
                <a:cs typeface="Times New Roman" panose="02020603050405020304" pitchFamily="18" charset="0"/>
              </a:rPr>
              <a:t>law enforcement </a:t>
            </a:r>
            <a:r>
              <a:rPr lang="en-US" dirty="0" smtClean="0">
                <a:latin typeface="Times New Roman" panose="02020603050405020304" pitchFamily="18" charset="0"/>
                <a:cs typeface="Times New Roman" panose="02020603050405020304" pitchFamily="18" charset="0"/>
              </a:rPr>
              <a:t>activities</a:t>
            </a:r>
          </a:p>
          <a:p>
            <a:r>
              <a:rPr lang="en-US" b="1" dirty="0" smtClean="0">
                <a:latin typeface="Times New Roman" panose="02020603050405020304" pitchFamily="18" charset="0"/>
                <a:cs typeface="Times New Roman" panose="02020603050405020304" pitchFamily="18" charset="0"/>
              </a:rPr>
              <a:t>One important contributor</a:t>
            </a:r>
            <a:r>
              <a:rPr lang="en-US" dirty="0" smtClean="0">
                <a:latin typeface="Times New Roman" panose="02020603050405020304" pitchFamily="18" charset="0"/>
                <a:cs typeface="Times New Roman" panose="02020603050405020304" pitchFamily="18" charset="0"/>
              </a:rPr>
              <a:t>—the large network of DUI programs across the state that are providing probably the largest education and counseling based intervention services anywhere in the country.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460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917848766"/>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9454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682572620"/>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7535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604308237"/>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2802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242822898"/>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75623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349649143"/>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6683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99196869"/>
              </p:ext>
            </p:extLst>
          </p:nvPr>
        </p:nvGraphicFramePr>
        <p:xfrm>
          <a:off x="112736" y="598105"/>
          <a:ext cx="8915398" cy="6172212"/>
        </p:xfrm>
        <a:graphic>
          <a:graphicData uri="http://schemas.openxmlformats.org/drawingml/2006/table">
            <a:tbl>
              <a:tblPr>
                <a:tableStyleId>{5C22544A-7EE6-4342-B048-85BDC9FD1C3A}</a:tableStyleId>
              </a:tblPr>
              <a:tblGrid>
                <a:gridCol w="2590798"/>
                <a:gridCol w="838200"/>
                <a:gridCol w="685800"/>
                <a:gridCol w="838200"/>
                <a:gridCol w="838200"/>
                <a:gridCol w="838200"/>
                <a:gridCol w="762000"/>
                <a:gridCol w="838200"/>
                <a:gridCol w="685800"/>
              </a:tblGrid>
              <a:tr h="372516">
                <a:tc>
                  <a:txBody>
                    <a:bodyPr/>
                    <a:lstStyle/>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tc>
                <a:tc gridSpan="2">
                  <a:txBody>
                    <a:bodyPr/>
                    <a:lstStyle/>
                    <a:p>
                      <a:pPr marL="38100" marR="38100" algn="ct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Model A</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hMerge="1">
                  <a:txBody>
                    <a:bodyPr/>
                    <a:lstStyle/>
                    <a:p>
                      <a:endParaRPr lang="en-US"/>
                    </a:p>
                  </a:txBody>
                  <a:tcPr/>
                </a:tc>
                <a:tc gridSpan="2">
                  <a:txBody>
                    <a:bodyPr/>
                    <a:lstStyle/>
                    <a:p>
                      <a:pPr marL="38100" marR="38100" algn="ct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Model B</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hMerge="1">
                  <a:txBody>
                    <a:bodyPr/>
                    <a:lstStyle/>
                    <a:p>
                      <a:endParaRPr lang="en-US"/>
                    </a:p>
                  </a:txBody>
                  <a:tcPr/>
                </a:tc>
                <a:tc gridSpan="2">
                  <a:txBody>
                    <a:bodyPr/>
                    <a:lstStyle/>
                    <a:p>
                      <a:pPr marL="38100" marR="38100" algn="ct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Model C</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hMerge="1">
                  <a:txBody>
                    <a:bodyPr/>
                    <a:lstStyle/>
                    <a:p>
                      <a:endParaRPr lang="en-US"/>
                    </a:p>
                  </a:txBody>
                  <a:tcPr/>
                </a:tc>
                <a:tc gridSpan="2">
                  <a:txBody>
                    <a:bodyPr/>
                    <a:lstStyle/>
                    <a:p>
                      <a:pPr marL="38100" marR="38100" algn="ct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Model D</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hMerge="1">
                  <a:txBody>
                    <a:bodyPr/>
                    <a:lstStyle/>
                    <a:p>
                      <a:endParaRPr lang="en-US"/>
                    </a:p>
                  </a:txBody>
                  <a:tcPr/>
                </a:tc>
              </a:tr>
              <a:tr h="362481">
                <a:tc>
                  <a:txBody>
                    <a:bodyPr/>
                    <a:lstStyle/>
                    <a:p>
                      <a:pPr marL="0" marR="38100">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dirty="0" smtClean="0">
                          <a:effectLst/>
                          <a:latin typeface="Times New Roman" panose="02020603050405020304" pitchFamily="18" charset="0"/>
                          <a:ea typeface="+mn-ea"/>
                          <a:cs typeface="Times New Roman" panose="02020603050405020304" pitchFamily="18" charset="0"/>
                        </a:rPr>
                        <a:t>Freq.</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smtClean="0">
                          <a:effectLst/>
                          <a:latin typeface="Times New Roman" panose="02020603050405020304" pitchFamily="18" charset="0"/>
                          <a:ea typeface="+mn-ea"/>
                          <a:cs typeface="Times New Roman" panose="02020603050405020304" pitchFamily="18" charset="0"/>
                        </a:rPr>
                        <a:t>Freq.</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smtClean="0">
                          <a:effectLst/>
                          <a:latin typeface="Times New Roman" panose="02020603050405020304" pitchFamily="18" charset="0"/>
                          <a:ea typeface="+mn-ea"/>
                          <a:cs typeface="Times New Roman" panose="02020603050405020304" pitchFamily="18" charset="0"/>
                        </a:rPr>
                        <a:t>Freq.</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smtClean="0">
                          <a:effectLst/>
                          <a:latin typeface="Times New Roman" panose="02020603050405020304" pitchFamily="18" charset="0"/>
                          <a:ea typeface="+mn-ea"/>
                          <a:cs typeface="Times New Roman" panose="02020603050405020304" pitchFamily="18" charset="0"/>
                        </a:rPr>
                        <a:t>Freq.</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Exceeded Absences</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1,198</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10.1</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2,521</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23.6</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2,547</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0" marR="38100" indent="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20.3</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3,623</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26.0</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Non-Payment</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2,211</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18.6</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1,998</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18.7</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1,836</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14.6</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1,142</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8.2</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Illness-Death</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17</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0.1</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43</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0.4</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104</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0.8</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23</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0.2</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No Contact</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6,968</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58.5</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2,637</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24.7</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5,529</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44.1</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7,135</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51.2</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County Standards</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462</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3.9</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2,064</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19.3</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100</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0.8</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378</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2.7</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Program Sobriety</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179</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1.5</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501</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4.7</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1,162</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9.3</a:t>
                      </a:r>
                      <a:endParaRPr lang="en-US" sz="2000" b="1"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526</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3.8</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Subsequent DUI</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124</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1.0</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277</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2.6</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88</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0.7</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102</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0.7</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Court Termination</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91</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0.8</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55</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0.5</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408</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3.3</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0.0</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Other</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0.0</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15</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0.1</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0.0</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0.0</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Transfer to Model A</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325</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2.7</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38</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0.4</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35</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0.3</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50</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0.4</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Transfer to Model B</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46</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0.4</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154</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1.4</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45</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0.4</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97</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0.7</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Transfer to Model C</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43</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0.4</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48</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0.4</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35</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0.3</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79</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0.6</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Transfer to Model D</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69</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0.6</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72</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0.7</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144</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1.1</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0.0</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Out-of-County Transfer</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184</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1.5</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263</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2.5</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516</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4.1</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778</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5.6</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r>
              <a:tr h="362481">
                <a:tc>
                  <a:txBody>
                    <a:bodyPr/>
                    <a:lstStyle/>
                    <a:p>
                      <a:pPr marL="38100" marR="38100" algn="ct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Total</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ctr"/>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11,917</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100.0</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a:effectLst/>
                          <a:latin typeface="Times New Roman" panose="02020603050405020304" pitchFamily="18" charset="0"/>
                          <a:cs typeface="Times New Roman" panose="02020603050405020304" pitchFamily="18" charset="0"/>
                        </a:rPr>
                        <a:t>10,686</a:t>
                      </a:r>
                      <a:endParaRPr lang="en-US" sz="200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100.0</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12,549</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100.0</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13,934</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c>
                  <a:txBody>
                    <a:bodyPr/>
                    <a:lstStyle/>
                    <a:p>
                      <a:pPr marL="38100" marR="38100" algn="r">
                        <a:lnSpc>
                          <a:spcPts val="16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100.0</a:t>
                      </a:r>
                      <a:endParaRPr lang="en-US" sz="2000" dirty="0">
                        <a:effectLst/>
                        <a:latin typeface="Times New Roman" panose="02020603050405020304" pitchFamily="18" charset="0"/>
                        <a:ea typeface="PMingLiU"/>
                        <a:cs typeface="Times New Roman" panose="02020603050405020304" pitchFamily="18" charset="0"/>
                      </a:endParaRPr>
                    </a:p>
                  </a:txBody>
                  <a:tcPr marL="0" marR="0" marT="0" marB="0" anchor="b"/>
                </a:tc>
              </a:tr>
            </a:tbl>
          </a:graphicData>
        </a:graphic>
      </p:graphicFrame>
      <p:sp>
        <p:nvSpPr>
          <p:cNvPr id="4" name="Rectangle 1"/>
          <p:cNvSpPr>
            <a:spLocks noChangeArrowheads="1"/>
          </p:cNvSpPr>
          <p:nvPr/>
        </p:nvSpPr>
        <p:spPr bwMode="auto">
          <a:xfrm>
            <a:off x="76200" y="-30777"/>
            <a:ext cx="8839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8100" fontAlgn="base">
              <a:spcBef>
                <a:spcPct val="0"/>
              </a:spcBef>
              <a:spcAft>
                <a:spcPct val="0"/>
              </a:spcAft>
              <a:tabLst>
                <a:tab pos="2438400" algn="l"/>
              </a:tabLst>
              <a:defRPr>
                <a:solidFill>
                  <a:schemeClr val="tx1"/>
                </a:solidFill>
                <a:latin typeface="Arial" pitchFamily="34" charset="0"/>
                <a:cs typeface="Arial" pitchFamily="34" charset="0"/>
              </a:defRPr>
            </a:lvl1pPr>
            <a:lvl2pPr fontAlgn="base">
              <a:spcBef>
                <a:spcPct val="0"/>
              </a:spcBef>
              <a:spcAft>
                <a:spcPct val="0"/>
              </a:spcAft>
              <a:tabLst>
                <a:tab pos="2438400" algn="l"/>
              </a:tabLst>
              <a:defRPr>
                <a:solidFill>
                  <a:schemeClr val="tx1"/>
                </a:solidFill>
                <a:latin typeface="Arial" pitchFamily="34" charset="0"/>
                <a:cs typeface="Arial" pitchFamily="34" charset="0"/>
              </a:defRPr>
            </a:lvl2pPr>
            <a:lvl3pPr fontAlgn="base">
              <a:spcBef>
                <a:spcPct val="0"/>
              </a:spcBef>
              <a:spcAft>
                <a:spcPct val="0"/>
              </a:spcAft>
              <a:tabLst>
                <a:tab pos="2438400" algn="l"/>
              </a:tabLst>
              <a:defRPr>
                <a:solidFill>
                  <a:schemeClr val="tx1"/>
                </a:solidFill>
                <a:latin typeface="Arial" pitchFamily="34" charset="0"/>
                <a:cs typeface="Arial" pitchFamily="34" charset="0"/>
              </a:defRPr>
            </a:lvl3pPr>
            <a:lvl4pPr fontAlgn="base">
              <a:spcBef>
                <a:spcPct val="0"/>
              </a:spcBef>
              <a:spcAft>
                <a:spcPct val="0"/>
              </a:spcAft>
              <a:tabLst>
                <a:tab pos="2438400" algn="l"/>
              </a:tabLst>
              <a:defRPr>
                <a:solidFill>
                  <a:schemeClr val="tx1"/>
                </a:solidFill>
                <a:latin typeface="Arial" pitchFamily="34" charset="0"/>
                <a:cs typeface="Arial" pitchFamily="34" charset="0"/>
              </a:defRPr>
            </a:lvl4pPr>
            <a:lvl5pPr fontAlgn="base">
              <a:spcBef>
                <a:spcPct val="0"/>
              </a:spcBef>
              <a:spcAft>
                <a:spcPct val="0"/>
              </a:spcAft>
              <a:tabLst>
                <a:tab pos="2438400" algn="l"/>
              </a:tabLst>
              <a:defRPr>
                <a:solidFill>
                  <a:schemeClr val="tx1"/>
                </a:solidFill>
                <a:latin typeface="Arial" pitchFamily="34" charset="0"/>
                <a:cs typeface="Arial" pitchFamily="34" charset="0"/>
              </a:defRPr>
            </a:lvl5pPr>
            <a:lvl6pPr fontAlgn="base">
              <a:spcBef>
                <a:spcPct val="0"/>
              </a:spcBef>
              <a:spcAft>
                <a:spcPct val="0"/>
              </a:spcAft>
              <a:tabLst>
                <a:tab pos="2438400" algn="l"/>
              </a:tabLst>
              <a:defRPr>
                <a:solidFill>
                  <a:schemeClr val="tx1"/>
                </a:solidFill>
                <a:latin typeface="Arial" pitchFamily="34" charset="0"/>
                <a:cs typeface="Arial" pitchFamily="34" charset="0"/>
              </a:defRPr>
            </a:lvl6pPr>
            <a:lvl7pPr fontAlgn="base">
              <a:spcBef>
                <a:spcPct val="0"/>
              </a:spcBef>
              <a:spcAft>
                <a:spcPct val="0"/>
              </a:spcAft>
              <a:tabLst>
                <a:tab pos="2438400" algn="l"/>
              </a:tabLst>
              <a:defRPr>
                <a:solidFill>
                  <a:schemeClr val="tx1"/>
                </a:solidFill>
                <a:latin typeface="Arial" pitchFamily="34" charset="0"/>
                <a:cs typeface="Arial" pitchFamily="34" charset="0"/>
              </a:defRPr>
            </a:lvl7pPr>
            <a:lvl8pPr fontAlgn="base">
              <a:spcBef>
                <a:spcPct val="0"/>
              </a:spcBef>
              <a:spcAft>
                <a:spcPct val="0"/>
              </a:spcAft>
              <a:tabLst>
                <a:tab pos="2438400" algn="l"/>
              </a:tabLst>
              <a:defRPr>
                <a:solidFill>
                  <a:schemeClr val="tx1"/>
                </a:solidFill>
                <a:latin typeface="Arial" pitchFamily="34" charset="0"/>
                <a:cs typeface="Arial" pitchFamily="34" charset="0"/>
              </a:defRPr>
            </a:lvl8pPr>
            <a:lvl9pPr fontAlgn="base">
              <a:spcBef>
                <a:spcPct val="0"/>
              </a:spcBef>
              <a:spcAft>
                <a:spcPct val="0"/>
              </a:spcAft>
              <a:tabLst>
                <a:tab pos="2438400" algn="l"/>
              </a:tabLst>
              <a:defRPr>
                <a:solidFill>
                  <a:schemeClr val="tx1"/>
                </a:solidFill>
                <a:latin typeface="Arial" pitchFamily="34" charset="0"/>
                <a:cs typeface="Arial" pitchFamily="34" charset="0"/>
              </a:defRPr>
            </a:lvl9pPr>
          </a:lstStyle>
          <a:p>
            <a:pPr marL="0" marR="0" lvl="0" indent="38100" algn="l" defTabSz="914400" rtl="0" eaLnBrk="1" fontAlgn="base" latinLnBrk="0" hangingPunct="1">
              <a:lnSpc>
                <a:spcPct val="100000"/>
              </a:lnSpc>
              <a:spcBef>
                <a:spcPct val="0"/>
              </a:spcBef>
              <a:spcAft>
                <a:spcPct val="0"/>
              </a:spcAft>
              <a:buClrTx/>
              <a:buSzTx/>
              <a:buFontTx/>
              <a:buNone/>
              <a:tabLst>
                <a:tab pos="2438400" algn="l"/>
              </a:tabLst>
            </a:pPr>
            <a:r>
              <a:rPr kumimoji="0" lang="en-US" altLang="zh-TW" sz="2800" i="0" u="none" strike="noStrike" cap="none" normalizeH="0" baseline="0" dirty="0" smtClean="0">
                <a:ln>
                  <a:noFill/>
                </a:ln>
                <a:solidFill>
                  <a:schemeClr val="tx1"/>
                </a:solidFill>
                <a:effectLst/>
                <a:latin typeface="Times New Roman" panose="02020603050405020304" pitchFamily="18" charset="0"/>
                <a:ea typeface="PMingLiU" pitchFamily="18" charset="-120"/>
                <a:cs typeface="Times New Roman" panose="02020603050405020304" pitchFamily="18" charset="0"/>
              </a:rPr>
              <a:t>Table 2. Reasons for Termination by Provider (N=49,086)</a:t>
            </a:r>
            <a:endParaRPr kumimoji="0" lang="en-US" altLang="zh-TW"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38100" algn="l" defTabSz="914400" rtl="0" eaLnBrk="0" fontAlgn="base" latinLnBrk="0" hangingPunct="0">
              <a:lnSpc>
                <a:spcPct val="100000"/>
              </a:lnSpc>
              <a:spcBef>
                <a:spcPct val="0"/>
              </a:spcBef>
              <a:spcAft>
                <a:spcPct val="0"/>
              </a:spcAft>
              <a:buClrTx/>
              <a:buSzTx/>
              <a:buFontTx/>
              <a:buNone/>
              <a:tabLst>
                <a:tab pos="2438400" algn="l"/>
              </a:tabLst>
            </a:pPr>
            <a:endParaRPr kumimoji="0" lang="en-US" altLang="zh-TW" sz="24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42258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smtClean="0">
                <a:latin typeface="Times New Roman" panose="02020603050405020304" pitchFamily="18" charset="0"/>
                <a:cs typeface="Times New Roman" panose="02020603050405020304" pitchFamily="18" charset="0"/>
              </a:rPr>
              <a:t>Take-Home Points</a:t>
            </a:r>
            <a:endParaRPr lang="en-US"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latin typeface="Times New Roman" panose="02020603050405020304" pitchFamily="18" charset="0"/>
                <a:cs typeface="Times New Roman" panose="02020603050405020304" pitchFamily="18" charset="0"/>
              </a:rPr>
              <a:t>DUI programs in CA represent a large-scale social-behavioral intervention; therefore its performance and impact need to be assessed. </a:t>
            </a:r>
          </a:p>
          <a:p>
            <a:r>
              <a:rPr lang="en-US" dirty="0" smtClean="0">
                <a:latin typeface="Times New Roman" panose="02020603050405020304" pitchFamily="18" charset="0"/>
                <a:cs typeface="Times New Roman" panose="02020603050405020304" pitchFamily="18" charset="0"/>
              </a:rPr>
              <a:t>Common data elements are first step to seek evidence-based practices.</a:t>
            </a:r>
          </a:p>
          <a:p>
            <a:r>
              <a:rPr lang="en-US" dirty="0" smtClean="0">
                <a:latin typeface="Times New Roman" panose="02020603050405020304" pitchFamily="18" charset="0"/>
                <a:cs typeface="Times New Roman" panose="02020603050405020304" pitchFamily="18" charset="0"/>
              </a:rPr>
              <a:t>San Diego common data elements showcased the possibility of such data gathering across the state.</a:t>
            </a:r>
          </a:p>
          <a:p>
            <a:r>
              <a:rPr lang="en-US" dirty="0" smtClean="0">
                <a:latin typeface="Times New Roman" panose="02020603050405020304" pitchFamily="18" charset="0"/>
                <a:cs typeface="Times New Roman" panose="02020603050405020304" pitchFamily="18" charset="0"/>
              </a:rPr>
              <a:t>Information about differences in program performance and operations is critical for county and state oversight agencies.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467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686800" cy="1252728"/>
          </a:xfrm>
        </p:spPr>
        <p:txBody>
          <a:bodyPr>
            <a:noAutofit/>
          </a:bodyPr>
          <a:lstStyle/>
          <a:p>
            <a:pPr algn="ctr"/>
            <a:r>
              <a:rPr lang="en-US" sz="3800" b="0" dirty="0" smtClean="0">
                <a:latin typeface="Times New Roman" panose="02020603050405020304" pitchFamily="18" charset="0"/>
                <a:cs typeface="Times New Roman" panose="02020603050405020304" pitchFamily="18" charset="0"/>
              </a:rPr>
              <a:t>Diverse Range of DUI Program Providers</a:t>
            </a:r>
            <a:endParaRPr lang="en-US" sz="3800"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2596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There are 487 different DUI programs, under 267 program providers.</a:t>
            </a:r>
          </a:p>
          <a:p>
            <a:r>
              <a:rPr lang="en-US" dirty="0" smtClean="0">
                <a:latin typeface="Times New Roman" panose="02020603050405020304" pitchFamily="18" charset="0"/>
                <a:cs typeface="Times New Roman" panose="02020603050405020304" pitchFamily="18" charset="0"/>
              </a:rPr>
              <a:t>Providers range from large corporations to small stand-alone operators.</a:t>
            </a:r>
          </a:p>
          <a:p>
            <a:r>
              <a:rPr lang="en-US" dirty="0" smtClean="0">
                <a:latin typeface="Times New Roman" panose="02020603050405020304" pitchFamily="18" charset="0"/>
                <a:cs typeface="Times New Roman" panose="02020603050405020304" pitchFamily="18" charset="0"/>
              </a:rPr>
              <a:t>While all program operations are governed by Title 9, specific curricular and intervention activities vary tremendously across the state. </a:t>
            </a:r>
          </a:p>
          <a:p>
            <a:r>
              <a:rPr lang="en-US" dirty="0" smtClean="0">
                <a:latin typeface="Times New Roman" panose="02020603050405020304" pitchFamily="18" charset="0"/>
                <a:cs typeface="Times New Roman" panose="02020603050405020304" pitchFamily="18" charset="0"/>
              </a:rPr>
              <a:t>More than half of all DUI program providers have been in continuous operations for more than two decades.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90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686800" cy="1252728"/>
          </a:xfrm>
        </p:spPr>
        <p:txBody>
          <a:bodyPr>
            <a:noAutofit/>
          </a:bodyPr>
          <a:lstStyle/>
          <a:p>
            <a:pPr algn="ctr"/>
            <a:r>
              <a:rPr lang="en-US" sz="3800" b="0" dirty="0" smtClean="0">
                <a:latin typeface="Times New Roman" panose="02020603050405020304" pitchFamily="18" charset="0"/>
                <a:cs typeface="Times New Roman" panose="02020603050405020304" pitchFamily="18" charset="0"/>
              </a:rPr>
              <a:t>Program Outcomes Are Not Easy to Assess Due to Diversity of Providers</a:t>
            </a:r>
            <a:endParaRPr lang="en-US" sz="3800"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25963"/>
          </a:xfrm>
        </p:spPr>
        <p:txBody>
          <a:bodyPr>
            <a:normAutofit/>
          </a:bodyPr>
          <a:lstStyle/>
          <a:p>
            <a:r>
              <a:rPr lang="en-US" dirty="0" smtClean="0">
                <a:latin typeface="Times New Roman" panose="02020603050405020304" pitchFamily="18" charset="0"/>
                <a:cs typeface="Times New Roman" panose="02020603050405020304" pitchFamily="18" charset="0"/>
              </a:rPr>
              <a:t>With a few exceptions, most DUI programs are not engaged in regular program outcome assessment.</a:t>
            </a:r>
          </a:p>
          <a:p>
            <a:r>
              <a:rPr lang="en-US" dirty="0" smtClean="0">
                <a:latin typeface="Times New Roman" panose="02020603050405020304" pitchFamily="18" charset="0"/>
                <a:cs typeface="Times New Roman" panose="02020603050405020304" pitchFamily="18" charset="0"/>
              </a:rPr>
              <a:t>CA state oversight agency in recent years began to establish benchmarks and explore ways where common data can be gathered for outcome assessment.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661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800" b="0" dirty="0" smtClean="0">
                <a:latin typeface="Times New Roman" panose="02020603050405020304" pitchFamily="18" charset="0"/>
                <a:cs typeface="Times New Roman" panose="02020603050405020304" pitchFamily="18" charset="0"/>
              </a:rPr>
              <a:t>DMV Annual  Data Report Tracks Two Outcome Measures</a:t>
            </a:r>
            <a:endParaRPr lang="en-US" sz="3800"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25963"/>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 alcohol-involved crashes; and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 DUI incidents, which include alcohol-involved crashes, DUI convictions, Administrative Per Se suspensions and DUI failure-to-appear notices (FTA</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DMV reports do not seek effective programs or intervention models. </a:t>
            </a:r>
          </a:p>
          <a:p>
            <a:r>
              <a:rPr lang="en-US" dirty="0" smtClean="0">
                <a:latin typeface="Times New Roman" panose="02020603050405020304" pitchFamily="18" charset="0"/>
                <a:cs typeface="Times New Roman" panose="02020603050405020304" pitchFamily="18" charset="0"/>
              </a:rPr>
              <a:t>DMV reports in general find limited evidence in support of DUI programs on recidivism.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637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800" b="0" dirty="0" smtClean="0">
                <a:latin typeface="Times New Roman" panose="02020603050405020304" pitchFamily="18" charset="0"/>
                <a:cs typeface="Times New Roman" panose="02020603050405020304" pitchFamily="18" charset="0"/>
              </a:rPr>
              <a:t>Findings on Subsequent Crashes from DMV Studies (2012)</a:t>
            </a:r>
            <a:endParaRPr lang="en-US" sz="3800"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28800"/>
            <a:ext cx="8229600" cy="4525963"/>
          </a:xfrm>
        </p:spPr>
        <p:txBody>
          <a:bodyPr>
            <a:normAutofit fontScale="92500" lnSpcReduction="10000"/>
          </a:bodyPr>
          <a:lstStyle/>
          <a:p>
            <a:pPr lvl="0"/>
            <a:r>
              <a:rPr lang="en-US" dirty="0" smtClean="0">
                <a:latin typeface="Times New Roman" panose="02020603050405020304" pitchFamily="18" charset="0"/>
                <a:cs typeface="Times New Roman" panose="02020603050405020304" pitchFamily="18" charset="0"/>
              </a:rPr>
              <a:t>For 8 years in a row, assignment </a:t>
            </a:r>
            <a:r>
              <a:rPr lang="en-US" dirty="0">
                <a:latin typeface="Times New Roman" panose="02020603050405020304" pitchFamily="18" charset="0"/>
                <a:cs typeface="Times New Roman" panose="02020603050405020304" pitchFamily="18" charset="0"/>
              </a:rPr>
              <a:t>to a DUI program was not significantly associated with 1-year subsequent crash rates; </a:t>
            </a:r>
          </a:p>
          <a:p>
            <a:pPr lvl="0"/>
            <a:r>
              <a:rPr lang="en-US" dirty="0">
                <a:latin typeface="Times New Roman" panose="02020603050405020304" pitchFamily="18" charset="0"/>
                <a:cs typeface="Times New Roman" panose="02020603050405020304" pitchFamily="18" charset="0"/>
              </a:rPr>
              <a:t>But in 2009, for those referred to DUI programs, the crash rates are slightly lower this year (3.57 per 100 drivers) than in the previous year’s evaluation (4.08 per 100 drivers).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However</a:t>
            </a:r>
            <a:r>
              <a:rPr lang="en-US" dirty="0">
                <a:latin typeface="Times New Roman" panose="02020603050405020304" pitchFamily="18" charset="0"/>
                <a:cs typeface="Times New Roman" panose="02020603050405020304" pitchFamily="18" charset="0"/>
              </a:rPr>
              <a:t>, the drop in the crash rates may reflect the overall statewide decline in crashes that occurred in 2009</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586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t>3-6-9 Month Programs Make No Difference in Outcomes</a:t>
            </a:r>
            <a:endParaRPr lang="en-US" dirty="0"/>
          </a:p>
        </p:txBody>
      </p:sp>
      <p:sp>
        <p:nvSpPr>
          <p:cNvPr id="3" name="Content Placeholder 2"/>
          <p:cNvSpPr>
            <a:spLocks noGrp="1"/>
          </p:cNvSpPr>
          <p:nvPr>
            <p:ph idx="1"/>
          </p:nvPr>
        </p:nvSpPr>
        <p:spPr>
          <a:xfrm>
            <a:off x="457200" y="1676400"/>
            <a:ext cx="8229600" cy="4525963"/>
          </a:xfrm>
        </p:spPr>
        <p:txBody>
          <a:bodyPr>
            <a:normAutofit fontScale="85000" lnSpcReduction="20000"/>
          </a:bodyPr>
          <a:lstStyle/>
          <a:p>
            <a:pPr lvl="0"/>
            <a:r>
              <a:rPr lang="en-US" dirty="0" smtClean="0">
                <a:latin typeface="Times New Roman" panose="02020603050405020304" pitchFamily="18" charset="0"/>
                <a:cs typeface="Times New Roman" panose="02020603050405020304" pitchFamily="18" charset="0"/>
              </a:rPr>
              <a:t>DMV Studies repeatedly found no association between recidivism and length of programs. </a:t>
            </a:r>
          </a:p>
          <a:p>
            <a:pPr lvl="0"/>
            <a:r>
              <a:rPr lang="en-US" dirty="0" smtClean="0">
                <a:latin typeface="Times New Roman" panose="02020603050405020304" pitchFamily="18" charset="0"/>
                <a:cs typeface="Times New Roman" panose="02020603050405020304" pitchFamily="18" charset="0"/>
              </a:rPr>
              <a:t>Findings are </a:t>
            </a:r>
            <a:r>
              <a:rPr lang="en-US" dirty="0">
                <a:latin typeface="Times New Roman" panose="02020603050405020304" pitchFamily="18" charset="0"/>
                <a:cs typeface="Times New Roman" panose="02020603050405020304" pitchFamily="18" charset="0"/>
              </a:rPr>
              <a:t>consistent </a:t>
            </a:r>
            <a:r>
              <a:rPr lang="en-US" dirty="0" smtClean="0">
                <a:latin typeface="Times New Roman" panose="02020603050405020304" pitchFamily="18" charset="0"/>
                <a:cs typeface="Times New Roman" panose="02020603050405020304" pitchFamily="18" charset="0"/>
              </a:rPr>
              <a:t>for many years that the 9-month do not produce better results than the 3-month programs; or the 6-month programs were any better than the 3-months.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David J. </a:t>
            </a:r>
            <a:r>
              <a:rPr lang="en-US" dirty="0" err="1">
                <a:latin typeface="Times New Roman" panose="02020603050405020304" pitchFamily="18" charset="0"/>
                <a:cs typeface="Times New Roman" panose="02020603050405020304" pitchFamily="18" charset="0"/>
              </a:rPr>
              <a:t>DeYoung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Chief of Research at DMV, previously examined </a:t>
            </a:r>
            <a:r>
              <a:rPr lang="en-US" dirty="0">
                <a:latin typeface="Times New Roman" panose="02020603050405020304" pitchFamily="18" charset="0"/>
                <a:cs typeface="Times New Roman" panose="02020603050405020304" pitchFamily="18" charset="0"/>
              </a:rPr>
              <a:t>the effectiveness of lengthening SB 38 alcohol treatment programs from 12 to 18 months for second offenders and found no evidence that the additional 6 months contributed to reducing DUI </a:t>
            </a:r>
            <a:r>
              <a:rPr lang="en-US" dirty="0" smtClean="0">
                <a:latin typeface="Times New Roman" panose="02020603050405020304" pitchFamily="18" charset="0"/>
                <a:cs typeface="Times New Roman" panose="02020603050405020304" pitchFamily="18" charset="0"/>
              </a:rPr>
              <a:t>recidivism.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157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0" dirty="0" smtClean="0">
                <a:latin typeface="Times New Roman" panose="02020603050405020304" pitchFamily="18" charset="0"/>
                <a:cs typeface="Times New Roman" panose="02020603050405020304" pitchFamily="18" charset="0"/>
              </a:rPr>
              <a:t>Need for Evidence-Based Practices</a:t>
            </a:r>
            <a:endParaRPr lang="en-US"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81201"/>
            <a:ext cx="8229600" cy="335280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Two </a:t>
            </a:r>
            <a:r>
              <a:rPr lang="en-US" dirty="0">
                <a:latin typeface="Times New Roman" panose="02020603050405020304" pitchFamily="18" charset="0"/>
                <a:cs typeface="Times New Roman" panose="02020603050405020304" pitchFamily="18" charset="0"/>
              </a:rPr>
              <a:t>likely explanations for the overall lack of favorable outcomes from California’s DUI programs: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the design limitations of the DMV study produced flawed </a:t>
            </a:r>
            <a:r>
              <a:rPr lang="en-US" dirty="0" smtClean="0">
                <a:latin typeface="Times New Roman" panose="02020603050405020304" pitchFamily="18" charset="0"/>
                <a:cs typeface="Times New Roman" panose="02020603050405020304" pitchFamily="18" charset="0"/>
              </a:rPr>
              <a:t>estimates, or </a:t>
            </a:r>
          </a:p>
          <a:p>
            <a:pPr lvl="1"/>
            <a:r>
              <a:rPr lang="en-US" dirty="0" smtClean="0">
                <a:latin typeface="Times New Roman" panose="02020603050405020304" pitchFamily="18" charset="0"/>
                <a:cs typeface="Times New Roman" panose="02020603050405020304" pitchFamily="18" charset="0"/>
              </a:rPr>
              <a:t>2) ineffective </a:t>
            </a:r>
            <a:r>
              <a:rPr lang="en-US" dirty="0">
                <a:latin typeface="Times New Roman" panose="02020603050405020304" pitchFamily="18" charset="0"/>
                <a:cs typeface="Times New Roman" panose="02020603050405020304" pitchFamily="18" charset="0"/>
              </a:rPr>
              <a:t>programs </a:t>
            </a:r>
            <a:r>
              <a:rPr lang="en-US" dirty="0" smtClean="0">
                <a:latin typeface="Times New Roman" panose="02020603050405020304" pitchFamily="18" charset="0"/>
                <a:cs typeface="Times New Roman" panose="02020603050405020304" pitchFamily="18" charset="0"/>
              </a:rPr>
              <a:t>produced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washed-out </a:t>
            </a:r>
            <a:r>
              <a:rPr lang="en-US" dirty="0">
                <a:latin typeface="Times New Roman" panose="02020603050405020304" pitchFamily="18" charset="0"/>
                <a:cs typeface="Times New Roman" panose="02020603050405020304" pitchFamily="18" charset="0"/>
              </a:rPr>
              <a:t>effect, bringing down the performance of </a:t>
            </a:r>
            <a:r>
              <a:rPr lang="en-US" dirty="0" smtClean="0">
                <a:latin typeface="Times New Roman" panose="02020603050405020304" pitchFamily="18" charset="0"/>
                <a:cs typeface="Times New Roman" panose="02020603050405020304" pitchFamily="18" charset="0"/>
              </a:rPr>
              <a:t>outstanding providers</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110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Module</Template>
  <TotalTime>509</TotalTime>
  <Words>2211</Words>
  <Application>Microsoft Office PowerPoint</Application>
  <PresentationFormat>On-screen Show (4:3)</PresentationFormat>
  <Paragraphs>405</Paragraphs>
  <Slides>36</Slides>
  <Notes>19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Module</vt:lpstr>
      <vt:lpstr>Mary M. Skorka, DUI/PSN Supervisor California Department of Health Care Services Substance Use Disorder Compliance Division Sacramento, CA 95811</vt:lpstr>
      <vt:lpstr>Some Background on CA DUI Situation </vt:lpstr>
      <vt:lpstr>Factors Contributing to the Overall Decline in DUI Offenses</vt:lpstr>
      <vt:lpstr>Diverse Range of DUI Program Providers</vt:lpstr>
      <vt:lpstr>Program Outcomes Are Not Easy to Assess Due to Diversity of Providers</vt:lpstr>
      <vt:lpstr>DMV Annual  Data Report Tracks Two Outcome Measures</vt:lpstr>
      <vt:lpstr>Findings on Subsequent Crashes from DMV Studies (2012)</vt:lpstr>
      <vt:lpstr>3-6-9 Month Programs Make No Difference in Outcomes</vt:lpstr>
      <vt:lpstr>Need for Evidence-Based Practices</vt:lpstr>
      <vt:lpstr>Goals and Challenges in Current State Oversight Functions</vt:lpstr>
      <vt:lpstr>Four San Diego Programs</vt:lpstr>
      <vt:lpstr>Distinct Program Models</vt:lpstr>
      <vt:lpstr>San Diego Data Problems</vt:lpstr>
      <vt:lpstr>Common Data Elements Revealed:</vt:lpstr>
      <vt:lpstr>Table 1. Enrollment by Providers in San Diego County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Take-Home Points</vt:lpstr>
    </vt:vector>
  </TitlesOfParts>
  <Company>SDSU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Sheldon Zhang Department of Sociology szhang@mail.sdsu.edu</dc:title>
  <dc:creator>Sheldon Zhang</dc:creator>
  <cp:lastModifiedBy>CAL</cp:lastModifiedBy>
  <cp:revision>89</cp:revision>
  <dcterms:created xsi:type="dcterms:W3CDTF">2013-04-21T05:35:24Z</dcterms:created>
  <dcterms:modified xsi:type="dcterms:W3CDTF">2014-08-07T07:40:54Z</dcterms:modified>
</cp:coreProperties>
</file>