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2"/>
  </p:notesMasterIdLst>
  <p:handoutMasterIdLst>
    <p:handoutMasterId r:id="rId43"/>
  </p:handoutMasterIdLst>
  <p:sldIdLst>
    <p:sldId id="334" r:id="rId2"/>
    <p:sldId id="281" r:id="rId3"/>
    <p:sldId id="267" r:id="rId4"/>
    <p:sldId id="335" r:id="rId5"/>
    <p:sldId id="303" r:id="rId6"/>
    <p:sldId id="272" r:id="rId7"/>
    <p:sldId id="269" r:id="rId8"/>
    <p:sldId id="271" r:id="rId9"/>
    <p:sldId id="304" r:id="rId10"/>
    <p:sldId id="257" r:id="rId11"/>
    <p:sldId id="258" r:id="rId12"/>
    <p:sldId id="259" r:id="rId13"/>
    <p:sldId id="260" r:id="rId14"/>
    <p:sldId id="261" r:id="rId15"/>
    <p:sldId id="305" r:id="rId16"/>
    <p:sldId id="319" r:id="rId17"/>
    <p:sldId id="296" r:id="rId18"/>
    <p:sldId id="297" r:id="rId19"/>
    <p:sldId id="316" r:id="rId20"/>
    <p:sldId id="265" r:id="rId21"/>
    <p:sldId id="268" r:id="rId22"/>
    <p:sldId id="317" r:id="rId23"/>
    <p:sldId id="276" r:id="rId24"/>
    <p:sldId id="279" r:id="rId25"/>
    <p:sldId id="277" r:id="rId26"/>
    <p:sldId id="323" r:id="rId27"/>
    <p:sldId id="307" r:id="rId28"/>
    <p:sldId id="283" r:id="rId29"/>
    <p:sldId id="324" r:id="rId30"/>
    <p:sldId id="331" r:id="rId31"/>
    <p:sldId id="326" r:id="rId32"/>
    <p:sldId id="318" r:id="rId33"/>
    <p:sldId id="285" r:id="rId34"/>
    <p:sldId id="287" r:id="rId35"/>
    <p:sldId id="291" r:id="rId36"/>
    <p:sldId id="325" r:id="rId37"/>
    <p:sldId id="314" r:id="rId38"/>
    <p:sldId id="332" r:id="rId39"/>
    <p:sldId id="320" r:id="rId40"/>
    <p:sldId id="298" r:id="rId4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114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33815-BC65-415F-8861-EBC0819B11E1}" type="datetimeFigureOut">
              <a:rPr lang="en-US" smtClean="0"/>
              <a:t>8/6/2014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83F1B-C265-452D-9D3E-0150E8AA6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99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E5743-361A-43FB-9B7D-36A07F56F3B1}" type="datetimeFigureOut">
              <a:rPr lang="en-US" smtClean="0"/>
              <a:t>8/6/2014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F29C8-0E06-4A42-A4FA-FCC063540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4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93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94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9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03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62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34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51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90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Anderson</a:t>
            </a:r>
            <a:r>
              <a:rPr lang="en-US" baseline="0" dirty="0" smtClean="0"/>
              <a:t> et. Al (WHO study) looked at Effectiveness of:</a:t>
            </a:r>
          </a:p>
          <a:p>
            <a:r>
              <a:rPr lang="en-US" baseline="0" dirty="0" smtClean="0"/>
              <a:t>Education and information</a:t>
            </a:r>
          </a:p>
          <a:p>
            <a:r>
              <a:rPr lang="en-US" baseline="0" dirty="0" smtClean="0"/>
              <a:t>Health sector measures</a:t>
            </a:r>
          </a:p>
          <a:p>
            <a:r>
              <a:rPr lang="en-US" baseline="0" dirty="0" smtClean="0"/>
              <a:t>Community programs</a:t>
            </a:r>
          </a:p>
          <a:p>
            <a:r>
              <a:rPr lang="en-US" baseline="0" dirty="0" smtClean="0"/>
              <a:t>Policies and countermeasures</a:t>
            </a:r>
          </a:p>
          <a:p>
            <a:r>
              <a:rPr lang="en-US" baseline="0" dirty="0" smtClean="0"/>
              <a:t>Availability of alcohol</a:t>
            </a:r>
          </a:p>
          <a:p>
            <a:r>
              <a:rPr lang="en-US" baseline="0" dirty="0" smtClean="0"/>
              <a:t>Alcohol marketing</a:t>
            </a:r>
          </a:p>
          <a:p>
            <a:r>
              <a:rPr lang="en-US" baseline="0" dirty="0" smtClean="0"/>
              <a:t>Alcohol pricing/taxing</a:t>
            </a:r>
          </a:p>
          <a:p>
            <a:r>
              <a:rPr lang="en-US" baseline="0" dirty="0" smtClean="0"/>
              <a:t>Training of bar staff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27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8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6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84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44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29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57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8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50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0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09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12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974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458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64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98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790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121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327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690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096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50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8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8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0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79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49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F29C8-0E06-4A42-A4FA-FCC063540C6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BDDB-5004-4202-9D14-BFF7E7FB5070}" type="datetimeFigureOut">
              <a:rPr lang="en-US" smtClean="0"/>
              <a:t>8/6/2014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3D-E365-4A1B-BB95-92D58DC1A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2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BDDB-5004-4202-9D14-BFF7E7FB5070}" type="datetimeFigureOut">
              <a:rPr lang="en-US" smtClean="0"/>
              <a:t>8/6/2014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3D-E365-4A1B-BB95-92D58DC1A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BDDB-5004-4202-9D14-BFF7E7FB5070}" type="datetimeFigureOut">
              <a:rPr lang="en-US" smtClean="0"/>
              <a:t>8/6/2014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3D-E365-4A1B-BB95-92D58DC1A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2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BDDB-5004-4202-9D14-BFF7E7FB5070}" type="datetimeFigureOut">
              <a:rPr lang="en-US" smtClean="0"/>
              <a:t>8/6/2014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3D-E365-4A1B-BB95-92D58DC1A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BDDB-5004-4202-9D14-BFF7E7FB5070}" type="datetimeFigureOut">
              <a:rPr lang="en-US" smtClean="0"/>
              <a:t>8/6/2014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3D-E365-4A1B-BB95-92D58DC1A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4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BDDB-5004-4202-9D14-BFF7E7FB5070}" type="datetimeFigureOut">
              <a:rPr lang="en-US" smtClean="0"/>
              <a:t>8/6/2014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3D-E365-4A1B-BB95-92D58DC1A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8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BDDB-5004-4202-9D14-BFF7E7FB5070}" type="datetimeFigureOut">
              <a:rPr lang="en-US" smtClean="0"/>
              <a:t>8/6/2014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3D-E365-4A1B-BB95-92D58DC1A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3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BDDB-5004-4202-9D14-BFF7E7FB5070}" type="datetimeFigureOut">
              <a:rPr lang="en-US" smtClean="0"/>
              <a:t>8/6/2014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3D-E365-4A1B-BB95-92D58DC1A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1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BDDB-5004-4202-9D14-BFF7E7FB5070}" type="datetimeFigureOut">
              <a:rPr lang="en-US" smtClean="0"/>
              <a:t>8/6/2014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3D-E365-4A1B-BB95-92D58DC1A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3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BDDB-5004-4202-9D14-BFF7E7FB5070}" type="datetimeFigureOut">
              <a:rPr lang="en-US" smtClean="0"/>
              <a:t>8/6/2014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3D-E365-4A1B-BB95-92D58DC1A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5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BDDB-5004-4202-9D14-BFF7E7FB5070}" type="datetimeFigureOut">
              <a:rPr lang="en-US" smtClean="0"/>
              <a:t>8/6/2014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3D-E365-4A1B-BB95-92D58DC1A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3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BDDB-5004-4202-9D14-BFF7E7FB5070}" type="datetimeFigureOut">
              <a:rPr lang="en-US" smtClean="0"/>
              <a:t>8/6/2014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63B3D-E365-4A1B-BB95-92D58DC1A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01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State of DUI </a:t>
            </a:r>
            <a:r>
              <a:rPr lang="en-US" dirty="0" smtClean="0"/>
              <a:t>Treatment — What We Know from Latest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191000"/>
            <a:ext cx="6248400" cy="1524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Kelly </a:t>
            </a:r>
            <a:r>
              <a:rPr lang="en-US" dirty="0" err="1" smtClean="0"/>
              <a:t>Cowger</a:t>
            </a:r>
            <a:endParaRPr lang="en-US" dirty="0" smtClean="0"/>
          </a:p>
          <a:p>
            <a:r>
              <a:rPr lang="en-US" dirty="0"/>
              <a:t>DUI, NTP, CJ (DNCJ) Branch</a:t>
            </a:r>
          </a:p>
          <a:p>
            <a:r>
              <a:rPr lang="en-US" dirty="0" smtClean="0"/>
              <a:t>Substance </a:t>
            </a:r>
            <a:r>
              <a:rPr lang="en-US" dirty="0"/>
              <a:t>Use Disorder Compliance </a:t>
            </a:r>
            <a:r>
              <a:rPr lang="en-US" dirty="0" smtClean="0"/>
              <a:t>Division</a:t>
            </a:r>
          </a:p>
          <a:p>
            <a:r>
              <a:rPr lang="en-US" dirty="0"/>
              <a:t>Department of Health Care Services</a:t>
            </a:r>
            <a:endParaRPr lang="en-US" dirty="0"/>
          </a:p>
          <a:p>
            <a:r>
              <a:rPr lang="en-US" dirty="0" smtClean="0"/>
              <a:t>Sacramento</a:t>
            </a:r>
            <a:r>
              <a:rPr lang="en-US" dirty="0"/>
              <a:t>, CA 95899-7413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DUI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Pre-1950:</a:t>
            </a:r>
          </a:p>
          <a:p>
            <a:pPr lvl="1"/>
            <a:r>
              <a:rPr lang="en-US" dirty="0" smtClean="0"/>
              <a:t>Principal tools:</a:t>
            </a:r>
          </a:p>
          <a:p>
            <a:pPr lvl="2"/>
            <a:r>
              <a:rPr lang="en-US" dirty="0" smtClean="0"/>
              <a:t>Fines</a:t>
            </a:r>
          </a:p>
          <a:p>
            <a:pPr lvl="2"/>
            <a:r>
              <a:rPr lang="en-US" dirty="0" smtClean="0"/>
              <a:t>License suspension</a:t>
            </a:r>
          </a:p>
          <a:p>
            <a:pPr lvl="2"/>
            <a:r>
              <a:rPr lang="en-US" dirty="0" smtClean="0"/>
              <a:t>Jails (primarily applied to multiple offenders or offenders who caused injury or death)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4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History: 1970s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DOT founded in 1966</a:t>
            </a:r>
          </a:p>
          <a:p>
            <a:pPr lvl="1"/>
            <a:r>
              <a:rPr lang="en-US" sz="2400" dirty="0"/>
              <a:t>F</a:t>
            </a:r>
            <a:r>
              <a:rPr lang="en-US" sz="2400" dirty="0" smtClean="0"/>
              <a:t>irst publication was on Alcohol and Highway Safety</a:t>
            </a:r>
          </a:p>
          <a:p>
            <a:r>
              <a:rPr lang="en-US" sz="2800" dirty="0" smtClean="0"/>
              <a:t>Congress authorized national program of 35 Alcohol Safety Action Projects mandating treatment programs</a:t>
            </a:r>
          </a:p>
          <a:p>
            <a:pPr lvl="1"/>
            <a:r>
              <a:rPr lang="en-US" sz="2400" dirty="0" smtClean="0"/>
              <a:t>Key feature of program:</a:t>
            </a:r>
          </a:p>
          <a:p>
            <a:pPr lvl="2"/>
            <a:r>
              <a:rPr lang="en-US" sz="2000" dirty="0" smtClean="0"/>
              <a:t>Identified 2 levels of offenders:</a:t>
            </a:r>
          </a:p>
          <a:p>
            <a:pPr lvl="3"/>
            <a:r>
              <a:rPr lang="en-US" sz="1800" dirty="0" smtClean="0"/>
              <a:t>Social drinkers (first time offenders)</a:t>
            </a:r>
          </a:p>
          <a:p>
            <a:pPr lvl="3"/>
            <a:r>
              <a:rPr lang="en-US" sz="1800" dirty="0" smtClean="0"/>
              <a:t>Problem drinkers (multiple offenders or those with high BAC or prior alcohol problems</a:t>
            </a:r>
          </a:p>
          <a:p>
            <a:r>
              <a:rPr lang="en-US" sz="3000" dirty="0" smtClean="0"/>
              <a:t>ASAP evaluated, but </a:t>
            </a:r>
            <a:r>
              <a:rPr lang="en-US" sz="3000" dirty="0" smtClean="0">
                <a:solidFill>
                  <a:schemeClr val="tx2"/>
                </a:solidFill>
              </a:rPr>
              <a:t>not shown to be effective</a:t>
            </a:r>
          </a:p>
          <a:p>
            <a:r>
              <a:rPr lang="en-US" sz="3000" dirty="0" smtClean="0"/>
              <a:t>Continued because low cost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2705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History: 1980s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Emergence of MADD changed environment</a:t>
            </a:r>
          </a:p>
          <a:p>
            <a:pPr lvl="1"/>
            <a:r>
              <a:rPr lang="en-US" dirty="0" smtClean="0"/>
              <a:t>Strong opposition to letting offenders off with fine</a:t>
            </a:r>
          </a:p>
          <a:p>
            <a:pPr lvl="1"/>
            <a:r>
              <a:rPr lang="en-US" dirty="0" smtClean="0"/>
              <a:t>Pressure for longer and more certain license suspension penalties</a:t>
            </a:r>
          </a:p>
          <a:p>
            <a:r>
              <a:rPr lang="en-US" dirty="0" smtClean="0"/>
              <a:t>Emphasis on incarceration of both first and multiple offenders</a:t>
            </a:r>
          </a:p>
          <a:p>
            <a:pPr lvl="1"/>
            <a:r>
              <a:rPr lang="en-US" dirty="0" smtClean="0"/>
              <a:t>However, jail not found to be effective beyond time of incarceration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61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History: 1990s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Emergence of monitoring technologies reducing need for jail facilities</a:t>
            </a:r>
          </a:p>
          <a:p>
            <a:pPr lvl="1"/>
            <a:r>
              <a:rPr lang="en-US" dirty="0" smtClean="0"/>
              <a:t>Electronically monitored home confinement</a:t>
            </a:r>
          </a:p>
          <a:p>
            <a:pPr lvl="1"/>
            <a:r>
              <a:rPr lang="en-US" dirty="0" smtClean="0"/>
              <a:t>Portable GPS to monitor location of criminal offenders</a:t>
            </a:r>
          </a:p>
          <a:p>
            <a:pPr lvl="1"/>
            <a:r>
              <a:rPr lang="en-US" dirty="0" smtClean="0"/>
              <a:t>Vehicle alcohol ignition interlock</a:t>
            </a:r>
          </a:p>
          <a:p>
            <a:r>
              <a:rPr lang="en-US" dirty="0" smtClean="0"/>
              <a:t>Extensive evidence for interlock effectiveness (while in use)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7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Advances in monitoring technology</a:t>
            </a:r>
          </a:p>
          <a:p>
            <a:pPr lvl="1"/>
            <a:r>
              <a:rPr lang="en-US" dirty="0" smtClean="0"/>
              <a:t>Transdermal alcohol monitoring systems</a:t>
            </a:r>
          </a:p>
          <a:p>
            <a:pPr lvl="1"/>
            <a:r>
              <a:rPr lang="en-US" dirty="0" smtClean="0"/>
              <a:t>Advances in ability to monitor alcohol consumption in urine, oral fluid, hair, and blood</a:t>
            </a:r>
          </a:p>
          <a:p>
            <a:pPr lvl="1"/>
            <a:r>
              <a:rPr lang="en-US" dirty="0" smtClean="0"/>
              <a:t>Portable alcohol test equipment allowing multiple daily tests</a:t>
            </a:r>
          </a:p>
          <a:p>
            <a:r>
              <a:rPr lang="en-US" dirty="0" smtClean="0"/>
              <a:t>DUI courts</a:t>
            </a:r>
          </a:p>
          <a:p>
            <a:pPr lvl="1"/>
            <a:r>
              <a:rPr lang="en-US" dirty="0" smtClean="0"/>
              <a:t>Supervised intervention program for 12 months or more</a:t>
            </a:r>
          </a:p>
          <a:p>
            <a:pPr lvl="1"/>
            <a:r>
              <a:rPr lang="en-US" dirty="0" smtClean="0"/>
              <a:t>Regular court appearances</a:t>
            </a:r>
          </a:p>
          <a:p>
            <a:pPr lvl="1"/>
            <a:r>
              <a:rPr lang="en-US" dirty="0" smtClean="0"/>
              <a:t>Initial evaluations suggest DUI courts can be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3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718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/>
              <a:t>Effectiveness of currently used sanctions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5565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Unclear whether has </a:t>
            </a:r>
            <a:r>
              <a:rPr lang="en-US" dirty="0" smtClean="0">
                <a:solidFill>
                  <a:schemeClr val="tx2"/>
                </a:solidFill>
              </a:rPr>
              <a:t>general</a:t>
            </a:r>
            <a:r>
              <a:rPr lang="en-US" dirty="0" smtClean="0"/>
              <a:t> deterrent effect</a:t>
            </a:r>
          </a:p>
          <a:p>
            <a:r>
              <a:rPr lang="en-US" dirty="0" smtClean="0"/>
              <a:t>Has specific deterrent effect </a:t>
            </a:r>
            <a:r>
              <a:rPr lang="en-US" dirty="0" smtClean="0">
                <a:solidFill>
                  <a:schemeClr val="tx2"/>
                </a:solidFill>
              </a:rPr>
              <a:t>during time offenders are incarcerated</a:t>
            </a:r>
          </a:p>
          <a:p>
            <a:r>
              <a:rPr lang="en-US" dirty="0" smtClean="0"/>
              <a:t>Does not reduce likelihood of re-offending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0960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Chodrow &amp; Hora,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15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at general level in reducing (overall) drunk-driving casualties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No effect found on recidivism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6172200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Anderson et al, 2009; Shults et al, 2001; Wieczorek, 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946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Sobriety Checkpoints and Random Breath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62" y="1876325"/>
            <a:ext cx="8229600" cy="4525963"/>
          </a:xfrm>
        </p:spPr>
        <p:txBody>
          <a:bodyPr/>
          <a:lstStyle/>
          <a:p>
            <a:r>
              <a:rPr lang="en-US" dirty="0" smtClean="0"/>
              <a:t>Effective in reducing </a:t>
            </a:r>
          </a:p>
          <a:p>
            <a:pPr lvl="1"/>
            <a:r>
              <a:rPr lang="en-US" dirty="0" smtClean="0"/>
              <a:t>overall numbers of alcohol-related crashes </a:t>
            </a:r>
          </a:p>
          <a:p>
            <a:pPr lvl="1"/>
            <a:r>
              <a:rPr lang="en-US" dirty="0" smtClean="0"/>
              <a:t>fatal and nonfatal injuries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248400"/>
            <a:ext cx="754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Anderson et al, 2009; Elder et al, 2002; Kilmer et al, 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5453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Sanctions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Vehicle Sanctions include:</a:t>
            </a:r>
          </a:p>
          <a:p>
            <a:pPr lvl="1"/>
            <a:r>
              <a:rPr lang="en-US" dirty="0" smtClean="0"/>
              <a:t>Ignition interlock devices</a:t>
            </a:r>
          </a:p>
          <a:p>
            <a:pPr lvl="1"/>
            <a:r>
              <a:rPr lang="en-US" dirty="0" smtClean="0"/>
              <a:t>Vehicle, registration or license plate confiscation</a:t>
            </a:r>
          </a:p>
          <a:p>
            <a:pPr lvl="1"/>
            <a:r>
              <a:rPr lang="en-US" dirty="0" smtClean="0"/>
              <a:t>Special license plates identifying offenders</a:t>
            </a:r>
          </a:p>
        </p:txBody>
      </p:sp>
    </p:spTree>
    <p:extLst>
      <p:ext uri="{BB962C8B-B14F-4D97-AF65-F5344CB8AC3E}">
        <p14:creationId xmlns:p14="http://schemas.microsoft.com/office/powerpoint/2010/main" val="78289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DUI </a:t>
            </a:r>
            <a:r>
              <a:rPr lang="en-US" dirty="0" smtClean="0"/>
              <a:t>Sanctions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Deterrence</a:t>
            </a:r>
          </a:p>
          <a:p>
            <a:pPr lvl="1"/>
            <a:r>
              <a:rPr lang="en-US" dirty="0" smtClean="0"/>
              <a:t>Quick, certain, sufficient to deter general public from drinking and driving</a:t>
            </a:r>
          </a:p>
          <a:p>
            <a:r>
              <a:rPr lang="en-US" dirty="0" smtClean="0"/>
              <a:t>Retribution</a:t>
            </a:r>
          </a:p>
          <a:p>
            <a:pPr lvl="1"/>
            <a:r>
              <a:rPr lang="en-US" dirty="0" smtClean="0"/>
              <a:t>Punishment that expresses social disapproval of DUI and exacts ‘justice’</a:t>
            </a:r>
          </a:p>
          <a:p>
            <a:r>
              <a:rPr lang="en-US" dirty="0" smtClean="0"/>
              <a:t>Incapacitation</a:t>
            </a:r>
          </a:p>
          <a:p>
            <a:pPr lvl="1"/>
            <a:r>
              <a:rPr lang="en-US" dirty="0" smtClean="0"/>
              <a:t>Preventing offender from repeating offense</a:t>
            </a:r>
          </a:p>
          <a:p>
            <a:r>
              <a:rPr lang="en-US" dirty="0" smtClean="0"/>
              <a:t>Rehabilitation</a:t>
            </a:r>
          </a:p>
          <a:p>
            <a:pPr lvl="1"/>
            <a:r>
              <a:rPr lang="en-US" dirty="0" smtClean="0"/>
              <a:t>Creating long-term change in offender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Ignition Interlocks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Based on evidence from multiple studies, interlocks are effective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 in place</a:t>
            </a:r>
          </a:p>
          <a:p>
            <a:r>
              <a:rPr lang="en-US" dirty="0" smtClean="0"/>
              <a:t>Effects dissipate after interlocks are removed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096000"/>
            <a:ext cx="807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 smtClean="0"/>
              <a:t>Elder et al, 2011</a:t>
            </a:r>
          </a:p>
        </p:txBody>
      </p:sp>
    </p:spTree>
    <p:extLst>
      <p:ext uri="{BB962C8B-B14F-4D97-AF65-F5344CB8AC3E}">
        <p14:creationId xmlns:p14="http://schemas.microsoft.com/office/powerpoint/2010/main" val="3614525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 Suspension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oth a general and a specific deterrent</a:t>
            </a:r>
          </a:p>
          <a:p>
            <a:r>
              <a:rPr lang="en-US" dirty="0" smtClean="0"/>
              <a:t>Mixed evidence re: effectiveness </a:t>
            </a:r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Is widely violated</a:t>
            </a:r>
          </a:p>
          <a:p>
            <a:pPr lvl="3"/>
            <a:r>
              <a:rPr lang="en-US" b="1" dirty="0" smtClean="0">
                <a:solidFill>
                  <a:schemeClr val="tx2"/>
                </a:solidFill>
              </a:rPr>
              <a:t>Up to 75% of those with suspended licenses continue to drive </a:t>
            </a:r>
          </a:p>
          <a:p>
            <a:pPr lvl="1"/>
            <a:r>
              <a:rPr lang="en-US" dirty="0" smtClean="0"/>
              <a:t>Does not break pattern of problem drinking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6249888"/>
            <a:ext cx="731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Chodrow &amp; Hora, 2011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482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Impact Panels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increase offender’s empathy for victims</a:t>
            </a:r>
          </a:p>
          <a:p>
            <a:r>
              <a:rPr lang="en-US" dirty="0" smtClean="0"/>
              <a:t>No conclusive evidence of effectiveness in reducing recidivism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279196"/>
            <a:ext cx="67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Chodrow &amp; Hora, 2011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595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DUI Courts: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Provide coordinated judiciary, prosecution, probation, defense, law enforcement, social services, mental health and treatment</a:t>
            </a:r>
          </a:p>
          <a:p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Regularly scheduled judicial status hearings</a:t>
            </a:r>
          </a:p>
          <a:p>
            <a:pPr lvl="1"/>
            <a:r>
              <a:rPr lang="en-US" dirty="0" smtClean="0"/>
              <a:t>Sanctions and rewards for compliance</a:t>
            </a:r>
          </a:p>
          <a:p>
            <a:pPr lvl="1"/>
            <a:r>
              <a:rPr lang="en-US" dirty="0" smtClean="0"/>
              <a:t>Collaborative treatment</a:t>
            </a:r>
          </a:p>
          <a:p>
            <a:pPr lvl="1"/>
            <a:r>
              <a:rPr lang="en-US" dirty="0" smtClean="0"/>
              <a:t>Legal team case decision-making</a:t>
            </a:r>
          </a:p>
          <a:p>
            <a:pPr lvl="1"/>
            <a:r>
              <a:rPr lang="en-US" dirty="0" smtClean="0"/>
              <a:t>Individualized alcohol treatment</a:t>
            </a:r>
          </a:p>
          <a:p>
            <a:pPr lvl="1"/>
            <a:r>
              <a:rPr lang="en-US" dirty="0" smtClean="0"/>
              <a:t>Regular alcohol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60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 Guiding Principles of DWI Court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a clinical assessment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the treatment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Supervise the offender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Forge agency, organization and community partnerships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a judicial leadership role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case management strategies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Address transportation issues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Ensure a sustainable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324600"/>
            <a:ext cx="662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http://www.dwicourts.org/learn/about-dwi-court/-guiding-principles</a:t>
            </a:r>
          </a:p>
        </p:txBody>
      </p:sp>
    </p:spTree>
    <p:extLst>
      <p:ext uri="{BB962C8B-B14F-4D97-AF65-F5344CB8AC3E}">
        <p14:creationId xmlns:p14="http://schemas.microsoft.com/office/powerpoint/2010/main" val="1699910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DUI Courts: Effectiveness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Some studies have found promising outcome results including  </a:t>
            </a:r>
          </a:p>
          <a:p>
            <a:pPr lvl="1"/>
            <a:r>
              <a:rPr lang="en-US" dirty="0" smtClean="0"/>
              <a:t>Reduced DUI recidivism</a:t>
            </a:r>
          </a:p>
          <a:p>
            <a:pPr lvl="1"/>
            <a:r>
              <a:rPr lang="en-US" dirty="0" smtClean="0"/>
              <a:t>Increased time to re-arrest</a:t>
            </a:r>
          </a:p>
          <a:p>
            <a:pPr lvl="1"/>
            <a:r>
              <a:rPr lang="en-US" dirty="0" smtClean="0"/>
              <a:t>Fewer traffic accidents</a:t>
            </a:r>
          </a:p>
          <a:p>
            <a:pPr lvl="1"/>
            <a:r>
              <a:rPr lang="en-US" dirty="0" smtClean="0"/>
              <a:t>Lower rate of drivers license suspensions/revocations</a:t>
            </a:r>
          </a:p>
          <a:p>
            <a:pPr lvl="1"/>
            <a:r>
              <a:rPr lang="en-US" dirty="0" smtClean="0"/>
              <a:t>Reduced levels of substance abuse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249888"/>
            <a:ext cx="838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Breckenridge et al, 2000; Chodrow and Hora, 2011; Fell et al, 2011; Marlowe et al, 2009; Petrucci, 2011</a:t>
            </a:r>
          </a:p>
        </p:txBody>
      </p:sp>
    </p:spTree>
    <p:extLst>
      <p:ext uri="{BB962C8B-B14F-4D97-AF65-F5344CB8AC3E}">
        <p14:creationId xmlns:p14="http://schemas.microsoft.com/office/powerpoint/2010/main" val="2960234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Dedicated Detention 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Provide confinement with supervised treatment services</a:t>
            </a:r>
          </a:p>
          <a:p>
            <a:r>
              <a:rPr lang="en-US" dirty="0" smtClean="0"/>
              <a:t>Statistics indicate </a:t>
            </a:r>
            <a:r>
              <a:rPr lang="en-US" dirty="0" smtClean="0">
                <a:solidFill>
                  <a:schemeClr val="tx2"/>
                </a:solidFill>
              </a:rPr>
              <a:t>facilities have substantial effect on recidivism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Baltimore County DWI Correctional Treatment Facility</a:t>
            </a:r>
          </a:p>
          <a:p>
            <a:pPr lvl="1"/>
            <a:r>
              <a:rPr lang="en-US" dirty="0" smtClean="0"/>
              <a:t>Suffolk County DWI Alternative Facility</a:t>
            </a:r>
          </a:p>
          <a:p>
            <a:pPr lvl="1"/>
            <a:r>
              <a:rPr lang="en-US" dirty="0" smtClean="0"/>
              <a:t>North Coast Correctional Treatment Facility</a:t>
            </a:r>
          </a:p>
          <a:p>
            <a:pPr lvl="1"/>
            <a:r>
              <a:rPr lang="en-US" dirty="0" smtClean="0"/>
              <a:t>New Hampshire’s Multiple DWI Offender Intervention Detention Center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792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National Hardcore Drunk Driver Project, 2003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7934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0"/>
            <a:ext cx="7772400" cy="1362075"/>
          </a:xfrm>
        </p:spPr>
        <p:txBody>
          <a:bodyPr/>
          <a:lstStyle/>
          <a:p>
            <a:pPr algn="ctr"/>
            <a:r>
              <a:rPr lang="en-US" b="0" dirty="0" smtClean="0"/>
              <a:t>treatment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72129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Evidenced-Based Clinical Interventions for Substance Abuse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Brief Interventions</a:t>
            </a:r>
          </a:p>
          <a:p>
            <a:r>
              <a:rPr lang="en-US" dirty="0" smtClean="0"/>
              <a:t>Motivational Interviewing</a:t>
            </a:r>
          </a:p>
          <a:p>
            <a:r>
              <a:rPr lang="en-US" dirty="0" smtClean="0"/>
              <a:t>CBT/Coping-Skills Training</a:t>
            </a:r>
          </a:p>
          <a:p>
            <a:r>
              <a:rPr lang="en-US" dirty="0" smtClean="0"/>
              <a:t>Contingency Management/Community Reinforcement</a:t>
            </a:r>
          </a:p>
          <a:p>
            <a:r>
              <a:rPr lang="en-US" dirty="0" smtClean="0"/>
              <a:t>12-Step Approaches</a:t>
            </a:r>
          </a:p>
          <a:p>
            <a:r>
              <a:rPr lang="en-US" dirty="0" smtClean="0"/>
              <a:t>Pharmacotherapy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98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Eight Evidence-Based Principles for Effective Interventions*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229600" cy="47244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 risk/needs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Enhance intrinsic 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Target interventions</a:t>
            </a:r>
          </a:p>
          <a:p>
            <a:pPr marL="914400" lvl="1" indent="-514350"/>
            <a:r>
              <a:rPr lang="en-US" dirty="0" smtClean="0">
                <a:solidFill>
                  <a:schemeClr val="tx2"/>
                </a:solidFill>
              </a:rPr>
              <a:t>Prioritize supervision and treatment resources for high-risk offenders</a:t>
            </a:r>
          </a:p>
          <a:p>
            <a:pPr marL="914400" lvl="1" indent="-514350"/>
            <a:r>
              <a:rPr lang="en-US" dirty="0" smtClean="0">
                <a:solidFill>
                  <a:schemeClr val="tx2"/>
                </a:solidFill>
              </a:rPr>
              <a:t>Target interventions to criminogenic needs</a:t>
            </a:r>
          </a:p>
          <a:p>
            <a:pPr marL="914400" lvl="1" indent="-514350"/>
            <a:r>
              <a:rPr lang="en-US" dirty="0" smtClean="0">
                <a:solidFill>
                  <a:schemeClr val="tx2"/>
                </a:solidFill>
              </a:rPr>
              <a:t>Be responsive to temperament, learning style, motivation, culture and gender when assigning programs</a:t>
            </a:r>
          </a:p>
          <a:p>
            <a:pPr marL="914400" lvl="1" indent="-514350"/>
            <a:r>
              <a:rPr lang="en-US" dirty="0" smtClean="0">
                <a:solidFill>
                  <a:schemeClr val="tx2"/>
                </a:solidFill>
              </a:rPr>
              <a:t>Prescribe adequate dosage (3-9 months)</a:t>
            </a:r>
          </a:p>
          <a:p>
            <a:pPr marL="914400" lvl="1" indent="-514350"/>
            <a:r>
              <a:rPr lang="en-US" dirty="0" smtClean="0">
                <a:solidFill>
                  <a:schemeClr val="tx2"/>
                </a:solidFill>
              </a:rPr>
              <a:t>Integrate treatment into sentence/sanctions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CBT skills training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Increase positive reinforcement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Engage in ongoing support in natural communities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Measure relevant processes/practices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 measurement feedback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07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*Recommended by the National Institute of Corrections and the Crime and Justice Institute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6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Variety of Sanctions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Incarceration</a:t>
            </a:r>
          </a:p>
          <a:p>
            <a:r>
              <a:rPr lang="en-US" dirty="0" smtClean="0"/>
              <a:t>Drivers License suspension</a:t>
            </a:r>
          </a:p>
          <a:p>
            <a:r>
              <a:rPr lang="en-US" dirty="0" smtClean="0"/>
              <a:t>Vehicle impounding</a:t>
            </a:r>
          </a:p>
          <a:p>
            <a:r>
              <a:rPr lang="en-US" dirty="0" smtClean="0"/>
              <a:t>Monitoring (ignition interlock)</a:t>
            </a:r>
          </a:p>
          <a:p>
            <a:r>
              <a:rPr lang="en-US" dirty="0" smtClean="0"/>
              <a:t>Mandated substance abuse treatment</a:t>
            </a:r>
          </a:p>
          <a:p>
            <a:r>
              <a:rPr lang="en-US" dirty="0" smtClean="0"/>
              <a:t>DUI Courts</a:t>
            </a:r>
          </a:p>
          <a:p>
            <a:r>
              <a:rPr lang="en-US" dirty="0" smtClean="0"/>
              <a:t>Victim Impact Panels</a:t>
            </a:r>
          </a:p>
        </p:txBody>
      </p:sp>
    </p:spTree>
    <p:extLst>
      <p:ext uri="{BB962C8B-B14F-4D97-AF65-F5344CB8AC3E}">
        <p14:creationId xmlns:p14="http://schemas.microsoft.com/office/powerpoint/2010/main" val="26412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0480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/>
              <a:t>treatment types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12626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Interventions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Designed to identify current or potential alcohol problem and motivate change</a:t>
            </a:r>
          </a:p>
          <a:p>
            <a:r>
              <a:rPr lang="en-US" dirty="0" smtClean="0"/>
              <a:t>Consists of short (5-10 min) counseling session</a:t>
            </a:r>
          </a:p>
          <a:p>
            <a:pPr lvl="1"/>
            <a:r>
              <a:rPr lang="en-US" dirty="0" smtClean="0"/>
              <a:t>Discussion of alcohol use and consequences</a:t>
            </a:r>
          </a:p>
          <a:p>
            <a:pPr lvl="1"/>
            <a:r>
              <a:rPr lang="en-US" dirty="0" smtClean="0"/>
              <a:t>Negotiation of behavior change plan</a:t>
            </a:r>
          </a:p>
          <a:p>
            <a:r>
              <a:rPr lang="en-US" dirty="0">
                <a:solidFill>
                  <a:schemeClr val="tx2"/>
                </a:solidFill>
              </a:rPr>
              <a:t>E</a:t>
            </a:r>
            <a:r>
              <a:rPr lang="en-US" dirty="0" smtClean="0">
                <a:solidFill>
                  <a:schemeClr val="tx2"/>
                </a:solidFill>
              </a:rPr>
              <a:t>vidence of effectiveness with offenders with less severe alcohol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248400"/>
            <a:ext cx="693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Traffic Injury Research Foundation, 2011; Brown et al, 2010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4816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‘social drinkers’ not assessed with alcohol use disorder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Appears to be most effective for first time offenders/“social drinkers”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6172200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Chodrow &amp; Hora, 2011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6776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Motivational Interviewing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Non-confrontational counseling</a:t>
            </a:r>
          </a:p>
          <a:p>
            <a:r>
              <a:rPr lang="en-US" dirty="0" smtClean="0"/>
              <a:t>Encourages offender to </a:t>
            </a:r>
          </a:p>
          <a:p>
            <a:pPr lvl="1"/>
            <a:r>
              <a:rPr lang="en-US" dirty="0" smtClean="0"/>
              <a:t>Accept their alcohol problem</a:t>
            </a:r>
          </a:p>
          <a:p>
            <a:pPr lvl="1"/>
            <a:r>
              <a:rPr lang="en-US" dirty="0" smtClean="0"/>
              <a:t>Understand treatment benefits</a:t>
            </a:r>
          </a:p>
          <a:p>
            <a:pPr lvl="1"/>
            <a:r>
              <a:rPr lang="en-US" dirty="0" smtClean="0"/>
              <a:t>Access needed services</a:t>
            </a:r>
          </a:p>
          <a:p>
            <a:pPr lvl="1"/>
            <a:r>
              <a:rPr lang="en-US" dirty="0" smtClean="0"/>
              <a:t>Supporting self-efficacy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Evidence of effectiveness in improving drinking outcomes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6326088"/>
            <a:ext cx="723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Traffic Injury Research Foundation, 2011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448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Skills Training (CBT)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Emphasizes teaching new strategies and skills to address problem thoughts and behaviors, using:</a:t>
            </a:r>
          </a:p>
          <a:p>
            <a:pPr lvl="1"/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Behavioral practice</a:t>
            </a:r>
          </a:p>
          <a:p>
            <a:pPr lvl="1"/>
            <a:r>
              <a:rPr lang="en-US" dirty="0" smtClean="0"/>
              <a:t>Homework assignments</a:t>
            </a:r>
          </a:p>
          <a:p>
            <a:r>
              <a:rPr lang="en-US" dirty="0" smtClean="0"/>
              <a:t>Assumes offender is motivated to change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Much evidence of effectiveness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6248400"/>
            <a:ext cx="693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Emmelkamp </a:t>
            </a:r>
            <a:r>
              <a:rPr lang="en-US" sz="1400" dirty="0"/>
              <a:t>and Vedel, 2006; </a:t>
            </a:r>
            <a:r>
              <a:rPr lang="en-US" sz="1400" dirty="0" smtClean="0"/>
              <a:t>Little et al, 2010; Moore et al, 2008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8020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Alcoholics Anonymous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12-Step Approach)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Self-help support groups </a:t>
            </a:r>
          </a:p>
          <a:p>
            <a:r>
              <a:rPr lang="en-US" dirty="0" smtClean="0"/>
              <a:t>Not much literature on mandated AA attendance as DUI intervention</a:t>
            </a:r>
          </a:p>
          <a:p>
            <a:pPr lvl="1"/>
            <a:r>
              <a:rPr lang="en-US" dirty="0" smtClean="0"/>
              <a:t>2 studies of mandated AA participation alone showed no effect</a:t>
            </a:r>
          </a:p>
          <a:p>
            <a:pPr lvl="1"/>
            <a:r>
              <a:rPr lang="en-US" dirty="0" smtClean="0"/>
              <a:t>Other studies suggest that AA in combination with other treatments were effective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17296"/>
            <a:ext cx="67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Dill and Wells-Parker, 2006; Wells-Parker et al, 1995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0036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2012 Annual Report of the CA DUI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of CA DUI programs for </a:t>
            </a:r>
            <a:r>
              <a:rPr lang="en-US" dirty="0" smtClean="0">
                <a:solidFill>
                  <a:schemeClr val="tx2"/>
                </a:solidFill>
              </a:rPr>
              <a:t>reckless offenders and 1</a:t>
            </a:r>
            <a:r>
              <a:rPr lang="en-US" baseline="30000" dirty="0" smtClean="0">
                <a:solidFill>
                  <a:schemeClr val="tx2"/>
                </a:solidFill>
              </a:rPr>
              <a:t>st</a:t>
            </a:r>
            <a:r>
              <a:rPr lang="en-US" dirty="0" smtClean="0">
                <a:solidFill>
                  <a:schemeClr val="tx2"/>
                </a:solidFill>
              </a:rPr>
              <a:t> offenders</a:t>
            </a:r>
          </a:p>
          <a:p>
            <a:pPr lvl="1"/>
            <a:r>
              <a:rPr lang="en-US" dirty="0" smtClean="0"/>
              <a:t>3 month program resulted in significant reduction in subsequent DUI incidents in year following program </a:t>
            </a:r>
          </a:p>
          <a:p>
            <a:pPr lvl="1"/>
            <a:r>
              <a:rPr lang="en-US" dirty="0" smtClean="0"/>
              <a:t>9 month program did not improve results further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No evaluation included for repeat offender programs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248400"/>
            <a:ext cx="769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California Department of Motor Vehicles, 2012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7620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Effectiveness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29736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</a:t>
            </a:r>
            <a:r>
              <a:rPr lang="en-US" dirty="0" smtClean="0"/>
              <a:t>reatment is effective in reducing recidivism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Treatment is most effective when used </a:t>
            </a:r>
            <a:r>
              <a:rPr lang="en-US" dirty="0" smtClean="0">
                <a:solidFill>
                  <a:schemeClr val="tx2"/>
                </a:solidFill>
              </a:rPr>
              <a:t>in combination </a:t>
            </a:r>
            <a:r>
              <a:rPr lang="en-US" dirty="0" smtClean="0"/>
              <a:t>with long-term counseling, education and supervision, probation, structured interaction with self-help groups, fines, penalties and sanctions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Effective treatment requires compliance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1722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National Hardcore Drunk Driver Project; Chodrow </a:t>
            </a:r>
            <a:r>
              <a:rPr lang="en-US" sz="1400" dirty="0"/>
              <a:t>&amp; </a:t>
            </a:r>
            <a:r>
              <a:rPr lang="en-US" sz="1400" dirty="0" smtClean="0"/>
              <a:t>Hora, 2011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3172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Model for Managing DUI Offenders*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Voas et al., 2011 proposed that a national model with the following seven points:</a:t>
            </a:r>
          </a:p>
          <a:p>
            <a:pPr lvl="1"/>
            <a:r>
              <a:rPr lang="en-US" dirty="0" smtClean="0"/>
              <a:t>Emphasis on replacement of jail with low-cost monitoring programs paid for by offender</a:t>
            </a:r>
          </a:p>
          <a:p>
            <a:pPr lvl="1"/>
            <a:r>
              <a:rPr lang="en-US" dirty="0" smtClean="0"/>
              <a:t>Sanction alternatives maximized to increase flexibility in meeting offender’s needs</a:t>
            </a:r>
          </a:p>
          <a:p>
            <a:pPr lvl="1"/>
            <a:r>
              <a:rPr lang="en-US" dirty="0" smtClean="0"/>
              <a:t>Behavioral triage used to create performance-based sanctions</a:t>
            </a:r>
          </a:p>
          <a:p>
            <a:pPr lvl="1"/>
            <a:r>
              <a:rPr lang="en-US" dirty="0" smtClean="0"/>
              <a:t>Control of consumption emphasized</a:t>
            </a:r>
          </a:p>
          <a:p>
            <a:pPr lvl="1"/>
            <a:r>
              <a:rPr lang="en-US" dirty="0" smtClean="0"/>
              <a:t>Treatment focused on offender’s needs in meeting monitoring requirements</a:t>
            </a:r>
          </a:p>
          <a:p>
            <a:pPr lvl="1"/>
            <a:r>
              <a:rPr lang="en-US" dirty="0" smtClean="0"/>
              <a:t>Monitoring data are available to enhance offender screening and assessment</a:t>
            </a:r>
          </a:p>
          <a:p>
            <a:pPr lvl="1"/>
            <a:r>
              <a:rPr lang="en-US" dirty="0" smtClean="0"/>
              <a:t>Rapid development of new technologies will increase requirement for program evaluation.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324600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Voas et al, 2011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4453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8" y="14478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offenders and repeat offenders </a:t>
            </a:r>
            <a:r>
              <a:rPr lang="en-US" dirty="0" smtClean="0"/>
              <a:t>benefit </a:t>
            </a:r>
            <a:r>
              <a:rPr lang="en-US" dirty="0"/>
              <a:t>from different treatment protocols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To date, no individual </a:t>
            </a:r>
            <a:r>
              <a:rPr lang="en-US" dirty="0"/>
              <a:t>program </a:t>
            </a:r>
            <a:r>
              <a:rPr lang="en-US" dirty="0" smtClean="0"/>
              <a:t>deemed </a:t>
            </a:r>
            <a:r>
              <a:rPr lang="en-US" dirty="0"/>
              <a:t>to be most </a:t>
            </a:r>
            <a:r>
              <a:rPr lang="en-US" dirty="0" smtClean="0"/>
              <a:t>effective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smtClean="0"/>
              <a:t>Research indicates that </a:t>
            </a:r>
            <a:r>
              <a:rPr lang="en-US" dirty="0" smtClean="0">
                <a:solidFill>
                  <a:schemeClr val="tx2"/>
                </a:solidFill>
              </a:rPr>
              <a:t>most effective sanction </a:t>
            </a:r>
            <a:r>
              <a:rPr lang="en-US" smtClean="0">
                <a:solidFill>
                  <a:schemeClr val="tx2"/>
                </a:solidFill>
              </a:rPr>
              <a:t>is </a:t>
            </a:r>
            <a:r>
              <a:rPr lang="en-US" smtClean="0">
                <a:solidFill>
                  <a:schemeClr val="tx2"/>
                </a:solidFill>
              </a:rPr>
              <a:t>combination </a:t>
            </a:r>
            <a:r>
              <a:rPr lang="en-US" dirty="0" smtClean="0">
                <a:solidFill>
                  <a:schemeClr val="tx2"/>
                </a:solidFill>
              </a:rPr>
              <a:t>of vehicle/license-based sanctions with alcohol treatment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Treatment programs based on varying theories have proven effective</a:t>
            </a:r>
          </a:p>
          <a:p>
            <a:r>
              <a:rPr lang="en-US" dirty="0" smtClean="0"/>
              <a:t>Effective treatment should include</a:t>
            </a:r>
          </a:p>
          <a:p>
            <a:pPr lvl="1"/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Motivational enhancement</a:t>
            </a:r>
          </a:p>
          <a:p>
            <a:pPr lvl="1"/>
            <a:r>
              <a:rPr lang="en-US" dirty="0" smtClean="0"/>
              <a:t>Skills training</a:t>
            </a:r>
          </a:p>
          <a:p>
            <a:pPr lvl="1"/>
            <a:r>
              <a:rPr lang="en-US" dirty="0" smtClean="0"/>
              <a:t>Brief interventions</a:t>
            </a:r>
          </a:p>
          <a:p>
            <a:pPr lvl="1"/>
            <a:r>
              <a:rPr lang="en-US" dirty="0" smtClean="0"/>
              <a:t>Sanctions</a:t>
            </a:r>
          </a:p>
          <a:p>
            <a:pPr lvl="1"/>
            <a:r>
              <a:rPr lang="en-US" dirty="0" smtClean="0"/>
              <a:t>Celerity (close proximity to arrest)</a:t>
            </a:r>
          </a:p>
          <a:p>
            <a:pPr lvl="1"/>
            <a:r>
              <a:rPr lang="en-US" dirty="0" smtClean="0"/>
              <a:t>Efforts to ensure compliance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6361063"/>
            <a:ext cx="716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DeYoung, 1997; Dill &amp; Parker, 2006; Warren et al, 2010; Chodrow &amp; Hora, 2011</a:t>
            </a:r>
          </a:p>
        </p:txBody>
      </p:sp>
    </p:spTree>
    <p:extLst>
      <p:ext uri="{BB962C8B-B14F-4D97-AF65-F5344CB8AC3E}">
        <p14:creationId xmlns:p14="http://schemas.microsoft.com/office/powerpoint/2010/main" val="302193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DUI Offenders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Depending on several factors</a:t>
            </a:r>
          </a:p>
          <a:p>
            <a:pPr lvl="1"/>
            <a:r>
              <a:rPr lang="en-US" dirty="0" smtClean="0"/>
              <a:t>Underage vs. adult</a:t>
            </a:r>
          </a:p>
          <a:p>
            <a:pPr lvl="1"/>
            <a:r>
              <a:rPr lang="en-US" dirty="0" smtClean="0"/>
              <a:t>First offense or repeat offenses</a:t>
            </a:r>
          </a:p>
          <a:p>
            <a:pPr lvl="1"/>
            <a:r>
              <a:rPr lang="en-US" dirty="0" smtClean="0"/>
              <a:t>BAC level</a:t>
            </a:r>
          </a:p>
          <a:p>
            <a:r>
              <a:rPr lang="en-US" dirty="0" smtClean="0"/>
              <a:t>Education-based programs (varied widely from state to state)</a:t>
            </a:r>
          </a:p>
          <a:p>
            <a:r>
              <a:rPr lang="en-US" dirty="0" smtClean="0"/>
              <a:t>Counseling/psychosocial programs </a:t>
            </a:r>
            <a:r>
              <a:rPr lang="en-US" dirty="0"/>
              <a:t>(varied widely from state to state)</a:t>
            </a:r>
            <a:endParaRPr lang="en-US" dirty="0" smtClean="0"/>
          </a:p>
          <a:p>
            <a:r>
              <a:rPr lang="en-US" dirty="0" smtClean="0"/>
              <a:t>In-patient and out-patient programs (varied widely from state to state)</a:t>
            </a:r>
          </a:p>
          <a:p>
            <a:r>
              <a:rPr lang="en-US" dirty="0" smtClean="0"/>
              <a:t>Jail time</a:t>
            </a:r>
          </a:p>
          <a:p>
            <a:r>
              <a:rPr lang="en-US" dirty="0" smtClean="0"/>
              <a:t>Vehicle immobilization devices</a:t>
            </a:r>
            <a:endParaRPr lang="en-US" dirty="0" smtClean="0"/>
          </a:p>
          <a:p>
            <a:r>
              <a:rPr lang="en-US" dirty="0" smtClean="0"/>
              <a:t>Fine</a:t>
            </a:r>
          </a:p>
          <a:p>
            <a:r>
              <a:rPr lang="en-US" dirty="0" smtClean="0"/>
              <a:t>Often a combination of punishment/treatment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5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29200"/>
          </a:xfrm>
        </p:spPr>
        <p:txBody>
          <a:bodyPr>
            <a:normAutofit fontScale="25000" lnSpcReduction="20000"/>
          </a:bodyPr>
          <a:lstStyle/>
          <a:p>
            <a:pPr lvl="0">
              <a:spcAft>
                <a:spcPts val="600"/>
              </a:spcAft>
            </a:pPr>
            <a:r>
              <a:rPr lang="en-US" dirty="0" smtClean="0"/>
              <a:t>Anderson</a:t>
            </a:r>
            <a:r>
              <a:rPr lang="en-US" dirty="0"/>
              <a:t>, P., Chisholm, D., &amp; Fuhr, D. C. (2009). Effectiveness and cost-effectiveness of policies and programmes to reduce the harm caused by alcohol. </a:t>
            </a:r>
            <a:r>
              <a:rPr lang="en-US" i="1" dirty="0"/>
              <a:t>The Lancet</a:t>
            </a:r>
            <a:r>
              <a:rPr lang="en-US" dirty="0"/>
              <a:t>, </a:t>
            </a:r>
            <a:r>
              <a:rPr lang="en-US" i="1" dirty="0"/>
              <a:t>373</a:t>
            </a:r>
            <a:r>
              <a:rPr lang="en-US" dirty="0"/>
              <a:t>(9682), 2234-2246. 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Breckenridge, J. F., Winfree, J. L. T., Maupin, J. R., &amp; Clason, D. L. (2000). Drunk Drivers, DWI" Drug Court" Treatment, and Recidivism: Who Fails?. </a:t>
            </a:r>
            <a:r>
              <a:rPr lang="en-US" i="1" dirty="0"/>
              <a:t>Justice Research and Policy</a:t>
            </a:r>
            <a:r>
              <a:rPr lang="en-US" dirty="0"/>
              <a:t>, </a:t>
            </a:r>
            <a:r>
              <a:rPr lang="en-US" i="1" dirty="0"/>
              <a:t>2</a:t>
            </a:r>
            <a:r>
              <a:rPr lang="en-US" dirty="0"/>
              <a:t>(1), 87-106. 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Brown, T. G., Dongier, M., Ouimet, M. C., Tremblay, J., Chanut, F., Legault, L., ... &amp; Kwong, N. M. (2010). Brief motivational interviewing for DWI recidivists who abuse alcohol and are not participating in DWI intervention: a randomized controlled trial. </a:t>
            </a:r>
            <a:r>
              <a:rPr lang="en-US" i="1" dirty="0"/>
              <a:t>Alcoholism: Clinical and Experimental Research</a:t>
            </a:r>
            <a:r>
              <a:rPr lang="en-US" dirty="0"/>
              <a:t>, </a:t>
            </a:r>
            <a:r>
              <a:rPr lang="en-US" i="1" dirty="0"/>
              <a:t>34</a:t>
            </a:r>
            <a:r>
              <a:rPr lang="en-US" dirty="0"/>
              <a:t>(2), 292-301. 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California Department of Motor Vehicles (2012). Annual Report Of The California DUI Management Information Systems to The Legislature of the State of California.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Chodrow, B., &amp; Hora, H. P. F. (2011). DWI/DUI Interventions. In </a:t>
            </a:r>
            <a:r>
              <a:rPr lang="en-US" i="1" dirty="0"/>
              <a:t>Handbook of Evidence-Based Substance Abuse Treatment in Criminal Justice Settings</a:t>
            </a:r>
            <a:r>
              <a:rPr lang="en-US" dirty="0"/>
              <a:t> (pp. 103-122). Springer New York.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DeYoung, D. J. (1997). An evaluation of the effectiveness of alcohol treatment, driver license actions and jail terms in reducing drunk driving recidivism in California. </a:t>
            </a:r>
            <a:r>
              <a:rPr lang="en-US" i="1" dirty="0"/>
              <a:t>Addiction</a:t>
            </a:r>
            <a:r>
              <a:rPr lang="en-US" dirty="0"/>
              <a:t>, </a:t>
            </a:r>
            <a:r>
              <a:rPr lang="en-US" i="1" dirty="0"/>
              <a:t>92</a:t>
            </a:r>
            <a:r>
              <a:rPr lang="en-US" dirty="0"/>
              <a:t>(8), 989-997.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Dill, P. L., &amp; Wells-Parker, E. (2006). Court-mandated treatment for convicted drinking drivers. </a:t>
            </a:r>
            <a:r>
              <a:rPr lang="en-US" i="1" dirty="0"/>
              <a:t>Alcohol Research and Health</a:t>
            </a:r>
            <a:r>
              <a:rPr lang="en-US" dirty="0"/>
              <a:t>, </a:t>
            </a:r>
            <a:r>
              <a:rPr lang="en-US" i="1" dirty="0"/>
              <a:t>29</a:t>
            </a:r>
            <a:r>
              <a:rPr lang="en-US" dirty="0"/>
              <a:t>(1), 41. 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Elder,R.W., Voas, R. Beirness, D. Shults, R.A. Sleet, D.A. Nichols, J.L., Compton, R. (2011). Effectiveness of Ignition Interlocks for Preventing Alcohol-Impaired Driving and Alcohol-Related Crashes: A Community Guide Systematic Review, </a:t>
            </a:r>
            <a:r>
              <a:rPr lang="en-US" i="1" dirty="0"/>
              <a:t>American Journal of Preventive Medicine</a:t>
            </a:r>
            <a:r>
              <a:rPr lang="en-US" dirty="0"/>
              <a:t>, 40 (3):362-376, ISSN 0749-3797. http://dx.doi.org/10.1016/j.amepre.2010.11.012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Elder, R. W., Shults, R. A., Sleet, D. A., Nichols, J. L., Zaza, S., &amp; Thompson, R. S. (2002). Effectiveness of sobriety checkpoints for reducing alcohol-involved crashes. </a:t>
            </a:r>
            <a:r>
              <a:rPr lang="en-US" i="1" dirty="0"/>
              <a:t>Traffic Injury Prevention</a:t>
            </a:r>
            <a:r>
              <a:rPr lang="en-US" dirty="0"/>
              <a:t>, </a:t>
            </a:r>
            <a:r>
              <a:rPr lang="en-US" i="1" dirty="0"/>
              <a:t>3</a:t>
            </a:r>
            <a:r>
              <a:rPr lang="en-US" dirty="0"/>
              <a:t>(4), 266-274.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Emmelkamp, P.M.G. &amp; Vedel, E. (2006). Evidence-Based Treatment for Alcohol and Drug Abuse: A Practitioner’s Guide to Theory, Methods, and Practice.Routledge, NY.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Fell, J. C., Tippetts, A. S., &amp; Langston, E. A. (2011). </a:t>
            </a:r>
            <a:r>
              <a:rPr lang="en-US" i="1" dirty="0"/>
              <a:t>An evaluation of the three Georgia DUI courts</a:t>
            </a:r>
            <a:r>
              <a:rPr lang="en-US" dirty="0"/>
              <a:t> (No. HS-811 450).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Kilmer, B., Nicosia, N., Heaton, P., &amp; Midgette, G. (2013). Efficacy of frequent monitoring with swift, certain, and modest sanctions for violations: Insights from South Dakota’s 24/7 sobriety project. </a:t>
            </a:r>
            <a:r>
              <a:rPr lang="en-US" i="1" dirty="0"/>
              <a:t>American journal of public health</a:t>
            </a:r>
            <a:r>
              <a:rPr lang="en-US" dirty="0"/>
              <a:t>, </a:t>
            </a:r>
            <a:r>
              <a:rPr lang="en-US" i="1" dirty="0"/>
              <a:t>103</a:t>
            </a:r>
            <a:r>
              <a:rPr lang="en-US" dirty="0"/>
              <a:t>(1), e37-e43.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Little, G. L., Baker, K., McCarthy, D., Davison, M., &amp; Urbaniak, J. (2010). An MRT based </a:t>
            </a:r>
            <a:r>
              <a:rPr lang="en-US" dirty="0" smtClean="0"/>
              <a:t>cognitive behavioral </a:t>
            </a:r>
            <a:r>
              <a:rPr lang="en-US" dirty="0"/>
              <a:t>treatment for first-time DUI offenders: Two and three-year recidivism in a cohort of Davidson County, Tennessee offenders with a comparison to the Prime for Life program. </a:t>
            </a:r>
            <a:r>
              <a:rPr lang="en-US" i="1" dirty="0"/>
              <a:t>Cognitive-Behavioral Treatment Review</a:t>
            </a:r>
            <a:r>
              <a:rPr lang="en-US" dirty="0"/>
              <a:t>, </a:t>
            </a:r>
            <a:r>
              <a:rPr lang="en-US" i="1" dirty="0"/>
              <a:t>19</a:t>
            </a:r>
            <a:r>
              <a:rPr lang="en-US" dirty="0"/>
              <a:t>, 1-5.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Marlowe, D. B., Festinger, D. S., Arabia, P. L., Croft, J. R., Patapis, N. S., &amp; Dugosh, K. L. (2009). A systematic review of DWI court program evaluations. </a:t>
            </a:r>
            <a:r>
              <a:rPr lang="en-US" i="1" dirty="0"/>
              <a:t>Drug Court Review</a:t>
            </a:r>
            <a:r>
              <a:rPr lang="en-US" dirty="0"/>
              <a:t>, </a:t>
            </a:r>
            <a:r>
              <a:rPr lang="en-US" i="1" dirty="0"/>
              <a:t>6</a:t>
            </a:r>
            <a:r>
              <a:rPr lang="en-US" dirty="0"/>
              <a:t>(2), 1-52.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Moore, K. A., Harrison, M., Young, M. S., &amp; Ochshorn, E. (2008). A cognitive therapy treatment program for repeat DUI offenders. </a:t>
            </a:r>
            <a:r>
              <a:rPr lang="en-US" i="1" dirty="0"/>
              <a:t>Journal of Criminal Justice</a:t>
            </a:r>
            <a:r>
              <a:rPr lang="en-US" dirty="0"/>
              <a:t>, </a:t>
            </a:r>
            <a:r>
              <a:rPr lang="en-US" i="1" dirty="0"/>
              <a:t>36</a:t>
            </a:r>
            <a:r>
              <a:rPr lang="en-US" dirty="0"/>
              <a:t>(6), 539-545.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National Hardcore Drunk Driving Project (2003), The National Agenda: A System To Fight Hardcore DWI.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Petrucci, C. (2011). Sanctions and Rewards in DUI–DWI Court Settings. Countermeasures to Address Impaired Driving Offenders, 87.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Shults, R. A., Elder, R. W., Sleet, D. A., Nichols, J. L., Alao, M. O., Carande-Kulis, V. G., ... &amp; Thompson, R. S. (2001). Reviews of evidence regarding interventions to reduce alcohol-impaired driving. </a:t>
            </a:r>
            <a:r>
              <a:rPr lang="en-US" i="1" dirty="0"/>
              <a:t>American journal of preventive medicine</a:t>
            </a:r>
            <a:r>
              <a:rPr lang="en-US" dirty="0"/>
              <a:t>, </a:t>
            </a:r>
            <a:r>
              <a:rPr lang="en-US" i="1" dirty="0"/>
              <a:t>21</a:t>
            </a:r>
            <a:r>
              <a:rPr lang="en-US" dirty="0"/>
              <a:t>(4), 66-88.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Traffic Injury Research Foundation. (2011). Effective Strategies to Reduce Drunk Driving. Retrieved at http://tirf.ca/publications/PDF_publications/2011_DWI_WG_Full_Report_11.pdf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Voas, R. B., DuPont, R. L., Talpins, S. K., &amp; Shea, C. L. (2011). Towards a national model for managing impaired driving offenders. </a:t>
            </a:r>
            <a:r>
              <a:rPr lang="en-US" i="1" dirty="0"/>
              <a:t>Addiction</a:t>
            </a:r>
            <a:r>
              <a:rPr lang="en-US" dirty="0"/>
              <a:t>, </a:t>
            </a:r>
            <a:r>
              <a:rPr lang="en-US" i="1" dirty="0"/>
              <a:t>106</a:t>
            </a:r>
            <a:r>
              <a:rPr lang="en-US" dirty="0"/>
              <a:t>(7), 1221-1227.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Warren, J. A., Nunez, J., Klepper, K. K., Rosario, R., &amp; King, G. R. (2010). Driving under the influence (DUI) programs: One state's reality and all states' responsibility. Retrieved from http://counselingoutfitters.com/vistas/vistas10/Article_82.pdf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Wells-Parker, E., Bangert-Drowns, R, McMillen, R., &amp; Williams, M. (1995). Rinal results from a meta-analysis of remedial interventions with drink/drive offenders. Addiction 90:907-926, 1995.  http://onlinelibrary.wiley.com/doi/10.1046/j.1360-0443.1995.9079074.x/pdf</a:t>
            </a:r>
          </a:p>
          <a:p>
            <a:pPr lvl="0">
              <a:spcAft>
                <a:spcPts val="600"/>
              </a:spcAft>
            </a:pPr>
            <a:r>
              <a:rPr lang="en-US" dirty="0"/>
              <a:t>Wieczorek, W. F. (2013). Criminal justice and public health policies to reduce the negative impacts of DUI. </a:t>
            </a:r>
            <a:r>
              <a:rPr lang="en-US" i="1" dirty="0"/>
              <a:t>Criminology &amp; Public Policy</a:t>
            </a:r>
            <a:r>
              <a:rPr lang="en-US" dirty="0"/>
              <a:t>, </a:t>
            </a:r>
            <a:r>
              <a:rPr lang="en-US" i="1" dirty="0"/>
              <a:t>12</a:t>
            </a:r>
            <a:r>
              <a:rPr lang="en-US" dirty="0"/>
              <a:t>(2), 195-201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2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90800"/>
            <a:ext cx="7772400" cy="1362075"/>
          </a:xfrm>
        </p:spPr>
        <p:txBody>
          <a:bodyPr>
            <a:normAutofit/>
          </a:bodyPr>
          <a:lstStyle/>
          <a:p>
            <a:r>
              <a:rPr lang="en-US" b="0" dirty="0"/>
              <a:t>CHALLENGES TO MEASURING SUCCESS</a:t>
            </a:r>
          </a:p>
        </p:txBody>
      </p:sp>
    </p:spTree>
    <p:extLst>
      <p:ext uri="{BB962C8B-B14F-4D97-AF65-F5344CB8AC3E}">
        <p14:creationId xmlns:p14="http://schemas.microsoft.com/office/powerpoint/2010/main" val="66625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to Measuring ‘Success’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Programs vary state by state</a:t>
            </a:r>
          </a:p>
          <a:p>
            <a:r>
              <a:rPr lang="en-US" dirty="0" smtClean="0"/>
              <a:t>Difficult to use random assignment in studies</a:t>
            </a:r>
          </a:p>
          <a:p>
            <a:r>
              <a:rPr lang="en-US" dirty="0" smtClean="0"/>
              <a:t>Multiple definitions of ‘effectiveness’ based on chosen outcome measures</a:t>
            </a:r>
          </a:p>
          <a:p>
            <a:r>
              <a:rPr lang="en-US" dirty="0" smtClean="0"/>
              <a:t>Multiple types of deterrents, sometimes used in conjunction—difficult to tease out individual pieces</a:t>
            </a:r>
          </a:p>
          <a:p>
            <a:r>
              <a:rPr lang="en-US" dirty="0" smtClean="0"/>
              <a:t>Not all offenders complete programs</a:t>
            </a:r>
          </a:p>
          <a:p>
            <a:r>
              <a:rPr lang="en-US" dirty="0" smtClean="0"/>
              <a:t>Offenders are varied</a:t>
            </a:r>
          </a:p>
        </p:txBody>
      </p:sp>
    </p:spTree>
    <p:extLst>
      <p:ext uri="{BB962C8B-B14F-4D97-AF65-F5344CB8AC3E}">
        <p14:creationId xmlns:p14="http://schemas.microsoft.com/office/powerpoint/2010/main" val="89185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Outcome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Studies use varying outcome measures including subsequent…</a:t>
            </a:r>
          </a:p>
          <a:p>
            <a:pPr lvl="1"/>
            <a:r>
              <a:rPr lang="en-US" dirty="0" smtClean="0"/>
              <a:t>Crashes</a:t>
            </a:r>
          </a:p>
          <a:p>
            <a:pPr lvl="1"/>
            <a:r>
              <a:rPr lang="en-US" dirty="0" smtClean="0"/>
              <a:t>Alcohol-related crashes</a:t>
            </a:r>
          </a:p>
          <a:p>
            <a:pPr lvl="1"/>
            <a:r>
              <a:rPr lang="en-US" dirty="0" smtClean="0"/>
              <a:t>Alcohol convictions</a:t>
            </a:r>
          </a:p>
          <a:p>
            <a:pPr lvl="1"/>
            <a:r>
              <a:rPr lang="en-US" dirty="0" smtClean="0"/>
              <a:t>Fatal or injury crashes</a:t>
            </a:r>
          </a:p>
          <a:p>
            <a:pPr lvl="1"/>
            <a:r>
              <a:rPr lang="en-US" dirty="0" smtClean="0"/>
              <a:t>Traffic convictions</a:t>
            </a:r>
          </a:p>
          <a:p>
            <a:r>
              <a:rPr lang="en-US" dirty="0" smtClean="0"/>
              <a:t>Studies take post-treatment measures at different times (some at 1 year,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some at 3 year, etc.)</a:t>
            </a:r>
          </a:p>
        </p:txBody>
      </p:sp>
    </p:spTree>
    <p:extLst>
      <p:ext uri="{BB962C8B-B14F-4D97-AF65-F5344CB8AC3E}">
        <p14:creationId xmlns:p14="http://schemas.microsoft.com/office/powerpoint/2010/main" val="329511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Than One Type of Offender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time offenders may be different from multiple offenders</a:t>
            </a:r>
          </a:p>
          <a:p>
            <a:r>
              <a:rPr lang="en-US" dirty="0" smtClean="0"/>
              <a:t>Some studies suggest different types of offenders</a:t>
            </a:r>
          </a:p>
          <a:p>
            <a:pPr lvl="1"/>
            <a:r>
              <a:rPr lang="en-US" dirty="0" smtClean="0"/>
              <a:t>Social drinkers</a:t>
            </a:r>
          </a:p>
          <a:p>
            <a:pPr lvl="1"/>
            <a:r>
              <a:rPr lang="en-US" dirty="0" smtClean="0"/>
              <a:t>Alcoholics</a:t>
            </a:r>
          </a:p>
          <a:p>
            <a:pPr lvl="1"/>
            <a:r>
              <a:rPr lang="en-US" dirty="0" smtClean="0"/>
              <a:t>Problem drivers</a:t>
            </a:r>
          </a:p>
          <a:p>
            <a:r>
              <a:rPr lang="en-US" dirty="0" smtClean="0"/>
              <a:t>Offenders may have varying comorbid factors</a:t>
            </a:r>
          </a:p>
          <a:p>
            <a:pPr lvl="1"/>
            <a:r>
              <a:rPr lang="en-US" dirty="0" smtClean="0"/>
              <a:t>Depression, anxiety disorders, mood disorders, PTSD,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9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718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/>
              <a:t>A brief history of dui prevention tools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73401163"/>
      </p:ext>
    </p:extLst>
  </p:cSld>
  <p:clrMapOvr>
    <a:masterClrMapping/>
  </p:clrMapOvr>
</p:sld>
</file>

<file path=ppt/theme/theme1.xml><?xml version="1.0" encoding="utf-8"?>
<a:theme xmlns:a="http://schemas.openxmlformats.org/drawingml/2006/main" name="Green Door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Door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 Door</Template>
  <TotalTime>1794</TotalTime>
  <Words>2673</Words>
  <Application>Microsoft Office PowerPoint</Application>
  <PresentationFormat>On-screen Show (4:3)</PresentationFormat>
  <Paragraphs>335</Paragraphs>
  <Slides>40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Green Door</vt:lpstr>
      <vt:lpstr>The State of DUI Treatment — What We Know from Latest Research</vt:lpstr>
      <vt:lpstr>Why DUI Sanctions</vt:lpstr>
      <vt:lpstr>Variety of Sanctions</vt:lpstr>
      <vt:lpstr>Dealing with DUI Offenders</vt:lpstr>
      <vt:lpstr>CHALLENGES TO MEASURING SUCCESS</vt:lpstr>
      <vt:lpstr>Challenges to Measuring ‘Success’</vt:lpstr>
      <vt:lpstr>Outcome Measures</vt:lpstr>
      <vt:lpstr>More Than One Type of Offender</vt:lpstr>
      <vt:lpstr>A brief history of dui prevention tools</vt:lpstr>
      <vt:lpstr>Brief History of DUI Tools</vt:lpstr>
      <vt:lpstr>Brief History: 1970s</vt:lpstr>
      <vt:lpstr>Brief History: 1980s</vt:lpstr>
      <vt:lpstr>Brief History: 1990s</vt:lpstr>
      <vt:lpstr>Current Developments</vt:lpstr>
      <vt:lpstr>Effectiveness of currently used sanctions</vt:lpstr>
      <vt:lpstr>Jail</vt:lpstr>
      <vt:lpstr>BAC Laws</vt:lpstr>
      <vt:lpstr>Sobriety Checkpoints and Random Breath Testing</vt:lpstr>
      <vt:lpstr>Vehicle Sanctions</vt:lpstr>
      <vt:lpstr>Ignition Interlocks</vt:lpstr>
      <vt:lpstr>License Suspension</vt:lpstr>
      <vt:lpstr>Victim Impact Panels</vt:lpstr>
      <vt:lpstr>DUI Courts: Description</vt:lpstr>
      <vt:lpstr>10 Guiding Principles of DWI Court</vt:lpstr>
      <vt:lpstr>DUI Courts: Effectiveness</vt:lpstr>
      <vt:lpstr>Dedicated Detention Facilities</vt:lpstr>
      <vt:lpstr>treatment</vt:lpstr>
      <vt:lpstr>Evidenced-Based Clinical Interventions for Substance Abuse</vt:lpstr>
      <vt:lpstr>Eight Evidence-Based Principles for Effective Interventions*</vt:lpstr>
      <vt:lpstr>treatment types</vt:lpstr>
      <vt:lpstr>Brief Interventions</vt:lpstr>
      <vt:lpstr>Education</vt:lpstr>
      <vt:lpstr>Motivational Interviewing</vt:lpstr>
      <vt:lpstr>Coping Skills Training (CBT)</vt:lpstr>
      <vt:lpstr>Alcoholics Anonymous (12-Step Approach)</vt:lpstr>
      <vt:lpstr>2012 Annual Report of the CA DUI Management System</vt:lpstr>
      <vt:lpstr>Treatment Effectiveness</vt:lpstr>
      <vt:lpstr>Proposed Model for Managing DUI Offenders*</vt:lpstr>
      <vt:lpstr>Takeaways</vt:lpstr>
      <vt:lpstr>References</vt:lpstr>
    </vt:vector>
  </TitlesOfParts>
  <Company>SDSU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DUI_2</dc:title>
  <dc:creator>CAL</dc:creator>
  <cp:lastModifiedBy>CAL</cp:lastModifiedBy>
  <cp:revision>141</cp:revision>
  <cp:lastPrinted>2014-03-05T18:29:19Z</cp:lastPrinted>
  <dcterms:created xsi:type="dcterms:W3CDTF">2014-02-24T22:51:07Z</dcterms:created>
  <dcterms:modified xsi:type="dcterms:W3CDTF">2014-08-07T04:06:59Z</dcterms:modified>
</cp:coreProperties>
</file>