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686" r:id="rId3"/>
  </p:sldMasterIdLst>
  <p:sldIdLst>
    <p:sldId id="282" r:id="rId4"/>
    <p:sldId id="259" r:id="rId5"/>
    <p:sldId id="258" r:id="rId6"/>
    <p:sldId id="260" r:id="rId7"/>
    <p:sldId id="264" r:id="rId8"/>
    <p:sldId id="265" r:id="rId9"/>
    <p:sldId id="261" r:id="rId10"/>
    <p:sldId id="268" r:id="rId11"/>
    <p:sldId id="262" r:id="rId12"/>
    <p:sldId id="269" r:id="rId13"/>
    <p:sldId id="256" r:id="rId14"/>
    <p:sldId id="257" r:id="rId15"/>
    <p:sldId id="270" r:id="rId16"/>
    <p:sldId id="276" r:id="rId17"/>
    <p:sldId id="277" r:id="rId18"/>
    <p:sldId id="279" r:id="rId19"/>
    <p:sldId id="278" r:id="rId20"/>
    <p:sldId id="283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Nind (Staff)" initials="TN(" lastIdx="1" clrIdx="0">
    <p:extLst>
      <p:ext uri="{19B8F6BF-5375-455C-9EA6-DF929625EA0E}">
        <p15:presenceInfo xmlns:p15="http://schemas.microsoft.com/office/powerpoint/2012/main" userId="S::TZNind@dundee.ac.uk::82840783-357a-48b0-99e1-027a30ca57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>
        <p:scale>
          <a:sx n="100" d="100"/>
          <a:sy n="100" d="100"/>
        </p:scale>
        <p:origin x="16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llen its this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67" y="270965"/>
            <a:ext cx="7208166" cy="5978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7081A3-93A5-4FDA-8779-00BDD6BFD8B9}"/>
              </a:ext>
            </a:extLst>
          </p:cNvPr>
          <p:cNvSpPr/>
          <p:nvPr/>
        </p:nvSpPr>
        <p:spPr>
          <a:xfrm>
            <a:off x="516467" y="6244281"/>
            <a:ext cx="11214214" cy="101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6BAEC0-2800-4871-B73B-4C39815D96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438" y="868827"/>
            <a:ext cx="10529485" cy="5978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01D17C"/>
                </a:solidFill>
              </a:defRPr>
            </a:lvl1pPr>
          </a:lstStyle>
          <a:p>
            <a:pPr lvl="0"/>
            <a:r>
              <a:rPr lang="en-GB" dirty="0"/>
              <a:t>Green Subtitle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5616A1-1D15-174F-8F42-3020776CFB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467" y="1593851"/>
            <a:ext cx="11159067" cy="468629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458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446" y="338511"/>
            <a:ext cx="7208166" cy="6273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16467" y="1593851"/>
            <a:ext cx="5324573" cy="4608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350000" y="1593851"/>
            <a:ext cx="5325533" cy="25030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6350001" y="4345841"/>
            <a:ext cx="2483224" cy="18565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sz="quarter" idx="15"/>
          </p:nvPr>
        </p:nvSpPr>
        <p:spPr>
          <a:xfrm>
            <a:off x="9192309" y="4345841"/>
            <a:ext cx="2483224" cy="18565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930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ultiple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446" y="338511"/>
            <a:ext cx="7208166" cy="6273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16467" y="1593851"/>
            <a:ext cx="5324573" cy="4608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350000" y="1593851"/>
            <a:ext cx="5325533" cy="25030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6350001" y="4345841"/>
            <a:ext cx="2483224" cy="18565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sz="quarter" idx="15"/>
          </p:nvPr>
        </p:nvSpPr>
        <p:spPr>
          <a:xfrm>
            <a:off x="9192309" y="4345841"/>
            <a:ext cx="2483224" cy="18565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884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446" y="338511"/>
            <a:ext cx="7208166" cy="6273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516467" y="1593851"/>
            <a:ext cx="5325533" cy="25030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516468" y="4345841"/>
            <a:ext cx="2483224" cy="18565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sz="quarter" idx="15"/>
          </p:nvPr>
        </p:nvSpPr>
        <p:spPr>
          <a:xfrm>
            <a:off x="3358776" y="4345841"/>
            <a:ext cx="2483224" cy="18565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0960" y="1593851"/>
            <a:ext cx="5324573" cy="4608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671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446" y="338511"/>
            <a:ext cx="7208166" cy="6273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84960" y="6388155"/>
            <a:ext cx="9022080" cy="360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516467" y="1593851"/>
            <a:ext cx="5325533" cy="25030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516468" y="4345841"/>
            <a:ext cx="2483224" cy="18565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sz="quarter" idx="15"/>
          </p:nvPr>
        </p:nvSpPr>
        <p:spPr>
          <a:xfrm>
            <a:off x="3358776" y="4345841"/>
            <a:ext cx="2483224" cy="18565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6"/>
          </p:nvPr>
        </p:nvSpPr>
        <p:spPr>
          <a:xfrm>
            <a:off x="6350000" y="3777896"/>
            <a:ext cx="5325533" cy="24244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/>
          <p:cNvSpPr>
            <a:spLocks noGrp="1"/>
          </p:cNvSpPr>
          <p:nvPr>
            <p:ph sz="quarter" idx="17"/>
          </p:nvPr>
        </p:nvSpPr>
        <p:spPr>
          <a:xfrm>
            <a:off x="6350001" y="1593850"/>
            <a:ext cx="2483224" cy="1935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/>
          <p:cNvSpPr>
            <a:spLocks noGrp="1"/>
          </p:cNvSpPr>
          <p:nvPr>
            <p:ph sz="quarter" idx="18"/>
          </p:nvPr>
        </p:nvSpPr>
        <p:spPr>
          <a:xfrm>
            <a:off x="9192309" y="1593850"/>
            <a:ext cx="2483224" cy="1935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313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61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84960" y="6388155"/>
            <a:ext cx="9022080" cy="360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6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- Ful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16467" y="4142424"/>
            <a:ext cx="11159067" cy="61277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24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URL</a:t>
            </a:r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3905917" y="2437825"/>
            <a:ext cx="4380166" cy="1469462"/>
            <a:chOff x="706" y="1431"/>
            <a:chExt cx="4346" cy="1458"/>
          </a:xfrm>
        </p:grpSpPr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706" y="1472"/>
              <a:ext cx="1041" cy="1417"/>
            </a:xfrm>
            <a:custGeom>
              <a:avLst/>
              <a:gdLst>
                <a:gd name="T0" fmla="*/ 372 w 507"/>
                <a:gd name="T1" fmla="*/ 598 h 688"/>
                <a:gd name="T2" fmla="*/ 135 w 507"/>
                <a:gd name="T3" fmla="*/ 598 h 688"/>
                <a:gd name="T4" fmla="*/ 254 w 507"/>
                <a:gd name="T5" fmla="*/ 438 h 688"/>
                <a:gd name="T6" fmla="*/ 494 w 507"/>
                <a:gd name="T7" fmla="*/ 254 h 688"/>
                <a:gd name="T8" fmla="*/ 411 w 507"/>
                <a:gd name="T9" fmla="*/ 559 h 688"/>
                <a:gd name="T10" fmla="*/ 34 w 507"/>
                <a:gd name="T11" fmla="*/ 88 h 688"/>
                <a:gd name="T12" fmla="*/ 67 w 507"/>
                <a:gd name="T13" fmla="*/ 118 h 688"/>
                <a:gd name="T14" fmla="*/ 109 w 507"/>
                <a:gd name="T15" fmla="*/ 132 h 688"/>
                <a:gd name="T16" fmla="*/ 84 w 507"/>
                <a:gd name="T17" fmla="*/ 152 h 688"/>
                <a:gd name="T18" fmla="*/ 84 w 507"/>
                <a:gd name="T19" fmla="*/ 175 h 688"/>
                <a:gd name="T20" fmla="*/ 83 w 507"/>
                <a:gd name="T21" fmla="*/ 175 h 688"/>
                <a:gd name="T22" fmla="*/ 34 w 507"/>
                <a:gd name="T23" fmla="*/ 88 h 688"/>
                <a:gd name="T24" fmla="*/ 140 w 507"/>
                <a:gd name="T25" fmla="*/ 91 h 688"/>
                <a:gd name="T26" fmla="*/ 139 w 507"/>
                <a:gd name="T27" fmla="*/ 65 h 688"/>
                <a:gd name="T28" fmla="*/ 157 w 507"/>
                <a:gd name="T29" fmla="*/ 66 h 688"/>
                <a:gd name="T30" fmla="*/ 182 w 507"/>
                <a:gd name="T31" fmla="*/ 80 h 688"/>
                <a:gd name="T32" fmla="*/ 191 w 507"/>
                <a:gd name="T33" fmla="*/ 96 h 688"/>
                <a:gd name="T34" fmla="*/ 168 w 507"/>
                <a:gd name="T35" fmla="*/ 107 h 688"/>
                <a:gd name="T36" fmla="*/ 171 w 507"/>
                <a:gd name="T37" fmla="*/ 140 h 688"/>
                <a:gd name="T38" fmla="*/ 153 w 507"/>
                <a:gd name="T39" fmla="*/ 140 h 688"/>
                <a:gd name="T40" fmla="*/ 126 w 507"/>
                <a:gd name="T41" fmla="*/ 118 h 688"/>
                <a:gd name="T42" fmla="*/ 117 w 507"/>
                <a:gd name="T43" fmla="*/ 103 h 688"/>
                <a:gd name="T44" fmla="*/ 228 w 507"/>
                <a:gd name="T45" fmla="*/ 73 h 688"/>
                <a:gd name="T46" fmla="*/ 239 w 507"/>
                <a:gd name="T47" fmla="*/ 72 h 688"/>
                <a:gd name="T48" fmla="*/ 234 w 507"/>
                <a:gd name="T49" fmla="*/ 59 h 688"/>
                <a:gd name="T50" fmla="*/ 254 w 507"/>
                <a:gd name="T51" fmla="*/ 30 h 688"/>
                <a:gd name="T52" fmla="*/ 268 w 507"/>
                <a:gd name="T53" fmla="*/ 72 h 688"/>
                <a:gd name="T54" fmla="*/ 298 w 507"/>
                <a:gd name="T55" fmla="*/ 105 h 688"/>
                <a:gd name="T56" fmla="*/ 266 w 507"/>
                <a:gd name="T57" fmla="*/ 110 h 688"/>
                <a:gd name="T58" fmla="*/ 254 w 507"/>
                <a:gd name="T59" fmla="*/ 130 h 688"/>
                <a:gd name="T60" fmla="*/ 241 w 507"/>
                <a:gd name="T61" fmla="*/ 110 h 688"/>
                <a:gd name="T62" fmla="*/ 209 w 507"/>
                <a:gd name="T63" fmla="*/ 105 h 688"/>
                <a:gd name="T64" fmla="*/ 316 w 507"/>
                <a:gd name="T65" fmla="*/ 96 h 688"/>
                <a:gd name="T66" fmla="*/ 325 w 507"/>
                <a:gd name="T67" fmla="*/ 80 h 688"/>
                <a:gd name="T68" fmla="*/ 350 w 507"/>
                <a:gd name="T69" fmla="*/ 66 h 688"/>
                <a:gd name="T70" fmla="*/ 369 w 507"/>
                <a:gd name="T71" fmla="*/ 65 h 688"/>
                <a:gd name="T72" fmla="*/ 367 w 507"/>
                <a:gd name="T73" fmla="*/ 91 h 688"/>
                <a:gd name="T74" fmla="*/ 390 w 507"/>
                <a:gd name="T75" fmla="*/ 103 h 688"/>
                <a:gd name="T76" fmla="*/ 381 w 507"/>
                <a:gd name="T77" fmla="*/ 118 h 688"/>
                <a:gd name="T78" fmla="*/ 354 w 507"/>
                <a:gd name="T79" fmla="*/ 140 h 688"/>
                <a:gd name="T80" fmla="*/ 336 w 507"/>
                <a:gd name="T81" fmla="*/ 140 h 688"/>
                <a:gd name="T82" fmla="*/ 339 w 507"/>
                <a:gd name="T83" fmla="*/ 107 h 688"/>
                <a:gd name="T84" fmla="*/ 316 w 507"/>
                <a:gd name="T85" fmla="*/ 96 h 688"/>
                <a:gd name="T86" fmla="*/ 398 w 507"/>
                <a:gd name="T87" fmla="*/ 220 h 688"/>
                <a:gd name="T88" fmla="*/ 109 w 507"/>
                <a:gd name="T89" fmla="*/ 220 h 688"/>
                <a:gd name="T90" fmla="*/ 254 w 507"/>
                <a:gd name="T91" fmla="*/ 146 h 688"/>
                <a:gd name="T92" fmla="*/ 398 w 507"/>
                <a:gd name="T93" fmla="*/ 132 h 688"/>
                <a:gd name="T94" fmla="*/ 440 w 507"/>
                <a:gd name="T95" fmla="*/ 118 h 688"/>
                <a:gd name="T96" fmla="*/ 473 w 507"/>
                <a:gd name="T97" fmla="*/ 88 h 688"/>
                <a:gd name="T98" fmla="*/ 474 w 507"/>
                <a:gd name="T99" fmla="*/ 90 h 688"/>
                <a:gd name="T100" fmla="*/ 423 w 507"/>
                <a:gd name="T101" fmla="*/ 175 h 688"/>
                <a:gd name="T102" fmla="*/ 419 w 507"/>
                <a:gd name="T103" fmla="*/ 157 h 688"/>
                <a:gd name="T104" fmla="*/ 398 w 507"/>
                <a:gd name="T105" fmla="*/ 133 h 688"/>
                <a:gd name="T106" fmla="*/ 0 w 507"/>
                <a:gd name="T107" fmla="*/ 0 h 688"/>
                <a:gd name="T108" fmla="*/ 254 w 507"/>
                <a:gd name="T109" fmla="*/ 688 h 688"/>
                <a:gd name="T110" fmla="*/ 507 w 507"/>
                <a:gd name="T111" fmla="*/ 0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7" h="688">
                  <a:moveTo>
                    <a:pt x="411" y="559"/>
                  </a:moveTo>
                  <a:cubicBezTo>
                    <a:pt x="399" y="572"/>
                    <a:pt x="386" y="585"/>
                    <a:pt x="372" y="598"/>
                  </a:cubicBezTo>
                  <a:cubicBezTo>
                    <a:pt x="321" y="643"/>
                    <a:pt x="269" y="667"/>
                    <a:pt x="254" y="674"/>
                  </a:cubicBezTo>
                  <a:cubicBezTo>
                    <a:pt x="238" y="668"/>
                    <a:pt x="187" y="644"/>
                    <a:pt x="135" y="598"/>
                  </a:cubicBezTo>
                  <a:cubicBezTo>
                    <a:pt x="121" y="586"/>
                    <a:pt x="108" y="573"/>
                    <a:pt x="97" y="559"/>
                  </a:cubicBezTo>
                  <a:cubicBezTo>
                    <a:pt x="254" y="438"/>
                    <a:pt x="254" y="438"/>
                    <a:pt x="254" y="438"/>
                  </a:cubicBezTo>
                  <a:cubicBezTo>
                    <a:pt x="13" y="254"/>
                    <a:pt x="13" y="254"/>
                    <a:pt x="13" y="254"/>
                  </a:cubicBezTo>
                  <a:cubicBezTo>
                    <a:pt x="494" y="254"/>
                    <a:pt x="494" y="254"/>
                    <a:pt x="494" y="254"/>
                  </a:cubicBezTo>
                  <a:cubicBezTo>
                    <a:pt x="254" y="438"/>
                    <a:pt x="254" y="438"/>
                    <a:pt x="254" y="438"/>
                  </a:cubicBezTo>
                  <a:lnTo>
                    <a:pt x="411" y="559"/>
                  </a:lnTo>
                  <a:close/>
                  <a:moveTo>
                    <a:pt x="34" y="88"/>
                  </a:moveTo>
                  <a:cubicBezTo>
                    <a:pt x="34" y="88"/>
                    <a:pt x="34" y="88"/>
                    <a:pt x="34" y="88"/>
                  </a:cubicBezTo>
                  <a:cubicBezTo>
                    <a:pt x="57" y="90"/>
                    <a:pt x="65" y="104"/>
                    <a:pt x="65" y="104"/>
                  </a:cubicBezTo>
                  <a:cubicBezTo>
                    <a:pt x="67" y="108"/>
                    <a:pt x="68" y="113"/>
                    <a:pt x="67" y="118"/>
                  </a:cubicBezTo>
                  <a:cubicBezTo>
                    <a:pt x="70" y="116"/>
                    <a:pt x="73" y="114"/>
                    <a:pt x="77" y="113"/>
                  </a:cubicBezTo>
                  <a:cubicBezTo>
                    <a:pt x="90" y="111"/>
                    <a:pt x="103" y="121"/>
                    <a:pt x="109" y="132"/>
                  </a:cubicBezTo>
                  <a:cubicBezTo>
                    <a:pt x="110" y="132"/>
                    <a:pt x="110" y="133"/>
                    <a:pt x="109" y="133"/>
                  </a:cubicBezTo>
                  <a:cubicBezTo>
                    <a:pt x="100" y="148"/>
                    <a:pt x="89" y="151"/>
                    <a:pt x="84" y="152"/>
                  </a:cubicBezTo>
                  <a:cubicBezTo>
                    <a:pt x="86" y="153"/>
                    <a:pt x="87" y="155"/>
                    <a:pt x="88" y="157"/>
                  </a:cubicBezTo>
                  <a:cubicBezTo>
                    <a:pt x="92" y="163"/>
                    <a:pt x="90" y="171"/>
                    <a:pt x="84" y="175"/>
                  </a:cubicBezTo>
                  <a:cubicBezTo>
                    <a:pt x="84" y="175"/>
                    <a:pt x="84" y="175"/>
                    <a:pt x="84" y="175"/>
                  </a:cubicBezTo>
                  <a:cubicBezTo>
                    <a:pt x="84" y="176"/>
                    <a:pt x="83" y="175"/>
                    <a:pt x="83" y="175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3" y="89"/>
                    <a:pt x="33" y="89"/>
                    <a:pt x="34" y="88"/>
                  </a:cubicBezTo>
                  <a:moveTo>
                    <a:pt x="121" y="97"/>
                  </a:moveTo>
                  <a:cubicBezTo>
                    <a:pt x="140" y="91"/>
                    <a:pt x="140" y="91"/>
                    <a:pt x="140" y="9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4" y="69"/>
                    <a:pt x="136" y="66"/>
                    <a:pt x="139" y="65"/>
                  </a:cubicBezTo>
                  <a:cubicBezTo>
                    <a:pt x="151" y="62"/>
                    <a:pt x="151" y="62"/>
                    <a:pt x="151" y="62"/>
                  </a:cubicBezTo>
                  <a:cubicBezTo>
                    <a:pt x="153" y="61"/>
                    <a:pt x="156" y="63"/>
                    <a:pt x="157" y="66"/>
                  </a:cubicBezTo>
                  <a:cubicBezTo>
                    <a:pt x="162" y="85"/>
                    <a:pt x="162" y="85"/>
                    <a:pt x="162" y="85"/>
                  </a:cubicBezTo>
                  <a:cubicBezTo>
                    <a:pt x="182" y="80"/>
                    <a:pt x="182" y="80"/>
                    <a:pt x="182" y="80"/>
                  </a:cubicBezTo>
                  <a:cubicBezTo>
                    <a:pt x="184" y="79"/>
                    <a:pt x="187" y="81"/>
                    <a:pt x="188" y="84"/>
                  </a:cubicBezTo>
                  <a:cubicBezTo>
                    <a:pt x="191" y="96"/>
                    <a:pt x="191" y="96"/>
                    <a:pt x="191" y="96"/>
                  </a:cubicBezTo>
                  <a:cubicBezTo>
                    <a:pt x="192" y="98"/>
                    <a:pt x="190" y="101"/>
                    <a:pt x="188" y="102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5" y="134"/>
                    <a:pt x="175" y="134"/>
                    <a:pt x="175" y="134"/>
                  </a:cubicBezTo>
                  <a:cubicBezTo>
                    <a:pt x="176" y="137"/>
                    <a:pt x="174" y="139"/>
                    <a:pt x="171" y="140"/>
                  </a:cubicBezTo>
                  <a:cubicBezTo>
                    <a:pt x="159" y="143"/>
                    <a:pt x="159" y="143"/>
                    <a:pt x="159" y="143"/>
                  </a:cubicBezTo>
                  <a:cubicBezTo>
                    <a:pt x="157" y="144"/>
                    <a:pt x="154" y="142"/>
                    <a:pt x="153" y="140"/>
                  </a:cubicBezTo>
                  <a:cubicBezTo>
                    <a:pt x="146" y="113"/>
                    <a:pt x="146" y="113"/>
                    <a:pt x="146" y="11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124" y="119"/>
                    <a:pt x="121" y="117"/>
                    <a:pt x="120" y="115"/>
                  </a:cubicBezTo>
                  <a:cubicBezTo>
                    <a:pt x="117" y="103"/>
                    <a:pt x="117" y="103"/>
                    <a:pt x="117" y="103"/>
                  </a:cubicBezTo>
                  <a:cubicBezTo>
                    <a:pt x="116" y="100"/>
                    <a:pt x="118" y="97"/>
                    <a:pt x="121" y="97"/>
                  </a:cubicBezTo>
                  <a:moveTo>
                    <a:pt x="228" y="73"/>
                  </a:moveTo>
                  <a:cubicBezTo>
                    <a:pt x="231" y="71"/>
                    <a:pt x="235" y="71"/>
                    <a:pt x="239" y="72"/>
                  </a:cubicBezTo>
                  <a:cubicBezTo>
                    <a:pt x="239" y="72"/>
                    <a:pt x="239" y="72"/>
                    <a:pt x="239" y="72"/>
                  </a:cubicBezTo>
                  <a:cubicBezTo>
                    <a:pt x="239" y="72"/>
                    <a:pt x="239" y="72"/>
                    <a:pt x="239" y="72"/>
                  </a:cubicBezTo>
                  <a:cubicBezTo>
                    <a:pt x="236" y="68"/>
                    <a:pt x="234" y="64"/>
                    <a:pt x="234" y="59"/>
                  </a:cubicBezTo>
                  <a:cubicBezTo>
                    <a:pt x="234" y="58"/>
                    <a:pt x="233" y="42"/>
                    <a:pt x="253" y="30"/>
                  </a:cubicBezTo>
                  <a:cubicBezTo>
                    <a:pt x="253" y="29"/>
                    <a:pt x="254" y="29"/>
                    <a:pt x="254" y="30"/>
                  </a:cubicBezTo>
                  <a:cubicBezTo>
                    <a:pt x="274" y="42"/>
                    <a:pt x="273" y="58"/>
                    <a:pt x="273" y="59"/>
                  </a:cubicBezTo>
                  <a:cubicBezTo>
                    <a:pt x="273" y="64"/>
                    <a:pt x="272" y="68"/>
                    <a:pt x="268" y="72"/>
                  </a:cubicBezTo>
                  <a:cubicBezTo>
                    <a:pt x="272" y="71"/>
                    <a:pt x="276" y="71"/>
                    <a:pt x="280" y="73"/>
                  </a:cubicBezTo>
                  <a:cubicBezTo>
                    <a:pt x="292" y="77"/>
                    <a:pt x="298" y="92"/>
                    <a:pt x="298" y="105"/>
                  </a:cubicBezTo>
                  <a:cubicBezTo>
                    <a:pt x="298" y="106"/>
                    <a:pt x="298" y="106"/>
                    <a:pt x="298" y="106"/>
                  </a:cubicBezTo>
                  <a:cubicBezTo>
                    <a:pt x="282" y="115"/>
                    <a:pt x="271" y="112"/>
                    <a:pt x="266" y="110"/>
                  </a:cubicBezTo>
                  <a:cubicBezTo>
                    <a:pt x="267" y="112"/>
                    <a:pt x="267" y="114"/>
                    <a:pt x="267" y="116"/>
                  </a:cubicBezTo>
                  <a:cubicBezTo>
                    <a:pt x="267" y="124"/>
                    <a:pt x="261" y="130"/>
                    <a:pt x="254" y="130"/>
                  </a:cubicBezTo>
                  <a:cubicBezTo>
                    <a:pt x="246" y="130"/>
                    <a:pt x="240" y="124"/>
                    <a:pt x="240" y="116"/>
                  </a:cubicBezTo>
                  <a:cubicBezTo>
                    <a:pt x="240" y="114"/>
                    <a:pt x="240" y="112"/>
                    <a:pt x="241" y="110"/>
                  </a:cubicBezTo>
                  <a:cubicBezTo>
                    <a:pt x="236" y="112"/>
                    <a:pt x="225" y="115"/>
                    <a:pt x="210" y="106"/>
                  </a:cubicBezTo>
                  <a:cubicBezTo>
                    <a:pt x="209" y="106"/>
                    <a:pt x="209" y="106"/>
                    <a:pt x="209" y="105"/>
                  </a:cubicBezTo>
                  <a:cubicBezTo>
                    <a:pt x="209" y="92"/>
                    <a:pt x="215" y="77"/>
                    <a:pt x="228" y="73"/>
                  </a:cubicBezTo>
                  <a:moveTo>
                    <a:pt x="316" y="96"/>
                  </a:moveTo>
                  <a:cubicBezTo>
                    <a:pt x="319" y="84"/>
                    <a:pt x="319" y="84"/>
                    <a:pt x="319" y="84"/>
                  </a:cubicBezTo>
                  <a:cubicBezTo>
                    <a:pt x="320" y="81"/>
                    <a:pt x="323" y="79"/>
                    <a:pt x="325" y="80"/>
                  </a:cubicBezTo>
                  <a:cubicBezTo>
                    <a:pt x="345" y="85"/>
                    <a:pt x="345" y="85"/>
                    <a:pt x="345" y="85"/>
                  </a:cubicBezTo>
                  <a:cubicBezTo>
                    <a:pt x="350" y="66"/>
                    <a:pt x="350" y="66"/>
                    <a:pt x="350" y="66"/>
                  </a:cubicBezTo>
                  <a:cubicBezTo>
                    <a:pt x="351" y="63"/>
                    <a:pt x="354" y="61"/>
                    <a:pt x="357" y="62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71" y="66"/>
                    <a:pt x="373" y="69"/>
                    <a:pt x="372" y="71"/>
                  </a:cubicBezTo>
                  <a:cubicBezTo>
                    <a:pt x="367" y="91"/>
                    <a:pt x="367" y="91"/>
                    <a:pt x="367" y="91"/>
                  </a:cubicBezTo>
                  <a:cubicBezTo>
                    <a:pt x="387" y="97"/>
                    <a:pt x="387" y="97"/>
                    <a:pt x="387" y="97"/>
                  </a:cubicBezTo>
                  <a:cubicBezTo>
                    <a:pt x="389" y="97"/>
                    <a:pt x="391" y="100"/>
                    <a:pt x="390" y="103"/>
                  </a:cubicBezTo>
                  <a:cubicBezTo>
                    <a:pt x="387" y="115"/>
                    <a:pt x="387" y="115"/>
                    <a:pt x="387" y="115"/>
                  </a:cubicBezTo>
                  <a:cubicBezTo>
                    <a:pt x="386" y="117"/>
                    <a:pt x="383" y="119"/>
                    <a:pt x="381" y="118"/>
                  </a:cubicBezTo>
                  <a:cubicBezTo>
                    <a:pt x="361" y="113"/>
                    <a:pt x="361" y="113"/>
                    <a:pt x="361" y="113"/>
                  </a:cubicBezTo>
                  <a:cubicBezTo>
                    <a:pt x="354" y="140"/>
                    <a:pt x="354" y="140"/>
                    <a:pt x="354" y="140"/>
                  </a:cubicBezTo>
                  <a:cubicBezTo>
                    <a:pt x="353" y="142"/>
                    <a:pt x="350" y="144"/>
                    <a:pt x="348" y="143"/>
                  </a:cubicBezTo>
                  <a:cubicBezTo>
                    <a:pt x="336" y="140"/>
                    <a:pt x="336" y="140"/>
                    <a:pt x="336" y="140"/>
                  </a:cubicBezTo>
                  <a:cubicBezTo>
                    <a:pt x="333" y="139"/>
                    <a:pt x="331" y="137"/>
                    <a:pt x="332" y="134"/>
                  </a:cubicBezTo>
                  <a:cubicBezTo>
                    <a:pt x="339" y="107"/>
                    <a:pt x="339" y="107"/>
                    <a:pt x="339" y="107"/>
                  </a:cubicBezTo>
                  <a:cubicBezTo>
                    <a:pt x="320" y="102"/>
                    <a:pt x="320" y="102"/>
                    <a:pt x="320" y="102"/>
                  </a:cubicBezTo>
                  <a:cubicBezTo>
                    <a:pt x="317" y="101"/>
                    <a:pt x="315" y="98"/>
                    <a:pt x="316" y="96"/>
                  </a:cubicBezTo>
                  <a:moveTo>
                    <a:pt x="416" y="189"/>
                  </a:moveTo>
                  <a:cubicBezTo>
                    <a:pt x="398" y="220"/>
                    <a:pt x="398" y="220"/>
                    <a:pt x="398" y="220"/>
                  </a:cubicBezTo>
                  <a:cubicBezTo>
                    <a:pt x="354" y="195"/>
                    <a:pt x="304" y="181"/>
                    <a:pt x="254" y="181"/>
                  </a:cubicBezTo>
                  <a:cubicBezTo>
                    <a:pt x="203" y="181"/>
                    <a:pt x="153" y="195"/>
                    <a:pt x="109" y="220"/>
                  </a:cubicBezTo>
                  <a:cubicBezTo>
                    <a:pt x="91" y="189"/>
                    <a:pt x="91" y="189"/>
                    <a:pt x="91" y="189"/>
                  </a:cubicBezTo>
                  <a:cubicBezTo>
                    <a:pt x="140" y="161"/>
                    <a:pt x="196" y="146"/>
                    <a:pt x="254" y="146"/>
                  </a:cubicBezTo>
                  <a:cubicBezTo>
                    <a:pt x="311" y="146"/>
                    <a:pt x="367" y="161"/>
                    <a:pt x="416" y="189"/>
                  </a:cubicBezTo>
                  <a:moveTo>
                    <a:pt x="398" y="132"/>
                  </a:moveTo>
                  <a:cubicBezTo>
                    <a:pt x="404" y="121"/>
                    <a:pt x="417" y="111"/>
                    <a:pt x="430" y="113"/>
                  </a:cubicBezTo>
                  <a:cubicBezTo>
                    <a:pt x="434" y="114"/>
                    <a:pt x="438" y="116"/>
                    <a:pt x="440" y="118"/>
                  </a:cubicBezTo>
                  <a:cubicBezTo>
                    <a:pt x="439" y="113"/>
                    <a:pt x="440" y="108"/>
                    <a:pt x="442" y="104"/>
                  </a:cubicBezTo>
                  <a:cubicBezTo>
                    <a:pt x="443" y="104"/>
                    <a:pt x="450" y="90"/>
                    <a:pt x="473" y="88"/>
                  </a:cubicBezTo>
                  <a:cubicBezTo>
                    <a:pt x="473" y="88"/>
                    <a:pt x="473" y="88"/>
                    <a:pt x="473" y="88"/>
                  </a:cubicBezTo>
                  <a:cubicBezTo>
                    <a:pt x="474" y="89"/>
                    <a:pt x="474" y="89"/>
                    <a:pt x="474" y="90"/>
                  </a:cubicBezTo>
                  <a:cubicBezTo>
                    <a:pt x="424" y="175"/>
                    <a:pt x="424" y="175"/>
                    <a:pt x="424" y="175"/>
                  </a:cubicBezTo>
                  <a:cubicBezTo>
                    <a:pt x="424" y="175"/>
                    <a:pt x="424" y="176"/>
                    <a:pt x="423" y="175"/>
                  </a:cubicBezTo>
                  <a:cubicBezTo>
                    <a:pt x="423" y="175"/>
                    <a:pt x="423" y="175"/>
                    <a:pt x="423" y="175"/>
                  </a:cubicBezTo>
                  <a:cubicBezTo>
                    <a:pt x="417" y="171"/>
                    <a:pt x="415" y="163"/>
                    <a:pt x="419" y="157"/>
                  </a:cubicBezTo>
                  <a:cubicBezTo>
                    <a:pt x="420" y="155"/>
                    <a:pt x="421" y="153"/>
                    <a:pt x="423" y="152"/>
                  </a:cubicBezTo>
                  <a:cubicBezTo>
                    <a:pt x="418" y="151"/>
                    <a:pt x="407" y="148"/>
                    <a:pt x="398" y="133"/>
                  </a:cubicBezTo>
                  <a:cubicBezTo>
                    <a:pt x="397" y="133"/>
                    <a:pt x="397" y="132"/>
                    <a:pt x="398" y="132"/>
                  </a:cubicBezTo>
                  <a:moveTo>
                    <a:pt x="0" y="0"/>
                  </a:moveTo>
                  <a:cubicBezTo>
                    <a:pt x="0" y="0"/>
                    <a:pt x="0" y="80"/>
                    <a:pt x="0" y="334"/>
                  </a:cubicBezTo>
                  <a:cubicBezTo>
                    <a:pt x="0" y="592"/>
                    <a:pt x="254" y="688"/>
                    <a:pt x="254" y="688"/>
                  </a:cubicBezTo>
                  <a:cubicBezTo>
                    <a:pt x="254" y="688"/>
                    <a:pt x="507" y="592"/>
                    <a:pt x="507" y="334"/>
                  </a:cubicBezTo>
                  <a:cubicBezTo>
                    <a:pt x="507" y="80"/>
                    <a:pt x="507" y="0"/>
                    <a:pt x="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6"/>
            <p:cNvSpPr>
              <a:spLocks noEditPoints="1"/>
            </p:cNvSpPr>
            <p:nvPr userDrawn="1"/>
          </p:nvSpPr>
          <p:spPr bwMode="auto">
            <a:xfrm>
              <a:off x="2234" y="2073"/>
              <a:ext cx="2816" cy="462"/>
            </a:xfrm>
            <a:custGeom>
              <a:avLst/>
              <a:gdLst>
                <a:gd name="T0" fmla="*/ 1336 w 1371"/>
                <a:gd name="T1" fmla="*/ 123 h 224"/>
                <a:gd name="T2" fmla="*/ 1300 w 1371"/>
                <a:gd name="T3" fmla="*/ 88 h 224"/>
                <a:gd name="T4" fmla="*/ 1225 w 1371"/>
                <a:gd name="T5" fmla="*/ 141 h 224"/>
                <a:gd name="T6" fmla="*/ 1366 w 1371"/>
                <a:gd name="T7" fmla="*/ 182 h 224"/>
                <a:gd name="T8" fmla="*/ 1301 w 1371"/>
                <a:gd name="T9" fmla="*/ 194 h 224"/>
                <a:gd name="T10" fmla="*/ 1370 w 1371"/>
                <a:gd name="T11" fmla="*/ 146 h 224"/>
                <a:gd name="T12" fmla="*/ 1301 w 1371"/>
                <a:gd name="T13" fmla="*/ 59 h 224"/>
                <a:gd name="T14" fmla="*/ 1169 w 1371"/>
                <a:gd name="T15" fmla="*/ 123 h 224"/>
                <a:gd name="T16" fmla="*/ 1133 w 1371"/>
                <a:gd name="T17" fmla="*/ 88 h 224"/>
                <a:gd name="T18" fmla="*/ 1059 w 1371"/>
                <a:gd name="T19" fmla="*/ 141 h 224"/>
                <a:gd name="T20" fmla="*/ 1200 w 1371"/>
                <a:gd name="T21" fmla="*/ 182 h 224"/>
                <a:gd name="T22" fmla="*/ 1135 w 1371"/>
                <a:gd name="T23" fmla="*/ 194 h 224"/>
                <a:gd name="T24" fmla="*/ 1204 w 1371"/>
                <a:gd name="T25" fmla="*/ 146 h 224"/>
                <a:gd name="T26" fmla="*/ 1134 w 1371"/>
                <a:gd name="T27" fmla="*/ 59 h 224"/>
                <a:gd name="T28" fmla="*/ 912 w 1371"/>
                <a:gd name="T29" fmla="*/ 141 h 224"/>
                <a:gd name="T30" fmla="*/ 997 w 1371"/>
                <a:gd name="T31" fmla="*/ 133 h 224"/>
                <a:gd name="T32" fmla="*/ 953 w 1371"/>
                <a:gd name="T33" fmla="*/ 193 h 224"/>
                <a:gd name="T34" fmla="*/ 997 w 1371"/>
                <a:gd name="T35" fmla="*/ 82 h 224"/>
                <a:gd name="T36" fmla="*/ 948 w 1371"/>
                <a:gd name="T37" fmla="*/ 59 h 224"/>
                <a:gd name="T38" fmla="*/ 948 w 1371"/>
                <a:gd name="T39" fmla="*/ 223 h 224"/>
                <a:gd name="T40" fmla="*/ 997 w 1371"/>
                <a:gd name="T41" fmla="*/ 200 h 224"/>
                <a:gd name="T42" fmla="*/ 1031 w 1371"/>
                <a:gd name="T43" fmla="*/ 220 h 224"/>
                <a:gd name="T44" fmla="*/ 997 w 1371"/>
                <a:gd name="T45" fmla="*/ 4 h 224"/>
                <a:gd name="T46" fmla="*/ 749 w 1371"/>
                <a:gd name="T47" fmla="*/ 83 h 224"/>
                <a:gd name="T48" fmla="*/ 744 w 1371"/>
                <a:gd name="T49" fmla="*/ 64 h 224"/>
                <a:gd name="T50" fmla="*/ 713 w 1371"/>
                <a:gd name="T51" fmla="*/ 220 h 224"/>
                <a:gd name="T52" fmla="*/ 747 w 1371"/>
                <a:gd name="T53" fmla="*/ 139 h 224"/>
                <a:gd name="T54" fmla="*/ 787 w 1371"/>
                <a:gd name="T55" fmla="*/ 90 h 224"/>
                <a:gd name="T56" fmla="*/ 817 w 1371"/>
                <a:gd name="T57" fmla="*/ 220 h 224"/>
                <a:gd name="T58" fmla="*/ 851 w 1371"/>
                <a:gd name="T59" fmla="*/ 116 h 224"/>
                <a:gd name="T60" fmla="*/ 642 w 1371"/>
                <a:gd name="T61" fmla="*/ 64 h 224"/>
                <a:gd name="T62" fmla="*/ 633 w 1371"/>
                <a:gd name="T63" fmla="*/ 180 h 224"/>
                <a:gd name="T64" fmla="*/ 572 w 1371"/>
                <a:gd name="T65" fmla="*/ 156 h 224"/>
                <a:gd name="T66" fmla="*/ 539 w 1371"/>
                <a:gd name="T67" fmla="*/ 64 h 224"/>
                <a:gd name="T68" fmla="*/ 594 w 1371"/>
                <a:gd name="T69" fmla="*/ 224 h 224"/>
                <a:gd name="T70" fmla="*/ 644 w 1371"/>
                <a:gd name="T71" fmla="*/ 200 h 224"/>
                <a:gd name="T72" fmla="*/ 676 w 1371"/>
                <a:gd name="T73" fmla="*/ 220 h 224"/>
                <a:gd name="T74" fmla="*/ 642 w 1371"/>
                <a:gd name="T75" fmla="*/ 64 h 224"/>
                <a:gd name="T76" fmla="*/ 398 w 1371"/>
                <a:gd name="T77" fmla="*/ 45 h 224"/>
                <a:gd name="T78" fmla="*/ 398 w 1371"/>
                <a:gd name="T79" fmla="*/ 189 h 224"/>
                <a:gd name="T80" fmla="*/ 370 w 1371"/>
                <a:gd name="T81" fmla="*/ 45 h 224"/>
                <a:gd name="T82" fmla="*/ 335 w 1371"/>
                <a:gd name="T83" fmla="*/ 15 h 224"/>
                <a:gd name="T84" fmla="*/ 399 w 1371"/>
                <a:gd name="T85" fmla="*/ 220 h 224"/>
                <a:gd name="T86" fmla="*/ 399 w 1371"/>
                <a:gd name="T87" fmla="*/ 15 h 224"/>
                <a:gd name="T88" fmla="*/ 261 w 1371"/>
                <a:gd name="T89" fmla="*/ 42 h 224"/>
                <a:gd name="T90" fmla="*/ 240 w 1371"/>
                <a:gd name="T91" fmla="*/ 10 h 224"/>
                <a:gd name="T92" fmla="*/ 184 w 1371"/>
                <a:gd name="T93" fmla="*/ 72 h 224"/>
                <a:gd name="T94" fmla="*/ 161 w 1371"/>
                <a:gd name="T95" fmla="*/ 98 h 224"/>
                <a:gd name="T96" fmla="*/ 184 w 1371"/>
                <a:gd name="T97" fmla="*/ 220 h 224"/>
                <a:gd name="T98" fmla="*/ 216 w 1371"/>
                <a:gd name="T99" fmla="*/ 98 h 224"/>
                <a:gd name="T100" fmla="*/ 255 w 1371"/>
                <a:gd name="T101" fmla="*/ 72 h 224"/>
                <a:gd name="T102" fmla="*/ 216 w 1371"/>
                <a:gd name="T103" fmla="*/ 70 h 224"/>
                <a:gd name="T104" fmla="*/ 113 w 1371"/>
                <a:gd name="T105" fmla="*/ 146 h 224"/>
                <a:gd name="T106" fmla="*/ 32 w 1371"/>
                <a:gd name="T107" fmla="*/ 146 h 224"/>
                <a:gd name="T108" fmla="*/ 113 w 1371"/>
                <a:gd name="T109" fmla="*/ 146 h 224"/>
                <a:gd name="T110" fmla="*/ 73 w 1371"/>
                <a:gd name="T111" fmla="*/ 68 h 224"/>
                <a:gd name="T112" fmla="*/ 73 w 1371"/>
                <a:gd name="T113" fmla="*/ 22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71" h="224">
                  <a:moveTo>
                    <a:pt x="1300" y="88"/>
                  </a:moveTo>
                  <a:cubicBezTo>
                    <a:pt x="1321" y="88"/>
                    <a:pt x="1334" y="102"/>
                    <a:pt x="1336" y="123"/>
                  </a:cubicBezTo>
                  <a:cubicBezTo>
                    <a:pt x="1260" y="123"/>
                    <a:pt x="1260" y="123"/>
                    <a:pt x="1260" y="123"/>
                  </a:cubicBezTo>
                  <a:cubicBezTo>
                    <a:pt x="1264" y="101"/>
                    <a:pt x="1279" y="88"/>
                    <a:pt x="1300" y="88"/>
                  </a:cubicBezTo>
                  <a:moveTo>
                    <a:pt x="1301" y="59"/>
                  </a:moveTo>
                  <a:cubicBezTo>
                    <a:pt x="1256" y="59"/>
                    <a:pt x="1225" y="93"/>
                    <a:pt x="1225" y="141"/>
                  </a:cubicBezTo>
                  <a:cubicBezTo>
                    <a:pt x="1225" y="192"/>
                    <a:pt x="1258" y="223"/>
                    <a:pt x="1302" y="223"/>
                  </a:cubicBezTo>
                  <a:cubicBezTo>
                    <a:pt x="1333" y="223"/>
                    <a:pt x="1359" y="205"/>
                    <a:pt x="1366" y="182"/>
                  </a:cubicBezTo>
                  <a:cubicBezTo>
                    <a:pt x="1339" y="167"/>
                    <a:pt x="1339" y="167"/>
                    <a:pt x="1339" y="167"/>
                  </a:cubicBezTo>
                  <a:cubicBezTo>
                    <a:pt x="1332" y="186"/>
                    <a:pt x="1318" y="194"/>
                    <a:pt x="1301" y="194"/>
                  </a:cubicBezTo>
                  <a:cubicBezTo>
                    <a:pt x="1278" y="194"/>
                    <a:pt x="1261" y="177"/>
                    <a:pt x="1259" y="146"/>
                  </a:cubicBezTo>
                  <a:cubicBezTo>
                    <a:pt x="1370" y="146"/>
                    <a:pt x="1370" y="146"/>
                    <a:pt x="1370" y="146"/>
                  </a:cubicBezTo>
                  <a:cubicBezTo>
                    <a:pt x="1370" y="137"/>
                    <a:pt x="1370" y="137"/>
                    <a:pt x="1370" y="137"/>
                  </a:cubicBezTo>
                  <a:cubicBezTo>
                    <a:pt x="1371" y="94"/>
                    <a:pt x="1345" y="59"/>
                    <a:pt x="1301" y="59"/>
                  </a:cubicBezTo>
                  <a:moveTo>
                    <a:pt x="1133" y="88"/>
                  </a:moveTo>
                  <a:cubicBezTo>
                    <a:pt x="1155" y="88"/>
                    <a:pt x="1167" y="102"/>
                    <a:pt x="1169" y="123"/>
                  </a:cubicBezTo>
                  <a:cubicBezTo>
                    <a:pt x="1094" y="123"/>
                    <a:pt x="1094" y="123"/>
                    <a:pt x="1094" y="123"/>
                  </a:cubicBezTo>
                  <a:cubicBezTo>
                    <a:pt x="1098" y="101"/>
                    <a:pt x="1113" y="88"/>
                    <a:pt x="1133" y="88"/>
                  </a:cubicBezTo>
                  <a:moveTo>
                    <a:pt x="1134" y="59"/>
                  </a:moveTo>
                  <a:cubicBezTo>
                    <a:pt x="1089" y="59"/>
                    <a:pt x="1059" y="93"/>
                    <a:pt x="1059" y="141"/>
                  </a:cubicBezTo>
                  <a:cubicBezTo>
                    <a:pt x="1059" y="192"/>
                    <a:pt x="1091" y="223"/>
                    <a:pt x="1135" y="223"/>
                  </a:cubicBezTo>
                  <a:cubicBezTo>
                    <a:pt x="1167" y="223"/>
                    <a:pt x="1193" y="205"/>
                    <a:pt x="1200" y="182"/>
                  </a:cubicBezTo>
                  <a:cubicBezTo>
                    <a:pt x="1173" y="167"/>
                    <a:pt x="1173" y="167"/>
                    <a:pt x="1173" y="167"/>
                  </a:cubicBezTo>
                  <a:cubicBezTo>
                    <a:pt x="1166" y="186"/>
                    <a:pt x="1152" y="194"/>
                    <a:pt x="1135" y="194"/>
                  </a:cubicBezTo>
                  <a:cubicBezTo>
                    <a:pt x="1112" y="194"/>
                    <a:pt x="1095" y="177"/>
                    <a:pt x="1092" y="146"/>
                  </a:cubicBezTo>
                  <a:cubicBezTo>
                    <a:pt x="1204" y="146"/>
                    <a:pt x="1204" y="146"/>
                    <a:pt x="1204" y="146"/>
                  </a:cubicBezTo>
                  <a:cubicBezTo>
                    <a:pt x="1204" y="137"/>
                    <a:pt x="1204" y="137"/>
                    <a:pt x="1204" y="137"/>
                  </a:cubicBezTo>
                  <a:cubicBezTo>
                    <a:pt x="1204" y="94"/>
                    <a:pt x="1179" y="59"/>
                    <a:pt x="1134" y="59"/>
                  </a:cubicBezTo>
                  <a:moveTo>
                    <a:pt x="953" y="193"/>
                  </a:moveTo>
                  <a:cubicBezTo>
                    <a:pt x="928" y="193"/>
                    <a:pt x="912" y="175"/>
                    <a:pt x="912" y="141"/>
                  </a:cubicBezTo>
                  <a:cubicBezTo>
                    <a:pt x="912" y="107"/>
                    <a:pt x="928" y="89"/>
                    <a:pt x="953" y="89"/>
                  </a:cubicBezTo>
                  <a:cubicBezTo>
                    <a:pt x="977" y="89"/>
                    <a:pt x="995" y="104"/>
                    <a:pt x="997" y="133"/>
                  </a:cubicBezTo>
                  <a:cubicBezTo>
                    <a:pt x="997" y="149"/>
                    <a:pt x="997" y="149"/>
                    <a:pt x="997" y="149"/>
                  </a:cubicBezTo>
                  <a:cubicBezTo>
                    <a:pt x="995" y="179"/>
                    <a:pt x="977" y="193"/>
                    <a:pt x="953" y="193"/>
                  </a:cubicBezTo>
                  <a:moveTo>
                    <a:pt x="997" y="4"/>
                  </a:moveTo>
                  <a:cubicBezTo>
                    <a:pt x="997" y="82"/>
                    <a:pt x="997" y="82"/>
                    <a:pt x="997" y="82"/>
                  </a:cubicBezTo>
                  <a:cubicBezTo>
                    <a:pt x="995" y="82"/>
                    <a:pt x="995" y="82"/>
                    <a:pt x="995" y="82"/>
                  </a:cubicBezTo>
                  <a:cubicBezTo>
                    <a:pt x="986" y="69"/>
                    <a:pt x="971" y="59"/>
                    <a:pt x="948" y="59"/>
                  </a:cubicBezTo>
                  <a:cubicBezTo>
                    <a:pt x="910" y="59"/>
                    <a:pt x="877" y="90"/>
                    <a:pt x="877" y="141"/>
                  </a:cubicBezTo>
                  <a:cubicBezTo>
                    <a:pt x="877" y="192"/>
                    <a:pt x="910" y="223"/>
                    <a:pt x="948" y="223"/>
                  </a:cubicBezTo>
                  <a:cubicBezTo>
                    <a:pt x="971" y="223"/>
                    <a:pt x="986" y="214"/>
                    <a:pt x="995" y="200"/>
                  </a:cubicBezTo>
                  <a:cubicBezTo>
                    <a:pt x="997" y="200"/>
                    <a:pt x="997" y="200"/>
                    <a:pt x="997" y="200"/>
                  </a:cubicBezTo>
                  <a:cubicBezTo>
                    <a:pt x="997" y="220"/>
                    <a:pt x="997" y="220"/>
                    <a:pt x="997" y="220"/>
                  </a:cubicBezTo>
                  <a:cubicBezTo>
                    <a:pt x="1031" y="220"/>
                    <a:pt x="1031" y="220"/>
                    <a:pt x="1031" y="220"/>
                  </a:cubicBezTo>
                  <a:cubicBezTo>
                    <a:pt x="1031" y="0"/>
                    <a:pt x="1031" y="0"/>
                    <a:pt x="1031" y="0"/>
                  </a:cubicBezTo>
                  <a:lnTo>
                    <a:pt x="997" y="4"/>
                  </a:lnTo>
                  <a:close/>
                  <a:moveTo>
                    <a:pt x="795" y="59"/>
                  </a:moveTo>
                  <a:cubicBezTo>
                    <a:pt x="774" y="59"/>
                    <a:pt x="757" y="70"/>
                    <a:pt x="749" y="83"/>
                  </a:cubicBezTo>
                  <a:cubicBezTo>
                    <a:pt x="746" y="83"/>
                    <a:pt x="746" y="83"/>
                    <a:pt x="746" y="83"/>
                  </a:cubicBezTo>
                  <a:cubicBezTo>
                    <a:pt x="744" y="64"/>
                    <a:pt x="744" y="64"/>
                    <a:pt x="744" y="64"/>
                  </a:cubicBezTo>
                  <a:cubicBezTo>
                    <a:pt x="713" y="64"/>
                    <a:pt x="713" y="64"/>
                    <a:pt x="713" y="64"/>
                  </a:cubicBezTo>
                  <a:cubicBezTo>
                    <a:pt x="713" y="220"/>
                    <a:pt x="713" y="220"/>
                    <a:pt x="713" y="220"/>
                  </a:cubicBezTo>
                  <a:cubicBezTo>
                    <a:pt x="747" y="220"/>
                    <a:pt x="747" y="220"/>
                    <a:pt x="747" y="220"/>
                  </a:cubicBezTo>
                  <a:cubicBezTo>
                    <a:pt x="747" y="139"/>
                    <a:pt x="747" y="139"/>
                    <a:pt x="747" y="139"/>
                  </a:cubicBezTo>
                  <a:cubicBezTo>
                    <a:pt x="747" y="122"/>
                    <a:pt x="751" y="110"/>
                    <a:pt x="757" y="103"/>
                  </a:cubicBezTo>
                  <a:cubicBezTo>
                    <a:pt x="764" y="95"/>
                    <a:pt x="775" y="90"/>
                    <a:pt x="787" y="90"/>
                  </a:cubicBezTo>
                  <a:cubicBezTo>
                    <a:pt x="807" y="90"/>
                    <a:pt x="817" y="100"/>
                    <a:pt x="817" y="128"/>
                  </a:cubicBezTo>
                  <a:cubicBezTo>
                    <a:pt x="817" y="220"/>
                    <a:pt x="817" y="220"/>
                    <a:pt x="817" y="220"/>
                  </a:cubicBezTo>
                  <a:cubicBezTo>
                    <a:pt x="851" y="220"/>
                    <a:pt x="851" y="220"/>
                    <a:pt x="851" y="220"/>
                  </a:cubicBezTo>
                  <a:cubicBezTo>
                    <a:pt x="851" y="116"/>
                    <a:pt x="851" y="116"/>
                    <a:pt x="851" y="116"/>
                  </a:cubicBezTo>
                  <a:cubicBezTo>
                    <a:pt x="851" y="73"/>
                    <a:pt x="825" y="59"/>
                    <a:pt x="795" y="59"/>
                  </a:cubicBezTo>
                  <a:moveTo>
                    <a:pt x="642" y="64"/>
                  </a:moveTo>
                  <a:cubicBezTo>
                    <a:pt x="642" y="145"/>
                    <a:pt x="642" y="145"/>
                    <a:pt x="642" y="145"/>
                  </a:cubicBezTo>
                  <a:cubicBezTo>
                    <a:pt x="642" y="162"/>
                    <a:pt x="639" y="173"/>
                    <a:pt x="633" y="180"/>
                  </a:cubicBezTo>
                  <a:cubicBezTo>
                    <a:pt x="625" y="189"/>
                    <a:pt x="614" y="194"/>
                    <a:pt x="602" y="194"/>
                  </a:cubicBezTo>
                  <a:cubicBezTo>
                    <a:pt x="583" y="194"/>
                    <a:pt x="572" y="184"/>
                    <a:pt x="572" y="156"/>
                  </a:cubicBezTo>
                  <a:cubicBezTo>
                    <a:pt x="572" y="64"/>
                    <a:pt x="572" y="64"/>
                    <a:pt x="572" y="64"/>
                  </a:cubicBezTo>
                  <a:cubicBezTo>
                    <a:pt x="539" y="64"/>
                    <a:pt x="539" y="64"/>
                    <a:pt x="539" y="64"/>
                  </a:cubicBezTo>
                  <a:cubicBezTo>
                    <a:pt x="539" y="168"/>
                    <a:pt x="539" y="168"/>
                    <a:pt x="539" y="168"/>
                  </a:cubicBezTo>
                  <a:cubicBezTo>
                    <a:pt x="539" y="210"/>
                    <a:pt x="565" y="224"/>
                    <a:pt x="594" y="224"/>
                  </a:cubicBezTo>
                  <a:cubicBezTo>
                    <a:pt x="615" y="224"/>
                    <a:pt x="633" y="214"/>
                    <a:pt x="641" y="200"/>
                  </a:cubicBezTo>
                  <a:cubicBezTo>
                    <a:pt x="644" y="200"/>
                    <a:pt x="644" y="200"/>
                    <a:pt x="644" y="200"/>
                  </a:cubicBezTo>
                  <a:cubicBezTo>
                    <a:pt x="645" y="220"/>
                    <a:pt x="645" y="220"/>
                    <a:pt x="645" y="220"/>
                  </a:cubicBezTo>
                  <a:cubicBezTo>
                    <a:pt x="676" y="220"/>
                    <a:pt x="676" y="220"/>
                    <a:pt x="676" y="220"/>
                  </a:cubicBezTo>
                  <a:cubicBezTo>
                    <a:pt x="676" y="64"/>
                    <a:pt x="676" y="64"/>
                    <a:pt x="676" y="64"/>
                  </a:cubicBezTo>
                  <a:lnTo>
                    <a:pt x="642" y="64"/>
                  </a:lnTo>
                  <a:close/>
                  <a:moveTo>
                    <a:pt x="370" y="45"/>
                  </a:moveTo>
                  <a:cubicBezTo>
                    <a:pt x="398" y="45"/>
                    <a:pt x="398" y="45"/>
                    <a:pt x="398" y="45"/>
                  </a:cubicBezTo>
                  <a:cubicBezTo>
                    <a:pt x="454" y="45"/>
                    <a:pt x="474" y="70"/>
                    <a:pt x="474" y="117"/>
                  </a:cubicBezTo>
                  <a:cubicBezTo>
                    <a:pt x="474" y="164"/>
                    <a:pt x="454" y="189"/>
                    <a:pt x="398" y="189"/>
                  </a:cubicBezTo>
                  <a:cubicBezTo>
                    <a:pt x="370" y="189"/>
                    <a:pt x="370" y="189"/>
                    <a:pt x="370" y="189"/>
                  </a:cubicBezTo>
                  <a:lnTo>
                    <a:pt x="370" y="45"/>
                  </a:lnTo>
                  <a:close/>
                  <a:moveTo>
                    <a:pt x="399" y="15"/>
                  </a:moveTo>
                  <a:cubicBezTo>
                    <a:pt x="335" y="15"/>
                    <a:pt x="335" y="15"/>
                    <a:pt x="335" y="15"/>
                  </a:cubicBezTo>
                  <a:cubicBezTo>
                    <a:pt x="335" y="220"/>
                    <a:pt x="335" y="220"/>
                    <a:pt x="335" y="220"/>
                  </a:cubicBezTo>
                  <a:cubicBezTo>
                    <a:pt x="399" y="220"/>
                    <a:pt x="399" y="220"/>
                    <a:pt x="399" y="220"/>
                  </a:cubicBezTo>
                  <a:cubicBezTo>
                    <a:pt x="475" y="220"/>
                    <a:pt x="510" y="180"/>
                    <a:pt x="510" y="117"/>
                  </a:cubicBezTo>
                  <a:cubicBezTo>
                    <a:pt x="510" y="54"/>
                    <a:pt x="475" y="15"/>
                    <a:pt x="399" y="15"/>
                  </a:cubicBezTo>
                  <a:moveTo>
                    <a:pt x="243" y="39"/>
                  </a:moveTo>
                  <a:cubicBezTo>
                    <a:pt x="249" y="39"/>
                    <a:pt x="256" y="40"/>
                    <a:pt x="261" y="42"/>
                  </a:cubicBezTo>
                  <a:cubicBezTo>
                    <a:pt x="261" y="13"/>
                    <a:pt x="261" y="13"/>
                    <a:pt x="261" y="13"/>
                  </a:cubicBezTo>
                  <a:cubicBezTo>
                    <a:pt x="256" y="11"/>
                    <a:pt x="249" y="10"/>
                    <a:pt x="240" y="10"/>
                  </a:cubicBezTo>
                  <a:cubicBezTo>
                    <a:pt x="214" y="10"/>
                    <a:pt x="184" y="23"/>
                    <a:pt x="184" y="67"/>
                  </a:cubicBezTo>
                  <a:cubicBezTo>
                    <a:pt x="184" y="72"/>
                    <a:pt x="184" y="72"/>
                    <a:pt x="184" y="72"/>
                  </a:cubicBezTo>
                  <a:cubicBezTo>
                    <a:pt x="161" y="72"/>
                    <a:pt x="161" y="72"/>
                    <a:pt x="161" y="72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84" y="98"/>
                    <a:pt x="184" y="98"/>
                    <a:pt x="184" y="98"/>
                  </a:cubicBezTo>
                  <a:cubicBezTo>
                    <a:pt x="184" y="220"/>
                    <a:pt x="184" y="220"/>
                    <a:pt x="184" y="220"/>
                  </a:cubicBezTo>
                  <a:cubicBezTo>
                    <a:pt x="216" y="220"/>
                    <a:pt x="216" y="220"/>
                    <a:pt x="216" y="220"/>
                  </a:cubicBezTo>
                  <a:cubicBezTo>
                    <a:pt x="216" y="98"/>
                    <a:pt x="216" y="98"/>
                    <a:pt x="216" y="98"/>
                  </a:cubicBezTo>
                  <a:cubicBezTo>
                    <a:pt x="255" y="98"/>
                    <a:pt x="255" y="98"/>
                    <a:pt x="255" y="98"/>
                  </a:cubicBezTo>
                  <a:cubicBezTo>
                    <a:pt x="255" y="72"/>
                    <a:pt x="255" y="72"/>
                    <a:pt x="255" y="72"/>
                  </a:cubicBezTo>
                  <a:cubicBezTo>
                    <a:pt x="216" y="72"/>
                    <a:pt x="216" y="72"/>
                    <a:pt x="216" y="72"/>
                  </a:cubicBezTo>
                  <a:cubicBezTo>
                    <a:pt x="216" y="70"/>
                    <a:pt x="216" y="70"/>
                    <a:pt x="216" y="70"/>
                  </a:cubicBezTo>
                  <a:cubicBezTo>
                    <a:pt x="216" y="49"/>
                    <a:pt x="225" y="39"/>
                    <a:pt x="243" y="39"/>
                  </a:cubicBezTo>
                  <a:moveTo>
                    <a:pt x="113" y="146"/>
                  </a:moveTo>
                  <a:cubicBezTo>
                    <a:pt x="113" y="177"/>
                    <a:pt x="98" y="195"/>
                    <a:pt x="73" y="195"/>
                  </a:cubicBezTo>
                  <a:cubicBezTo>
                    <a:pt x="48" y="195"/>
                    <a:pt x="32" y="177"/>
                    <a:pt x="32" y="146"/>
                  </a:cubicBezTo>
                  <a:cubicBezTo>
                    <a:pt x="32" y="114"/>
                    <a:pt x="48" y="96"/>
                    <a:pt x="73" y="96"/>
                  </a:cubicBezTo>
                  <a:cubicBezTo>
                    <a:pt x="98" y="96"/>
                    <a:pt x="113" y="114"/>
                    <a:pt x="113" y="146"/>
                  </a:cubicBezTo>
                  <a:moveTo>
                    <a:pt x="145" y="146"/>
                  </a:moveTo>
                  <a:cubicBezTo>
                    <a:pt x="145" y="98"/>
                    <a:pt x="116" y="68"/>
                    <a:pt x="73" y="68"/>
                  </a:cubicBezTo>
                  <a:cubicBezTo>
                    <a:pt x="30" y="68"/>
                    <a:pt x="0" y="98"/>
                    <a:pt x="0" y="146"/>
                  </a:cubicBezTo>
                  <a:cubicBezTo>
                    <a:pt x="0" y="193"/>
                    <a:pt x="30" y="223"/>
                    <a:pt x="73" y="223"/>
                  </a:cubicBezTo>
                  <a:cubicBezTo>
                    <a:pt x="116" y="223"/>
                    <a:pt x="145" y="193"/>
                    <a:pt x="145" y="14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244" y="1431"/>
              <a:ext cx="2808" cy="585"/>
            </a:xfrm>
            <a:custGeom>
              <a:avLst/>
              <a:gdLst>
                <a:gd name="T0" fmla="*/ 1332 w 1367"/>
                <a:gd name="T1" fmla="*/ 69 h 284"/>
                <a:gd name="T2" fmla="*/ 1251 w 1367"/>
                <a:gd name="T3" fmla="*/ 69 h 284"/>
                <a:gd name="T4" fmla="*/ 1272 w 1367"/>
                <a:gd name="T5" fmla="*/ 226 h 284"/>
                <a:gd name="T6" fmla="*/ 1286 w 1367"/>
                <a:gd name="T7" fmla="*/ 284 h 284"/>
                <a:gd name="T8" fmla="*/ 1355 w 1367"/>
                <a:gd name="T9" fmla="*/ 100 h 284"/>
                <a:gd name="T10" fmla="*/ 1161 w 1367"/>
                <a:gd name="T11" fmla="*/ 164 h 284"/>
                <a:gd name="T12" fmla="*/ 1199 w 1367"/>
                <a:gd name="T13" fmla="*/ 96 h 284"/>
                <a:gd name="T14" fmla="*/ 1160 w 1367"/>
                <a:gd name="T15" fmla="*/ 69 h 284"/>
                <a:gd name="T16" fmla="*/ 1127 w 1367"/>
                <a:gd name="T17" fmla="*/ 29 h 284"/>
                <a:gd name="T18" fmla="*/ 1107 w 1367"/>
                <a:gd name="T19" fmla="*/ 69 h 284"/>
                <a:gd name="T20" fmla="*/ 1127 w 1367"/>
                <a:gd name="T21" fmla="*/ 96 h 284"/>
                <a:gd name="T22" fmla="*/ 1184 w 1367"/>
                <a:gd name="T23" fmla="*/ 227 h 284"/>
                <a:gd name="T24" fmla="*/ 1207 w 1367"/>
                <a:gd name="T25" fmla="*/ 194 h 284"/>
                <a:gd name="T26" fmla="*/ 1161 w 1367"/>
                <a:gd name="T27" fmla="*/ 164 h 284"/>
                <a:gd name="T28" fmla="*/ 1045 w 1367"/>
                <a:gd name="T29" fmla="*/ 69 h 284"/>
                <a:gd name="T30" fmla="*/ 1079 w 1367"/>
                <a:gd name="T31" fmla="*/ 225 h 284"/>
                <a:gd name="T32" fmla="*/ 1084 w 1367"/>
                <a:gd name="T33" fmla="*/ 22 h 284"/>
                <a:gd name="T34" fmla="*/ 1040 w 1367"/>
                <a:gd name="T35" fmla="*/ 22 h 284"/>
                <a:gd name="T36" fmla="*/ 1084 w 1367"/>
                <a:gd name="T37" fmla="*/ 22 h 284"/>
                <a:gd name="T38" fmla="*/ 887 w 1367"/>
                <a:gd name="T39" fmla="*/ 198 h 284"/>
                <a:gd name="T40" fmla="*/ 1011 w 1367"/>
                <a:gd name="T41" fmla="*/ 178 h 284"/>
                <a:gd name="T42" fmla="*/ 925 w 1367"/>
                <a:gd name="T43" fmla="*/ 108 h 284"/>
                <a:gd name="T44" fmla="*/ 992 w 1367"/>
                <a:gd name="T45" fmla="*/ 112 h 284"/>
                <a:gd name="T46" fmla="*/ 950 w 1367"/>
                <a:gd name="T47" fmla="*/ 64 h 284"/>
                <a:gd name="T48" fmla="*/ 945 w 1367"/>
                <a:gd name="T49" fmla="*/ 158 h 284"/>
                <a:gd name="T50" fmla="*/ 950 w 1367"/>
                <a:gd name="T51" fmla="*/ 200 h 284"/>
                <a:gd name="T52" fmla="*/ 864 w 1367"/>
                <a:gd name="T53" fmla="*/ 64 h 284"/>
                <a:gd name="T54" fmla="*/ 821 w 1367"/>
                <a:gd name="T55" fmla="*/ 92 h 284"/>
                <a:gd name="T56" fmla="*/ 788 w 1367"/>
                <a:gd name="T57" fmla="*/ 69 h 284"/>
                <a:gd name="T58" fmla="*/ 822 w 1367"/>
                <a:gd name="T59" fmla="*/ 225 h 284"/>
                <a:gd name="T60" fmla="*/ 860 w 1367"/>
                <a:gd name="T61" fmla="*/ 96 h 284"/>
                <a:gd name="T62" fmla="*/ 875 w 1367"/>
                <a:gd name="T63" fmla="*/ 66 h 284"/>
                <a:gd name="T64" fmla="*/ 684 w 1367"/>
                <a:gd name="T65" fmla="*/ 93 h 284"/>
                <a:gd name="T66" fmla="*/ 645 w 1367"/>
                <a:gd name="T67" fmla="*/ 128 h 284"/>
                <a:gd name="T68" fmla="*/ 685 w 1367"/>
                <a:gd name="T69" fmla="*/ 64 h 284"/>
                <a:gd name="T70" fmla="*/ 686 w 1367"/>
                <a:gd name="T71" fmla="*/ 228 h 284"/>
                <a:gd name="T72" fmla="*/ 724 w 1367"/>
                <a:gd name="T73" fmla="*/ 172 h 284"/>
                <a:gd name="T74" fmla="*/ 643 w 1367"/>
                <a:gd name="T75" fmla="*/ 151 h 284"/>
                <a:gd name="T76" fmla="*/ 755 w 1367"/>
                <a:gd name="T77" fmla="*/ 142 h 284"/>
                <a:gd name="T78" fmla="*/ 563 w 1367"/>
                <a:gd name="T79" fmla="*/ 69 h 284"/>
                <a:gd name="T80" fmla="*/ 482 w 1367"/>
                <a:gd name="T81" fmla="*/ 69 h 284"/>
                <a:gd name="T82" fmla="*/ 503 w 1367"/>
                <a:gd name="T83" fmla="*/ 225 h 284"/>
                <a:gd name="T84" fmla="*/ 599 w 1367"/>
                <a:gd name="T85" fmla="*/ 69 h 284"/>
                <a:gd name="T86" fmla="*/ 418 w 1367"/>
                <a:gd name="T87" fmla="*/ 69 h 284"/>
                <a:gd name="T88" fmla="*/ 384 w 1367"/>
                <a:gd name="T89" fmla="*/ 225 h 284"/>
                <a:gd name="T90" fmla="*/ 418 w 1367"/>
                <a:gd name="T91" fmla="*/ 69 h 284"/>
                <a:gd name="T92" fmla="*/ 401 w 1367"/>
                <a:gd name="T93" fmla="*/ 0 h 284"/>
                <a:gd name="T94" fmla="*/ 401 w 1367"/>
                <a:gd name="T95" fmla="*/ 43 h 284"/>
                <a:gd name="T96" fmla="*/ 287 w 1367"/>
                <a:gd name="T97" fmla="*/ 64 h 284"/>
                <a:gd name="T98" fmla="*/ 238 w 1367"/>
                <a:gd name="T99" fmla="*/ 88 h 284"/>
                <a:gd name="T100" fmla="*/ 205 w 1367"/>
                <a:gd name="T101" fmla="*/ 69 h 284"/>
                <a:gd name="T102" fmla="*/ 239 w 1367"/>
                <a:gd name="T103" fmla="*/ 225 h 284"/>
                <a:gd name="T104" fmla="*/ 249 w 1367"/>
                <a:gd name="T105" fmla="*/ 108 h 284"/>
                <a:gd name="T106" fmla="*/ 309 w 1367"/>
                <a:gd name="T107" fmla="*/ 133 h 284"/>
                <a:gd name="T108" fmla="*/ 343 w 1367"/>
                <a:gd name="T109" fmla="*/ 225 h 284"/>
                <a:gd name="T110" fmla="*/ 287 w 1367"/>
                <a:gd name="T111" fmla="*/ 64 h 284"/>
                <a:gd name="T112" fmla="*/ 36 w 1367"/>
                <a:gd name="T113" fmla="*/ 20 h 284"/>
                <a:gd name="T114" fmla="*/ 0 w 1367"/>
                <a:gd name="T115" fmla="*/ 142 h 284"/>
                <a:gd name="T116" fmla="*/ 165 w 1367"/>
                <a:gd name="T117" fmla="*/ 142 h 284"/>
                <a:gd name="T118" fmla="*/ 129 w 1367"/>
                <a:gd name="T119" fmla="*/ 20 h 284"/>
                <a:gd name="T120" fmla="*/ 82 w 1367"/>
                <a:gd name="T121" fmla="*/ 19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7" h="284">
                  <a:moveTo>
                    <a:pt x="1367" y="69"/>
                  </a:moveTo>
                  <a:cubicBezTo>
                    <a:pt x="1332" y="69"/>
                    <a:pt x="1332" y="69"/>
                    <a:pt x="1332" y="69"/>
                  </a:cubicBezTo>
                  <a:cubicBezTo>
                    <a:pt x="1291" y="189"/>
                    <a:pt x="1291" y="189"/>
                    <a:pt x="1291" y="189"/>
                  </a:cubicBezTo>
                  <a:cubicBezTo>
                    <a:pt x="1251" y="69"/>
                    <a:pt x="1251" y="69"/>
                    <a:pt x="1251" y="69"/>
                  </a:cubicBezTo>
                  <a:cubicBezTo>
                    <a:pt x="1212" y="69"/>
                    <a:pt x="1212" y="69"/>
                    <a:pt x="1212" y="69"/>
                  </a:cubicBezTo>
                  <a:cubicBezTo>
                    <a:pt x="1272" y="226"/>
                    <a:pt x="1272" y="226"/>
                    <a:pt x="1272" y="226"/>
                  </a:cubicBezTo>
                  <a:cubicBezTo>
                    <a:pt x="1251" y="284"/>
                    <a:pt x="1251" y="284"/>
                    <a:pt x="1251" y="284"/>
                  </a:cubicBezTo>
                  <a:cubicBezTo>
                    <a:pt x="1286" y="284"/>
                    <a:pt x="1286" y="284"/>
                    <a:pt x="1286" y="284"/>
                  </a:cubicBezTo>
                  <a:cubicBezTo>
                    <a:pt x="1355" y="100"/>
                    <a:pt x="1355" y="100"/>
                    <a:pt x="1355" y="100"/>
                  </a:cubicBezTo>
                  <a:cubicBezTo>
                    <a:pt x="1355" y="100"/>
                    <a:pt x="1355" y="100"/>
                    <a:pt x="1355" y="100"/>
                  </a:cubicBezTo>
                  <a:lnTo>
                    <a:pt x="1367" y="69"/>
                  </a:lnTo>
                  <a:close/>
                  <a:moveTo>
                    <a:pt x="1161" y="164"/>
                  </a:moveTo>
                  <a:cubicBezTo>
                    <a:pt x="1161" y="96"/>
                    <a:pt x="1161" y="96"/>
                    <a:pt x="1161" y="96"/>
                  </a:cubicBezTo>
                  <a:cubicBezTo>
                    <a:pt x="1199" y="96"/>
                    <a:pt x="1199" y="96"/>
                    <a:pt x="1199" y="96"/>
                  </a:cubicBezTo>
                  <a:cubicBezTo>
                    <a:pt x="1199" y="69"/>
                    <a:pt x="1199" y="69"/>
                    <a:pt x="1199" y="69"/>
                  </a:cubicBezTo>
                  <a:cubicBezTo>
                    <a:pt x="1160" y="69"/>
                    <a:pt x="1160" y="69"/>
                    <a:pt x="1160" y="69"/>
                  </a:cubicBezTo>
                  <a:cubicBezTo>
                    <a:pt x="1160" y="25"/>
                    <a:pt x="1160" y="25"/>
                    <a:pt x="1160" y="25"/>
                  </a:cubicBezTo>
                  <a:cubicBezTo>
                    <a:pt x="1127" y="29"/>
                    <a:pt x="1127" y="29"/>
                    <a:pt x="1127" y="29"/>
                  </a:cubicBezTo>
                  <a:cubicBezTo>
                    <a:pt x="1127" y="69"/>
                    <a:pt x="1127" y="69"/>
                    <a:pt x="1127" y="69"/>
                  </a:cubicBezTo>
                  <a:cubicBezTo>
                    <a:pt x="1107" y="69"/>
                    <a:pt x="1107" y="69"/>
                    <a:pt x="1107" y="69"/>
                  </a:cubicBezTo>
                  <a:cubicBezTo>
                    <a:pt x="1107" y="96"/>
                    <a:pt x="1107" y="96"/>
                    <a:pt x="1107" y="96"/>
                  </a:cubicBezTo>
                  <a:cubicBezTo>
                    <a:pt x="1127" y="96"/>
                    <a:pt x="1127" y="96"/>
                    <a:pt x="1127" y="96"/>
                  </a:cubicBezTo>
                  <a:cubicBezTo>
                    <a:pt x="1127" y="168"/>
                    <a:pt x="1127" y="168"/>
                    <a:pt x="1127" y="168"/>
                  </a:cubicBezTo>
                  <a:cubicBezTo>
                    <a:pt x="1127" y="214"/>
                    <a:pt x="1157" y="227"/>
                    <a:pt x="1184" y="227"/>
                  </a:cubicBezTo>
                  <a:cubicBezTo>
                    <a:pt x="1194" y="227"/>
                    <a:pt x="1200" y="226"/>
                    <a:pt x="1207" y="224"/>
                  </a:cubicBezTo>
                  <a:cubicBezTo>
                    <a:pt x="1207" y="194"/>
                    <a:pt x="1207" y="194"/>
                    <a:pt x="1207" y="194"/>
                  </a:cubicBezTo>
                  <a:cubicBezTo>
                    <a:pt x="1201" y="195"/>
                    <a:pt x="1194" y="196"/>
                    <a:pt x="1187" y="196"/>
                  </a:cubicBezTo>
                  <a:cubicBezTo>
                    <a:pt x="1170" y="196"/>
                    <a:pt x="1161" y="186"/>
                    <a:pt x="1161" y="164"/>
                  </a:cubicBezTo>
                  <a:moveTo>
                    <a:pt x="1079" y="69"/>
                  </a:moveTo>
                  <a:cubicBezTo>
                    <a:pt x="1045" y="69"/>
                    <a:pt x="1045" y="69"/>
                    <a:pt x="1045" y="69"/>
                  </a:cubicBezTo>
                  <a:cubicBezTo>
                    <a:pt x="1045" y="225"/>
                    <a:pt x="1045" y="225"/>
                    <a:pt x="1045" y="225"/>
                  </a:cubicBezTo>
                  <a:cubicBezTo>
                    <a:pt x="1079" y="225"/>
                    <a:pt x="1079" y="225"/>
                    <a:pt x="1079" y="225"/>
                  </a:cubicBezTo>
                  <a:lnTo>
                    <a:pt x="1079" y="69"/>
                  </a:lnTo>
                  <a:close/>
                  <a:moveTo>
                    <a:pt x="1084" y="22"/>
                  </a:moveTo>
                  <a:cubicBezTo>
                    <a:pt x="1084" y="9"/>
                    <a:pt x="1074" y="0"/>
                    <a:pt x="1062" y="0"/>
                  </a:cubicBezTo>
                  <a:cubicBezTo>
                    <a:pt x="1050" y="0"/>
                    <a:pt x="1040" y="9"/>
                    <a:pt x="1040" y="22"/>
                  </a:cubicBezTo>
                  <a:cubicBezTo>
                    <a:pt x="1040" y="34"/>
                    <a:pt x="1050" y="43"/>
                    <a:pt x="1062" y="43"/>
                  </a:cubicBezTo>
                  <a:cubicBezTo>
                    <a:pt x="1074" y="43"/>
                    <a:pt x="1084" y="34"/>
                    <a:pt x="1084" y="22"/>
                  </a:cubicBezTo>
                  <a:moveTo>
                    <a:pt x="904" y="175"/>
                  </a:moveTo>
                  <a:cubicBezTo>
                    <a:pt x="887" y="198"/>
                    <a:pt x="887" y="198"/>
                    <a:pt x="887" y="198"/>
                  </a:cubicBezTo>
                  <a:cubicBezTo>
                    <a:pt x="898" y="214"/>
                    <a:pt x="918" y="228"/>
                    <a:pt x="950" y="228"/>
                  </a:cubicBezTo>
                  <a:cubicBezTo>
                    <a:pt x="986" y="228"/>
                    <a:pt x="1011" y="208"/>
                    <a:pt x="1011" y="178"/>
                  </a:cubicBezTo>
                  <a:cubicBezTo>
                    <a:pt x="1011" y="149"/>
                    <a:pt x="987" y="138"/>
                    <a:pt x="959" y="130"/>
                  </a:cubicBezTo>
                  <a:cubicBezTo>
                    <a:pt x="940" y="125"/>
                    <a:pt x="925" y="121"/>
                    <a:pt x="925" y="108"/>
                  </a:cubicBezTo>
                  <a:cubicBezTo>
                    <a:pt x="925" y="99"/>
                    <a:pt x="934" y="92"/>
                    <a:pt x="950" y="92"/>
                  </a:cubicBezTo>
                  <a:cubicBezTo>
                    <a:pt x="967" y="92"/>
                    <a:pt x="984" y="102"/>
                    <a:pt x="992" y="112"/>
                  </a:cubicBezTo>
                  <a:cubicBezTo>
                    <a:pt x="1009" y="88"/>
                    <a:pt x="1009" y="88"/>
                    <a:pt x="1009" y="88"/>
                  </a:cubicBezTo>
                  <a:cubicBezTo>
                    <a:pt x="996" y="74"/>
                    <a:pt x="975" y="64"/>
                    <a:pt x="950" y="64"/>
                  </a:cubicBezTo>
                  <a:cubicBezTo>
                    <a:pt x="916" y="64"/>
                    <a:pt x="892" y="82"/>
                    <a:pt x="892" y="110"/>
                  </a:cubicBezTo>
                  <a:cubicBezTo>
                    <a:pt x="892" y="140"/>
                    <a:pt x="916" y="151"/>
                    <a:pt x="945" y="158"/>
                  </a:cubicBezTo>
                  <a:cubicBezTo>
                    <a:pt x="967" y="164"/>
                    <a:pt x="978" y="169"/>
                    <a:pt x="978" y="182"/>
                  </a:cubicBezTo>
                  <a:cubicBezTo>
                    <a:pt x="978" y="193"/>
                    <a:pt x="967" y="200"/>
                    <a:pt x="950" y="200"/>
                  </a:cubicBezTo>
                  <a:cubicBezTo>
                    <a:pt x="929" y="200"/>
                    <a:pt x="911" y="188"/>
                    <a:pt x="904" y="175"/>
                  </a:cubicBezTo>
                  <a:moveTo>
                    <a:pt x="864" y="64"/>
                  </a:moveTo>
                  <a:cubicBezTo>
                    <a:pt x="847" y="64"/>
                    <a:pt x="831" y="75"/>
                    <a:pt x="823" y="92"/>
                  </a:cubicBezTo>
                  <a:cubicBezTo>
                    <a:pt x="821" y="92"/>
                    <a:pt x="821" y="92"/>
                    <a:pt x="821" y="92"/>
                  </a:cubicBezTo>
                  <a:cubicBezTo>
                    <a:pt x="819" y="69"/>
                    <a:pt x="819" y="69"/>
                    <a:pt x="819" y="69"/>
                  </a:cubicBezTo>
                  <a:cubicBezTo>
                    <a:pt x="788" y="69"/>
                    <a:pt x="788" y="69"/>
                    <a:pt x="788" y="69"/>
                  </a:cubicBezTo>
                  <a:cubicBezTo>
                    <a:pt x="788" y="225"/>
                    <a:pt x="788" y="225"/>
                    <a:pt x="788" y="225"/>
                  </a:cubicBezTo>
                  <a:cubicBezTo>
                    <a:pt x="822" y="225"/>
                    <a:pt x="822" y="225"/>
                    <a:pt x="822" y="225"/>
                  </a:cubicBezTo>
                  <a:cubicBezTo>
                    <a:pt x="822" y="138"/>
                    <a:pt x="822" y="138"/>
                    <a:pt x="822" y="138"/>
                  </a:cubicBezTo>
                  <a:cubicBezTo>
                    <a:pt x="822" y="111"/>
                    <a:pt x="838" y="96"/>
                    <a:pt x="860" y="96"/>
                  </a:cubicBezTo>
                  <a:cubicBezTo>
                    <a:pt x="866" y="96"/>
                    <a:pt x="870" y="97"/>
                    <a:pt x="872" y="98"/>
                  </a:cubicBezTo>
                  <a:cubicBezTo>
                    <a:pt x="875" y="66"/>
                    <a:pt x="875" y="66"/>
                    <a:pt x="875" y="66"/>
                  </a:cubicBezTo>
                  <a:cubicBezTo>
                    <a:pt x="872" y="65"/>
                    <a:pt x="869" y="64"/>
                    <a:pt x="864" y="64"/>
                  </a:cubicBezTo>
                  <a:moveTo>
                    <a:pt x="684" y="93"/>
                  </a:moveTo>
                  <a:cubicBezTo>
                    <a:pt x="706" y="93"/>
                    <a:pt x="719" y="107"/>
                    <a:pt x="720" y="128"/>
                  </a:cubicBezTo>
                  <a:cubicBezTo>
                    <a:pt x="645" y="128"/>
                    <a:pt x="645" y="128"/>
                    <a:pt x="645" y="128"/>
                  </a:cubicBezTo>
                  <a:cubicBezTo>
                    <a:pt x="649" y="105"/>
                    <a:pt x="664" y="93"/>
                    <a:pt x="684" y="93"/>
                  </a:cubicBezTo>
                  <a:moveTo>
                    <a:pt x="685" y="64"/>
                  </a:moveTo>
                  <a:cubicBezTo>
                    <a:pt x="640" y="64"/>
                    <a:pt x="610" y="98"/>
                    <a:pt x="610" y="146"/>
                  </a:cubicBezTo>
                  <a:cubicBezTo>
                    <a:pt x="610" y="197"/>
                    <a:pt x="642" y="228"/>
                    <a:pt x="686" y="228"/>
                  </a:cubicBezTo>
                  <a:cubicBezTo>
                    <a:pt x="718" y="228"/>
                    <a:pt x="744" y="209"/>
                    <a:pt x="751" y="187"/>
                  </a:cubicBezTo>
                  <a:cubicBezTo>
                    <a:pt x="724" y="172"/>
                    <a:pt x="724" y="172"/>
                    <a:pt x="724" y="172"/>
                  </a:cubicBezTo>
                  <a:cubicBezTo>
                    <a:pt x="717" y="190"/>
                    <a:pt x="703" y="198"/>
                    <a:pt x="686" y="198"/>
                  </a:cubicBezTo>
                  <a:cubicBezTo>
                    <a:pt x="663" y="198"/>
                    <a:pt x="646" y="182"/>
                    <a:pt x="643" y="151"/>
                  </a:cubicBezTo>
                  <a:cubicBezTo>
                    <a:pt x="755" y="151"/>
                    <a:pt x="755" y="151"/>
                    <a:pt x="755" y="151"/>
                  </a:cubicBezTo>
                  <a:cubicBezTo>
                    <a:pt x="755" y="142"/>
                    <a:pt x="755" y="142"/>
                    <a:pt x="755" y="142"/>
                  </a:cubicBezTo>
                  <a:cubicBezTo>
                    <a:pt x="755" y="98"/>
                    <a:pt x="730" y="64"/>
                    <a:pt x="685" y="64"/>
                  </a:cubicBezTo>
                  <a:moveTo>
                    <a:pt x="563" y="69"/>
                  </a:moveTo>
                  <a:cubicBezTo>
                    <a:pt x="522" y="189"/>
                    <a:pt x="522" y="189"/>
                    <a:pt x="522" y="189"/>
                  </a:cubicBezTo>
                  <a:cubicBezTo>
                    <a:pt x="482" y="69"/>
                    <a:pt x="482" y="69"/>
                    <a:pt x="482" y="69"/>
                  </a:cubicBezTo>
                  <a:cubicBezTo>
                    <a:pt x="443" y="69"/>
                    <a:pt x="443" y="69"/>
                    <a:pt x="443" y="69"/>
                  </a:cubicBezTo>
                  <a:cubicBezTo>
                    <a:pt x="503" y="225"/>
                    <a:pt x="503" y="225"/>
                    <a:pt x="503" y="225"/>
                  </a:cubicBezTo>
                  <a:cubicBezTo>
                    <a:pt x="539" y="225"/>
                    <a:pt x="539" y="225"/>
                    <a:pt x="539" y="225"/>
                  </a:cubicBezTo>
                  <a:cubicBezTo>
                    <a:pt x="599" y="69"/>
                    <a:pt x="599" y="69"/>
                    <a:pt x="599" y="69"/>
                  </a:cubicBezTo>
                  <a:lnTo>
                    <a:pt x="563" y="69"/>
                  </a:lnTo>
                  <a:close/>
                  <a:moveTo>
                    <a:pt x="418" y="69"/>
                  </a:moveTo>
                  <a:cubicBezTo>
                    <a:pt x="384" y="69"/>
                    <a:pt x="384" y="69"/>
                    <a:pt x="384" y="69"/>
                  </a:cubicBezTo>
                  <a:cubicBezTo>
                    <a:pt x="384" y="225"/>
                    <a:pt x="384" y="225"/>
                    <a:pt x="384" y="225"/>
                  </a:cubicBezTo>
                  <a:cubicBezTo>
                    <a:pt x="418" y="225"/>
                    <a:pt x="418" y="225"/>
                    <a:pt x="418" y="225"/>
                  </a:cubicBezTo>
                  <a:lnTo>
                    <a:pt x="418" y="69"/>
                  </a:lnTo>
                  <a:close/>
                  <a:moveTo>
                    <a:pt x="422" y="22"/>
                  </a:moveTo>
                  <a:cubicBezTo>
                    <a:pt x="422" y="9"/>
                    <a:pt x="413" y="0"/>
                    <a:pt x="401" y="0"/>
                  </a:cubicBezTo>
                  <a:cubicBezTo>
                    <a:pt x="389" y="0"/>
                    <a:pt x="379" y="9"/>
                    <a:pt x="379" y="22"/>
                  </a:cubicBezTo>
                  <a:cubicBezTo>
                    <a:pt x="379" y="34"/>
                    <a:pt x="389" y="43"/>
                    <a:pt x="401" y="43"/>
                  </a:cubicBezTo>
                  <a:cubicBezTo>
                    <a:pt x="413" y="43"/>
                    <a:pt x="422" y="34"/>
                    <a:pt x="422" y="22"/>
                  </a:cubicBezTo>
                  <a:moveTo>
                    <a:pt x="287" y="64"/>
                  </a:moveTo>
                  <a:cubicBezTo>
                    <a:pt x="266" y="64"/>
                    <a:pt x="249" y="75"/>
                    <a:pt x="241" y="88"/>
                  </a:cubicBezTo>
                  <a:cubicBezTo>
                    <a:pt x="238" y="88"/>
                    <a:pt x="238" y="88"/>
                    <a:pt x="238" y="88"/>
                  </a:cubicBezTo>
                  <a:cubicBezTo>
                    <a:pt x="237" y="69"/>
                    <a:pt x="237" y="69"/>
                    <a:pt x="237" y="69"/>
                  </a:cubicBezTo>
                  <a:cubicBezTo>
                    <a:pt x="205" y="69"/>
                    <a:pt x="205" y="69"/>
                    <a:pt x="205" y="69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39" y="225"/>
                    <a:pt x="239" y="225"/>
                    <a:pt x="239" y="225"/>
                  </a:cubicBezTo>
                  <a:cubicBezTo>
                    <a:pt x="239" y="144"/>
                    <a:pt x="239" y="144"/>
                    <a:pt x="239" y="144"/>
                  </a:cubicBezTo>
                  <a:cubicBezTo>
                    <a:pt x="239" y="126"/>
                    <a:pt x="243" y="115"/>
                    <a:pt x="249" y="108"/>
                  </a:cubicBezTo>
                  <a:cubicBezTo>
                    <a:pt x="256" y="99"/>
                    <a:pt x="267" y="95"/>
                    <a:pt x="279" y="95"/>
                  </a:cubicBezTo>
                  <a:cubicBezTo>
                    <a:pt x="299" y="95"/>
                    <a:pt x="309" y="105"/>
                    <a:pt x="309" y="133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43" y="225"/>
                    <a:pt x="343" y="225"/>
                    <a:pt x="343" y="225"/>
                  </a:cubicBezTo>
                  <a:cubicBezTo>
                    <a:pt x="343" y="121"/>
                    <a:pt x="343" y="121"/>
                    <a:pt x="343" y="121"/>
                  </a:cubicBezTo>
                  <a:cubicBezTo>
                    <a:pt x="343" y="78"/>
                    <a:pt x="317" y="64"/>
                    <a:pt x="287" y="64"/>
                  </a:cubicBezTo>
                  <a:moveTo>
                    <a:pt x="36" y="141"/>
                  </a:moveTo>
                  <a:cubicBezTo>
                    <a:pt x="36" y="20"/>
                    <a:pt x="36" y="20"/>
                    <a:pt x="36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98"/>
                    <a:pt x="26" y="231"/>
                    <a:pt x="82" y="231"/>
                  </a:cubicBezTo>
                  <a:cubicBezTo>
                    <a:pt x="138" y="231"/>
                    <a:pt x="165" y="199"/>
                    <a:pt x="165" y="142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129" y="141"/>
                    <a:pt x="129" y="141"/>
                    <a:pt x="129" y="141"/>
                  </a:cubicBezTo>
                  <a:cubicBezTo>
                    <a:pt x="129" y="179"/>
                    <a:pt x="117" y="199"/>
                    <a:pt x="82" y="199"/>
                  </a:cubicBezTo>
                  <a:cubicBezTo>
                    <a:pt x="48" y="199"/>
                    <a:pt x="36" y="179"/>
                    <a:pt x="36" y="141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8838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- 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3385" y="4232732"/>
            <a:ext cx="5465233" cy="424732"/>
          </a:xfrm>
          <a:prstGeom prst="rect">
            <a:avLst/>
          </a:prstGeom>
        </p:spPr>
        <p:txBody>
          <a:bodyPr vert="horz" lIns="0" tIns="45720" rIns="0" bIns="45720" rtlCol="0" anchor="ctr" anchorCtr="0">
            <a:normAutofit/>
          </a:bodyPr>
          <a:lstStyle>
            <a:lvl1pPr lvl="0" indent="0" algn="ctr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2400" b="1" baseline="0">
                <a:solidFill>
                  <a:schemeClr val="accent1"/>
                </a:solidFill>
                <a:cs typeface="Arial" panose="020B0604020202020204" pitchFamily="34" charset="0"/>
              </a:defRPr>
            </a:lvl1pPr>
            <a:lvl2pPr marL="0" indent="0" defTabSz="9144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2000"/>
            </a:lvl2pPr>
            <a:lvl3pPr marL="712788" indent="-355600" defTabSz="9144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alibri" panose="020F0502020204030204" pitchFamily="34" charset="0"/>
              <a:buChar char="–"/>
            </a:lvl3pPr>
            <a:lvl4pPr marL="1079500" indent="-366713" defTabSz="9144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alibri" panose="020F0502020204030204" pitchFamily="34" charset="0"/>
              <a:buChar char="–"/>
              <a:defRPr sz="1600"/>
            </a:lvl4pPr>
            <a:lvl5pPr marL="1435100" indent="-355600" defTabSz="9144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alibri" panose="020F0502020204030204" pitchFamily="34" charset="0"/>
              <a:buChar char="–"/>
              <a:defRPr sz="160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GB" sz="2400" dirty="0"/>
              <a:t>dundee.ac.uk</a:t>
            </a: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5615472" y="2778309"/>
            <a:ext cx="961056" cy="1301382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57332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Dar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446" y="338511"/>
            <a:ext cx="7208166" cy="6273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4960" y="6388155"/>
            <a:ext cx="9022080" cy="360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50AB11-9492-D84B-B97D-BD88EE8990C0}"/>
              </a:ext>
            </a:extLst>
          </p:cNvPr>
          <p:cNvSpPr/>
          <p:nvPr/>
        </p:nvSpPr>
        <p:spPr>
          <a:xfrm>
            <a:off x="471224" y="6386512"/>
            <a:ext cx="1017247" cy="328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AD6D2B-E108-4F4A-98B7-5AF87C3218FC}"/>
              </a:ext>
            </a:extLst>
          </p:cNvPr>
          <p:cNvSpPr/>
          <p:nvPr/>
        </p:nvSpPr>
        <p:spPr>
          <a:xfrm>
            <a:off x="10905483" y="6358463"/>
            <a:ext cx="1077084" cy="429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E73E8-550E-D545-A491-EC17BED67E4F}"/>
              </a:ext>
            </a:extLst>
          </p:cNvPr>
          <p:cNvSpPr txBox="1">
            <a:spLocks noChangeAspect="1"/>
          </p:cNvSpPr>
          <p:nvPr/>
        </p:nvSpPr>
        <p:spPr>
          <a:xfrm>
            <a:off x="516468" y="6386512"/>
            <a:ext cx="2232403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36B8C-0BE3-BE44-A7C9-DA0A2C11DF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467" y="1593851"/>
            <a:ext cx="11159067" cy="4686299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  <a:lvl4pPr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4pPr>
            <a:lvl5pPr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615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Dar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446" y="338511"/>
            <a:ext cx="7208166" cy="6273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4960" y="6388155"/>
            <a:ext cx="9022080" cy="360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50AB11-9492-D84B-B97D-BD88EE8990C0}"/>
              </a:ext>
            </a:extLst>
          </p:cNvPr>
          <p:cNvSpPr/>
          <p:nvPr/>
        </p:nvSpPr>
        <p:spPr>
          <a:xfrm>
            <a:off x="471224" y="6386512"/>
            <a:ext cx="1017247" cy="328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AD6D2B-E108-4F4A-98B7-5AF87C3218FC}"/>
              </a:ext>
            </a:extLst>
          </p:cNvPr>
          <p:cNvSpPr/>
          <p:nvPr/>
        </p:nvSpPr>
        <p:spPr>
          <a:xfrm>
            <a:off x="10905483" y="6358463"/>
            <a:ext cx="1077084" cy="429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E73E8-550E-D545-A491-EC17BED67E4F}"/>
              </a:ext>
            </a:extLst>
          </p:cNvPr>
          <p:cNvSpPr txBox="1">
            <a:spLocks noChangeAspect="1"/>
          </p:cNvSpPr>
          <p:nvPr/>
        </p:nvSpPr>
        <p:spPr>
          <a:xfrm>
            <a:off x="516468" y="6386512"/>
            <a:ext cx="2232403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36B8C-0BE3-BE44-A7C9-DA0A2C11DF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467" y="1593851"/>
            <a:ext cx="11159067" cy="4686299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  <a:lvl4pPr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4pPr>
            <a:lvl5pPr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88D03-A751-4F08-A704-E8C51E6815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5937" y="1001713"/>
            <a:ext cx="10529485" cy="484133"/>
          </a:xfrm>
          <a:prstGeom prst="rect">
            <a:avLst/>
          </a:prstGeom>
        </p:spPr>
        <p:txBody>
          <a:bodyPr/>
          <a:lstStyle>
            <a:lvl1pPr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2000" dirty="0">
                <a:solidFill>
                  <a:srgbClr val="01D17C"/>
                </a:solidFill>
              </a:rPr>
              <a:t>Click to edit subtitle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85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arge image with text box split (R/L)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799561" y="0"/>
            <a:ext cx="5392438" cy="6858000"/>
          </a:xfrm>
          <a:prstGeom prst="rect">
            <a:avLst/>
          </a:prstGeom>
        </p:spPr>
        <p:txBody>
          <a:bodyPr anchor="t" anchorCtr="1"/>
          <a:lstStyle/>
          <a:p>
            <a:r>
              <a:rPr lang="en-US" dirty="0"/>
              <a:t>Click to add a photo</a:t>
            </a:r>
          </a:p>
        </p:txBody>
      </p:sp>
      <p:sp>
        <p:nvSpPr>
          <p:cNvPr id="2" name="Rectangle 1"/>
          <p:cNvSpPr/>
          <p:nvPr/>
        </p:nvSpPr>
        <p:spPr>
          <a:xfrm>
            <a:off x="-1" y="0"/>
            <a:ext cx="679956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Content Placeholder 9"/>
          <p:cNvSpPr>
            <a:spLocks noGrp="1"/>
          </p:cNvSpPr>
          <p:nvPr>
            <p:ph sz="quarter" idx="14"/>
          </p:nvPr>
        </p:nvSpPr>
        <p:spPr>
          <a:xfrm>
            <a:off x="721895" y="2464960"/>
            <a:ext cx="5445149" cy="32208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1895" y="725538"/>
            <a:ext cx="5445149" cy="101388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4CF590-B1D7-4FB7-8337-7485B595F9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2313" y="1501149"/>
            <a:ext cx="5444731" cy="49000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01D17C"/>
                </a:solidFill>
              </a:defRPr>
            </a:lvl1pPr>
          </a:lstStyle>
          <a:p>
            <a:pPr lvl="0"/>
            <a:r>
              <a:rPr lang="en-GB" dirty="0"/>
              <a:t>Green Subtitle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8A5743E9-B885-8E4B-9016-9F03E8CE2A95}"/>
              </a:ext>
            </a:extLst>
          </p:cNvPr>
          <p:cNvSpPr>
            <a:spLocks noEditPoints="1"/>
          </p:cNvSpPr>
          <p:nvPr/>
        </p:nvSpPr>
        <p:spPr bwMode="auto">
          <a:xfrm>
            <a:off x="455210" y="5914268"/>
            <a:ext cx="435624" cy="544955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BEA0C7-BD17-2E45-8218-13F2733F4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42" y="5920683"/>
            <a:ext cx="1276682" cy="49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54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arge image with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t" anchorCtr="1"/>
          <a:lstStyle/>
          <a:p>
            <a:r>
              <a:rPr lang="en-US" dirty="0"/>
              <a:t>Click to add a 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F0121-CDFD-B245-8F0A-679BD389AD4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073" y="4286615"/>
            <a:ext cx="5500687" cy="226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1350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F72578-A211-45A7-AE2A-778FAC58B93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1" y="1857377"/>
            <a:ext cx="5376332" cy="42798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999" y="3142801"/>
            <a:ext cx="4959019" cy="2994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C4CD76-A7E9-475E-AC88-C494D4E9B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999" y="1857376"/>
            <a:ext cx="4959019" cy="1133475"/>
          </a:xfrm>
        </p:spPr>
        <p:txBody>
          <a:bodyPr/>
          <a:lstStyle>
            <a:lvl1pPr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69321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980">
          <p15:clr>
            <a:srgbClr val="FBAE40"/>
          </p15:clr>
        </p15:guide>
        <p15:guide id="2" pos="3577">
          <p15:clr>
            <a:srgbClr val="FBAE40"/>
          </p15:clr>
        </p15:guide>
        <p15:guide id="3" pos="608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666" y="3142801"/>
            <a:ext cx="8938684" cy="2994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C4CD76-A7E9-475E-AC88-C494D4E9B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667" y="1857376"/>
            <a:ext cx="8938684" cy="1133475"/>
          </a:xfrm>
        </p:spPr>
        <p:txBody>
          <a:bodyPr/>
          <a:lstStyle>
            <a:lvl1pPr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F815DF-4C25-4EB2-85D2-8C59652631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9667" y="1332001"/>
            <a:ext cx="8938684" cy="373425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5454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980">
          <p15:clr>
            <a:srgbClr val="FBAE40"/>
          </p15:clr>
        </p15:guide>
        <p15:guide id="2" pos="3387">
          <p15:clr>
            <a:srgbClr val="FBAE40"/>
          </p15:clr>
        </p15:guide>
        <p15:guide id="3" pos="608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00587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0587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68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BC84-42B0-4679-AEA0-7D2B2B33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787F4-F1D4-42C2-961F-FB1F35F1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A3AE-AB11-404E-BB41-CA9E3181D408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A70DC-27EE-4D32-8F89-46070411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EB0B6-CB06-45B2-92E4-989F585E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6CF-0190-4440-BEF3-6B151D173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3057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ar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50AB11-9492-D84B-B97D-BD88EE8990C0}"/>
              </a:ext>
            </a:extLst>
          </p:cNvPr>
          <p:cNvSpPr/>
          <p:nvPr userDrawn="1"/>
        </p:nvSpPr>
        <p:spPr>
          <a:xfrm>
            <a:off x="471224" y="6386512"/>
            <a:ext cx="1017247" cy="328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E73E8-550E-D545-A491-EC17BED67E4F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16468" y="6386512"/>
            <a:ext cx="2232403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dundee.ac.uk</a:t>
            </a:r>
            <a:r>
              <a:rPr lang="en-GB" sz="1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/hic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36B8C-0BE3-BE44-A7C9-DA0A2C11DF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467" y="1593851"/>
            <a:ext cx="11159067" cy="4686299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  <a:lvl4pPr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4pPr>
            <a:lvl5pPr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721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len its this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67" y="270965"/>
            <a:ext cx="7208166" cy="5978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7081A3-93A5-4FDA-8779-00BDD6BFD8B9}"/>
              </a:ext>
            </a:extLst>
          </p:cNvPr>
          <p:cNvSpPr/>
          <p:nvPr userDrawn="1"/>
        </p:nvSpPr>
        <p:spPr>
          <a:xfrm>
            <a:off x="516467" y="6244281"/>
            <a:ext cx="11214214" cy="101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6BAEC0-2800-4871-B73B-4C39815D96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9753" y="868827"/>
            <a:ext cx="10529485" cy="5978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01D17C"/>
                </a:solidFill>
              </a:defRPr>
            </a:lvl1pPr>
          </a:lstStyle>
          <a:p>
            <a:pPr lvl="0"/>
            <a:r>
              <a:rPr lang="en-GB" dirty="0"/>
              <a:t>Green Subtitle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5616A1-1D15-174F-8F42-3020776CFB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467" y="1593851"/>
            <a:ext cx="11159067" cy="468629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775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8" b="1" i="0">
                <a:solidFill>
                  <a:srgbClr val="F4F7F8"/>
                </a:solidFill>
                <a:latin typeface="Montserrat ExtraBold"/>
                <a:cs typeface="Montserrat ExtraBold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825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arge image with text box split (L/R)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5391600" cy="6858000"/>
          </a:xfrm>
          <a:prstGeom prst="rect">
            <a:avLst/>
          </a:prstGeom>
        </p:spPr>
        <p:txBody>
          <a:bodyPr anchor="t" anchorCtr="1"/>
          <a:lstStyle/>
          <a:p>
            <a:r>
              <a:rPr lang="en-US" dirty="0"/>
              <a:t>Click to add a photo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52AA00-960E-234D-95A8-3F8F5A0BFAB9}"/>
              </a:ext>
            </a:extLst>
          </p:cNvPr>
          <p:cNvSpPr/>
          <p:nvPr/>
        </p:nvSpPr>
        <p:spPr>
          <a:xfrm>
            <a:off x="5428114" y="6263"/>
            <a:ext cx="68004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4D2C15E7-02F1-354D-A0A3-34DB43508D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13187" y="2138184"/>
            <a:ext cx="5430254" cy="35475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5FA05FAE-80AA-DD4B-9F5C-0C7250A7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187" y="725539"/>
            <a:ext cx="5430254" cy="7241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4F863792-8C1C-4E46-995B-DA99384F1B93}"/>
              </a:ext>
            </a:extLst>
          </p:cNvPr>
          <p:cNvSpPr>
            <a:spLocks noEditPoints="1"/>
          </p:cNvSpPr>
          <p:nvPr/>
        </p:nvSpPr>
        <p:spPr bwMode="auto">
          <a:xfrm>
            <a:off x="9948256" y="5978224"/>
            <a:ext cx="433137" cy="586518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52051-292E-4B19-BC20-A15F90E09B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3463" y="1449682"/>
            <a:ext cx="5429978" cy="59205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tx1"/>
              </a:buClr>
              <a:buSzTx/>
              <a:buFont typeface="Calibri" panose="020F0502020204030204" pitchFamily="34" charset="0"/>
              <a:buNone/>
              <a:tabLst/>
              <a:defRPr sz="2400">
                <a:solidFill>
                  <a:srgbClr val="01D17C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tx1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lang="en-GB" dirty="0"/>
              <a:t>Green Subtitle</a:t>
            </a:r>
          </a:p>
          <a:p>
            <a:pPr lvl="0"/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0DA70A-0E13-4244-8E6D-91AA99413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771" y="5978224"/>
            <a:ext cx="1276682" cy="49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53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304565" y="4281818"/>
            <a:ext cx="5553296" cy="701041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3304565" y="3109299"/>
            <a:ext cx="5553296" cy="1145597"/>
          </a:xfrm>
          <a:prstGeom prst="rect">
            <a:avLst/>
          </a:prstGeo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304565" y="4982859"/>
            <a:ext cx="5553296" cy="2931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531850" y="1108039"/>
            <a:ext cx="8663517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4130937" y="1754189"/>
            <a:ext cx="8067600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16466" y="474727"/>
            <a:ext cx="9635068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/>
              <a:t>Click to edit Master text styles</a:t>
            </a:r>
          </a:p>
        </p:txBody>
      </p:sp>
      <p:sp>
        <p:nvSpPr>
          <p:cNvPr id="19" name="TextBox 18"/>
          <p:cNvSpPr txBox="1">
            <a:spLocks noChangeAspect="1"/>
          </p:cNvSpPr>
          <p:nvPr/>
        </p:nvSpPr>
        <p:spPr>
          <a:xfrm>
            <a:off x="516468" y="6386512"/>
            <a:ext cx="2232403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7" name="Freeform 5"/>
          <p:cNvSpPr>
            <a:spLocks noEditPoints="1"/>
          </p:cNvSpPr>
          <p:nvPr/>
        </p:nvSpPr>
        <p:spPr bwMode="auto">
          <a:xfrm>
            <a:off x="11175725" y="325465"/>
            <a:ext cx="499809" cy="676800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grpSp>
        <p:nvGrpSpPr>
          <p:cNvPr id="35" name="Group 4"/>
          <p:cNvGrpSpPr>
            <a:grpSpLocks noChangeAspect="1"/>
          </p:cNvGrpSpPr>
          <p:nvPr/>
        </p:nvGrpSpPr>
        <p:grpSpPr bwMode="auto">
          <a:xfrm>
            <a:off x="3312000" y="2337323"/>
            <a:ext cx="1130642" cy="444393"/>
            <a:chOff x="1931" y="1786"/>
            <a:chExt cx="1898" cy="746"/>
          </a:xfrm>
          <a:solidFill>
            <a:schemeClr val="accent1"/>
          </a:solidFill>
        </p:grpSpPr>
        <p:sp>
          <p:nvSpPr>
            <p:cNvPr id="36" name="Freeform 5"/>
            <p:cNvSpPr>
              <a:spLocks noEditPoints="1"/>
            </p:cNvSpPr>
            <p:nvPr userDrawn="1"/>
          </p:nvSpPr>
          <p:spPr bwMode="auto">
            <a:xfrm>
              <a:off x="1931" y="2220"/>
              <a:ext cx="1896" cy="312"/>
            </a:xfrm>
            <a:custGeom>
              <a:avLst/>
              <a:gdLst>
                <a:gd name="T0" fmla="*/ 897 w 921"/>
                <a:gd name="T1" fmla="*/ 82 h 151"/>
                <a:gd name="T2" fmla="*/ 873 w 921"/>
                <a:gd name="T3" fmla="*/ 59 h 151"/>
                <a:gd name="T4" fmla="*/ 823 w 921"/>
                <a:gd name="T5" fmla="*/ 95 h 151"/>
                <a:gd name="T6" fmla="*/ 918 w 921"/>
                <a:gd name="T7" fmla="*/ 122 h 151"/>
                <a:gd name="T8" fmla="*/ 874 w 921"/>
                <a:gd name="T9" fmla="*/ 130 h 151"/>
                <a:gd name="T10" fmla="*/ 920 w 921"/>
                <a:gd name="T11" fmla="*/ 98 h 151"/>
                <a:gd name="T12" fmla="*/ 874 w 921"/>
                <a:gd name="T13" fmla="*/ 40 h 151"/>
                <a:gd name="T14" fmla="*/ 785 w 921"/>
                <a:gd name="T15" fmla="*/ 82 h 151"/>
                <a:gd name="T16" fmla="*/ 761 w 921"/>
                <a:gd name="T17" fmla="*/ 59 h 151"/>
                <a:gd name="T18" fmla="*/ 711 w 921"/>
                <a:gd name="T19" fmla="*/ 95 h 151"/>
                <a:gd name="T20" fmla="*/ 806 w 921"/>
                <a:gd name="T21" fmla="*/ 122 h 151"/>
                <a:gd name="T22" fmla="*/ 762 w 921"/>
                <a:gd name="T23" fmla="*/ 130 h 151"/>
                <a:gd name="T24" fmla="*/ 808 w 921"/>
                <a:gd name="T25" fmla="*/ 98 h 151"/>
                <a:gd name="T26" fmla="*/ 762 w 921"/>
                <a:gd name="T27" fmla="*/ 40 h 151"/>
                <a:gd name="T28" fmla="*/ 612 w 921"/>
                <a:gd name="T29" fmla="*/ 95 h 151"/>
                <a:gd name="T30" fmla="*/ 670 w 921"/>
                <a:gd name="T31" fmla="*/ 89 h 151"/>
                <a:gd name="T32" fmla="*/ 640 w 921"/>
                <a:gd name="T33" fmla="*/ 130 h 151"/>
                <a:gd name="T34" fmla="*/ 670 w 921"/>
                <a:gd name="T35" fmla="*/ 55 h 151"/>
                <a:gd name="T36" fmla="*/ 636 w 921"/>
                <a:gd name="T37" fmla="*/ 40 h 151"/>
                <a:gd name="T38" fmla="*/ 636 w 921"/>
                <a:gd name="T39" fmla="*/ 150 h 151"/>
                <a:gd name="T40" fmla="*/ 670 w 921"/>
                <a:gd name="T41" fmla="*/ 135 h 151"/>
                <a:gd name="T42" fmla="*/ 692 w 921"/>
                <a:gd name="T43" fmla="*/ 148 h 151"/>
                <a:gd name="T44" fmla="*/ 670 w 921"/>
                <a:gd name="T45" fmla="*/ 3 h 151"/>
                <a:gd name="T46" fmla="*/ 503 w 921"/>
                <a:gd name="T47" fmla="*/ 56 h 151"/>
                <a:gd name="T48" fmla="*/ 500 w 921"/>
                <a:gd name="T49" fmla="*/ 43 h 151"/>
                <a:gd name="T50" fmla="*/ 479 w 921"/>
                <a:gd name="T51" fmla="*/ 148 h 151"/>
                <a:gd name="T52" fmla="*/ 501 w 921"/>
                <a:gd name="T53" fmla="*/ 93 h 151"/>
                <a:gd name="T54" fmla="*/ 528 w 921"/>
                <a:gd name="T55" fmla="*/ 60 h 151"/>
                <a:gd name="T56" fmla="*/ 549 w 921"/>
                <a:gd name="T57" fmla="*/ 148 h 151"/>
                <a:gd name="T58" fmla="*/ 571 w 921"/>
                <a:gd name="T59" fmla="*/ 78 h 151"/>
                <a:gd name="T60" fmla="*/ 431 w 921"/>
                <a:gd name="T61" fmla="*/ 43 h 151"/>
                <a:gd name="T62" fmla="*/ 425 w 921"/>
                <a:gd name="T63" fmla="*/ 121 h 151"/>
                <a:gd name="T64" fmla="*/ 384 w 921"/>
                <a:gd name="T65" fmla="*/ 105 h 151"/>
                <a:gd name="T66" fmla="*/ 362 w 921"/>
                <a:gd name="T67" fmla="*/ 43 h 151"/>
                <a:gd name="T68" fmla="*/ 399 w 921"/>
                <a:gd name="T69" fmla="*/ 151 h 151"/>
                <a:gd name="T70" fmla="*/ 432 w 921"/>
                <a:gd name="T71" fmla="*/ 135 h 151"/>
                <a:gd name="T72" fmla="*/ 454 w 921"/>
                <a:gd name="T73" fmla="*/ 148 h 151"/>
                <a:gd name="T74" fmla="*/ 431 w 921"/>
                <a:gd name="T75" fmla="*/ 43 h 151"/>
                <a:gd name="T76" fmla="*/ 267 w 921"/>
                <a:gd name="T77" fmla="*/ 30 h 151"/>
                <a:gd name="T78" fmla="*/ 267 w 921"/>
                <a:gd name="T79" fmla="*/ 127 h 151"/>
                <a:gd name="T80" fmla="*/ 249 w 921"/>
                <a:gd name="T81" fmla="*/ 30 h 151"/>
                <a:gd name="T82" fmla="*/ 225 w 921"/>
                <a:gd name="T83" fmla="*/ 10 h 151"/>
                <a:gd name="T84" fmla="*/ 268 w 921"/>
                <a:gd name="T85" fmla="*/ 148 h 151"/>
                <a:gd name="T86" fmla="*/ 268 w 921"/>
                <a:gd name="T87" fmla="*/ 10 h 151"/>
                <a:gd name="T88" fmla="*/ 175 w 921"/>
                <a:gd name="T89" fmla="*/ 28 h 151"/>
                <a:gd name="T90" fmla="*/ 161 w 921"/>
                <a:gd name="T91" fmla="*/ 7 h 151"/>
                <a:gd name="T92" fmla="*/ 124 w 921"/>
                <a:gd name="T93" fmla="*/ 49 h 151"/>
                <a:gd name="T94" fmla="*/ 108 w 921"/>
                <a:gd name="T95" fmla="*/ 66 h 151"/>
                <a:gd name="T96" fmla="*/ 124 w 921"/>
                <a:gd name="T97" fmla="*/ 148 h 151"/>
                <a:gd name="T98" fmla="*/ 145 w 921"/>
                <a:gd name="T99" fmla="*/ 66 h 151"/>
                <a:gd name="T100" fmla="*/ 171 w 921"/>
                <a:gd name="T101" fmla="*/ 49 h 151"/>
                <a:gd name="T102" fmla="*/ 145 w 921"/>
                <a:gd name="T103" fmla="*/ 47 h 151"/>
                <a:gd name="T104" fmla="*/ 76 w 921"/>
                <a:gd name="T105" fmla="*/ 98 h 151"/>
                <a:gd name="T106" fmla="*/ 21 w 921"/>
                <a:gd name="T107" fmla="*/ 98 h 151"/>
                <a:gd name="T108" fmla="*/ 76 w 921"/>
                <a:gd name="T109" fmla="*/ 98 h 151"/>
                <a:gd name="T110" fmla="*/ 48 w 921"/>
                <a:gd name="T111" fmla="*/ 46 h 151"/>
                <a:gd name="T112" fmla="*/ 48 w 921"/>
                <a:gd name="T113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1" h="151">
                  <a:moveTo>
                    <a:pt x="873" y="59"/>
                  </a:moveTo>
                  <a:cubicBezTo>
                    <a:pt x="887" y="59"/>
                    <a:pt x="896" y="68"/>
                    <a:pt x="897" y="82"/>
                  </a:cubicBezTo>
                  <a:cubicBezTo>
                    <a:pt x="846" y="82"/>
                    <a:pt x="846" y="82"/>
                    <a:pt x="846" y="82"/>
                  </a:cubicBezTo>
                  <a:cubicBezTo>
                    <a:pt x="849" y="68"/>
                    <a:pt x="859" y="59"/>
                    <a:pt x="873" y="59"/>
                  </a:cubicBezTo>
                  <a:moveTo>
                    <a:pt x="874" y="40"/>
                  </a:moveTo>
                  <a:cubicBezTo>
                    <a:pt x="843" y="40"/>
                    <a:pt x="823" y="62"/>
                    <a:pt x="823" y="95"/>
                  </a:cubicBezTo>
                  <a:cubicBezTo>
                    <a:pt x="823" y="129"/>
                    <a:pt x="844" y="150"/>
                    <a:pt x="874" y="150"/>
                  </a:cubicBezTo>
                  <a:cubicBezTo>
                    <a:pt x="895" y="150"/>
                    <a:pt x="913" y="137"/>
                    <a:pt x="918" y="122"/>
                  </a:cubicBezTo>
                  <a:cubicBezTo>
                    <a:pt x="899" y="112"/>
                    <a:pt x="899" y="112"/>
                    <a:pt x="899" y="112"/>
                  </a:cubicBezTo>
                  <a:cubicBezTo>
                    <a:pt x="895" y="125"/>
                    <a:pt x="885" y="130"/>
                    <a:pt x="874" y="130"/>
                  </a:cubicBezTo>
                  <a:cubicBezTo>
                    <a:pt x="858" y="130"/>
                    <a:pt x="847" y="119"/>
                    <a:pt x="845" y="98"/>
                  </a:cubicBezTo>
                  <a:cubicBezTo>
                    <a:pt x="920" y="98"/>
                    <a:pt x="920" y="98"/>
                    <a:pt x="920" y="98"/>
                  </a:cubicBezTo>
                  <a:cubicBezTo>
                    <a:pt x="920" y="92"/>
                    <a:pt x="920" y="92"/>
                    <a:pt x="920" y="92"/>
                  </a:cubicBezTo>
                  <a:cubicBezTo>
                    <a:pt x="921" y="63"/>
                    <a:pt x="903" y="40"/>
                    <a:pt x="874" y="40"/>
                  </a:cubicBezTo>
                  <a:moveTo>
                    <a:pt x="761" y="59"/>
                  </a:moveTo>
                  <a:cubicBezTo>
                    <a:pt x="775" y="59"/>
                    <a:pt x="784" y="68"/>
                    <a:pt x="785" y="82"/>
                  </a:cubicBezTo>
                  <a:cubicBezTo>
                    <a:pt x="734" y="82"/>
                    <a:pt x="734" y="82"/>
                    <a:pt x="734" y="82"/>
                  </a:cubicBezTo>
                  <a:cubicBezTo>
                    <a:pt x="737" y="68"/>
                    <a:pt x="747" y="59"/>
                    <a:pt x="761" y="59"/>
                  </a:cubicBezTo>
                  <a:moveTo>
                    <a:pt x="762" y="40"/>
                  </a:moveTo>
                  <a:cubicBezTo>
                    <a:pt x="731" y="40"/>
                    <a:pt x="711" y="62"/>
                    <a:pt x="711" y="95"/>
                  </a:cubicBezTo>
                  <a:cubicBezTo>
                    <a:pt x="711" y="129"/>
                    <a:pt x="733" y="150"/>
                    <a:pt x="762" y="150"/>
                  </a:cubicBezTo>
                  <a:cubicBezTo>
                    <a:pt x="784" y="150"/>
                    <a:pt x="801" y="137"/>
                    <a:pt x="806" y="122"/>
                  </a:cubicBezTo>
                  <a:cubicBezTo>
                    <a:pt x="787" y="112"/>
                    <a:pt x="787" y="112"/>
                    <a:pt x="787" y="112"/>
                  </a:cubicBezTo>
                  <a:cubicBezTo>
                    <a:pt x="783" y="125"/>
                    <a:pt x="773" y="130"/>
                    <a:pt x="762" y="130"/>
                  </a:cubicBezTo>
                  <a:cubicBezTo>
                    <a:pt x="746" y="130"/>
                    <a:pt x="735" y="119"/>
                    <a:pt x="733" y="98"/>
                  </a:cubicBezTo>
                  <a:cubicBezTo>
                    <a:pt x="808" y="98"/>
                    <a:pt x="808" y="98"/>
                    <a:pt x="808" y="98"/>
                  </a:cubicBezTo>
                  <a:cubicBezTo>
                    <a:pt x="808" y="92"/>
                    <a:pt x="808" y="92"/>
                    <a:pt x="808" y="92"/>
                  </a:cubicBezTo>
                  <a:cubicBezTo>
                    <a:pt x="809" y="63"/>
                    <a:pt x="792" y="40"/>
                    <a:pt x="762" y="40"/>
                  </a:cubicBezTo>
                  <a:moveTo>
                    <a:pt x="640" y="130"/>
                  </a:moveTo>
                  <a:cubicBezTo>
                    <a:pt x="623" y="130"/>
                    <a:pt x="612" y="117"/>
                    <a:pt x="612" y="95"/>
                  </a:cubicBezTo>
                  <a:cubicBezTo>
                    <a:pt x="612" y="72"/>
                    <a:pt x="623" y="60"/>
                    <a:pt x="640" y="60"/>
                  </a:cubicBezTo>
                  <a:cubicBezTo>
                    <a:pt x="656" y="60"/>
                    <a:pt x="668" y="70"/>
                    <a:pt x="670" y="89"/>
                  </a:cubicBezTo>
                  <a:cubicBezTo>
                    <a:pt x="670" y="100"/>
                    <a:pt x="670" y="100"/>
                    <a:pt x="670" y="100"/>
                  </a:cubicBezTo>
                  <a:cubicBezTo>
                    <a:pt x="668" y="120"/>
                    <a:pt x="656" y="130"/>
                    <a:pt x="640" y="130"/>
                  </a:cubicBezTo>
                  <a:moveTo>
                    <a:pt x="670" y="3"/>
                  </a:moveTo>
                  <a:cubicBezTo>
                    <a:pt x="670" y="55"/>
                    <a:pt x="670" y="55"/>
                    <a:pt x="670" y="55"/>
                  </a:cubicBezTo>
                  <a:cubicBezTo>
                    <a:pt x="668" y="55"/>
                    <a:pt x="668" y="55"/>
                    <a:pt x="668" y="55"/>
                  </a:cubicBezTo>
                  <a:cubicBezTo>
                    <a:pt x="662" y="46"/>
                    <a:pt x="652" y="40"/>
                    <a:pt x="636" y="40"/>
                  </a:cubicBezTo>
                  <a:cubicBezTo>
                    <a:pt x="611" y="40"/>
                    <a:pt x="589" y="60"/>
                    <a:pt x="589" y="95"/>
                  </a:cubicBezTo>
                  <a:cubicBezTo>
                    <a:pt x="589" y="129"/>
                    <a:pt x="611" y="150"/>
                    <a:pt x="636" y="150"/>
                  </a:cubicBezTo>
                  <a:cubicBezTo>
                    <a:pt x="652" y="150"/>
                    <a:pt x="662" y="143"/>
                    <a:pt x="668" y="135"/>
                  </a:cubicBezTo>
                  <a:cubicBezTo>
                    <a:pt x="670" y="135"/>
                    <a:pt x="670" y="135"/>
                    <a:pt x="670" y="135"/>
                  </a:cubicBezTo>
                  <a:cubicBezTo>
                    <a:pt x="670" y="148"/>
                    <a:pt x="670" y="148"/>
                    <a:pt x="670" y="148"/>
                  </a:cubicBezTo>
                  <a:cubicBezTo>
                    <a:pt x="692" y="148"/>
                    <a:pt x="692" y="148"/>
                    <a:pt x="692" y="148"/>
                  </a:cubicBezTo>
                  <a:cubicBezTo>
                    <a:pt x="692" y="0"/>
                    <a:pt x="692" y="0"/>
                    <a:pt x="692" y="0"/>
                  </a:cubicBezTo>
                  <a:lnTo>
                    <a:pt x="670" y="3"/>
                  </a:lnTo>
                  <a:close/>
                  <a:moveTo>
                    <a:pt x="534" y="40"/>
                  </a:moveTo>
                  <a:cubicBezTo>
                    <a:pt x="520" y="40"/>
                    <a:pt x="508" y="47"/>
                    <a:pt x="503" y="56"/>
                  </a:cubicBezTo>
                  <a:cubicBezTo>
                    <a:pt x="501" y="56"/>
                    <a:pt x="501" y="56"/>
                    <a:pt x="501" y="56"/>
                  </a:cubicBezTo>
                  <a:cubicBezTo>
                    <a:pt x="500" y="43"/>
                    <a:pt x="500" y="43"/>
                    <a:pt x="500" y="43"/>
                  </a:cubicBezTo>
                  <a:cubicBezTo>
                    <a:pt x="479" y="43"/>
                    <a:pt x="479" y="43"/>
                    <a:pt x="479" y="43"/>
                  </a:cubicBezTo>
                  <a:cubicBezTo>
                    <a:pt x="479" y="148"/>
                    <a:pt x="479" y="148"/>
                    <a:pt x="479" y="148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01" y="93"/>
                    <a:pt x="501" y="93"/>
                    <a:pt x="501" y="93"/>
                  </a:cubicBezTo>
                  <a:cubicBezTo>
                    <a:pt x="501" y="82"/>
                    <a:pt x="504" y="74"/>
                    <a:pt x="508" y="69"/>
                  </a:cubicBezTo>
                  <a:cubicBezTo>
                    <a:pt x="513" y="63"/>
                    <a:pt x="521" y="60"/>
                    <a:pt x="528" y="60"/>
                  </a:cubicBezTo>
                  <a:cubicBezTo>
                    <a:pt x="542" y="60"/>
                    <a:pt x="549" y="67"/>
                    <a:pt x="549" y="86"/>
                  </a:cubicBezTo>
                  <a:cubicBezTo>
                    <a:pt x="549" y="148"/>
                    <a:pt x="549" y="148"/>
                    <a:pt x="549" y="148"/>
                  </a:cubicBezTo>
                  <a:cubicBezTo>
                    <a:pt x="571" y="148"/>
                    <a:pt x="571" y="148"/>
                    <a:pt x="571" y="148"/>
                  </a:cubicBezTo>
                  <a:cubicBezTo>
                    <a:pt x="571" y="78"/>
                    <a:pt x="571" y="78"/>
                    <a:pt x="571" y="78"/>
                  </a:cubicBezTo>
                  <a:cubicBezTo>
                    <a:pt x="571" y="49"/>
                    <a:pt x="554" y="40"/>
                    <a:pt x="534" y="40"/>
                  </a:cubicBezTo>
                  <a:moveTo>
                    <a:pt x="431" y="43"/>
                  </a:moveTo>
                  <a:cubicBezTo>
                    <a:pt x="431" y="97"/>
                    <a:pt x="431" y="97"/>
                    <a:pt x="431" y="97"/>
                  </a:cubicBezTo>
                  <a:cubicBezTo>
                    <a:pt x="431" y="109"/>
                    <a:pt x="429" y="116"/>
                    <a:pt x="425" y="121"/>
                  </a:cubicBezTo>
                  <a:cubicBezTo>
                    <a:pt x="420" y="127"/>
                    <a:pt x="412" y="130"/>
                    <a:pt x="404" y="130"/>
                  </a:cubicBezTo>
                  <a:cubicBezTo>
                    <a:pt x="391" y="130"/>
                    <a:pt x="384" y="123"/>
                    <a:pt x="384" y="105"/>
                  </a:cubicBezTo>
                  <a:cubicBezTo>
                    <a:pt x="384" y="43"/>
                    <a:pt x="384" y="43"/>
                    <a:pt x="384" y="43"/>
                  </a:cubicBezTo>
                  <a:cubicBezTo>
                    <a:pt x="362" y="43"/>
                    <a:pt x="362" y="43"/>
                    <a:pt x="362" y="43"/>
                  </a:cubicBezTo>
                  <a:cubicBezTo>
                    <a:pt x="362" y="113"/>
                    <a:pt x="362" y="113"/>
                    <a:pt x="362" y="113"/>
                  </a:cubicBezTo>
                  <a:cubicBezTo>
                    <a:pt x="362" y="141"/>
                    <a:pt x="379" y="151"/>
                    <a:pt x="399" y="151"/>
                  </a:cubicBezTo>
                  <a:cubicBezTo>
                    <a:pt x="413" y="151"/>
                    <a:pt x="425" y="143"/>
                    <a:pt x="430" y="135"/>
                  </a:cubicBezTo>
                  <a:cubicBezTo>
                    <a:pt x="432" y="135"/>
                    <a:pt x="432" y="135"/>
                    <a:pt x="432" y="135"/>
                  </a:cubicBezTo>
                  <a:cubicBezTo>
                    <a:pt x="433" y="148"/>
                    <a:pt x="433" y="148"/>
                    <a:pt x="433" y="148"/>
                  </a:cubicBezTo>
                  <a:cubicBezTo>
                    <a:pt x="454" y="148"/>
                    <a:pt x="454" y="148"/>
                    <a:pt x="454" y="148"/>
                  </a:cubicBezTo>
                  <a:cubicBezTo>
                    <a:pt x="454" y="43"/>
                    <a:pt x="454" y="43"/>
                    <a:pt x="454" y="43"/>
                  </a:cubicBezTo>
                  <a:lnTo>
                    <a:pt x="431" y="43"/>
                  </a:lnTo>
                  <a:close/>
                  <a:moveTo>
                    <a:pt x="249" y="30"/>
                  </a:moveTo>
                  <a:cubicBezTo>
                    <a:pt x="267" y="30"/>
                    <a:pt x="267" y="30"/>
                    <a:pt x="267" y="30"/>
                  </a:cubicBezTo>
                  <a:cubicBezTo>
                    <a:pt x="305" y="30"/>
                    <a:pt x="318" y="47"/>
                    <a:pt x="318" y="78"/>
                  </a:cubicBezTo>
                  <a:cubicBezTo>
                    <a:pt x="318" y="110"/>
                    <a:pt x="305" y="127"/>
                    <a:pt x="267" y="127"/>
                  </a:cubicBezTo>
                  <a:cubicBezTo>
                    <a:pt x="249" y="127"/>
                    <a:pt x="249" y="127"/>
                    <a:pt x="249" y="127"/>
                  </a:cubicBezTo>
                  <a:lnTo>
                    <a:pt x="249" y="30"/>
                  </a:lnTo>
                  <a:close/>
                  <a:moveTo>
                    <a:pt x="268" y="10"/>
                  </a:moveTo>
                  <a:cubicBezTo>
                    <a:pt x="225" y="10"/>
                    <a:pt x="225" y="10"/>
                    <a:pt x="225" y="10"/>
                  </a:cubicBezTo>
                  <a:cubicBezTo>
                    <a:pt x="225" y="148"/>
                    <a:pt x="225" y="148"/>
                    <a:pt x="225" y="148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319" y="148"/>
                    <a:pt x="342" y="121"/>
                    <a:pt x="342" y="78"/>
                  </a:cubicBezTo>
                  <a:cubicBezTo>
                    <a:pt x="342" y="36"/>
                    <a:pt x="319" y="10"/>
                    <a:pt x="268" y="10"/>
                  </a:cubicBezTo>
                  <a:moveTo>
                    <a:pt x="163" y="26"/>
                  </a:moveTo>
                  <a:cubicBezTo>
                    <a:pt x="167" y="26"/>
                    <a:pt x="172" y="27"/>
                    <a:pt x="175" y="28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1" y="7"/>
                    <a:pt x="167" y="7"/>
                    <a:pt x="161" y="7"/>
                  </a:cubicBezTo>
                  <a:cubicBezTo>
                    <a:pt x="143" y="7"/>
                    <a:pt x="124" y="15"/>
                    <a:pt x="124" y="45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4" y="148"/>
                    <a:pt x="124" y="148"/>
                    <a:pt x="124" y="148"/>
                  </a:cubicBezTo>
                  <a:cubicBezTo>
                    <a:pt x="145" y="148"/>
                    <a:pt x="145" y="148"/>
                    <a:pt x="145" y="148"/>
                  </a:cubicBezTo>
                  <a:cubicBezTo>
                    <a:pt x="145" y="66"/>
                    <a:pt x="145" y="66"/>
                    <a:pt x="145" y="66"/>
                  </a:cubicBezTo>
                  <a:cubicBezTo>
                    <a:pt x="171" y="66"/>
                    <a:pt x="171" y="66"/>
                    <a:pt x="171" y="66"/>
                  </a:cubicBezTo>
                  <a:cubicBezTo>
                    <a:pt x="171" y="49"/>
                    <a:pt x="171" y="49"/>
                    <a:pt x="171" y="49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33"/>
                    <a:pt x="151" y="26"/>
                    <a:pt x="163" y="26"/>
                  </a:cubicBezTo>
                  <a:moveTo>
                    <a:pt x="76" y="98"/>
                  </a:moveTo>
                  <a:cubicBezTo>
                    <a:pt x="76" y="119"/>
                    <a:pt x="66" y="131"/>
                    <a:pt x="48" y="131"/>
                  </a:cubicBezTo>
                  <a:cubicBezTo>
                    <a:pt x="32" y="131"/>
                    <a:pt x="21" y="119"/>
                    <a:pt x="21" y="98"/>
                  </a:cubicBezTo>
                  <a:cubicBezTo>
                    <a:pt x="21" y="77"/>
                    <a:pt x="32" y="64"/>
                    <a:pt x="48" y="64"/>
                  </a:cubicBezTo>
                  <a:cubicBezTo>
                    <a:pt x="66" y="64"/>
                    <a:pt x="76" y="77"/>
                    <a:pt x="76" y="98"/>
                  </a:cubicBezTo>
                  <a:moveTo>
                    <a:pt x="97" y="98"/>
                  </a:moveTo>
                  <a:cubicBezTo>
                    <a:pt x="97" y="66"/>
                    <a:pt x="77" y="46"/>
                    <a:pt x="48" y="46"/>
                  </a:cubicBezTo>
                  <a:cubicBezTo>
                    <a:pt x="20" y="46"/>
                    <a:pt x="0" y="66"/>
                    <a:pt x="0" y="98"/>
                  </a:cubicBezTo>
                  <a:cubicBezTo>
                    <a:pt x="0" y="130"/>
                    <a:pt x="20" y="150"/>
                    <a:pt x="48" y="150"/>
                  </a:cubicBezTo>
                  <a:cubicBezTo>
                    <a:pt x="77" y="150"/>
                    <a:pt x="97" y="130"/>
                    <a:pt x="9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6"/>
            <p:cNvSpPr>
              <a:spLocks noEditPoints="1"/>
            </p:cNvSpPr>
            <p:nvPr userDrawn="1"/>
          </p:nvSpPr>
          <p:spPr bwMode="auto">
            <a:xfrm>
              <a:off x="1937" y="1786"/>
              <a:ext cx="1892" cy="395"/>
            </a:xfrm>
            <a:custGeom>
              <a:avLst/>
              <a:gdLst>
                <a:gd name="T0" fmla="*/ 895 w 919"/>
                <a:gd name="T1" fmla="*/ 46 h 191"/>
                <a:gd name="T2" fmla="*/ 840 w 919"/>
                <a:gd name="T3" fmla="*/ 46 h 191"/>
                <a:gd name="T4" fmla="*/ 855 w 919"/>
                <a:gd name="T5" fmla="*/ 152 h 191"/>
                <a:gd name="T6" fmla="*/ 864 w 919"/>
                <a:gd name="T7" fmla="*/ 191 h 191"/>
                <a:gd name="T8" fmla="*/ 910 w 919"/>
                <a:gd name="T9" fmla="*/ 68 h 191"/>
                <a:gd name="T10" fmla="*/ 780 w 919"/>
                <a:gd name="T11" fmla="*/ 111 h 191"/>
                <a:gd name="T12" fmla="*/ 805 w 919"/>
                <a:gd name="T13" fmla="*/ 65 h 191"/>
                <a:gd name="T14" fmla="*/ 780 w 919"/>
                <a:gd name="T15" fmla="*/ 46 h 191"/>
                <a:gd name="T16" fmla="*/ 757 w 919"/>
                <a:gd name="T17" fmla="*/ 20 h 191"/>
                <a:gd name="T18" fmla="*/ 743 w 919"/>
                <a:gd name="T19" fmla="*/ 46 h 191"/>
                <a:gd name="T20" fmla="*/ 757 w 919"/>
                <a:gd name="T21" fmla="*/ 65 h 191"/>
                <a:gd name="T22" fmla="*/ 795 w 919"/>
                <a:gd name="T23" fmla="*/ 153 h 191"/>
                <a:gd name="T24" fmla="*/ 811 w 919"/>
                <a:gd name="T25" fmla="*/ 130 h 191"/>
                <a:gd name="T26" fmla="*/ 780 w 919"/>
                <a:gd name="T27" fmla="*/ 111 h 191"/>
                <a:gd name="T28" fmla="*/ 702 w 919"/>
                <a:gd name="T29" fmla="*/ 46 h 191"/>
                <a:gd name="T30" fmla="*/ 725 w 919"/>
                <a:gd name="T31" fmla="*/ 151 h 191"/>
                <a:gd name="T32" fmla="*/ 728 w 919"/>
                <a:gd name="T33" fmla="*/ 15 h 191"/>
                <a:gd name="T34" fmla="*/ 699 w 919"/>
                <a:gd name="T35" fmla="*/ 15 h 191"/>
                <a:gd name="T36" fmla="*/ 728 w 919"/>
                <a:gd name="T37" fmla="*/ 15 h 191"/>
                <a:gd name="T38" fmla="*/ 596 w 919"/>
                <a:gd name="T39" fmla="*/ 133 h 191"/>
                <a:gd name="T40" fmla="*/ 679 w 919"/>
                <a:gd name="T41" fmla="*/ 120 h 191"/>
                <a:gd name="T42" fmla="*/ 622 w 919"/>
                <a:gd name="T43" fmla="*/ 73 h 191"/>
                <a:gd name="T44" fmla="*/ 667 w 919"/>
                <a:gd name="T45" fmla="*/ 76 h 191"/>
                <a:gd name="T46" fmla="*/ 638 w 919"/>
                <a:gd name="T47" fmla="*/ 43 h 191"/>
                <a:gd name="T48" fmla="*/ 635 w 919"/>
                <a:gd name="T49" fmla="*/ 107 h 191"/>
                <a:gd name="T50" fmla="*/ 638 w 919"/>
                <a:gd name="T51" fmla="*/ 135 h 191"/>
                <a:gd name="T52" fmla="*/ 581 w 919"/>
                <a:gd name="T53" fmla="*/ 44 h 191"/>
                <a:gd name="T54" fmla="*/ 551 w 919"/>
                <a:gd name="T55" fmla="*/ 62 h 191"/>
                <a:gd name="T56" fmla="*/ 529 w 919"/>
                <a:gd name="T57" fmla="*/ 47 h 191"/>
                <a:gd name="T58" fmla="*/ 552 w 919"/>
                <a:gd name="T59" fmla="*/ 151 h 191"/>
                <a:gd name="T60" fmla="*/ 578 w 919"/>
                <a:gd name="T61" fmla="*/ 65 h 191"/>
                <a:gd name="T62" fmla="*/ 588 w 919"/>
                <a:gd name="T63" fmla="*/ 44 h 191"/>
                <a:gd name="T64" fmla="*/ 460 w 919"/>
                <a:gd name="T65" fmla="*/ 63 h 191"/>
                <a:gd name="T66" fmla="*/ 433 w 919"/>
                <a:gd name="T67" fmla="*/ 86 h 191"/>
                <a:gd name="T68" fmla="*/ 460 w 919"/>
                <a:gd name="T69" fmla="*/ 43 h 191"/>
                <a:gd name="T70" fmla="*/ 461 w 919"/>
                <a:gd name="T71" fmla="*/ 153 h 191"/>
                <a:gd name="T72" fmla="*/ 486 w 919"/>
                <a:gd name="T73" fmla="*/ 116 h 191"/>
                <a:gd name="T74" fmla="*/ 432 w 919"/>
                <a:gd name="T75" fmla="*/ 102 h 191"/>
                <a:gd name="T76" fmla="*/ 507 w 919"/>
                <a:gd name="T77" fmla="*/ 96 h 191"/>
                <a:gd name="T78" fmla="*/ 378 w 919"/>
                <a:gd name="T79" fmla="*/ 46 h 191"/>
                <a:gd name="T80" fmla="*/ 324 w 919"/>
                <a:gd name="T81" fmla="*/ 46 h 191"/>
                <a:gd name="T82" fmla="*/ 338 w 919"/>
                <a:gd name="T83" fmla="*/ 151 h 191"/>
                <a:gd name="T84" fmla="*/ 402 w 919"/>
                <a:gd name="T85" fmla="*/ 46 h 191"/>
                <a:gd name="T86" fmla="*/ 281 w 919"/>
                <a:gd name="T87" fmla="*/ 46 h 191"/>
                <a:gd name="T88" fmla="*/ 258 w 919"/>
                <a:gd name="T89" fmla="*/ 151 h 191"/>
                <a:gd name="T90" fmla="*/ 281 w 919"/>
                <a:gd name="T91" fmla="*/ 46 h 191"/>
                <a:gd name="T92" fmla="*/ 269 w 919"/>
                <a:gd name="T93" fmla="*/ 0 h 191"/>
                <a:gd name="T94" fmla="*/ 269 w 919"/>
                <a:gd name="T95" fmla="*/ 29 h 191"/>
                <a:gd name="T96" fmla="*/ 193 w 919"/>
                <a:gd name="T97" fmla="*/ 43 h 191"/>
                <a:gd name="T98" fmla="*/ 160 w 919"/>
                <a:gd name="T99" fmla="*/ 60 h 191"/>
                <a:gd name="T100" fmla="*/ 138 w 919"/>
                <a:gd name="T101" fmla="*/ 46 h 191"/>
                <a:gd name="T102" fmla="*/ 161 w 919"/>
                <a:gd name="T103" fmla="*/ 151 h 191"/>
                <a:gd name="T104" fmla="*/ 167 w 919"/>
                <a:gd name="T105" fmla="*/ 73 h 191"/>
                <a:gd name="T106" fmla="*/ 208 w 919"/>
                <a:gd name="T107" fmla="*/ 89 h 191"/>
                <a:gd name="T108" fmla="*/ 230 w 919"/>
                <a:gd name="T109" fmla="*/ 151 h 191"/>
                <a:gd name="T110" fmla="*/ 193 w 919"/>
                <a:gd name="T111" fmla="*/ 43 h 191"/>
                <a:gd name="T112" fmla="*/ 24 w 919"/>
                <a:gd name="T113" fmla="*/ 14 h 191"/>
                <a:gd name="T114" fmla="*/ 0 w 919"/>
                <a:gd name="T115" fmla="*/ 96 h 191"/>
                <a:gd name="T116" fmla="*/ 111 w 919"/>
                <a:gd name="T117" fmla="*/ 96 h 191"/>
                <a:gd name="T118" fmla="*/ 87 w 919"/>
                <a:gd name="T119" fmla="*/ 14 h 191"/>
                <a:gd name="T120" fmla="*/ 55 w 919"/>
                <a:gd name="T121" fmla="*/ 13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19" h="191">
                  <a:moveTo>
                    <a:pt x="919" y="46"/>
                  </a:moveTo>
                  <a:cubicBezTo>
                    <a:pt x="895" y="46"/>
                    <a:pt x="895" y="46"/>
                    <a:pt x="895" y="46"/>
                  </a:cubicBezTo>
                  <a:cubicBezTo>
                    <a:pt x="867" y="127"/>
                    <a:pt x="867" y="127"/>
                    <a:pt x="867" y="127"/>
                  </a:cubicBezTo>
                  <a:cubicBezTo>
                    <a:pt x="840" y="46"/>
                    <a:pt x="840" y="46"/>
                    <a:pt x="840" y="46"/>
                  </a:cubicBezTo>
                  <a:cubicBezTo>
                    <a:pt x="814" y="46"/>
                    <a:pt x="814" y="46"/>
                    <a:pt x="814" y="46"/>
                  </a:cubicBezTo>
                  <a:cubicBezTo>
                    <a:pt x="855" y="152"/>
                    <a:pt x="855" y="152"/>
                    <a:pt x="855" y="152"/>
                  </a:cubicBezTo>
                  <a:cubicBezTo>
                    <a:pt x="840" y="191"/>
                    <a:pt x="840" y="191"/>
                    <a:pt x="840" y="191"/>
                  </a:cubicBezTo>
                  <a:cubicBezTo>
                    <a:pt x="864" y="191"/>
                    <a:pt x="864" y="191"/>
                    <a:pt x="864" y="191"/>
                  </a:cubicBezTo>
                  <a:cubicBezTo>
                    <a:pt x="911" y="68"/>
                    <a:pt x="911" y="68"/>
                    <a:pt x="911" y="68"/>
                  </a:cubicBezTo>
                  <a:cubicBezTo>
                    <a:pt x="910" y="68"/>
                    <a:pt x="910" y="68"/>
                    <a:pt x="910" y="68"/>
                  </a:cubicBezTo>
                  <a:lnTo>
                    <a:pt x="919" y="46"/>
                  </a:lnTo>
                  <a:close/>
                  <a:moveTo>
                    <a:pt x="780" y="111"/>
                  </a:moveTo>
                  <a:cubicBezTo>
                    <a:pt x="780" y="65"/>
                    <a:pt x="780" y="65"/>
                    <a:pt x="780" y="65"/>
                  </a:cubicBezTo>
                  <a:cubicBezTo>
                    <a:pt x="805" y="65"/>
                    <a:pt x="805" y="65"/>
                    <a:pt x="805" y="65"/>
                  </a:cubicBezTo>
                  <a:cubicBezTo>
                    <a:pt x="805" y="46"/>
                    <a:pt x="805" y="46"/>
                    <a:pt x="805" y="46"/>
                  </a:cubicBezTo>
                  <a:cubicBezTo>
                    <a:pt x="780" y="46"/>
                    <a:pt x="780" y="46"/>
                    <a:pt x="780" y="46"/>
                  </a:cubicBezTo>
                  <a:cubicBezTo>
                    <a:pt x="780" y="17"/>
                    <a:pt x="780" y="17"/>
                    <a:pt x="780" y="17"/>
                  </a:cubicBezTo>
                  <a:cubicBezTo>
                    <a:pt x="757" y="20"/>
                    <a:pt x="757" y="20"/>
                    <a:pt x="757" y="20"/>
                  </a:cubicBezTo>
                  <a:cubicBezTo>
                    <a:pt x="757" y="46"/>
                    <a:pt x="757" y="46"/>
                    <a:pt x="757" y="46"/>
                  </a:cubicBezTo>
                  <a:cubicBezTo>
                    <a:pt x="743" y="46"/>
                    <a:pt x="743" y="46"/>
                    <a:pt x="743" y="46"/>
                  </a:cubicBezTo>
                  <a:cubicBezTo>
                    <a:pt x="743" y="65"/>
                    <a:pt x="743" y="65"/>
                    <a:pt x="743" y="65"/>
                  </a:cubicBezTo>
                  <a:cubicBezTo>
                    <a:pt x="757" y="65"/>
                    <a:pt x="757" y="65"/>
                    <a:pt x="757" y="65"/>
                  </a:cubicBezTo>
                  <a:cubicBezTo>
                    <a:pt x="757" y="113"/>
                    <a:pt x="757" y="113"/>
                    <a:pt x="757" y="113"/>
                  </a:cubicBezTo>
                  <a:cubicBezTo>
                    <a:pt x="757" y="144"/>
                    <a:pt x="777" y="153"/>
                    <a:pt x="795" y="153"/>
                  </a:cubicBezTo>
                  <a:cubicBezTo>
                    <a:pt x="802" y="153"/>
                    <a:pt x="807" y="152"/>
                    <a:pt x="811" y="151"/>
                  </a:cubicBezTo>
                  <a:cubicBezTo>
                    <a:pt x="811" y="130"/>
                    <a:pt x="811" y="130"/>
                    <a:pt x="811" y="130"/>
                  </a:cubicBezTo>
                  <a:cubicBezTo>
                    <a:pt x="807" y="131"/>
                    <a:pt x="802" y="132"/>
                    <a:pt x="798" y="132"/>
                  </a:cubicBezTo>
                  <a:cubicBezTo>
                    <a:pt x="786" y="132"/>
                    <a:pt x="780" y="125"/>
                    <a:pt x="780" y="111"/>
                  </a:cubicBezTo>
                  <a:moveTo>
                    <a:pt x="725" y="46"/>
                  </a:moveTo>
                  <a:cubicBezTo>
                    <a:pt x="702" y="46"/>
                    <a:pt x="702" y="46"/>
                    <a:pt x="702" y="46"/>
                  </a:cubicBezTo>
                  <a:cubicBezTo>
                    <a:pt x="702" y="151"/>
                    <a:pt x="702" y="151"/>
                    <a:pt x="702" y="151"/>
                  </a:cubicBezTo>
                  <a:cubicBezTo>
                    <a:pt x="725" y="151"/>
                    <a:pt x="725" y="151"/>
                    <a:pt x="725" y="151"/>
                  </a:cubicBezTo>
                  <a:lnTo>
                    <a:pt x="725" y="46"/>
                  </a:lnTo>
                  <a:close/>
                  <a:moveTo>
                    <a:pt x="728" y="15"/>
                  </a:moveTo>
                  <a:cubicBezTo>
                    <a:pt x="728" y="6"/>
                    <a:pt x="722" y="0"/>
                    <a:pt x="714" y="0"/>
                  </a:cubicBezTo>
                  <a:cubicBezTo>
                    <a:pt x="705" y="0"/>
                    <a:pt x="699" y="6"/>
                    <a:pt x="699" y="15"/>
                  </a:cubicBezTo>
                  <a:cubicBezTo>
                    <a:pt x="699" y="23"/>
                    <a:pt x="705" y="29"/>
                    <a:pt x="714" y="29"/>
                  </a:cubicBezTo>
                  <a:cubicBezTo>
                    <a:pt x="722" y="29"/>
                    <a:pt x="728" y="23"/>
                    <a:pt x="728" y="15"/>
                  </a:cubicBezTo>
                  <a:moveTo>
                    <a:pt x="607" y="118"/>
                  </a:moveTo>
                  <a:cubicBezTo>
                    <a:pt x="596" y="133"/>
                    <a:pt x="596" y="133"/>
                    <a:pt x="596" y="133"/>
                  </a:cubicBezTo>
                  <a:cubicBezTo>
                    <a:pt x="603" y="144"/>
                    <a:pt x="617" y="153"/>
                    <a:pt x="638" y="153"/>
                  </a:cubicBezTo>
                  <a:cubicBezTo>
                    <a:pt x="663" y="153"/>
                    <a:pt x="679" y="140"/>
                    <a:pt x="679" y="120"/>
                  </a:cubicBezTo>
                  <a:cubicBezTo>
                    <a:pt x="679" y="100"/>
                    <a:pt x="663" y="93"/>
                    <a:pt x="645" y="88"/>
                  </a:cubicBezTo>
                  <a:cubicBezTo>
                    <a:pt x="632" y="85"/>
                    <a:pt x="622" y="82"/>
                    <a:pt x="622" y="73"/>
                  </a:cubicBezTo>
                  <a:cubicBezTo>
                    <a:pt x="622" y="67"/>
                    <a:pt x="627" y="62"/>
                    <a:pt x="638" y="62"/>
                  </a:cubicBezTo>
                  <a:cubicBezTo>
                    <a:pt x="649" y="62"/>
                    <a:pt x="661" y="69"/>
                    <a:pt x="667" y="76"/>
                  </a:cubicBezTo>
                  <a:cubicBezTo>
                    <a:pt x="678" y="60"/>
                    <a:pt x="678" y="60"/>
                    <a:pt x="678" y="60"/>
                  </a:cubicBezTo>
                  <a:cubicBezTo>
                    <a:pt x="669" y="50"/>
                    <a:pt x="655" y="43"/>
                    <a:pt x="638" y="43"/>
                  </a:cubicBezTo>
                  <a:cubicBezTo>
                    <a:pt x="615" y="43"/>
                    <a:pt x="599" y="55"/>
                    <a:pt x="599" y="74"/>
                  </a:cubicBezTo>
                  <a:cubicBezTo>
                    <a:pt x="599" y="94"/>
                    <a:pt x="615" y="102"/>
                    <a:pt x="635" y="107"/>
                  </a:cubicBezTo>
                  <a:cubicBezTo>
                    <a:pt x="649" y="110"/>
                    <a:pt x="657" y="114"/>
                    <a:pt x="657" y="122"/>
                  </a:cubicBezTo>
                  <a:cubicBezTo>
                    <a:pt x="657" y="130"/>
                    <a:pt x="650" y="135"/>
                    <a:pt x="638" y="135"/>
                  </a:cubicBezTo>
                  <a:cubicBezTo>
                    <a:pt x="624" y="135"/>
                    <a:pt x="612" y="126"/>
                    <a:pt x="607" y="118"/>
                  </a:cubicBezTo>
                  <a:moveTo>
                    <a:pt x="581" y="44"/>
                  </a:moveTo>
                  <a:cubicBezTo>
                    <a:pt x="569" y="44"/>
                    <a:pt x="558" y="51"/>
                    <a:pt x="553" y="62"/>
                  </a:cubicBezTo>
                  <a:cubicBezTo>
                    <a:pt x="551" y="62"/>
                    <a:pt x="551" y="62"/>
                    <a:pt x="551" y="62"/>
                  </a:cubicBezTo>
                  <a:cubicBezTo>
                    <a:pt x="550" y="47"/>
                    <a:pt x="550" y="47"/>
                    <a:pt x="550" y="47"/>
                  </a:cubicBezTo>
                  <a:cubicBezTo>
                    <a:pt x="529" y="47"/>
                    <a:pt x="529" y="47"/>
                    <a:pt x="529" y="47"/>
                  </a:cubicBezTo>
                  <a:cubicBezTo>
                    <a:pt x="529" y="151"/>
                    <a:pt x="529" y="151"/>
                    <a:pt x="529" y="151"/>
                  </a:cubicBezTo>
                  <a:cubicBezTo>
                    <a:pt x="552" y="151"/>
                    <a:pt x="552" y="151"/>
                    <a:pt x="552" y="151"/>
                  </a:cubicBezTo>
                  <a:cubicBezTo>
                    <a:pt x="552" y="93"/>
                    <a:pt x="552" y="93"/>
                    <a:pt x="552" y="93"/>
                  </a:cubicBezTo>
                  <a:cubicBezTo>
                    <a:pt x="552" y="75"/>
                    <a:pt x="563" y="65"/>
                    <a:pt x="578" y="65"/>
                  </a:cubicBezTo>
                  <a:cubicBezTo>
                    <a:pt x="582" y="65"/>
                    <a:pt x="584" y="66"/>
                    <a:pt x="586" y="66"/>
                  </a:cubicBezTo>
                  <a:cubicBezTo>
                    <a:pt x="588" y="44"/>
                    <a:pt x="588" y="44"/>
                    <a:pt x="588" y="44"/>
                  </a:cubicBezTo>
                  <a:cubicBezTo>
                    <a:pt x="586" y="44"/>
                    <a:pt x="584" y="44"/>
                    <a:pt x="581" y="44"/>
                  </a:cubicBezTo>
                  <a:moveTo>
                    <a:pt x="460" y="63"/>
                  </a:moveTo>
                  <a:cubicBezTo>
                    <a:pt x="474" y="63"/>
                    <a:pt x="483" y="72"/>
                    <a:pt x="484" y="86"/>
                  </a:cubicBezTo>
                  <a:cubicBezTo>
                    <a:pt x="433" y="86"/>
                    <a:pt x="433" y="86"/>
                    <a:pt x="433" y="86"/>
                  </a:cubicBezTo>
                  <a:cubicBezTo>
                    <a:pt x="436" y="71"/>
                    <a:pt x="446" y="63"/>
                    <a:pt x="460" y="63"/>
                  </a:cubicBezTo>
                  <a:moveTo>
                    <a:pt x="460" y="43"/>
                  </a:moveTo>
                  <a:cubicBezTo>
                    <a:pt x="430" y="43"/>
                    <a:pt x="410" y="66"/>
                    <a:pt x="410" y="98"/>
                  </a:cubicBezTo>
                  <a:cubicBezTo>
                    <a:pt x="410" y="133"/>
                    <a:pt x="431" y="153"/>
                    <a:pt x="461" y="153"/>
                  </a:cubicBezTo>
                  <a:cubicBezTo>
                    <a:pt x="482" y="153"/>
                    <a:pt x="500" y="141"/>
                    <a:pt x="504" y="126"/>
                  </a:cubicBezTo>
                  <a:cubicBezTo>
                    <a:pt x="486" y="116"/>
                    <a:pt x="486" y="116"/>
                    <a:pt x="486" y="116"/>
                  </a:cubicBezTo>
                  <a:cubicBezTo>
                    <a:pt x="482" y="128"/>
                    <a:pt x="472" y="134"/>
                    <a:pt x="461" y="134"/>
                  </a:cubicBezTo>
                  <a:cubicBezTo>
                    <a:pt x="445" y="134"/>
                    <a:pt x="434" y="122"/>
                    <a:pt x="432" y="102"/>
                  </a:cubicBezTo>
                  <a:cubicBezTo>
                    <a:pt x="507" y="102"/>
                    <a:pt x="507" y="102"/>
                    <a:pt x="507" y="102"/>
                  </a:cubicBezTo>
                  <a:cubicBezTo>
                    <a:pt x="507" y="96"/>
                    <a:pt x="507" y="96"/>
                    <a:pt x="507" y="96"/>
                  </a:cubicBezTo>
                  <a:cubicBezTo>
                    <a:pt x="507" y="66"/>
                    <a:pt x="490" y="43"/>
                    <a:pt x="460" y="43"/>
                  </a:cubicBezTo>
                  <a:moveTo>
                    <a:pt x="378" y="46"/>
                  </a:moveTo>
                  <a:cubicBezTo>
                    <a:pt x="351" y="127"/>
                    <a:pt x="351" y="127"/>
                    <a:pt x="351" y="127"/>
                  </a:cubicBezTo>
                  <a:cubicBezTo>
                    <a:pt x="324" y="46"/>
                    <a:pt x="324" y="46"/>
                    <a:pt x="324" y="46"/>
                  </a:cubicBezTo>
                  <a:cubicBezTo>
                    <a:pt x="298" y="46"/>
                    <a:pt x="298" y="46"/>
                    <a:pt x="298" y="46"/>
                  </a:cubicBezTo>
                  <a:cubicBezTo>
                    <a:pt x="338" y="151"/>
                    <a:pt x="338" y="151"/>
                    <a:pt x="338" y="151"/>
                  </a:cubicBezTo>
                  <a:cubicBezTo>
                    <a:pt x="362" y="151"/>
                    <a:pt x="362" y="151"/>
                    <a:pt x="362" y="151"/>
                  </a:cubicBezTo>
                  <a:cubicBezTo>
                    <a:pt x="402" y="46"/>
                    <a:pt x="402" y="46"/>
                    <a:pt x="402" y="46"/>
                  </a:cubicBezTo>
                  <a:lnTo>
                    <a:pt x="378" y="46"/>
                  </a:lnTo>
                  <a:close/>
                  <a:moveTo>
                    <a:pt x="281" y="46"/>
                  </a:moveTo>
                  <a:cubicBezTo>
                    <a:pt x="258" y="46"/>
                    <a:pt x="258" y="46"/>
                    <a:pt x="258" y="46"/>
                  </a:cubicBezTo>
                  <a:cubicBezTo>
                    <a:pt x="258" y="151"/>
                    <a:pt x="258" y="151"/>
                    <a:pt x="258" y="151"/>
                  </a:cubicBezTo>
                  <a:cubicBezTo>
                    <a:pt x="281" y="151"/>
                    <a:pt x="281" y="151"/>
                    <a:pt x="281" y="151"/>
                  </a:cubicBezTo>
                  <a:lnTo>
                    <a:pt x="281" y="46"/>
                  </a:lnTo>
                  <a:close/>
                  <a:moveTo>
                    <a:pt x="284" y="15"/>
                  </a:moveTo>
                  <a:cubicBezTo>
                    <a:pt x="284" y="6"/>
                    <a:pt x="277" y="0"/>
                    <a:pt x="269" y="0"/>
                  </a:cubicBezTo>
                  <a:cubicBezTo>
                    <a:pt x="261" y="0"/>
                    <a:pt x="255" y="6"/>
                    <a:pt x="255" y="15"/>
                  </a:cubicBezTo>
                  <a:cubicBezTo>
                    <a:pt x="255" y="23"/>
                    <a:pt x="261" y="29"/>
                    <a:pt x="269" y="29"/>
                  </a:cubicBezTo>
                  <a:cubicBezTo>
                    <a:pt x="277" y="29"/>
                    <a:pt x="284" y="23"/>
                    <a:pt x="284" y="15"/>
                  </a:cubicBezTo>
                  <a:moveTo>
                    <a:pt x="193" y="43"/>
                  </a:moveTo>
                  <a:cubicBezTo>
                    <a:pt x="179" y="43"/>
                    <a:pt x="167" y="51"/>
                    <a:pt x="162" y="60"/>
                  </a:cubicBezTo>
                  <a:cubicBezTo>
                    <a:pt x="160" y="60"/>
                    <a:pt x="160" y="60"/>
                    <a:pt x="160" y="60"/>
                  </a:cubicBezTo>
                  <a:cubicBezTo>
                    <a:pt x="159" y="46"/>
                    <a:pt x="159" y="46"/>
                    <a:pt x="159" y="46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38" y="151"/>
                    <a:pt x="138" y="151"/>
                    <a:pt x="138" y="151"/>
                  </a:cubicBezTo>
                  <a:cubicBezTo>
                    <a:pt x="161" y="151"/>
                    <a:pt x="161" y="151"/>
                    <a:pt x="161" y="151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85"/>
                    <a:pt x="163" y="78"/>
                    <a:pt x="167" y="73"/>
                  </a:cubicBezTo>
                  <a:cubicBezTo>
                    <a:pt x="172" y="67"/>
                    <a:pt x="180" y="64"/>
                    <a:pt x="188" y="64"/>
                  </a:cubicBezTo>
                  <a:cubicBezTo>
                    <a:pt x="201" y="64"/>
                    <a:pt x="208" y="71"/>
                    <a:pt x="208" y="89"/>
                  </a:cubicBezTo>
                  <a:cubicBezTo>
                    <a:pt x="208" y="151"/>
                    <a:pt x="208" y="151"/>
                    <a:pt x="208" y="151"/>
                  </a:cubicBezTo>
                  <a:cubicBezTo>
                    <a:pt x="230" y="151"/>
                    <a:pt x="230" y="151"/>
                    <a:pt x="230" y="151"/>
                  </a:cubicBezTo>
                  <a:cubicBezTo>
                    <a:pt x="230" y="82"/>
                    <a:pt x="230" y="82"/>
                    <a:pt x="230" y="82"/>
                  </a:cubicBezTo>
                  <a:cubicBezTo>
                    <a:pt x="230" y="53"/>
                    <a:pt x="213" y="43"/>
                    <a:pt x="193" y="43"/>
                  </a:cubicBezTo>
                  <a:moveTo>
                    <a:pt x="24" y="95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33"/>
                    <a:pt x="18" y="155"/>
                    <a:pt x="55" y="155"/>
                  </a:cubicBezTo>
                  <a:cubicBezTo>
                    <a:pt x="92" y="155"/>
                    <a:pt x="111" y="134"/>
                    <a:pt x="111" y="96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95"/>
                    <a:pt x="87" y="95"/>
                    <a:pt x="87" y="95"/>
                  </a:cubicBezTo>
                  <a:cubicBezTo>
                    <a:pt x="87" y="121"/>
                    <a:pt x="78" y="134"/>
                    <a:pt x="55" y="134"/>
                  </a:cubicBezTo>
                  <a:cubicBezTo>
                    <a:pt x="32" y="134"/>
                    <a:pt x="24" y="121"/>
                    <a:pt x="24" y="9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6452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304565" y="4281818"/>
            <a:ext cx="5553296" cy="701041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3304565" y="3109299"/>
            <a:ext cx="5553296" cy="1145597"/>
          </a:xfrm>
          <a:prstGeom prst="rect">
            <a:avLst/>
          </a:prstGeo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304565" y="4982859"/>
            <a:ext cx="5553296" cy="2931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531850" y="1108039"/>
            <a:ext cx="8663517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4130937" y="1754189"/>
            <a:ext cx="8067600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16466" y="474727"/>
            <a:ext cx="9635068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/>
              <a:t>Click to edit Master text styles</a:t>
            </a:r>
          </a:p>
        </p:txBody>
      </p:sp>
      <p:sp>
        <p:nvSpPr>
          <p:cNvPr id="19" name="TextBox 18"/>
          <p:cNvSpPr txBox="1">
            <a:spLocks noChangeAspect="1"/>
          </p:cNvSpPr>
          <p:nvPr/>
        </p:nvSpPr>
        <p:spPr>
          <a:xfrm>
            <a:off x="516468" y="6386512"/>
            <a:ext cx="2232403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724" y="325466"/>
            <a:ext cx="499809" cy="67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2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Medic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4130937" y="1754189"/>
            <a:ext cx="8067600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304565" y="4281818"/>
            <a:ext cx="5553296" cy="701041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3304565" y="3109299"/>
            <a:ext cx="5553296" cy="1145597"/>
          </a:xfrm>
          <a:prstGeom prst="rect">
            <a:avLst/>
          </a:prstGeo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304565" y="4982859"/>
            <a:ext cx="5553296" cy="2931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16466" y="474727"/>
            <a:ext cx="9635068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/>
              <a:t>Click to edit Master text styles</a:t>
            </a:r>
          </a:p>
        </p:txBody>
      </p:sp>
      <p:sp>
        <p:nvSpPr>
          <p:cNvPr id="19" name="TextBox 18"/>
          <p:cNvSpPr txBox="1">
            <a:spLocks noChangeAspect="1"/>
          </p:cNvSpPr>
          <p:nvPr/>
        </p:nvSpPr>
        <p:spPr>
          <a:xfrm>
            <a:off x="516468" y="6386512"/>
            <a:ext cx="2232403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5" name="Freeform 5"/>
          <p:cNvSpPr>
            <a:spLocks noEditPoints="1"/>
          </p:cNvSpPr>
          <p:nvPr/>
        </p:nvSpPr>
        <p:spPr bwMode="auto">
          <a:xfrm>
            <a:off x="11175725" y="325465"/>
            <a:ext cx="499809" cy="676800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grpSp>
        <p:nvGrpSpPr>
          <p:cNvPr id="29" name="Group 28"/>
          <p:cNvGrpSpPr/>
          <p:nvPr/>
        </p:nvGrpSpPr>
        <p:grpSpPr>
          <a:xfrm>
            <a:off x="3312000" y="2335988"/>
            <a:ext cx="2348237" cy="485769"/>
            <a:chOff x="2742561" y="2636845"/>
            <a:chExt cx="2348237" cy="485769"/>
          </a:xfrm>
        </p:grpSpPr>
        <p:sp>
          <p:nvSpPr>
            <p:cNvPr id="30" name="Freeform 6"/>
            <p:cNvSpPr>
              <a:spLocks noEditPoints="1"/>
            </p:cNvSpPr>
            <p:nvPr userDrawn="1"/>
          </p:nvSpPr>
          <p:spPr bwMode="auto">
            <a:xfrm>
              <a:off x="2742561" y="2636845"/>
              <a:ext cx="2143125" cy="188913"/>
            </a:xfrm>
            <a:custGeom>
              <a:avLst/>
              <a:gdLst>
                <a:gd name="T0" fmla="*/ 1232 w 1267"/>
                <a:gd name="T1" fmla="*/ 44 h 111"/>
                <a:gd name="T2" fmla="*/ 1264 w 1267"/>
                <a:gd name="T3" fmla="*/ 90 h 111"/>
                <a:gd name="T4" fmla="*/ 1266 w 1267"/>
                <a:gd name="T5" fmla="*/ 72 h 111"/>
                <a:gd name="T6" fmla="*/ 1131 w 1267"/>
                <a:gd name="T7" fmla="*/ 43 h 111"/>
                <a:gd name="T8" fmla="*/ 1115 w 1267"/>
                <a:gd name="T9" fmla="*/ 109 h 111"/>
                <a:gd name="T10" fmla="*/ 1150 w 1267"/>
                <a:gd name="T11" fmla="*/ 44 h 111"/>
                <a:gd name="T12" fmla="*/ 1181 w 1267"/>
                <a:gd name="T13" fmla="*/ 58 h 111"/>
                <a:gd name="T14" fmla="*/ 1079 w 1267"/>
                <a:gd name="T15" fmla="*/ 109 h 111"/>
                <a:gd name="T16" fmla="*/ 1087 w 1267"/>
                <a:gd name="T17" fmla="*/ 0 h 111"/>
                <a:gd name="T18" fmla="*/ 1063 w 1267"/>
                <a:gd name="T19" fmla="*/ 86 h 111"/>
                <a:gd name="T20" fmla="*/ 1031 w 1267"/>
                <a:gd name="T21" fmla="*/ 44 h 111"/>
                <a:gd name="T22" fmla="*/ 993 w 1267"/>
                <a:gd name="T23" fmla="*/ 70 h 111"/>
                <a:gd name="T24" fmla="*/ 962 w 1267"/>
                <a:gd name="T25" fmla="*/ 33 h 111"/>
                <a:gd name="T26" fmla="*/ 980 w 1267"/>
                <a:gd name="T27" fmla="*/ 10 h 111"/>
                <a:gd name="T28" fmla="*/ 980 w 1267"/>
                <a:gd name="T29" fmla="*/ 10 h 111"/>
                <a:gd name="T30" fmla="*/ 927 w 1267"/>
                <a:gd name="T31" fmla="*/ 67 h 111"/>
                <a:gd name="T32" fmla="*/ 927 w 1267"/>
                <a:gd name="T33" fmla="*/ 42 h 111"/>
                <a:gd name="T34" fmla="*/ 902 w 1267"/>
                <a:gd name="T35" fmla="*/ 110 h 111"/>
                <a:gd name="T36" fmla="*/ 942 w 1267"/>
                <a:gd name="T37" fmla="*/ 109 h 111"/>
                <a:gd name="T38" fmla="*/ 842 w 1267"/>
                <a:gd name="T39" fmla="*/ 62 h 111"/>
                <a:gd name="T40" fmla="*/ 788 w 1267"/>
                <a:gd name="T41" fmla="*/ 70 h 111"/>
                <a:gd name="T42" fmla="*/ 824 w 1267"/>
                <a:gd name="T43" fmla="*/ 97 h 111"/>
                <a:gd name="T44" fmla="*/ 824 w 1267"/>
                <a:gd name="T45" fmla="*/ 31 h 111"/>
                <a:gd name="T46" fmla="*/ 668 w 1267"/>
                <a:gd name="T47" fmla="*/ 9 h 111"/>
                <a:gd name="T48" fmla="*/ 684 w 1267"/>
                <a:gd name="T49" fmla="*/ 42 h 111"/>
                <a:gd name="T50" fmla="*/ 754 w 1267"/>
                <a:gd name="T51" fmla="*/ 81 h 111"/>
                <a:gd name="T52" fmla="*/ 756 w 1267"/>
                <a:gd name="T53" fmla="*/ 9 h 111"/>
                <a:gd name="T54" fmla="*/ 612 w 1267"/>
                <a:gd name="T55" fmla="*/ 1 h 111"/>
                <a:gd name="T56" fmla="*/ 572 w 1267"/>
                <a:gd name="T57" fmla="*/ 45 h 111"/>
                <a:gd name="T58" fmla="*/ 599 w 1267"/>
                <a:gd name="T59" fmla="*/ 45 h 111"/>
                <a:gd name="T60" fmla="*/ 599 w 1267"/>
                <a:gd name="T61" fmla="*/ 31 h 111"/>
                <a:gd name="T62" fmla="*/ 505 w 1267"/>
                <a:gd name="T63" fmla="*/ 70 h 111"/>
                <a:gd name="T64" fmla="*/ 526 w 1267"/>
                <a:gd name="T65" fmla="*/ 31 h 111"/>
                <a:gd name="T66" fmla="*/ 440 w 1267"/>
                <a:gd name="T67" fmla="*/ 109 h 111"/>
                <a:gd name="T68" fmla="*/ 440 w 1267"/>
                <a:gd name="T69" fmla="*/ 109 h 111"/>
                <a:gd name="T70" fmla="*/ 372 w 1267"/>
                <a:gd name="T71" fmla="*/ 44 h 111"/>
                <a:gd name="T72" fmla="*/ 336 w 1267"/>
                <a:gd name="T73" fmla="*/ 70 h 111"/>
                <a:gd name="T74" fmla="*/ 287 w 1267"/>
                <a:gd name="T75" fmla="*/ 97 h 111"/>
                <a:gd name="T76" fmla="*/ 324 w 1267"/>
                <a:gd name="T77" fmla="*/ 70 h 111"/>
                <a:gd name="T78" fmla="*/ 324 w 1267"/>
                <a:gd name="T79" fmla="*/ 70 h 111"/>
                <a:gd name="T80" fmla="*/ 184 w 1267"/>
                <a:gd name="T81" fmla="*/ 2 h 111"/>
                <a:gd name="T82" fmla="*/ 184 w 1267"/>
                <a:gd name="T83" fmla="*/ 68 h 111"/>
                <a:gd name="T84" fmla="*/ 219 w 1267"/>
                <a:gd name="T85" fmla="*/ 109 h 111"/>
                <a:gd name="T86" fmla="*/ 153 w 1267"/>
                <a:gd name="T87" fmla="*/ 86 h 111"/>
                <a:gd name="T88" fmla="*/ 120 w 1267"/>
                <a:gd name="T89" fmla="*/ 44 h 111"/>
                <a:gd name="T90" fmla="*/ 83 w 1267"/>
                <a:gd name="T91" fmla="*/ 70 h 111"/>
                <a:gd name="T92" fmla="*/ 70 w 1267"/>
                <a:gd name="T93" fmla="*/ 28 h 111"/>
                <a:gd name="T94" fmla="*/ 56 w 1267"/>
                <a:gd name="T95" fmla="*/ 82 h 111"/>
                <a:gd name="T96" fmla="*/ 37 w 1267"/>
                <a:gd name="T97" fmla="*/ 111 h 111"/>
                <a:gd name="T98" fmla="*/ 36 w 1267"/>
                <a:gd name="T99" fmla="*/ 2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67" h="111">
                  <a:moveTo>
                    <a:pt x="1232" y="44"/>
                  </a:moveTo>
                  <a:cubicBezTo>
                    <a:pt x="1243" y="44"/>
                    <a:pt x="1250" y="51"/>
                    <a:pt x="1251" y="62"/>
                  </a:cubicBezTo>
                  <a:cubicBezTo>
                    <a:pt x="1213" y="62"/>
                    <a:pt x="1213" y="62"/>
                    <a:pt x="1213" y="62"/>
                  </a:cubicBezTo>
                  <a:cubicBezTo>
                    <a:pt x="1215" y="50"/>
                    <a:pt x="1222" y="44"/>
                    <a:pt x="1232" y="44"/>
                  </a:cubicBezTo>
                  <a:moveTo>
                    <a:pt x="1233" y="31"/>
                  </a:moveTo>
                  <a:cubicBezTo>
                    <a:pt x="1211" y="31"/>
                    <a:pt x="1197" y="47"/>
                    <a:pt x="1197" y="70"/>
                  </a:cubicBezTo>
                  <a:cubicBezTo>
                    <a:pt x="1197" y="95"/>
                    <a:pt x="1212" y="110"/>
                    <a:pt x="1233" y="110"/>
                  </a:cubicBezTo>
                  <a:cubicBezTo>
                    <a:pt x="1249" y="110"/>
                    <a:pt x="1261" y="101"/>
                    <a:pt x="1264" y="90"/>
                  </a:cubicBezTo>
                  <a:cubicBezTo>
                    <a:pt x="1252" y="83"/>
                    <a:pt x="1252" y="83"/>
                    <a:pt x="1252" y="83"/>
                  </a:cubicBezTo>
                  <a:cubicBezTo>
                    <a:pt x="1249" y="93"/>
                    <a:pt x="1242" y="97"/>
                    <a:pt x="1233" y="97"/>
                  </a:cubicBezTo>
                  <a:cubicBezTo>
                    <a:pt x="1221" y="97"/>
                    <a:pt x="1213" y="88"/>
                    <a:pt x="1212" y="72"/>
                  </a:cubicBezTo>
                  <a:cubicBezTo>
                    <a:pt x="1266" y="72"/>
                    <a:pt x="1266" y="72"/>
                    <a:pt x="1266" y="72"/>
                  </a:cubicBezTo>
                  <a:cubicBezTo>
                    <a:pt x="1266" y="69"/>
                    <a:pt x="1266" y="69"/>
                    <a:pt x="1266" y="69"/>
                  </a:cubicBezTo>
                  <a:cubicBezTo>
                    <a:pt x="1267" y="48"/>
                    <a:pt x="1255" y="31"/>
                    <a:pt x="1233" y="31"/>
                  </a:cubicBezTo>
                  <a:moveTo>
                    <a:pt x="1154" y="31"/>
                  </a:moveTo>
                  <a:cubicBezTo>
                    <a:pt x="1144" y="31"/>
                    <a:pt x="1135" y="36"/>
                    <a:pt x="1131" y="43"/>
                  </a:cubicBezTo>
                  <a:cubicBezTo>
                    <a:pt x="1130" y="43"/>
                    <a:pt x="1130" y="43"/>
                    <a:pt x="1130" y="43"/>
                  </a:cubicBezTo>
                  <a:cubicBezTo>
                    <a:pt x="1129" y="33"/>
                    <a:pt x="1129" y="33"/>
                    <a:pt x="1129" y="33"/>
                  </a:cubicBezTo>
                  <a:cubicBezTo>
                    <a:pt x="1115" y="33"/>
                    <a:pt x="1115" y="33"/>
                    <a:pt x="1115" y="33"/>
                  </a:cubicBezTo>
                  <a:cubicBezTo>
                    <a:pt x="1115" y="109"/>
                    <a:pt x="1115" y="109"/>
                    <a:pt x="1115" y="109"/>
                  </a:cubicBezTo>
                  <a:cubicBezTo>
                    <a:pt x="1130" y="109"/>
                    <a:pt x="1130" y="109"/>
                    <a:pt x="1130" y="109"/>
                  </a:cubicBezTo>
                  <a:cubicBezTo>
                    <a:pt x="1130" y="68"/>
                    <a:pt x="1130" y="68"/>
                    <a:pt x="1130" y="68"/>
                  </a:cubicBezTo>
                  <a:cubicBezTo>
                    <a:pt x="1130" y="60"/>
                    <a:pt x="1132" y="55"/>
                    <a:pt x="1135" y="51"/>
                  </a:cubicBezTo>
                  <a:cubicBezTo>
                    <a:pt x="1139" y="47"/>
                    <a:pt x="1145" y="44"/>
                    <a:pt x="1150" y="44"/>
                  </a:cubicBezTo>
                  <a:cubicBezTo>
                    <a:pt x="1160" y="44"/>
                    <a:pt x="1166" y="50"/>
                    <a:pt x="1166" y="63"/>
                  </a:cubicBezTo>
                  <a:cubicBezTo>
                    <a:pt x="1166" y="109"/>
                    <a:pt x="1166" y="109"/>
                    <a:pt x="1166" y="109"/>
                  </a:cubicBezTo>
                  <a:cubicBezTo>
                    <a:pt x="1181" y="109"/>
                    <a:pt x="1181" y="109"/>
                    <a:pt x="1181" y="109"/>
                  </a:cubicBezTo>
                  <a:cubicBezTo>
                    <a:pt x="1181" y="58"/>
                    <a:pt x="1181" y="58"/>
                    <a:pt x="1181" y="58"/>
                  </a:cubicBezTo>
                  <a:cubicBezTo>
                    <a:pt x="1181" y="38"/>
                    <a:pt x="1168" y="31"/>
                    <a:pt x="1154" y="31"/>
                  </a:cubicBezTo>
                  <a:moveTo>
                    <a:pt x="1094" y="33"/>
                  </a:moveTo>
                  <a:cubicBezTo>
                    <a:pt x="1079" y="33"/>
                    <a:pt x="1079" y="33"/>
                    <a:pt x="1079" y="33"/>
                  </a:cubicBezTo>
                  <a:cubicBezTo>
                    <a:pt x="1079" y="109"/>
                    <a:pt x="1079" y="109"/>
                    <a:pt x="1079" y="109"/>
                  </a:cubicBezTo>
                  <a:cubicBezTo>
                    <a:pt x="1094" y="109"/>
                    <a:pt x="1094" y="109"/>
                    <a:pt x="1094" y="109"/>
                  </a:cubicBezTo>
                  <a:lnTo>
                    <a:pt x="1094" y="33"/>
                  </a:lnTo>
                  <a:close/>
                  <a:moveTo>
                    <a:pt x="1097" y="10"/>
                  </a:moveTo>
                  <a:cubicBezTo>
                    <a:pt x="1097" y="4"/>
                    <a:pt x="1092" y="0"/>
                    <a:pt x="1087" y="0"/>
                  </a:cubicBezTo>
                  <a:cubicBezTo>
                    <a:pt x="1081" y="0"/>
                    <a:pt x="1077" y="4"/>
                    <a:pt x="1077" y="10"/>
                  </a:cubicBezTo>
                  <a:cubicBezTo>
                    <a:pt x="1077" y="16"/>
                    <a:pt x="1081" y="20"/>
                    <a:pt x="1087" y="20"/>
                  </a:cubicBezTo>
                  <a:cubicBezTo>
                    <a:pt x="1092" y="20"/>
                    <a:pt x="1097" y="16"/>
                    <a:pt x="1097" y="10"/>
                  </a:cubicBezTo>
                  <a:moveTo>
                    <a:pt x="1063" y="86"/>
                  </a:moveTo>
                  <a:cubicBezTo>
                    <a:pt x="1050" y="81"/>
                    <a:pt x="1050" y="81"/>
                    <a:pt x="1050" y="81"/>
                  </a:cubicBezTo>
                  <a:cubicBezTo>
                    <a:pt x="1048" y="91"/>
                    <a:pt x="1039" y="97"/>
                    <a:pt x="1031" y="97"/>
                  </a:cubicBezTo>
                  <a:cubicBezTo>
                    <a:pt x="1017" y="97"/>
                    <a:pt x="1009" y="87"/>
                    <a:pt x="1009" y="70"/>
                  </a:cubicBezTo>
                  <a:cubicBezTo>
                    <a:pt x="1009" y="54"/>
                    <a:pt x="1017" y="44"/>
                    <a:pt x="1031" y="44"/>
                  </a:cubicBezTo>
                  <a:cubicBezTo>
                    <a:pt x="1039" y="44"/>
                    <a:pt x="1047" y="50"/>
                    <a:pt x="1050" y="60"/>
                  </a:cubicBezTo>
                  <a:cubicBezTo>
                    <a:pt x="1063" y="55"/>
                    <a:pt x="1063" y="55"/>
                    <a:pt x="1063" y="55"/>
                  </a:cubicBezTo>
                  <a:cubicBezTo>
                    <a:pt x="1060" y="40"/>
                    <a:pt x="1046" y="31"/>
                    <a:pt x="1031" y="31"/>
                  </a:cubicBezTo>
                  <a:cubicBezTo>
                    <a:pt x="1008" y="31"/>
                    <a:pt x="993" y="47"/>
                    <a:pt x="993" y="70"/>
                  </a:cubicBezTo>
                  <a:cubicBezTo>
                    <a:pt x="993" y="95"/>
                    <a:pt x="1008" y="110"/>
                    <a:pt x="1031" y="110"/>
                  </a:cubicBezTo>
                  <a:cubicBezTo>
                    <a:pt x="1046" y="110"/>
                    <a:pt x="1060" y="101"/>
                    <a:pt x="1063" y="86"/>
                  </a:cubicBezTo>
                  <a:moveTo>
                    <a:pt x="977" y="33"/>
                  </a:moveTo>
                  <a:cubicBezTo>
                    <a:pt x="962" y="33"/>
                    <a:pt x="962" y="33"/>
                    <a:pt x="962" y="33"/>
                  </a:cubicBezTo>
                  <a:cubicBezTo>
                    <a:pt x="962" y="109"/>
                    <a:pt x="962" y="109"/>
                    <a:pt x="962" y="109"/>
                  </a:cubicBezTo>
                  <a:cubicBezTo>
                    <a:pt x="977" y="109"/>
                    <a:pt x="977" y="109"/>
                    <a:pt x="977" y="109"/>
                  </a:cubicBezTo>
                  <a:lnTo>
                    <a:pt x="977" y="33"/>
                  </a:lnTo>
                  <a:close/>
                  <a:moveTo>
                    <a:pt x="980" y="10"/>
                  </a:moveTo>
                  <a:cubicBezTo>
                    <a:pt x="980" y="4"/>
                    <a:pt x="975" y="0"/>
                    <a:pt x="970" y="0"/>
                  </a:cubicBezTo>
                  <a:cubicBezTo>
                    <a:pt x="964" y="0"/>
                    <a:pt x="960" y="4"/>
                    <a:pt x="960" y="10"/>
                  </a:cubicBezTo>
                  <a:cubicBezTo>
                    <a:pt x="960" y="16"/>
                    <a:pt x="964" y="20"/>
                    <a:pt x="970" y="20"/>
                  </a:cubicBezTo>
                  <a:cubicBezTo>
                    <a:pt x="975" y="20"/>
                    <a:pt x="980" y="16"/>
                    <a:pt x="980" y="10"/>
                  </a:cubicBezTo>
                  <a:moveTo>
                    <a:pt x="905" y="97"/>
                  </a:moveTo>
                  <a:cubicBezTo>
                    <a:pt x="892" y="97"/>
                    <a:pt x="884" y="87"/>
                    <a:pt x="884" y="70"/>
                  </a:cubicBezTo>
                  <a:cubicBezTo>
                    <a:pt x="884" y="53"/>
                    <a:pt x="892" y="44"/>
                    <a:pt x="904" y="44"/>
                  </a:cubicBezTo>
                  <a:cubicBezTo>
                    <a:pt x="917" y="44"/>
                    <a:pt x="926" y="52"/>
                    <a:pt x="927" y="67"/>
                  </a:cubicBezTo>
                  <a:cubicBezTo>
                    <a:pt x="927" y="74"/>
                    <a:pt x="927" y="74"/>
                    <a:pt x="927" y="74"/>
                  </a:cubicBezTo>
                  <a:cubicBezTo>
                    <a:pt x="926" y="89"/>
                    <a:pt x="917" y="97"/>
                    <a:pt x="905" y="97"/>
                  </a:cubicBezTo>
                  <a:moveTo>
                    <a:pt x="927" y="4"/>
                  </a:moveTo>
                  <a:cubicBezTo>
                    <a:pt x="927" y="42"/>
                    <a:pt x="927" y="42"/>
                    <a:pt x="927" y="42"/>
                  </a:cubicBezTo>
                  <a:cubicBezTo>
                    <a:pt x="926" y="42"/>
                    <a:pt x="926" y="42"/>
                    <a:pt x="926" y="42"/>
                  </a:cubicBezTo>
                  <a:cubicBezTo>
                    <a:pt x="921" y="35"/>
                    <a:pt x="914" y="31"/>
                    <a:pt x="902" y="31"/>
                  </a:cubicBezTo>
                  <a:cubicBezTo>
                    <a:pt x="884" y="31"/>
                    <a:pt x="868" y="46"/>
                    <a:pt x="868" y="70"/>
                  </a:cubicBezTo>
                  <a:cubicBezTo>
                    <a:pt x="868" y="95"/>
                    <a:pt x="884" y="110"/>
                    <a:pt x="902" y="110"/>
                  </a:cubicBezTo>
                  <a:cubicBezTo>
                    <a:pt x="914" y="110"/>
                    <a:pt x="922" y="106"/>
                    <a:pt x="926" y="99"/>
                  </a:cubicBezTo>
                  <a:cubicBezTo>
                    <a:pt x="927" y="99"/>
                    <a:pt x="927" y="99"/>
                    <a:pt x="927" y="99"/>
                  </a:cubicBezTo>
                  <a:cubicBezTo>
                    <a:pt x="927" y="109"/>
                    <a:pt x="927" y="109"/>
                    <a:pt x="927" y="109"/>
                  </a:cubicBezTo>
                  <a:cubicBezTo>
                    <a:pt x="942" y="109"/>
                    <a:pt x="942" y="109"/>
                    <a:pt x="942" y="109"/>
                  </a:cubicBezTo>
                  <a:cubicBezTo>
                    <a:pt x="942" y="2"/>
                    <a:pt x="942" y="2"/>
                    <a:pt x="942" y="2"/>
                  </a:cubicBezTo>
                  <a:lnTo>
                    <a:pt x="927" y="4"/>
                  </a:lnTo>
                  <a:close/>
                  <a:moveTo>
                    <a:pt x="823" y="44"/>
                  </a:moveTo>
                  <a:cubicBezTo>
                    <a:pt x="834" y="44"/>
                    <a:pt x="841" y="51"/>
                    <a:pt x="842" y="62"/>
                  </a:cubicBezTo>
                  <a:cubicBezTo>
                    <a:pt x="804" y="62"/>
                    <a:pt x="804" y="62"/>
                    <a:pt x="804" y="62"/>
                  </a:cubicBezTo>
                  <a:cubicBezTo>
                    <a:pt x="806" y="50"/>
                    <a:pt x="813" y="44"/>
                    <a:pt x="823" y="44"/>
                  </a:cubicBezTo>
                  <a:moveTo>
                    <a:pt x="824" y="31"/>
                  </a:moveTo>
                  <a:cubicBezTo>
                    <a:pt x="802" y="31"/>
                    <a:pt x="788" y="47"/>
                    <a:pt x="788" y="70"/>
                  </a:cubicBezTo>
                  <a:cubicBezTo>
                    <a:pt x="788" y="95"/>
                    <a:pt x="803" y="110"/>
                    <a:pt x="824" y="110"/>
                  </a:cubicBezTo>
                  <a:cubicBezTo>
                    <a:pt x="840" y="110"/>
                    <a:pt x="852" y="101"/>
                    <a:pt x="855" y="90"/>
                  </a:cubicBezTo>
                  <a:cubicBezTo>
                    <a:pt x="843" y="83"/>
                    <a:pt x="843" y="83"/>
                    <a:pt x="843" y="83"/>
                  </a:cubicBezTo>
                  <a:cubicBezTo>
                    <a:pt x="840" y="93"/>
                    <a:pt x="833" y="97"/>
                    <a:pt x="824" y="97"/>
                  </a:cubicBezTo>
                  <a:cubicBezTo>
                    <a:pt x="812" y="97"/>
                    <a:pt x="804" y="88"/>
                    <a:pt x="803" y="72"/>
                  </a:cubicBezTo>
                  <a:cubicBezTo>
                    <a:pt x="857" y="72"/>
                    <a:pt x="857" y="72"/>
                    <a:pt x="857" y="72"/>
                  </a:cubicBezTo>
                  <a:cubicBezTo>
                    <a:pt x="857" y="69"/>
                    <a:pt x="857" y="69"/>
                    <a:pt x="857" y="69"/>
                  </a:cubicBezTo>
                  <a:cubicBezTo>
                    <a:pt x="858" y="48"/>
                    <a:pt x="845" y="31"/>
                    <a:pt x="824" y="31"/>
                  </a:cubicBezTo>
                  <a:moveTo>
                    <a:pt x="756" y="9"/>
                  </a:moveTo>
                  <a:cubicBezTo>
                    <a:pt x="719" y="74"/>
                    <a:pt x="719" y="74"/>
                    <a:pt x="719" y="74"/>
                  </a:cubicBezTo>
                  <a:cubicBezTo>
                    <a:pt x="683" y="9"/>
                    <a:pt x="683" y="9"/>
                    <a:pt x="683" y="9"/>
                  </a:cubicBezTo>
                  <a:cubicBezTo>
                    <a:pt x="668" y="9"/>
                    <a:pt x="668" y="9"/>
                    <a:pt x="668" y="9"/>
                  </a:cubicBezTo>
                  <a:cubicBezTo>
                    <a:pt x="668" y="109"/>
                    <a:pt x="668" y="109"/>
                    <a:pt x="668" y="109"/>
                  </a:cubicBezTo>
                  <a:cubicBezTo>
                    <a:pt x="684" y="109"/>
                    <a:pt x="684" y="109"/>
                    <a:pt x="684" y="109"/>
                  </a:cubicBezTo>
                  <a:cubicBezTo>
                    <a:pt x="684" y="81"/>
                    <a:pt x="684" y="81"/>
                    <a:pt x="684" y="81"/>
                  </a:cubicBezTo>
                  <a:cubicBezTo>
                    <a:pt x="684" y="42"/>
                    <a:pt x="684" y="42"/>
                    <a:pt x="684" y="42"/>
                  </a:cubicBezTo>
                  <a:cubicBezTo>
                    <a:pt x="714" y="94"/>
                    <a:pt x="714" y="94"/>
                    <a:pt x="714" y="94"/>
                  </a:cubicBezTo>
                  <a:cubicBezTo>
                    <a:pt x="724" y="94"/>
                    <a:pt x="724" y="94"/>
                    <a:pt x="724" y="94"/>
                  </a:cubicBezTo>
                  <a:cubicBezTo>
                    <a:pt x="754" y="42"/>
                    <a:pt x="754" y="42"/>
                    <a:pt x="754" y="42"/>
                  </a:cubicBezTo>
                  <a:cubicBezTo>
                    <a:pt x="754" y="81"/>
                    <a:pt x="754" y="81"/>
                    <a:pt x="754" y="81"/>
                  </a:cubicBezTo>
                  <a:cubicBezTo>
                    <a:pt x="754" y="109"/>
                    <a:pt x="754" y="109"/>
                    <a:pt x="754" y="109"/>
                  </a:cubicBezTo>
                  <a:cubicBezTo>
                    <a:pt x="770" y="109"/>
                    <a:pt x="770" y="109"/>
                    <a:pt x="770" y="109"/>
                  </a:cubicBezTo>
                  <a:cubicBezTo>
                    <a:pt x="770" y="9"/>
                    <a:pt x="770" y="9"/>
                    <a:pt x="770" y="9"/>
                  </a:cubicBezTo>
                  <a:lnTo>
                    <a:pt x="756" y="9"/>
                  </a:lnTo>
                  <a:close/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5"/>
            <p:cNvSpPr>
              <a:spLocks noEditPoints="1"/>
            </p:cNvSpPr>
            <p:nvPr userDrawn="1"/>
          </p:nvSpPr>
          <p:spPr bwMode="auto">
            <a:xfrm>
              <a:off x="2747648" y="2889251"/>
              <a:ext cx="2343150" cy="233363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3 h 137"/>
                <a:gd name="T6" fmla="*/ 1289 w 1385"/>
                <a:gd name="T7" fmla="*/ 62 h 137"/>
                <a:gd name="T8" fmla="*/ 1235 w 1385"/>
                <a:gd name="T9" fmla="*/ 71 h 137"/>
                <a:gd name="T10" fmla="*/ 1271 w 1385"/>
                <a:gd name="T11" fmla="*/ 97 h 137"/>
                <a:gd name="T12" fmla="*/ 1271 w 1385"/>
                <a:gd name="T13" fmla="*/ 31 h 137"/>
                <a:gd name="T14" fmla="*/ 1204 w 1385"/>
                <a:gd name="T15" fmla="*/ 67 h 137"/>
                <a:gd name="T16" fmla="*/ 1204 w 1385"/>
                <a:gd name="T17" fmla="*/ 42 h 137"/>
                <a:gd name="T18" fmla="*/ 1179 w 1385"/>
                <a:gd name="T19" fmla="*/ 111 h 137"/>
                <a:gd name="T20" fmla="*/ 1219 w 1385"/>
                <a:gd name="T21" fmla="*/ 109 h 137"/>
                <a:gd name="T22" fmla="*/ 1080 w 1385"/>
                <a:gd name="T23" fmla="*/ 43 h 137"/>
                <a:gd name="T24" fmla="*/ 1064 w 1385"/>
                <a:gd name="T25" fmla="*/ 109 h 137"/>
                <a:gd name="T26" fmla="*/ 1099 w 1385"/>
                <a:gd name="T27" fmla="*/ 45 h 137"/>
                <a:gd name="T28" fmla="*/ 1129 w 1385"/>
                <a:gd name="T29" fmla="*/ 59 h 137"/>
                <a:gd name="T30" fmla="*/ 1023 w 1385"/>
                <a:gd name="T31" fmla="*/ 91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10 h 137"/>
                <a:gd name="T42" fmla="*/ 907 w 1385"/>
                <a:gd name="T43" fmla="*/ 10 h 137"/>
                <a:gd name="T44" fmla="*/ 820 w 1385"/>
                <a:gd name="T45" fmla="*/ 1 h 137"/>
                <a:gd name="T46" fmla="*/ 780 w 1385"/>
                <a:gd name="T47" fmla="*/ 46 h 137"/>
                <a:gd name="T48" fmla="*/ 807 w 1385"/>
                <a:gd name="T49" fmla="*/ 46 h 137"/>
                <a:gd name="T50" fmla="*/ 807 w 1385"/>
                <a:gd name="T51" fmla="*/ 31 h 137"/>
                <a:gd name="T52" fmla="*/ 713 w 1385"/>
                <a:gd name="T53" fmla="*/ 71 h 137"/>
                <a:gd name="T54" fmla="*/ 734 w 1385"/>
                <a:gd name="T55" fmla="*/ 31 h 137"/>
                <a:gd name="T56" fmla="*/ 656 w 1385"/>
                <a:gd name="T57" fmla="*/ 33 h 137"/>
                <a:gd name="T58" fmla="*/ 582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2 h 137"/>
                <a:gd name="T68" fmla="*/ 569 w 1385"/>
                <a:gd name="T69" fmla="*/ 96 h 137"/>
                <a:gd name="T70" fmla="*/ 503 w 1385"/>
                <a:gd name="T71" fmla="*/ 109 h 137"/>
                <a:gd name="T72" fmla="*/ 511 w 1385"/>
                <a:gd name="T73" fmla="*/ 0 h 137"/>
                <a:gd name="T74" fmla="*/ 436 w 1385"/>
                <a:gd name="T75" fmla="*/ 86 h 137"/>
                <a:gd name="T76" fmla="*/ 461 w 1385"/>
                <a:gd name="T77" fmla="*/ 64 h 137"/>
                <a:gd name="T78" fmla="*/ 486 w 1385"/>
                <a:gd name="T79" fmla="*/ 44 h 137"/>
                <a:gd name="T80" fmla="*/ 472 w 1385"/>
                <a:gd name="T81" fmla="*/ 88 h 137"/>
                <a:gd name="T82" fmla="*/ 397 w 1385"/>
                <a:gd name="T83" fmla="*/ 44 h 137"/>
                <a:gd name="T84" fmla="*/ 381 w 1385"/>
                <a:gd name="T85" fmla="*/ 109 h 137"/>
                <a:gd name="T86" fmla="*/ 420 w 1385"/>
                <a:gd name="T87" fmla="*/ 47 h 137"/>
                <a:gd name="T88" fmla="*/ 349 w 1385"/>
                <a:gd name="T89" fmla="*/ 62 h 137"/>
                <a:gd name="T90" fmla="*/ 295 w 1385"/>
                <a:gd name="T91" fmla="*/ 71 h 137"/>
                <a:gd name="T92" fmla="*/ 331 w 1385"/>
                <a:gd name="T93" fmla="*/ 97 h 137"/>
                <a:gd name="T94" fmla="*/ 331 w 1385"/>
                <a:gd name="T95" fmla="*/ 31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9 h 137"/>
                <a:gd name="T102" fmla="*/ 184 w 1385"/>
                <a:gd name="T103" fmla="*/ 10 h 137"/>
                <a:gd name="T104" fmla="*/ 117 w 1385"/>
                <a:gd name="T105" fmla="*/ 43 h 137"/>
                <a:gd name="T106" fmla="*/ 101 w 1385"/>
                <a:gd name="T107" fmla="*/ 109 h 137"/>
                <a:gd name="T108" fmla="*/ 136 w 1385"/>
                <a:gd name="T109" fmla="*/ 45 h 137"/>
                <a:gd name="T110" fmla="*/ 166 w 1385"/>
                <a:gd name="T111" fmla="*/ 59 h 137"/>
                <a:gd name="T112" fmla="*/ 0 w 1385"/>
                <a:gd name="T113" fmla="*/ 10 h 137"/>
                <a:gd name="T114" fmla="*/ 79 w 1385"/>
                <a:gd name="T115" fmla="*/ 10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9" y="51"/>
                    <a:pt x="1370" y="62"/>
                  </a:cubicBezTo>
                  <a:cubicBezTo>
                    <a:pt x="1331" y="62"/>
                    <a:pt x="1331" y="62"/>
                    <a:pt x="1331" y="62"/>
                  </a:cubicBezTo>
                  <a:cubicBezTo>
                    <a:pt x="1333" y="51"/>
                    <a:pt x="1341" y="44"/>
                    <a:pt x="1351" y="44"/>
                  </a:cubicBezTo>
                  <a:moveTo>
                    <a:pt x="1352" y="31"/>
                  </a:moveTo>
                  <a:cubicBezTo>
                    <a:pt x="1330" y="31"/>
                    <a:pt x="1316" y="48"/>
                    <a:pt x="1316" y="71"/>
                  </a:cubicBezTo>
                  <a:cubicBezTo>
                    <a:pt x="1316" y="95"/>
                    <a:pt x="1331" y="111"/>
                    <a:pt x="1352" y="111"/>
                  </a:cubicBezTo>
                  <a:cubicBezTo>
                    <a:pt x="1367" y="111"/>
                    <a:pt x="1379" y="101"/>
                    <a:pt x="1383" y="90"/>
                  </a:cubicBezTo>
                  <a:cubicBezTo>
                    <a:pt x="1371" y="84"/>
                    <a:pt x="1371" y="84"/>
                    <a:pt x="1371" y="84"/>
                  </a:cubicBezTo>
                  <a:cubicBezTo>
                    <a:pt x="1368" y="93"/>
                    <a:pt x="1361" y="97"/>
                    <a:pt x="1352" y="97"/>
                  </a:cubicBezTo>
                  <a:cubicBezTo>
                    <a:pt x="1340" y="97"/>
                    <a:pt x="1331" y="89"/>
                    <a:pt x="1331" y="73"/>
                  </a:cubicBezTo>
                  <a:cubicBezTo>
                    <a:pt x="1385" y="73"/>
                    <a:pt x="1385" y="73"/>
                    <a:pt x="1385" y="73"/>
                  </a:cubicBezTo>
                  <a:cubicBezTo>
                    <a:pt x="1385" y="69"/>
                    <a:pt x="1385" y="69"/>
                    <a:pt x="1385" y="69"/>
                  </a:cubicBezTo>
                  <a:cubicBezTo>
                    <a:pt x="1385" y="48"/>
                    <a:pt x="1373" y="31"/>
                    <a:pt x="1352" y="31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2"/>
                  </a:cubicBezTo>
                  <a:cubicBezTo>
                    <a:pt x="1251" y="62"/>
                    <a:pt x="1251" y="62"/>
                    <a:pt x="1251" y="62"/>
                  </a:cubicBezTo>
                  <a:cubicBezTo>
                    <a:pt x="1253" y="51"/>
                    <a:pt x="1260" y="44"/>
                    <a:pt x="1270" y="44"/>
                  </a:cubicBezTo>
                  <a:moveTo>
                    <a:pt x="1271" y="31"/>
                  </a:moveTo>
                  <a:cubicBezTo>
                    <a:pt x="1249" y="31"/>
                    <a:pt x="1235" y="48"/>
                    <a:pt x="1235" y="71"/>
                  </a:cubicBezTo>
                  <a:cubicBezTo>
                    <a:pt x="1235" y="95"/>
                    <a:pt x="1250" y="111"/>
                    <a:pt x="1271" y="111"/>
                  </a:cubicBezTo>
                  <a:cubicBezTo>
                    <a:pt x="1287" y="111"/>
                    <a:pt x="1299" y="101"/>
                    <a:pt x="1302" y="90"/>
                  </a:cubicBezTo>
                  <a:cubicBezTo>
                    <a:pt x="1290" y="84"/>
                    <a:pt x="1290" y="84"/>
                    <a:pt x="1290" y="84"/>
                  </a:cubicBezTo>
                  <a:cubicBezTo>
                    <a:pt x="1287" y="93"/>
                    <a:pt x="1280" y="97"/>
                    <a:pt x="1271" y="97"/>
                  </a:cubicBezTo>
                  <a:cubicBezTo>
                    <a:pt x="1260" y="97"/>
                    <a:pt x="1251" y="89"/>
                    <a:pt x="1250" y="73"/>
                  </a:cubicBezTo>
                  <a:cubicBezTo>
                    <a:pt x="1304" y="73"/>
                    <a:pt x="1304" y="73"/>
                    <a:pt x="1304" y="73"/>
                  </a:cubicBezTo>
                  <a:cubicBezTo>
                    <a:pt x="1304" y="69"/>
                    <a:pt x="1304" y="69"/>
                    <a:pt x="1304" y="69"/>
                  </a:cubicBezTo>
                  <a:cubicBezTo>
                    <a:pt x="1305" y="48"/>
                    <a:pt x="1293" y="31"/>
                    <a:pt x="1271" y="31"/>
                  </a:cubicBezTo>
                  <a:moveTo>
                    <a:pt x="1182" y="97"/>
                  </a:moveTo>
                  <a:cubicBezTo>
                    <a:pt x="1169" y="97"/>
                    <a:pt x="1161" y="88"/>
                    <a:pt x="1161" y="71"/>
                  </a:cubicBezTo>
                  <a:cubicBezTo>
                    <a:pt x="1161" y="54"/>
                    <a:pt x="1169" y="44"/>
                    <a:pt x="1181" y="44"/>
                  </a:cubicBezTo>
                  <a:cubicBezTo>
                    <a:pt x="1194" y="44"/>
                    <a:pt x="1202" y="52"/>
                    <a:pt x="1204" y="67"/>
                  </a:cubicBezTo>
                  <a:cubicBezTo>
                    <a:pt x="1204" y="75"/>
                    <a:pt x="1204" y="75"/>
                    <a:pt x="1204" y="75"/>
                  </a:cubicBezTo>
                  <a:cubicBezTo>
                    <a:pt x="1202" y="90"/>
                    <a:pt x="1194" y="97"/>
                    <a:pt x="1182" y="97"/>
                  </a:cubicBezTo>
                  <a:moveTo>
                    <a:pt x="1204" y="4"/>
                  </a:moveTo>
                  <a:cubicBezTo>
                    <a:pt x="1204" y="42"/>
                    <a:pt x="1204" y="42"/>
                    <a:pt x="1204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6"/>
                    <a:pt x="1191" y="31"/>
                    <a:pt x="1179" y="31"/>
                  </a:cubicBezTo>
                  <a:cubicBezTo>
                    <a:pt x="1161" y="31"/>
                    <a:pt x="1145" y="46"/>
                    <a:pt x="1145" y="71"/>
                  </a:cubicBezTo>
                  <a:cubicBezTo>
                    <a:pt x="1145" y="95"/>
                    <a:pt x="1161" y="111"/>
                    <a:pt x="1179" y="111"/>
                  </a:cubicBezTo>
                  <a:cubicBezTo>
                    <a:pt x="1191" y="111"/>
                    <a:pt x="1199" y="106"/>
                    <a:pt x="1203" y="99"/>
                  </a:cubicBezTo>
                  <a:cubicBezTo>
                    <a:pt x="1204" y="99"/>
                    <a:pt x="1204" y="99"/>
                    <a:pt x="1204" y="99"/>
                  </a:cubicBezTo>
                  <a:cubicBezTo>
                    <a:pt x="1204" y="109"/>
                    <a:pt x="1204" y="109"/>
                    <a:pt x="1204" y="109"/>
                  </a:cubicBezTo>
                  <a:cubicBezTo>
                    <a:pt x="1219" y="109"/>
                    <a:pt x="1219" y="109"/>
                    <a:pt x="1219" y="109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4" y="4"/>
                  </a:lnTo>
                  <a:close/>
                  <a:moveTo>
                    <a:pt x="1102" y="31"/>
                  </a:moveTo>
                  <a:cubicBezTo>
                    <a:pt x="1092" y="31"/>
                    <a:pt x="1084" y="36"/>
                    <a:pt x="1080" y="43"/>
                  </a:cubicBezTo>
                  <a:cubicBezTo>
                    <a:pt x="1078" y="43"/>
                    <a:pt x="1078" y="43"/>
                    <a:pt x="1078" y="43"/>
                  </a:cubicBezTo>
                  <a:cubicBezTo>
                    <a:pt x="1078" y="33"/>
                    <a:pt x="1078" y="33"/>
                    <a:pt x="1078" y="33"/>
                  </a:cubicBezTo>
                  <a:cubicBezTo>
                    <a:pt x="1064" y="33"/>
                    <a:pt x="1064" y="33"/>
                    <a:pt x="1064" y="33"/>
                  </a:cubicBezTo>
                  <a:cubicBezTo>
                    <a:pt x="1064" y="109"/>
                    <a:pt x="1064" y="109"/>
                    <a:pt x="1064" y="109"/>
                  </a:cubicBezTo>
                  <a:cubicBezTo>
                    <a:pt x="1079" y="109"/>
                    <a:pt x="1079" y="109"/>
                    <a:pt x="1079" y="109"/>
                  </a:cubicBezTo>
                  <a:cubicBezTo>
                    <a:pt x="1079" y="69"/>
                    <a:pt x="1079" y="69"/>
                    <a:pt x="1079" y="69"/>
                  </a:cubicBezTo>
                  <a:cubicBezTo>
                    <a:pt x="1079" y="60"/>
                    <a:pt x="1081" y="55"/>
                    <a:pt x="1084" y="52"/>
                  </a:cubicBezTo>
                  <a:cubicBezTo>
                    <a:pt x="1088" y="47"/>
                    <a:pt x="1093" y="45"/>
                    <a:pt x="1099" y="45"/>
                  </a:cubicBezTo>
                  <a:cubicBezTo>
                    <a:pt x="1109" y="45"/>
                    <a:pt x="1114" y="50"/>
                    <a:pt x="1114" y="64"/>
                  </a:cubicBezTo>
                  <a:cubicBezTo>
                    <a:pt x="1114" y="109"/>
                    <a:pt x="1114" y="109"/>
                    <a:pt x="1114" y="109"/>
                  </a:cubicBezTo>
                  <a:cubicBezTo>
                    <a:pt x="1129" y="109"/>
                    <a:pt x="1129" y="109"/>
                    <a:pt x="1129" y="109"/>
                  </a:cubicBezTo>
                  <a:cubicBezTo>
                    <a:pt x="1129" y="59"/>
                    <a:pt x="1129" y="59"/>
                    <a:pt x="1129" y="59"/>
                  </a:cubicBezTo>
                  <a:cubicBezTo>
                    <a:pt x="1129" y="38"/>
                    <a:pt x="1117" y="31"/>
                    <a:pt x="1102" y="31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2"/>
                    <a:pt x="1026" y="87"/>
                    <a:pt x="1023" y="91"/>
                  </a:cubicBezTo>
                  <a:cubicBezTo>
                    <a:pt x="1019" y="95"/>
                    <a:pt x="1014" y="98"/>
                    <a:pt x="1008" y="98"/>
                  </a:cubicBezTo>
                  <a:cubicBezTo>
                    <a:pt x="998" y="98"/>
                    <a:pt x="992" y="92"/>
                    <a:pt x="992" y="79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4"/>
                    <a:pt x="977" y="84"/>
                    <a:pt x="977" y="84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6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9"/>
                    <a:pt x="1029" y="109"/>
                    <a:pt x="1029" y="109"/>
                  </a:cubicBezTo>
                  <a:cubicBezTo>
                    <a:pt x="1043" y="109"/>
                    <a:pt x="1043" y="109"/>
                    <a:pt x="1043" y="109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4"/>
                  </a:moveTo>
                  <a:cubicBezTo>
                    <a:pt x="906" y="24"/>
                    <a:pt x="906" y="24"/>
                    <a:pt x="906" y="24"/>
                  </a:cubicBezTo>
                  <a:cubicBezTo>
                    <a:pt x="934" y="24"/>
                    <a:pt x="944" y="36"/>
                    <a:pt x="944" y="59"/>
                  </a:cubicBezTo>
                  <a:cubicBezTo>
                    <a:pt x="944" y="83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4"/>
                  </a:lnTo>
                  <a:close/>
                  <a:moveTo>
                    <a:pt x="907" y="10"/>
                  </a:moveTo>
                  <a:cubicBezTo>
                    <a:pt x="876" y="10"/>
                    <a:pt x="876" y="10"/>
                    <a:pt x="876" y="10"/>
                  </a:cubicBezTo>
                  <a:cubicBezTo>
                    <a:pt x="876" y="109"/>
                    <a:pt x="876" y="109"/>
                    <a:pt x="876" y="109"/>
                  </a:cubicBezTo>
                  <a:cubicBezTo>
                    <a:pt x="907" y="109"/>
                    <a:pt x="907" y="109"/>
                    <a:pt x="907" y="109"/>
                  </a:cubicBezTo>
                  <a:cubicBezTo>
                    <a:pt x="944" y="109"/>
                    <a:pt x="960" y="90"/>
                    <a:pt x="960" y="59"/>
                  </a:cubicBezTo>
                  <a:cubicBezTo>
                    <a:pt x="960" y="29"/>
                    <a:pt x="944" y="10"/>
                    <a:pt x="907" y="10"/>
                  </a:cubicBezTo>
                  <a:moveTo>
                    <a:pt x="821" y="15"/>
                  </a:moveTo>
                  <a:cubicBezTo>
                    <a:pt x="825" y="15"/>
                    <a:pt x="828" y="16"/>
                    <a:pt x="831" y="17"/>
                  </a:cubicBezTo>
                  <a:cubicBezTo>
                    <a:pt x="831" y="3"/>
                    <a:pt x="831" y="3"/>
                    <a:pt x="831" y="3"/>
                  </a:cubicBezTo>
                  <a:cubicBezTo>
                    <a:pt x="828" y="2"/>
                    <a:pt x="825" y="1"/>
                    <a:pt x="820" y="1"/>
                  </a:cubicBezTo>
                  <a:cubicBezTo>
                    <a:pt x="807" y="1"/>
                    <a:pt x="792" y="7"/>
                    <a:pt x="792" y="30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6"/>
                    <a:pt x="780" y="46"/>
                    <a:pt x="780" y="46"/>
                  </a:cubicBezTo>
                  <a:cubicBezTo>
                    <a:pt x="792" y="46"/>
                    <a:pt x="792" y="46"/>
                    <a:pt x="792" y="46"/>
                  </a:cubicBezTo>
                  <a:cubicBezTo>
                    <a:pt x="792" y="109"/>
                    <a:pt x="792" y="109"/>
                    <a:pt x="792" y="109"/>
                  </a:cubicBezTo>
                  <a:cubicBezTo>
                    <a:pt x="807" y="109"/>
                    <a:pt x="807" y="109"/>
                    <a:pt x="807" y="109"/>
                  </a:cubicBezTo>
                  <a:cubicBezTo>
                    <a:pt x="807" y="46"/>
                    <a:pt x="807" y="46"/>
                    <a:pt x="807" y="46"/>
                  </a:cubicBezTo>
                  <a:cubicBezTo>
                    <a:pt x="828" y="46"/>
                    <a:pt x="828" y="46"/>
                    <a:pt x="828" y="46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1"/>
                    <a:pt x="807" y="31"/>
                    <a:pt x="807" y="31"/>
                  </a:cubicBezTo>
                  <a:cubicBezTo>
                    <a:pt x="807" y="20"/>
                    <a:pt x="812" y="15"/>
                    <a:pt x="821" y="15"/>
                  </a:cubicBezTo>
                  <a:moveTo>
                    <a:pt x="756" y="71"/>
                  </a:moveTo>
                  <a:cubicBezTo>
                    <a:pt x="756" y="88"/>
                    <a:pt x="748" y="97"/>
                    <a:pt x="734" y="97"/>
                  </a:cubicBezTo>
                  <a:cubicBezTo>
                    <a:pt x="721" y="97"/>
                    <a:pt x="713" y="88"/>
                    <a:pt x="713" y="71"/>
                  </a:cubicBezTo>
                  <a:cubicBezTo>
                    <a:pt x="713" y="54"/>
                    <a:pt x="721" y="44"/>
                    <a:pt x="734" y="44"/>
                  </a:cubicBezTo>
                  <a:cubicBezTo>
                    <a:pt x="748" y="44"/>
                    <a:pt x="756" y="54"/>
                    <a:pt x="756" y="71"/>
                  </a:cubicBezTo>
                  <a:moveTo>
                    <a:pt x="771" y="71"/>
                  </a:moveTo>
                  <a:cubicBezTo>
                    <a:pt x="771" y="47"/>
                    <a:pt x="756" y="31"/>
                    <a:pt x="734" y="31"/>
                  </a:cubicBezTo>
                  <a:cubicBezTo>
                    <a:pt x="712" y="31"/>
                    <a:pt x="697" y="47"/>
                    <a:pt x="697" y="71"/>
                  </a:cubicBezTo>
                  <a:cubicBezTo>
                    <a:pt x="697" y="95"/>
                    <a:pt x="712" y="111"/>
                    <a:pt x="734" y="111"/>
                  </a:cubicBezTo>
                  <a:cubicBezTo>
                    <a:pt x="756" y="111"/>
                    <a:pt x="771" y="95"/>
                    <a:pt x="771" y="71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2" y="33"/>
                    <a:pt x="582" y="33"/>
                    <a:pt x="582" y="33"/>
                  </a:cubicBezTo>
                  <a:cubicBezTo>
                    <a:pt x="611" y="110"/>
                    <a:pt x="611" y="110"/>
                    <a:pt x="611" y="110"/>
                  </a:cubicBezTo>
                  <a:cubicBezTo>
                    <a:pt x="601" y="137"/>
                    <a:pt x="601" y="137"/>
                    <a:pt x="601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1"/>
                  </a:moveTo>
                  <a:cubicBezTo>
                    <a:pt x="556" y="46"/>
                    <a:pt x="556" y="46"/>
                    <a:pt x="556" y="46"/>
                  </a:cubicBezTo>
                  <a:cubicBezTo>
                    <a:pt x="575" y="46"/>
                    <a:pt x="575" y="46"/>
                    <a:pt x="575" y="46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6"/>
                    <a:pt x="531" y="46"/>
                    <a:pt x="531" y="46"/>
                  </a:cubicBezTo>
                  <a:cubicBezTo>
                    <a:pt x="541" y="46"/>
                    <a:pt x="541" y="46"/>
                    <a:pt x="541" y="46"/>
                  </a:cubicBezTo>
                  <a:cubicBezTo>
                    <a:pt x="541" y="82"/>
                    <a:pt x="541" y="82"/>
                    <a:pt x="541" y="82"/>
                  </a:cubicBezTo>
                  <a:cubicBezTo>
                    <a:pt x="541" y="104"/>
                    <a:pt x="555" y="110"/>
                    <a:pt x="568" y="110"/>
                  </a:cubicBezTo>
                  <a:cubicBezTo>
                    <a:pt x="573" y="110"/>
                    <a:pt x="576" y="110"/>
                    <a:pt x="579" y="109"/>
                  </a:cubicBezTo>
                  <a:cubicBezTo>
                    <a:pt x="579" y="95"/>
                    <a:pt x="579" y="95"/>
                    <a:pt x="579" y="95"/>
                  </a:cubicBezTo>
                  <a:cubicBezTo>
                    <a:pt x="576" y="96"/>
                    <a:pt x="573" y="96"/>
                    <a:pt x="569" y="96"/>
                  </a:cubicBezTo>
                  <a:cubicBezTo>
                    <a:pt x="561" y="96"/>
                    <a:pt x="556" y="92"/>
                    <a:pt x="556" y="81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9"/>
                    <a:pt x="503" y="109"/>
                    <a:pt x="503" y="109"/>
                  </a:cubicBezTo>
                  <a:cubicBezTo>
                    <a:pt x="518" y="109"/>
                    <a:pt x="518" y="109"/>
                    <a:pt x="518" y="109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5"/>
                    <a:pt x="516" y="0"/>
                    <a:pt x="511" y="0"/>
                  </a:cubicBezTo>
                  <a:cubicBezTo>
                    <a:pt x="505" y="0"/>
                    <a:pt x="501" y="5"/>
                    <a:pt x="501" y="10"/>
                  </a:cubicBezTo>
                  <a:cubicBezTo>
                    <a:pt x="501" y="16"/>
                    <a:pt x="505" y="20"/>
                    <a:pt x="511" y="20"/>
                  </a:cubicBezTo>
                  <a:cubicBezTo>
                    <a:pt x="516" y="20"/>
                    <a:pt x="520" y="16"/>
                    <a:pt x="520" y="10"/>
                  </a:cubicBezTo>
                  <a:moveTo>
                    <a:pt x="436" y="86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2" y="111"/>
                    <a:pt x="457" y="111"/>
                  </a:cubicBezTo>
                  <a:cubicBezTo>
                    <a:pt x="474" y="111"/>
                    <a:pt x="487" y="101"/>
                    <a:pt x="487" y="87"/>
                  </a:cubicBezTo>
                  <a:cubicBezTo>
                    <a:pt x="487" y="72"/>
                    <a:pt x="475" y="67"/>
                    <a:pt x="461" y="64"/>
                  </a:cubicBezTo>
                  <a:cubicBezTo>
                    <a:pt x="452" y="61"/>
                    <a:pt x="445" y="59"/>
                    <a:pt x="445" y="52"/>
                  </a:cubicBezTo>
                  <a:cubicBezTo>
                    <a:pt x="445" y="47"/>
                    <a:pt x="449" y="44"/>
                    <a:pt x="457" y="44"/>
                  </a:cubicBezTo>
                  <a:cubicBezTo>
                    <a:pt x="465" y="44"/>
                    <a:pt x="473" y="49"/>
                    <a:pt x="477" y="54"/>
                  </a:cubicBezTo>
                  <a:cubicBezTo>
                    <a:pt x="486" y="44"/>
                    <a:pt x="486" y="44"/>
                    <a:pt x="486" y="44"/>
                  </a:cubicBezTo>
                  <a:cubicBezTo>
                    <a:pt x="479" y="36"/>
                    <a:pt x="469" y="31"/>
                    <a:pt x="457" y="31"/>
                  </a:cubicBezTo>
                  <a:cubicBezTo>
                    <a:pt x="441" y="31"/>
                    <a:pt x="430" y="40"/>
                    <a:pt x="430" y="53"/>
                  </a:cubicBezTo>
                  <a:cubicBezTo>
                    <a:pt x="430" y="67"/>
                    <a:pt x="441" y="73"/>
                    <a:pt x="455" y="76"/>
                  </a:cubicBezTo>
                  <a:cubicBezTo>
                    <a:pt x="466" y="79"/>
                    <a:pt x="472" y="82"/>
                    <a:pt x="472" y="88"/>
                  </a:cubicBezTo>
                  <a:cubicBezTo>
                    <a:pt x="472" y="94"/>
                    <a:pt x="466" y="98"/>
                    <a:pt x="458" y="98"/>
                  </a:cubicBezTo>
                  <a:cubicBezTo>
                    <a:pt x="447" y="98"/>
                    <a:pt x="439" y="92"/>
                    <a:pt x="436" y="86"/>
                  </a:cubicBezTo>
                  <a:moveTo>
                    <a:pt x="417" y="31"/>
                  </a:moveTo>
                  <a:cubicBezTo>
                    <a:pt x="408" y="31"/>
                    <a:pt x="400" y="36"/>
                    <a:pt x="397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1" y="33"/>
                    <a:pt x="381" y="33"/>
                    <a:pt x="381" y="33"/>
                  </a:cubicBezTo>
                  <a:cubicBezTo>
                    <a:pt x="381" y="109"/>
                    <a:pt x="381" y="109"/>
                    <a:pt x="381" y="109"/>
                  </a:cubicBezTo>
                  <a:cubicBezTo>
                    <a:pt x="396" y="109"/>
                    <a:pt x="396" y="109"/>
                    <a:pt x="396" y="109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396" y="53"/>
                    <a:pt x="404" y="46"/>
                    <a:pt x="415" y="46"/>
                  </a:cubicBezTo>
                  <a:cubicBezTo>
                    <a:pt x="417" y="46"/>
                    <a:pt x="419" y="46"/>
                    <a:pt x="420" y="47"/>
                  </a:cubicBezTo>
                  <a:cubicBezTo>
                    <a:pt x="421" y="32"/>
                    <a:pt x="421" y="32"/>
                    <a:pt x="421" y="32"/>
                  </a:cubicBezTo>
                  <a:cubicBezTo>
                    <a:pt x="420" y="31"/>
                    <a:pt x="419" y="31"/>
                    <a:pt x="417" y="31"/>
                  </a:cubicBezTo>
                  <a:moveTo>
                    <a:pt x="331" y="44"/>
                  </a:moveTo>
                  <a:cubicBezTo>
                    <a:pt x="341" y="44"/>
                    <a:pt x="348" y="51"/>
                    <a:pt x="349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3" y="51"/>
                    <a:pt x="321" y="44"/>
                    <a:pt x="331" y="44"/>
                  </a:cubicBezTo>
                  <a:moveTo>
                    <a:pt x="331" y="31"/>
                  </a:moveTo>
                  <a:cubicBezTo>
                    <a:pt x="309" y="31"/>
                    <a:pt x="295" y="48"/>
                    <a:pt x="295" y="71"/>
                  </a:cubicBezTo>
                  <a:cubicBezTo>
                    <a:pt x="295" y="95"/>
                    <a:pt x="310" y="111"/>
                    <a:pt x="331" y="111"/>
                  </a:cubicBezTo>
                  <a:cubicBezTo>
                    <a:pt x="347" y="111"/>
                    <a:pt x="359" y="101"/>
                    <a:pt x="363" y="90"/>
                  </a:cubicBezTo>
                  <a:cubicBezTo>
                    <a:pt x="351" y="84"/>
                    <a:pt x="351" y="84"/>
                    <a:pt x="351" y="84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20" y="97"/>
                    <a:pt x="311" y="89"/>
                    <a:pt x="310" y="73"/>
                  </a:cubicBezTo>
                  <a:cubicBezTo>
                    <a:pt x="364" y="73"/>
                    <a:pt x="364" y="73"/>
                    <a:pt x="364" y="73"/>
                  </a:cubicBezTo>
                  <a:cubicBezTo>
                    <a:pt x="364" y="69"/>
                    <a:pt x="364" y="69"/>
                    <a:pt x="364" y="69"/>
                  </a:cubicBezTo>
                  <a:cubicBezTo>
                    <a:pt x="365" y="48"/>
                    <a:pt x="353" y="31"/>
                    <a:pt x="331" y="31"/>
                  </a:cubicBezTo>
                  <a:moveTo>
                    <a:pt x="273" y="33"/>
                  </a:moveTo>
                  <a:cubicBezTo>
                    <a:pt x="253" y="93"/>
                    <a:pt x="253" y="93"/>
                    <a:pt x="253" y="93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9"/>
                    <a:pt x="244" y="109"/>
                    <a:pt x="244" y="109"/>
                  </a:cubicBezTo>
                  <a:cubicBezTo>
                    <a:pt x="260" y="109"/>
                    <a:pt x="260" y="109"/>
                    <a:pt x="260" y="109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7" y="33"/>
                    <a:pt x="187" y="33"/>
                    <a:pt x="187" y="33"/>
                  </a:cubicBezTo>
                  <a:cubicBezTo>
                    <a:pt x="187" y="109"/>
                    <a:pt x="187" y="109"/>
                    <a:pt x="187" y="109"/>
                  </a:cubicBezTo>
                  <a:cubicBezTo>
                    <a:pt x="202" y="109"/>
                    <a:pt x="202" y="109"/>
                    <a:pt x="202" y="109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5"/>
                    <a:pt x="200" y="0"/>
                    <a:pt x="194" y="0"/>
                  </a:cubicBezTo>
                  <a:cubicBezTo>
                    <a:pt x="189" y="0"/>
                    <a:pt x="184" y="5"/>
                    <a:pt x="184" y="10"/>
                  </a:cubicBezTo>
                  <a:cubicBezTo>
                    <a:pt x="184" y="16"/>
                    <a:pt x="189" y="20"/>
                    <a:pt x="194" y="20"/>
                  </a:cubicBezTo>
                  <a:cubicBezTo>
                    <a:pt x="200" y="20"/>
                    <a:pt x="204" y="16"/>
                    <a:pt x="204" y="10"/>
                  </a:cubicBezTo>
                  <a:moveTo>
                    <a:pt x="139" y="31"/>
                  </a:moveTo>
                  <a:cubicBezTo>
                    <a:pt x="129" y="31"/>
                    <a:pt x="121" y="36"/>
                    <a:pt x="117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16" y="69"/>
                    <a:pt x="116" y="69"/>
                    <a:pt x="116" y="69"/>
                  </a:cubicBezTo>
                  <a:cubicBezTo>
                    <a:pt x="116" y="60"/>
                    <a:pt x="118" y="55"/>
                    <a:pt x="121" y="52"/>
                  </a:cubicBezTo>
                  <a:cubicBezTo>
                    <a:pt x="124" y="47"/>
                    <a:pt x="130" y="45"/>
                    <a:pt x="136" y="45"/>
                  </a:cubicBezTo>
                  <a:cubicBezTo>
                    <a:pt x="146" y="45"/>
                    <a:pt x="151" y="50"/>
                    <a:pt x="151" y="64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66" y="109"/>
                    <a:pt x="166" y="109"/>
                    <a:pt x="166" y="109"/>
                  </a:cubicBezTo>
                  <a:cubicBezTo>
                    <a:pt x="166" y="59"/>
                    <a:pt x="166" y="59"/>
                    <a:pt x="166" y="59"/>
                  </a:cubicBezTo>
                  <a:cubicBezTo>
                    <a:pt x="166" y="38"/>
                    <a:pt x="154" y="31"/>
                    <a:pt x="139" y="31"/>
                  </a:cubicBezTo>
                  <a:moveTo>
                    <a:pt x="16" y="69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3" y="112"/>
                    <a:pt x="39" y="112"/>
                  </a:cubicBezTo>
                  <a:cubicBezTo>
                    <a:pt x="66" y="112"/>
                    <a:pt x="79" y="96"/>
                    <a:pt x="79" y="69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3" y="88"/>
                    <a:pt x="57" y="98"/>
                    <a:pt x="39" y="98"/>
                  </a:cubicBezTo>
                  <a:cubicBezTo>
                    <a:pt x="22" y="98"/>
                    <a:pt x="16" y="88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531850" y="1108039"/>
            <a:ext cx="8663517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85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2562" y="2648933"/>
            <a:ext cx="4806420" cy="2733773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21"/>
          <p:cNvSpPr>
            <a:spLocks noGrp="1" noChangeAspect="1"/>
          </p:cNvSpPr>
          <p:nvPr>
            <p:ph type="pic" sz="quarter" idx="13"/>
          </p:nvPr>
        </p:nvSpPr>
        <p:spPr>
          <a:xfrm>
            <a:off x="516467" y="1593850"/>
            <a:ext cx="11675533" cy="4686300"/>
          </a:xfrm>
          <a:custGeom>
            <a:avLst/>
            <a:gdLst>
              <a:gd name="connsiteX0" fmla="*/ 2082800 w 8756650"/>
              <a:gd name="connsiteY0" fmla="*/ 692843 h 4686300"/>
              <a:gd name="connsiteX1" fmla="*/ 2082800 w 8756650"/>
              <a:gd name="connsiteY1" fmla="*/ 4120573 h 4686300"/>
              <a:gd name="connsiteX2" fmla="*/ 6276975 w 8756650"/>
              <a:gd name="connsiteY2" fmla="*/ 4120573 h 4686300"/>
              <a:gd name="connsiteX3" fmla="*/ 6276975 w 8756650"/>
              <a:gd name="connsiteY3" fmla="*/ 692843 h 4686300"/>
              <a:gd name="connsiteX4" fmla="*/ 0 w 8756650"/>
              <a:gd name="connsiteY4" fmla="*/ 0 h 4686300"/>
              <a:gd name="connsiteX5" fmla="*/ 8756650 w 8756650"/>
              <a:gd name="connsiteY5" fmla="*/ 0 h 4686300"/>
              <a:gd name="connsiteX6" fmla="*/ 8756650 w 8756650"/>
              <a:gd name="connsiteY6" fmla="*/ 4686300 h 4686300"/>
              <a:gd name="connsiteX7" fmla="*/ 0 w 8756650"/>
              <a:gd name="connsiteY7" fmla="*/ 4686300 h 468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6650" h="4686300">
                <a:moveTo>
                  <a:pt x="2082800" y="692843"/>
                </a:moveTo>
                <a:lnTo>
                  <a:pt x="2082800" y="4120573"/>
                </a:lnTo>
                <a:lnTo>
                  <a:pt x="6276975" y="4120573"/>
                </a:lnTo>
                <a:lnTo>
                  <a:pt x="6276975" y="692843"/>
                </a:lnTo>
                <a:close/>
                <a:moveTo>
                  <a:pt x="0" y="0"/>
                </a:moveTo>
                <a:lnTo>
                  <a:pt x="8756650" y="0"/>
                </a:lnTo>
                <a:lnTo>
                  <a:pt x="8756650" y="4686300"/>
                </a:lnTo>
                <a:lnTo>
                  <a:pt x="0" y="4686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516468" y="6386512"/>
            <a:ext cx="2232403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C9B25D7-A1A2-1646-9F29-F7E398163242}"/>
              </a:ext>
            </a:extLst>
          </p:cNvPr>
          <p:cNvSpPr>
            <a:spLocks noEditPoints="1"/>
          </p:cNvSpPr>
          <p:nvPr/>
        </p:nvSpPr>
        <p:spPr bwMode="auto">
          <a:xfrm>
            <a:off x="10017986" y="379718"/>
            <a:ext cx="435624" cy="586155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68C5F-0BA2-CC47-B8C0-D6E09B239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605" y="374905"/>
            <a:ext cx="1324070" cy="53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6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446" y="338511"/>
            <a:ext cx="7208166" cy="6273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6467" y="1593851"/>
            <a:ext cx="11159067" cy="468629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847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67" y="374904"/>
            <a:ext cx="10529485" cy="6136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16467" y="1593851"/>
            <a:ext cx="5324573" cy="4608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0960" y="1593851"/>
            <a:ext cx="5324573" cy="4608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988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>
            <a:spLocks noChangeAspect="1"/>
          </p:cNvSpPr>
          <p:nvPr/>
        </p:nvSpPr>
        <p:spPr>
          <a:xfrm>
            <a:off x="516468" y="6386512"/>
            <a:ext cx="2232403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 err="1">
                <a:solidFill>
                  <a:srgbClr val="4365E2"/>
                </a:solidFill>
                <a:latin typeface="+mn-lt"/>
                <a:ea typeface="+mn-ea"/>
                <a:cs typeface="+mn-cs"/>
              </a:rPr>
              <a:t>dundee.ac.uk</a:t>
            </a:r>
            <a:r>
              <a:rPr lang="en-GB" sz="1000" b="1" kern="1200" dirty="0">
                <a:solidFill>
                  <a:srgbClr val="4365E2"/>
                </a:solidFill>
                <a:latin typeface="+mn-lt"/>
                <a:ea typeface="+mn-ea"/>
                <a:cs typeface="+mn-cs"/>
              </a:rPr>
              <a:t>/hic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00446" y="6460626"/>
            <a:ext cx="11175088" cy="0"/>
          </a:xfrm>
          <a:prstGeom prst="line">
            <a:avLst/>
          </a:prstGeom>
          <a:ln w="31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10017986" y="379718"/>
            <a:ext cx="435624" cy="586155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CF8E88-21BB-5542-A1AB-99A63B6700E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605" y="374905"/>
            <a:ext cx="1324070" cy="53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4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SzPct val="90000"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2788" indent="-355600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SzPct val="90000"/>
        <a:buFont typeface="Calibri" panose="020F0502020204030204" pitchFamily="34" charset="0"/>
        <a:buChar char="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366713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SzPct val="90000"/>
        <a:buFont typeface="Calibri" panose="020F0502020204030204" pitchFamily="34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35100" indent="-355600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SzPct val="90000"/>
        <a:buFont typeface="Calibri" panose="020F0502020204030204" pitchFamily="34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360">
          <p15:clr>
            <a:srgbClr val="F26B43"/>
          </p15:clr>
        </p15:guide>
        <p15:guide id="4" pos="325">
          <p15:clr>
            <a:srgbClr val="F26B43"/>
          </p15:clr>
        </p15:guide>
        <p15:guide id="5" pos="7355">
          <p15:clr>
            <a:srgbClr val="F26B43"/>
          </p15:clr>
        </p15:guide>
        <p15:guide id="6" orient="horz" pos="1004">
          <p15:clr>
            <a:srgbClr val="F26B43"/>
          </p15:clr>
        </p15:guide>
        <p15:guide id="13" pos="3840">
          <p15:clr>
            <a:srgbClr val="F26B43"/>
          </p15:clr>
        </p15:guide>
        <p15:guide id="14" orient="horz" pos="390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3760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>
            <a:spLocks noChangeAspect="1"/>
          </p:cNvSpPr>
          <p:nvPr/>
        </p:nvSpPr>
        <p:spPr>
          <a:xfrm>
            <a:off x="516468" y="6386512"/>
            <a:ext cx="2232403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dundee.ac.uk</a:t>
            </a:r>
            <a:r>
              <a:rPr lang="en-GB" sz="1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/hic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08456" y="6448354"/>
            <a:ext cx="11175088" cy="0"/>
          </a:xfrm>
          <a:prstGeom prst="line">
            <a:avLst/>
          </a:prstGeom>
          <a:ln w="31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BF92DF8D-0AC6-F34A-B1A0-AFB124B619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3058" y="373358"/>
            <a:ext cx="468082" cy="6328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27D89C-B078-3045-9BA4-F4AB4D4F7D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478" y="395334"/>
            <a:ext cx="1353715" cy="5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77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SzPct val="90000"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2788" indent="-355600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SzPct val="90000"/>
        <a:buFont typeface="Calibri" panose="020F0502020204030204" pitchFamily="34" charset="0"/>
        <a:buChar char="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366713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SzPct val="90000"/>
        <a:buFont typeface="Calibri" panose="020F0502020204030204" pitchFamily="34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35100" indent="-355600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SzPct val="90000"/>
        <a:buFont typeface="Calibri" panose="020F0502020204030204" pitchFamily="34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60">
          <p15:clr>
            <a:srgbClr val="F26B43"/>
          </p15:clr>
        </p15:guide>
        <p15:guide id="4" pos="244">
          <p15:clr>
            <a:srgbClr val="F26B43"/>
          </p15:clr>
        </p15:guide>
        <p15:guide id="5" pos="5516">
          <p15:clr>
            <a:srgbClr val="F26B43"/>
          </p15:clr>
        </p15:guide>
        <p15:guide id="6" orient="horz" pos="1004">
          <p15:clr>
            <a:srgbClr val="F26B43"/>
          </p15:clr>
        </p15:guide>
        <p15:guide id="13" pos="2880">
          <p15:clr>
            <a:srgbClr val="F26B43"/>
          </p15:clr>
        </p15:guide>
        <p15:guide id="14" orient="horz" pos="39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46BBF5-8673-4A2B-8D6C-379F07E5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RDMP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38A8B6F-9A9D-4641-B6BF-747F8BC164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High Level Overview</a:t>
            </a:r>
            <a:endParaRPr lang="en-GB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E6DAD29-BCB8-4B5C-8A5B-4F897018F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7963" y="2227262"/>
            <a:ext cx="6696075" cy="3419475"/>
          </a:xfrm>
        </p:spPr>
      </p:pic>
    </p:spTree>
    <p:extLst>
      <p:ext uri="{BB962C8B-B14F-4D97-AF65-F5344CB8AC3E}">
        <p14:creationId xmlns:p14="http://schemas.microsoft.com/office/powerpoint/2010/main" val="97902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1D8F07F-5299-44EB-8621-7E1233BC2AD0}"/>
              </a:ext>
            </a:extLst>
          </p:cNvPr>
          <p:cNvGrpSpPr/>
          <p:nvPr/>
        </p:nvGrpSpPr>
        <p:grpSpPr>
          <a:xfrm>
            <a:off x="677921" y="3230720"/>
            <a:ext cx="2299106" cy="2767229"/>
            <a:chOff x="677921" y="3230720"/>
            <a:chExt cx="2299106" cy="27672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6721C2B-55CC-4DC3-991E-B44CE787942A}"/>
                </a:ext>
              </a:extLst>
            </p:cNvPr>
            <p:cNvSpPr/>
            <p:nvPr/>
          </p:nvSpPr>
          <p:spPr>
            <a:xfrm>
              <a:off x="1191129" y="3487479"/>
              <a:ext cx="1433796" cy="1433796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985BD1-8D8E-44B1-B927-2FF88A5550D2}"/>
                </a:ext>
              </a:extLst>
            </p:cNvPr>
            <p:cNvSpPr/>
            <p:nvPr/>
          </p:nvSpPr>
          <p:spPr>
            <a:xfrm rot="17309149">
              <a:off x="443859" y="3464782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Biochemistry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BCA5C6A3-7AAE-40C4-9325-44C64D28E5FB}"/>
              </a:ext>
            </a:extLst>
          </p:cNvPr>
          <p:cNvSpPr/>
          <p:nvPr/>
        </p:nvSpPr>
        <p:spPr>
          <a:xfrm>
            <a:off x="7528626" y="4204376"/>
            <a:ext cx="1433796" cy="143379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0577CD-CD67-41E4-A61E-73B9B36ACB3E}"/>
              </a:ext>
            </a:extLst>
          </p:cNvPr>
          <p:cNvSpPr/>
          <p:nvPr/>
        </p:nvSpPr>
        <p:spPr>
          <a:xfrm rot="12611698">
            <a:off x="7216328" y="3986666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ECLS Cohort 1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149D656-72AF-4087-ADDB-CB8569A28999}"/>
              </a:ext>
            </a:extLst>
          </p:cNvPr>
          <p:cNvSpPr/>
          <p:nvPr/>
        </p:nvSpPr>
        <p:spPr>
          <a:xfrm>
            <a:off x="8969045" y="973231"/>
            <a:ext cx="1433796" cy="143379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5E679C-8DB2-4E84-8C6B-BCF5B0ECB91F}"/>
              </a:ext>
            </a:extLst>
          </p:cNvPr>
          <p:cNvSpPr/>
          <p:nvPr/>
        </p:nvSpPr>
        <p:spPr>
          <a:xfrm rot="12611698">
            <a:off x="8656747" y="755522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ECLS Project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A8544B2-1AE8-4A3B-9ABB-5D42A43406B0}"/>
              </a:ext>
            </a:extLst>
          </p:cNvPr>
          <p:cNvSpPr/>
          <p:nvPr/>
        </p:nvSpPr>
        <p:spPr>
          <a:xfrm>
            <a:off x="3784847" y="507120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0E4DD3-F288-4380-AF9E-97E99EEFC664}"/>
              </a:ext>
            </a:extLst>
          </p:cNvPr>
          <p:cNvSpPr/>
          <p:nvPr/>
        </p:nvSpPr>
        <p:spPr>
          <a:xfrm rot="12611698">
            <a:off x="3472549" y="289411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Haematology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B2DAB-7F41-480A-8E9D-03C4BA14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40" y="5200650"/>
            <a:ext cx="1591315" cy="16573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2E2FB69-AB94-4548-BAD9-7AB66B6DB6DC}"/>
              </a:ext>
            </a:extLst>
          </p:cNvPr>
          <p:cNvSpPr/>
          <p:nvPr/>
        </p:nvSpPr>
        <p:spPr>
          <a:xfrm>
            <a:off x="1603988" y="2385801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D4E30-CF22-49FD-8339-758EE95ECD93}"/>
              </a:ext>
            </a:extLst>
          </p:cNvPr>
          <p:cNvSpPr/>
          <p:nvPr/>
        </p:nvSpPr>
        <p:spPr>
          <a:xfrm rot="16200000">
            <a:off x="1514369" y="2295357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Tayside Only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64D5E4-E906-4080-B7E9-3E479E034763}"/>
              </a:ext>
            </a:extLst>
          </p:cNvPr>
          <p:cNvSpPr/>
          <p:nvPr/>
        </p:nvSpPr>
        <p:spPr>
          <a:xfrm>
            <a:off x="2748340" y="278397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76A26-A6BE-45C8-A9EC-6A30EC973BF9}"/>
              </a:ext>
            </a:extLst>
          </p:cNvPr>
          <p:cNvSpPr/>
          <p:nvPr/>
        </p:nvSpPr>
        <p:spPr>
          <a:xfrm rot="20705016">
            <a:off x="2675797" y="2655611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Creatinine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94F2CE-4E30-4D3E-B002-45331CAD7F98}"/>
              </a:ext>
            </a:extLst>
          </p:cNvPr>
          <p:cNvSpPr/>
          <p:nvPr/>
        </p:nvSpPr>
        <p:spPr>
          <a:xfrm>
            <a:off x="5320198" y="21561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950E8-B28B-4AD5-BCF9-B36E760C1C39}"/>
              </a:ext>
            </a:extLst>
          </p:cNvPr>
          <p:cNvSpPr/>
          <p:nvPr/>
        </p:nvSpPr>
        <p:spPr>
          <a:xfrm rot="16200000">
            <a:off x="5230579" y="125169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D-Dimmer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EAFE20-7280-4312-BCB3-5E303FC20172}"/>
              </a:ext>
            </a:extLst>
          </p:cNvPr>
          <p:cNvGrpSpPr/>
          <p:nvPr/>
        </p:nvGrpSpPr>
        <p:grpSpPr>
          <a:xfrm>
            <a:off x="613864" y="2541714"/>
            <a:ext cx="625752" cy="753162"/>
            <a:chOff x="3078641" y="5001047"/>
            <a:chExt cx="625752" cy="75316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E005B8-AE5C-4DFA-A606-FEB0390ACF10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096815-C9B5-4BC7-83D2-984074E3F1E9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HBA1 C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8597C70-8033-4FF1-9DD4-BE0CC0E6E1C9}"/>
              </a:ext>
            </a:extLst>
          </p:cNvPr>
          <p:cNvGrpSpPr/>
          <p:nvPr/>
        </p:nvGrpSpPr>
        <p:grpSpPr>
          <a:xfrm>
            <a:off x="8239046" y="957368"/>
            <a:ext cx="3720325" cy="3203744"/>
            <a:chOff x="8239046" y="957368"/>
            <a:chExt cx="3720325" cy="320374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51F3736-7FB1-47A3-99A3-870ADE24D918}"/>
                </a:ext>
              </a:extLst>
            </p:cNvPr>
            <p:cNvGrpSpPr/>
            <p:nvPr/>
          </p:nvGrpSpPr>
          <p:grpSpPr>
            <a:xfrm>
              <a:off x="9192142" y="957368"/>
              <a:ext cx="2767229" cy="2299106"/>
              <a:chOff x="9279694" y="986552"/>
              <a:chExt cx="2767229" cy="2299106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26E38CD-80FC-470B-A15F-3659CEB527D0}"/>
                  </a:ext>
                </a:extLst>
              </p:cNvPr>
              <p:cNvSpPr/>
              <p:nvPr/>
            </p:nvSpPr>
            <p:spPr>
              <a:xfrm>
                <a:off x="9426671" y="1242600"/>
                <a:ext cx="1433796" cy="14337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03CC7F2-CD40-44A9-AB08-DB316F99922E}"/>
                  </a:ext>
                </a:extLst>
              </p:cNvPr>
              <p:cNvSpPr/>
              <p:nvPr/>
            </p:nvSpPr>
            <p:spPr>
              <a:xfrm rot="12611698">
                <a:off x="9279694" y="986552"/>
                <a:ext cx="2767229" cy="22991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Circle">
                  <a:avLst>
                    <a:gd name="adj" fmla="val 18785066"/>
                  </a:avLst>
                </a:prstTxWarp>
                <a:spAutoFit/>
              </a:bodyPr>
              <a:lstStyle/>
              <a:p>
                <a:pPr algn="ctr"/>
                <a:r>
                  <a:rPr lang="en-US" sz="5400">
                    <a:ln w="0"/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ECLS Cohort 1</a:t>
                </a:r>
                <a:endParaRPr lang="en-US" sz="5400" b="0" cap="none" spc="0">
                  <a:ln w="0"/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4857298-FB41-46EF-9EC1-E69B9D38013A}"/>
                </a:ext>
              </a:extLst>
            </p:cNvPr>
            <p:cNvGrpSpPr/>
            <p:nvPr/>
          </p:nvGrpSpPr>
          <p:grpSpPr>
            <a:xfrm>
              <a:off x="8239046" y="1393883"/>
              <a:ext cx="2299106" cy="2767229"/>
              <a:chOff x="677921" y="3230720"/>
              <a:chExt cx="2299106" cy="2767229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ED6E3D7-719A-40E4-A75B-08CEE6578730}"/>
                  </a:ext>
                </a:extLst>
              </p:cNvPr>
              <p:cNvSpPr/>
              <p:nvPr/>
            </p:nvSpPr>
            <p:spPr>
              <a:xfrm>
                <a:off x="1191129" y="3487479"/>
                <a:ext cx="1433796" cy="143379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863E1F0-052A-4DBA-8AF3-670011FFAB44}"/>
                  </a:ext>
                </a:extLst>
              </p:cNvPr>
              <p:cNvSpPr/>
              <p:nvPr/>
            </p:nvSpPr>
            <p:spPr>
              <a:xfrm rot="17309149">
                <a:off x="443859" y="3464782"/>
                <a:ext cx="2767229" cy="22991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Circle">
                  <a:avLst>
                    <a:gd name="adj" fmla="val 18785066"/>
                  </a:avLst>
                </a:prstTxWarp>
                <a:spAutoFit/>
              </a:bodyPr>
              <a:lstStyle/>
              <a:p>
                <a:pPr algn="ctr"/>
                <a:r>
                  <a:rPr lang="en-US" sz="5400" b="0" cap="none" spc="0">
                    <a:ln w="0"/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Biochemistry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365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721C2B-55CC-4DC3-991E-B44CE787942A}"/>
              </a:ext>
            </a:extLst>
          </p:cNvPr>
          <p:cNvSpPr/>
          <p:nvPr/>
        </p:nvSpPr>
        <p:spPr>
          <a:xfrm>
            <a:off x="1191129" y="3487479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985BD1-8D8E-44B1-B927-2FF88A5550D2}"/>
              </a:ext>
            </a:extLst>
          </p:cNvPr>
          <p:cNvSpPr/>
          <p:nvPr/>
        </p:nvSpPr>
        <p:spPr>
          <a:xfrm rot="17309149">
            <a:off x="443859" y="3464782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Biochemistry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CA5C6A3-7AAE-40C4-9325-44C64D28E5FB}"/>
              </a:ext>
            </a:extLst>
          </p:cNvPr>
          <p:cNvSpPr/>
          <p:nvPr/>
        </p:nvSpPr>
        <p:spPr>
          <a:xfrm>
            <a:off x="7528626" y="4204376"/>
            <a:ext cx="1433796" cy="143379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0577CD-CD67-41E4-A61E-73B9B36ACB3E}"/>
              </a:ext>
            </a:extLst>
          </p:cNvPr>
          <p:cNvSpPr/>
          <p:nvPr/>
        </p:nvSpPr>
        <p:spPr>
          <a:xfrm rot="12611698">
            <a:off x="7216328" y="3986666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ECLS Cohort 1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149D656-72AF-4087-ADDB-CB8569A28999}"/>
              </a:ext>
            </a:extLst>
          </p:cNvPr>
          <p:cNvSpPr/>
          <p:nvPr/>
        </p:nvSpPr>
        <p:spPr>
          <a:xfrm>
            <a:off x="8969045" y="973231"/>
            <a:ext cx="1433796" cy="143379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5E679C-8DB2-4E84-8C6B-BCF5B0ECB91F}"/>
              </a:ext>
            </a:extLst>
          </p:cNvPr>
          <p:cNvSpPr/>
          <p:nvPr/>
        </p:nvSpPr>
        <p:spPr>
          <a:xfrm rot="12611698">
            <a:off x="8656747" y="755522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ECLS Project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A8544B2-1AE8-4A3B-9ABB-5D42A43406B0}"/>
              </a:ext>
            </a:extLst>
          </p:cNvPr>
          <p:cNvSpPr/>
          <p:nvPr/>
        </p:nvSpPr>
        <p:spPr>
          <a:xfrm>
            <a:off x="3784847" y="507120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0E4DD3-F288-4380-AF9E-97E99EEFC664}"/>
              </a:ext>
            </a:extLst>
          </p:cNvPr>
          <p:cNvSpPr/>
          <p:nvPr/>
        </p:nvSpPr>
        <p:spPr>
          <a:xfrm rot="12611698">
            <a:off x="3472549" y="289411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Haematology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B2DAB-7F41-480A-8E9D-03C4BA14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40" y="5200650"/>
            <a:ext cx="1591315" cy="16573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2E2FB69-AB94-4548-BAD9-7AB66B6DB6DC}"/>
              </a:ext>
            </a:extLst>
          </p:cNvPr>
          <p:cNvSpPr/>
          <p:nvPr/>
        </p:nvSpPr>
        <p:spPr>
          <a:xfrm>
            <a:off x="1603988" y="2385801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D4E30-CF22-49FD-8339-758EE95ECD93}"/>
              </a:ext>
            </a:extLst>
          </p:cNvPr>
          <p:cNvSpPr/>
          <p:nvPr/>
        </p:nvSpPr>
        <p:spPr>
          <a:xfrm rot="16200000">
            <a:off x="1514369" y="2295357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Tayside Only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64D5E4-E906-4080-B7E9-3E479E034763}"/>
              </a:ext>
            </a:extLst>
          </p:cNvPr>
          <p:cNvSpPr/>
          <p:nvPr/>
        </p:nvSpPr>
        <p:spPr>
          <a:xfrm>
            <a:off x="2748340" y="278397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76A26-A6BE-45C8-A9EC-6A30EC973BF9}"/>
              </a:ext>
            </a:extLst>
          </p:cNvPr>
          <p:cNvSpPr/>
          <p:nvPr/>
        </p:nvSpPr>
        <p:spPr>
          <a:xfrm rot="20705016">
            <a:off x="2675797" y="2655611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Creatinine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94F2CE-4E30-4D3E-B002-45331CAD7F98}"/>
              </a:ext>
            </a:extLst>
          </p:cNvPr>
          <p:cNvSpPr/>
          <p:nvPr/>
        </p:nvSpPr>
        <p:spPr>
          <a:xfrm>
            <a:off x="5320198" y="21561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950E8-B28B-4AD5-BCF9-B36E760C1C39}"/>
              </a:ext>
            </a:extLst>
          </p:cNvPr>
          <p:cNvSpPr/>
          <p:nvPr/>
        </p:nvSpPr>
        <p:spPr>
          <a:xfrm rot="16200000">
            <a:off x="5230579" y="125169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D-Dimmer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EAFE20-7280-4312-BCB3-5E303FC20172}"/>
              </a:ext>
            </a:extLst>
          </p:cNvPr>
          <p:cNvGrpSpPr/>
          <p:nvPr/>
        </p:nvGrpSpPr>
        <p:grpSpPr>
          <a:xfrm>
            <a:off x="613864" y="2541714"/>
            <a:ext cx="625752" cy="753162"/>
            <a:chOff x="3078641" y="5001047"/>
            <a:chExt cx="625752" cy="75316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E005B8-AE5C-4DFA-A606-FEB0390ACF10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096815-C9B5-4BC7-83D2-984074E3F1E9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HBA1 C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738F660-4B92-4975-A52A-4306934A8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677" y="3335795"/>
            <a:ext cx="1580936" cy="1115301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378307C5-3C9C-418E-8E46-994E510A2A55}"/>
              </a:ext>
            </a:extLst>
          </p:cNvPr>
          <p:cNvSpPr/>
          <p:nvPr/>
        </p:nvSpPr>
        <p:spPr>
          <a:xfrm>
            <a:off x="9197645" y="1278031"/>
            <a:ext cx="906369" cy="90636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106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 -0.00416 L -0.003 -0.00416 C -0.00235 0.00139 -0.00209 0.00718 -0.00091 0.0125 C -0.00039 0.01528 0.00117 0.01713 0.00221 0.01991 C 0.00468 0.02709 0.00338 0.02663 0.00638 0.03288 C 0.00729 0.03473 0.00846 0.03635 0.0095 0.03843 C 0.01159 0.04306 0.01328 0.04885 0.01575 0.05325 C 0.025 0.06968 0.01862 0.05973 0.02513 0.06806 C 0.02643 0.06968 0.02773 0.07223 0.02929 0.07362 C 0.03125 0.07524 0.03372 0.075 0.03554 0.07732 C 0.03659 0.07848 0.0375 0.0801 0.03867 0.08102 C 0.04062 0.08241 0.04284 0.08334 0.04492 0.08473 C 0.04596 0.08519 0.04713 0.08542 0.04804 0.08658 C 0.06328 0.10463 0.04713 0.08612 0.05846 0.09769 C 0.0595 0.09862 0.06041 0.10024 0.06159 0.10139 C 0.0625 0.10209 0.06367 0.10232 0.06471 0.10325 C 0.06575 0.10417 0.06666 0.10579 0.06784 0.10695 C 0.06914 0.10811 0.07057 0.10903 0.072 0.11065 C 0.07409 0.11274 0.07617 0.11551 0.07825 0.11806 C 0.07929 0.11922 0.0802 0.12061 0.08138 0.12176 C 0.08346 0.12362 0.08567 0.125 0.08763 0.12732 C 0.09544 0.13635 0.08645 0.1301 0.09388 0.13473 C 0.10468 0.15394 0.08997 0.12848 0.10013 0.14399 C 0.10898 0.15741 0.10026 0.14653 0.10742 0.1551 L 0.11367 0.17176 L 0.11575 0.17732 L 0.11784 0.18288 C 0.1207 0.20301 0.11627 0.17778 0.122 0.19584 C 0.12304 0.19908 0.12278 0.20348 0.12409 0.20695 C 0.12474 0.2088 0.12565 0.21042 0.12617 0.2125 C 0.12695 0.21598 0.12747 0.21991 0.12825 0.22362 C 0.12851 0.22547 0.12877 0.22732 0.12929 0.22917 C 0.12994 0.23149 0.13073 0.2338 0.13138 0.23658 C 0.13177 0.23889 0.1319 0.24144 0.13242 0.24399 C 0.13294 0.24653 0.13385 0.24862 0.1345 0.25139 C 0.13528 0.25487 0.13554 0.2588 0.13659 0.2625 C 0.13724 0.26482 0.13802 0.26713 0.13867 0.26991 C 0.13945 0.27362 0.14023 0.28288 0.14075 0.28658 C 0.14101 0.28843 0.1414 0.29028 0.14179 0.29213 C 0.14205 0.297 0.14231 0.30186 0.14284 0.30695 C 0.14297 0.3088 0.14375 0.31042 0.14388 0.3125 C 0.14414 0.31737 0.14388 0.32223 0.14388 0.32732 " pathEditMode="relative" ptsTypes="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1007350-7B3D-4B0A-9807-B43D435366BF}"/>
              </a:ext>
            </a:extLst>
          </p:cNvPr>
          <p:cNvGrpSpPr/>
          <p:nvPr/>
        </p:nvGrpSpPr>
        <p:grpSpPr>
          <a:xfrm>
            <a:off x="-12696423" y="-11242705"/>
            <a:ext cx="35519200" cy="27567383"/>
            <a:chOff x="-12696423" y="-11242705"/>
            <a:chExt cx="35519200" cy="2756738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3CC4EDB-EBD6-4D98-83A3-A85D4A2BBBD6}"/>
                </a:ext>
              </a:extLst>
            </p:cNvPr>
            <p:cNvGrpSpPr/>
            <p:nvPr/>
          </p:nvGrpSpPr>
          <p:grpSpPr>
            <a:xfrm>
              <a:off x="-12696423" y="-11242705"/>
              <a:ext cx="27208835" cy="26464802"/>
              <a:chOff x="-12696423" y="-11242705"/>
              <a:chExt cx="27208835" cy="26464802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0AC45AD-388A-4D40-9A37-06CB29C0D890}"/>
                  </a:ext>
                </a:extLst>
              </p:cNvPr>
              <p:cNvGrpSpPr/>
              <p:nvPr/>
            </p:nvGrpSpPr>
            <p:grpSpPr>
              <a:xfrm>
                <a:off x="-12696423" y="-11242705"/>
                <a:ext cx="27208835" cy="26464802"/>
                <a:chOff x="-4614305" y="-4281302"/>
                <a:chExt cx="14168465" cy="13781024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D6721C2B-55CC-4DC3-991E-B44CE787942A}"/>
                    </a:ext>
                  </a:extLst>
                </p:cNvPr>
                <p:cNvSpPr/>
                <p:nvPr/>
              </p:nvSpPr>
              <p:spPr>
                <a:xfrm>
                  <a:off x="2617364" y="3389151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D985BD1-8D8E-44B1-B927-2FF88A5550D2}"/>
                    </a:ext>
                  </a:extLst>
                </p:cNvPr>
                <p:cNvSpPr/>
                <p:nvPr/>
              </p:nvSpPr>
              <p:spPr>
                <a:xfrm rot="17309149">
                  <a:off x="2228238" y="3377332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Biochemistry</a:t>
                  </a:r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7B8A231-89C4-4D6E-9D3A-EA603403FC5B}"/>
                    </a:ext>
                  </a:extLst>
                </p:cNvPr>
                <p:cNvSpPr/>
                <p:nvPr/>
              </p:nvSpPr>
              <p:spPr>
                <a:xfrm>
                  <a:off x="3967992" y="1837188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F1B99C-E236-4C4A-8789-863283CEAE9A}"/>
                    </a:ext>
                  </a:extLst>
                </p:cNvPr>
                <p:cNvSpPr/>
                <p:nvPr/>
              </p:nvSpPr>
              <p:spPr>
                <a:xfrm rot="12611698">
                  <a:off x="3805369" y="1723820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Haematology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9B3E0EF-155E-4964-A5AA-15AEF6A6C889}"/>
                    </a:ext>
                  </a:extLst>
                </p:cNvPr>
                <p:cNvSpPr/>
                <p:nvPr/>
              </p:nvSpPr>
              <p:spPr>
                <a:xfrm>
                  <a:off x="1870743" y="730943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8469639-646B-452B-9CF6-184036D0DA43}"/>
                    </a:ext>
                  </a:extLst>
                </p:cNvPr>
                <p:cNvSpPr/>
                <p:nvPr/>
              </p:nvSpPr>
              <p:spPr>
                <a:xfrm rot="18737639">
                  <a:off x="1354370" y="661485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08905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Hospital Admissions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F7ACC03-68B4-4BFA-8A63-00C11AB89501}"/>
                    </a:ext>
                  </a:extLst>
                </p:cNvPr>
                <p:cNvSpPr/>
                <p:nvPr/>
              </p:nvSpPr>
              <p:spPr>
                <a:xfrm>
                  <a:off x="773915" y="-1385509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4F81A40-35C5-4AB1-AD23-7B3EA6AE40FC}"/>
                    </a:ext>
                  </a:extLst>
                </p:cNvPr>
                <p:cNvSpPr/>
                <p:nvPr/>
              </p:nvSpPr>
              <p:spPr>
                <a:xfrm rot="12611698">
                  <a:off x="611292" y="-1498877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Stroke</a:t>
                  </a: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60341F50-7BA2-4EE2-9D44-736E034E72F9}"/>
                    </a:ext>
                  </a:extLst>
                </p:cNvPr>
                <p:cNvSpPr/>
                <p:nvPr/>
              </p:nvSpPr>
              <p:spPr>
                <a:xfrm>
                  <a:off x="-2597935" y="324320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20AEAD0-BAC7-4214-9D35-9F5672FBC7C1}"/>
                    </a:ext>
                  </a:extLst>
                </p:cNvPr>
                <p:cNvSpPr/>
                <p:nvPr/>
              </p:nvSpPr>
              <p:spPr>
                <a:xfrm rot="12611698">
                  <a:off x="-2760558" y="210952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400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GRO_Deaths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39CDEF8-E235-4BB1-AD2C-67E72BE69F1D}"/>
                    </a:ext>
                  </a:extLst>
                </p:cNvPr>
                <p:cNvSpPr/>
                <p:nvPr/>
              </p:nvSpPr>
              <p:spPr>
                <a:xfrm>
                  <a:off x="-413392" y="1442673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27A050E-7E14-481B-B961-51E3211FA319}"/>
                    </a:ext>
                  </a:extLst>
                </p:cNvPr>
                <p:cNvSpPr/>
                <p:nvPr/>
              </p:nvSpPr>
              <p:spPr>
                <a:xfrm rot="12611698">
                  <a:off x="-576015" y="1329305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400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Demography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8CE77AA-1A16-4B32-8F55-E0EB29C2D5B8}"/>
                    </a:ext>
                  </a:extLst>
                </p:cNvPr>
                <p:cNvSpPr/>
                <p:nvPr/>
              </p:nvSpPr>
              <p:spPr>
                <a:xfrm>
                  <a:off x="3208916" y="-1676386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ACF7742-379C-47B1-A3D4-F83718677050}"/>
                    </a:ext>
                  </a:extLst>
                </p:cNvPr>
                <p:cNvSpPr/>
                <p:nvPr/>
              </p:nvSpPr>
              <p:spPr>
                <a:xfrm rot="12611698">
                  <a:off x="3046293" y="-1789754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A&amp;E Drugs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DEE5E7C-7BB4-47BA-B9B2-FBBB10646E2D}"/>
                    </a:ext>
                  </a:extLst>
                </p:cNvPr>
                <p:cNvSpPr/>
                <p:nvPr/>
              </p:nvSpPr>
              <p:spPr>
                <a:xfrm>
                  <a:off x="-2164130" y="-3424947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25831B8-CA76-4E0B-A631-DED449373AC8}"/>
                    </a:ext>
                  </a:extLst>
                </p:cNvPr>
                <p:cNvSpPr/>
                <p:nvPr/>
              </p:nvSpPr>
              <p:spPr>
                <a:xfrm rot="12611698">
                  <a:off x="-2326753" y="-3538315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A&amp;E Diagnosis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925B08EF-D1FF-48A6-A0AB-DE4A21038CA0}"/>
                    </a:ext>
                  </a:extLst>
                </p:cNvPr>
                <p:cNvSpPr/>
                <p:nvPr/>
              </p:nvSpPr>
              <p:spPr>
                <a:xfrm>
                  <a:off x="1405941" y="-4167934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F169D71-B7B4-41A1-A438-DA4DC06CB5AB}"/>
                    </a:ext>
                  </a:extLst>
                </p:cNvPr>
                <p:cNvSpPr/>
                <p:nvPr/>
              </p:nvSpPr>
              <p:spPr>
                <a:xfrm rot="12611698">
                  <a:off x="1243318" y="-4281302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TARDIS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C780B11-E2EC-4501-B950-D213116E7FEC}"/>
                    </a:ext>
                  </a:extLst>
                </p:cNvPr>
                <p:cNvSpPr/>
                <p:nvPr/>
              </p:nvSpPr>
              <p:spPr>
                <a:xfrm>
                  <a:off x="-4451682" y="2932451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BC6A874-0C26-42FE-ACF9-8F4F49CB62ED}"/>
                    </a:ext>
                  </a:extLst>
                </p:cNvPr>
                <p:cNvSpPr/>
                <p:nvPr/>
              </p:nvSpPr>
              <p:spPr>
                <a:xfrm rot="12611698">
                  <a:off x="-4614305" y="2819083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W</a:t>
                  </a:r>
                  <a:r>
                    <a:rPr lang="en-GB" sz="5400" b="0" cap="none" spc="0">
                      <a:ln w="0"/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ard Data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A1C2058-A617-472E-9966-19E6643F6782}"/>
                    </a:ext>
                  </a:extLst>
                </p:cNvPr>
                <p:cNvSpPr/>
                <p:nvPr/>
              </p:nvSpPr>
              <p:spPr>
                <a:xfrm>
                  <a:off x="-2164130" y="6891876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CD7BEA4-EF58-47F5-A7DE-3E691178A4C0}"/>
                    </a:ext>
                  </a:extLst>
                </p:cNvPr>
                <p:cNvSpPr/>
                <p:nvPr/>
              </p:nvSpPr>
              <p:spPr>
                <a:xfrm rot="12611698">
                  <a:off x="-2326753" y="6778508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400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SCIDiabetes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D7CE878F-A8A8-4B3E-902C-20A75D721FAB}"/>
                    </a:ext>
                  </a:extLst>
                </p:cNvPr>
                <p:cNvSpPr/>
                <p:nvPr/>
              </p:nvSpPr>
              <p:spPr>
                <a:xfrm>
                  <a:off x="2887607" y="8415876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B75D7CB-7E25-4EA6-930A-A515F7295DC2}"/>
                    </a:ext>
                  </a:extLst>
                </p:cNvPr>
                <p:cNvSpPr/>
                <p:nvPr/>
              </p:nvSpPr>
              <p:spPr>
                <a:xfrm rot="12611698">
                  <a:off x="2724984" y="8302508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400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Radiology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9C00292-0AA0-4565-852B-D7F25B781B78}"/>
                    </a:ext>
                  </a:extLst>
                </p:cNvPr>
                <p:cNvSpPr/>
                <p:nvPr/>
              </p:nvSpPr>
              <p:spPr>
                <a:xfrm>
                  <a:off x="-1531347" y="3876340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3372A85-F070-4278-8149-166A42831672}"/>
                    </a:ext>
                  </a:extLst>
                </p:cNvPr>
                <p:cNvSpPr/>
                <p:nvPr/>
              </p:nvSpPr>
              <p:spPr>
                <a:xfrm rot="12611698">
                  <a:off x="-1693970" y="3762972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Immunology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E0E8722E-B34C-4F19-8314-F4AF3ED2DA25}"/>
                    </a:ext>
                  </a:extLst>
                </p:cNvPr>
                <p:cNvSpPr/>
                <p:nvPr/>
              </p:nvSpPr>
              <p:spPr>
                <a:xfrm>
                  <a:off x="802361" y="5241333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2203ACD-7C9D-4245-82F1-1131DAB15219}"/>
                    </a:ext>
                  </a:extLst>
                </p:cNvPr>
                <p:cNvSpPr/>
                <p:nvPr/>
              </p:nvSpPr>
              <p:spPr>
                <a:xfrm rot="12611698">
                  <a:off x="639738" y="5127965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Diabetes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CA5C6A3-7AAE-40C4-9325-44C64D28E5FB}"/>
                    </a:ext>
                  </a:extLst>
                </p:cNvPr>
                <p:cNvSpPr/>
                <p:nvPr/>
              </p:nvSpPr>
              <p:spPr>
                <a:xfrm>
                  <a:off x="5917491" y="3762461"/>
                  <a:ext cx="746621" cy="74662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F0577CD-CD67-41E4-A61E-73B9B36ACB3E}"/>
                    </a:ext>
                  </a:extLst>
                </p:cNvPr>
                <p:cNvSpPr/>
                <p:nvPr/>
              </p:nvSpPr>
              <p:spPr>
                <a:xfrm rot="12611698">
                  <a:off x="5754868" y="3649093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>
                      <a:ln w="0"/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ECLS Cohort 1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E5478FF-1F67-4688-AA8C-87E21BA28CCD}"/>
                    </a:ext>
                  </a:extLst>
                </p:cNvPr>
                <p:cNvSpPr/>
                <p:nvPr/>
              </p:nvSpPr>
              <p:spPr>
                <a:xfrm>
                  <a:off x="4620896" y="5889257"/>
                  <a:ext cx="746621" cy="74662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6853FEF-BBAD-4ACA-80F7-45FB39777844}"/>
                    </a:ext>
                  </a:extLst>
                </p:cNvPr>
                <p:cNvSpPr/>
                <p:nvPr/>
              </p:nvSpPr>
              <p:spPr>
                <a:xfrm rot="12611698">
                  <a:off x="4458273" y="5775889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EPAD Batch 1</a:t>
                  </a: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1F4D4F8-27E3-43A1-99C1-5B2A1D4233FB}"/>
                    </a:ext>
                  </a:extLst>
                </p:cNvPr>
                <p:cNvSpPr/>
                <p:nvPr/>
              </p:nvSpPr>
              <p:spPr>
                <a:xfrm>
                  <a:off x="8149227" y="5360477"/>
                  <a:ext cx="746621" cy="74662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A15B266-06E6-4892-9179-07D98E867946}"/>
                    </a:ext>
                  </a:extLst>
                </p:cNvPr>
                <p:cNvSpPr/>
                <p:nvPr/>
              </p:nvSpPr>
              <p:spPr>
                <a:xfrm rot="16200000">
                  <a:off x="7815154" y="5316780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>
                      <a:ln w="0"/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For Fiona SHARE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149D656-72AF-4087-ADDB-CB8569A28999}"/>
                    </a:ext>
                  </a:extLst>
                </p:cNvPr>
                <p:cNvSpPr/>
                <p:nvPr/>
              </p:nvSpPr>
              <p:spPr>
                <a:xfrm>
                  <a:off x="6667561" y="2079906"/>
                  <a:ext cx="746621" cy="74662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95E679C-8DB2-4E84-8C6B-BCF5B0ECB91F}"/>
                    </a:ext>
                  </a:extLst>
                </p:cNvPr>
                <p:cNvSpPr/>
                <p:nvPr/>
              </p:nvSpPr>
              <p:spPr>
                <a:xfrm rot="12611698">
                  <a:off x="6504938" y="1966538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>
                      <a:ln w="0"/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ECLS Project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2EBB9E01-90B3-4F10-9BFD-545E3C35418D}"/>
                    </a:ext>
                  </a:extLst>
                </p:cNvPr>
                <p:cNvSpPr/>
                <p:nvPr/>
              </p:nvSpPr>
              <p:spPr>
                <a:xfrm>
                  <a:off x="6341063" y="7100771"/>
                  <a:ext cx="746621" cy="74662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17D32F8-71ED-4AD6-A39A-2828034638FC}"/>
                    </a:ext>
                  </a:extLst>
                </p:cNvPr>
                <p:cNvSpPr/>
                <p:nvPr/>
              </p:nvSpPr>
              <p:spPr>
                <a:xfrm rot="18549103">
                  <a:off x="5930427" y="7039198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EPAD Batch </a:t>
                  </a:r>
                  <a:r>
                    <a:rPr lang="en-US" sz="5400">
                      <a:ln w="0"/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2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63073BF-FC60-432F-9307-630ECDD0208D}"/>
                    </a:ext>
                  </a:extLst>
                </p:cNvPr>
                <p:cNvSpPr/>
                <p:nvPr/>
              </p:nvSpPr>
              <p:spPr>
                <a:xfrm>
                  <a:off x="8627887" y="465204"/>
                  <a:ext cx="746621" cy="74662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76096DE-5010-43A8-B9AC-03E5E7907619}"/>
                    </a:ext>
                  </a:extLst>
                </p:cNvPr>
                <p:cNvSpPr/>
                <p:nvPr/>
              </p:nvSpPr>
              <p:spPr>
                <a:xfrm rot="16536892">
                  <a:off x="8235063" y="479340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SCI Diabetes RCT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118D921-224B-42CF-B49F-3DC8A421308E}"/>
                    </a:ext>
                  </a:extLst>
                </p:cNvPr>
                <p:cNvSpPr/>
                <p:nvPr/>
              </p:nvSpPr>
              <p:spPr>
                <a:xfrm>
                  <a:off x="6127409" y="-990994"/>
                  <a:ext cx="746621" cy="74662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0BC9AB5-AE67-4357-9617-F6A8C4E62E5D}"/>
                    </a:ext>
                  </a:extLst>
                </p:cNvPr>
                <p:cNvSpPr/>
                <p:nvPr/>
              </p:nvSpPr>
              <p:spPr>
                <a:xfrm rot="12611698">
                  <a:off x="5964786" y="-1104362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>
                      <a:ln w="0"/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S</a:t>
                  </a:r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HARE</a:t>
                  </a:r>
                </a:p>
              </p:txBody>
            </p:sp>
          </p:grp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00F5D60-3C1D-47DD-A06D-14B4876066F9}"/>
                  </a:ext>
                </a:extLst>
              </p:cNvPr>
              <p:cNvSpPr/>
              <p:nvPr/>
            </p:nvSpPr>
            <p:spPr>
              <a:xfrm>
                <a:off x="641152" y="2627017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5170BF5-A26A-4BDC-A5EB-254C952E3768}"/>
                  </a:ext>
                </a:extLst>
              </p:cNvPr>
              <p:cNvSpPr/>
              <p:nvPr/>
            </p:nvSpPr>
            <p:spPr>
              <a:xfrm>
                <a:off x="1603988" y="2385801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7C956092-250A-4E82-A724-BC56D43645E5}"/>
                  </a:ext>
                </a:extLst>
              </p:cNvPr>
              <p:cNvSpPr/>
              <p:nvPr/>
            </p:nvSpPr>
            <p:spPr>
              <a:xfrm>
                <a:off x="2748340" y="2783973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F9993B5-5DAE-44B0-90CF-66EF2C77DA99}"/>
                  </a:ext>
                </a:extLst>
              </p:cNvPr>
              <p:cNvSpPr/>
              <p:nvPr/>
            </p:nvSpPr>
            <p:spPr>
              <a:xfrm>
                <a:off x="5320198" y="215613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9B9113D-336A-4A7A-A287-D32E4B08DFB8}"/>
                  </a:ext>
                </a:extLst>
              </p:cNvPr>
              <p:cNvSpPr/>
              <p:nvPr/>
            </p:nvSpPr>
            <p:spPr>
              <a:xfrm>
                <a:off x="-929009" y="-2013001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66849AA-A2AD-4819-8CC3-84211C401E42}"/>
                  </a:ext>
                </a:extLst>
              </p:cNvPr>
              <p:cNvSpPr/>
              <p:nvPr/>
            </p:nvSpPr>
            <p:spPr>
              <a:xfrm>
                <a:off x="-1015545" y="-1095988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F43B663-2B4D-415D-9695-AF6FCD7299EF}"/>
                  </a:ext>
                </a:extLst>
              </p:cNvPr>
              <p:cNvSpPr/>
              <p:nvPr/>
            </p:nvSpPr>
            <p:spPr>
              <a:xfrm>
                <a:off x="-594386" y="-336209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13AC06B-F0A6-4780-8A05-B1F971BD727A}"/>
                  </a:ext>
                </a:extLst>
              </p:cNvPr>
              <p:cNvSpPr/>
              <p:nvPr/>
            </p:nvSpPr>
            <p:spPr>
              <a:xfrm>
                <a:off x="-3605629" y="-872129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ECBCAA1-D0D6-4F3A-8768-3945AE903B9A}"/>
                  </a:ext>
                </a:extLst>
              </p:cNvPr>
              <p:cNvSpPr/>
              <p:nvPr/>
            </p:nvSpPr>
            <p:spPr>
              <a:xfrm>
                <a:off x="-3089914" y="-85422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D07D06C-A5E9-40D0-A02E-1AC3C0370A27}"/>
                  </a:ext>
                </a:extLst>
              </p:cNvPr>
              <p:cNvSpPr/>
              <p:nvPr/>
            </p:nvSpPr>
            <p:spPr>
              <a:xfrm>
                <a:off x="-2389815" y="-4205954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0BA347A-F56C-4F68-A4B6-7139BE60F044}"/>
                  </a:ext>
                </a:extLst>
              </p:cNvPr>
              <p:cNvSpPr/>
              <p:nvPr/>
            </p:nvSpPr>
            <p:spPr>
              <a:xfrm>
                <a:off x="-1204920" y="-4304903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A478A34-8AA5-44C0-9123-6FAD1A06A1B6}"/>
                  </a:ext>
                </a:extLst>
              </p:cNvPr>
              <p:cNvSpPr/>
              <p:nvPr/>
            </p:nvSpPr>
            <p:spPr>
              <a:xfrm>
                <a:off x="2472429" y="-4673417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EAA0AC6-1B3F-497E-B2F4-65473AC97005}"/>
                  </a:ext>
                </a:extLst>
              </p:cNvPr>
              <p:cNvSpPr/>
              <p:nvPr/>
            </p:nvSpPr>
            <p:spPr>
              <a:xfrm>
                <a:off x="7884033" y="-3520214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8BFA294-2463-4AC8-B9CB-8EC7D40E596A}"/>
                  </a:ext>
                </a:extLst>
              </p:cNvPr>
              <p:cNvSpPr/>
              <p:nvPr/>
            </p:nvSpPr>
            <p:spPr>
              <a:xfrm>
                <a:off x="9330571" y="-3683622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406F30A-B095-4962-A1D5-99445708046B}"/>
                  </a:ext>
                </a:extLst>
              </p:cNvPr>
              <p:cNvSpPr/>
              <p:nvPr/>
            </p:nvSpPr>
            <p:spPr>
              <a:xfrm>
                <a:off x="9480991" y="-4544042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C048A7B-B02F-4D54-A77F-73F1065E5E83}"/>
                  </a:ext>
                </a:extLst>
              </p:cNvPr>
              <p:cNvSpPr/>
              <p:nvPr/>
            </p:nvSpPr>
            <p:spPr>
              <a:xfrm>
                <a:off x="12087518" y="-1686623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1439D6B-A592-40F0-A9CA-ECA2E94AB467}"/>
                  </a:ext>
                </a:extLst>
              </p:cNvPr>
              <p:cNvSpPr/>
              <p:nvPr/>
            </p:nvSpPr>
            <p:spPr>
              <a:xfrm>
                <a:off x="-5697616" y="3768327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65CA4CE-13A7-4837-9DB6-8B3EDF482922}"/>
                  </a:ext>
                </a:extLst>
              </p:cNvPr>
              <p:cNvSpPr/>
              <p:nvPr/>
            </p:nvSpPr>
            <p:spPr>
              <a:xfrm>
                <a:off x="-5124736" y="4921274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581F76D3-844C-43D2-92B8-DDF7C83C35B1}"/>
                  </a:ext>
                </a:extLst>
              </p:cNvPr>
              <p:cNvSpPr/>
              <p:nvPr/>
            </p:nvSpPr>
            <p:spPr>
              <a:xfrm>
                <a:off x="-518578" y="7878671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1AEDEF95-6912-413B-B2D6-FF62F5C9B0D8}"/>
                  </a:ext>
                </a:extLst>
              </p:cNvPr>
              <p:cNvSpPr/>
              <p:nvPr/>
            </p:nvSpPr>
            <p:spPr>
              <a:xfrm>
                <a:off x="-11226240" y="3871245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3455FC99-377B-4BD3-92AE-E4B21AEEDC68}"/>
                  </a:ext>
                </a:extLst>
              </p:cNvPr>
              <p:cNvSpPr/>
              <p:nvPr/>
            </p:nvSpPr>
            <p:spPr>
              <a:xfrm>
                <a:off x="-7781099" y="-872129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0D5DB0-8CC2-4EEC-8AD5-3AEFF4602125}"/>
                </a:ext>
              </a:extLst>
            </p:cNvPr>
            <p:cNvSpPr/>
            <p:nvPr/>
          </p:nvSpPr>
          <p:spPr>
            <a:xfrm>
              <a:off x="6706685" y="13857599"/>
              <a:ext cx="1433796" cy="14337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21431FD-DE8A-45F7-8361-9133300D6BA1}"/>
                </a:ext>
              </a:extLst>
            </p:cNvPr>
            <p:cNvSpPr/>
            <p:nvPr/>
          </p:nvSpPr>
          <p:spPr>
            <a:xfrm rot="12611698">
              <a:off x="6394387" y="13639889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latin typeface="Calibri Light" panose="020F0302020204030204" pitchFamily="34" charset="0"/>
                  <a:cs typeface="Calibri Light" panose="020F0302020204030204" pitchFamily="34" charset="0"/>
                </a:rPr>
                <a:t>DOAC Angus</a:t>
              </a:r>
              <a:endPara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B2C0D0E-98A4-4B9C-98E7-00B6D5DE8972}"/>
                </a:ext>
              </a:extLst>
            </p:cNvPr>
            <p:cNvSpPr/>
            <p:nvPr/>
          </p:nvSpPr>
          <p:spPr>
            <a:xfrm>
              <a:off x="14352073" y="12320056"/>
              <a:ext cx="1433796" cy="14337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67F3366-22A3-4780-9CE8-CA2F09DB408D}"/>
                </a:ext>
              </a:extLst>
            </p:cNvPr>
            <p:cNvSpPr/>
            <p:nvPr/>
          </p:nvSpPr>
          <p:spPr>
            <a:xfrm rot="12611698">
              <a:off x="14039775" y="12102346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DQUIP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6E10391-ED57-48E3-97A7-EB9B1B056007}"/>
                </a:ext>
              </a:extLst>
            </p:cNvPr>
            <p:cNvSpPr/>
            <p:nvPr/>
          </p:nvSpPr>
          <p:spPr>
            <a:xfrm>
              <a:off x="10860666" y="14243282"/>
              <a:ext cx="1433796" cy="14337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F058827-1781-48FD-99DA-6F25D4EDDF5B}"/>
                </a:ext>
              </a:extLst>
            </p:cNvPr>
            <p:cNvSpPr/>
            <p:nvPr/>
          </p:nvSpPr>
          <p:spPr>
            <a:xfrm rot="12611698">
              <a:off x="10548368" y="14025572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Collorectal Cancer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1A12C41-187B-4F38-B702-4C7CE5486F7D}"/>
                </a:ext>
              </a:extLst>
            </p:cNvPr>
            <p:cNvSpPr/>
            <p:nvPr/>
          </p:nvSpPr>
          <p:spPr>
            <a:xfrm>
              <a:off x="16014101" y="7761270"/>
              <a:ext cx="1433796" cy="14337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263944C-07C0-40A4-A5EB-F6651871ABD0}"/>
                </a:ext>
              </a:extLst>
            </p:cNvPr>
            <p:cNvSpPr/>
            <p:nvPr/>
          </p:nvSpPr>
          <p:spPr>
            <a:xfrm rot="12611698">
              <a:off x="15701803" y="7543560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latin typeface="Calibri Light" panose="020F0302020204030204" pitchFamily="34" charset="0"/>
                  <a:cs typeface="Calibri Light" panose="020F0302020204030204" pitchFamily="34" charset="0"/>
                </a:rPr>
                <a:t>ECLS Cohort 2</a:t>
              </a:r>
              <a:endPara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90366A7-B255-403C-A850-269373BBF682}"/>
                </a:ext>
              </a:extLst>
            </p:cNvPr>
            <p:cNvSpPr/>
            <p:nvPr/>
          </p:nvSpPr>
          <p:spPr>
            <a:xfrm>
              <a:off x="20367846" y="10128641"/>
              <a:ext cx="1433796" cy="14337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E4684FD-A583-4E80-AD5E-61844EC8B1BC}"/>
                </a:ext>
              </a:extLst>
            </p:cNvPr>
            <p:cNvSpPr/>
            <p:nvPr/>
          </p:nvSpPr>
          <p:spPr>
            <a:xfrm rot="12611698">
              <a:off x="20055548" y="9910931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latin typeface="Calibri Light" panose="020F0302020204030204" pitchFamily="34" charset="0"/>
                  <a:cs typeface="Calibri Light" panose="020F0302020204030204" pitchFamily="34" charset="0"/>
                </a:rPr>
                <a:t>Diabetic Retinopathy</a:t>
              </a:r>
              <a:endPara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D286849-209F-40C0-B536-6B085B81964F}"/>
                </a:ext>
              </a:extLst>
            </p:cNvPr>
            <p:cNvSpPr/>
            <p:nvPr/>
          </p:nvSpPr>
          <p:spPr>
            <a:xfrm>
              <a:off x="17126582" y="14041934"/>
              <a:ext cx="1433796" cy="14337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20FC9C2-9A70-4759-B380-D7712F5EA78B}"/>
                </a:ext>
              </a:extLst>
            </p:cNvPr>
            <p:cNvSpPr/>
            <p:nvPr/>
          </p:nvSpPr>
          <p:spPr>
            <a:xfrm rot="12611698">
              <a:off x="16814284" y="13824224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latin typeface="Calibri Light" panose="020F0302020204030204" pitchFamily="34" charset="0"/>
                  <a:cs typeface="Calibri Light" panose="020F0302020204030204" pitchFamily="34" charset="0"/>
                </a:rPr>
                <a:t>OOH Feasibility</a:t>
              </a:r>
              <a:endPara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38B3685-5F10-4D27-9813-0FE69FD290AB}"/>
                </a:ext>
              </a:extLst>
            </p:cNvPr>
            <p:cNvSpPr/>
            <p:nvPr/>
          </p:nvSpPr>
          <p:spPr>
            <a:xfrm>
              <a:off x="13516784" y="1606723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22A9CF1-6D34-466C-AF71-009DE4D7CF81}"/>
                </a:ext>
              </a:extLst>
            </p:cNvPr>
            <p:cNvSpPr/>
            <p:nvPr/>
          </p:nvSpPr>
          <p:spPr>
            <a:xfrm rot="12611698">
              <a:off x="13204486" y="1389014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Share Custom Extract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6A41B62-4171-4897-9071-BA974734A965}"/>
                </a:ext>
              </a:extLst>
            </p:cNvPr>
            <p:cNvSpPr/>
            <p:nvPr/>
          </p:nvSpPr>
          <p:spPr>
            <a:xfrm>
              <a:off x="9708848" y="-7044282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732F90C-E914-4429-8121-6557E93F736A}"/>
                </a:ext>
              </a:extLst>
            </p:cNvPr>
            <p:cNvSpPr/>
            <p:nvPr/>
          </p:nvSpPr>
          <p:spPr>
            <a:xfrm rot="12611698">
              <a:off x="9396550" y="-7261991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latin typeface="Calibri Light" panose="020F0302020204030204" pitchFamily="34" charset="0"/>
                  <a:cs typeface="Calibri Light" panose="020F0302020204030204" pitchFamily="34" charset="0"/>
                </a:rPr>
                <a:t>CHI Edris Proj</a:t>
              </a:r>
              <a:endPara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9D9C5AE-BADC-444F-BAF3-04C279CB1E9B}"/>
                </a:ext>
              </a:extLst>
            </p:cNvPr>
            <p:cNvSpPr/>
            <p:nvPr/>
          </p:nvSpPr>
          <p:spPr>
            <a:xfrm>
              <a:off x="15535017" y="-7761180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7EA0842-4C39-4E6B-9C46-3A5B09BAD73F}"/>
                </a:ext>
              </a:extLst>
            </p:cNvPr>
            <p:cNvSpPr/>
            <p:nvPr/>
          </p:nvSpPr>
          <p:spPr>
            <a:xfrm rot="12611698">
              <a:off x="15222719" y="-7978889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latin typeface="Calibri Light" panose="020F0302020204030204" pitchFamily="34" charset="0"/>
                  <a:cs typeface="Calibri Light" panose="020F0302020204030204" pitchFamily="34" charset="0"/>
                </a:rPr>
                <a:t>Thenmalar</a:t>
              </a:r>
              <a:endPara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EA73F3E-395F-4280-8DF3-D4C5102FE7DB}"/>
                </a:ext>
              </a:extLst>
            </p:cNvPr>
            <p:cNvSpPr/>
            <p:nvPr/>
          </p:nvSpPr>
          <p:spPr>
            <a:xfrm>
              <a:off x="16988423" y="-2507917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A33F8F5-90C3-4D63-BA65-02BCD3D29EF5}"/>
                </a:ext>
              </a:extLst>
            </p:cNvPr>
            <p:cNvSpPr/>
            <p:nvPr/>
          </p:nvSpPr>
          <p:spPr>
            <a:xfrm rot="12611698">
              <a:off x="16676125" y="-2725626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latin typeface="Calibri Light" panose="020F0302020204030204" pitchFamily="34" charset="0"/>
                  <a:cs typeface="Calibri Light" panose="020F0302020204030204" pitchFamily="34" charset="0"/>
                </a:rPr>
                <a:t>ECLS Project</a:t>
              </a:r>
              <a:endPara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41F825E-B65B-4B7D-A24B-77526063ED59}"/>
                </a:ext>
              </a:extLst>
            </p:cNvPr>
            <p:cNvSpPr/>
            <p:nvPr/>
          </p:nvSpPr>
          <p:spPr>
            <a:xfrm>
              <a:off x="16574916" y="2231652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FECC877-9F3B-4102-A81E-6ADE5D9B3C10}"/>
                </a:ext>
              </a:extLst>
            </p:cNvPr>
            <p:cNvSpPr/>
            <p:nvPr/>
          </p:nvSpPr>
          <p:spPr>
            <a:xfrm rot="12611698">
              <a:off x="16262618" y="2013943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latin typeface="Calibri Light" panose="020F0302020204030204" pitchFamily="34" charset="0"/>
                  <a:cs typeface="Calibri Light" panose="020F0302020204030204" pitchFamily="34" charset="0"/>
                </a:rPr>
                <a:t>Retinopathy Study</a:t>
              </a:r>
              <a:endPara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1B086C0-82B8-4300-B508-FBD64BA3C145}"/>
                </a:ext>
              </a:extLst>
            </p:cNvPr>
            <p:cNvSpPr/>
            <p:nvPr/>
          </p:nvSpPr>
          <p:spPr>
            <a:xfrm>
              <a:off x="7280378" y="-2454946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18F4188-DB8C-4078-988D-F892F9A932D9}"/>
                </a:ext>
              </a:extLst>
            </p:cNvPr>
            <p:cNvSpPr/>
            <p:nvPr/>
          </p:nvSpPr>
          <p:spPr>
            <a:xfrm rot="12611698">
              <a:off x="6968080" y="-2672655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latin typeface="Calibri Light" panose="020F0302020204030204" pitchFamily="34" charset="0"/>
                  <a:cs typeface="Calibri Light" panose="020F0302020204030204" pitchFamily="34" charset="0"/>
                </a:rPr>
                <a:t>Genomics Db</a:t>
              </a:r>
              <a:endPara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E4685A9-EFF7-4515-AD55-58209AD91BDC}"/>
                </a:ext>
              </a:extLst>
            </p:cNvPr>
            <p:cNvSpPr/>
            <p:nvPr/>
          </p:nvSpPr>
          <p:spPr>
            <a:xfrm>
              <a:off x="12310891" y="-5538795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3C24722-5173-4479-BCFF-C2788FF73FE3}"/>
                </a:ext>
              </a:extLst>
            </p:cNvPr>
            <p:cNvSpPr/>
            <p:nvPr/>
          </p:nvSpPr>
          <p:spPr>
            <a:xfrm rot="12611698">
              <a:off x="11998593" y="-5756504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latin typeface="Calibri Light" panose="020F0302020204030204" pitchFamily="34" charset="0"/>
                  <a:cs typeface="Calibri Light" panose="020F0302020204030204" pitchFamily="34" charset="0"/>
                </a:rPr>
                <a:t>DQUIP 2017</a:t>
              </a:r>
              <a:endPara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435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1007350-7B3D-4B0A-9807-B43D435366BF}"/>
              </a:ext>
            </a:extLst>
          </p:cNvPr>
          <p:cNvGrpSpPr/>
          <p:nvPr/>
        </p:nvGrpSpPr>
        <p:grpSpPr>
          <a:xfrm>
            <a:off x="-362180" y="-1772908"/>
            <a:ext cx="10655760" cy="8270215"/>
            <a:chOff x="-12696423" y="-11242705"/>
            <a:chExt cx="35519200" cy="2756738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3CC4EDB-EBD6-4D98-83A3-A85D4A2BBBD6}"/>
                </a:ext>
              </a:extLst>
            </p:cNvPr>
            <p:cNvGrpSpPr/>
            <p:nvPr/>
          </p:nvGrpSpPr>
          <p:grpSpPr>
            <a:xfrm>
              <a:off x="-12696423" y="-11242705"/>
              <a:ext cx="27208835" cy="26464802"/>
              <a:chOff x="-12696423" y="-11242705"/>
              <a:chExt cx="27208835" cy="26464802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0AC45AD-388A-4D40-9A37-06CB29C0D890}"/>
                  </a:ext>
                </a:extLst>
              </p:cNvPr>
              <p:cNvGrpSpPr/>
              <p:nvPr/>
            </p:nvGrpSpPr>
            <p:grpSpPr>
              <a:xfrm>
                <a:off x="-12696423" y="-11242705"/>
                <a:ext cx="27208835" cy="26464802"/>
                <a:chOff x="-4614305" y="-4281302"/>
                <a:chExt cx="14168465" cy="13781024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D6721C2B-55CC-4DC3-991E-B44CE787942A}"/>
                    </a:ext>
                  </a:extLst>
                </p:cNvPr>
                <p:cNvSpPr/>
                <p:nvPr/>
              </p:nvSpPr>
              <p:spPr>
                <a:xfrm>
                  <a:off x="2617364" y="3389151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D985BD1-8D8E-44B1-B927-2FF88A5550D2}"/>
                    </a:ext>
                  </a:extLst>
                </p:cNvPr>
                <p:cNvSpPr/>
                <p:nvPr/>
              </p:nvSpPr>
              <p:spPr>
                <a:xfrm rot="17309149">
                  <a:off x="2228238" y="3377332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Biochemistry</a:t>
                  </a:r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7B8A231-89C4-4D6E-9D3A-EA603403FC5B}"/>
                    </a:ext>
                  </a:extLst>
                </p:cNvPr>
                <p:cNvSpPr/>
                <p:nvPr/>
              </p:nvSpPr>
              <p:spPr>
                <a:xfrm>
                  <a:off x="3967992" y="1837188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F1B99C-E236-4C4A-8789-863283CEAE9A}"/>
                    </a:ext>
                  </a:extLst>
                </p:cNvPr>
                <p:cNvSpPr/>
                <p:nvPr/>
              </p:nvSpPr>
              <p:spPr>
                <a:xfrm rot="12611698">
                  <a:off x="3805369" y="1723820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Haematology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9B3E0EF-155E-4964-A5AA-15AEF6A6C889}"/>
                    </a:ext>
                  </a:extLst>
                </p:cNvPr>
                <p:cNvSpPr/>
                <p:nvPr/>
              </p:nvSpPr>
              <p:spPr>
                <a:xfrm>
                  <a:off x="1870743" y="730943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8469639-646B-452B-9CF6-184036D0DA43}"/>
                    </a:ext>
                  </a:extLst>
                </p:cNvPr>
                <p:cNvSpPr/>
                <p:nvPr/>
              </p:nvSpPr>
              <p:spPr>
                <a:xfrm rot="18737639">
                  <a:off x="1354370" y="661485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08905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Hospital Admissions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F7ACC03-68B4-4BFA-8A63-00C11AB89501}"/>
                    </a:ext>
                  </a:extLst>
                </p:cNvPr>
                <p:cNvSpPr/>
                <p:nvPr/>
              </p:nvSpPr>
              <p:spPr>
                <a:xfrm>
                  <a:off x="773915" y="-1385509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4F81A40-35C5-4AB1-AD23-7B3EA6AE40FC}"/>
                    </a:ext>
                  </a:extLst>
                </p:cNvPr>
                <p:cNvSpPr/>
                <p:nvPr/>
              </p:nvSpPr>
              <p:spPr>
                <a:xfrm rot="12611698">
                  <a:off x="611292" y="-1498877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Stroke</a:t>
                  </a: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60341F50-7BA2-4EE2-9D44-736E034E72F9}"/>
                    </a:ext>
                  </a:extLst>
                </p:cNvPr>
                <p:cNvSpPr/>
                <p:nvPr/>
              </p:nvSpPr>
              <p:spPr>
                <a:xfrm>
                  <a:off x="-2597935" y="324320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20AEAD0-BAC7-4214-9D35-9F5672FBC7C1}"/>
                    </a:ext>
                  </a:extLst>
                </p:cNvPr>
                <p:cNvSpPr/>
                <p:nvPr/>
              </p:nvSpPr>
              <p:spPr>
                <a:xfrm rot="12611698">
                  <a:off x="-2760558" y="210952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400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GRO_Deaths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39CDEF8-E235-4BB1-AD2C-67E72BE69F1D}"/>
                    </a:ext>
                  </a:extLst>
                </p:cNvPr>
                <p:cNvSpPr/>
                <p:nvPr/>
              </p:nvSpPr>
              <p:spPr>
                <a:xfrm>
                  <a:off x="-413392" y="1442673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27A050E-7E14-481B-B961-51E3211FA319}"/>
                    </a:ext>
                  </a:extLst>
                </p:cNvPr>
                <p:cNvSpPr/>
                <p:nvPr/>
              </p:nvSpPr>
              <p:spPr>
                <a:xfrm rot="12611698">
                  <a:off x="-576015" y="1329305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400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Demography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8CE77AA-1A16-4B32-8F55-E0EB29C2D5B8}"/>
                    </a:ext>
                  </a:extLst>
                </p:cNvPr>
                <p:cNvSpPr/>
                <p:nvPr/>
              </p:nvSpPr>
              <p:spPr>
                <a:xfrm>
                  <a:off x="3208916" y="-1676386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ACF7742-379C-47B1-A3D4-F83718677050}"/>
                    </a:ext>
                  </a:extLst>
                </p:cNvPr>
                <p:cNvSpPr/>
                <p:nvPr/>
              </p:nvSpPr>
              <p:spPr>
                <a:xfrm rot="12611698">
                  <a:off x="3046293" y="-1789754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A&amp;E Drugs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DEE5E7C-7BB4-47BA-B9B2-FBBB10646E2D}"/>
                    </a:ext>
                  </a:extLst>
                </p:cNvPr>
                <p:cNvSpPr/>
                <p:nvPr/>
              </p:nvSpPr>
              <p:spPr>
                <a:xfrm>
                  <a:off x="-2164130" y="-3424947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25831B8-CA76-4E0B-A631-DED449373AC8}"/>
                    </a:ext>
                  </a:extLst>
                </p:cNvPr>
                <p:cNvSpPr/>
                <p:nvPr/>
              </p:nvSpPr>
              <p:spPr>
                <a:xfrm rot="12611698">
                  <a:off x="-2326753" y="-3538315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A&amp;E Diagnosis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925B08EF-D1FF-48A6-A0AB-DE4A21038CA0}"/>
                    </a:ext>
                  </a:extLst>
                </p:cNvPr>
                <p:cNvSpPr/>
                <p:nvPr/>
              </p:nvSpPr>
              <p:spPr>
                <a:xfrm>
                  <a:off x="1405941" y="-4167934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F169D71-B7B4-41A1-A438-DA4DC06CB5AB}"/>
                    </a:ext>
                  </a:extLst>
                </p:cNvPr>
                <p:cNvSpPr/>
                <p:nvPr/>
              </p:nvSpPr>
              <p:spPr>
                <a:xfrm rot="12611698">
                  <a:off x="1243318" y="-4281302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TARDIS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C780B11-E2EC-4501-B950-D213116E7FEC}"/>
                    </a:ext>
                  </a:extLst>
                </p:cNvPr>
                <p:cNvSpPr/>
                <p:nvPr/>
              </p:nvSpPr>
              <p:spPr>
                <a:xfrm>
                  <a:off x="-4451682" y="2932451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BC6A874-0C26-42FE-ACF9-8F4F49CB62ED}"/>
                    </a:ext>
                  </a:extLst>
                </p:cNvPr>
                <p:cNvSpPr/>
                <p:nvPr/>
              </p:nvSpPr>
              <p:spPr>
                <a:xfrm rot="12611698">
                  <a:off x="-4614305" y="2819083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W</a:t>
                  </a:r>
                  <a:r>
                    <a:rPr lang="en-GB" sz="5400" b="0" cap="none" spc="0">
                      <a:ln w="0"/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ard Data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A1C2058-A617-472E-9966-19E6643F6782}"/>
                    </a:ext>
                  </a:extLst>
                </p:cNvPr>
                <p:cNvSpPr/>
                <p:nvPr/>
              </p:nvSpPr>
              <p:spPr>
                <a:xfrm>
                  <a:off x="-2164130" y="6891876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CD7BEA4-EF58-47F5-A7DE-3E691178A4C0}"/>
                    </a:ext>
                  </a:extLst>
                </p:cNvPr>
                <p:cNvSpPr/>
                <p:nvPr/>
              </p:nvSpPr>
              <p:spPr>
                <a:xfrm rot="12611698">
                  <a:off x="-2326753" y="6778508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400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SCIDiabetes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D7CE878F-A8A8-4B3E-902C-20A75D721FAB}"/>
                    </a:ext>
                  </a:extLst>
                </p:cNvPr>
                <p:cNvSpPr/>
                <p:nvPr/>
              </p:nvSpPr>
              <p:spPr>
                <a:xfrm>
                  <a:off x="2887607" y="8415876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B75D7CB-7E25-4EA6-930A-A515F7295DC2}"/>
                    </a:ext>
                  </a:extLst>
                </p:cNvPr>
                <p:cNvSpPr/>
                <p:nvPr/>
              </p:nvSpPr>
              <p:spPr>
                <a:xfrm rot="12611698">
                  <a:off x="2724984" y="8302508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400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Radiology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9C00292-0AA0-4565-852B-D7F25B781B78}"/>
                    </a:ext>
                  </a:extLst>
                </p:cNvPr>
                <p:cNvSpPr/>
                <p:nvPr/>
              </p:nvSpPr>
              <p:spPr>
                <a:xfrm>
                  <a:off x="-1531347" y="3876340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3372A85-F070-4278-8149-166A42831672}"/>
                    </a:ext>
                  </a:extLst>
                </p:cNvPr>
                <p:cNvSpPr/>
                <p:nvPr/>
              </p:nvSpPr>
              <p:spPr>
                <a:xfrm rot="12611698">
                  <a:off x="-1693970" y="3762972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Immunology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E0E8722E-B34C-4F19-8314-F4AF3ED2DA25}"/>
                    </a:ext>
                  </a:extLst>
                </p:cNvPr>
                <p:cNvSpPr/>
                <p:nvPr/>
              </p:nvSpPr>
              <p:spPr>
                <a:xfrm>
                  <a:off x="802361" y="5241333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2203ACD-7C9D-4245-82F1-1131DAB15219}"/>
                    </a:ext>
                  </a:extLst>
                </p:cNvPr>
                <p:cNvSpPr/>
                <p:nvPr/>
              </p:nvSpPr>
              <p:spPr>
                <a:xfrm rot="12611698">
                  <a:off x="639738" y="5127965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Diabetes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CA5C6A3-7AAE-40C4-9325-44C64D28E5FB}"/>
                    </a:ext>
                  </a:extLst>
                </p:cNvPr>
                <p:cNvSpPr/>
                <p:nvPr/>
              </p:nvSpPr>
              <p:spPr>
                <a:xfrm>
                  <a:off x="5917491" y="3762461"/>
                  <a:ext cx="746621" cy="74662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F0577CD-CD67-41E4-A61E-73B9B36ACB3E}"/>
                    </a:ext>
                  </a:extLst>
                </p:cNvPr>
                <p:cNvSpPr/>
                <p:nvPr/>
              </p:nvSpPr>
              <p:spPr>
                <a:xfrm rot="12611698">
                  <a:off x="5754868" y="3649093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>
                      <a:ln w="0"/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ECLS Cohort 1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E5478FF-1F67-4688-AA8C-87E21BA28CCD}"/>
                    </a:ext>
                  </a:extLst>
                </p:cNvPr>
                <p:cNvSpPr/>
                <p:nvPr/>
              </p:nvSpPr>
              <p:spPr>
                <a:xfrm>
                  <a:off x="4620896" y="5889257"/>
                  <a:ext cx="746621" cy="74662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6853FEF-BBAD-4ACA-80F7-45FB39777844}"/>
                    </a:ext>
                  </a:extLst>
                </p:cNvPr>
                <p:cNvSpPr/>
                <p:nvPr/>
              </p:nvSpPr>
              <p:spPr>
                <a:xfrm rot="12611698">
                  <a:off x="4458273" y="5775889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EPAD Batch 1</a:t>
                  </a: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1F4D4F8-27E3-43A1-99C1-5B2A1D4233FB}"/>
                    </a:ext>
                  </a:extLst>
                </p:cNvPr>
                <p:cNvSpPr/>
                <p:nvPr/>
              </p:nvSpPr>
              <p:spPr>
                <a:xfrm>
                  <a:off x="8149227" y="5360477"/>
                  <a:ext cx="746621" cy="74662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A15B266-06E6-4892-9179-07D98E867946}"/>
                    </a:ext>
                  </a:extLst>
                </p:cNvPr>
                <p:cNvSpPr/>
                <p:nvPr/>
              </p:nvSpPr>
              <p:spPr>
                <a:xfrm rot="16200000">
                  <a:off x="7815154" y="5316780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>
                      <a:ln w="0"/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For Fiona SHARE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149D656-72AF-4087-ADDB-CB8569A28999}"/>
                    </a:ext>
                  </a:extLst>
                </p:cNvPr>
                <p:cNvSpPr/>
                <p:nvPr/>
              </p:nvSpPr>
              <p:spPr>
                <a:xfrm>
                  <a:off x="6667561" y="2079906"/>
                  <a:ext cx="746621" cy="74662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95E679C-8DB2-4E84-8C6B-BCF5B0ECB91F}"/>
                    </a:ext>
                  </a:extLst>
                </p:cNvPr>
                <p:cNvSpPr/>
                <p:nvPr/>
              </p:nvSpPr>
              <p:spPr>
                <a:xfrm rot="12611698">
                  <a:off x="6504938" y="1966538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>
                      <a:ln w="0"/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ECLS Project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2EBB9E01-90B3-4F10-9BFD-545E3C35418D}"/>
                    </a:ext>
                  </a:extLst>
                </p:cNvPr>
                <p:cNvSpPr/>
                <p:nvPr/>
              </p:nvSpPr>
              <p:spPr>
                <a:xfrm>
                  <a:off x="6341063" y="7100771"/>
                  <a:ext cx="746621" cy="74662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17D32F8-71ED-4AD6-A39A-2828034638FC}"/>
                    </a:ext>
                  </a:extLst>
                </p:cNvPr>
                <p:cNvSpPr/>
                <p:nvPr/>
              </p:nvSpPr>
              <p:spPr>
                <a:xfrm rot="18549103">
                  <a:off x="5930427" y="7039198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EPAD Batch </a:t>
                  </a:r>
                  <a:r>
                    <a:rPr lang="en-US" sz="5400">
                      <a:ln w="0"/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2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63073BF-FC60-432F-9307-630ECDD0208D}"/>
                    </a:ext>
                  </a:extLst>
                </p:cNvPr>
                <p:cNvSpPr/>
                <p:nvPr/>
              </p:nvSpPr>
              <p:spPr>
                <a:xfrm>
                  <a:off x="8627887" y="465204"/>
                  <a:ext cx="746621" cy="74662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76096DE-5010-43A8-B9AC-03E5E7907619}"/>
                    </a:ext>
                  </a:extLst>
                </p:cNvPr>
                <p:cNvSpPr/>
                <p:nvPr/>
              </p:nvSpPr>
              <p:spPr>
                <a:xfrm rot="16536892">
                  <a:off x="8235063" y="479340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SCI Diabetes RCT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118D921-224B-42CF-B49F-3DC8A421308E}"/>
                    </a:ext>
                  </a:extLst>
                </p:cNvPr>
                <p:cNvSpPr/>
                <p:nvPr/>
              </p:nvSpPr>
              <p:spPr>
                <a:xfrm>
                  <a:off x="6127409" y="-990994"/>
                  <a:ext cx="746621" cy="74662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0BC9AB5-AE67-4357-9617-F6A8C4E62E5D}"/>
                    </a:ext>
                  </a:extLst>
                </p:cNvPr>
                <p:cNvSpPr/>
                <p:nvPr/>
              </p:nvSpPr>
              <p:spPr>
                <a:xfrm rot="12611698">
                  <a:off x="5964786" y="-1104362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>
                      <a:ln w="0"/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S</a:t>
                  </a:r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HARE</a:t>
                  </a:r>
                </a:p>
              </p:txBody>
            </p:sp>
          </p:grp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00F5D60-3C1D-47DD-A06D-14B4876066F9}"/>
                  </a:ext>
                </a:extLst>
              </p:cNvPr>
              <p:cNvSpPr/>
              <p:nvPr/>
            </p:nvSpPr>
            <p:spPr>
              <a:xfrm>
                <a:off x="641152" y="2627017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5170BF5-A26A-4BDC-A5EB-254C952E3768}"/>
                  </a:ext>
                </a:extLst>
              </p:cNvPr>
              <p:cNvSpPr/>
              <p:nvPr/>
            </p:nvSpPr>
            <p:spPr>
              <a:xfrm>
                <a:off x="1603988" y="2385801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7C956092-250A-4E82-A724-BC56D43645E5}"/>
                  </a:ext>
                </a:extLst>
              </p:cNvPr>
              <p:cNvSpPr/>
              <p:nvPr/>
            </p:nvSpPr>
            <p:spPr>
              <a:xfrm>
                <a:off x="2748340" y="2783973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F9993B5-5DAE-44B0-90CF-66EF2C77DA99}"/>
                  </a:ext>
                </a:extLst>
              </p:cNvPr>
              <p:cNvSpPr/>
              <p:nvPr/>
            </p:nvSpPr>
            <p:spPr>
              <a:xfrm>
                <a:off x="5320198" y="215613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9B9113D-336A-4A7A-A287-D32E4B08DFB8}"/>
                  </a:ext>
                </a:extLst>
              </p:cNvPr>
              <p:cNvSpPr/>
              <p:nvPr/>
            </p:nvSpPr>
            <p:spPr>
              <a:xfrm>
                <a:off x="-929009" y="-2013001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66849AA-A2AD-4819-8CC3-84211C401E42}"/>
                  </a:ext>
                </a:extLst>
              </p:cNvPr>
              <p:cNvSpPr/>
              <p:nvPr/>
            </p:nvSpPr>
            <p:spPr>
              <a:xfrm>
                <a:off x="-1015545" y="-1095988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F43B663-2B4D-415D-9695-AF6FCD7299EF}"/>
                  </a:ext>
                </a:extLst>
              </p:cNvPr>
              <p:cNvSpPr/>
              <p:nvPr/>
            </p:nvSpPr>
            <p:spPr>
              <a:xfrm>
                <a:off x="-594386" y="-336209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13AC06B-F0A6-4780-8A05-B1F971BD727A}"/>
                  </a:ext>
                </a:extLst>
              </p:cNvPr>
              <p:cNvSpPr/>
              <p:nvPr/>
            </p:nvSpPr>
            <p:spPr>
              <a:xfrm>
                <a:off x="-3605629" y="-872129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ECBCAA1-D0D6-4F3A-8768-3945AE903B9A}"/>
                  </a:ext>
                </a:extLst>
              </p:cNvPr>
              <p:cNvSpPr/>
              <p:nvPr/>
            </p:nvSpPr>
            <p:spPr>
              <a:xfrm>
                <a:off x="-3089914" y="-85422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D07D06C-A5E9-40D0-A02E-1AC3C0370A27}"/>
                  </a:ext>
                </a:extLst>
              </p:cNvPr>
              <p:cNvSpPr/>
              <p:nvPr/>
            </p:nvSpPr>
            <p:spPr>
              <a:xfrm>
                <a:off x="-2389815" y="-4205954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0BA347A-F56C-4F68-A4B6-7139BE60F044}"/>
                  </a:ext>
                </a:extLst>
              </p:cNvPr>
              <p:cNvSpPr/>
              <p:nvPr/>
            </p:nvSpPr>
            <p:spPr>
              <a:xfrm>
                <a:off x="-1204920" y="-4304903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A478A34-8AA5-44C0-9123-6FAD1A06A1B6}"/>
                  </a:ext>
                </a:extLst>
              </p:cNvPr>
              <p:cNvSpPr/>
              <p:nvPr/>
            </p:nvSpPr>
            <p:spPr>
              <a:xfrm>
                <a:off x="2472429" y="-4673417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EAA0AC6-1B3F-497E-B2F4-65473AC97005}"/>
                  </a:ext>
                </a:extLst>
              </p:cNvPr>
              <p:cNvSpPr/>
              <p:nvPr/>
            </p:nvSpPr>
            <p:spPr>
              <a:xfrm>
                <a:off x="7884033" y="-3520214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8BFA294-2463-4AC8-B9CB-8EC7D40E596A}"/>
                  </a:ext>
                </a:extLst>
              </p:cNvPr>
              <p:cNvSpPr/>
              <p:nvPr/>
            </p:nvSpPr>
            <p:spPr>
              <a:xfrm>
                <a:off x="9330571" y="-3683622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406F30A-B095-4962-A1D5-99445708046B}"/>
                  </a:ext>
                </a:extLst>
              </p:cNvPr>
              <p:cNvSpPr/>
              <p:nvPr/>
            </p:nvSpPr>
            <p:spPr>
              <a:xfrm>
                <a:off x="9480991" y="-4544042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C048A7B-B02F-4D54-A77F-73F1065E5E83}"/>
                  </a:ext>
                </a:extLst>
              </p:cNvPr>
              <p:cNvSpPr/>
              <p:nvPr/>
            </p:nvSpPr>
            <p:spPr>
              <a:xfrm>
                <a:off x="12087518" y="-1686623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1439D6B-A592-40F0-A9CA-ECA2E94AB467}"/>
                  </a:ext>
                </a:extLst>
              </p:cNvPr>
              <p:cNvSpPr/>
              <p:nvPr/>
            </p:nvSpPr>
            <p:spPr>
              <a:xfrm>
                <a:off x="-5697616" y="3768327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65CA4CE-13A7-4837-9DB6-8B3EDF482922}"/>
                  </a:ext>
                </a:extLst>
              </p:cNvPr>
              <p:cNvSpPr/>
              <p:nvPr/>
            </p:nvSpPr>
            <p:spPr>
              <a:xfrm>
                <a:off x="-5124736" y="4921274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581F76D3-844C-43D2-92B8-DDF7C83C35B1}"/>
                  </a:ext>
                </a:extLst>
              </p:cNvPr>
              <p:cNvSpPr/>
              <p:nvPr/>
            </p:nvSpPr>
            <p:spPr>
              <a:xfrm>
                <a:off x="-518578" y="7878671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1AEDEF95-6912-413B-B2D6-FF62F5C9B0D8}"/>
                  </a:ext>
                </a:extLst>
              </p:cNvPr>
              <p:cNvSpPr/>
              <p:nvPr/>
            </p:nvSpPr>
            <p:spPr>
              <a:xfrm>
                <a:off x="-11226240" y="3871245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3455FC99-377B-4BD3-92AE-E4B21AEEDC68}"/>
                  </a:ext>
                </a:extLst>
              </p:cNvPr>
              <p:cNvSpPr/>
              <p:nvPr/>
            </p:nvSpPr>
            <p:spPr>
              <a:xfrm>
                <a:off x="-7781099" y="-872129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0D5DB0-8CC2-4EEC-8AD5-3AEFF4602125}"/>
                </a:ext>
              </a:extLst>
            </p:cNvPr>
            <p:cNvSpPr/>
            <p:nvPr/>
          </p:nvSpPr>
          <p:spPr>
            <a:xfrm>
              <a:off x="6706685" y="13857599"/>
              <a:ext cx="1433796" cy="14337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21431FD-DE8A-45F7-8361-9133300D6BA1}"/>
                </a:ext>
              </a:extLst>
            </p:cNvPr>
            <p:cNvSpPr/>
            <p:nvPr/>
          </p:nvSpPr>
          <p:spPr>
            <a:xfrm rot="12611698">
              <a:off x="6394387" y="13639889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latin typeface="Calibri Light" panose="020F0302020204030204" pitchFamily="34" charset="0"/>
                  <a:cs typeface="Calibri Light" panose="020F0302020204030204" pitchFamily="34" charset="0"/>
                </a:rPr>
                <a:t>DOAC Angus</a:t>
              </a:r>
              <a:endPara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B2C0D0E-98A4-4B9C-98E7-00B6D5DE8972}"/>
                </a:ext>
              </a:extLst>
            </p:cNvPr>
            <p:cNvSpPr/>
            <p:nvPr/>
          </p:nvSpPr>
          <p:spPr>
            <a:xfrm>
              <a:off x="14352073" y="12320056"/>
              <a:ext cx="1433796" cy="14337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67F3366-22A3-4780-9CE8-CA2F09DB408D}"/>
                </a:ext>
              </a:extLst>
            </p:cNvPr>
            <p:cNvSpPr/>
            <p:nvPr/>
          </p:nvSpPr>
          <p:spPr>
            <a:xfrm rot="12611698">
              <a:off x="14039775" y="12102346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DQUIP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6E10391-ED57-48E3-97A7-EB9B1B056007}"/>
                </a:ext>
              </a:extLst>
            </p:cNvPr>
            <p:cNvSpPr/>
            <p:nvPr/>
          </p:nvSpPr>
          <p:spPr>
            <a:xfrm>
              <a:off x="10860666" y="14243282"/>
              <a:ext cx="1433796" cy="14337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F058827-1781-48FD-99DA-6F25D4EDDF5B}"/>
                </a:ext>
              </a:extLst>
            </p:cNvPr>
            <p:cNvSpPr/>
            <p:nvPr/>
          </p:nvSpPr>
          <p:spPr>
            <a:xfrm rot="12611698">
              <a:off x="10548368" y="14025572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Collorectal Cancer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1A12C41-187B-4F38-B702-4C7CE5486F7D}"/>
                </a:ext>
              </a:extLst>
            </p:cNvPr>
            <p:cNvSpPr/>
            <p:nvPr/>
          </p:nvSpPr>
          <p:spPr>
            <a:xfrm>
              <a:off x="16014101" y="7761270"/>
              <a:ext cx="1433796" cy="14337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263944C-07C0-40A4-A5EB-F6651871ABD0}"/>
                </a:ext>
              </a:extLst>
            </p:cNvPr>
            <p:cNvSpPr/>
            <p:nvPr/>
          </p:nvSpPr>
          <p:spPr>
            <a:xfrm rot="12611698">
              <a:off x="15701803" y="7543560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latin typeface="Calibri Light" panose="020F0302020204030204" pitchFamily="34" charset="0"/>
                  <a:cs typeface="Calibri Light" panose="020F0302020204030204" pitchFamily="34" charset="0"/>
                </a:rPr>
                <a:t>ECLS Cohort 2</a:t>
              </a:r>
              <a:endPara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90366A7-B255-403C-A850-269373BBF682}"/>
                </a:ext>
              </a:extLst>
            </p:cNvPr>
            <p:cNvSpPr/>
            <p:nvPr/>
          </p:nvSpPr>
          <p:spPr>
            <a:xfrm>
              <a:off x="20367846" y="10128641"/>
              <a:ext cx="1433796" cy="14337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E4684FD-A583-4E80-AD5E-61844EC8B1BC}"/>
                </a:ext>
              </a:extLst>
            </p:cNvPr>
            <p:cNvSpPr/>
            <p:nvPr/>
          </p:nvSpPr>
          <p:spPr>
            <a:xfrm rot="12611698">
              <a:off x="20055548" y="9910931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latin typeface="Calibri Light" panose="020F0302020204030204" pitchFamily="34" charset="0"/>
                  <a:cs typeface="Calibri Light" panose="020F0302020204030204" pitchFamily="34" charset="0"/>
                </a:rPr>
                <a:t>Diabetic Retinopathy</a:t>
              </a:r>
              <a:endPara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D286849-209F-40C0-B536-6B085B81964F}"/>
                </a:ext>
              </a:extLst>
            </p:cNvPr>
            <p:cNvSpPr/>
            <p:nvPr/>
          </p:nvSpPr>
          <p:spPr>
            <a:xfrm>
              <a:off x="17126582" y="14041934"/>
              <a:ext cx="1433796" cy="14337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20FC9C2-9A70-4759-B380-D7712F5EA78B}"/>
                </a:ext>
              </a:extLst>
            </p:cNvPr>
            <p:cNvSpPr/>
            <p:nvPr/>
          </p:nvSpPr>
          <p:spPr>
            <a:xfrm rot="12611698">
              <a:off x="16814284" y="13824224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latin typeface="Calibri Light" panose="020F0302020204030204" pitchFamily="34" charset="0"/>
                  <a:cs typeface="Calibri Light" panose="020F0302020204030204" pitchFamily="34" charset="0"/>
                </a:rPr>
                <a:t>OOH Feasibility</a:t>
              </a:r>
              <a:endPara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38B3685-5F10-4D27-9813-0FE69FD290AB}"/>
                </a:ext>
              </a:extLst>
            </p:cNvPr>
            <p:cNvSpPr/>
            <p:nvPr/>
          </p:nvSpPr>
          <p:spPr>
            <a:xfrm>
              <a:off x="13516784" y="1606723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22A9CF1-6D34-466C-AF71-009DE4D7CF81}"/>
                </a:ext>
              </a:extLst>
            </p:cNvPr>
            <p:cNvSpPr/>
            <p:nvPr/>
          </p:nvSpPr>
          <p:spPr>
            <a:xfrm rot="12611698">
              <a:off x="13204486" y="1389014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Share Custom Extract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6A41B62-4171-4897-9071-BA974734A965}"/>
                </a:ext>
              </a:extLst>
            </p:cNvPr>
            <p:cNvSpPr/>
            <p:nvPr/>
          </p:nvSpPr>
          <p:spPr>
            <a:xfrm>
              <a:off x="9708848" y="-7044282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732F90C-E914-4429-8121-6557E93F736A}"/>
                </a:ext>
              </a:extLst>
            </p:cNvPr>
            <p:cNvSpPr/>
            <p:nvPr/>
          </p:nvSpPr>
          <p:spPr>
            <a:xfrm rot="12611698">
              <a:off x="9396550" y="-7261991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latin typeface="Calibri Light" panose="020F0302020204030204" pitchFamily="34" charset="0"/>
                  <a:cs typeface="Calibri Light" panose="020F0302020204030204" pitchFamily="34" charset="0"/>
                </a:rPr>
                <a:t>CHI Edris Proj</a:t>
              </a:r>
              <a:endPara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9D9C5AE-BADC-444F-BAF3-04C279CB1E9B}"/>
                </a:ext>
              </a:extLst>
            </p:cNvPr>
            <p:cNvSpPr/>
            <p:nvPr/>
          </p:nvSpPr>
          <p:spPr>
            <a:xfrm>
              <a:off x="15535017" y="-7761180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7EA0842-4C39-4E6B-9C46-3A5B09BAD73F}"/>
                </a:ext>
              </a:extLst>
            </p:cNvPr>
            <p:cNvSpPr/>
            <p:nvPr/>
          </p:nvSpPr>
          <p:spPr>
            <a:xfrm rot="12611698">
              <a:off x="15222719" y="-7978889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latin typeface="Calibri Light" panose="020F0302020204030204" pitchFamily="34" charset="0"/>
                  <a:cs typeface="Calibri Light" panose="020F0302020204030204" pitchFamily="34" charset="0"/>
                </a:rPr>
                <a:t>Thenmalar</a:t>
              </a:r>
              <a:endPara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EA73F3E-395F-4280-8DF3-D4C5102FE7DB}"/>
                </a:ext>
              </a:extLst>
            </p:cNvPr>
            <p:cNvSpPr/>
            <p:nvPr/>
          </p:nvSpPr>
          <p:spPr>
            <a:xfrm>
              <a:off x="16988423" y="-2507917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A33F8F5-90C3-4D63-BA65-02BCD3D29EF5}"/>
                </a:ext>
              </a:extLst>
            </p:cNvPr>
            <p:cNvSpPr/>
            <p:nvPr/>
          </p:nvSpPr>
          <p:spPr>
            <a:xfrm rot="12611698">
              <a:off x="16676125" y="-2725626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latin typeface="Calibri Light" panose="020F0302020204030204" pitchFamily="34" charset="0"/>
                  <a:cs typeface="Calibri Light" panose="020F0302020204030204" pitchFamily="34" charset="0"/>
                </a:rPr>
                <a:t>ECLS Project</a:t>
              </a:r>
              <a:endPara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41F825E-B65B-4B7D-A24B-77526063ED59}"/>
                </a:ext>
              </a:extLst>
            </p:cNvPr>
            <p:cNvSpPr/>
            <p:nvPr/>
          </p:nvSpPr>
          <p:spPr>
            <a:xfrm>
              <a:off x="16574916" y="2231652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FECC877-9F3B-4102-A81E-6ADE5D9B3C10}"/>
                </a:ext>
              </a:extLst>
            </p:cNvPr>
            <p:cNvSpPr/>
            <p:nvPr/>
          </p:nvSpPr>
          <p:spPr>
            <a:xfrm rot="12611698">
              <a:off x="16262618" y="2013943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latin typeface="Calibri Light" panose="020F0302020204030204" pitchFamily="34" charset="0"/>
                  <a:cs typeface="Calibri Light" panose="020F0302020204030204" pitchFamily="34" charset="0"/>
                </a:rPr>
                <a:t>Retinopathy Study</a:t>
              </a:r>
              <a:endPara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1B086C0-82B8-4300-B508-FBD64BA3C145}"/>
                </a:ext>
              </a:extLst>
            </p:cNvPr>
            <p:cNvSpPr/>
            <p:nvPr/>
          </p:nvSpPr>
          <p:spPr>
            <a:xfrm>
              <a:off x="7280378" y="-2454946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18F4188-DB8C-4078-988D-F892F9A932D9}"/>
                </a:ext>
              </a:extLst>
            </p:cNvPr>
            <p:cNvSpPr/>
            <p:nvPr/>
          </p:nvSpPr>
          <p:spPr>
            <a:xfrm rot="12611698">
              <a:off x="6968080" y="-2672655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latin typeface="Calibri Light" panose="020F0302020204030204" pitchFamily="34" charset="0"/>
                  <a:cs typeface="Calibri Light" panose="020F0302020204030204" pitchFamily="34" charset="0"/>
                </a:rPr>
                <a:t>Genomics Db</a:t>
              </a:r>
              <a:endPara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E4685A9-EFF7-4515-AD55-58209AD91BDC}"/>
                </a:ext>
              </a:extLst>
            </p:cNvPr>
            <p:cNvSpPr/>
            <p:nvPr/>
          </p:nvSpPr>
          <p:spPr>
            <a:xfrm>
              <a:off x="12310891" y="-5538795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3C24722-5173-4479-BCFF-C2788FF73FE3}"/>
                </a:ext>
              </a:extLst>
            </p:cNvPr>
            <p:cNvSpPr/>
            <p:nvPr/>
          </p:nvSpPr>
          <p:spPr>
            <a:xfrm rot="12611698">
              <a:off x="11998593" y="-5756504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latin typeface="Calibri Light" panose="020F0302020204030204" pitchFamily="34" charset="0"/>
                  <a:cs typeface="Calibri Light" panose="020F0302020204030204" pitchFamily="34" charset="0"/>
                </a:rPr>
                <a:t>DQUIP 2017</a:t>
              </a:r>
              <a:endPara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38254E61-51EF-4592-848F-00347C390D12}"/>
              </a:ext>
            </a:extLst>
          </p:cNvPr>
          <p:cNvSpPr/>
          <p:nvPr/>
        </p:nvSpPr>
        <p:spPr>
          <a:xfrm>
            <a:off x="2780938" y="2893963"/>
            <a:ext cx="5355628" cy="576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01568B1-B390-4C30-B81E-B2CAFE8193FC}"/>
              </a:ext>
            </a:extLst>
          </p:cNvPr>
          <p:cNvSpPr/>
          <p:nvPr/>
        </p:nvSpPr>
        <p:spPr>
          <a:xfrm>
            <a:off x="2775641" y="2695499"/>
            <a:ext cx="20676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289370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721C2B-55CC-4DC3-991E-B44CE787942A}"/>
              </a:ext>
            </a:extLst>
          </p:cNvPr>
          <p:cNvSpPr/>
          <p:nvPr/>
        </p:nvSpPr>
        <p:spPr>
          <a:xfrm>
            <a:off x="3804086" y="2646147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985BD1-8D8E-44B1-B927-2FF88A5550D2}"/>
              </a:ext>
            </a:extLst>
          </p:cNvPr>
          <p:cNvSpPr/>
          <p:nvPr/>
        </p:nvSpPr>
        <p:spPr>
          <a:xfrm rot="17309149">
            <a:off x="3579905" y="2639338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Biochemistry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B8A231-89C4-4D6E-9D3A-EA603403FC5B}"/>
              </a:ext>
            </a:extLst>
          </p:cNvPr>
          <p:cNvSpPr/>
          <p:nvPr/>
        </p:nvSpPr>
        <p:spPr>
          <a:xfrm>
            <a:off x="4582201" y="1752040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1B99C-E236-4C4A-8789-863283CEAE9A}"/>
              </a:ext>
            </a:extLst>
          </p:cNvPr>
          <p:cNvSpPr/>
          <p:nvPr/>
        </p:nvSpPr>
        <p:spPr>
          <a:xfrm rot="12611698">
            <a:off x="4488512" y="1686727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Haematology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B3E0EF-155E-4964-A5AA-15AEF6A6C889}"/>
              </a:ext>
            </a:extLst>
          </p:cNvPr>
          <p:cNvSpPr/>
          <p:nvPr/>
        </p:nvSpPr>
        <p:spPr>
          <a:xfrm>
            <a:off x="3373947" y="1114717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469639-646B-452B-9CF6-184036D0DA43}"/>
              </a:ext>
            </a:extLst>
          </p:cNvPr>
          <p:cNvSpPr/>
          <p:nvPr/>
        </p:nvSpPr>
        <p:spPr>
          <a:xfrm rot="18737639">
            <a:off x="3076457" y="107470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08905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Hospital Admissions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7ACC03-68B4-4BFA-8A63-00C11AB89501}"/>
              </a:ext>
            </a:extLst>
          </p:cNvPr>
          <p:cNvSpPr/>
          <p:nvPr/>
        </p:nvSpPr>
        <p:spPr>
          <a:xfrm>
            <a:off x="2742049" y="-104601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81A40-35C5-4AB1-AD23-7B3EA6AE40FC}"/>
              </a:ext>
            </a:extLst>
          </p:cNvPr>
          <p:cNvSpPr/>
          <p:nvPr/>
        </p:nvSpPr>
        <p:spPr>
          <a:xfrm rot="12611698">
            <a:off x="2648360" y="-169914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Stroke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341F50-7BA2-4EE2-9D44-736E034E72F9}"/>
              </a:ext>
            </a:extLst>
          </p:cNvPr>
          <p:cNvSpPr/>
          <p:nvPr/>
        </p:nvSpPr>
        <p:spPr>
          <a:xfrm>
            <a:off x="799479" y="880455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0AEAD0-BAC7-4214-9D35-9F5672FBC7C1}"/>
              </a:ext>
            </a:extLst>
          </p:cNvPr>
          <p:cNvSpPr/>
          <p:nvPr/>
        </p:nvSpPr>
        <p:spPr>
          <a:xfrm rot="12611698">
            <a:off x="705790" y="81514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GB" sz="5400">
                <a:latin typeface="Calibri Light" panose="020F0302020204030204" pitchFamily="34" charset="0"/>
                <a:cs typeface="Calibri Light" panose="020F0302020204030204" pitchFamily="34" charset="0"/>
              </a:rPr>
              <a:t>GRO_Deaths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9CDEF8-E235-4BB1-AD2C-67E72BE69F1D}"/>
              </a:ext>
            </a:extLst>
          </p:cNvPr>
          <p:cNvSpPr/>
          <p:nvPr/>
        </p:nvSpPr>
        <p:spPr>
          <a:xfrm>
            <a:off x="2058025" y="1524754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7A050E-7E14-481B-B961-51E3211FA319}"/>
              </a:ext>
            </a:extLst>
          </p:cNvPr>
          <p:cNvSpPr/>
          <p:nvPr/>
        </p:nvSpPr>
        <p:spPr>
          <a:xfrm rot="12611698">
            <a:off x="1964335" y="145944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GB" sz="5400">
                <a:latin typeface="Calibri Light" panose="020F0302020204030204" pitchFamily="34" charset="0"/>
                <a:cs typeface="Calibri Light" panose="020F0302020204030204" pitchFamily="34" charset="0"/>
              </a:rPr>
              <a:t>Demography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8CE77AA-1A16-4B32-8F55-E0EB29C2D5B8}"/>
              </a:ext>
            </a:extLst>
          </p:cNvPr>
          <p:cNvSpPr/>
          <p:nvPr/>
        </p:nvSpPr>
        <p:spPr>
          <a:xfrm>
            <a:off x="4144887" y="-272179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F7742-379C-47B1-A3D4-F83718677050}"/>
              </a:ext>
            </a:extLst>
          </p:cNvPr>
          <p:cNvSpPr/>
          <p:nvPr/>
        </p:nvSpPr>
        <p:spPr>
          <a:xfrm rot="12611698">
            <a:off x="4051198" y="-33749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A&amp;E Drugs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EE5E7C-7BB4-47BA-B9B2-FBBB10646E2D}"/>
              </a:ext>
            </a:extLst>
          </p:cNvPr>
          <p:cNvSpPr/>
          <p:nvPr/>
        </p:nvSpPr>
        <p:spPr>
          <a:xfrm>
            <a:off x="1049400" y="-1279550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5831B8-CA76-4E0B-A631-DED449373AC8}"/>
              </a:ext>
            </a:extLst>
          </p:cNvPr>
          <p:cNvSpPr/>
          <p:nvPr/>
        </p:nvSpPr>
        <p:spPr>
          <a:xfrm rot="12611698">
            <a:off x="955711" y="-134486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A&amp;E Diagnosis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5B08EF-D1FF-48A6-A0AB-DE4A21038CA0}"/>
              </a:ext>
            </a:extLst>
          </p:cNvPr>
          <p:cNvSpPr/>
          <p:nvPr/>
        </p:nvSpPr>
        <p:spPr>
          <a:xfrm>
            <a:off x="3106168" y="-1707595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169D71-B7B4-41A1-A438-DA4DC06CB5AB}"/>
              </a:ext>
            </a:extLst>
          </p:cNvPr>
          <p:cNvSpPr/>
          <p:nvPr/>
        </p:nvSpPr>
        <p:spPr>
          <a:xfrm rot="12611698">
            <a:off x="3012479" y="-1772908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TARDIS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780B11-E2EC-4501-B950-D213116E7FEC}"/>
              </a:ext>
            </a:extLst>
          </p:cNvPr>
          <p:cNvSpPr/>
          <p:nvPr/>
        </p:nvSpPr>
        <p:spPr>
          <a:xfrm>
            <a:off x="-268491" y="2383036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6A874-0C26-42FE-ACF9-8F4F49CB62ED}"/>
              </a:ext>
            </a:extLst>
          </p:cNvPr>
          <p:cNvSpPr/>
          <p:nvPr/>
        </p:nvSpPr>
        <p:spPr>
          <a:xfrm rot="12611698">
            <a:off x="-362180" y="231772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GB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ard Data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1C2058-A617-472E-9966-19E6643F6782}"/>
              </a:ext>
            </a:extLst>
          </p:cNvPr>
          <p:cNvSpPr/>
          <p:nvPr/>
        </p:nvSpPr>
        <p:spPr>
          <a:xfrm>
            <a:off x="1049400" y="4664116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D7BEA4-EF58-47F5-A7DE-3E691178A4C0}"/>
              </a:ext>
            </a:extLst>
          </p:cNvPr>
          <p:cNvSpPr/>
          <p:nvPr/>
        </p:nvSpPr>
        <p:spPr>
          <a:xfrm rot="12611698">
            <a:off x="955711" y="459880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GB" sz="5400">
                <a:latin typeface="Calibri Light" panose="020F0302020204030204" pitchFamily="34" charset="0"/>
                <a:cs typeface="Calibri Light" panose="020F0302020204030204" pitchFamily="34" charset="0"/>
              </a:rPr>
              <a:t>SCIDiabetes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7CE878F-A8A8-4B3E-902C-20A75D721FAB}"/>
              </a:ext>
            </a:extLst>
          </p:cNvPr>
          <p:cNvSpPr/>
          <p:nvPr/>
        </p:nvSpPr>
        <p:spPr>
          <a:xfrm>
            <a:off x="3959777" y="5542114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75D7CB-7E25-4EA6-930A-A515F7295DC2}"/>
              </a:ext>
            </a:extLst>
          </p:cNvPr>
          <p:cNvSpPr/>
          <p:nvPr/>
        </p:nvSpPr>
        <p:spPr>
          <a:xfrm rot="12611698">
            <a:off x="3866087" y="547680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GB" sz="5400">
                <a:latin typeface="Calibri Light" panose="020F0302020204030204" pitchFamily="34" charset="0"/>
                <a:cs typeface="Calibri Light" panose="020F0302020204030204" pitchFamily="34" charset="0"/>
              </a:rPr>
              <a:t>Radiology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C00292-0AA0-4565-852B-D7F25B781B78}"/>
              </a:ext>
            </a:extLst>
          </p:cNvPr>
          <p:cNvSpPr/>
          <p:nvPr/>
        </p:nvSpPr>
        <p:spPr>
          <a:xfrm>
            <a:off x="1413955" y="2926824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372A85-F070-4278-8149-166A42831672}"/>
              </a:ext>
            </a:extLst>
          </p:cNvPr>
          <p:cNvSpPr/>
          <p:nvPr/>
        </p:nvSpPr>
        <p:spPr>
          <a:xfrm rot="12611698">
            <a:off x="1320266" y="286151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Immunology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0E8722E-B34C-4F19-8314-F4AF3ED2DA25}"/>
              </a:ext>
            </a:extLst>
          </p:cNvPr>
          <p:cNvSpPr/>
          <p:nvPr/>
        </p:nvSpPr>
        <p:spPr>
          <a:xfrm>
            <a:off x="2758437" y="3713215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203ACD-7C9D-4245-82F1-1131DAB15219}"/>
              </a:ext>
            </a:extLst>
          </p:cNvPr>
          <p:cNvSpPr/>
          <p:nvPr/>
        </p:nvSpPr>
        <p:spPr>
          <a:xfrm rot="12611698">
            <a:off x="2664748" y="364790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Diabetes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CA5C6A3-7AAE-40C4-9325-44C64D28E5FB}"/>
              </a:ext>
            </a:extLst>
          </p:cNvPr>
          <p:cNvSpPr/>
          <p:nvPr/>
        </p:nvSpPr>
        <p:spPr>
          <a:xfrm>
            <a:off x="5705335" y="2861217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0577CD-CD67-41E4-A61E-73B9B36ACB3E}"/>
              </a:ext>
            </a:extLst>
          </p:cNvPr>
          <p:cNvSpPr/>
          <p:nvPr/>
        </p:nvSpPr>
        <p:spPr>
          <a:xfrm rot="12611698">
            <a:off x="5611646" y="2795904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ECLS Cohort 1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E5478FF-1F67-4688-AA8C-87E21BA28CCD}"/>
              </a:ext>
            </a:extLst>
          </p:cNvPr>
          <p:cNvSpPr/>
          <p:nvPr/>
        </p:nvSpPr>
        <p:spPr>
          <a:xfrm>
            <a:off x="4958349" y="4086494"/>
            <a:ext cx="430139" cy="43013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853FEF-BBAD-4ACA-80F7-45FB39777844}"/>
              </a:ext>
            </a:extLst>
          </p:cNvPr>
          <p:cNvSpPr/>
          <p:nvPr/>
        </p:nvSpPr>
        <p:spPr>
          <a:xfrm rot="12611698">
            <a:off x="4864659" y="402118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EPAD Batch 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1F4D4F8-27E3-43A1-99C1-5B2A1D4233FB}"/>
              </a:ext>
            </a:extLst>
          </p:cNvPr>
          <p:cNvSpPr/>
          <p:nvPr/>
        </p:nvSpPr>
        <p:spPr>
          <a:xfrm>
            <a:off x="6991069" y="3781856"/>
            <a:ext cx="430139" cy="43013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15B266-06E6-4892-9179-07D98E867946}"/>
              </a:ext>
            </a:extLst>
          </p:cNvPr>
          <p:cNvSpPr/>
          <p:nvPr/>
        </p:nvSpPr>
        <p:spPr>
          <a:xfrm rot="16200000">
            <a:off x="6798605" y="375668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For Fiona SHARE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149D656-72AF-4087-ADDB-CB8569A28999}"/>
              </a:ext>
            </a:extLst>
          </p:cNvPr>
          <p:cNvSpPr/>
          <p:nvPr/>
        </p:nvSpPr>
        <p:spPr>
          <a:xfrm>
            <a:off x="6137461" y="1891873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5E679C-8DB2-4E84-8C6B-BCF5B0ECB91F}"/>
              </a:ext>
            </a:extLst>
          </p:cNvPr>
          <p:cNvSpPr/>
          <p:nvPr/>
        </p:nvSpPr>
        <p:spPr>
          <a:xfrm rot="12611698">
            <a:off x="6043772" y="1826560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ECLS Project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EBB9E01-90B3-4F10-9BFD-545E3C35418D}"/>
              </a:ext>
            </a:extLst>
          </p:cNvPr>
          <p:cNvSpPr/>
          <p:nvPr/>
        </p:nvSpPr>
        <p:spPr>
          <a:xfrm>
            <a:off x="5949361" y="4784464"/>
            <a:ext cx="430139" cy="43013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7D32F8-71ED-4AD6-A39A-2828034638FC}"/>
              </a:ext>
            </a:extLst>
          </p:cNvPr>
          <p:cNvSpPr/>
          <p:nvPr/>
        </p:nvSpPr>
        <p:spPr>
          <a:xfrm rot="18549103">
            <a:off x="5712788" y="474899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EPAD Batch </a:t>
            </a:r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63073BF-FC60-432F-9307-630ECDD0208D}"/>
              </a:ext>
            </a:extLst>
          </p:cNvPr>
          <p:cNvSpPr/>
          <p:nvPr/>
        </p:nvSpPr>
        <p:spPr>
          <a:xfrm>
            <a:off x="7266832" y="961621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76096DE-5010-43A8-B9AC-03E5E7907619}"/>
              </a:ext>
            </a:extLst>
          </p:cNvPr>
          <p:cNvSpPr/>
          <p:nvPr/>
        </p:nvSpPr>
        <p:spPr>
          <a:xfrm rot="16536892">
            <a:off x="7040521" y="969765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SCI Diabetes RCT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18D921-224B-42CF-B49F-3DC8A421308E}"/>
              </a:ext>
            </a:extLst>
          </p:cNvPr>
          <p:cNvSpPr/>
          <p:nvPr/>
        </p:nvSpPr>
        <p:spPr>
          <a:xfrm>
            <a:off x="5826272" y="122685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0BC9AB5-AE67-4357-9617-F6A8C4E62E5D}"/>
              </a:ext>
            </a:extLst>
          </p:cNvPr>
          <p:cNvSpPr/>
          <p:nvPr/>
        </p:nvSpPr>
        <p:spPr>
          <a:xfrm rot="12611698">
            <a:off x="5732582" y="5737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HARE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00F5D60-3C1D-47DD-A06D-14B4876066F9}"/>
              </a:ext>
            </a:extLst>
          </p:cNvPr>
          <p:cNvSpPr/>
          <p:nvPr/>
        </p:nvSpPr>
        <p:spPr>
          <a:xfrm>
            <a:off x="3639093" y="2388009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5170BF5-A26A-4BDC-A5EB-254C952E3768}"/>
              </a:ext>
            </a:extLst>
          </p:cNvPr>
          <p:cNvSpPr/>
          <p:nvPr/>
        </p:nvSpPr>
        <p:spPr>
          <a:xfrm>
            <a:off x="3927944" y="2315644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C956092-250A-4E82-A724-BC56D43645E5}"/>
              </a:ext>
            </a:extLst>
          </p:cNvPr>
          <p:cNvSpPr/>
          <p:nvPr/>
        </p:nvSpPr>
        <p:spPr>
          <a:xfrm>
            <a:off x="4271249" y="2435096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F9993B5-5DAE-44B0-90CF-66EF2C77DA99}"/>
              </a:ext>
            </a:extLst>
          </p:cNvPr>
          <p:cNvSpPr/>
          <p:nvPr/>
        </p:nvSpPr>
        <p:spPr>
          <a:xfrm>
            <a:off x="5042807" y="1664588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9B9113D-336A-4A7A-A287-D32E4B08DFB8}"/>
              </a:ext>
            </a:extLst>
          </p:cNvPr>
          <p:cNvSpPr/>
          <p:nvPr/>
        </p:nvSpPr>
        <p:spPr>
          <a:xfrm>
            <a:off x="3168044" y="996003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66849AA-A2AD-4819-8CC3-84211C401E42}"/>
              </a:ext>
            </a:extLst>
          </p:cNvPr>
          <p:cNvSpPr/>
          <p:nvPr/>
        </p:nvSpPr>
        <p:spPr>
          <a:xfrm>
            <a:off x="3142084" y="127110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F43B663-2B4D-415D-9695-AF6FCD7299EF}"/>
              </a:ext>
            </a:extLst>
          </p:cNvPr>
          <p:cNvSpPr/>
          <p:nvPr/>
        </p:nvSpPr>
        <p:spPr>
          <a:xfrm>
            <a:off x="3268431" y="1499041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3AC06B-F0A6-4780-8A05-B1F971BD727A}"/>
              </a:ext>
            </a:extLst>
          </p:cNvPr>
          <p:cNvSpPr/>
          <p:nvPr/>
        </p:nvSpPr>
        <p:spPr>
          <a:xfrm>
            <a:off x="2365058" y="1338265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CBCAA1-D0D6-4F3A-8768-3945AE903B9A}"/>
              </a:ext>
            </a:extLst>
          </p:cNvPr>
          <p:cNvSpPr/>
          <p:nvPr/>
        </p:nvSpPr>
        <p:spPr>
          <a:xfrm>
            <a:off x="2519773" y="157427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D07D06C-A5E9-40D0-A02E-1AC3C0370A27}"/>
              </a:ext>
            </a:extLst>
          </p:cNvPr>
          <p:cNvSpPr/>
          <p:nvPr/>
        </p:nvSpPr>
        <p:spPr>
          <a:xfrm>
            <a:off x="2729803" y="33811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0BA347A-F56C-4F68-A4B6-7139BE60F044}"/>
              </a:ext>
            </a:extLst>
          </p:cNvPr>
          <p:cNvSpPr/>
          <p:nvPr/>
        </p:nvSpPr>
        <p:spPr>
          <a:xfrm>
            <a:off x="3085271" y="308433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A478A34-8AA5-44C0-9123-6FAD1A06A1B6}"/>
              </a:ext>
            </a:extLst>
          </p:cNvPr>
          <p:cNvSpPr/>
          <p:nvPr/>
        </p:nvSpPr>
        <p:spPr>
          <a:xfrm>
            <a:off x="4188476" y="197878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EAA0AC6-1B3F-497E-B2F4-65473AC97005}"/>
              </a:ext>
            </a:extLst>
          </p:cNvPr>
          <p:cNvSpPr/>
          <p:nvPr/>
        </p:nvSpPr>
        <p:spPr>
          <a:xfrm>
            <a:off x="5811957" y="543839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8BFA294-2463-4AC8-B9CB-8EC7D40E596A}"/>
              </a:ext>
            </a:extLst>
          </p:cNvPr>
          <p:cNvSpPr/>
          <p:nvPr/>
        </p:nvSpPr>
        <p:spPr>
          <a:xfrm>
            <a:off x="6245919" y="49481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406F30A-B095-4962-A1D5-99445708046B}"/>
              </a:ext>
            </a:extLst>
          </p:cNvPr>
          <p:cNvSpPr/>
          <p:nvPr/>
        </p:nvSpPr>
        <p:spPr>
          <a:xfrm>
            <a:off x="6291045" y="236691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C048A7B-B02F-4D54-A77F-73F1065E5E83}"/>
              </a:ext>
            </a:extLst>
          </p:cNvPr>
          <p:cNvSpPr/>
          <p:nvPr/>
        </p:nvSpPr>
        <p:spPr>
          <a:xfrm>
            <a:off x="7073003" y="109391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1439D6B-A592-40F0-A9CA-ECA2E94AB467}"/>
              </a:ext>
            </a:extLst>
          </p:cNvPr>
          <p:cNvSpPr/>
          <p:nvPr/>
        </p:nvSpPr>
        <p:spPr>
          <a:xfrm>
            <a:off x="1737462" y="2730402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65CA4CE-13A7-4837-9DB6-8B3EDF482922}"/>
              </a:ext>
            </a:extLst>
          </p:cNvPr>
          <p:cNvSpPr/>
          <p:nvPr/>
        </p:nvSpPr>
        <p:spPr>
          <a:xfrm>
            <a:off x="1909326" y="3076286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81F76D3-844C-43D2-92B8-DDF7C83C35B1}"/>
              </a:ext>
            </a:extLst>
          </p:cNvPr>
          <p:cNvSpPr/>
          <p:nvPr/>
        </p:nvSpPr>
        <p:spPr>
          <a:xfrm>
            <a:off x="3291174" y="3963505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AEDEF95-6912-413B-B2D6-FF62F5C9B0D8}"/>
              </a:ext>
            </a:extLst>
          </p:cNvPr>
          <p:cNvSpPr/>
          <p:nvPr/>
        </p:nvSpPr>
        <p:spPr>
          <a:xfrm>
            <a:off x="78875" y="276127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455FC99-377B-4BD3-92AE-E4B21AEEDC68}"/>
              </a:ext>
            </a:extLst>
          </p:cNvPr>
          <p:cNvSpPr/>
          <p:nvPr/>
        </p:nvSpPr>
        <p:spPr>
          <a:xfrm>
            <a:off x="1112417" y="1338265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E0D5DB0-8CC2-4EEC-8AD5-3AEFF4602125}"/>
              </a:ext>
            </a:extLst>
          </p:cNvPr>
          <p:cNvSpPr/>
          <p:nvPr/>
        </p:nvSpPr>
        <p:spPr>
          <a:xfrm>
            <a:off x="5458752" y="5757183"/>
            <a:ext cx="430139" cy="43013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21431FD-DE8A-45F7-8361-9133300D6BA1}"/>
              </a:ext>
            </a:extLst>
          </p:cNvPr>
          <p:cNvSpPr/>
          <p:nvPr/>
        </p:nvSpPr>
        <p:spPr>
          <a:xfrm rot="12611698">
            <a:off x="5365063" y="5691870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DOAC Angus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B2C0D0E-98A4-4B9C-98E7-00B6D5DE8972}"/>
              </a:ext>
            </a:extLst>
          </p:cNvPr>
          <p:cNvSpPr/>
          <p:nvPr/>
        </p:nvSpPr>
        <p:spPr>
          <a:xfrm>
            <a:off x="7752369" y="5295920"/>
            <a:ext cx="430139" cy="43013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7F3366-22A3-4780-9CE8-CA2F09DB408D}"/>
              </a:ext>
            </a:extLst>
          </p:cNvPr>
          <p:cNvSpPr/>
          <p:nvPr/>
        </p:nvSpPr>
        <p:spPr>
          <a:xfrm rot="12611698">
            <a:off x="7658679" y="5230607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DQUIP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6E10391-ED57-48E3-97A7-EB9B1B056007}"/>
              </a:ext>
            </a:extLst>
          </p:cNvPr>
          <p:cNvSpPr/>
          <p:nvPr/>
        </p:nvSpPr>
        <p:spPr>
          <a:xfrm>
            <a:off x="6704947" y="5872888"/>
            <a:ext cx="430139" cy="43013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F058827-1781-48FD-99DA-6F25D4EDDF5B}"/>
              </a:ext>
            </a:extLst>
          </p:cNvPr>
          <p:cNvSpPr/>
          <p:nvPr/>
        </p:nvSpPr>
        <p:spPr>
          <a:xfrm rot="12611698">
            <a:off x="6611257" y="5807575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Collorectal Cancer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1A12C41-187B-4F38-B702-4C7CE5486F7D}"/>
              </a:ext>
            </a:extLst>
          </p:cNvPr>
          <p:cNvSpPr/>
          <p:nvPr/>
        </p:nvSpPr>
        <p:spPr>
          <a:xfrm>
            <a:off x="8250977" y="3928285"/>
            <a:ext cx="430139" cy="43013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63944C-07C0-40A4-A5EB-F6651871ABD0}"/>
              </a:ext>
            </a:extLst>
          </p:cNvPr>
          <p:cNvSpPr/>
          <p:nvPr/>
        </p:nvSpPr>
        <p:spPr>
          <a:xfrm rot="12611698">
            <a:off x="8157288" y="386297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ECLS Cohort 2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90366A7-B255-403C-A850-269373BBF682}"/>
              </a:ext>
            </a:extLst>
          </p:cNvPr>
          <p:cNvSpPr/>
          <p:nvPr/>
        </p:nvSpPr>
        <p:spPr>
          <a:xfrm>
            <a:off x="9557101" y="4638496"/>
            <a:ext cx="430139" cy="43013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4684FD-A583-4E80-AD5E-61844EC8B1BC}"/>
              </a:ext>
            </a:extLst>
          </p:cNvPr>
          <p:cNvSpPr/>
          <p:nvPr/>
        </p:nvSpPr>
        <p:spPr>
          <a:xfrm rot="12611698">
            <a:off x="9463411" y="457318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Diabetic Retinopathy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D286849-209F-40C0-B536-6B085B81964F}"/>
              </a:ext>
            </a:extLst>
          </p:cNvPr>
          <p:cNvSpPr/>
          <p:nvPr/>
        </p:nvSpPr>
        <p:spPr>
          <a:xfrm>
            <a:off x="8584722" y="5812484"/>
            <a:ext cx="430139" cy="43013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20FC9C2-9A70-4759-B380-D7712F5EA78B}"/>
              </a:ext>
            </a:extLst>
          </p:cNvPr>
          <p:cNvSpPr/>
          <p:nvPr/>
        </p:nvSpPr>
        <p:spPr>
          <a:xfrm rot="12611698">
            <a:off x="8491032" y="574717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OOH Feasibility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38B3685-5F10-4D27-9813-0FE69FD290AB}"/>
              </a:ext>
            </a:extLst>
          </p:cNvPr>
          <p:cNvSpPr/>
          <p:nvPr/>
        </p:nvSpPr>
        <p:spPr>
          <a:xfrm>
            <a:off x="7501782" y="2081920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2A9CF1-6D34-466C-AF71-009DE4D7CF81}"/>
              </a:ext>
            </a:extLst>
          </p:cNvPr>
          <p:cNvSpPr/>
          <p:nvPr/>
        </p:nvSpPr>
        <p:spPr>
          <a:xfrm rot="12611698">
            <a:off x="7408093" y="2016608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Share Custom Extract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6A41B62-4171-4897-9071-BA974734A965}"/>
              </a:ext>
            </a:extLst>
          </p:cNvPr>
          <p:cNvSpPr/>
          <p:nvPr/>
        </p:nvSpPr>
        <p:spPr>
          <a:xfrm>
            <a:off x="6359401" y="-513381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732F90C-E914-4429-8121-6557E93F736A}"/>
              </a:ext>
            </a:extLst>
          </p:cNvPr>
          <p:cNvSpPr/>
          <p:nvPr/>
        </p:nvSpPr>
        <p:spPr>
          <a:xfrm rot="12611698">
            <a:off x="6265712" y="-578694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CHI Edris Proj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D9C5AE-BADC-444F-BAF3-04C279CB1E9B}"/>
              </a:ext>
            </a:extLst>
          </p:cNvPr>
          <p:cNvSpPr/>
          <p:nvPr/>
        </p:nvSpPr>
        <p:spPr>
          <a:xfrm>
            <a:off x="8107252" y="-728450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7EA0842-4C39-4E6B-9C46-3A5B09BAD73F}"/>
              </a:ext>
            </a:extLst>
          </p:cNvPr>
          <p:cNvSpPr/>
          <p:nvPr/>
        </p:nvSpPr>
        <p:spPr>
          <a:xfrm rot="12611698">
            <a:off x="8013563" y="-79376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Thenmalar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EA73F3E-395F-4280-8DF3-D4C5102FE7DB}"/>
              </a:ext>
            </a:extLst>
          </p:cNvPr>
          <p:cNvSpPr/>
          <p:nvPr/>
        </p:nvSpPr>
        <p:spPr>
          <a:xfrm>
            <a:off x="8543274" y="847528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A33F8F5-90C3-4D63-BA65-02BCD3D29EF5}"/>
              </a:ext>
            </a:extLst>
          </p:cNvPr>
          <p:cNvSpPr/>
          <p:nvPr/>
        </p:nvSpPr>
        <p:spPr>
          <a:xfrm rot="12611698">
            <a:off x="8449584" y="782216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ECLS Project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41F825E-B65B-4B7D-A24B-77526063ED59}"/>
              </a:ext>
            </a:extLst>
          </p:cNvPr>
          <p:cNvSpPr/>
          <p:nvPr/>
        </p:nvSpPr>
        <p:spPr>
          <a:xfrm>
            <a:off x="8419222" y="2269399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FECC877-9F3B-4102-A81E-6ADE5D9B3C10}"/>
              </a:ext>
            </a:extLst>
          </p:cNvPr>
          <p:cNvSpPr/>
          <p:nvPr/>
        </p:nvSpPr>
        <p:spPr>
          <a:xfrm rot="12611698">
            <a:off x="8325532" y="2204086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Retinopathy Study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1B086C0-82B8-4300-B508-FBD64BA3C145}"/>
              </a:ext>
            </a:extLst>
          </p:cNvPr>
          <p:cNvSpPr/>
          <p:nvPr/>
        </p:nvSpPr>
        <p:spPr>
          <a:xfrm>
            <a:off x="5630860" y="863420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18F4188-DB8C-4078-988D-F892F9A932D9}"/>
              </a:ext>
            </a:extLst>
          </p:cNvPr>
          <p:cNvSpPr/>
          <p:nvPr/>
        </p:nvSpPr>
        <p:spPr>
          <a:xfrm rot="12611698">
            <a:off x="5537171" y="798107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Genomics Db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E4685A9-EFF7-4515-AD55-58209AD91BDC}"/>
              </a:ext>
            </a:extLst>
          </p:cNvPr>
          <p:cNvSpPr/>
          <p:nvPr/>
        </p:nvSpPr>
        <p:spPr>
          <a:xfrm>
            <a:off x="7140014" y="-61735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3C24722-5173-4479-BCFF-C2788FF73FE3}"/>
              </a:ext>
            </a:extLst>
          </p:cNvPr>
          <p:cNvSpPr/>
          <p:nvPr/>
        </p:nvSpPr>
        <p:spPr>
          <a:xfrm rot="12611698">
            <a:off x="7046325" y="-127048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DQUIP 2017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E3CA57-0187-45A3-BB67-C7A8712E1A40}"/>
              </a:ext>
            </a:extLst>
          </p:cNvPr>
          <p:cNvSpPr/>
          <p:nvPr/>
        </p:nvSpPr>
        <p:spPr>
          <a:xfrm>
            <a:off x="2780938" y="2893963"/>
            <a:ext cx="5355628" cy="576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DDBA88-A229-42C6-9208-D33284A6B8FC}"/>
              </a:ext>
            </a:extLst>
          </p:cNvPr>
          <p:cNvSpPr/>
          <p:nvPr/>
        </p:nvSpPr>
        <p:spPr>
          <a:xfrm>
            <a:off x="2756308" y="2695499"/>
            <a:ext cx="2106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HBA1C</a:t>
            </a:r>
          </a:p>
        </p:txBody>
      </p:sp>
    </p:spTree>
    <p:extLst>
      <p:ext uri="{BB962C8B-B14F-4D97-AF65-F5344CB8AC3E}">
        <p14:creationId xmlns:p14="http://schemas.microsoft.com/office/powerpoint/2010/main" val="3085753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37" grpId="0" animBg="1"/>
      <p:bldP spid="45" grpId="0" animBg="1"/>
      <p:bldP spid="69" grpId="0" animBg="1"/>
      <p:bldP spid="73" grpId="0" animBg="1"/>
      <p:bldP spid="80" grpId="0" animBg="1"/>
      <p:bldP spid="92" grpId="0" animBg="1"/>
      <p:bldP spid="9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721C2B-55CC-4DC3-991E-B44CE787942A}"/>
              </a:ext>
            </a:extLst>
          </p:cNvPr>
          <p:cNvSpPr/>
          <p:nvPr/>
        </p:nvSpPr>
        <p:spPr>
          <a:xfrm>
            <a:off x="3804086" y="2646147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985BD1-8D8E-44B1-B927-2FF88A5550D2}"/>
              </a:ext>
            </a:extLst>
          </p:cNvPr>
          <p:cNvSpPr/>
          <p:nvPr/>
        </p:nvSpPr>
        <p:spPr>
          <a:xfrm rot="17309149">
            <a:off x="3579905" y="2639338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Biochemistry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B8A231-89C4-4D6E-9D3A-EA603403FC5B}"/>
              </a:ext>
            </a:extLst>
          </p:cNvPr>
          <p:cNvSpPr/>
          <p:nvPr/>
        </p:nvSpPr>
        <p:spPr>
          <a:xfrm>
            <a:off x="4582201" y="1752040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1B99C-E236-4C4A-8789-863283CEAE9A}"/>
              </a:ext>
            </a:extLst>
          </p:cNvPr>
          <p:cNvSpPr/>
          <p:nvPr/>
        </p:nvSpPr>
        <p:spPr>
          <a:xfrm rot="12611698">
            <a:off x="4488512" y="1686727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Haematology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B3E0EF-155E-4964-A5AA-15AEF6A6C889}"/>
              </a:ext>
            </a:extLst>
          </p:cNvPr>
          <p:cNvSpPr/>
          <p:nvPr/>
        </p:nvSpPr>
        <p:spPr>
          <a:xfrm>
            <a:off x="3373947" y="1114717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469639-646B-452B-9CF6-184036D0DA43}"/>
              </a:ext>
            </a:extLst>
          </p:cNvPr>
          <p:cNvSpPr/>
          <p:nvPr/>
        </p:nvSpPr>
        <p:spPr>
          <a:xfrm rot="18737639">
            <a:off x="3076457" y="107470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08905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Hospital Admissions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7ACC03-68B4-4BFA-8A63-00C11AB89501}"/>
              </a:ext>
            </a:extLst>
          </p:cNvPr>
          <p:cNvSpPr/>
          <p:nvPr/>
        </p:nvSpPr>
        <p:spPr>
          <a:xfrm>
            <a:off x="2742049" y="-104601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81A40-35C5-4AB1-AD23-7B3EA6AE40FC}"/>
              </a:ext>
            </a:extLst>
          </p:cNvPr>
          <p:cNvSpPr/>
          <p:nvPr/>
        </p:nvSpPr>
        <p:spPr>
          <a:xfrm rot="12611698">
            <a:off x="2648360" y="-169914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Stroke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341F50-7BA2-4EE2-9D44-736E034E72F9}"/>
              </a:ext>
            </a:extLst>
          </p:cNvPr>
          <p:cNvSpPr/>
          <p:nvPr/>
        </p:nvSpPr>
        <p:spPr>
          <a:xfrm>
            <a:off x="799479" y="880455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0AEAD0-BAC7-4214-9D35-9F5672FBC7C1}"/>
              </a:ext>
            </a:extLst>
          </p:cNvPr>
          <p:cNvSpPr/>
          <p:nvPr/>
        </p:nvSpPr>
        <p:spPr>
          <a:xfrm rot="12611698">
            <a:off x="705790" y="81514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GB" sz="5400">
                <a:latin typeface="Calibri Light" panose="020F0302020204030204" pitchFamily="34" charset="0"/>
                <a:cs typeface="Calibri Light" panose="020F0302020204030204" pitchFamily="34" charset="0"/>
              </a:rPr>
              <a:t>GRO_Deaths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9CDEF8-E235-4BB1-AD2C-67E72BE69F1D}"/>
              </a:ext>
            </a:extLst>
          </p:cNvPr>
          <p:cNvSpPr/>
          <p:nvPr/>
        </p:nvSpPr>
        <p:spPr>
          <a:xfrm>
            <a:off x="2058025" y="1524754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7A050E-7E14-481B-B961-51E3211FA319}"/>
              </a:ext>
            </a:extLst>
          </p:cNvPr>
          <p:cNvSpPr/>
          <p:nvPr/>
        </p:nvSpPr>
        <p:spPr>
          <a:xfrm rot="12611698">
            <a:off x="1964335" y="145944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GB" sz="5400">
                <a:latin typeface="Calibri Light" panose="020F0302020204030204" pitchFamily="34" charset="0"/>
                <a:cs typeface="Calibri Light" panose="020F0302020204030204" pitchFamily="34" charset="0"/>
              </a:rPr>
              <a:t>Demography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8CE77AA-1A16-4B32-8F55-E0EB29C2D5B8}"/>
              </a:ext>
            </a:extLst>
          </p:cNvPr>
          <p:cNvSpPr/>
          <p:nvPr/>
        </p:nvSpPr>
        <p:spPr>
          <a:xfrm>
            <a:off x="4144887" y="-272179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F7742-379C-47B1-A3D4-F83718677050}"/>
              </a:ext>
            </a:extLst>
          </p:cNvPr>
          <p:cNvSpPr/>
          <p:nvPr/>
        </p:nvSpPr>
        <p:spPr>
          <a:xfrm rot="12611698">
            <a:off x="4051198" y="-33749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A&amp;E Drugs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EE5E7C-7BB4-47BA-B9B2-FBBB10646E2D}"/>
              </a:ext>
            </a:extLst>
          </p:cNvPr>
          <p:cNvSpPr/>
          <p:nvPr/>
        </p:nvSpPr>
        <p:spPr>
          <a:xfrm>
            <a:off x="1049400" y="-1279550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5831B8-CA76-4E0B-A631-DED449373AC8}"/>
              </a:ext>
            </a:extLst>
          </p:cNvPr>
          <p:cNvSpPr/>
          <p:nvPr/>
        </p:nvSpPr>
        <p:spPr>
          <a:xfrm rot="12611698">
            <a:off x="955711" y="-134486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A&amp;E Diagnosis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5B08EF-D1FF-48A6-A0AB-DE4A21038CA0}"/>
              </a:ext>
            </a:extLst>
          </p:cNvPr>
          <p:cNvSpPr/>
          <p:nvPr/>
        </p:nvSpPr>
        <p:spPr>
          <a:xfrm>
            <a:off x="3106168" y="-1707595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169D71-B7B4-41A1-A438-DA4DC06CB5AB}"/>
              </a:ext>
            </a:extLst>
          </p:cNvPr>
          <p:cNvSpPr/>
          <p:nvPr/>
        </p:nvSpPr>
        <p:spPr>
          <a:xfrm rot="12611698">
            <a:off x="3012479" y="-1772908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TARDIS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780B11-E2EC-4501-B950-D213116E7FEC}"/>
              </a:ext>
            </a:extLst>
          </p:cNvPr>
          <p:cNvSpPr/>
          <p:nvPr/>
        </p:nvSpPr>
        <p:spPr>
          <a:xfrm>
            <a:off x="-268491" y="2383036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6A874-0C26-42FE-ACF9-8F4F49CB62ED}"/>
              </a:ext>
            </a:extLst>
          </p:cNvPr>
          <p:cNvSpPr/>
          <p:nvPr/>
        </p:nvSpPr>
        <p:spPr>
          <a:xfrm rot="12611698">
            <a:off x="-362180" y="231772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GB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ard Data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1C2058-A617-472E-9966-19E6643F6782}"/>
              </a:ext>
            </a:extLst>
          </p:cNvPr>
          <p:cNvSpPr/>
          <p:nvPr/>
        </p:nvSpPr>
        <p:spPr>
          <a:xfrm>
            <a:off x="1049400" y="4664116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D7BEA4-EF58-47F5-A7DE-3E691178A4C0}"/>
              </a:ext>
            </a:extLst>
          </p:cNvPr>
          <p:cNvSpPr/>
          <p:nvPr/>
        </p:nvSpPr>
        <p:spPr>
          <a:xfrm rot="12611698">
            <a:off x="955711" y="459880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GB" sz="5400">
                <a:latin typeface="Calibri Light" panose="020F0302020204030204" pitchFamily="34" charset="0"/>
                <a:cs typeface="Calibri Light" panose="020F0302020204030204" pitchFamily="34" charset="0"/>
              </a:rPr>
              <a:t>SCIDiabetes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7CE878F-A8A8-4B3E-902C-20A75D721FAB}"/>
              </a:ext>
            </a:extLst>
          </p:cNvPr>
          <p:cNvSpPr/>
          <p:nvPr/>
        </p:nvSpPr>
        <p:spPr>
          <a:xfrm>
            <a:off x="3959777" y="5542114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75D7CB-7E25-4EA6-930A-A515F7295DC2}"/>
              </a:ext>
            </a:extLst>
          </p:cNvPr>
          <p:cNvSpPr/>
          <p:nvPr/>
        </p:nvSpPr>
        <p:spPr>
          <a:xfrm rot="12611698">
            <a:off x="3866087" y="547680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GB" sz="5400">
                <a:latin typeface="Calibri Light" panose="020F0302020204030204" pitchFamily="34" charset="0"/>
                <a:cs typeface="Calibri Light" panose="020F0302020204030204" pitchFamily="34" charset="0"/>
              </a:rPr>
              <a:t>Radiology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C00292-0AA0-4565-852B-D7F25B781B78}"/>
              </a:ext>
            </a:extLst>
          </p:cNvPr>
          <p:cNvSpPr/>
          <p:nvPr/>
        </p:nvSpPr>
        <p:spPr>
          <a:xfrm>
            <a:off x="1413955" y="2926824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372A85-F070-4278-8149-166A42831672}"/>
              </a:ext>
            </a:extLst>
          </p:cNvPr>
          <p:cNvSpPr/>
          <p:nvPr/>
        </p:nvSpPr>
        <p:spPr>
          <a:xfrm rot="12611698">
            <a:off x="1320266" y="286151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Immunology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0E8722E-B34C-4F19-8314-F4AF3ED2DA25}"/>
              </a:ext>
            </a:extLst>
          </p:cNvPr>
          <p:cNvSpPr/>
          <p:nvPr/>
        </p:nvSpPr>
        <p:spPr>
          <a:xfrm>
            <a:off x="2758437" y="3713215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203ACD-7C9D-4245-82F1-1131DAB15219}"/>
              </a:ext>
            </a:extLst>
          </p:cNvPr>
          <p:cNvSpPr/>
          <p:nvPr/>
        </p:nvSpPr>
        <p:spPr>
          <a:xfrm rot="12611698">
            <a:off x="2664748" y="364790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Diabetes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CA5C6A3-7AAE-40C4-9325-44C64D28E5FB}"/>
              </a:ext>
            </a:extLst>
          </p:cNvPr>
          <p:cNvSpPr/>
          <p:nvPr/>
        </p:nvSpPr>
        <p:spPr>
          <a:xfrm>
            <a:off x="5705335" y="2861217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0577CD-CD67-41E4-A61E-73B9B36ACB3E}"/>
              </a:ext>
            </a:extLst>
          </p:cNvPr>
          <p:cNvSpPr/>
          <p:nvPr/>
        </p:nvSpPr>
        <p:spPr>
          <a:xfrm rot="12611698">
            <a:off x="5611646" y="2795904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ECLS Cohort 1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E5478FF-1F67-4688-AA8C-87E21BA28CCD}"/>
              </a:ext>
            </a:extLst>
          </p:cNvPr>
          <p:cNvSpPr/>
          <p:nvPr/>
        </p:nvSpPr>
        <p:spPr>
          <a:xfrm>
            <a:off x="4958349" y="4086494"/>
            <a:ext cx="430139" cy="43013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853FEF-BBAD-4ACA-80F7-45FB39777844}"/>
              </a:ext>
            </a:extLst>
          </p:cNvPr>
          <p:cNvSpPr/>
          <p:nvPr/>
        </p:nvSpPr>
        <p:spPr>
          <a:xfrm rot="12611698">
            <a:off x="4864659" y="402118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EPAD Batch 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1F4D4F8-27E3-43A1-99C1-5B2A1D4233FB}"/>
              </a:ext>
            </a:extLst>
          </p:cNvPr>
          <p:cNvSpPr/>
          <p:nvPr/>
        </p:nvSpPr>
        <p:spPr>
          <a:xfrm>
            <a:off x="6991069" y="3781856"/>
            <a:ext cx="430139" cy="43013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15B266-06E6-4892-9179-07D98E867946}"/>
              </a:ext>
            </a:extLst>
          </p:cNvPr>
          <p:cNvSpPr/>
          <p:nvPr/>
        </p:nvSpPr>
        <p:spPr>
          <a:xfrm rot="16200000">
            <a:off x="6798605" y="375668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For Fiona SHARE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149D656-72AF-4087-ADDB-CB8569A28999}"/>
              </a:ext>
            </a:extLst>
          </p:cNvPr>
          <p:cNvSpPr/>
          <p:nvPr/>
        </p:nvSpPr>
        <p:spPr>
          <a:xfrm>
            <a:off x="6137461" y="1891873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5E679C-8DB2-4E84-8C6B-BCF5B0ECB91F}"/>
              </a:ext>
            </a:extLst>
          </p:cNvPr>
          <p:cNvSpPr/>
          <p:nvPr/>
        </p:nvSpPr>
        <p:spPr>
          <a:xfrm rot="12611698">
            <a:off x="6043772" y="1826560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ECLS Project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EBB9E01-90B3-4F10-9BFD-545E3C35418D}"/>
              </a:ext>
            </a:extLst>
          </p:cNvPr>
          <p:cNvSpPr/>
          <p:nvPr/>
        </p:nvSpPr>
        <p:spPr>
          <a:xfrm>
            <a:off x="5949361" y="4784464"/>
            <a:ext cx="430139" cy="43013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7D32F8-71ED-4AD6-A39A-2828034638FC}"/>
              </a:ext>
            </a:extLst>
          </p:cNvPr>
          <p:cNvSpPr/>
          <p:nvPr/>
        </p:nvSpPr>
        <p:spPr>
          <a:xfrm rot="18549103">
            <a:off x="5712788" y="474899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EPAD Batch </a:t>
            </a:r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63073BF-FC60-432F-9307-630ECDD0208D}"/>
              </a:ext>
            </a:extLst>
          </p:cNvPr>
          <p:cNvSpPr/>
          <p:nvPr/>
        </p:nvSpPr>
        <p:spPr>
          <a:xfrm>
            <a:off x="7266832" y="961621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76096DE-5010-43A8-B9AC-03E5E7907619}"/>
              </a:ext>
            </a:extLst>
          </p:cNvPr>
          <p:cNvSpPr/>
          <p:nvPr/>
        </p:nvSpPr>
        <p:spPr>
          <a:xfrm rot="16536892">
            <a:off x="7040521" y="969765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SCI Diabetes RCT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18D921-224B-42CF-B49F-3DC8A421308E}"/>
              </a:ext>
            </a:extLst>
          </p:cNvPr>
          <p:cNvSpPr/>
          <p:nvPr/>
        </p:nvSpPr>
        <p:spPr>
          <a:xfrm>
            <a:off x="5826272" y="122685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0BC9AB5-AE67-4357-9617-F6A8C4E62E5D}"/>
              </a:ext>
            </a:extLst>
          </p:cNvPr>
          <p:cNvSpPr/>
          <p:nvPr/>
        </p:nvSpPr>
        <p:spPr>
          <a:xfrm rot="12611698">
            <a:off x="5732582" y="5737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HARE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00F5D60-3C1D-47DD-A06D-14B4876066F9}"/>
              </a:ext>
            </a:extLst>
          </p:cNvPr>
          <p:cNvSpPr/>
          <p:nvPr/>
        </p:nvSpPr>
        <p:spPr>
          <a:xfrm>
            <a:off x="3639093" y="2388009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5170BF5-A26A-4BDC-A5EB-254C952E3768}"/>
              </a:ext>
            </a:extLst>
          </p:cNvPr>
          <p:cNvSpPr/>
          <p:nvPr/>
        </p:nvSpPr>
        <p:spPr>
          <a:xfrm>
            <a:off x="3927944" y="2315644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C956092-250A-4E82-A724-BC56D43645E5}"/>
              </a:ext>
            </a:extLst>
          </p:cNvPr>
          <p:cNvSpPr/>
          <p:nvPr/>
        </p:nvSpPr>
        <p:spPr>
          <a:xfrm>
            <a:off x="4271249" y="2435096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F9993B5-5DAE-44B0-90CF-66EF2C77DA99}"/>
              </a:ext>
            </a:extLst>
          </p:cNvPr>
          <p:cNvSpPr/>
          <p:nvPr/>
        </p:nvSpPr>
        <p:spPr>
          <a:xfrm>
            <a:off x="5042807" y="1664588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9B9113D-336A-4A7A-A287-D32E4B08DFB8}"/>
              </a:ext>
            </a:extLst>
          </p:cNvPr>
          <p:cNvSpPr/>
          <p:nvPr/>
        </p:nvSpPr>
        <p:spPr>
          <a:xfrm>
            <a:off x="3168044" y="996003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66849AA-A2AD-4819-8CC3-84211C401E42}"/>
              </a:ext>
            </a:extLst>
          </p:cNvPr>
          <p:cNvSpPr/>
          <p:nvPr/>
        </p:nvSpPr>
        <p:spPr>
          <a:xfrm>
            <a:off x="3142084" y="127110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F43B663-2B4D-415D-9695-AF6FCD7299EF}"/>
              </a:ext>
            </a:extLst>
          </p:cNvPr>
          <p:cNvSpPr/>
          <p:nvPr/>
        </p:nvSpPr>
        <p:spPr>
          <a:xfrm>
            <a:off x="3268431" y="1499041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3AC06B-F0A6-4780-8A05-B1F971BD727A}"/>
              </a:ext>
            </a:extLst>
          </p:cNvPr>
          <p:cNvSpPr/>
          <p:nvPr/>
        </p:nvSpPr>
        <p:spPr>
          <a:xfrm>
            <a:off x="2365058" y="1338265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CBCAA1-D0D6-4F3A-8768-3945AE903B9A}"/>
              </a:ext>
            </a:extLst>
          </p:cNvPr>
          <p:cNvSpPr/>
          <p:nvPr/>
        </p:nvSpPr>
        <p:spPr>
          <a:xfrm>
            <a:off x="2519773" y="157427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D07D06C-A5E9-40D0-A02E-1AC3C0370A27}"/>
              </a:ext>
            </a:extLst>
          </p:cNvPr>
          <p:cNvSpPr/>
          <p:nvPr/>
        </p:nvSpPr>
        <p:spPr>
          <a:xfrm>
            <a:off x="2729803" y="33811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0BA347A-F56C-4F68-A4B6-7139BE60F044}"/>
              </a:ext>
            </a:extLst>
          </p:cNvPr>
          <p:cNvSpPr/>
          <p:nvPr/>
        </p:nvSpPr>
        <p:spPr>
          <a:xfrm>
            <a:off x="3085271" y="308433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A478A34-8AA5-44C0-9123-6FAD1A06A1B6}"/>
              </a:ext>
            </a:extLst>
          </p:cNvPr>
          <p:cNvSpPr/>
          <p:nvPr/>
        </p:nvSpPr>
        <p:spPr>
          <a:xfrm>
            <a:off x="4188476" y="197878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EAA0AC6-1B3F-497E-B2F4-65473AC97005}"/>
              </a:ext>
            </a:extLst>
          </p:cNvPr>
          <p:cNvSpPr/>
          <p:nvPr/>
        </p:nvSpPr>
        <p:spPr>
          <a:xfrm>
            <a:off x="5811957" y="543839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8BFA294-2463-4AC8-B9CB-8EC7D40E596A}"/>
              </a:ext>
            </a:extLst>
          </p:cNvPr>
          <p:cNvSpPr/>
          <p:nvPr/>
        </p:nvSpPr>
        <p:spPr>
          <a:xfrm>
            <a:off x="6245919" y="49481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406F30A-B095-4962-A1D5-99445708046B}"/>
              </a:ext>
            </a:extLst>
          </p:cNvPr>
          <p:cNvSpPr/>
          <p:nvPr/>
        </p:nvSpPr>
        <p:spPr>
          <a:xfrm>
            <a:off x="6291045" y="236691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C048A7B-B02F-4D54-A77F-73F1065E5E83}"/>
              </a:ext>
            </a:extLst>
          </p:cNvPr>
          <p:cNvSpPr/>
          <p:nvPr/>
        </p:nvSpPr>
        <p:spPr>
          <a:xfrm>
            <a:off x="7073003" y="109391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1439D6B-A592-40F0-A9CA-ECA2E94AB467}"/>
              </a:ext>
            </a:extLst>
          </p:cNvPr>
          <p:cNvSpPr/>
          <p:nvPr/>
        </p:nvSpPr>
        <p:spPr>
          <a:xfrm>
            <a:off x="1737462" y="2730402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65CA4CE-13A7-4837-9DB6-8B3EDF482922}"/>
              </a:ext>
            </a:extLst>
          </p:cNvPr>
          <p:cNvSpPr/>
          <p:nvPr/>
        </p:nvSpPr>
        <p:spPr>
          <a:xfrm>
            <a:off x="1909326" y="3076286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81F76D3-844C-43D2-92B8-DDF7C83C35B1}"/>
              </a:ext>
            </a:extLst>
          </p:cNvPr>
          <p:cNvSpPr/>
          <p:nvPr/>
        </p:nvSpPr>
        <p:spPr>
          <a:xfrm>
            <a:off x="3291174" y="3963505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AEDEF95-6912-413B-B2D6-FF62F5C9B0D8}"/>
              </a:ext>
            </a:extLst>
          </p:cNvPr>
          <p:cNvSpPr/>
          <p:nvPr/>
        </p:nvSpPr>
        <p:spPr>
          <a:xfrm>
            <a:off x="78875" y="276127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455FC99-377B-4BD3-92AE-E4B21AEEDC68}"/>
              </a:ext>
            </a:extLst>
          </p:cNvPr>
          <p:cNvSpPr/>
          <p:nvPr/>
        </p:nvSpPr>
        <p:spPr>
          <a:xfrm>
            <a:off x="1112417" y="1338265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E0D5DB0-8CC2-4EEC-8AD5-3AEFF4602125}"/>
              </a:ext>
            </a:extLst>
          </p:cNvPr>
          <p:cNvSpPr/>
          <p:nvPr/>
        </p:nvSpPr>
        <p:spPr>
          <a:xfrm>
            <a:off x="5458752" y="5757183"/>
            <a:ext cx="430139" cy="43013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21431FD-DE8A-45F7-8361-9133300D6BA1}"/>
              </a:ext>
            </a:extLst>
          </p:cNvPr>
          <p:cNvSpPr/>
          <p:nvPr/>
        </p:nvSpPr>
        <p:spPr>
          <a:xfrm rot="12611698">
            <a:off x="5365063" y="5691870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DOAC Angus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B2C0D0E-98A4-4B9C-98E7-00B6D5DE8972}"/>
              </a:ext>
            </a:extLst>
          </p:cNvPr>
          <p:cNvSpPr/>
          <p:nvPr/>
        </p:nvSpPr>
        <p:spPr>
          <a:xfrm>
            <a:off x="7752369" y="5295920"/>
            <a:ext cx="430139" cy="43013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7F3366-22A3-4780-9CE8-CA2F09DB408D}"/>
              </a:ext>
            </a:extLst>
          </p:cNvPr>
          <p:cNvSpPr/>
          <p:nvPr/>
        </p:nvSpPr>
        <p:spPr>
          <a:xfrm rot="12611698">
            <a:off x="7658679" y="5230607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DQUIP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6E10391-ED57-48E3-97A7-EB9B1B056007}"/>
              </a:ext>
            </a:extLst>
          </p:cNvPr>
          <p:cNvSpPr/>
          <p:nvPr/>
        </p:nvSpPr>
        <p:spPr>
          <a:xfrm>
            <a:off x="6704947" y="5872888"/>
            <a:ext cx="430139" cy="43013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F058827-1781-48FD-99DA-6F25D4EDDF5B}"/>
              </a:ext>
            </a:extLst>
          </p:cNvPr>
          <p:cNvSpPr/>
          <p:nvPr/>
        </p:nvSpPr>
        <p:spPr>
          <a:xfrm rot="12611698">
            <a:off x="6611257" y="5807575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Collorectal Cancer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1A12C41-187B-4F38-B702-4C7CE5486F7D}"/>
              </a:ext>
            </a:extLst>
          </p:cNvPr>
          <p:cNvSpPr/>
          <p:nvPr/>
        </p:nvSpPr>
        <p:spPr>
          <a:xfrm>
            <a:off x="8250977" y="3928285"/>
            <a:ext cx="430139" cy="43013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63944C-07C0-40A4-A5EB-F6651871ABD0}"/>
              </a:ext>
            </a:extLst>
          </p:cNvPr>
          <p:cNvSpPr/>
          <p:nvPr/>
        </p:nvSpPr>
        <p:spPr>
          <a:xfrm rot="12611698">
            <a:off x="8157288" y="386297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ECLS Cohort 2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90366A7-B255-403C-A850-269373BBF682}"/>
              </a:ext>
            </a:extLst>
          </p:cNvPr>
          <p:cNvSpPr/>
          <p:nvPr/>
        </p:nvSpPr>
        <p:spPr>
          <a:xfrm>
            <a:off x="9557101" y="4638496"/>
            <a:ext cx="430139" cy="43013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4684FD-A583-4E80-AD5E-61844EC8B1BC}"/>
              </a:ext>
            </a:extLst>
          </p:cNvPr>
          <p:cNvSpPr/>
          <p:nvPr/>
        </p:nvSpPr>
        <p:spPr>
          <a:xfrm rot="12611698">
            <a:off x="9463411" y="457318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Diabetic Retinopathy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D286849-209F-40C0-B536-6B085B81964F}"/>
              </a:ext>
            </a:extLst>
          </p:cNvPr>
          <p:cNvSpPr/>
          <p:nvPr/>
        </p:nvSpPr>
        <p:spPr>
          <a:xfrm>
            <a:off x="8584722" y="5812484"/>
            <a:ext cx="430139" cy="43013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20FC9C2-9A70-4759-B380-D7712F5EA78B}"/>
              </a:ext>
            </a:extLst>
          </p:cNvPr>
          <p:cNvSpPr/>
          <p:nvPr/>
        </p:nvSpPr>
        <p:spPr>
          <a:xfrm rot="12611698">
            <a:off x="8491032" y="574717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OOH Feasibility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38B3685-5F10-4D27-9813-0FE69FD290AB}"/>
              </a:ext>
            </a:extLst>
          </p:cNvPr>
          <p:cNvSpPr/>
          <p:nvPr/>
        </p:nvSpPr>
        <p:spPr>
          <a:xfrm>
            <a:off x="7501782" y="2081920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2A9CF1-6D34-466C-AF71-009DE4D7CF81}"/>
              </a:ext>
            </a:extLst>
          </p:cNvPr>
          <p:cNvSpPr/>
          <p:nvPr/>
        </p:nvSpPr>
        <p:spPr>
          <a:xfrm rot="12611698">
            <a:off x="7408093" y="2016608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Share Custom Extract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6A41B62-4171-4897-9071-BA974734A965}"/>
              </a:ext>
            </a:extLst>
          </p:cNvPr>
          <p:cNvSpPr/>
          <p:nvPr/>
        </p:nvSpPr>
        <p:spPr>
          <a:xfrm>
            <a:off x="6359401" y="-513381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732F90C-E914-4429-8121-6557E93F736A}"/>
              </a:ext>
            </a:extLst>
          </p:cNvPr>
          <p:cNvSpPr/>
          <p:nvPr/>
        </p:nvSpPr>
        <p:spPr>
          <a:xfrm rot="12611698">
            <a:off x="6265712" y="-578694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CHI Edris Proj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D9C5AE-BADC-444F-BAF3-04C279CB1E9B}"/>
              </a:ext>
            </a:extLst>
          </p:cNvPr>
          <p:cNvSpPr/>
          <p:nvPr/>
        </p:nvSpPr>
        <p:spPr>
          <a:xfrm>
            <a:off x="8107252" y="-728450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7EA0842-4C39-4E6B-9C46-3A5B09BAD73F}"/>
              </a:ext>
            </a:extLst>
          </p:cNvPr>
          <p:cNvSpPr/>
          <p:nvPr/>
        </p:nvSpPr>
        <p:spPr>
          <a:xfrm rot="12611698">
            <a:off x="8013563" y="-79376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Thenmalar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EA73F3E-395F-4280-8DF3-D4C5102FE7DB}"/>
              </a:ext>
            </a:extLst>
          </p:cNvPr>
          <p:cNvSpPr/>
          <p:nvPr/>
        </p:nvSpPr>
        <p:spPr>
          <a:xfrm>
            <a:off x="8543274" y="847528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A33F8F5-90C3-4D63-BA65-02BCD3D29EF5}"/>
              </a:ext>
            </a:extLst>
          </p:cNvPr>
          <p:cNvSpPr/>
          <p:nvPr/>
        </p:nvSpPr>
        <p:spPr>
          <a:xfrm rot="12611698">
            <a:off x="8449584" y="782216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ECLS Project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41F825E-B65B-4B7D-A24B-77526063ED59}"/>
              </a:ext>
            </a:extLst>
          </p:cNvPr>
          <p:cNvSpPr/>
          <p:nvPr/>
        </p:nvSpPr>
        <p:spPr>
          <a:xfrm>
            <a:off x="8419222" y="2269399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FECC877-9F3B-4102-A81E-6ADE5D9B3C10}"/>
              </a:ext>
            </a:extLst>
          </p:cNvPr>
          <p:cNvSpPr/>
          <p:nvPr/>
        </p:nvSpPr>
        <p:spPr>
          <a:xfrm rot="12611698">
            <a:off x="8325532" y="2204086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Retinopathy Study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1B086C0-82B8-4300-B508-FBD64BA3C145}"/>
              </a:ext>
            </a:extLst>
          </p:cNvPr>
          <p:cNvSpPr/>
          <p:nvPr/>
        </p:nvSpPr>
        <p:spPr>
          <a:xfrm>
            <a:off x="5630860" y="863420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18F4188-DB8C-4078-988D-F892F9A932D9}"/>
              </a:ext>
            </a:extLst>
          </p:cNvPr>
          <p:cNvSpPr/>
          <p:nvPr/>
        </p:nvSpPr>
        <p:spPr>
          <a:xfrm rot="12611698">
            <a:off x="5537171" y="798107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Genomics Db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E4685A9-EFF7-4515-AD55-58209AD91BDC}"/>
              </a:ext>
            </a:extLst>
          </p:cNvPr>
          <p:cNvSpPr/>
          <p:nvPr/>
        </p:nvSpPr>
        <p:spPr>
          <a:xfrm>
            <a:off x="7140014" y="-61735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3C24722-5173-4479-BCFF-C2788FF73FE3}"/>
              </a:ext>
            </a:extLst>
          </p:cNvPr>
          <p:cNvSpPr/>
          <p:nvPr/>
        </p:nvSpPr>
        <p:spPr>
          <a:xfrm rot="12611698">
            <a:off x="7046325" y="-127048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DQUIP 2017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E3CA57-0187-45A3-BB67-C7A8712E1A40}"/>
              </a:ext>
            </a:extLst>
          </p:cNvPr>
          <p:cNvSpPr/>
          <p:nvPr/>
        </p:nvSpPr>
        <p:spPr>
          <a:xfrm>
            <a:off x="2780938" y="2893963"/>
            <a:ext cx="5355628" cy="576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DDBA88-A229-42C6-9208-D33284A6B8FC}"/>
              </a:ext>
            </a:extLst>
          </p:cNvPr>
          <p:cNvSpPr/>
          <p:nvPr/>
        </p:nvSpPr>
        <p:spPr>
          <a:xfrm>
            <a:off x="2702493" y="2694632"/>
            <a:ext cx="26469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Diabetes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1535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721C2B-55CC-4DC3-991E-B44CE787942A}"/>
              </a:ext>
            </a:extLst>
          </p:cNvPr>
          <p:cNvSpPr/>
          <p:nvPr/>
        </p:nvSpPr>
        <p:spPr>
          <a:xfrm>
            <a:off x="3804086" y="2646147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985BD1-8D8E-44B1-B927-2FF88A5550D2}"/>
              </a:ext>
            </a:extLst>
          </p:cNvPr>
          <p:cNvSpPr/>
          <p:nvPr/>
        </p:nvSpPr>
        <p:spPr>
          <a:xfrm rot="17309149">
            <a:off x="3579905" y="2639338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Biochemistry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B8A231-89C4-4D6E-9D3A-EA603403FC5B}"/>
              </a:ext>
            </a:extLst>
          </p:cNvPr>
          <p:cNvSpPr/>
          <p:nvPr/>
        </p:nvSpPr>
        <p:spPr>
          <a:xfrm>
            <a:off x="4582201" y="1752040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1B99C-E236-4C4A-8789-863283CEAE9A}"/>
              </a:ext>
            </a:extLst>
          </p:cNvPr>
          <p:cNvSpPr/>
          <p:nvPr/>
        </p:nvSpPr>
        <p:spPr>
          <a:xfrm rot="12611698">
            <a:off x="4488512" y="1686727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Haematology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B3E0EF-155E-4964-A5AA-15AEF6A6C889}"/>
              </a:ext>
            </a:extLst>
          </p:cNvPr>
          <p:cNvSpPr/>
          <p:nvPr/>
        </p:nvSpPr>
        <p:spPr>
          <a:xfrm>
            <a:off x="3373947" y="1114717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469639-646B-452B-9CF6-184036D0DA43}"/>
              </a:ext>
            </a:extLst>
          </p:cNvPr>
          <p:cNvSpPr/>
          <p:nvPr/>
        </p:nvSpPr>
        <p:spPr>
          <a:xfrm rot="18737639">
            <a:off x="3076457" y="107470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08905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Hospital Admissions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7ACC03-68B4-4BFA-8A63-00C11AB89501}"/>
              </a:ext>
            </a:extLst>
          </p:cNvPr>
          <p:cNvSpPr/>
          <p:nvPr/>
        </p:nvSpPr>
        <p:spPr>
          <a:xfrm>
            <a:off x="2742049" y="-104601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81A40-35C5-4AB1-AD23-7B3EA6AE40FC}"/>
              </a:ext>
            </a:extLst>
          </p:cNvPr>
          <p:cNvSpPr/>
          <p:nvPr/>
        </p:nvSpPr>
        <p:spPr>
          <a:xfrm rot="12611698">
            <a:off x="2648360" y="-169914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Stroke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341F50-7BA2-4EE2-9D44-736E034E72F9}"/>
              </a:ext>
            </a:extLst>
          </p:cNvPr>
          <p:cNvSpPr/>
          <p:nvPr/>
        </p:nvSpPr>
        <p:spPr>
          <a:xfrm>
            <a:off x="799479" y="880455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0AEAD0-BAC7-4214-9D35-9F5672FBC7C1}"/>
              </a:ext>
            </a:extLst>
          </p:cNvPr>
          <p:cNvSpPr/>
          <p:nvPr/>
        </p:nvSpPr>
        <p:spPr>
          <a:xfrm rot="12611698">
            <a:off x="705790" y="81514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GB" sz="5400">
                <a:latin typeface="Calibri Light" panose="020F0302020204030204" pitchFamily="34" charset="0"/>
                <a:cs typeface="Calibri Light" panose="020F0302020204030204" pitchFamily="34" charset="0"/>
              </a:rPr>
              <a:t>GRO_Deaths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9CDEF8-E235-4BB1-AD2C-67E72BE69F1D}"/>
              </a:ext>
            </a:extLst>
          </p:cNvPr>
          <p:cNvSpPr/>
          <p:nvPr/>
        </p:nvSpPr>
        <p:spPr>
          <a:xfrm>
            <a:off x="2058025" y="1524754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7A050E-7E14-481B-B961-51E3211FA319}"/>
              </a:ext>
            </a:extLst>
          </p:cNvPr>
          <p:cNvSpPr/>
          <p:nvPr/>
        </p:nvSpPr>
        <p:spPr>
          <a:xfrm rot="12611698">
            <a:off x="1964335" y="145944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GB" sz="5400">
                <a:latin typeface="Calibri Light" panose="020F0302020204030204" pitchFamily="34" charset="0"/>
                <a:cs typeface="Calibri Light" panose="020F0302020204030204" pitchFamily="34" charset="0"/>
              </a:rPr>
              <a:t>Demography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8CE77AA-1A16-4B32-8F55-E0EB29C2D5B8}"/>
              </a:ext>
            </a:extLst>
          </p:cNvPr>
          <p:cNvSpPr/>
          <p:nvPr/>
        </p:nvSpPr>
        <p:spPr>
          <a:xfrm>
            <a:off x="4144887" y="-272179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F7742-379C-47B1-A3D4-F83718677050}"/>
              </a:ext>
            </a:extLst>
          </p:cNvPr>
          <p:cNvSpPr/>
          <p:nvPr/>
        </p:nvSpPr>
        <p:spPr>
          <a:xfrm rot="12611698">
            <a:off x="4051198" y="-33749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A&amp;E Drugs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EE5E7C-7BB4-47BA-B9B2-FBBB10646E2D}"/>
              </a:ext>
            </a:extLst>
          </p:cNvPr>
          <p:cNvSpPr/>
          <p:nvPr/>
        </p:nvSpPr>
        <p:spPr>
          <a:xfrm>
            <a:off x="1049400" y="-1279550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5831B8-CA76-4E0B-A631-DED449373AC8}"/>
              </a:ext>
            </a:extLst>
          </p:cNvPr>
          <p:cNvSpPr/>
          <p:nvPr/>
        </p:nvSpPr>
        <p:spPr>
          <a:xfrm rot="12611698">
            <a:off x="955711" y="-134486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A&amp;E Diagnosis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5B08EF-D1FF-48A6-A0AB-DE4A21038CA0}"/>
              </a:ext>
            </a:extLst>
          </p:cNvPr>
          <p:cNvSpPr/>
          <p:nvPr/>
        </p:nvSpPr>
        <p:spPr>
          <a:xfrm>
            <a:off x="3106168" y="-1707595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169D71-B7B4-41A1-A438-DA4DC06CB5AB}"/>
              </a:ext>
            </a:extLst>
          </p:cNvPr>
          <p:cNvSpPr/>
          <p:nvPr/>
        </p:nvSpPr>
        <p:spPr>
          <a:xfrm rot="12611698">
            <a:off x="3012479" y="-1772908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TARDIS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780B11-E2EC-4501-B950-D213116E7FEC}"/>
              </a:ext>
            </a:extLst>
          </p:cNvPr>
          <p:cNvSpPr/>
          <p:nvPr/>
        </p:nvSpPr>
        <p:spPr>
          <a:xfrm>
            <a:off x="-268491" y="2383036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6A874-0C26-42FE-ACF9-8F4F49CB62ED}"/>
              </a:ext>
            </a:extLst>
          </p:cNvPr>
          <p:cNvSpPr/>
          <p:nvPr/>
        </p:nvSpPr>
        <p:spPr>
          <a:xfrm rot="12611698">
            <a:off x="-362180" y="231772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GB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ard Data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1C2058-A617-472E-9966-19E6643F6782}"/>
              </a:ext>
            </a:extLst>
          </p:cNvPr>
          <p:cNvSpPr/>
          <p:nvPr/>
        </p:nvSpPr>
        <p:spPr>
          <a:xfrm>
            <a:off x="1049400" y="4664116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D7BEA4-EF58-47F5-A7DE-3E691178A4C0}"/>
              </a:ext>
            </a:extLst>
          </p:cNvPr>
          <p:cNvSpPr/>
          <p:nvPr/>
        </p:nvSpPr>
        <p:spPr>
          <a:xfrm rot="12611698">
            <a:off x="955711" y="459880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GB" sz="5400">
                <a:latin typeface="Calibri Light" panose="020F0302020204030204" pitchFamily="34" charset="0"/>
                <a:cs typeface="Calibri Light" panose="020F0302020204030204" pitchFamily="34" charset="0"/>
              </a:rPr>
              <a:t>SCIDiabetes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7CE878F-A8A8-4B3E-902C-20A75D721FAB}"/>
              </a:ext>
            </a:extLst>
          </p:cNvPr>
          <p:cNvSpPr/>
          <p:nvPr/>
        </p:nvSpPr>
        <p:spPr>
          <a:xfrm>
            <a:off x="3959777" y="5542114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75D7CB-7E25-4EA6-930A-A515F7295DC2}"/>
              </a:ext>
            </a:extLst>
          </p:cNvPr>
          <p:cNvSpPr/>
          <p:nvPr/>
        </p:nvSpPr>
        <p:spPr>
          <a:xfrm rot="12611698">
            <a:off x="3866087" y="547680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GB" sz="5400">
                <a:latin typeface="Calibri Light" panose="020F0302020204030204" pitchFamily="34" charset="0"/>
                <a:cs typeface="Calibri Light" panose="020F0302020204030204" pitchFamily="34" charset="0"/>
              </a:rPr>
              <a:t>Radiology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C00292-0AA0-4565-852B-D7F25B781B78}"/>
              </a:ext>
            </a:extLst>
          </p:cNvPr>
          <p:cNvSpPr/>
          <p:nvPr/>
        </p:nvSpPr>
        <p:spPr>
          <a:xfrm>
            <a:off x="1413955" y="2926824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372A85-F070-4278-8149-166A42831672}"/>
              </a:ext>
            </a:extLst>
          </p:cNvPr>
          <p:cNvSpPr/>
          <p:nvPr/>
        </p:nvSpPr>
        <p:spPr>
          <a:xfrm rot="12611698">
            <a:off x="1320266" y="286151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Immunology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0E8722E-B34C-4F19-8314-F4AF3ED2DA25}"/>
              </a:ext>
            </a:extLst>
          </p:cNvPr>
          <p:cNvSpPr/>
          <p:nvPr/>
        </p:nvSpPr>
        <p:spPr>
          <a:xfrm>
            <a:off x="2758437" y="3713215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203ACD-7C9D-4245-82F1-1131DAB15219}"/>
              </a:ext>
            </a:extLst>
          </p:cNvPr>
          <p:cNvSpPr/>
          <p:nvPr/>
        </p:nvSpPr>
        <p:spPr>
          <a:xfrm rot="12611698">
            <a:off x="2664748" y="364790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Diabetes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CA5C6A3-7AAE-40C4-9325-44C64D28E5FB}"/>
              </a:ext>
            </a:extLst>
          </p:cNvPr>
          <p:cNvSpPr/>
          <p:nvPr/>
        </p:nvSpPr>
        <p:spPr>
          <a:xfrm>
            <a:off x="5705335" y="2861217"/>
            <a:ext cx="430139" cy="43013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0577CD-CD67-41E4-A61E-73B9B36ACB3E}"/>
              </a:ext>
            </a:extLst>
          </p:cNvPr>
          <p:cNvSpPr/>
          <p:nvPr/>
        </p:nvSpPr>
        <p:spPr>
          <a:xfrm rot="12611698">
            <a:off x="5611646" y="2795904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ECLS Cohort 1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E5478FF-1F67-4688-AA8C-87E21BA28CCD}"/>
              </a:ext>
            </a:extLst>
          </p:cNvPr>
          <p:cNvSpPr/>
          <p:nvPr/>
        </p:nvSpPr>
        <p:spPr>
          <a:xfrm>
            <a:off x="4958349" y="4086494"/>
            <a:ext cx="430139" cy="43013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853FEF-BBAD-4ACA-80F7-45FB39777844}"/>
              </a:ext>
            </a:extLst>
          </p:cNvPr>
          <p:cNvSpPr/>
          <p:nvPr/>
        </p:nvSpPr>
        <p:spPr>
          <a:xfrm rot="12611698">
            <a:off x="4864659" y="402118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EPAD Batch 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1F4D4F8-27E3-43A1-99C1-5B2A1D4233FB}"/>
              </a:ext>
            </a:extLst>
          </p:cNvPr>
          <p:cNvSpPr/>
          <p:nvPr/>
        </p:nvSpPr>
        <p:spPr>
          <a:xfrm>
            <a:off x="6991069" y="3781856"/>
            <a:ext cx="430139" cy="43013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15B266-06E6-4892-9179-07D98E867946}"/>
              </a:ext>
            </a:extLst>
          </p:cNvPr>
          <p:cNvSpPr/>
          <p:nvPr/>
        </p:nvSpPr>
        <p:spPr>
          <a:xfrm rot="16200000">
            <a:off x="6798605" y="375668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For Fiona SHARE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149D656-72AF-4087-ADDB-CB8569A28999}"/>
              </a:ext>
            </a:extLst>
          </p:cNvPr>
          <p:cNvSpPr/>
          <p:nvPr/>
        </p:nvSpPr>
        <p:spPr>
          <a:xfrm>
            <a:off x="6137461" y="1891873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5E679C-8DB2-4E84-8C6B-BCF5B0ECB91F}"/>
              </a:ext>
            </a:extLst>
          </p:cNvPr>
          <p:cNvSpPr/>
          <p:nvPr/>
        </p:nvSpPr>
        <p:spPr>
          <a:xfrm rot="12611698">
            <a:off x="6043772" y="1826560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ECLS Project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EBB9E01-90B3-4F10-9BFD-545E3C35418D}"/>
              </a:ext>
            </a:extLst>
          </p:cNvPr>
          <p:cNvSpPr/>
          <p:nvPr/>
        </p:nvSpPr>
        <p:spPr>
          <a:xfrm>
            <a:off x="5949361" y="4784464"/>
            <a:ext cx="430139" cy="43013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7D32F8-71ED-4AD6-A39A-2828034638FC}"/>
              </a:ext>
            </a:extLst>
          </p:cNvPr>
          <p:cNvSpPr/>
          <p:nvPr/>
        </p:nvSpPr>
        <p:spPr>
          <a:xfrm rot="18549103">
            <a:off x="5712788" y="474899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EPAD Batch </a:t>
            </a:r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63073BF-FC60-432F-9307-630ECDD0208D}"/>
              </a:ext>
            </a:extLst>
          </p:cNvPr>
          <p:cNvSpPr/>
          <p:nvPr/>
        </p:nvSpPr>
        <p:spPr>
          <a:xfrm>
            <a:off x="7266832" y="961621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76096DE-5010-43A8-B9AC-03E5E7907619}"/>
              </a:ext>
            </a:extLst>
          </p:cNvPr>
          <p:cNvSpPr/>
          <p:nvPr/>
        </p:nvSpPr>
        <p:spPr>
          <a:xfrm rot="16536892">
            <a:off x="7040521" y="969765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SCI Diabetes RCT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18D921-224B-42CF-B49F-3DC8A421308E}"/>
              </a:ext>
            </a:extLst>
          </p:cNvPr>
          <p:cNvSpPr/>
          <p:nvPr/>
        </p:nvSpPr>
        <p:spPr>
          <a:xfrm>
            <a:off x="5826272" y="122685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0BC9AB5-AE67-4357-9617-F6A8C4E62E5D}"/>
              </a:ext>
            </a:extLst>
          </p:cNvPr>
          <p:cNvSpPr/>
          <p:nvPr/>
        </p:nvSpPr>
        <p:spPr>
          <a:xfrm rot="12611698">
            <a:off x="5732582" y="5737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HARE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00F5D60-3C1D-47DD-A06D-14B4876066F9}"/>
              </a:ext>
            </a:extLst>
          </p:cNvPr>
          <p:cNvSpPr/>
          <p:nvPr/>
        </p:nvSpPr>
        <p:spPr>
          <a:xfrm>
            <a:off x="3639093" y="2388009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5170BF5-A26A-4BDC-A5EB-254C952E3768}"/>
              </a:ext>
            </a:extLst>
          </p:cNvPr>
          <p:cNvSpPr/>
          <p:nvPr/>
        </p:nvSpPr>
        <p:spPr>
          <a:xfrm>
            <a:off x="3927944" y="2315644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C956092-250A-4E82-A724-BC56D43645E5}"/>
              </a:ext>
            </a:extLst>
          </p:cNvPr>
          <p:cNvSpPr/>
          <p:nvPr/>
        </p:nvSpPr>
        <p:spPr>
          <a:xfrm>
            <a:off x="4271249" y="2435096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F9993B5-5DAE-44B0-90CF-66EF2C77DA99}"/>
              </a:ext>
            </a:extLst>
          </p:cNvPr>
          <p:cNvSpPr/>
          <p:nvPr/>
        </p:nvSpPr>
        <p:spPr>
          <a:xfrm>
            <a:off x="5042807" y="1664588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9B9113D-336A-4A7A-A287-D32E4B08DFB8}"/>
              </a:ext>
            </a:extLst>
          </p:cNvPr>
          <p:cNvSpPr/>
          <p:nvPr/>
        </p:nvSpPr>
        <p:spPr>
          <a:xfrm>
            <a:off x="3168044" y="996003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66849AA-A2AD-4819-8CC3-84211C401E42}"/>
              </a:ext>
            </a:extLst>
          </p:cNvPr>
          <p:cNvSpPr/>
          <p:nvPr/>
        </p:nvSpPr>
        <p:spPr>
          <a:xfrm>
            <a:off x="3142084" y="127110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F43B663-2B4D-415D-9695-AF6FCD7299EF}"/>
              </a:ext>
            </a:extLst>
          </p:cNvPr>
          <p:cNvSpPr/>
          <p:nvPr/>
        </p:nvSpPr>
        <p:spPr>
          <a:xfrm>
            <a:off x="3268431" y="1499041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3AC06B-F0A6-4780-8A05-B1F971BD727A}"/>
              </a:ext>
            </a:extLst>
          </p:cNvPr>
          <p:cNvSpPr/>
          <p:nvPr/>
        </p:nvSpPr>
        <p:spPr>
          <a:xfrm>
            <a:off x="2365058" y="1338265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CBCAA1-D0D6-4F3A-8768-3945AE903B9A}"/>
              </a:ext>
            </a:extLst>
          </p:cNvPr>
          <p:cNvSpPr/>
          <p:nvPr/>
        </p:nvSpPr>
        <p:spPr>
          <a:xfrm>
            <a:off x="2519773" y="157427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D07D06C-A5E9-40D0-A02E-1AC3C0370A27}"/>
              </a:ext>
            </a:extLst>
          </p:cNvPr>
          <p:cNvSpPr/>
          <p:nvPr/>
        </p:nvSpPr>
        <p:spPr>
          <a:xfrm>
            <a:off x="2729803" y="33811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0BA347A-F56C-4F68-A4B6-7139BE60F044}"/>
              </a:ext>
            </a:extLst>
          </p:cNvPr>
          <p:cNvSpPr/>
          <p:nvPr/>
        </p:nvSpPr>
        <p:spPr>
          <a:xfrm>
            <a:off x="3085271" y="308433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A478A34-8AA5-44C0-9123-6FAD1A06A1B6}"/>
              </a:ext>
            </a:extLst>
          </p:cNvPr>
          <p:cNvSpPr/>
          <p:nvPr/>
        </p:nvSpPr>
        <p:spPr>
          <a:xfrm>
            <a:off x="4188476" y="197878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EAA0AC6-1B3F-497E-B2F4-65473AC97005}"/>
              </a:ext>
            </a:extLst>
          </p:cNvPr>
          <p:cNvSpPr/>
          <p:nvPr/>
        </p:nvSpPr>
        <p:spPr>
          <a:xfrm>
            <a:off x="5811957" y="543839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8BFA294-2463-4AC8-B9CB-8EC7D40E596A}"/>
              </a:ext>
            </a:extLst>
          </p:cNvPr>
          <p:cNvSpPr/>
          <p:nvPr/>
        </p:nvSpPr>
        <p:spPr>
          <a:xfrm>
            <a:off x="6245919" y="49481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406F30A-B095-4962-A1D5-99445708046B}"/>
              </a:ext>
            </a:extLst>
          </p:cNvPr>
          <p:cNvSpPr/>
          <p:nvPr/>
        </p:nvSpPr>
        <p:spPr>
          <a:xfrm>
            <a:off x="6291045" y="236691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C048A7B-B02F-4D54-A77F-73F1065E5E83}"/>
              </a:ext>
            </a:extLst>
          </p:cNvPr>
          <p:cNvSpPr/>
          <p:nvPr/>
        </p:nvSpPr>
        <p:spPr>
          <a:xfrm>
            <a:off x="7073003" y="109391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1439D6B-A592-40F0-A9CA-ECA2E94AB467}"/>
              </a:ext>
            </a:extLst>
          </p:cNvPr>
          <p:cNvSpPr/>
          <p:nvPr/>
        </p:nvSpPr>
        <p:spPr>
          <a:xfrm>
            <a:off x="1737462" y="2730402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65CA4CE-13A7-4837-9DB6-8B3EDF482922}"/>
              </a:ext>
            </a:extLst>
          </p:cNvPr>
          <p:cNvSpPr/>
          <p:nvPr/>
        </p:nvSpPr>
        <p:spPr>
          <a:xfrm>
            <a:off x="1909326" y="3076286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81F76D3-844C-43D2-92B8-DDF7C83C35B1}"/>
              </a:ext>
            </a:extLst>
          </p:cNvPr>
          <p:cNvSpPr/>
          <p:nvPr/>
        </p:nvSpPr>
        <p:spPr>
          <a:xfrm>
            <a:off x="3291174" y="3963505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AEDEF95-6912-413B-B2D6-FF62F5C9B0D8}"/>
              </a:ext>
            </a:extLst>
          </p:cNvPr>
          <p:cNvSpPr/>
          <p:nvPr/>
        </p:nvSpPr>
        <p:spPr>
          <a:xfrm>
            <a:off x="78875" y="276127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455FC99-377B-4BD3-92AE-E4B21AEEDC68}"/>
              </a:ext>
            </a:extLst>
          </p:cNvPr>
          <p:cNvSpPr/>
          <p:nvPr/>
        </p:nvSpPr>
        <p:spPr>
          <a:xfrm>
            <a:off x="1112417" y="1338265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E0D5DB0-8CC2-4EEC-8AD5-3AEFF4602125}"/>
              </a:ext>
            </a:extLst>
          </p:cNvPr>
          <p:cNvSpPr/>
          <p:nvPr/>
        </p:nvSpPr>
        <p:spPr>
          <a:xfrm>
            <a:off x="5458752" y="5757183"/>
            <a:ext cx="430139" cy="43013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21431FD-DE8A-45F7-8361-9133300D6BA1}"/>
              </a:ext>
            </a:extLst>
          </p:cNvPr>
          <p:cNvSpPr/>
          <p:nvPr/>
        </p:nvSpPr>
        <p:spPr>
          <a:xfrm rot="12611698">
            <a:off x="5365063" y="5691870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DOAC Angus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B2C0D0E-98A4-4B9C-98E7-00B6D5DE8972}"/>
              </a:ext>
            </a:extLst>
          </p:cNvPr>
          <p:cNvSpPr/>
          <p:nvPr/>
        </p:nvSpPr>
        <p:spPr>
          <a:xfrm>
            <a:off x="7752369" y="5295920"/>
            <a:ext cx="430139" cy="43013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7F3366-22A3-4780-9CE8-CA2F09DB408D}"/>
              </a:ext>
            </a:extLst>
          </p:cNvPr>
          <p:cNvSpPr/>
          <p:nvPr/>
        </p:nvSpPr>
        <p:spPr>
          <a:xfrm rot="12611698">
            <a:off x="7658679" y="5230607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DQUIP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6E10391-ED57-48E3-97A7-EB9B1B056007}"/>
              </a:ext>
            </a:extLst>
          </p:cNvPr>
          <p:cNvSpPr/>
          <p:nvPr/>
        </p:nvSpPr>
        <p:spPr>
          <a:xfrm>
            <a:off x="6704947" y="5872888"/>
            <a:ext cx="430139" cy="43013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F058827-1781-48FD-99DA-6F25D4EDDF5B}"/>
              </a:ext>
            </a:extLst>
          </p:cNvPr>
          <p:cNvSpPr/>
          <p:nvPr/>
        </p:nvSpPr>
        <p:spPr>
          <a:xfrm rot="12611698">
            <a:off x="6611257" y="5807575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Collorectal Cancer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1A12C41-187B-4F38-B702-4C7CE5486F7D}"/>
              </a:ext>
            </a:extLst>
          </p:cNvPr>
          <p:cNvSpPr/>
          <p:nvPr/>
        </p:nvSpPr>
        <p:spPr>
          <a:xfrm>
            <a:off x="8250977" y="3928285"/>
            <a:ext cx="430139" cy="43013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63944C-07C0-40A4-A5EB-F6651871ABD0}"/>
              </a:ext>
            </a:extLst>
          </p:cNvPr>
          <p:cNvSpPr/>
          <p:nvPr/>
        </p:nvSpPr>
        <p:spPr>
          <a:xfrm rot="12611698">
            <a:off x="8157288" y="386297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ECLS Cohort 2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90366A7-B255-403C-A850-269373BBF682}"/>
              </a:ext>
            </a:extLst>
          </p:cNvPr>
          <p:cNvSpPr/>
          <p:nvPr/>
        </p:nvSpPr>
        <p:spPr>
          <a:xfrm>
            <a:off x="9557101" y="4638496"/>
            <a:ext cx="430139" cy="43013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4684FD-A583-4E80-AD5E-61844EC8B1BC}"/>
              </a:ext>
            </a:extLst>
          </p:cNvPr>
          <p:cNvSpPr/>
          <p:nvPr/>
        </p:nvSpPr>
        <p:spPr>
          <a:xfrm rot="12611698">
            <a:off x="9463411" y="457318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Diabetic Retinopathy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D286849-209F-40C0-B536-6B085B81964F}"/>
              </a:ext>
            </a:extLst>
          </p:cNvPr>
          <p:cNvSpPr/>
          <p:nvPr/>
        </p:nvSpPr>
        <p:spPr>
          <a:xfrm>
            <a:off x="8584722" y="5812484"/>
            <a:ext cx="430139" cy="43013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20FC9C2-9A70-4759-B380-D7712F5EA78B}"/>
              </a:ext>
            </a:extLst>
          </p:cNvPr>
          <p:cNvSpPr/>
          <p:nvPr/>
        </p:nvSpPr>
        <p:spPr>
          <a:xfrm rot="12611698">
            <a:off x="8491032" y="574717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OOH Feasibility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38B3685-5F10-4D27-9813-0FE69FD290AB}"/>
              </a:ext>
            </a:extLst>
          </p:cNvPr>
          <p:cNvSpPr/>
          <p:nvPr/>
        </p:nvSpPr>
        <p:spPr>
          <a:xfrm>
            <a:off x="7501782" y="2081920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2A9CF1-6D34-466C-AF71-009DE4D7CF81}"/>
              </a:ext>
            </a:extLst>
          </p:cNvPr>
          <p:cNvSpPr/>
          <p:nvPr/>
        </p:nvSpPr>
        <p:spPr>
          <a:xfrm rot="12611698">
            <a:off x="7408093" y="2016608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Share Custom Extract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6A41B62-4171-4897-9071-BA974734A965}"/>
              </a:ext>
            </a:extLst>
          </p:cNvPr>
          <p:cNvSpPr/>
          <p:nvPr/>
        </p:nvSpPr>
        <p:spPr>
          <a:xfrm>
            <a:off x="6359401" y="-513381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732F90C-E914-4429-8121-6557E93F736A}"/>
              </a:ext>
            </a:extLst>
          </p:cNvPr>
          <p:cNvSpPr/>
          <p:nvPr/>
        </p:nvSpPr>
        <p:spPr>
          <a:xfrm rot="12611698">
            <a:off x="6265712" y="-578694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CHI Edris Proj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D9C5AE-BADC-444F-BAF3-04C279CB1E9B}"/>
              </a:ext>
            </a:extLst>
          </p:cNvPr>
          <p:cNvSpPr/>
          <p:nvPr/>
        </p:nvSpPr>
        <p:spPr>
          <a:xfrm>
            <a:off x="8107252" y="-728450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7EA0842-4C39-4E6B-9C46-3A5B09BAD73F}"/>
              </a:ext>
            </a:extLst>
          </p:cNvPr>
          <p:cNvSpPr/>
          <p:nvPr/>
        </p:nvSpPr>
        <p:spPr>
          <a:xfrm rot="12611698">
            <a:off x="8013563" y="-79376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Thenmalar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EA73F3E-395F-4280-8DF3-D4C5102FE7DB}"/>
              </a:ext>
            </a:extLst>
          </p:cNvPr>
          <p:cNvSpPr/>
          <p:nvPr/>
        </p:nvSpPr>
        <p:spPr>
          <a:xfrm>
            <a:off x="8543274" y="847528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A33F8F5-90C3-4D63-BA65-02BCD3D29EF5}"/>
              </a:ext>
            </a:extLst>
          </p:cNvPr>
          <p:cNvSpPr/>
          <p:nvPr/>
        </p:nvSpPr>
        <p:spPr>
          <a:xfrm rot="12611698">
            <a:off x="8449584" y="782216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ECLS Project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41F825E-B65B-4B7D-A24B-77526063ED59}"/>
              </a:ext>
            </a:extLst>
          </p:cNvPr>
          <p:cNvSpPr/>
          <p:nvPr/>
        </p:nvSpPr>
        <p:spPr>
          <a:xfrm>
            <a:off x="8419222" y="2269399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FECC877-9F3B-4102-A81E-6ADE5D9B3C10}"/>
              </a:ext>
            </a:extLst>
          </p:cNvPr>
          <p:cNvSpPr/>
          <p:nvPr/>
        </p:nvSpPr>
        <p:spPr>
          <a:xfrm rot="12611698">
            <a:off x="8325532" y="2204086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Retinopathy Study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1B086C0-82B8-4300-B508-FBD64BA3C145}"/>
              </a:ext>
            </a:extLst>
          </p:cNvPr>
          <p:cNvSpPr/>
          <p:nvPr/>
        </p:nvSpPr>
        <p:spPr>
          <a:xfrm>
            <a:off x="5630860" y="863420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18F4188-DB8C-4078-988D-F892F9A932D9}"/>
              </a:ext>
            </a:extLst>
          </p:cNvPr>
          <p:cNvSpPr/>
          <p:nvPr/>
        </p:nvSpPr>
        <p:spPr>
          <a:xfrm rot="12611698">
            <a:off x="5537171" y="798107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Genomics Db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E4685A9-EFF7-4515-AD55-58209AD91BDC}"/>
              </a:ext>
            </a:extLst>
          </p:cNvPr>
          <p:cNvSpPr/>
          <p:nvPr/>
        </p:nvSpPr>
        <p:spPr>
          <a:xfrm>
            <a:off x="7140014" y="-61735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3C24722-5173-4479-BCFF-C2788FF73FE3}"/>
              </a:ext>
            </a:extLst>
          </p:cNvPr>
          <p:cNvSpPr/>
          <p:nvPr/>
        </p:nvSpPr>
        <p:spPr>
          <a:xfrm rot="12611698">
            <a:off x="7046325" y="-127048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DQUIP 2017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6C74780D-18C1-4E21-846D-F9669D2F5FBC}"/>
              </a:ext>
            </a:extLst>
          </p:cNvPr>
          <p:cNvSpPr/>
          <p:nvPr/>
        </p:nvSpPr>
        <p:spPr>
          <a:xfrm>
            <a:off x="3578967" y="2833099"/>
            <a:ext cx="1682537" cy="2381504"/>
          </a:xfrm>
          <a:prstGeom prst="arc">
            <a:avLst>
              <a:gd name="adj1" fmla="val 16194448"/>
              <a:gd name="adj2" fmla="val 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0" name="Arc 99">
            <a:extLst>
              <a:ext uri="{FF2B5EF4-FFF2-40B4-BE49-F238E27FC236}">
                <a16:creationId xmlns:a16="http://schemas.microsoft.com/office/drawing/2014/main" id="{957F9A6C-41A5-4B96-B269-1C7118626C9C}"/>
              </a:ext>
            </a:extLst>
          </p:cNvPr>
          <p:cNvSpPr/>
          <p:nvPr/>
        </p:nvSpPr>
        <p:spPr>
          <a:xfrm flipV="1">
            <a:off x="3126059" y="-14584"/>
            <a:ext cx="2683694" cy="2660730"/>
          </a:xfrm>
          <a:prstGeom prst="arc">
            <a:avLst>
              <a:gd name="adj1" fmla="val 16114825"/>
              <a:gd name="adj2" fmla="val 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1" name="Arc 100">
            <a:extLst>
              <a:ext uri="{FF2B5EF4-FFF2-40B4-BE49-F238E27FC236}">
                <a16:creationId xmlns:a16="http://schemas.microsoft.com/office/drawing/2014/main" id="{EC3B30C3-1319-4C51-9E2D-4A5207A5D50C}"/>
              </a:ext>
            </a:extLst>
          </p:cNvPr>
          <p:cNvSpPr/>
          <p:nvPr/>
        </p:nvSpPr>
        <p:spPr>
          <a:xfrm>
            <a:off x="2316568" y="2771447"/>
            <a:ext cx="3906778" cy="3531580"/>
          </a:xfrm>
          <a:prstGeom prst="arc">
            <a:avLst>
              <a:gd name="adj1" fmla="val 16513970"/>
              <a:gd name="adj2" fmla="val 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491994E8-91AF-4753-A243-E6C926D8B404}"/>
              </a:ext>
            </a:extLst>
          </p:cNvPr>
          <p:cNvSpPr/>
          <p:nvPr/>
        </p:nvSpPr>
        <p:spPr>
          <a:xfrm flipV="1">
            <a:off x="648950" y="35233"/>
            <a:ext cx="8029794" cy="2682162"/>
          </a:xfrm>
          <a:prstGeom prst="arc">
            <a:avLst>
              <a:gd name="adj1" fmla="val 15570728"/>
              <a:gd name="adj2" fmla="val 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774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3D53-D4F3-4846-B9A9-0AD476C6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HIC Live RDMP Deployment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23493-C90F-4426-BE00-389DC86A0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" y="1807737"/>
            <a:ext cx="181000" cy="18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338FA8-2125-4678-9FF3-2AEC8B67D1C6}"/>
              </a:ext>
            </a:extLst>
          </p:cNvPr>
          <p:cNvSpPr txBox="1"/>
          <p:nvPr/>
        </p:nvSpPr>
        <p:spPr>
          <a:xfrm>
            <a:off x="1102772" y="1707516"/>
            <a:ext cx="121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Catalogues</a:t>
            </a:r>
          </a:p>
          <a:p>
            <a:pPr algn="ctr"/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576</a:t>
            </a:r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CC4A27-B52B-487B-BA32-5F6DD0448702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1708804" y="2353847"/>
            <a:ext cx="0" cy="61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CB5DE0B-FCFE-49ED-9BDB-5F6C8FFE06DB}"/>
              </a:ext>
            </a:extLst>
          </p:cNvPr>
          <p:cNvSpPr/>
          <p:nvPr/>
        </p:nvSpPr>
        <p:spPr>
          <a:xfrm>
            <a:off x="1092513" y="2970260"/>
            <a:ext cx="1232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Extractable</a:t>
            </a:r>
          </a:p>
          <a:p>
            <a:pPr algn="ctr"/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364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8BA403-23D0-4B0A-B0CB-3F54058CEA3A}"/>
              </a:ext>
            </a:extLst>
          </p:cNvPr>
          <p:cNvSpPr/>
          <p:nvPr/>
        </p:nvSpPr>
        <p:spPr>
          <a:xfrm>
            <a:off x="901788" y="4203086"/>
            <a:ext cx="16140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Project Specific</a:t>
            </a:r>
          </a:p>
          <a:p>
            <a:pPr algn="ctr"/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115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C6970A-002D-402C-BEB8-7DCFF7EAB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28" y="3059349"/>
            <a:ext cx="200053" cy="2095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708C9B-26B0-4C8A-A178-19087A621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29" y="4310111"/>
            <a:ext cx="190527" cy="20005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FDACEE-DAA6-4BE7-8732-B106A2CAB472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1708804" y="3616591"/>
            <a:ext cx="0" cy="586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7E79162C-949E-43BD-B186-E12493D96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9756" y="1790327"/>
            <a:ext cx="190527" cy="19052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E34A81E-E984-438D-B47E-0EDA4FFAF01D}"/>
              </a:ext>
            </a:extLst>
          </p:cNvPr>
          <p:cNvSpPr txBox="1"/>
          <p:nvPr/>
        </p:nvSpPr>
        <p:spPr>
          <a:xfrm>
            <a:off x="3280283" y="1690688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Cohort Queries</a:t>
            </a:r>
          </a:p>
          <a:p>
            <a:pPr algn="ctr"/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221</a:t>
            </a:r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BF67A00-42C6-4D81-A159-92B454903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1413" y="2959895"/>
            <a:ext cx="181000" cy="181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2105F73-4BA7-40A1-B151-0053EEFC710E}"/>
              </a:ext>
            </a:extLst>
          </p:cNvPr>
          <p:cNvSpPr/>
          <p:nvPr/>
        </p:nvSpPr>
        <p:spPr>
          <a:xfrm>
            <a:off x="3452413" y="2840972"/>
            <a:ext cx="12702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Cohort Sets</a:t>
            </a:r>
          </a:p>
          <a:p>
            <a:pPr algn="ctr"/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1260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60A008-335E-459C-86B5-72285EFF59A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314835" y="2030682"/>
            <a:ext cx="1267264" cy="77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D1ED0D2-47CA-4152-93C2-15BDA9A80DC1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4087555" y="2337019"/>
            <a:ext cx="1" cy="50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04F40C7B-8A3B-416D-B813-8DFDE9ABF7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4526" y="1790327"/>
            <a:ext cx="171474" cy="1810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9F51D1-7687-4232-9C89-119B54BF8375}"/>
              </a:ext>
            </a:extLst>
          </p:cNvPr>
          <p:cNvCxnSpPr>
            <a:cxnSpLocks/>
          </p:cNvCxnSpPr>
          <p:nvPr/>
        </p:nvCxnSpPr>
        <p:spPr>
          <a:xfrm>
            <a:off x="4894828" y="1880827"/>
            <a:ext cx="860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76970A0-DAE2-4334-AF43-46111E7F71D3}"/>
              </a:ext>
            </a:extLst>
          </p:cNvPr>
          <p:cNvSpPr/>
          <p:nvPr/>
        </p:nvSpPr>
        <p:spPr>
          <a:xfrm>
            <a:off x="6075499" y="1690688"/>
            <a:ext cx="17851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Final Cohort Lists</a:t>
            </a:r>
          </a:p>
          <a:p>
            <a:pPr algn="ctr"/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397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1C9BDE8-5439-423E-8F45-4BF9FF8BAE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17637" y="1783837"/>
            <a:ext cx="181000" cy="181000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B2BC24B-D1D1-4AFF-8CBD-D0654FEFCC45}"/>
              </a:ext>
            </a:extLst>
          </p:cNvPr>
          <p:cNvCxnSpPr>
            <a:cxnSpLocks/>
          </p:cNvCxnSpPr>
          <p:nvPr/>
        </p:nvCxnSpPr>
        <p:spPr>
          <a:xfrm>
            <a:off x="7296693" y="2107875"/>
            <a:ext cx="1159510" cy="73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901F054-1C48-4850-BF06-919676828F5C}"/>
              </a:ext>
            </a:extLst>
          </p:cNvPr>
          <p:cNvSpPr/>
          <p:nvPr/>
        </p:nvSpPr>
        <p:spPr>
          <a:xfrm>
            <a:off x="9498637" y="1690688"/>
            <a:ext cx="9359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Projects</a:t>
            </a:r>
          </a:p>
          <a:p>
            <a:pPr algn="ctr"/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175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F4162E7-EEF4-4F2D-A545-83E96F58C1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6695" y="2947310"/>
            <a:ext cx="181000" cy="181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4809418-CE1B-4338-811F-5D7B08CC519C}"/>
              </a:ext>
            </a:extLst>
          </p:cNvPr>
          <p:cNvSpPr/>
          <p:nvPr/>
        </p:nvSpPr>
        <p:spPr>
          <a:xfrm>
            <a:off x="8716420" y="2840972"/>
            <a:ext cx="25512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Extraction Configurations</a:t>
            </a:r>
          </a:p>
          <a:p>
            <a:pPr algn="ctr"/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640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19645DC-CBC7-470F-8AD3-8701F61EF8D6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9966618" y="2337019"/>
            <a:ext cx="0" cy="39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c 60">
            <a:extLst>
              <a:ext uri="{FF2B5EF4-FFF2-40B4-BE49-F238E27FC236}">
                <a16:creationId xmlns:a16="http://schemas.microsoft.com/office/drawing/2014/main" id="{A795DB8D-12A1-4593-B349-86029762EAC3}"/>
              </a:ext>
            </a:extLst>
          </p:cNvPr>
          <p:cNvSpPr/>
          <p:nvPr/>
        </p:nvSpPr>
        <p:spPr>
          <a:xfrm flipV="1">
            <a:off x="2085443" y="2875842"/>
            <a:ext cx="6419358" cy="727252"/>
          </a:xfrm>
          <a:prstGeom prst="arc">
            <a:avLst>
              <a:gd name="adj1" fmla="val 10917626"/>
              <a:gd name="adj2" fmla="val 215639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DDEFE0E-77E2-4C85-BFAF-649B459B39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5324" y="5609829"/>
            <a:ext cx="181000" cy="190527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4F9D80E-2374-4F84-AD46-6C6ADE2E746A}"/>
              </a:ext>
            </a:extLst>
          </p:cNvPr>
          <p:cNvSpPr/>
          <p:nvPr/>
        </p:nvSpPr>
        <p:spPr>
          <a:xfrm>
            <a:off x="989509" y="5508692"/>
            <a:ext cx="14699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Master Filters</a:t>
            </a:r>
          </a:p>
          <a:p>
            <a:pPr algn="ctr"/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190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9C9267F-4D34-40C9-9761-E6D5AF3BAC6D}"/>
              </a:ext>
            </a:extLst>
          </p:cNvPr>
          <p:cNvCxnSpPr>
            <a:cxnSpLocks/>
          </p:cNvCxnSpPr>
          <p:nvPr/>
        </p:nvCxnSpPr>
        <p:spPr>
          <a:xfrm>
            <a:off x="2512329" y="5916097"/>
            <a:ext cx="1230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4D2F4F83-0401-4CC5-B636-1DC20BCC01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95307" y="5826563"/>
            <a:ext cx="181000" cy="190527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1621BE9A-3EA6-4375-A310-4AFFEF1135E4}"/>
              </a:ext>
            </a:extLst>
          </p:cNvPr>
          <p:cNvSpPr/>
          <p:nvPr/>
        </p:nvSpPr>
        <p:spPr>
          <a:xfrm>
            <a:off x="3885807" y="5727000"/>
            <a:ext cx="1800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Cohort Set Filters</a:t>
            </a:r>
          </a:p>
          <a:p>
            <a:pPr algn="ctr"/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2324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9DC05F2E-BE7E-4562-AD1C-D8B1DCDC54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27137" y="5514566"/>
            <a:ext cx="181000" cy="190527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51BFD797-AE29-4981-8F86-FB08C0F8A96C}"/>
              </a:ext>
            </a:extLst>
          </p:cNvPr>
          <p:cNvSpPr/>
          <p:nvPr/>
        </p:nvSpPr>
        <p:spPr>
          <a:xfrm>
            <a:off x="9317637" y="5415003"/>
            <a:ext cx="14549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Extract Filters</a:t>
            </a:r>
          </a:p>
          <a:p>
            <a:pPr algn="ctr"/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4452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B8375A-7FA9-428D-B702-13BBEB1BECC9}"/>
              </a:ext>
            </a:extLst>
          </p:cNvPr>
          <p:cNvSpPr txBox="1"/>
          <p:nvPr/>
        </p:nvSpPr>
        <p:spPr>
          <a:xfrm>
            <a:off x="4205841" y="3599194"/>
            <a:ext cx="2607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Datasets Selected</a:t>
            </a:r>
          </a:p>
          <a:p>
            <a:pPr algn="ctr"/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4,593</a:t>
            </a:r>
          </a:p>
          <a:p>
            <a:pPr algn="ctr"/>
            <a:r>
              <a:rPr lang="en-US" i="1">
                <a:latin typeface="Calibri Light" panose="020F0302020204030204" pitchFamily="34" charset="0"/>
                <a:cs typeface="Calibri Light" panose="020F0302020204030204" pitchFamily="34" charset="0"/>
              </a:rPr>
              <a:t>(for extraction in a config)</a:t>
            </a:r>
            <a:endParaRPr lang="en-GB" i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46D4E6B-D345-40A0-BC8F-B63CA0FC2D05}"/>
              </a:ext>
            </a:extLst>
          </p:cNvPr>
          <p:cNvCxnSpPr>
            <a:cxnSpLocks/>
          </p:cNvCxnSpPr>
          <p:nvPr/>
        </p:nvCxnSpPr>
        <p:spPr>
          <a:xfrm>
            <a:off x="2512329" y="5609829"/>
            <a:ext cx="6581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DA65F0B-927F-48CA-B251-7E8F43A42DBA}"/>
              </a:ext>
            </a:extLst>
          </p:cNvPr>
          <p:cNvSpPr/>
          <p:nvPr/>
        </p:nvSpPr>
        <p:spPr>
          <a:xfrm>
            <a:off x="1493733" y="1110101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CC6BFB2-CF42-421A-9E3A-AA3060893450}"/>
              </a:ext>
            </a:extLst>
          </p:cNvPr>
          <p:cNvSpPr/>
          <p:nvPr/>
        </p:nvSpPr>
        <p:spPr>
          <a:xfrm>
            <a:off x="3754414" y="1112267"/>
            <a:ext cx="430139" cy="43013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5DD4CC3-A185-4033-8A73-9C645677992F}"/>
              </a:ext>
            </a:extLst>
          </p:cNvPr>
          <p:cNvSpPr/>
          <p:nvPr/>
        </p:nvSpPr>
        <p:spPr>
          <a:xfrm>
            <a:off x="6752981" y="1068138"/>
            <a:ext cx="430139" cy="43013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594762-89EA-4E62-BD23-9B89A0C1E260}"/>
              </a:ext>
            </a:extLst>
          </p:cNvPr>
          <p:cNvSpPr/>
          <p:nvPr/>
        </p:nvSpPr>
        <p:spPr>
          <a:xfrm>
            <a:off x="9751548" y="1037551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E170774-2831-44B1-8894-E185C57935A0}"/>
              </a:ext>
            </a:extLst>
          </p:cNvPr>
          <p:cNvSpPr/>
          <p:nvPr/>
        </p:nvSpPr>
        <p:spPr>
          <a:xfrm>
            <a:off x="1626028" y="5332229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8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Picture 308">
            <a:extLst>
              <a:ext uri="{FF2B5EF4-FFF2-40B4-BE49-F238E27FC236}">
                <a16:creationId xmlns:a16="http://schemas.microsoft.com/office/drawing/2014/main" id="{4578F485-8219-48DB-A41C-9D033C791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707491">
            <a:off x="5681040" y="2910983"/>
            <a:ext cx="4672890" cy="3486566"/>
          </a:xfrm>
          <a:prstGeom prst="rect">
            <a:avLst/>
          </a:prstGeom>
        </p:spPr>
      </p:pic>
      <p:pic>
        <p:nvPicPr>
          <p:cNvPr id="291" name="Picture 290">
            <a:extLst>
              <a:ext uri="{FF2B5EF4-FFF2-40B4-BE49-F238E27FC236}">
                <a16:creationId xmlns:a16="http://schemas.microsoft.com/office/drawing/2014/main" id="{58BEC4AF-EDD5-4B57-A230-CFD6E50C1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140" y="1691895"/>
            <a:ext cx="9898959" cy="6677405"/>
          </a:xfrm>
          <a:prstGeom prst="rect">
            <a:avLst/>
          </a:prstGeom>
        </p:spPr>
      </p:pic>
      <p:pic>
        <p:nvPicPr>
          <p:cNvPr id="289" name="Picture 288">
            <a:extLst>
              <a:ext uri="{FF2B5EF4-FFF2-40B4-BE49-F238E27FC236}">
                <a16:creationId xmlns:a16="http://schemas.microsoft.com/office/drawing/2014/main" id="{11746591-51A9-4364-B59C-A4BAF91B1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5105" y="0"/>
            <a:ext cx="6622705" cy="6391373"/>
          </a:xfrm>
          <a:prstGeom prst="rect">
            <a:avLst/>
          </a:prstGeom>
        </p:spPr>
      </p:pic>
      <p:pic>
        <p:nvPicPr>
          <p:cNvPr id="303" name="Picture 302">
            <a:extLst>
              <a:ext uri="{FF2B5EF4-FFF2-40B4-BE49-F238E27FC236}">
                <a16:creationId xmlns:a16="http://schemas.microsoft.com/office/drawing/2014/main" id="{758DC1ED-EE91-4AC1-B2AB-0F07C8B35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355" y="104359"/>
            <a:ext cx="4672890" cy="3486566"/>
          </a:xfrm>
          <a:prstGeom prst="rect">
            <a:avLst/>
          </a:prstGeom>
        </p:spPr>
      </p:pic>
      <p:pic>
        <p:nvPicPr>
          <p:cNvPr id="304" name="Picture 303">
            <a:extLst>
              <a:ext uri="{FF2B5EF4-FFF2-40B4-BE49-F238E27FC236}">
                <a16:creationId xmlns:a16="http://schemas.microsoft.com/office/drawing/2014/main" id="{318CE1C2-A49D-42EA-9C9E-BC28CD25A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707491">
            <a:off x="8346200" y="1685717"/>
            <a:ext cx="4672890" cy="3486566"/>
          </a:xfrm>
          <a:prstGeom prst="rect">
            <a:avLst/>
          </a:prstGeom>
        </p:spPr>
      </p:pic>
      <p:pic>
        <p:nvPicPr>
          <p:cNvPr id="292" name="Picture 291">
            <a:extLst>
              <a:ext uri="{FF2B5EF4-FFF2-40B4-BE49-F238E27FC236}">
                <a16:creationId xmlns:a16="http://schemas.microsoft.com/office/drawing/2014/main" id="{A1C73709-9489-40C9-A8E3-B1DBA42D5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097" y="1427992"/>
            <a:ext cx="8049748" cy="5430008"/>
          </a:xfrm>
          <a:prstGeom prst="rect">
            <a:avLst/>
          </a:prstGeom>
        </p:spPr>
      </p:pic>
      <p:pic>
        <p:nvPicPr>
          <p:cNvPr id="306" name="Picture 305">
            <a:extLst>
              <a:ext uri="{FF2B5EF4-FFF2-40B4-BE49-F238E27FC236}">
                <a16:creationId xmlns:a16="http://schemas.microsoft.com/office/drawing/2014/main" id="{919DAF41-5E18-4CC4-95A5-CC9F6757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867" y="1329627"/>
            <a:ext cx="4672890" cy="3486566"/>
          </a:xfrm>
          <a:prstGeom prst="rect">
            <a:avLst/>
          </a:prstGeom>
        </p:spPr>
      </p:pic>
      <p:pic>
        <p:nvPicPr>
          <p:cNvPr id="307" name="Picture 306">
            <a:extLst>
              <a:ext uri="{FF2B5EF4-FFF2-40B4-BE49-F238E27FC236}">
                <a16:creationId xmlns:a16="http://schemas.microsoft.com/office/drawing/2014/main" id="{5DA5AE49-C678-40C5-9015-A97B0A681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707491">
            <a:off x="7833712" y="2910985"/>
            <a:ext cx="4672890" cy="348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44228A-219A-4AA7-9704-82ADFA79A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05" y="721458"/>
            <a:ext cx="5367790" cy="541508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C35FD2-1CDB-4A36-A83C-373D0497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624F9-424C-4DC2-AEA7-AE123012AE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Anything Anywhere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03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721C2B-55CC-4DC3-991E-B44CE787942A}"/>
              </a:ext>
            </a:extLst>
          </p:cNvPr>
          <p:cNvSpPr/>
          <p:nvPr/>
        </p:nvSpPr>
        <p:spPr>
          <a:xfrm>
            <a:off x="1191129" y="3487479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985BD1-8D8E-44B1-B927-2FF88A5550D2}"/>
              </a:ext>
            </a:extLst>
          </p:cNvPr>
          <p:cNvSpPr/>
          <p:nvPr/>
        </p:nvSpPr>
        <p:spPr>
          <a:xfrm rot="17309149">
            <a:off x="443859" y="3464782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Biochemistry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B2DAB-7F41-480A-8E9D-03C4BA14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40" y="5200650"/>
            <a:ext cx="1591315" cy="16573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2E2FB69-AB94-4548-BAD9-7AB66B6DB6DC}"/>
              </a:ext>
            </a:extLst>
          </p:cNvPr>
          <p:cNvSpPr/>
          <p:nvPr/>
        </p:nvSpPr>
        <p:spPr>
          <a:xfrm>
            <a:off x="1603988" y="2385801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D4E30-CF22-49FD-8339-758EE95ECD93}"/>
              </a:ext>
            </a:extLst>
          </p:cNvPr>
          <p:cNvSpPr/>
          <p:nvPr/>
        </p:nvSpPr>
        <p:spPr>
          <a:xfrm rot="16200000">
            <a:off x="1514369" y="2295357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Tayside Only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64D5E4-E906-4080-B7E9-3E479E034763}"/>
              </a:ext>
            </a:extLst>
          </p:cNvPr>
          <p:cNvSpPr/>
          <p:nvPr/>
        </p:nvSpPr>
        <p:spPr>
          <a:xfrm>
            <a:off x="2748340" y="278397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76A26-A6BE-45C8-A9EC-6A30EC973BF9}"/>
              </a:ext>
            </a:extLst>
          </p:cNvPr>
          <p:cNvSpPr/>
          <p:nvPr/>
        </p:nvSpPr>
        <p:spPr>
          <a:xfrm rot="20705016">
            <a:off x="2675797" y="2655611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Creatinine</a:t>
            </a:r>
          </a:p>
        </p:txBody>
      </p:sp>
    </p:spTree>
    <p:extLst>
      <p:ext uri="{BB962C8B-B14F-4D97-AF65-F5344CB8AC3E}">
        <p14:creationId xmlns:p14="http://schemas.microsoft.com/office/powerpoint/2010/main" val="362068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C2E1E2-A68A-49DC-8A87-ECDE569D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044" y="914049"/>
            <a:ext cx="6430272" cy="502990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D920C67-4DDA-4ED1-9F88-8CBD464D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 To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CBF48-EDDC-4F81-9EFB-1B7C72B691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Usages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08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721C2B-55CC-4DC3-991E-B44CE787942A}"/>
              </a:ext>
            </a:extLst>
          </p:cNvPr>
          <p:cNvSpPr/>
          <p:nvPr/>
        </p:nvSpPr>
        <p:spPr>
          <a:xfrm>
            <a:off x="1191129" y="3487479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B2DAB-7F41-480A-8E9D-03C4BA14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40" y="5200650"/>
            <a:ext cx="1591315" cy="165735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F6BB0AE-053C-4B8E-A657-32BD3A271C0D}"/>
              </a:ext>
            </a:extLst>
          </p:cNvPr>
          <p:cNvGrpSpPr/>
          <p:nvPr/>
        </p:nvGrpSpPr>
        <p:grpSpPr>
          <a:xfrm>
            <a:off x="3078641" y="5001047"/>
            <a:ext cx="625752" cy="753162"/>
            <a:chOff x="3078641" y="5001047"/>
            <a:chExt cx="625752" cy="75316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262D106-B6BD-4E25-92BC-1C46032BA2A9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51E2C9-1E44-4246-8C58-CCC2E393CD6B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HBA1 C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2E2FB69-AB94-4548-BAD9-7AB66B6DB6DC}"/>
              </a:ext>
            </a:extLst>
          </p:cNvPr>
          <p:cNvSpPr/>
          <p:nvPr/>
        </p:nvSpPr>
        <p:spPr>
          <a:xfrm>
            <a:off x="1603988" y="2385801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D4E30-CF22-49FD-8339-758EE95ECD93}"/>
              </a:ext>
            </a:extLst>
          </p:cNvPr>
          <p:cNvSpPr/>
          <p:nvPr/>
        </p:nvSpPr>
        <p:spPr>
          <a:xfrm rot="16200000">
            <a:off x="1514369" y="2295357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Tayside Only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64D5E4-E906-4080-B7E9-3E479E034763}"/>
              </a:ext>
            </a:extLst>
          </p:cNvPr>
          <p:cNvSpPr/>
          <p:nvPr/>
        </p:nvSpPr>
        <p:spPr>
          <a:xfrm>
            <a:off x="2748340" y="278397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76A26-A6BE-45C8-A9EC-6A30EC973BF9}"/>
              </a:ext>
            </a:extLst>
          </p:cNvPr>
          <p:cNvSpPr/>
          <p:nvPr/>
        </p:nvSpPr>
        <p:spPr>
          <a:xfrm rot="20705016">
            <a:off x="2675797" y="2655611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Creatinine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573626-13D1-499C-BA83-C71EECC7B11A}"/>
              </a:ext>
            </a:extLst>
          </p:cNvPr>
          <p:cNvSpPr/>
          <p:nvPr/>
        </p:nvSpPr>
        <p:spPr>
          <a:xfrm rot="17309149">
            <a:off x="443859" y="3464782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Biochemistry</a:t>
            </a:r>
          </a:p>
        </p:txBody>
      </p:sp>
    </p:spTree>
    <p:extLst>
      <p:ext uri="{BB962C8B-B14F-4D97-AF65-F5344CB8AC3E}">
        <p14:creationId xmlns:p14="http://schemas.microsoft.com/office/powerpoint/2010/main" val="1878639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-0.14154 0.05949 C -0.17292 0.07407 -0.20026 0.06366 -0.21784 0.03217 C -0.23841 -0.00463 -0.24401 -0.05301 -0.23516 -0.10695 L -0.20182 -0.3588 " pathEditMode="relative" rAng="2700000" ptsTypes="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90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721C2B-55CC-4DC3-991E-B44CE787942A}"/>
              </a:ext>
            </a:extLst>
          </p:cNvPr>
          <p:cNvSpPr/>
          <p:nvPr/>
        </p:nvSpPr>
        <p:spPr>
          <a:xfrm>
            <a:off x="1191129" y="3487479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B2DAB-7F41-480A-8E9D-03C4BA14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40" y="5200650"/>
            <a:ext cx="1591315" cy="16573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2E2FB69-AB94-4548-BAD9-7AB66B6DB6DC}"/>
              </a:ext>
            </a:extLst>
          </p:cNvPr>
          <p:cNvSpPr/>
          <p:nvPr/>
        </p:nvSpPr>
        <p:spPr>
          <a:xfrm>
            <a:off x="1603988" y="2385801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D4E30-CF22-49FD-8339-758EE95ECD93}"/>
              </a:ext>
            </a:extLst>
          </p:cNvPr>
          <p:cNvSpPr/>
          <p:nvPr/>
        </p:nvSpPr>
        <p:spPr>
          <a:xfrm rot="16200000">
            <a:off x="1514369" y="2295357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Tayside Only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64D5E4-E906-4080-B7E9-3E479E034763}"/>
              </a:ext>
            </a:extLst>
          </p:cNvPr>
          <p:cNvSpPr/>
          <p:nvPr/>
        </p:nvSpPr>
        <p:spPr>
          <a:xfrm>
            <a:off x="2748340" y="278397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76A26-A6BE-45C8-A9EC-6A30EC973BF9}"/>
              </a:ext>
            </a:extLst>
          </p:cNvPr>
          <p:cNvSpPr/>
          <p:nvPr/>
        </p:nvSpPr>
        <p:spPr>
          <a:xfrm rot="20705016">
            <a:off x="2675797" y="2655611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Creatinine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573626-13D1-499C-BA83-C71EECC7B11A}"/>
              </a:ext>
            </a:extLst>
          </p:cNvPr>
          <p:cNvSpPr/>
          <p:nvPr/>
        </p:nvSpPr>
        <p:spPr>
          <a:xfrm rot="17309149">
            <a:off x="443859" y="3464782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Biochemistry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E256ED-B1AC-43EF-9C81-47D74B4FD30B}"/>
              </a:ext>
            </a:extLst>
          </p:cNvPr>
          <p:cNvGrpSpPr/>
          <p:nvPr/>
        </p:nvGrpSpPr>
        <p:grpSpPr>
          <a:xfrm>
            <a:off x="613864" y="2541714"/>
            <a:ext cx="625752" cy="753162"/>
            <a:chOff x="3078641" y="5001047"/>
            <a:chExt cx="625752" cy="75316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99D41F4-F88F-492C-B13D-3E45A64CA89E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0A2A67-B559-4095-9A42-31B2BDFB1927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HBA1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065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404754B-A4C5-4F74-9037-EA8F0EF3500B}"/>
              </a:ext>
            </a:extLst>
          </p:cNvPr>
          <p:cNvGrpSpPr/>
          <p:nvPr/>
        </p:nvGrpSpPr>
        <p:grpSpPr>
          <a:xfrm>
            <a:off x="2695912" y="2655610"/>
            <a:ext cx="753162" cy="759241"/>
            <a:chOff x="2675797" y="2655611"/>
            <a:chExt cx="753162" cy="75924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2AA8F98-32C6-4DD2-97D0-9602A8CD7869}"/>
                </a:ext>
              </a:extLst>
            </p:cNvPr>
            <p:cNvSpPr/>
            <p:nvPr/>
          </p:nvSpPr>
          <p:spPr>
            <a:xfrm>
              <a:off x="2748340" y="2783973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85551E8-383A-49D7-AD21-61B3877D1ED1}"/>
                </a:ext>
              </a:extLst>
            </p:cNvPr>
            <p:cNvSpPr/>
            <p:nvPr/>
          </p:nvSpPr>
          <p:spPr>
            <a:xfrm rot="20705016">
              <a:off x="2675797" y="2655611"/>
              <a:ext cx="753162" cy="7592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6954597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latin typeface="Calibri Light" panose="020F0302020204030204" pitchFamily="34" charset="0"/>
                  <a:cs typeface="Calibri Light" panose="020F0302020204030204" pitchFamily="34" charset="0"/>
                </a:rPr>
                <a:t>Creatinine</a:t>
              </a:r>
              <a:endPara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EBB67E1-E2E9-444D-9E18-5BDF47F1863C}"/>
              </a:ext>
            </a:extLst>
          </p:cNvPr>
          <p:cNvGrpSpPr/>
          <p:nvPr/>
        </p:nvGrpSpPr>
        <p:grpSpPr>
          <a:xfrm>
            <a:off x="668697" y="3230720"/>
            <a:ext cx="2299106" cy="2767229"/>
            <a:chOff x="677921" y="3230720"/>
            <a:chExt cx="2299106" cy="276722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5C5FC5D-C603-4D13-9789-41F4F9B6404A}"/>
                </a:ext>
              </a:extLst>
            </p:cNvPr>
            <p:cNvSpPr/>
            <p:nvPr/>
          </p:nvSpPr>
          <p:spPr>
            <a:xfrm rot="17309149">
              <a:off x="443859" y="3464782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Biochemistry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72B894F-C1E7-4F11-A912-6F91D3723165}"/>
                </a:ext>
              </a:extLst>
            </p:cNvPr>
            <p:cNvSpPr/>
            <p:nvPr/>
          </p:nvSpPr>
          <p:spPr>
            <a:xfrm>
              <a:off x="1191129" y="3498996"/>
              <a:ext cx="1433796" cy="1433796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D6721C2B-55CC-4DC3-991E-B44CE787942A}"/>
              </a:ext>
            </a:extLst>
          </p:cNvPr>
          <p:cNvSpPr/>
          <p:nvPr/>
        </p:nvSpPr>
        <p:spPr>
          <a:xfrm>
            <a:off x="1191129" y="3487479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CA5C6A3-7AAE-40C4-9325-44C64D28E5FB}"/>
              </a:ext>
            </a:extLst>
          </p:cNvPr>
          <p:cNvSpPr/>
          <p:nvPr/>
        </p:nvSpPr>
        <p:spPr>
          <a:xfrm>
            <a:off x="7528626" y="4204376"/>
            <a:ext cx="1433796" cy="143379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0577CD-CD67-41E4-A61E-73B9B36ACB3E}"/>
              </a:ext>
            </a:extLst>
          </p:cNvPr>
          <p:cNvSpPr/>
          <p:nvPr/>
        </p:nvSpPr>
        <p:spPr>
          <a:xfrm rot="12611698">
            <a:off x="7216328" y="3986666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ECLS Cohort 1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B2DAB-7F41-480A-8E9D-03C4BA14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40" y="5200650"/>
            <a:ext cx="1591315" cy="16573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2E2FB69-AB94-4548-BAD9-7AB66B6DB6DC}"/>
              </a:ext>
            </a:extLst>
          </p:cNvPr>
          <p:cNvSpPr/>
          <p:nvPr/>
        </p:nvSpPr>
        <p:spPr>
          <a:xfrm>
            <a:off x="1603988" y="2385801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D4E30-CF22-49FD-8339-758EE95ECD93}"/>
              </a:ext>
            </a:extLst>
          </p:cNvPr>
          <p:cNvSpPr/>
          <p:nvPr/>
        </p:nvSpPr>
        <p:spPr>
          <a:xfrm rot="16200000">
            <a:off x="1514369" y="2295357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Tayside Only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EAFE20-7280-4312-BCB3-5E303FC20172}"/>
              </a:ext>
            </a:extLst>
          </p:cNvPr>
          <p:cNvGrpSpPr/>
          <p:nvPr/>
        </p:nvGrpSpPr>
        <p:grpSpPr>
          <a:xfrm>
            <a:off x="613864" y="2541714"/>
            <a:ext cx="625752" cy="753162"/>
            <a:chOff x="3078641" y="5001047"/>
            <a:chExt cx="625752" cy="75316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E005B8-AE5C-4DFA-A606-FEB0390ACF10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096815-C9B5-4BC7-83D2-984074E3F1E9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HBA1 C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91F21F5-1D12-4214-BA83-A18D765B6E14}"/>
              </a:ext>
            </a:extLst>
          </p:cNvPr>
          <p:cNvGrpSpPr/>
          <p:nvPr/>
        </p:nvGrpSpPr>
        <p:grpSpPr>
          <a:xfrm>
            <a:off x="677921" y="3230720"/>
            <a:ext cx="2299106" cy="2767229"/>
            <a:chOff x="677921" y="3230720"/>
            <a:chExt cx="2299106" cy="27672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985BD1-8D8E-44B1-B927-2FF88A5550D2}"/>
                </a:ext>
              </a:extLst>
            </p:cNvPr>
            <p:cNvSpPr/>
            <p:nvPr/>
          </p:nvSpPr>
          <p:spPr>
            <a:xfrm rot="17309149">
              <a:off x="443859" y="3464782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Biochemistry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46D6896-6C47-4339-8292-E6F6DC7F01A6}"/>
                </a:ext>
              </a:extLst>
            </p:cNvPr>
            <p:cNvSpPr/>
            <p:nvPr/>
          </p:nvSpPr>
          <p:spPr>
            <a:xfrm>
              <a:off x="1191129" y="3498996"/>
              <a:ext cx="1433796" cy="1433796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910D53-80B6-49AA-83AF-F5737F4E971E}"/>
              </a:ext>
            </a:extLst>
          </p:cNvPr>
          <p:cNvGrpSpPr/>
          <p:nvPr/>
        </p:nvGrpSpPr>
        <p:grpSpPr>
          <a:xfrm>
            <a:off x="613864" y="2541714"/>
            <a:ext cx="625752" cy="753162"/>
            <a:chOff x="3078641" y="5001047"/>
            <a:chExt cx="625752" cy="75316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169EA43-7F36-4DC4-A4AB-BD5FDDD8B624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D22DC5-5F05-4875-89A1-F609B1FEF53D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HBA1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9B87CB-7DB0-4234-A570-6D256D6FE457}"/>
              </a:ext>
            </a:extLst>
          </p:cNvPr>
          <p:cNvGrpSpPr/>
          <p:nvPr/>
        </p:nvGrpSpPr>
        <p:grpSpPr>
          <a:xfrm>
            <a:off x="2692097" y="2661712"/>
            <a:ext cx="753162" cy="759241"/>
            <a:chOff x="2675797" y="2655611"/>
            <a:chExt cx="753162" cy="75924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464D5E4-E906-4080-B7E9-3E479E034763}"/>
                </a:ext>
              </a:extLst>
            </p:cNvPr>
            <p:cNvSpPr/>
            <p:nvPr/>
          </p:nvSpPr>
          <p:spPr>
            <a:xfrm>
              <a:off x="2748340" y="2783973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376A26-A6BE-45C8-A9EC-6A30EC973BF9}"/>
                </a:ext>
              </a:extLst>
            </p:cNvPr>
            <p:cNvSpPr/>
            <p:nvPr/>
          </p:nvSpPr>
          <p:spPr>
            <a:xfrm rot="20705016">
              <a:off x="2675797" y="2655611"/>
              <a:ext cx="753162" cy="7592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6954597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latin typeface="Calibri Light" panose="020F0302020204030204" pitchFamily="34" charset="0"/>
                  <a:cs typeface="Calibri Light" panose="020F0302020204030204" pitchFamily="34" charset="0"/>
                </a:rPr>
                <a:t>Creatinine</a:t>
              </a:r>
              <a:endPara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0167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98 -0.075 L 0.00898 -0.075 L 0.0164 -0.06621 L 0.02018 -0.06181 C 0.02083 -0.06112 0.02135 -0.05996 0.022 -0.0595 C 0.0237 -0.05834 0.02552 -0.05788 0.02708 -0.05625 C 0.0289 -0.0544 0.03034 -0.05163 0.03203 -0.04954 C 0.03489 -0.0463 0.03789 -0.04352 0.04075 -0.04075 C 0.05338 -0.02871 0.0431 -0.03936 0.05703 -0.02732 C 0.05976 -0.025 0.06237 -0.02176 0.06523 -0.01945 C 0.06836 -0.0169 0.07187 -0.01528 0.07513 -0.01297 C 0.07838 -0.01042 0.08138 -0.00741 0.0845 -0.0051 C 0.09101 -0.00047 0.09726 0.00486 0.1039 0.00833 C 0.11042 0.01157 0.11706 0.01388 0.12331 0.01828 C 0.12643 0.02037 0.12956 0.02291 0.13268 0.025 C 0.13698 0.02777 0.14622 0.03287 0.15078 0.03495 C 0.15312 0.03587 0.15534 0.03634 0.15768 0.03703 C 0.1638 0.03912 0.17148 0.04236 0.17773 0.04375 C 0.18164 0.04467 0.18568 0.04513 0.18958 0.04606 C 0.22357 0.05416 0.20377 0.05162 0.22708 0.0537 C 0.23099 0.05532 0.23489 0.05717 0.23893 0.05833 C 0.24284 0.05902 0.24687 0.05925 0.25078 0.05925 L 0.35898 0.05717 C 0.37305 0.04953 0.35703 0.0574 0.37213 0.05277 C 0.37461 0.05185 0.37708 0.05 0.37956 0.0493 C 0.38229 0.04861 0.38502 0.04884 0.38776 0.04814 C 0.41107 0.04351 0.38151 0.04814 0.40338 0.0449 C 0.40599 0.04375 0.40872 0.04236 0.41146 0.04166 C 0.41758 0.03958 0.42109 0.03912 0.42708 0.03819 C 0.4319 0.03657 0.4332 0.03587 0.43776 0.03495 C 0.43984 0.03449 0.44193 0.03425 0.44401 0.03379 C 0.44779 0.03287 0.45143 0.03148 0.45521 0.03055 C 0.45755 0.02986 0.45976 0.02962 0.46211 0.02939 C 0.46393 0.02893 0.46588 0.0287 0.46771 0.02824 C 0.47148 0.02731 0.46979 0.02754 0.47265 0.02592 C 0.47357 0.02569 0.47435 0.02523 0.47526 0.025 C 0.48359 0.02569 0.49193 0.02546 0.50026 0.02708 C 0.50156 0.02731 0.5026 0.02962 0.5039 0.03055 C 0.50534 0.03125 0.5069 0.03125 0.50833 0.03148 C 0.51263 0.03541 0.51159 0.03495 0.5164 0.03703 C 0.51979 0.03865 0.51992 0.03773 0.52331 0.0405 C 0.52409 0.04097 0.52461 0.04212 0.52526 0.04259 C 0.52578 0.04328 0.52656 0.04328 0.52708 0.04375 C 0.52747 0.04421 0.53242 0.04953 0.53398 0.05162 C 0.53476 0.05254 0.53568 0.0537 0.53646 0.05486 C 0.53711 0.05601 0.53763 0.05717 0.53828 0.05833 C 0.54075 0.06157 0.54232 0.06203 0.54401 0.06597 C 0.54466 0.06782 0.54505 0.0699 0.54583 0.07152 C 0.54635 0.07268 0.54713 0.07291 0.54765 0.07384 C 0.54857 0.07476 0.54948 0.07592 0.55026 0.07708 C 0.55091 0.07824 0.55143 0.07962 0.55208 0.08055 C 0.5543 0.08333 0.55508 0.08263 0.55768 0.08379 C 0.55833 0.08402 0.55898 0.08472 0.55963 0.08495 C 0.56068 0.08541 0.56172 0.08564 0.56276 0.08611 C 0.56341 0.08634 0.56393 0.0868 0.56458 0.08703 C 0.56549 0.0875 0.56797 0.08842 0.56901 0.08935 C 0.56966 0.09004 0.57018 0.09097 0.57083 0.09166 C 0.57279 0.09305 0.57383 0.09259 0.57591 0.09259 " pathEditMode="relative" ptsTypes="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-0.00324 L -0.00169 -0.00324 C -0.00117 0.00023 -0.00065 0.00417 0.00013 0.00764 C 0.00052 0.00973 0.00143 0.01135 0.00195 0.0132 C 0.0043 0.02223 0.00169 0.01806 0.00508 0.02223 C 0.0056 0.02361 0.00586 0.02523 0.00638 0.02662 C 0.00755 0.03033 0.00886 0.03287 0.01081 0.03542 C 0.01185 0.03727 0.01315 0.03889 0.01445 0.04005 C 0.0155 0.04074 0.01667 0.04121 0.01758 0.04213 C 0.01849 0.04306 0.01927 0.04468 0.02018 0.0456 C 0.0211 0.04653 0.02435 0.04746 0.02513 0.04769 C 0.02591 0.04838 0.02669 0.04931 0.02761 0.05 C 0.02904 0.05093 0.03281 0.05185 0.03386 0.05209 C 0.03841 0.05324 0.04245 0.05371 0.04701 0.0544 C 0.05404 0.05857 0.04766 0.05533 0.0582 0.05764 C 0.07826 0.06227 0.05339 0.0581 0.07331 0.06111 C 0.10274 0.07848 0.07891 0.06528 0.15886 0.06227 C 0.16055 0.06204 0.16224 0.06042 0.16393 0.05996 C 0.16706 0.05903 0.17018 0.05857 0.17331 0.05764 C 0.17448 0.05741 0.17578 0.05695 0.17695 0.05672 C 0.17852 0.05625 0.17995 0.05579 0.18138 0.05556 C 0.18268 0.0544 0.18386 0.05301 0.18516 0.05209 C 0.18594 0.05162 0.18685 0.05139 0.18763 0.05116 C 0.18972 0.05023 0.1918 0.04977 0.19388 0.04885 C 0.19518 0.04838 0.19636 0.04723 0.19766 0.04653 C 0.2 0.0456 0.20417 0.04514 0.20638 0.04445 C 0.20847 0.04375 0.21055 0.04283 0.21263 0.04213 C 0.21758 0.04074 0.21888 0.04098 0.22448 0.04005 C 0.2306 0.03889 0.23659 0.0382 0.24271 0.03658 C 0.24414 0.03635 0.24557 0.03588 0.24701 0.03542 C 0.24909 0.03496 0.25117 0.03403 0.25326 0.03334 C 0.25495 0.03287 0.25664 0.03264 0.25834 0.03218 C 0.26524 0.03033 0.26042 0.03079 0.27136 0.02894 C 0.27474 0.02824 0.27813 0.02824 0.28138 0.02778 C 0.28307 0.02755 0.28477 0.02685 0.28646 0.02662 C 0.28906 0.02616 0.2918 0.02593 0.29453 0.02547 C 0.29557 0.02477 0.29649 0.02361 0.29766 0.02338 C 0.31263 0.02014 0.33672 0.02037 0.34948 0.01991 C 0.35248 0.01922 0.35912 0.01713 0.36263 0.01667 C 0.36563 0.01621 0.36849 0.01598 0.37136 0.01551 L 0.37891 0.01435 C 0.38685 0.01088 0.37266 0.0169 0.38698 0.01227 C 0.38854 0.01181 0.38998 0.01065 0.39141 0.00996 L 0.43893 0.01111 C 0.4474 0.01135 0.44922 0.01528 0.45951 0.01667 L 0.46836 0.01783 C 0.46992 0.01875 0.47162 0.02037 0.47331 0.02107 C 0.4806 0.02408 0.48451 0.02431 0.49141 0.02547 C 0.49349 0.02662 0.49557 0.02801 0.49766 0.02894 C 0.49974 0.02963 0.50182 0.0294 0.50391 0.02986 C 0.50547 0.03056 0.50677 0.03172 0.50834 0.03218 C 0.5099 0.03287 0.51159 0.03287 0.51328 0.03334 C 0.51628 0.03426 0.51914 0.03542 0.52201 0.03658 C 0.5237 0.03727 0.52539 0.0382 0.52709 0.03889 C 0.5332 0.04098 0.53711 0.0419 0.54271 0.04329 C 0.55378 0.05185 0.54102 0.04283 0.55078 0.04769 C 0.55248 0.04861 0.55417 0.05 0.55586 0.05116 C 0.55768 0.05209 0.56016 0.05278 0.56211 0.05324 C 0.56367 0.0544 0.56537 0.05556 0.56706 0.05672 C 0.56784 0.05718 0.56875 0.05741 0.56953 0.05764 C 0.57344 0.05973 0.57292 0.05949 0.57578 0.06111 C 0.57669 0.06227 0.57735 0.06366 0.57826 0.06435 C 0.58672 0.0713 0.57943 0.06366 0.58516 0.06783 C 0.5875 0.06945 0.58985 0.0713 0.59206 0.07338 C 0.59336 0.07431 0.59453 0.0757 0.59584 0.07662 C 0.59727 0.07755 0.5987 0.07801 0.60013 0.07894 C 0.60104 0.0794 0.60182 0.08033 0.60274 0.08102 C 0.60417 0.08218 0.60573 0.0831 0.60703 0.08449 C 0.60834 0.08565 0.60951 0.08727 0.61081 0.08889 C 0.61146 0.08959 0.61198 0.09051 0.61263 0.09098 C 0.61472 0.09283 0.61524 0.09306 0.61706 0.0956 C 0.6181 0.09699 0.61914 0.09861 0.62018 0.1 C 0.62279 0.10348 0.62162 0.10093 0.62461 0.10556 C 0.62526 0.10648 0.62578 0.10787 0.62643 0.1088 C 0.62761 0.11042 0.62917 0.11135 0.63021 0.1132 C 0.63086 0.11435 0.63138 0.11574 0.63203 0.11667 C 0.63412 0.11945 0.63646 0.1213 0.63828 0.12431 C 0.64505 0.13635 0.63789 0.12454 0.64453 0.13334 C 0.65599 0.14838 0.64948 0.14213 0.65586 0.14769 C 0.65873 0.15556 0.65495 0.14607 0.65951 0.1544 C 0.66081 0.15648 0.66094 0.15834 0.66146 0.16111 C 0.66159 0.16806 0.66185 0.17523 0.66211 0.18218 C 0.66224 0.18843 0.66276 0.19468 0.66276 0.20116 C 0.66276 0.20672 0.66224 0.22385 0.66146 0.23218 C 0.66133 0.23334 0.66094 0.23426 0.66081 0.23542 C 0.66055 0.23704 0.66042 0.23843 0.66016 0.24005 C 0.66003 0.24098 0.65977 0.24213 0.65951 0.24329 C 0.65938 0.24514 0.65925 0.24699 0.65899 0.24885 C 0.65807 0.2551 0.65847 0.24908 0.65768 0.25672 C 0.65625 0.2706 0.65794 0.2581 0.65638 0.27547 C 0.65638 0.27662 0.65599 0.27778 0.65586 0.27894 C 0.6556 0.28033 0.65547 0.28195 0.65521 0.28334 C 0.65378 0.29005 0.65391 0.28519 0.65391 0.29005 " pathEditMode="relative" ptsTypes="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1 0.00509 L -0.00221 0.00532 C 0.00039 0.00694 0.00339 0.00787 0.00586 0.01065 C 0.00755 0.01273 0.00821 0.01366 0.01016 0.01504 C 0.01146 0.01597 0.01276 0.01643 0.01394 0.01736 C 0.02227 0.02292 0.01758 0.02083 0.02331 0.02292 C 0.02422 0.02361 0.02487 0.02477 0.02578 0.025 C 0.02917 0.02616 0.03581 0.02731 0.03581 0.02754 L 0.10456 0.02616 C 0.10899 0.02592 0.11602 0.02199 0.12019 0.0206 C 0.12253 0.01991 0.12474 0.01991 0.12709 0.01944 C 0.15742 0.00764 0.13308 0.01643 0.15209 0.01065 C 0.15547 0.00972 0.15873 0.0081 0.16211 0.00741 C 0.16472 0.00671 0.16745 0.00671 0.17019 0.00625 C 0.1918 0.00185 0.16485 0.00579 0.18646 0.00278 C 0.20677 -0.00486 0.18086 0.0044 0.21276 -0.00371 C 0.21836 -0.00533 0.22383 -0.00857 0.22956 -0.00926 C 0.23529 -0.01019 0.23802 -0.01042 0.24336 -0.01158 C 0.24623 -0.01227 0.24922 -0.01273 0.25209 -0.01389 C 0.25443 -0.01458 0.25664 -0.01644 0.25899 -0.01713 C 0.26224 -0.01806 0.26563 -0.01783 0.26888 -0.01829 C 0.27123 -0.01852 0.27357 -0.01898 0.27578 -0.01921 L 0.38451 -0.01829 C 0.38581 -0.01829 0.38711 -0.01736 0.38828 -0.01713 C 0.39024 -0.01667 0.39206 -0.01644 0.39388 -0.01597 C 0.4017 -0.0125 0.38959 -0.01806 0.40013 -0.01273 C 0.40183 -0.01181 0.40352 -0.01111 0.40521 -0.01042 C 0.40625 -0.00996 0.40729 -0.00996 0.40834 -0.00926 C 0.41003 -0.00833 0.41159 -0.00695 0.41328 -0.00602 C 0.41459 -0.00533 0.41576 -0.00533 0.41706 -0.00486 C 0.41784 -0.00463 0.41875 -0.00417 0.41953 -0.00371 C 0.42019 -0.00278 0.42071 -0.00116 0.42149 -0.00046 C 0.42188 1.48148E-6 0.42826 0.00185 0.42826 0.00208 C 0.43034 0.00324 0.43255 0.00463 0.43451 0.00625 C 0.43581 0.00717 0.43698 0.00856 0.43828 0.00949 C 0.4405 0.01111 0.44297 0.01227 0.44519 0.01389 C 0.44649 0.01504 0.44766 0.0162 0.44896 0.01736 C 0.45 0.01805 0.45104 0.01852 0.45209 0.01944 C 0.45326 0.02083 0.45404 0.02268 0.45521 0.02407 C 0.45716 0.02639 0.45795 0.02639 0.46016 0.02731 C 0.46433 0.03472 0.46068 0.0294 0.46576 0.03403 C 0.46654 0.03449 0.46706 0.03565 0.46771 0.03611 C 0.46849 0.03704 0.4694 0.03773 0.47019 0.03842 C 0.47279 0.04097 0.47448 0.04305 0.47709 0.04629 C 0.47774 0.04699 0.47839 0.04768 0.47891 0.04838 C 0.47982 0.04954 0.4806 0.05069 0.48138 0.05185 C 0.48216 0.05254 0.48321 0.05301 0.48399 0.05393 C 0.4849 0.05532 0.48555 0.05717 0.48646 0.05833 C 0.48907 0.06204 0.49193 0.06481 0.49453 0.06852 C 0.49558 0.06991 0.49662 0.07153 0.49766 0.07292 C 0.49792 0.07315 0.50196 0.07731 0.50274 0.07847 C 0.50404 0.08055 0.50508 0.0831 0.50638 0.08518 C 0.50755 0.0868 0.50912 0.08773 0.51016 0.08958 C 0.51784 0.10301 0.51511 0.09722 0.51888 0.10625 C 0.52071 0.11898 0.51823 0.10324 0.52084 0.11389 C 0.5211 0.11528 0.5211 0.11713 0.52149 0.11829 C 0.52188 0.12014 0.52266 0.12129 0.52331 0.12292 C 0.5237 0.12384 0.52409 0.12523 0.52461 0.12616 C 0.52578 0.12847 0.52826 0.13287 0.52826 0.1331 C 0.52943 0.14097 0.52826 0.13356 0.53021 0.14282 C 0.53216 0.15254 0.53086 0.14629 0.53203 0.15393 C 0.53216 0.15509 0.53255 0.15625 0.53269 0.15717 C 0.53451 0.16898 0.53151 0.15254 0.53451 0.16829 L 0.53516 0.17176 C 0.53542 0.17685 0.53555 0.18217 0.53581 0.18727 C 0.53594 0.18912 0.53633 0.19097 0.53646 0.19282 C 0.53672 0.19768 0.53685 0.20231 0.53711 0.20717 C 0.53685 0.2169 0.53698 0.22662 0.53646 0.23611 C 0.53633 0.23773 0.53555 0.23912 0.53516 0.24051 C 0.5349 0.24167 0.53477 0.24282 0.53451 0.24398 C 0.53438 0.24653 0.53438 0.24907 0.53399 0.25162 C 0.53373 0.25301 0.53295 0.2537 0.53269 0.25509 C 0.53242 0.25602 0.53216 0.25717 0.53203 0.25833 C 0.53177 0.26018 0.5319 0.26227 0.53138 0.26389 C 0.53086 0.26597 0.52969 0.26759 0.52891 0.26944 C 0.52852 0.2706 0.52813 0.27153 0.52774 0.27268 C 0.52709 0.27454 0.52657 0.27662 0.52578 0.27824 C 0.52513 0.27986 0.52409 0.28125 0.52331 0.28287 C 0.52305 0.28379 0.52305 0.28518 0.52266 0.28611 C 0.52201 0.28796 0.52005 0.29051 0.51888 0.29167 C 0.51836 0.29213 0.51758 0.29213 0.51706 0.29282 C 0.51641 0.29329 0.51589 0.29444 0.51524 0.29491 C 0.51394 0.29583 0.51263 0.29653 0.51146 0.29722 C 0.51081 0.29768 0.51016 0.29768 0.50951 0.29838 L 0.50834 0.29954 " pathEditMode="relative" rAng="0" ptsTypes="AAAAAAAAAAAAAAAAAAAAAAAAAAAAAAAAA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66" y="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91F21F5-1D12-4214-BA83-A18D765B6E14}"/>
              </a:ext>
            </a:extLst>
          </p:cNvPr>
          <p:cNvGrpSpPr/>
          <p:nvPr/>
        </p:nvGrpSpPr>
        <p:grpSpPr>
          <a:xfrm>
            <a:off x="7719126" y="3858317"/>
            <a:ext cx="2299106" cy="2767229"/>
            <a:chOff x="677921" y="3230720"/>
            <a:chExt cx="2299106" cy="27672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985BD1-8D8E-44B1-B927-2FF88A5550D2}"/>
                </a:ext>
              </a:extLst>
            </p:cNvPr>
            <p:cNvSpPr/>
            <p:nvPr/>
          </p:nvSpPr>
          <p:spPr>
            <a:xfrm rot="17309149">
              <a:off x="443859" y="3464782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Biochemistry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46D6896-6C47-4339-8292-E6F6DC7F01A6}"/>
                </a:ext>
              </a:extLst>
            </p:cNvPr>
            <p:cNvSpPr/>
            <p:nvPr/>
          </p:nvSpPr>
          <p:spPr>
            <a:xfrm>
              <a:off x="1191129" y="3498996"/>
              <a:ext cx="1433796" cy="1433796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EBB67E1-E2E9-444D-9E18-5BDF47F1863C}"/>
              </a:ext>
            </a:extLst>
          </p:cNvPr>
          <p:cNvGrpSpPr/>
          <p:nvPr/>
        </p:nvGrpSpPr>
        <p:grpSpPr>
          <a:xfrm>
            <a:off x="668697" y="3230720"/>
            <a:ext cx="2299106" cy="2767229"/>
            <a:chOff x="677921" y="3230720"/>
            <a:chExt cx="2299106" cy="276722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5C5FC5D-C603-4D13-9789-41F4F9B6404A}"/>
                </a:ext>
              </a:extLst>
            </p:cNvPr>
            <p:cNvSpPr/>
            <p:nvPr/>
          </p:nvSpPr>
          <p:spPr>
            <a:xfrm rot="17309149">
              <a:off x="443859" y="3464782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Biochemistry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72B894F-C1E7-4F11-A912-6F91D3723165}"/>
                </a:ext>
              </a:extLst>
            </p:cNvPr>
            <p:cNvSpPr/>
            <p:nvPr/>
          </p:nvSpPr>
          <p:spPr>
            <a:xfrm>
              <a:off x="1191129" y="3498996"/>
              <a:ext cx="1433796" cy="1433796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D6721C2B-55CC-4DC3-991E-B44CE787942A}"/>
              </a:ext>
            </a:extLst>
          </p:cNvPr>
          <p:cNvSpPr/>
          <p:nvPr/>
        </p:nvSpPr>
        <p:spPr>
          <a:xfrm>
            <a:off x="1191129" y="3487479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CA5C6A3-7AAE-40C4-9325-44C64D28E5FB}"/>
              </a:ext>
            </a:extLst>
          </p:cNvPr>
          <p:cNvSpPr/>
          <p:nvPr/>
        </p:nvSpPr>
        <p:spPr>
          <a:xfrm>
            <a:off x="7528626" y="4204376"/>
            <a:ext cx="1433796" cy="143379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0577CD-CD67-41E4-A61E-73B9B36ACB3E}"/>
              </a:ext>
            </a:extLst>
          </p:cNvPr>
          <p:cNvSpPr/>
          <p:nvPr/>
        </p:nvSpPr>
        <p:spPr>
          <a:xfrm rot="12611698">
            <a:off x="7216328" y="3986666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ECLS Cohort 1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B2DAB-7F41-480A-8E9D-03C4BA14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40" y="5200650"/>
            <a:ext cx="1591315" cy="16573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2E2FB69-AB94-4548-BAD9-7AB66B6DB6DC}"/>
              </a:ext>
            </a:extLst>
          </p:cNvPr>
          <p:cNvSpPr/>
          <p:nvPr/>
        </p:nvSpPr>
        <p:spPr>
          <a:xfrm>
            <a:off x="1603988" y="2385801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D4E30-CF22-49FD-8339-758EE95ECD93}"/>
              </a:ext>
            </a:extLst>
          </p:cNvPr>
          <p:cNvSpPr/>
          <p:nvPr/>
        </p:nvSpPr>
        <p:spPr>
          <a:xfrm rot="16200000">
            <a:off x="1514369" y="2295357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Tayside Only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9B87CB-7DB0-4234-A570-6D256D6FE457}"/>
              </a:ext>
            </a:extLst>
          </p:cNvPr>
          <p:cNvGrpSpPr/>
          <p:nvPr/>
        </p:nvGrpSpPr>
        <p:grpSpPr>
          <a:xfrm>
            <a:off x="2675797" y="2655611"/>
            <a:ext cx="753162" cy="759241"/>
            <a:chOff x="2675797" y="2655611"/>
            <a:chExt cx="753162" cy="75924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464D5E4-E906-4080-B7E9-3E479E034763}"/>
                </a:ext>
              </a:extLst>
            </p:cNvPr>
            <p:cNvSpPr/>
            <p:nvPr/>
          </p:nvSpPr>
          <p:spPr>
            <a:xfrm>
              <a:off x="2748340" y="2783973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376A26-A6BE-45C8-A9EC-6A30EC973BF9}"/>
                </a:ext>
              </a:extLst>
            </p:cNvPr>
            <p:cNvSpPr/>
            <p:nvPr/>
          </p:nvSpPr>
          <p:spPr>
            <a:xfrm rot="20705016">
              <a:off x="2675797" y="2655611"/>
              <a:ext cx="753162" cy="7592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6954597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latin typeface="Calibri Light" panose="020F0302020204030204" pitchFamily="34" charset="0"/>
                  <a:cs typeface="Calibri Light" panose="020F0302020204030204" pitchFamily="34" charset="0"/>
                </a:rPr>
                <a:t>Creatinine</a:t>
              </a:r>
              <a:endPara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EAFE20-7280-4312-BCB3-5E303FC20172}"/>
              </a:ext>
            </a:extLst>
          </p:cNvPr>
          <p:cNvGrpSpPr/>
          <p:nvPr/>
        </p:nvGrpSpPr>
        <p:grpSpPr>
          <a:xfrm>
            <a:off x="613864" y="2541714"/>
            <a:ext cx="625752" cy="753162"/>
            <a:chOff x="3078641" y="5001047"/>
            <a:chExt cx="625752" cy="75316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E005B8-AE5C-4DFA-A606-FEB0390ACF10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096815-C9B5-4BC7-83D2-984074E3F1E9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HBA1 C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910D53-80B6-49AA-83AF-F5737F4E971E}"/>
              </a:ext>
            </a:extLst>
          </p:cNvPr>
          <p:cNvGrpSpPr/>
          <p:nvPr/>
        </p:nvGrpSpPr>
        <p:grpSpPr>
          <a:xfrm>
            <a:off x="8593274" y="4521833"/>
            <a:ext cx="625752" cy="753162"/>
            <a:chOff x="3078641" y="5001047"/>
            <a:chExt cx="625752" cy="75316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169EA43-7F36-4DC4-A4AB-BD5FDDD8B624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D22DC5-5F05-4875-89A1-F609B1FEF53D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HBA1 C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04754B-A4C5-4F74-9037-EA8F0EF3500B}"/>
              </a:ext>
            </a:extLst>
          </p:cNvPr>
          <p:cNvGrpSpPr/>
          <p:nvPr/>
        </p:nvGrpSpPr>
        <p:grpSpPr>
          <a:xfrm>
            <a:off x="8898530" y="4688532"/>
            <a:ext cx="753162" cy="759241"/>
            <a:chOff x="2675797" y="2655611"/>
            <a:chExt cx="753162" cy="75924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2AA8F98-32C6-4DD2-97D0-9602A8CD7869}"/>
                </a:ext>
              </a:extLst>
            </p:cNvPr>
            <p:cNvSpPr/>
            <p:nvPr/>
          </p:nvSpPr>
          <p:spPr>
            <a:xfrm>
              <a:off x="2748340" y="2783973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85551E8-383A-49D7-AD21-61B3877D1ED1}"/>
                </a:ext>
              </a:extLst>
            </p:cNvPr>
            <p:cNvSpPr/>
            <p:nvPr/>
          </p:nvSpPr>
          <p:spPr>
            <a:xfrm rot="20705016">
              <a:off x="2675797" y="2655611"/>
              <a:ext cx="753162" cy="7592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6954597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latin typeface="Calibri Light" panose="020F0302020204030204" pitchFamily="34" charset="0"/>
                  <a:cs typeface="Calibri Light" panose="020F0302020204030204" pitchFamily="34" charset="0"/>
                </a:rPr>
                <a:t>Creatinine</a:t>
              </a:r>
              <a:endPara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397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9E02511-5AB8-4016-99CA-AD7AC0B1DD42}"/>
              </a:ext>
            </a:extLst>
          </p:cNvPr>
          <p:cNvGrpSpPr/>
          <p:nvPr/>
        </p:nvGrpSpPr>
        <p:grpSpPr>
          <a:xfrm>
            <a:off x="3472548" y="292370"/>
            <a:ext cx="2767229" cy="2299106"/>
            <a:chOff x="4124420" y="2863587"/>
            <a:chExt cx="2767229" cy="229910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B89743F-0788-429F-AC88-0DB10745BDE2}"/>
                </a:ext>
              </a:extLst>
            </p:cNvPr>
            <p:cNvSpPr/>
            <p:nvPr/>
          </p:nvSpPr>
          <p:spPr>
            <a:xfrm>
              <a:off x="4355200" y="3035231"/>
              <a:ext cx="1433796" cy="1433796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35C81ED-6312-42D0-AE6B-61BFDA8712D9}"/>
                </a:ext>
              </a:extLst>
            </p:cNvPr>
            <p:cNvSpPr/>
            <p:nvPr/>
          </p:nvSpPr>
          <p:spPr>
            <a:xfrm rot="12611698">
              <a:off x="4124420" y="2863587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Haematology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D6721C2B-55CC-4DC3-991E-B44CE787942A}"/>
              </a:ext>
            </a:extLst>
          </p:cNvPr>
          <p:cNvSpPr/>
          <p:nvPr/>
        </p:nvSpPr>
        <p:spPr>
          <a:xfrm>
            <a:off x="1191129" y="3487479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985BD1-8D8E-44B1-B927-2FF88A5550D2}"/>
              </a:ext>
            </a:extLst>
          </p:cNvPr>
          <p:cNvSpPr/>
          <p:nvPr/>
        </p:nvSpPr>
        <p:spPr>
          <a:xfrm rot="17309149">
            <a:off x="443859" y="3464782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Biochemistry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A8544B2-1AE8-4A3B-9ABB-5D42A43406B0}"/>
              </a:ext>
            </a:extLst>
          </p:cNvPr>
          <p:cNvSpPr/>
          <p:nvPr/>
        </p:nvSpPr>
        <p:spPr>
          <a:xfrm>
            <a:off x="3707023" y="468208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0E4DD3-F288-4380-AF9E-97E99EEFC664}"/>
              </a:ext>
            </a:extLst>
          </p:cNvPr>
          <p:cNvSpPr/>
          <p:nvPr/>
        </p:nvSpPr>
        <p:spPr>
          <a:xfrm rot="12611698">
            <a:off x="3472549" y="289411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Haematology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B2DAB-7F41-480A-8E9D-03C4BA14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40" y="5200650"/>
            <a:ext cx="1591315" cy="16573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2E2FB69-AB94-4548-BAD9-7AB66B6DB6DC}"/>
              </a:ext>
            </a:extLst>
          </p:cNvPr>
          <p:cNvSpPr/>
          <p:nvPr/>
        </p:nvSpPr>
        <p:spPr>
          <a:xfrm>
            <a:off x="1603988" y="2385801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D4E30-CF22-49FD-8339-758EE95ECD93}"/>
              </a:ext>
            </a:extLst>
          </p:cNvPr>
          <p:cNvSpPr/>
          <p:nvPr/>
        </p:nvSpPr>
        <p:spPr>
          <a:xfrm rot="16200000">
            <a:off x="1514369" y="2295357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Tayside Only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64D5E4-E906-4080-B7E9-3E479E034763}"/>
              </a:ext>
            </a:extLst>
          </p:cNvPr>
          <p:cNvSpPr/>
          <p:nvPr/>
        </p:nvSpPr>
        <p:spPr>
          <a:xfrm>
            <a:off x="2748340" y="278397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76A26-A6BE-45C8-A9EC-6A30EC973BF9}"/>
              </a:ext>
            </a:extLst>
          </p:cNvPr>
          <p:cNvSpPr/>
          <p:nvPr/>
        </p:nvSpPr>
        <p:spPr>
          <a:xfrm rot="20705016">
            <a:off x="2675797" y="2655611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Creatinine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94F2CE-4E30-4D3E-B002-45331CAD7F98}"/>
              </a:ext>
            </a:extLst>
          </p:cNvPr>
          <p:cNvSpPr/>
          <p:nvPr/>
        </p:nvSpPr>
        <p:spPr>
          <a:xfrm>
            <a:off x="5320198" y="21561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950E8-B28B-4AD5-BCF9-B36E760C1C39}"/>
              </a:ext>
            </a:extLst>
          </p:cNvPr>
          <p:cNvSpPr/>
          <p:nvPr/>
        </p:nvSpPr>
        <p:spPr>
          <a:xfrm rot="16200000">
            <a:off x="5230579" y="125169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D-Dimmer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EAFE20-7280-4312-BCB3-5E303FC20172}"/>
              </a:ext>
            </a:extLst>
          </p:cNvPr>
          <p:cNvGrpSpPr/>
          <p:nvPr/>
        </p:nvGrpSpPr>
        <p:grpSpPr>
          <a:xfrm>
            <a:off x="613864" y="2541714"/>
            <a:ext cx="625752" cy="753162"/>
            <a:chOff x="3078641" y="5001047"/>
            <a:chExt cx="625752" cy="75316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E005B8-AE5C-4DFA-A606-FEB0390ACF10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096815-C9B5-4BC7-83D2-984074E3F1E9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HBA1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E88E399-21BC-4852-8A63-0D6E2E9939F6}"/>
              </a:ext>
            </a:extLst>
          </p:cNvPr>
          <p:cNvGrpSpPr/>
          <p:nvPr/>
        </p:nvGrpSpPr>
        <p:grpSpPr>
          <a:xfrm>
            <a:off x="5216488" y="128209"/>
            <a:ext cx="759241" cy="753162"/>
            <a:chOff x="7589992" y="380433"/>
            <a:chExt cx="759241" cy="75316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5B5EBBF-EEAE-4DE6-8EE5-DB5C1181F5B0}"/>
                </a:ext>
              </a:extLst>
            </p:cNvPr>
            <p:cNvSpPr/>
            <p:nvPr/>
          </p:nvSpPr>
          <p:spPr>
            <a:xfrm>
              <a:off x="7693702" y="481103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092FF3-775E-4382-9060-3F534B6F1280}"/>
                </a:ext>
              </a:extLst>
            </p:cNvPr>
            <p:cNvSpPr/>
            <p:nvPr/>
          </p:nvSpPr>
          <p:spPr>
            <a:xfrm rot="16200000">
              <a:off x="7593032" y="377393"/>
              <a:ext cx="753162" cy="7592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6954597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latin typeface="Calibri Light" panose="020F0302020204030204" pitchFamily="34" charset="0"/>
                  <a:cs typeface="Calibri Light" panose="020F0302020204030204" pitchFamily="34" charset="0"/>
                </a:rPr>
                <a:t>D-Dimmer</a:t>
              </a:r>
              <a:endPara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00D92BB-EB01-4FDC-AF02-222CBC2B1522}"/>
              </a:ext>
            </a:extLst>
          </p:cNvPr>
          <p:cNvGrpSpPr/>
          <p:nvPr/>
        </p:nvGrpSpPr>
        <p:grpSpPr>
          <a:xfrm>
            <a:off x="7719126" y="3858317"/>
            <a:ext cx="2299106" cy="2767229"/>
            <a:chOff x="677921" y="3230720"/>
            <a:chExt cx="2299106" cy="276722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E5EF9F5-4FDF-49D5-AAD5-E079251A5A9D}"/>
                </a:ext>
              </a:extLst>
            </p:cNvPr>
            <p:cNvSpPr/>
            <p:nvPr/>
          </p:nvSpPr>
          <p:spPr>
            <a:xfrm rot="17309149">
              <a:off x="443859" y="3464782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Biochemistry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B23CB64-537D-403D-8CEF-6780D2DAAE7B}"/>
                </a:ext>
              </a:extLst>
            </p:cNvPr>
            <p:cNvSpPr/>
            <p:nvPr/>
          </p:nvSpPr>
          <p:spPr>
            <a:xfrm>
              <a:off x="1191129" y="3498996"/>
              <a:ext cx="1433796" cy="1433796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13BD4F7B-54C5-4F7B-AE64-8BA61D761B9A}"/>
              </a:ext>
            </a:extLst>
          </p:cNvPr>
          <p:cNvSpPr/>
          <p:nvPr/>
        </p:nvSpPr>
        <p:spPr>
          <a:xfrm>
            <a:off x="7528626" y="4204376"/>
            <a:ext cx="1433796" cy="143379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CB04DD8-3774-4AD3-926B-C4C39BCA8D9C}"/>
              </a:ext>
            </a:extLst>
          </p:cNvPr>
          <p:cNvSpPr/>
          <p:nvPr/>
        </p:nvSpPr>
        <p:spPr>
          <a:xfrm rot="12611698">
            <a:off x="7216328" y="3986666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ECLS Cohort 1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A5CB06A-AAFA-40F5-B550-ACC2C6D176C2}"/>
              </a:ext>
            </a:extLst>
          </p:cNvPr>
          <p:cNvGrpSpPr/>
          <p:nvPr/>
        </p:nvGrpSpPr>
        <p:grpSpPr>
          <a:xfrm>
            <a:off x="8593274" y="4521833"/>
            <a:ext cx="625752" cy="753162"/>
            <a:chOff x="3078641" y="5001047"/>
            <a:chExt cx="625752" cy="75316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1AE923-C71E-4E07-9544-C25AA7947BE1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0005818-8D28-4ED4-B201-CC130EFBCE42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HBA1 C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D2AFCB9-9F42-45DA-8577-FADDC202E159}"/>
              </a:ext>
            </a:extLst>
          </p:cNvPr>
          <p:cNvGrpSpPr/>
          <p:nvPr/>
        </p:nvGrpSpPr>
        <p:grpSpPr>
          <a:xfrm>
            <a:off x="8898530" y="4688532"/>
            <a:ext cx="753162" cy="759241"/>
            <a:chOff x="2675797" y="2655611"/>
            <a:chExt cx="753162" cy="759241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E74AFDE-391C-4424-9707-A758E4CBFFBC}"/>
                </a:ext>
              </a:extLst>
            </p:cNvPr>
            <p:cNvSpPr/>
            <p:nvPr/>
          </p:nvSpPr>
          <p:spPr>
            <a:xfrm>
              <a:off x="2748340" y="2783973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87D2E4-CA87-4561-AD2E-F2C6AA92CD58}"/>
                </a:ext>
              </a:extLst>
            </p:cNvPr>
            <p:cNvSpPr/>
            <p:nvPr/>
          </p:nvSpPr>
          <p:spPr>
            <a:xfrm rot="20705016">
              <a:off x="2675797" y="2655611"/>
              <a:ext cx="753162" cy="7592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6954597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latin typeface="Calibri Light" panose="020F0302020204030204" pitchFamily="34" charset="0"/>
                  <a:cs typeface="Calibri Light" panose="020F0302020204030204" pitchFamily="34" charset="0"/>
                </a:rPr>
                <a:t>Creatinine</a:t>
              </a:r>
              <a:endPara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568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1436 L 0.00065 -0.01436 C 0.00117 -0.00973 0.00143 -0.00487 0.00221 -0.00024 C 0.00312 0.00601 0.00351 0.00416 0.00534 0.00833 C 0.00625 0.00995 0.0069 0.01203 0.00781 0.01388 C 0.0082 0.01481 0.00885 0.01574 0.00937 0.01666 C 0.01002 0.01805 0.01015 0.02013 0.01093 0.02106 C 0.01185 0.02199 0.01315 0.02199 0.01419 0.02245 C 0.01692 0.02731 0.01653 0.02731 0.02057 0.03101 C 0.02122 0.03148 0.02213 0.03171 0.02291 0.0324 C 0.02422 0.03333 0.02565 0.03402 0.02695 0.03518 C 0.02799 0.03611 0.02903 0.03726 0.03008 0.03796 C 0.03138 0.03865 0.03281 0.03865 0.03411 0.03935 C 0.04857 0.04699 0.03867 0.04351 0.04843 0.04652 C 0.05573 0.05069 0.04323 0.04375 0.06041 0.0493 C 0.06315 0.05023 0.06562 0.05347 0.06836 0.0537 C 0.08971 0.05532 0.11093 0.05462 0.13229 0.05509 C 0.13815 0.05763 0.13541 0.05671 0.14505 0.05787 C 0.15 0.05833 0.15508 0.05879 0.16015 0.05925 C 0.16614 0.06273 0.15963 0.05925 0.17213 0.06203 C 0.17317 0.06226 0.17422 0.06319 0.17539 0.06342 C 0.17851 0.06412 0.18177 0.06435 0.18489 0.06504 C 0.18867 0.06574 0.19232 0.06689 0.19609 0.06782 C 0.19765 0.06828 0.19922 0.06898 0.20091 0.06921 C 0.20429 0.0699 0.20781 0.07013 0.2112 0.0706 C 0.21341 0.07106 0.21549 0.07152 0.21758 0.07199 C 0.21979 0.07291 0.22187 0.0743 0.22396 0.07476 C 0.24375 0.08078 0.22161 0.07245 0.23841 0.07777 C 0.24284 0.07916 0.24596 0.08125 0.25039 0.08194 C 0.2789 0.08703 0.24909 0.08055 0.26784 0.08472 C 0.27955 0.09166 0.2638 0.08263 0.28541 0.09328 L 0.29987 0.10046 C 0.30143 0.10231 0.30286 0.10462 0.30455 0.10601 C 0.30885 0.10972 0.31289 0.11111 0.31732 0.11319 C 0.32005 0.1155 0.32265 0.11828 0.32539 0.12013 C 0.32708 0.12152 0.32916 0.12175 0.33099 0.12314 C 0.33307 0.12453 0.33515 0.12708 0.33737 0.1287 C 0.33945 0.13032 0.34166 0.13125 0.34375 0.1331 C 0.34557 0.13472 0.34739 0.13703 0.34922 0.13865 C 0.3513 0.14027 0.35351 0.1412 0.3556 0.14282 C 0.36679 0.15162 0.35716 0.14652 0.36849 0.15138 C 0.37005 0.15277 0.37161 0.15439 0.37317 0.15578 C 0.37448 0.15671 0.37591 0.1574 0.37721 0.15856 C 0.38411 0.16458 0.37825 0.16157 0.38437 0.16412 C 0.38515 0.16504 0.38593 0.1662 0.38672 0.16712 C 0.38802 0.16805 0.38958 0.16851 0.39075 0.1699 C 0.39205 0.17129 0.39271 0.17384 0.39401 0.17546 C 0.39492 0.17685 0.39609 0.17731 0.39713 0.17847 C 0.40338 0.18518 0.39804 0.17986 0.40195 0.18541 C 0.40703 0.19259 0.40208 0.18425 0.40599 0.1912 C 0.40625 0.19259 0.40638 0.19398 0.40677 0.19537 C 0.40768 0.1993 0.40911 0.20277 0.40989 0.20671 C 0.41015 0.2081 0.41041 0.20972 0.41067 0.21087 C 0.41276 0.21898 0.4138 0.22129 0.41627 0.22939 C 0.41692 0.23125 0.41732 0.2331 0.41784 0.23518 C 0.41914 0.24652 0.41823 0.23981 0.42109 0.25486 C 0.42135 0.25625 0.42135 0.2581 0.42187 0.25925 L 0.42435 0.26481 L 0.42591 0.27337 C 0.42617 0.27476 0.42656 0.27615 0.42669 0.27754 C 0.42695 0.28009 0.42721 0.2824 0.42747 0.28472 C 0.42799 0.29027 0.42864 0.29606 0.42903 0.30185 C 0.43034 0.3162 0.42903 0.30879 0.43073 0.31736 C 0.43359 0.37546 0.43203 0.33888 0.43073 0.46481 C 0.4306 0.47337 0.43021 0.4743 0.42903 0.48032 C 0.42851 0.48657 0.42799 0.49259 0.42747 0.49884 C 0.42721 0.50115 0.42695 0.50347 0.42669 0.50601 C 0.42617 0.51157 0.42604 0.51759 0.42513 0.52291 C 0.42487 0.5243 0.42448 0.52569 0.42435 0.52708 C 0.42396 0.52916 0.42383 0.53101 0.42343 0.53287 C 0.42187 0.54027 0.42109 0.53796 0.42031 0.54699 C 0.41966 0.55416 0.41927 0.55972 0.41784 0.56689 C 0.41758 0.56828 0.41758 0.5699 0.41705 0.57106 C 0.41653 0.57291 0.41549 0.57407 0.41471 0.57546 C 0.41419 0.57731 0.4138 0.57939 0.41315 0.58101 C 0.41276 0.58217 0.41146 0.58379 0.41146 0.58379 " pathEditMode="relative" ptsTypes="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463 L -0.00156 -0.00463 C -0.00182 -0.00139 -0.00247 0.00185 -0.00221 0.00533 C -0.00182 0.0125 -0.00078 0.01945 0.00026 0.02639 C 0.00053 0.02824 0.00105 0.03009 0.00157 0.03195 C 0.00274 0.03681 0.00443 0.0419 0.00586 0.0463 C 0.00625 0.04745 0.00678 0.04861 0.00717 0.04977 C 0.00782 0.05185 0.00821 0.0544 0.00899 0.05625 C 0.01042 0.05972 0.01237 0.06227 0.01407 0.06528 C 0.02448 0.08519 0.01146 0.06227 0.02149 0.07847 C 0.02266 0.08033 0.0237 0.08218 0.02461 0.08403 C 0.02579 0.08634 0.02657 0.08889 0.02774 0.09074 C 0.03138 0.0963 0.03178 0.09583 0.03529 0.09745 C 0.03672 0.09977 0.03803 0.10232 0.03959 0.10417 C 0.04454 0.10972 0.05443 0.11412 0.05834 0.11644 C 0.06576 0.12037 0.0629 0.11921 0.06967 0.12083 C 0.07045 0.12153 0.07123 0.12245 0.07214 0.12292 C 0.07318 0.12361 0.07422 0.12361 0.07526 0.12408 C 0.07657 0.12477 0.07774 0.1257 0.07904 0.12639 C 0.08073 0.12708 0.08243 0.12755 0.08399 0.12847 C 0.09584 0.13588 0.08698 0.13333 0.09714 0.13519 C 0.09961 0.13634 0.10222 0.13704 0.10469 0.13866 C 0.11081 0.14236 0.11667 0.14745 0.12279 0.1507 C 0.12709 0.15324 0.13568 0.15764 0.13972 0.16088 C 0.14284 0.16343 0.14571 0.16713 0.14909 0.16968 C 0.15678 0.17546 0.16498 0.1794 0.17279 0.18519 C 0.18138 0.19144 0.19011 0.19676 0.19844 0.20417 C 0.20092 0.20625 0.20339 0.2088 0.20586 0.21065 C 0.2086 0.21273 0.21133 0.21366 0.21407 0.21528 C 0.23191 0.2257 0.21381 0.21551 0.23151 0.22732 C 0.25769 0.24514 0.22813 0.22477 0.24714 0.23519 C 0.25326 0.23843 0.25951 0.24167 0.26537 0.2463 C 0.26654 0.24722 0.28138 0.25903 0.28594 0.26181 C 0.28803 0.2632 0.29011 0.26389 0.29219 0.26528 C 0.31042 0.27685 0.2974 0.26991 0.30782 0.27523 C 0.31381 0.28565 0.30665 0.27431 0.31342 0.28195 C 0.3142 0.28264 0.31459 0.28426 0.31537 0.28519 C 0.31589 0.28611 0.31654 0.28658 0.31719 0.2875 C 0.31849 0.28912 0.31967 0.2912 0.32097 0.29306 C 0.32331 0.2963 0.32279 0.29445 0.32526 0.29861 C 0.32683 0.30093 0.32826 0.3037 0.32969 0.30625 L 0.33217 0.31065 C 0.33308 0.31227 0.33399 0.31343 0.33464 0.31528 C 0.33724 0.32199 0.33451 0.31505 0.33776 0.32176 C 0.33868 0.32361 0.33946 0.3257 0.34037 0.32732 C 0.34115 0.32894 0.34206 0.33033 0.34284 0.33195 C 0.34441 0.33495 0.34571 0.33843 0.34714 0.3419 C 0.34844 0.34468 0.34948 0.34815 0.35092 0.3507 C 0.35157 0.35185 0.35235 0.35278 0.35287 0.35417 C 0.35352 0.35579 0.35391 0.35787 0.35469 0.35949 C 0.35521 0.36088 0.35599 0.36181 0.35651 0.36296 C 0.3573 0.36435 0.35782 0.36597 0.35847 0.36736 C 0.36081 0.37222 0.36081 0.3706 0.36224 0.37523 C 0.36654 0.38912 0.36185 0.37454 0.36537 0.38843 C 0.36563 0.38982 0.36628 0.39051 0.36654 0.3919 C 0.36706 0.39352 0.36732 0.3956 0.36784 0.39745 C 0.37201 0.41389 0.36693 0.39236 0.36967 0.40509 C 0.37045 0.4088 0.37136 0.4125 0.37214 0.4162 C 0.37266 0.41806 0.37305 0.41991 0.37344 0.42176 C 0.3737 0.42292 0.37396 0.42408 0.37409 0.42523 C 0.37435 0.42685 0.37487 0.43125 0.37526 0.43287 C 0.37709 0.43889 0.37761 0.43519 0.37904 0.44514 C 0.3793 0.44653 0.37956 0.44815 0.37969 0.44954 C 0.37995 0.45139 0.38008 0.45324 0.38034 0.45509 C 0.38073 0.45741 0.38112 0.45972 0.38165 0.46181 C 0.38204 0.46366 0.38256 0.46551 0.38282 0.46736 C 0.38334 0.47107 0.38347 0.47477 0.38412 0.47847 C 0.38555 0.48611 0.38386 0.47662 0.38529 0.48727 C 0.38555 0.48843 0.38581 0.48958 0.38594 0.49074 C 0.3862 0.49213 0.38633 0.49375 0.38659 0.49514 C 0.38698 0.49699 0.3875 0.49884 0.3879 0.5007 C 0.38842 0.5044 0.38881 0.51204 0.38907 0.51505 C 0.38933 0.53357 0.38933 0.55208 0.38972 0.5706 C 0.38972 0.57338 0.38998 0.57593 0.39037 0.57847 C 0.3905 0.57963 0.39076 0.58056 0.39102 0.58171 C 0.39167 0.61898 0.39193 0.61783 0.39102 0.65741 C 0.39076 0.66435 0.39011 0.66366 0.38907 0.6706 C 0.38763 0.68079 0.38881 0.67708 0.38659 0.68287 C 0.38529 0.69213 0.38685 0.68287 0.38477 0.69074 C 0.38347 0.69491 0.38464 0.69352 0.38347 0.69838 C 0.38321 0.69954 0.38256 0.7007 0.38217 0.70185 C 0.38178 0.70324 0.38138 0.70463 0.38099 0.70625 C 0.38073 0.70718 0.3806 0.70857 0.38034 0.70949 C 0.37995 0.71065 0.37904 0.71296 0.37904 0.71296 " pathEditMode="relative" ptsTypes="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721C2B-55CC-4DC3-991E-B44CE787942A}"/>
              </a:ext>
            </a:extLst>
          </p:cNvPr>
          <p:cNvSpPr/>
          <p:nvPr/>
        </p:nvSpPr>
        <p:spPr>
          <a:xfrm>
            <a:off x="1191129" y="3487479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985BD1-8D8E-44B1-B927-2FF88A5550D2}"/>
              </a:ext>
            </a:extLst>
          </p:cNvPr>
          <p:cNvSpPr/>
          <p:nvPr/>
        </p:nvSpPr>
        <p:spPr>
          <a:xfrm rot="17309149">
            <a:off x="443859" y="3464782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Biochemistry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A8544B2-1AE8-4A3B-9ABB-5D42A43406B0}"/>
              </a:ext>
            </a:extLst>
          </p:cNvPr>
          <p:cNvSpPr/>
          <p:nvPr/>
        </p:nvSpPr>
        <p:spPr>
          <a:xfrm>
            <a:off x="3707023" y="468208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0E4DD3-F288-4380-AF9E-97E99EEFC664}"/>
              </a:ext>
            </a:extLst>
          </p:cNvPr>
          <p:cNvSpPr/>
          <p:nvPr/>
        </p:nvSpPr>
        <p:spPr>
          <a:xfrm rot="12611698">
            <a:off x="3472549" y="289411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Haematology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B2DAB-7F41-480A-8E9D-03C4BA14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40" y="5200650"/>
            <a:ext cx="1591315" cy="16573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2E2FB69-AB94-4548-BAD9-7AB66B6DB6DC}"/>
              </a:ext>
            </a:extLst>
          </p:cNvPr>
          <p:cNvSpPr/>
          <p:nvPr/>
        </p:nvSpPr>
        <p:spPr>
          <a:xfrm>
            <a:off x="1603988" y="2385801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D4E30-CF22-49FD-8339-758EE95ECD93}"/>
              </a:ext>
            </a:extLst>
          </p:cNvPr>
          <p:cNvSpPr/>
          <p:nvPr/>
        </p:nvSpPr>
        <p:spPr>
          <a:xfrm rot="16200000">
            <a:off x="1514369" y="2295357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Tayside Only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64D5E4-E906-4080-B7E9-3E479E034763}"/>
              </a:ext>
            </a:extLst>
          </p:cNvPr>
          <p:cNvSpPr/>
          <p:nvPr/>
        </p:nvSpPr>
        <p:spPr>
          <a:xfrm>
            <a:off x="2748340" y="278397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76A26-A6BE-45C8-A9EC-6A30EC973BF9}"/>
              </a:ext>
            </a:extLst>
          </p:cNvPr>
          <p:cNvSpPr/>
          <p:nvPr/>
        </p:nvSpPr>
        <p:spPr>
          <a:xfrm rot="20705016">
            <a:off x="2675797" y="2655611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Creatinine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94F2CE-4E30-4D3E-B002-45331CAD7F98}"/>
              </a:ext>
            </a:extLst>
          </p:cNvPr>
          <p:cNvSpPr/>
          <p:nvPr/>
        </p:nvSpPr>
        <p:spPr>
          <a:xfrm>
            <a:off x="5320198" y="21561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950E8-B28B-4AD5-BCF9-B36E760C1C39}"/>
              </a:ext>
            </a:extLst>
          </p:cNvPr>
          <p:cNvSpPr/>
          <p:nvPr/>
        </p:nvSpPr>
        <p:spPr>
          <a:xfrm rot="16200000">
            <a:off x="5230579" y="125169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D-Dimmer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EAFE20-7280-4312-BCB3-5E303FC20172}"/>
              </a:ext>
            </a:extLst>
          </p:cNvPr>
          <p:cNvGrpSpPr/>
          <p:nvPr/>
        </p:nvGrpSpPr>
        <p:grpSpPr>
          <a:xfrm>
            <a:off x="613864" y="2541714"/>
            <a:ext cx="625752" cy="753162"/>
            <a:chOff x="3078641" y="5001047"/>
            <a:chExt cx="625752" cy="75316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E005B8-AE5C-4DFA-A606-FEB0390ACF10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096815-C9B5-4BC7-83D2-984074E3F1E9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HBA1 C</a:t>
              </a: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13BD4F7B-54C5-4F7B-AE64-8BA61D761B9A}"/>
              </a:ext>
            </a:extLst>
          </p:cNvPr>
          <p:cNvSpPr/>
          <p:nvPr/>
        </p:nvSpPr>
        <p:spPr>
          <a:xfrm>
            <a:off x="7528626" y="4204376"/>
            <a:ext cx="1433796" cy="143379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CB04DD8-3774-4AD3-926B-C4C39BCA8D9C}"/>
              </a:ext>
            </a:extLst>
          </p:cNvPr>
          <p:cNvSpPr/>
          <p:nvPr/>
        </p:nvSpPr>
        <p:spPr>
          <a:xfrm rot="12611698">
            <a:off x="7216328" y="3986666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ECLS Cohort 1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9A4D7E-EDAF-4FCA-A1F7-AECADA8D2F68}"/>
              </a:ext>
            </a:extLst>
          </p:cNvPr>
          <p:cNvGrpSpPr/>
          <p:nvPr/>
        </p:nvGrpSpPr>
        <p:grpSpPr>
          <a:xfrm>
            <a:off x="7719126" y="3858317"/>
            <a:ext cx="3630064" cy="2767229"/>
            <a:chOff x="7719126" y="3858317"/>
            <a:chExt cx="3630064" cy="27672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E02511-5AB8-4016-99CA-AD7AC0B1DD42}"/>
                </a:ext>
              </a:extLst>
            </p:cNvPr>
            <p:cNvGrpSpPr/>
            <p:nvPr/>
          </p:nvGrpSpPr>
          <p:grpSpPr>
            <a:xfrm>
              <a:off x="8581961" y="4289446"/>
              <a:ext cx="2767229" cy="2299106"/>
              <a:chOff x="4124420" y="2863587"/>
              <a:chExt cx="2767229" cy="229910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B89743F-0788-429F-AC88-0DB10745BDE2}"/>
                  </a:ext>
                </a:extLst>
              </p:cNvPr>
              <p:cNvSpPr/>
              <p:nvPr/>
            </p:nvSpPr>
            <p:spPr>
              <a:xfrm>
                <a:off x="4355200" y="3035231"/>
                <a:ext cx="1433796" cy="143379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5C81ED-6312-42D0-AE6B-61BFDA8712D9}"/>
                  </a:ext>
                </a:extLst>
              </p:cNvPr>
              <p:cNvSpPr/>
              <p:nvPr/>
            </p:nvSpPr>
            <p:spPr>
              <a:xfrm rot="12611698">
                <a:off x="4124420" y="2863587"/>
                <a:ext cx="2767229" cy="22991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Circle">
                  <a:avLst>
                    <a:gd name="adj" fmla="val 18785066"/>
                  </a:avLst>
                </a:prstTxWarp>
                <a:spAutoFit/>
              </a:bodyPr>
              <a:lstStyle/>
              <a:p>
                <a:pPr algn="ctr"/>
                <a:r>
                  <a:rPr lang="en-US" sz="5400" b="0" cap="none" spc="0">
                    <a:ln w="0"/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Haematology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E88E399-21BC-4852-8A63-0D6E2E9939F6}"/>
                </a:ext>
              </a:extLst>
            </p:cNvPr>
            <p:cNvGrpSpPr/>
            <p:nvPr/>
          </p:nvGrpSpPr>
          <p:grpSpPr>
            <a:xfrm>
              <a:off x="9786980" y="5045087"/>
              <a:ext cx="759241" cy="753162"/>
              <a:chOff x="7589992" y="380433"/>
              <a:chExt cx="759241" cy="75316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5B5EBBF-EEAE-4DE6-8EE5-DB5C1181F5B0}"/>
                  </a:ext>
                </a:extLst>
              </p:cNvPr>
              <p:cNvSpPr/>
              <p:nvPr/>
            </p:nvSpPr>
            <p:spPr>
              <a:xfrm>
                <a:off x="7693702" y="481103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B092FF3-775E-4382-9060-3F534B6F1280}"/>
                  </a:ext>
                </a:extLst>
              </p:cNvPr>
              <p:cNvSpPr/>
              <p:nvPr/>
            </p:nvSpPr>
            <p:spPr>
              <a:xfrm rot="16200000">
                <a:off x="7593032" y="377393"/>
                <a:ext cx="753162" cy="7592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Circle">
                  <a:avLst>
                    <a:gd name="adj" fmla="val 16954597"/>
                  </a:avLst>
                </a:prstTxWarp>
                <a:spAutoFit/>
              </a:bodyPr>
              <a:lstStyle/>
              <a:p>
                <a:pPr algn="ctr"/>
                <a:r>
                  <a:rPr lang="en-US" sz="5400">
                    <a:ln w="0"/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D-Dimer</a:t>
                </a:r>
                <a:endParaRPr lang="en-US" sz="5400" b="0" cap="none" spc="0">
                  <a:ln w="0"/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00D92BB-EB01-4FDC-AF02-222CBC2B1522}"/>
                </a:ext>
              </a:extLst>
            </p:cNvPr>
            <p:cNvGrpSpPr/>
            <p:nvPr/>
          </p:nvGrpSpPr>
          <p:grpSpPr>
            <a:xfrm>
              <a:off x="7719126" y="3858317"/>
              <a:ext cx="2299106" cy="2767229"/>
              <a:chOff x="677921" y="3230720"/>
              <a:chExt cx="2299106" cy="276722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E5EF9F5-4FDF-49D5-AAD5-E079251A5A9D}"/>
                  </a:ext>
                </a:extLst>
              </p:cNvPr>
              <p:cNvSpPr/>
              <p:nvPr/>
            </p:nvSpPr>
            <p:spPr>
              <a:xfrm rot="17309149">
                <a:off x="443859" y="3464782"/>
                <a:ext cx="2767229" cy="22991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Circle">
                  <a:avLst>
                    <a:gd name="adj" fmla="val 18785066"/>
                  </a:avLst>
                </a:prstTxWarp>
                <a:spAutoFit/>
              </a:bodyPr>
              <a:lstStyle/>
              <a:p>
                <a:pPr algn="ctr"/>
                <a:r>
                  <a:rPr lang="en-US" sz="5400" b="0" cap="none" spc="0">
                    <a:ln w="0"/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Biochemistry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B23CB64-537D-403D-8CEF-6780D2DAAE7B}"/>
                  </a:ext>
                </a:extLst>
              </p:cNvPr>
              <p:cNvSpPr/>
              <p:nvPr/>
            </p:nvSpPr>
            <p:spPr>
              <a:xfrm>
                <a:off x="1191129" y="3498996"/>
                <a:ext cx="1433796" cy="143379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A5CB06A-AAFA-40F5-B550-ACC2C6D176C2}"/>
                </a:ext>
              </a:extLst>
            </p:cNvPr>
            <p:cNvGrpSpPr/>
            <p:nvPr/>
          </p:nvGrpSpPr>
          <p:grpSpPr>
            <a:xfrm>
              <a:off x="8593274" y="4521833"/>
              <a:ext cx="625752" cy="753162"/>
              <a:chOff x="3078641" y="5001047"/>
              <a:chExt cx="625752" cy="753162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21AE923-C71E-4E07-9544-C25AA7947BE1}"/>
                  </a:ext>
                </a:extLst>
              </p:cNvPr>
              <p:cNvSpPr/>
              <p:nvPr/>
            </p:nvSpPr>
            <p:spPr>
              <a:xfrm>
                <a:off x="3105929" y="5086350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0005818-8D28-4ED4-B201-CC130EFBCE42}"/>
                  </a:ext>
                </a:extLst>
              </p:cNvPr>
              <p:cNvSpPr/>
              <p:nvPr/>
            </p:nvSpPr>
            <p:spPr>
              <a:xfrm rot="17309149">
                <a:off x="3014936" y="5064752"/>
                <a:ext cx="753162" cy="62575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Circle">
                  <a:avLst>
                    <a:gd name="adj" fmla="val 18785066"/>
                  </a:avLst>
                </a:prstTxWarp>
                <a:spAutoFit/>
              </a:bodyPr>
              <a:lstStyle/>
              <a:p>
                <a:pPr algn="ctr"/>
                <a:r>
                  <a:rPr lang="en-US" sz="5400" b="0" cap="none" spc="0">
                    <a:ln w="0"/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HBA1 C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D2AFCB9-9F42-45DA-8577-FADDC202E159}"/>
                </a:ext>
              </a:extLst>
            </p:cNvPr>
            <p:cNvGrpSpPr/>
            <p:nvPr/>
          </p:nvGrpSpPr>
          <p:grpSpPr>
            <a:xfrm>
              <a:off x="8898530" y="4688532"/>
              <a:ext cx="753162" cy="759241"/>
              <a:chOff x="2675797" y="2655611"/>
              <a:chExt cx="753162" cy="759241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E74AFDE-391C-4424-9707-A758E4CBFFBC}"/>
                  </a:ext>
                </a:extLst>
              </p:cNvPr>
              <p:cNvSpPr/>
              <p:nvPr/>
            </p:nvSpPr>
            <p:spPr>
              <a:xfrm>
                <a:off x="2748340" y="2783973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F87D2E4-CA87-4561-AD2E-F2C6AA92CD58}"/>
                  </a:ext>
                </a:extLst>
              </p:cNvPr>
              <p:cNvSpPr/>
              <p:nvPr/>
            </p:nvSpPr>
            <p:spPr>
              <a:xfrm rot="20705016">
                <a:off x="2675797" y="2655611"/>
                <a:ext cx="753162" cy="7592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Circle">
                  <a:avLst>
                    <a:gd name="adj" fmla="val 16954597"/>
                  </a:avLst>
                </a:prstTxWarp>
                <a:spAutoFit/>
              </a:bodyPr>
              <a:lstStyle/>
              <a:p>
                <a:pPr algn="ctr"/>
                <a:r>
                  <a:rPr lang="en-US" sz="5400">
                    <a:ln w="0"/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Creatinine</a:t>
                </a:r>
                <a:endParaRPr lang="en-US" sz="5400" b="0" cap="none" spc="0">
                  <a:ln w="0"/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5041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1D8F07F-5299-44EB-8621-7E1233BC2AD0}"/>
              </a:ext>
            </a:extLst>
          </p:cNvPr>
          <p:cNvGrpSpPr/>
          <p:nvPr/>
        </p:nvGrpSpPr>
        <p:grpSpPr>
          <a:xfrm>
            <a:off x="677921" y="3230720"/>
            <a:ext cx="2299106" cy="2767229"/>
            <a:chOff x="677921" y="3230720"/>
            <a:chExt cx="2299106" cy="27672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6721C2B-55CC-4DC3-991E-B44CE787942A}"/>
                </a:ext>
              </a:extLst>
            </p:cNvPr>
            <p:cNvSpPr/>
            <p:nvPr/>
          </p:nvSpPr>
          <p:spPr>
            <a:xfrm>
              <a:off x="1191129" y="3487479"/>
              <a:ext cx="1433796" cy="1433796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985BD1-8D8E-44B1-B927-2FF88A5550D2}"/>
                </a:ext>
              </a:extLst>
            </p:cNvPr>
            <p:cNvSpPr/>
            <p:nvPr/>
          </p:nvSpPr>
          <p:spPr>
            <a:xfrm rot="17309149">
              <a:off x="443859" y="3464782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Biochemistry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BCA5C6A3-7AAE-40C4-9325-44C64D28E5FB}"/>
              </a:ext>
            </a:extLst>
          </p:cNvPr>
          <p:cNvSpPr/>
          <p:nvPr/>
        </p:nvSpPr>
        <p:spPr>
          <a:xfrm>
            <a:off x="7528626" y="4204376"/>
            <a:ext cx="1433796" cy="143379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0577CD-CD67-41E4-A61E-73B9B36ACB3E}"/>
              </a:ext>
            </a:extLst>
          </p:cNvPr>
          <p:cNvSpPr/>
          <p:nvPr/>
        </p:nvSpPr>
        <p:spPr>
          <a:xfrm rot="12611698">
            <a:off x="7216328" y="3986666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ECLS Cohort 1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149D656-72AF-4087-ADDB-CB8569A28999}"/>
              </a:ext>
            </a:extLst>
          </p:cNvPr>
          <p:cNvSpPr/>
          <p:nvPr/>
        </p:nvSpPr>
        <p:spPr>
          <a:xfrm>
            <a:off x="8969045" y="973231"/>
            <a:ext cx="1433796" cy="143379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5E679C-8DB2-4E84-8C6B-BCF5B0ECB91F}"/>
              </a:ext>
            </a:extLst>
          </p:cNvPr>
          <p:cNvSpPr/>
          <p:nvPr/>
        </p:nvSpPr>
        <p:spPr>
          <a:xfrm rot="12611698">
            <a:off x="8656747" y="755522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ECLS Project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A8544B2-1AE8-4A3B-9ABB-5D42A43406B0}"/>
              </a:ext>
            </a:extLst>
          </p:cNvPr>
          <p:cNvSpPr/>
          <p:nvPr/>
        </p:nvSpPr>
        <p:spPr>
          <a:xfrm>
            <a:off x="3784847" y="507120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0E4DD3-F288-4380-AF9E-97E99EEFC664}"/>
              </a:ext>
            </a:extLst>
          </p:cNvPr>
          <p:cNvSpPr/>
          <p:nvPr/>
        </p:nvSpPr>
        <p:spPr>
          <a:xfrm rot="12611698">
            <a:off x="3472549" y="289411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Haematology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B2DAB-7F41-480A-8E9D-03C4BA14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40" y="5200650"/>
            <a:ext cx="1591315" cy="16573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2E2FB69-AB94-4548-BAD9-7AB66B6DB6DC}"/>
              </a:ext>
            </a:extLst>
          </p:cNvPr>
          <p:cNvSpPr/>
          <p:nvPr/>
        </p:nvSpPr>
        <p:spPr>
          <a:xfrm>
            <a:off x="1603988" y="2385801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D4E30-CF22-49FD-8339-758EE95ECD93}"/>
              </a:ext>
            </a:extLst>
          </p:cNvPr>
          <p:cNvSpPr/>
          <p:nvPr/>
        </p:nvSpPr>
        <p:spPr>
          <a:xfrm rot="16200000">
            <a:off x="1514369" y="2295357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Tayside Only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64D5E4-E906-4080-B7E9-3E479E034763}"/>
              </a:ext>
            </a:extLst>
          </p:cNvPr>
          <p:cNvSpPr/>
          <p:nvPr/>
        </p:nvSpPr>
        <p:spPr>
          <a:xfrm>
            <a:off x="2748340" y="278397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76A26-A6BE-45C8-A9EC-6A30EC973BF9}"/>
              </a:ext>
            </a:extLst>
          </p:cNvPr>
          <p:cNvSpPr/>
          <p:nvPr/>
        </p:nvSpPr>
        <p:spPr>
          <a:xfrm rot="20705016">
            <a:off x="2675797" y="2655611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Creatinine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94F2CE-4E30-4D3E-B002-45331CAD7F98}"/>
              </a:ext>
            </a:extLst>
          </p:cNvPr>
          <p:cNvSpPr/>
          <p:nvPr/>
        </p:nvSpPr>
        <p:spPr>
          <a:xfrm>
            <a:off x="5320198" y="21561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950E8-B28B-4AD5-BCF9-B36E760C1C39}"/>
              </a:ext>
            </a:extLst>
          </p:cNvPr>
          <p:cNvSpPr/>
          <p:nvPr/>
        </p:nvSpPr>
        <p:spPr>
          <a:xfrm rot="16200000">
            <a:off x="5230579" y="125169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D-Dimmer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EAFE20-7280-4312-BCB3-5E303FC20172}"/>
              </a:ext>
            </a:extLst>
          </p:cNvPr>
          <p:cNvGrpSpPr/>
          <p:nvPr/>
        </p:nvGrpSpPr>
        <p:grpSpPr>
          <a:xfrm>
            <a:off x="613864" y="2541714"/>
            <a:ext cx="625752" cy="753162"/>
            <a:chOff x="3078641" y="5001047"/>
            <a:chExt cx="625752" cy="75316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E005B8-AE5C-4DFA-A606-FEB0390ACF10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096815-C9B5-4BC7-83D2-984074E3F1E9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HBA1 C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E26E38CD-80FC-470B-A15F-3659CEB527D0}"/>
              </a:ext>
            </a:extLst>
          </p:cNvPr>
          <p:cNvSpPr/>
          <p:nvPr/>
        </p:nvSpPr>
        <p:spPr>
          <a:xfrm>
            <a:off x="7528626" y="4194137"/>
            <a:ext cx="1433796" cy="143379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3CC7F2-CD40-44A9-AB08-DB316F99922E}"/>
              </a:ext>
            </a:extLst>
          </p:cNvPr>
          <p:cNvSpPr/>
          <p:nvPr/>
        </p:nvSpPr>
        <p:spPr>
          <a:xfrm rot="12611698">
            <a:off x="7216328" y="3976427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ECLS Cohort 1</a:t>
            </a:r>
            <a:endParaRPr lang="en-US" sz="5400" b="0" cap="none" spc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857298-FB41-46EF-9EC1-E69B9D38013A}"/>
              </a:ext>
            </a:extLst>
          </p:cNvPr>
          <p:cNvGrpSpPr/>
          <p:nvPr/>
        </p:nvGrpSpPr>
        <p:grpSpPr>
          <a:xfrm>
            <a:off x="666976" y="3205209"/>
            <a:ext cx="2299106" cy="2767229"/>
            <a:chOff x="677921" y="3230720"/>
            <a:chExt cx="2299106" cy="276722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ED6E3D7-719A-40E4-A75B-08CEE6578730}"/>
                </a:ext>
              </a:extLst>
            </p:cNvPr>
            <p:cNvSpPr/>
            <p:nvPr/>
          </p:nvSpPr>
          <p:spPr>
            <a:xfrm>
              <a:off x="1191129" y="3487479"/>
              <a:ext cx="1433796" cy="1433796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63E1F0-052A-4DBA-8AF3-670011FFAB44}"/>
                </a:ext>
              </a:extLst>
            </p:cNvPr>
            <p:cNvSpPr/>
            <p:nvPr/>
          </p:nvSpPr>
          <p:spPr>
            <a:xfrm rot="17309149">
              <a:off x="443859" y="3464782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Biochemistry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665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22222E-6 L -2.08333E-6 0.00023 C 0.01823 -0.00116 0.03672 -0.00116 0.05495 -0.00301 C 0.05638 -0.00301 0.06289 -0.00949 0.0638 -0.00995 C 0.06563 -0.01134 0.06745 -0.01203 0.0694 -0.01296 C 0.07513 -0.0206 0.07018 -0.01458 0.07891 -0.02291 C 0.08776 -0.03125 0.08125 -0.02616 0.08854 -0.03125 C 0.09011 -0.03426 0.09154 -0.03727 0.09336 -0.03981 C 0.09531 -0.04282 0.09779 -0.04491 0.09974 -0.04838 L 0.11328 -0.07245 L 0.11719 -0.07963 C 0.1181 -0.08102 0.11914 -0.08217 0.11966 -0.08379 C 0.12149 -0.08958 0.1224 -0.09305 0.12448 -0.09791 C 0.12526 -0.1 0.12617 -0.10162 0.12683 -0.1037 C 0.12748 -0.10578 0.12774 -0.10856 0.12839 -0.11065 C 0.12943 -0.11412 0.13047 -0.11736 0.13164 -0.1206 C 0.13268 -0.12361 0.13386 -0.12616 0.13477 -0.12916 C 0.1405 -0.14768 0.13321 -0.12639 0.13724 -0.1419 C 0.13815 -0.14537 0.13933 -0.14861 0.14037 -0.15185 C 0.14063 -0.1537 0.14076 -0.15578 0.14115 -0.15764 C 0.14206 -0.16157 0.14323 -0.16528 0.1444 -0.16898 C 0.14518 -0.17129 0.1461 -0.17361 0.14675 -0.17592 C 0.1487 -0.18241 0.14974 -0.18565 0.15078 -0.19166 C 0.15104 -0.19352 0.1513 -0.19537 0.15156 -0.19722 C 0.15183 -0.19953 0.15196 -0.20208 0.15235 -0.2044 C 0.15547 -0.22477 0.15261 -0.19815 0.1556 -0.22708 C 0.15638 -0.23518 0.15638 -0.24352 0.15794 -0.25116 C 0.15873 -0.25486 0.15964 -0.25879 0.16029 -0.2625 C 0.16146 -0.26828 0.1612 -0.27037 0.16198 -0.27662 C 0.16211 -0.27824 0.1625 -0.27963 0.16276 -0.28102 C 0.16302 -0.28287 0.16328 -0.28472 0.16354 -0.28657 C 0.16472 -0.29745 0.16511 -0.30833 0.16589 -0.31921 C 0.16615 -0.32268 0.16641 -0.32592 0.1668 -0.32916 C 0.16654 -0.33889 0.16693 -0.35578 0.16511 -0.36759 C 0.16328 -0.3794 0.16419 -0.37245 0.16198 -0.38171 C 0.16159 -0.3831 0.16159 -0.38472 0.1612 -0.38588 C 0.16016 -0.38889 0.1586 -0.3912 0.15794 -0.39444 L 0.15638 -0.40301 C 0.15612 -0.4044 0.15599 -0.40578 0.1556 -0.40717 C 0.15508 -0.40903 0.15443 -0.41088 0.15391 -0.41296 C 0.15352 -0.41481 0.15352 -0.41666 0.15313 -0.41852 C 0.15274 -0.42153 0.15209 -0.4243 0.15156 -0.42708 C 0.15065 -0.43194 0.1513 -0.43032 0.15 -0.43264 " pathEditMode="relative" rAng="0" ptsTypes="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216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1823 -0.00116 0.03672 -0.00116 0.05495 -0.00301 C 0.05638 -0.00301 0.06289 -0.00949 0.06381 -0.00996 C 0.06563 -0.01135 0.06745 -0.01204 0.0694 -0.01297 C 0.07513 -0.0206 0.07019 -0.01459 0.07891 -0.02292 C 0.08776 -0.03125 0.08125 -0.02616 0.08855 -0.03125 C 0.09011 -0.03426 0.09154 -0.03727 0.09336 -0.03982 C 0.09532 -0.04283 0.09779 -0.04491 0.09974 -0.04838 L 0.11328 -0.07246 L 0.11719 -0.07963 C 0.1181 -0.08102 0.11914 -0.08218 0.11966 -0.0838 C 0.12149 -0.08959 0.1224 -0.09306 0.12448 -0.09792 C 0.12526 -0.1 0.12618 -0.10162 0.12683 -0.10371 C 0.12748 -0.10579 0.12774 -0.10857 0.12839 -0.11065 C 0.12943 -0.11412 0.13047 -0.11736 0.13164 -0.1206 C 0.13269 -0.12361 0.13386 -0.12616 0.13477 -0.12917 C 0.1405 -0.14769 0.13321 -0.12639 0.13724 -0.1419 C 0.13815 -0.14537 0.13933 -0.14861 0.14037 -0.15185 C 0.14063 -0.15371 0.14076 -0.15579 0.14115 -0.15764 C 0.14206 -0.16158 0.14323 -0.16528 0.1444 -0.16898 C 0.14519 -0.1713 0.1461 -0.17361 0.14675 -0.17593 C 0.1487 -0.18241 0.14974 -0.18565 0.15078 -0.19167 C 0.15105 -0.19352 0.15131 -0.19537 0.15157 -0.19723 C 0.15183 -0.19954 0.15196 -0.20209 0.15235 -0.2044 C 0.15547 -0.22477 0.15261 -0.19815 0.1556 -0.22709 C 0.15638 -0.23519 0.15638 -0.24352 0.15795 -0.25116 C 0.15873 -0.25486 0.15964 -0.2588 0.16029 -0.2625 C 0.16146 -0.26829 0.1612 -0.27037 0.16198 -0.27662 C 0.16211 -0.27824 0.1625 -0.27963 0.16276 -0.28102 C 0.16302 -0.28287 0.16328 -0.28473 0.16355 -0.28658 C 0.16472 -0.29746 0.16511 -0.30834 0.16589 -0.31922 C 0.16615 -0.32269 0.16641 -0.32593 0.1668 -0.32917 C 0.16654 -0.33889 0.16693 -0.35579 0.16511 -0.3676 C 0.16328 -0.3794 0.1642 -0.37246 0.16198 -0.38172 C 0.16159 -0.3831 0.16159 -0.38473 0.1612 -0.38588 C 0.16016 -0.38889 0.1586 -0.39121 0.15795 -0.39445 L 0.15638 -0.40301 C 0.15612 -0.4044 0.15599 -0.40579 0.1556 -0.40718 C 0.15508 -0.40903 0.15443 -0.41088 0.15391 -0.41297 C 0.15352 -0.41482 0.15352 -0.41667 0.15313 -0.41852 C 0.15274 -0.42153 0.15209 -0.42431 0.15157 -0.42709 C 0.15065 -0.43195 0.15131 -0.43033 0.15 -0.43264 " pathEditMode="relative" ptsTypes="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07407E-6 L 3.95833E-6 0.00023 C 0.00182 0.00231 0.00364 0.00486 0.00546 0.00694 C 0.01002 0.01203 0.00755 0.00763 0.01276 0.01273 C 0.01432 0.01435 0.01588 0.01666 0.01744 0.01828 C 0.01849 0.01944 0.01966 0.02013 0.0207 0.02106 C 0.02187 0.02245 0.02265 0.0243 0.02382 0.02546 C 0.02461 0.02615 0.02552 0.02615 0.0263 0.02685 C 0.02708 0.02754 0.02786 0.02893 0.02864 0.02963 C 0.02942 0.03032 0.0302 0.03055 0.03112 0.03101 C 0.03997 0.03703 0.02981 0.03078 0.03984 0.0368 C 0.04062 0.03726 0.0414 0.03773 0.04218 0.03819 C 0.04323 0.03865 0.0444 0.03912 0.04544 0.03958 C 0.0539 0.04398 0.03919 0.03726 0.05182 0.04236 C 0.0539 0.04328 0.05599 0.04467 0.0582 0.04537 L 0.0694 0.04814 C 0.07096 0.04861 0.07252 0.04907 0.07408 0.04953 C 0.07682 0.05 0.07942 0.05046 0.08216 0.05092 C 0.08424 0.05185 0.08632 0.05301 0.08854 0.0537 C 0.09648 0.05625 0.11523 0.05648 0.11888 0.05671 L 0.17395 0.0537 C 0.17708 0.05347 0.18033 0.05324 0.18346 0.05231 C 0.18645 0.05138 0.18932 0.0493 0.19218 0.04814 C 0.1957 0.04676 0.19921 0.04629 0.2026 0.04537 C 0.20768 0.04351 0.21862 0.04004 0.225 0.0368 C 0.22656 0.03588 0.22812 0.03472 0.22981 0.03402 C 0.2319 0.03287 0.23398 0.03217 0.23619 0.03101 C 0.23867 0.02986 0.24244 0.02731 0.24492 0.02546 C 0.24596 0.02453 0.247 0.02338 0.24804 0.02268 C 0.25 0.02106 0.25182 0.0199 0.25364 0.01828 C 0.25455 0.01759 0.2552 0.0162 0.25612 0.01551 C 0.25716 0.01481 0.2582 0.01458 0.25924 0.01412 C 0.26224 0.0125 0.26224 0.01203 0.26562 0.00972 C 0.2681 0.00833 0.27278 0.00555 0.27278 0.00578 C 0.27448 0.0037 0.27591 0.00138 0.2776 4.07407E-6 C 0.28463 -0.00579 0.29218 -0.00949 0.29921 -0.01574 C 0.3039 -0.01991 0.30846 -0.02547 0.31354 -0.02848 C 0.33567 -0.04144 0.3095 -0.02524 0.33411 -0.04399 C 0.3388 -0.04746 0.34036 -0.04838 0.34466 -0.05255 C 0.34505 -0.05301 0.35117 -0.0588 0.3526 -0.06112 C 0.35351 -0.06227 0.35416 -0.06412 0.35507 -0.06528 C 0.35703 -0.06783 0.36002 -0.06922 0.36224 -0.07107 C 0.3638 -0.07246 0.36992 -0.0794 0.37096 -0.08079 C 0.37226 -0.08287 0.37356 -0.08473 0.375 -0.08658 C 0.37643 -0.08866 0.37825 -0.09005 0.37981 -0.09213 C 0.38242 -0.09607 0.38476 -0.10093 0.38776 -0.10348 C 0.38945 -0.1051 0.39192 -0.10695 0.39336 -0.10926 C 0.39505 -0.11181 0.39609 -0.11621 0.39817 -0.11783 C 0.40833 -0.125 0.3957 -0.11551 0.40612 -0.12477 C 0.4069 -0.12547 0.40768 -0.1257 0.40846 -0.12616 C 0.40963 -0.12709 0.41054 -0.12824 0.41171 -0.12917 C 0.4125 -0.12963 0.41328 -0.12987 0.41406 -0.13056 C 0.41549 -0.13172 0.41666 -0.13357 0.4181 -0.13473 C 0.41966 -0.13588 0.42148 -0.13588 0.42291 -0.1375 C 0.42369 -0.13843 0.42435 -0.13982 0.42526 -0.14051 C 0.4263 -0.14121 0.42734 -0.14144 0.42851 -0.1419 C 0.43112 -0.14283 0.43385 -0.14306 0.43645 -0.14468 C 0.44218 -0.14815 0.43698 -0.14537 0.44843 -0.14746 C 0.45026 -0.14792 0.45208 -0.14838 0.45403 -0.14885 C 0.45481 -0.14931 0.4556 -0.15024 0.45638 -0.15047 C 0.46718 -0.15348 0.47474 -0.15417 0.48593 -0.15463 L 0.54661 -0.15602 C 0.54921 -0.15649 0.55195 -0.15672 0.55455 -0.15741 C 0.5556 -0.15764 0.55664 -0.15834 0.55768 -0.1588 C 0.56276 -0.16135 0.56211 -0.16088 0.56575 -0.1632 C 0.56705 -0.16505 0.56836 -0.1669 0.56966 -0.16875 C 0.57044 -0.16991 0.57135 -0.17061 0.57213 -0.17153 C 0.57265 -0.17246 0.57304 -0.17362 0.57369 -0.17454 C 0.57421 -0.175 0.57903 -0.17987 0.58007 -0.18149 C 0.58151 -0.1838 0.58255 -0.18658 0.58411 -0.18866 C 0.58515 -0.19005 0.58632 -0.19121 0.58724 -0.19283 C 0.58958 -0.19723 0.59127 -0.20278 0.59362 -0.20695 L 0.59687 -0.21274 L 0.60481 -0.22686 L 0.60885 -0.23403 C 0.61041 -0.2382 0.61158 -0.24306 0.61354 -0.24676 C 0.61432 -0.24815 0.61536 -0.24931 0.61601 -0.25093 C 0.62187 -0.26551 0.61445 -0.24931 0.61836 -0.26088 C 0.61875 -0.26204 0.6194 -0.26274 0.61992 -0.26366 L 0.62083 -0.26505 " pathEditMode="relative" rAng="0" ptsTypes="AAAAAAAAAAAAAAAAAAAAAAAAAAAAAAAAAAAAAAAAAAAAAAAAAAAAAAAAAAAAAAAAAAAAAAAAAAAAAAAA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42" y="-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theme/theme1.xml><?xml version="1.0" encoding="utf-8"?>
<a:theme xmlns:a="http://schemas.openxmlformats.org/drawingml/2006/main" name="University of Dundee">
  <a:themeElements>
    <a:clrScheme name="University of Dundee colours">
      <a:dk1>
        <a:srgbClr val="464646"/>
      </a:dk1>
      <a:lt1>
        <a:sysClr val="window" lastClr="FFFFFF"/>
      </a:lt1>
      <a:dk2>
        <a:srgbClr val="DDD9D6"/>
      </a:dk2>
      <a:lt2>
        <a:srgbClr val="FFFFFF"/>
      </a:lt2>
      <a:accent1>
        <a:srgbClr val="4365E2"/>
      </a:accent1>
      <a:accent2>
        <a:srgbClr val="A1B2F0"/>
      </a:accent2>
      <a:accent3>
        <a:srgbClr val="FF6264"/>
      </a:accent3>
      <a:accent4>
        <a:srgbClr val="FFB0B1"/>
      </a:accent4>
      <a:accent5>
        <a:srgbClr val="01D17C"/>
      </a:accent5>
      <a:accent6>
        <a:srgbClr val="80E8BD"/>
      </a:accent6>
      <a:hlink>
        <a:srgbClr val="4365E2"/>
      </a:hlink>
      <a:folHlink>
        <a:srgbClr val="FF6264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9F4D046-15E0-4844-ADCC-6046129B1E6A}" vid="{61FE8830-446C-2B41-9099-38D9D0F0FDB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ark image">
  <a:themeElements>
    <a:clrScheme name="University of Dundee colours">
      <a:dk1>
        <a:srgbClr val="464646"/>
      </a:dk1>
      <a:lt1>
        <a:sysClr val="window" lastClr="FFFFFF"/>
      </a:lt1>
      <a:dk2>
        <a:srgbClr val="DDD9D6"/>
      </a:dk2>
      <a:lt2>
        <a:srgbClr val="FFFFFF"/>
      </a:lt2>
      <a:accent1>
        <a:srgbClr val="4365E2"/>
      </a:accent1>
      <a:accent2>
        <a:srgbClr val="A1B2F0"/>
      </a:accent2>
      <a:accent3>
        <a:srgbClr val="FF6264"/>
      </a:accent3>
      <a:accent4>
        <a:srgbClr val="FFB0B1"/>
      </a:accent4>
      <a:accent5>
        <a:srgbClr val="01D17C"/>
      </a:accent5>
      <a:accent6>
        <a:srgbClr val="80E8BD"/>
      </a:accent6>
      <a:hlink>
        <a:srgbClr val="4365E2"/>
      </a:hlink>
      <a:folHlink>
        <a:srgbClr val="FF6264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9F4D046-15E0-4844-ADCC-6046129B1E6A}" vid="{59E127E4-DFB2-F64D-9B99-FB28CC0853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HIC Powerpoint Template</Template>
  <TotalTime>183</TotalTime>
  <Words>532</Words>
  <Application>Microsoft Office PowerPoint</Application>
  <PresentationFormat>Widescreen</PresentationFormat>
  <Paragraphs>284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University of Dundee</vt:lpstr>
      <vt:lpstr>Custom Design</vt:lpstr>
      <vt:lpstr>Dark image</vt:lpstr>
      <vt:lpstr>RDMP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HIC Live RDMP Deployment</vt:lpstr>
      <vt:lpstr>PowerPoint Presentation</vt:lpstr>
      <vt:lpstr>Find</vt:lpstr>
      <vt:lpstr>Go 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Nind (Staff)</dc:creator>
  <cp:lastModifiedBy>Thomas Nind (Staff)</cp:lastModifiedBy>
  <cp:revision>90</cp:revision>
  <dcterms:created xsi:type="dcterms:W3CDTF">2019-07-26T12:11:48Z</dcterms:created>
  <dcterms:modified xsi:type="dcterms:W3CDTF">2019-08-20T11:34:37Z</dcterms:modified>
</cp:coreProperties>
</file>