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6" r:id="rId3"/>
    <p:sldId id="273" r:id="rId4"/>
    <p:sldId id="274" r:id="rId5"/>
    <p:sldId id="276" r:id="rId6"/>
    <p:sldId id="275" r:id="rId7"/>
    <p:sldId id="282" r:id="rId8"/>
    <p:sldId id="283" r:id="rId9"/>
    <p:sldId id="284" r:id="rId10"/>
    <p:sldId id="257" r:id="rId11"/>
    <p:sldId id="277" r:id="rId12"/>
    <p:sldId id="278" r:id="rId13"/>
    <p:sldId id="285" r:id="rId14"/>
    <p:sldId id="280" r:id="rId15"/>
    <p:sldId id="279" r:id="rId16"/>
    <p:sldId id="281" r:id="rId17"/>
    <p:sldId id="288" r:id="rId18"/>
    <p:sldId id="289" r:id="rId19"/>
    <p:sldId id="290" r:id="rId20"/>
    <p:sldId id="293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82"/>
            <p14:sldId id="283"/>
            <p14:sldId id="284"/>
            <p14:sldId id="257"/>
            <p14:sldId id="277"/>
            <p14:sldId id="278"/>
            <p14:sldId id="285"/>
            <p14:sldId id="280"/>
            <p14:sldId id="279"/>
            <p14:sldId id="281"/>
            <p14:sldId id="288"/>
            <p14:sldId id="289"/>
            <p14:sldId id="290"/>
            <p14:sldId id="293"/>
            <p14:sldId id="291"/>
            <p14:sldId id="292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55A11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ts-dotted-orange-spots-large-26425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97BB8-74AD-4017-80D0-50B24D151E6E}"/>
              </a:ext>
            </a:extLst>
          </p:cNvPr>
          <p:cNvGrpSpPr/>
          <p:nvPr/>
        </p:nvGrpSpPr>
        <p:grpSpPr>
          <a:xfrm>
            <a:off x="1125491" y="1690689"/>
            <a:ext cx="1895214" cy="2178543"/>
            <a:chOff x="1125491" y="1690689"/>
            <a:chExt cx="1895214" cy="21785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B55D5F-55FA-4619-BC80-3C94EE6685E3}"/>
                </a:ext>
              </a:extLst>
            </p:cNvPr>
            <p:cNvSpPr/>
            <p:nvPr/>
          </p:nvSpPr>
          <p:spPr>
            <a:xfrm>
              <a:off x="1138451" y="2350782"/>
              <a:ext cx="1518450" cy="15184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</a:t>
              </a:r>
            </a:p>
            <a:p>
              <a:r>
                <a:rPr lang="en-US" sz="1200" dirty="0"/>
                <a:t>People who have ever had Diazepam prescriptions</a:t>
              </a:r>
              <a:endParaRPr lang="en-GB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354E5-00BE-43D2-9FD1-9A169AA20640}"/>
              </a:ext>
            </a:extLst>
          </p:cNvPr>
          <p:cNvGrpSpPr/>
          <p:nvPr/>
        </p:nvGrpSpPr>
        <p:grpSpPr>
          <a:xfrm>
            <a:off x="4334417" y="1690688"/>
            <a:ext cx="2252902" cy="2178542"/>
            <a:chOff x="4334417" y="1690688"/>
            <a:chExt cx="2252902" cy="2178542"/>
          </a:xfrm>
        </p:grpSpPr>
        <p:sp>
          <p:nvSpPr>
            <p:cNvPr id="28" name="TextBox 27"/>
            <p:cNvSpPr txBox="1"/>
            <p:nvPr/>
          </p:nvSpPr>
          <p:spPr>
            <a:xfrm>
              <a:off x="4334417" y="1690688"/>
              <a:ext cx="225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2</a:t>
              </a:r>
            </a:p>
            <a:p>
              <a:r>
                <a:rPr lang="en-US" sz="1200" dirty="0"/>
                <a:t>People who collected diazepam prescriptions before 2000</a:t>
              </a:r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6F7AC3-F000-4F55-A15F-10B22FFA79F9}"/>
                </a:ext>
              </a:extLst>
            </p:cNvPr>
            <p:cNvSpPr/>
            <p:nvPr/>
          </p:nvSpPr>
          <p:spPr>
            <a:xfrm>
              <a:off x="4488908" y="2350780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B3E7A-BB45-4BC1-A7AE-B371C428803B}"/>
              </a:ext>
            </a:extLst>
          </p:cNvPr>
          <p:cNvGrpSpPr/>
          <p:nvPr/>
        </p:nvGrpSpPr>
        <p:grpSpPr>
          <a:xfrm>
            <a:off x="7839365" y="1783020"/>
            <a:ext cx="1794513" cy="2072449"/>
            <a:chOff x="7839365" y="1783020"/>
            <a:chExt cx="1794513" cy="2072449"/>
          </a:xfrm>
        </p:grpSpPr>
        <p:sp>
          <p:nvSpPr>
            <p:cNvPr id="29" name="TextBox 28"/>
            <p:cNvSpPr txBox="1"/>
            <p:nvPr/>
          </p:nvSpPr>
          <p:spPr>
            <a:xfrm>
              <a:off x="7901031" y="1783020"/>
              <a:ext cx="173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Set 3 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BC3BC-38DE-4FDE-8F17-146553525AC0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A2196-934B-46A9-A1A1-A162ED15D36A}"/>
              </a:ext>
            </a:extLst>
          </p:cNvPr>
          <p:cNvGrpSpPr/>
          <p:nvPr/>
        </p:nvGrpSpPr>
        <p:grpSpPr>
          <a:xfrm>
            <a:off x="866184" y="4249759"/>
            <a:ext cx="3468233" cy="2418938"/>
            <a:chOff x="866184" y="4249759"/>
            <a:chExt cx="3468233" cy="241893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1778241" y="4412326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073098" y="4249759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866184" y="4263520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84BC3-3203-4074-8321-20C9E84E13D5}"/>
                </a:ext>
              </a:extLst>
            </p:cNvPr>
            <p:cNvSpPr txBox="1"/>
            <p:nvPr/>
          </p:nvSpPr>
          <p:spPr>
            <a:xfrm>
              <a:off x="1760677" y="6022366"/>
              <a:ext cx="2573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/>
                <a:t>Set 1 EXCEPT Set 2</a:t>
              </a:r>
            </a:p>
            <a:p>
              <a:r>
                <a:rPr lang="en-US" sz="1200" u="sng" dirty="0"/>
                <a:t>People who have ever had Diazepam prescriptions only after 2000</a:t>
              </a:r>
              <a:endParaRPr lang="en-GB" sz="1200" u="sng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AC1554B-9FEC-47F8-A7B1-4C3C2509A90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1438227" y="5863188"/>
              <a:ext cx="322450" cy="48234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7A3D9-8B32-4E95-BBAE-983FBCD23576}"/>
              </a:ext>
            </a:extLst>
          </p:cNvPr>
          <p:cNvGrpSpPr/>
          <p:nvPr/>
        </p:nvGrpSpPr>
        <p:grpSpPr>
          <a:xfrm>
            <a:off x="5248133" y="3855438"/>
            <a:ext cx="3366652" cy="2962863"/>
            <a:chOff x="5248133" y="3855438"/>
            <a:chExt cx="3366652" cy="2962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711FF-FF64-47FD-8B4E-A8CAFC3E3090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104AA4C-2D54-42D9-AF7F-36E607478A5F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4FD780-9163-4C6C-8F55-749DA1F0DC54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6513C6-B545-4B71-A98C-EB6F915758D1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1F887A-5836-4CBF-B700-238D7ADBDE07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488AAD-8D02-406C-970A-5229A010B38E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77D8D-9B43-41E6-85AC-B7D2D1E7B4CD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CB891E-F48B-4D98-9E73-1FB092938405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1391824" y="2346455"/>
            <a:ext cx="3366652" cy="2962863"/>
            <a:chOff x="5248133" y="3855438"/>
            <a:chExt cx="3366652" cy="29628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BF04-3C34-4E6E-8A3C-BA8BF04B2325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7956E6F-6041-44E8-8CFB-FE40EAEC7FDE}"/>
              </a:ext>
            </a:extLst>
          </p:cNvPr>
          <p:cNvSpPr/>
          <p:nvPr/>
        </p:nvSpPr>
        <p:spPr>
          <a:xfrm rot="16200000">
            <a:off x="5616836" y="302286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(Set 1 \ Set 2) </a:t>
                </a:r>
                <a14:m>
                  <m:oMath xmlns:m="http://schemas.openxmlformats.org/officeDocument/2006/math">
                    <m:r>
                      <a:rPr lang="en-GB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/>
                  <a:t> Set 3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D41049-ACB0-49EF-9122-C6F616667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97"/>
          <a:stretch/>
        </p:blipFill>
        <p:spPr>
          <a:xfrm>
            <a:off x="6885788" y="597725"/>
            <a:ext cx="5160246" cy="340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Place into tree structure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318" y="1512934"/>
            <a:ext cx="4039611" cy="49093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outermost operation becomes the root</a:t>
            </a:r>
          </a:p>
          <a:p>
            <a:endParaRPr lang="en-GB" dirty="0"/>
          </a:p>
          <a:p>
            <a:r>
              <a:rPr lang="en-GB" dirty="0"/>
              <a:t>Every operand is on the same level</a:t>
            </a:r>
          </a:p>
          <a:p>
            <a:endParaRPr lang="en-GB" dirty="0"/>
          </a:p>
          <a:p>
            <a:r>
              <a:rPr lang="en-GB" dirty="0"/>
              <a:t>Other nested operations become a node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Order is important!</a:t>
            </a:r>
          </a:p>
          <a:p>
            <a:endParaRPr lang="en-GB" dirty="0"/>
          </a:p>
          <a:p>
            <a:r>
              <a:rPr lang="en-GB" dirty="0"/>
              <a:t>Operation with 0 or 1 child will be flagged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488752" y="1690688"/>
            <a:ext cx="1716118" cy="1586670"/>
            <a:chOff x="5828094" y="3855438"/>
            <a:chExt cx="2406692" cy="22251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(Set 1 \ Set 2)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Set 3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666FB3-1547-45FD-8622-F6C1AC0FB3D5}"/>
              </a:ext>
            </a:extLst>
          </p:cNvPr>
          <p:cNvCxnSpPr>
            <a:cxnSpLocks/>
          </p:cNvCxnSpPr>
          <p:nvPr/>
        </p:nvCxnSpPr>
        <p:spPr>
          <a:xfrm>
            <a:off x="5148072" y="1882266"/>
            <a:ext cx="2185416" cy="10542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4F2D7E-B641-4837-8266-947B12BC05A8}"/>
              </a:ext>
            </a:extLst>
          </p:cNvPr>
          <p:cNvCxnSpPr>
            <a:cxnSpLocks/>
          </p:cNvCxnSpPr>
          <p:nvPr/>
        </p:nvCxnSpPr>
        <p:spPr>
          <a:xfrm flipV="1">
            <a:off x="6309360" y="2505456"/>
            <a:ext cx="1627632" cy="5211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386C12-A801-49CD-9334-02C2809537FF}"/>
              </a:ext>
            </a:extLst>
          </p:cNvPr>
          <p:cNvCxnSpPr>
            <a:cxnSpLocks/>
          </p:cNvCxnSpPr>
          <p:nvPr/>
        </p:nvCxnSpPr>
        <p:spPr>
          <a:xfrm>
            <a:off x="6309360" y="2670528"/>
            <a:ext cx="1618488" cy="15496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8AEF10-CB40-4AA4-9ED3-3DD9FB25F6AA}"/>
              </a:ext>
            </a:extLst>
          </p:cNvPr>
          <p:cNvCxnSpPr>
            <a:cxnSpLocks/>
          </p:cNvCxnSpPr>
          <p:nvPr/>
        </p:nvCxnSpPr>
        <p:spPr>
          <a:xfrm flipV="1">
            <a:off x="4572000" y="2212848"/>
            <a:ext cx="3054096" cy="1304759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(expanded)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79A9C-AD3A-470C-87B0-5AEF79B7B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3411" y="2867850"/>
            <a:ext cx="7645178" cy="3050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81887F-5054-472B-A3EC-ADB42007E8C9}"/>
              </a:ext>
            </a:extLst>
          </p:cNvPr>
          <p:cNvGrpSpPr/>
          <p:nvPr/>
        </p:nvGrpSpPr>
        <p:grpSpPr>
          <a:xfrm>
            <a:off x="1828742" y="2048646"/>
            <a:ext cx="1686992" cy="1684585"/>
            <a:chOff x="3539320" y="-956251"/>
            <a:chExt cx="1686992" cy="168458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C87B9B-7663-4932-A6E2-6A7E01C1B5F6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full Cohort Query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1350E4-FDAF-48ED-B4B3-2A835767304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382816" y="-448828"/>
              <a:ext cx="84778" cy="1177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CF71A-CAC8-406C-932B-DA07154FA3D8}"/>
              </a:ext>
            </a:extLst>
          </p:cNvPr>
          <p:cNvGrpSpPr/>
          <p:nvPr/>
        </p:nvGrpSpPr>
        <p:grpSpPr>
          <a:xfrm>
            <a:off x="5187721" y="2048646"/>
            <a:ext cx="1686992" cy="2560006"/>
            <a:chOff x="3539320" y="-956251"/>
            <a:chExt cx="1686992" cy="25600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859A0-E833-432F-85CB-EB7203D5F6B7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subqueries individually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B3B287-40E9-4D18-BEDF-891CA1BF46B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287545" y="-448828"/>
              <a:ext cx="95271" cy="20525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EA12-4E85-4570-90AC-A5DE776366B1}"/>
              </a:ext>
            </a:extLst>
          </p:cNvPr>
          <p:cNvGrpSpPr/>
          <p:nvPr/>
        </p:nvGrpSpPr>
        <p:grpSpPr>
          <a:xfrm>
            <a:off x="6484330" y="1541666"/>
            <a:ext cx="2647377" cy="3774668"/>
            <a:chOff x="6484330" y="1541666"/>
            <a:chExt cx="2647377" cy="377466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B09FF0-9BC5-4472-A767-F667CC4BD1FF}"/>
                </a:ext>
              </a:extLst>
            </p:cNvPr>
            <p:cNvSpPr/>
            <p:nvPr/>
          </p:nvSpPr>
          <p:spPr>
            <a:xfrm>
              <a:off x="7444715" y="1541666"/>
              <a:ext cx="1686992" cy="63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Individual &amp; cumulative patients counts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9E0585-320F-4380-A0DC-E9765EFACDC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6484330" y="2180670"/>
              <a:ext cx="1803881" cy="24966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6321FD-2137-45D7-86AB-55CF2844FE7D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6999860" y="2180670"/>
              <a:ext cx="1288351" cy="3135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3D0-25A7-4E88-BCF8-BF53F261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patient index tables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F01BC-87E4-4FDA-BD9C-5065FF2E71A2}"/>
              </a:ext>
            </a:extLst>
          </p:cNvPr>
          <p:cNvGrpSpPr/>
          <p:nvPr/>
        </p:nvGrpSpPr>
        <p:grpSpPr>
          <a:xfrm>
            <a:off x="1093462" y="2244685"/>
            <a:ext cx="1895214" cy="2164781"/>
            <a:chOff x="1125491" y="1690689"/>
            <a:chExt cx="1895214" cy="21647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44AA6-64F3-4815-8294-6950ABBD1D3B}"/>
                </a:ext>
              </a:extLst>
            </p:cNvPr>
            <p:cNvSpPr/>
            <p:nvPr/>
          </p:nvSpPr>
          <p:spPr>
            <a:xfrm>
              <a:off x="1138451" y="2337020"/>
              <a:ext cx="1518450" cy="1518450"/>
            </a:xfrm>
            <a:prstGeom prst="ellipse">
              <a:avLst/>
            </a:pr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0C212F-044F-4A14-A7E4-44AC003451D6}"/>
                </a:ext>
              </a:extLst>
            </p:cNvPr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Aggregate:</a:t>
              </a:r>
            </a:p>
            <a:p>
              <a:r>
                <a:rPr lang="en-US" sz="1200" dirty="0"/>
                <a:t>Patients’ first prescription having YEAR &gt;= 2000</a:t>
              </a:r>
              <a:endParaRPr lang="en-GB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6AA63-E24D-45E1-B012-C72705013FFE}"/>
              </a:ext>
            </a:extLst>
          </p:cNvPr>
          <p:cNvGrpSpPr/>
          <p:nvPr/>
        </p:nvGrpSpPr>
        <p:grpSpPr>
          <a:xfrm>
            <a:off x="2988676" y="2244685"/>
            <a:ext cx="1779405" cy="2164781"/>
            <a:chOff x="4334417" y="1690688"/>
            <a:chExt cx="1779405" cy="2164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CD471E-BC56-4313-A039-D349C1C480F7}"/>
                </a:ext>
              </a:extLst>
            </p:cNvPr>
            <p:cNvSpPr txBox="1"/>
            <p:nvPr/>
          </p:nvSpPr>
          <p:spPr>
            <a:xfrm>
              <a:off x="4334417" y="1690688"/>
              <a:ext cx="177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Filter:</a:t>
              </a:r>
            </a:p>
            <a:p>
              <a:r>
                <a:rPr lang="en-US" sz="1200" dirty="0"/>
                <a:t>Name = ‘diazepam’</a:t>
              </a:r>
              <a:endParaRPr lang="en-GB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7C941-B3C4-4E48-9095-A38BA37DB405}"/>
                </a:ext>
              </a:extLst>
            </p:cNvPr>
            <p:cNvSpPr/>
            <p:nvPr/>
          </p:nvSpPr>
          <p:spPr>
            <a:xfrm>
              <a:off x="4482608" y="2337019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9E9DE1-9EF1-4AB7-9281-F389DFFB41FD}"/>
              </a:ext>
            </a:extLst>
          </p:cNvPr>
          <p:cNvGrpSpPr/>
          <p:nvPr/>
        </p:nvGrpSpPr>
        <p:grpSpPr>
          <a:xfrm>
            <a:off x="5241578" y="2331286"/>
            <a:ext cx="1732847" cy="2078180"/>
            <a:chOff x="7758228" y="1777289"/>
            <a:chExt cx="1732847" cy="207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2FBFC0-56F3-4746-A8F9-FC61E94A39B3}"/>
                </a:ext>
              </a:extLst>
            </p:cNvPr>
            <p:cNvSpPr txBox="1"/>
            <p:nvPr/>
          </p:nvSpPr>
          <p:spPr>
            <a:xfrm>
              <a:off x="7758228" y="1777289"/>
              <a:ext cx="173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Cohort Set: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E5158-CB9A-410E-A491-D486B0EC8F12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573D3C-3505-4D07-BAF0-FC604A3F3702}"/>
              </a:ext>
            </a:extLst>
          </p:cNvPr>
          <p:cNvSpPr txBox="1"/>
          <p:nvPr/>
        </p:nvSpPr>
        <p:spPr>
          <a:xfrm>
            <a:off x="1106422" y="1844575"/>
            <a:ext cx="3555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INDEX:</a:t>
            </a:r>
            <a:endParaRPr lang="en-GB" sz="1600" b="1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F10A6DE-B60B-4E20-8F6A-D8D54B6870E8}"/>
              </a:ext>
            </a:extLst>
          </p:cNvPr>
          <p:cNvSpPr/>
          <p:nvPr/>
        </p:nvSpPr>
        <p:spPr>
          <a:xfrm rot="16200000">
            <a:off x="7697335" y="316214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4EFAA4-2385-45D5-8A92-B9CABEF08460}"/>
              </a:ext>
            </a:extLst>
          </p:cNvPr>
          <p:cNvGrpSpPr/>
          <p:nvPr/>
        </p:nvGrpSpPr>
        <p:grpSpPr>
          <a:xfrm>
            <a:off x="8656318" y="2475517"/>
            <a:ext cx="2277677" cy="2097494"/>
            <a:chOff x="8674606" y="2013853"/>
            <a:chExt cx="2277677" cy="209749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DCE301-A945-4B39-BDD1-486B4232CD5D}"/>
                </a:ext>
              </a:extLst>
            </p:cNvPr>
            <p:cNvSpPr/>
            <p:nvPr/>
          </p:nvSpPr>
          <p:spPr>
            <a:xfrm>
              <a:off x="9433833" y="2592896"/>
              <a:ext cx="759225" cy="834102"/>
            </a:xfrm>
            <a:custGeom>
              <a:avLst/>
              <a:gdLst>
                <a:gd name="connsiteX0" fmla="*/ 379612 w 759225"/>
                <a:gd name="connsiteY0" fmla="*/ 0 h 834102"/>
                <a:gd name="connsiteX1" fmla="*/ 675136 w 759225"/>
                <a:gd name="connsiteY1" fmla="*/ 59664 h 834102"/>
                <a:gd name="connsiteX2" fmla="*/ 754334 w 759225"/>
                <a:gd name="connsiteY2" fmla="*/ 102651 h 834102"/>
                <a:gd name="connsiteX3" fmla="*/ 759225 w 759225"/>
                <a:gd name="connsiteY3" fmla="*/ 180182 h 834102"/>
                <a:gd name="connsiteX4" fmla="*/ 753125 w 759225"/>
                <a:gd name="connsiteY4" fmla="*/ 276879 h 834102"/>
                <a:gd name="connsiteX5" fmla="*/ 424490 w 759225"/>
                <a:gd name="connsiteY5" fmla="*/ 809742 h 834102"/>
                <a:gd name="connsiteX6" fmla="*/ 379613 w 759225"/>
                <a:gd name="connsiteY6" fmla="*/ 834101 h 834102"/>
                <a:gd name="connsiteX7" fmla="*/ 379614 w 759225"/>
                <a:gd name="connsiteY7" fmla="*/ 834102 h 834102"/>
                <a:gd name="connsiteX8" fmla="*/ 379613 w 759225"/>
                <a:gd name="connsiteY8" fmla="*/ 834102 h 834102"/>
                <a:gd name="connsiteX9" fmla="*/ 379612 w 759225"/>
                <a:gd name="connsiteY9" fmla="*/ 834101 h 834102"/>
                <a:gd name="connsiteX10" fmla="*/ 379612 w 759225"/>
                <a:gd name="connsiteY10" fmla="*/ 834101 h 834102"/>
                <a:gd name="connsiteX11" fmla="*/ 334734 w 759225"/>
                <a:gd name="connsiteY11" fmla="*/ 809742 h 834102"/>
                <a:gd name="connsiteX12" fmla="*/ 262368 w 759225"/>
                <a:gd name="connsiteY12" fmla="*/ 754267 h 834102"/>
                <a:gd name="connsiteX13" fmla="*/ 197233 w 759225"/>
                <a:gd name="connsiteY13" fmla="*/ 690668 h 834102"/>
                <a:gd name="connsiteX14" fmla="*/ 140073 w 759225"/>
                <a:gd name="connsiteY14" fmla="*/ 619688 h 834102"/>
                <a:gd name="connsiteX15" fmla="*/ 0 w 759225"/>
                <a:gd name="connsiteY15" fmla="*/ 180182 h 834102"/>
                <a:gd name="connsiteX16" fmla="*/ 4891 w 759225"/>
                <a:gd name="connsiteY16" fmla="*/ 102651 h 834102"/>
                <a:gd name="connsiteX17" fmla="*/ 84088 w 759225"/>
                <a:gd name="connsiteY17" fmla="*/ 59664 h 834102"/>
                <a:gd name="connsiteX18" fmla="*/ 379612 w 759225"/>
                <a:gd name="connsiteY18" fmla="*/ 0 h 8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9225" h="834102">
                  <a:moveTo>
                    <a:pt x="379612" y="0"/>
                  </a:moveTo>
                  <a:cubicBezTo>
                    <a:pt x="484439" y="0"/>
                    <a:pt x="584304" y="21245"/>
                    <a:pt x="675136" y="59664"/>
                  </a:cubicBezTo>
                  <a:lnTo>
                    <a:pt x="754334" y="102651"/>
                  </a:lnTo>
                  <a:lnTo>
                    <a:pt x="759225" y="180182"/>
                  </a:lnTo>
                  <a:lnTo>
                    <a:pt x="753125" y="276879"/>
                  </a:lnTo>
                  <a:cubicBezTo>
                    <a:pt x="724949" y="498534"/>
                    <a:pt x="601201" y="690359"/>
                    <a:pt x="424490" y="809742"/>
                  </a:cubicBezTo>
                  <a:lnTo>
                    <a:pt x="379613" y="834101"/>
                  </a:lnTo>
                  <a:lnTo>
                    <a:pt x="379614" y="834102"/>
                  </a:lnTo>
                  <a:lnTo>
                    <a:pt x="379613" y="834102"/>
                  </a:lnTo>
                  <a:lnTo>
                    <a:pt x="379612" y="834101"/>
                  </a:lnTo>
                  <a:lnTo>
                    <a:pt x="379612" y="834101"/>
                  </a:lnTo>
                  <a:lnTo>
                    <a:pt x="334734" y="809742"/>
                  </a:lnTo>
                  <a:cubicBezTo>
                    <a:pt x="309490" y="792687"/>
                    <a:pt x="285326" y="774154"/>
                    <a:pt x="262368" y="754267"/>
                  </a:cubicBezTo>
                  <a:lnTo>
                    <a:pt x="197233" y="690668"/>
                  </a:lnTo>
                  <a:lnTo>
                    <a:pt x="140073" y="619688"/>
                  </a:lnTo>
                  <a:cubicBezTo>
                    <a:pt x="51867" y="495653"/>
                    <a:pt x="0" y="343975"/>
                    <a:pt x="0" y="180182"/>
                  </a:cubicBezTo>
                  <a:lnTo>
                    <a:pt x="4891" y="102651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7BC93F-F3D2-4EA2-9BCC-2D24A8AC9666}"/>
                </a:ext>
              </a:extLst>
            </p:cNvPr>
            <p:cNvSpPr/>
            <p:nvPr/>
          </p:nvSpPr>
          <p:spPr>
            <a:xfrm>
              <a:off x="8674606" y="2013853"/>
              <a:ext cx="1138838" cy="1415255"/>
            </a:xfrm>
            <a:custGeom>
              <a:avLst/>
              <a:gdLst>
                <a:gd name="connsiteX0" fmla="*/ 759225 w 1138838"/>
                <a:gd name="connsiteY0" fmla="*/ 0 h 1415255"/>
                <a:gd name="connsiteX1" fmla="*/ 1054749 w 1138838"/>
                <a:gd name="connsiteY1" fmla="*/ 59664 h 1415255"/>
                <a:gd name="connsiteX2" fmla="*/ 1138838 w 1138838"/>
                <a:gd name="connsiteY2" fmla="*/ 105306 h 1415255"/>
                <a:gd name="connsiteX3" fmla="*/ 1093960 w 1138838"/>
                <a:gd name="connsiteY3" fmla="*/ 129664 h 1415255"/>
                <a:gd name="connsiteX4" fmla="*/ 765325 w 1138838"/>
                <a:gd name="connsiteY4" fmla="*/ 662528 h 1415255"/>
                <a:gd name="connsiteX5" fmla="*/ 764116 w 1138838"/>
                <a:gd name="connsiteY5" fmla="*/ 681695 h 1415255"/>
                <a:gd name="connsiteX6" fmla="*/ 714348 w 1138838"/>
                <a:gd name="connsiteY6" fmla="*/ 708708 h 1415255"/>
                <a:gd name="connsiteX7" fmla="*/ 379613 w 1138838"/>
                <a:gd name="connsiteY7" fmla="*/ 1338269 h 1415255"/>
                <a:gd name="connsiteX8" fmla="*/ 383501 w 1138838"/>
                <a:gd name="connsiteY8" fmla="*/ 1415255 h 1415255"/>
                <a:gd name="connsiteX9" fmla="*/ 334735 w 1138838"/>
                <a:gd name="connsiteY9" fmla="*/ 1388786 h 1415255"/>
                <a:gd name="connsiteX10" fmla="*/ 0 w 1138838"/>
                <a:gd name="connsiteY10" fmla="*/ 759225 h 1415255"/>
                <a:gd name="connsiteX11" fmla="*/ 759225 w 1138838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8" h="1415255">
                  <a:moveTo>
                    <a:pt x="759225" y="0"/>
                  </a:moveTo>
                  <a:cubicBezTo>
                    <a:pt x="864052" y="0"/>
                    <a:pt x="963917" y="21245"/>
                    <a:pt x="1054749" y="59664"/>
                  </a:cubicBezTo>
                  <a:lnTo>
                    <a:pt x="1138838" y="105306"/>
                  </a:lnTo>
                  <a:lnTo>
                    <a:pt x="1093960" y="129664"/>
                  </a:lnTo>
                  <a:cubicBezTo>
                    <a:pt x="917249" y="249047"/>
                    <a:pt x="793501" y="440872"/>
                    <a:pt x="765325" y="662528"/>
                  </a:cubicBezTo>
                  <a:lnTo>
                    <a:pt x="764116" y="681695"/>
                  </a:lnTo>
                  <a:lnTo>
                    <a:pt x="714348" y="708708"/>
                  </a:lnTo>
                  <a:cubicBezTo>
                    <a:pt x="512393" y="845146"/>
                    <a:pt x="379613" y="1076202"/>
                    <a:pt x="379613" y="1338269"/>
                  </a:cubicBezTo>
                  <a:lnTo>
                    <a:pt x="383501" y="141525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9AFB97-1863-468A-897A-77308F4A4122}"/>
                </a:ext>
              </a:extLst>
            </p:cNvPr>
            <p:cNvSpPr/>
            <p:nvPr/>
          </p:nvSpPr>
          <p:spPr>
            <a:xfrm>
              <a:off x="9813446" y="2013853"/>
              <a:ext cx="1138837" cy="1415255"/>
            </a:xfrm>
            <a:custGeom>
              <a:avLst/>
              <a:gdLst>
                <a:gd name="connsiteX0" fmla="*/ 379612 w 1138837"/>
                <a:gd name="connsiteY0" fmla="*/ 0 h 1415255"/>
                <a:gd name="connsiteX1" fmla="*/ 1138837 w 1138837"/>
                <a:gd name="connsiteY1" fmla="*/ 759225 h 1415255"/>
                <a:gd name="connsiteX2" fmla="*/ 804102 w 1138837"/>
                <a:gd name="connsiteY2" fmla="*/ 1388786 h 1415255"/>
                <a:gd name="connsiteX3" fmla="*/ 755336 w 1138837"/>
                <a:gd name="connsiteY3" fmla="*/ 1415255 h 1415255"/>
                <a:gd name="connsiteX4" fmla="*/ 759224 w 1138837"/>
                <a:gd name="connsiteY4" fmla="*/ 1338269 h 1415255"/>
                <a:gd name="connsiteX5" fmla="*/ 424489 w 1138837"/>
                <a:gd name="connsiteY5" fmla="*/ 708708 h 1415255"/>
                <a:gd name="connsiteX6" fmla="*/ 374721 w 1138837"/>
                <a:gd name="connsiteY6" fmla="*/ 681695 h 1415255"/>
                <a:gd name="connsiteX7" fmla="*/ 373512 w 1138837"/>
                <a:gd name="connsiteY7" fmla="*/ 662528 h 1415255"/>
                <a:gd name="connsiteX8" fmla="*/ 44877 w 1138837"/>
                <a:gd name="connsiteY8" fmla="*/ 129664 h 1415255"/>
                <a:gd name="connsiteX9" fmla="*/ 0 w 1138837"/>
                <a:gd name="connsiteY9" fmla="*/ 105306 h 1415255"/>
                <a:gd name="connsiteX10" fmla="*/ 84088 w 1138837"/>
                <a:gd name="connsiteY10" fmla="*/ 59664 h 1415255"/>
                <a:gd name="connsiteX11" fmla="*/ 379612 w 1138837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7" h="1415255">
                  <a:moveTo>
                    <a:pt x="379612" y="0"/>
                  </a:moveTo>
                  <a:cubicBezTo>
                    <a:pt x="798920" y="0"/>
                    <a:pt x="1138837" y="339917"/>
                    <a:pt x="1138837" y="759225"/>
                  </a:cubicBezTo>
                  <a:cubicBezTo>
                    <a:pt x="1138837" y="1021293"/>
                    <a:pt x="1006057" y="1252348"/>
                    <a:pt x="804102" y="1388786"/>
                  </a:cubicBezTo>
                  <a:lnTo>
                    <a:pt x="755336" y="1415255"/>
                  </a:lnTo>
                  <a:lnTo>
                    <a:pt x="759224" y="1338269"/>
                  </a:lnTo>
                  <a:cubicBezTo>
                    <a:pt x="759224" y="1076202"/>
                    <a:pt x="626444" y="845146"/>
                    <a:pt x="424489" y="708708"/>
                  </a:cubicBezTo>
                  <a:lnTo>
                    <a:pt x="374721" y="681695"/>
                  </a:lnTo>
                  <a:lnTo>
                    <a:pt x="373512" y="662528"/>
                  </a:lnTo>
                  <a:cubicBezTo>
                    <a:pt x="345336" y="440872"/>
                    <a:pt x="221588" y="249047"/>
                    <a:pt x="44877" y="129664"/>
                  </a:cubicBezTo>
                  <a:lnTo>
                    <a:pt x="0" y="105306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8F2150E-18F6-42F0-8743-4F5B8A20EB43}"/>
                </a:ext>
              </a:extLst>
            </p:cNvPr>
            <p:cNvSpPr/>
            <p:nvPr/>
          </p:nvSpPr>
          <p:spPr>
            <a:xfrm>
              <a:off x="10188167" y="2695548"/>
              <a:ext cx="4891" cy="77531"/>
            </a:xfrm>
            <a:custGeom>
              <a:avLst/>
              <a:gdLst>
                <a:gd name="connsiteX0" fmla="*/ 0 w 4891"/>
                <a:gd name="connsiteY0" fmla="*/ 0 h 77531"/>
                <a:gd name="connsiteX1" fmla="*/ 0 w 4891"/>
                <a:gd name="connsiteY1" fmla="*/ 0 h 77531"/>
                <a:gd name="connsiteX2" fmla="*/ 4891 w 4891"/>
                <a:gd name="connsiteY2" fmla="*/ 77530 h 77531"/>
                <a:gd name="connsiteX3" fmla="*/ 4891 w 4891"/>
                <a:gd name="connsiteY3" fmla="*/ 77531 h 77531"/>
                <a:gd name="connsiteX4" fmla="*/ 0 w 4891"/>
                <a:gd name="connsiteY4" fmla="*/ 0 h 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1" h="77531">
                  <a:moveTo>
                    <a:pt x="0" y="0"/>
                  </a:moveTo>
                  <a:lnTo>
                    <a:pt x="0" y="0"/>
                  </a:lnTo>
                  <a:lnTo>
                    <a:pt x="4891" y="77530"/>
                  </a:lnTo>
                  <a:lnTo>
                    <a:pt x="4891" y="775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F92B43-288A-43AF-8FB8-064B52EC9D72}"/>
                </a:ext>
              </a:extLst>
            </p:cNvPr>
            <p:cNvSpPr/>
            <p:nvPr/>
          </p:nvSpPr>
          <p:spPr>
            <a:xfrm>
              <a:off x="9631066" y="3283565"/>
              <a:ext cx="182379" cy="143433"/>
            </a:xfrm>
            <a:custGeom>
              <a:avLst/>
              <a:gdLst>
                <a:gd name="connsiteX0" fmla="*/ 0 w 182379"/>
                <a:gd name="connsiteY0" fmla="*/ 0 h 143433"/>
                <a:gd name="connsiteX1" fmla="*/ 65135 w 182379"/>
                <a:gd name="connsiteY1" fmla="*/ 63599 h 143433"/>
                <a:gd name="connsiteX2" fmla="*/ 137501 w 182379"/>
                <a:gd name="connsiteY2" fmla="*/ 119074 h 143433"/>
                <a:gd name="connsiteX3" fmla="*/ 182379 w 182379"/>
                <a:gd name="connsiteY3" fmla="*/ 143433 h 143433"/>
                <a:gd name="connsiteX4" fmla="*/ 182379 w 182379"/>
                <a:gd name="connsiteY4" fmla="*/ 143433 h 143433"/>
                <a:gd name="connsiteX5" fmla="*/ 137502 w 182379"/>
                <a:gd name="connsiteY5" fmla="*/ 119075 h 143433"/>
                <a:gd name="connsiteX6" fmla="*/ 0 w 182379"/>
                <a:gd name="connsiteY6" fmla="*/ 0 h 143433"/>
                <a:gd name="connsiteX7" fmla="*/ 0 w 182379"/>
                <a:gd name="connsiteY7" fmla="*/ 0 h 1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9" h="143433">
                  <a:moveTo>
                    <a:pt x="0" y="0"/>
                  </a:moveTo>
                  <a:lnTo>
                    <a:pt x="65135" y="63599"/>
                  </a:lnTo>
                  <a:cubicBezTo>
                    <a:pt x="88093" y="83486"/>
                    <a:pt x="112257" y="102019"/>
                    <a:pt x="137501" y="119074"/>
                  </a:cubicBezTo>
                  <a:lnTo>
                    <a:pt x="182379" y="143433"/>
                  </a:lnTo>
                  <a:lnTo>
                    <a:pt x="182379" y="143433"/>
                  </a:lnTo>
                  <a:lnTo>
                    <a:pt x="137502" y="119075"/>
                  </a:lnTo>
                  <a:cubicBezTo>
                    <a:pt x="87013" y="84966"/>
                    <a:pt x="40848" y="4494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6DF7AD-0249-4B33-A7A8-702D8A79A101}"/>
                </a:ext>
              </a:extLst>
            </p:cNvPr>
            <p:cNvSpPr/>
            <p:nvPr/>
          </p:nvSpPr>
          <p:spPr>
            <a:xfrm>
              <a:off x="9058107" y="3426998"/>
              <a:ext cx="1510674" cy="684349"/>
            </a:xfrm>
            <a:custGeom>
              <a:avLst/>
              <a:gdLst>
                <a:gd name="connsiteX0" fmla="*/ 755337 w 1510674"/>
                <a:gd name="connsiteY0" fmla="*/ 0 h 684349"/>
                <a:gd name="connsiteX1" fmla="*/ 755338 w 1510674"/>
                <a:gd name="connsiteY1" fmla="*/ 1 h 684349"/>
                <a:gd name="connsiteX2" fmla="*/ 755339 w 1510674"/>
                <a:gd name="connsiteY2" fmla="*/ 1 h 684349"/>
                <a:gd name="connsiteX3" fmla="*/ 839426 w 1510674"/>
                <a:gd name="connsiteY3" fmla="*/ 45641 h 684349"/>
                <a:gd name="connsiteX4" fmla="*/ 1134950 w 1510674"/>
                <a:gd name="connsiteY4" fmla="*/ 105305 h 684349"/>
                <a:gd name="connsiteX5" fmla="*/ 1430474 w 1510674"/>
                <a:gd name="connsiteY5" fmla="*/ 45641 h 684349"/>
                <a:gd name="connsiteX6" fmla="*/ 1510674 w 1510674"/>
                <a:gd name="connsiteY6" fmla="*/ 2110 h 684349"/>
                <a:gd name="connsiteX7" fmla="*/ 1510642 w 1510674"/>
                <a:gd name="connsiteY7" fmla="*/ 2750 h 684349"/>
                <a:gd name="connsiteX8" fmla="*/ 755337 w 1510674"/>
                <a:gd name="connsiteY8" fmla="*/ 684349 h 684349"/>
                <a:gd name="connsiteX9" fmla="*/ 32 w 1510674"/>
                <a:gd name="connsiteY9" fmla="*/ 2750 h 684349"/>
                <a:gd name="connsiteX10" fmla="*/ 0 w 1510674"/>
                <a:gd name="connsiteY10" fmla="*/ 2110 h 684349"/>
                <a:gd name="connsiteX11" fmla="*/ 80200 w 1510674"/>
                <a:gd name="connsiteY11" fmla="*/ 45641 h 684349"/>
                <a:gd name="connsiteX12" fmla="*/ 375724 w 1510674"/>
                <a:gd name="connsiteY12" fmla="*/ 105305 h 684349"/>
                <a:gd name="connsiteX13" fmla="*/ 671248 w 1510674"/>
                <a:gd name="connsiteY13" fmla="*/ 45641 h 684349"/>
                <a:gd name="connsiteX14" fmla="*/ 755337 w 1510674"/>
                <a:gd name="connsiteY14" fmla="*/ 0 h 68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0674" h="684349">
                  <a:moveTo>
                    <a:pt x="755337" y="0"/>
                  </a:moveTo>
                  <a:lnTo>
                    <a:pt x="755338" y="1"/>
                  </a:lnTo>
                  <a:lnTo>
                    <a:pt x="755339" y="1"/>
                  </a:lnTo>
                  <a:lnTo>
                    <a:pt x="839426" y="45641"/>
                  </a:lnTo>
                  <a:cubicBezTo>
                    <a:pt x="930258" y="84060"/>
                    <a:pt x="1030123" y="105305"/>
                    <a:pt x="1134950" y="105305"/>
                  </a:cubicBezTo>
                  <a:cubicBezTo>
                    <a:pt x="1239777" y="105305"/>
                    <a:pt x="1339642" y="84060"/>
                    <a:pt x="1430474" y="45641"/>
                  </a:cubicBezTo>
                  <a:lnTo>
                    <a:pt x="1510674" y="2110"/>
                  </a:lnTo>
                  <a:lnTo>
                    <a:pt x="1510642" y="2750"/>
                  </a:lnTo>
                  <a:cubicBezTo>
                    <a:pt x="1471762" y="385594"/>
                    <a:pt x="1148438" y="684349"/>
                    <a:pt x="755337" y="684349"/>
                  </a:cubicBezTo>
                  <a:cubicBezTo>
                    <a:pt x="362236" y="684349"/>
                    <a:pt x="38912" y="385594"/>
                    <a:pt x="32" y="2750"/>
                  </a:cubicBezTo>
                  <a:lnTo>
                    <a:pt x="0" y="2110"/>
                  </a:lnTo>
                  <a:lnTo>
                    <a:pt x="80200" y="45641"/>
                  </a:lnTo>
                  <a:cubicBezTo>
                    <a:pt x="171032" y="84060"/>
                    <a:pt x="270897" y="105305"/>
                    <a:pt x="375724" y="105305"/>
                  </a:cubicBezTo>
                  <a:cubicBezTo>
                    <a:pt x="480551" y="105305"/>
                    <a:pt x="580416" y="84060"/>
                    <a:pt x="671248" y="45641"/>
                  </a:cubicBezTo>
                  <a:lnTo>
                    <a:pt x="75533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55899C-2EA0-4786-91BB-E79890B6E412}"/>
              </a:ext>
            </a:extLst>
          </p:cNvPr>
          <p:cNvGrpSpPr/>
          <p:nvPr/>
        </p:nvGrpSpPr>
        <p:grpSpPr>
          <a:xfrm>
            <a:off x="629397" y="4581144"/>
            <a:ext cx="2472500" cy="2150875"/>
            <a:chOff x="3887867" y="25908"/>
            <a:chExt cx="2472500" cy="215087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D5A8B03-0B5F-4394-AA2C-496D2E69AFF7}"/>
                </a:ext>
              </a:extLst>
            </p:cNvPr>
            <p:cNvSpPr/>
            <p:nvPr/>
          </p:nvSpPr>
          <p:spPr>
            <a:xfrm>
              <a:off x="3887867" y="496322"/>
              <a:ext cx="2472500" cy="1680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Important: you have to select the MIN prescription date, GROUPING by the patient CHI and HAVING the year of prescription &gt;= 2000.</a:t>
              </a:r>
            </a:p>
            <a:p>
              <a:pPr algn="ctr"/>
              <a:endParaRPr lang="en-GB" sz="1200" dirty="0"/>
            </a:p>
            <a:p>
              <a:pPr algn="ctr"/>
              <a:r>
                <a:rPr lang="en-GB" sz="1200" dirty="0"/>
                <a:t>If you use a WHERE you risk getting patients prescribed before 2000. We’ll look at the demo later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FD7D54-8FF1-436B-A079-7E3993DBF08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105558" y="25908"/>
              <a:ext cx="18559" cy="470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2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7BE95-708A-4E15-9F49-2126E612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4" y="2271551"/>
            <a:ext cx="5953956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D9837-6CAA-492A-B1E9-E04994D4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70" y="481037"/>
            <a:ext cx="2715004" cy="52394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89499" y="3429000"/>
            <a:ext cx="1686992" cy="2377067"/>
            <a:chOff x="3339153" y="-1179065"/>
            <a:chExt cx="1686992" cy="23770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click and Add a Catalogue to the P.I.T.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82649" y="-1179065"/>
              <a:ext cx="161943" cy="18696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6001666" y="1757779"/>
            <a:ext cx="2592742" cy="4253954"/>
            <a:chOff x="3339153" y="-3055952"/>
            <a:chExt cx="2592742" cy="42539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“Prescribing”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182649" y="-3055952"/>
              <a:ext cx="1749246" cy="37465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62866" y="2120170"/>
            <a:ext cx="1686992" cy="1562541"/>
            <a:chOff x="3312520" y="-2487895"/>
            <a:chExt cx="1686992" cy="15625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12520" y="-1432777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Double click to get into the Edit screen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56016" y="-2487895"/>
              <a:ext cx="98655" cy="1055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1D0257-5EA0-403C-866C-7625BEED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1622756"/>
            <a:ext cx="4305901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04" y="0"/>
            <a:ext cx="4926530" cy="67292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4740278" y="594804"/>
            <a:ext cx="3063194" cy="1294899"/>
            <a:chOff x="5646589" y="-4259508"/>
            <a:chExt cx="3063194" cy="12948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change the name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333581" y="-4259508"/>
              <a:ext cx="1376202" cy="10411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4052177" y="2283441"/>
            <a:ext cx="2697863" cy="787476"/>
            <a:chOff x="5646589" y="-3752085"/>
            <a:chExt cx="2697863" cy="7874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select what columns to use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33581" y="-3752085"/>
              <a:ext cx="1010871" cy="533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3445618" y="3533143"/>
            <a:ext cx="3373984" cy="592648"/>
            <a:chOff x="5646589" y="-3557257"/>
            <a:chExt cx="3373984" cy="5926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available, here you can add JOINs…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333581" y="-3557257"/>
              <a:ext cx="1686992" cy="3389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3516640" y="4464833"/>
            <a:ext cx="3314942" cy="955962"/>
            <a:chOff x="5646589" y="-3920571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…with an optional condition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7333581" y="-3920571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60" y="3137689"/>
            <a:ext cx="5868219" cy="2086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70" y="767214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42" b="56596"/>
          <a:stretch/>
        </p:blipFill>
        <p:spPr>
          <a:xfrm>
            <a:off x="277102" y="1400519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6221566" y="4040566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9897894" y="1815076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5863771" y="1783292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39246" y="2940495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3" y="5081858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1384919" y="3937352"/>
            <a:ext cx="2962997" cy="1451394"/>
            <a:chOff x="4370584" y="-3715272"/>
            <a:chExt cx="2962997" cy="14513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356003" y="-3715272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370584" y="-2964608"/>
              <a:ext cx="1974208" cy="7007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E419962-5F78-4D17-9E67-CF090DA9D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297" y="5400723"/>
            <a:ext cx="4410691" cy="12384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5724118" y="6126832"/>
            <a:ext cx="2745179" cy="507423"/>
            <a:chOff x="5023478" y="-735576"/>
            <a:chExt cx="2745179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filters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6710470" y="-612528"/>
              <a:ext cx="1058187" cy="130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F6FB9EA-3285-4832-AC57-C105D9BB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" y="5406466"/>
            <a:ext cx="6182588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61E4-0F6F-4EE7-9403-DB4F5A21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312" y="5056785"/>
            <a:ext cx="2629267" cy="1295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03" y="2448436"/>
            <a:ext cx="4927073" cy="17516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463" y="211779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542" b="56596"/>
          <a:stretch/>
        </p:blipFill>
        <p:spPr>
          <a:xfrm>
            <a:off x="149086" y="223246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7439944" y="3264951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10233587" y="1259641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6199464" y="1227857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149086" y="1469254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31" y="3630463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2007005" y="2514287"/>
            <a:ext cx="2456634" cy="1426777"/>
            <a:chOff x="4992670" y="-5138337"/>
            <a:chExt cx="2456634" cy="142677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471726" y="-5138337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992670" y="-4387673"/>
              <a:ext cx="1467845" cy="6761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7439944" y="5254148"/>
            <a:ext cx="2459505" cy="507423"/>
            <a:chOff x="5023478" y="-735576"/>
            <a:chExt cx="2459505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name filter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710470" y="-481864"/>
              <a:ext cx="772513" cy="253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40521-1014-4CDA-A7A7-407AB5BD7CDF}"/>
              </a:ext>
            </a:extLst>
          </p:cNvPr>
          <p:cNvGrpSpPr/>
          <p:nvPr/>
        </p:nvGrpSpPr>
        <p:grpSpPr>
          <a:xfrm>
            <a:off x="1303762" y="4864700"/>
            <a:ext cx="1977578" cy="731428"/>
            <a:chOff x="5353433" y="-4756293"/>
            <a:chExt cx="1977578" cy="73142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9907FF-5A09-46E3-A8C7-3250280BE240}"/>
                </a:ext>
              </a:extLst>
            </p:cNvPr>
            <p:cNvSpPr/>
            <p:nvPr/>
          </p:nvSpPr>
          <p:spPr>
            <a:xfrm>
              <a:off x="5353433" y="-4756293"/>
              <a:ext cx="1977578" cy="389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Specify your HAVING clause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51391A-8588-4FFC-8F0D-EBAD6FA93BF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342222" y="-4366845"/>
              <a:ext cx="75875" cy="3419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9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</a:t>
            </a:r>
            <a:r>
              <a:rPr lang="en-GB" dirty="0" err="1"/>
              <a:t>JOINed</a:t>
            </a:r>
            <a:r>
              <a:rPr lang="en-GB" dirty="0"/>
              <a:t> cohort set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CB52DE-2295-436F-AAA4-A01BFFBD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76" y="5131334"/>
            <a:ext cx="1629002" cy="1533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AD4F6-BAE2-415D-B364-801C4683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" y="1339789"/>
            <a:ext cx="4139862" cy="532528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43B93-4160-4041-8A1B-25E2E8D3728B}"/>
              </a:ext>
            </a:extLst>
          </p:cNvPr>
          <p:cNvGrpSpPr/>
          <p:nvPr/>
        </p:nvGrpSpPr>
        <p:grpSpPr>
          <a:xfrm>
            <a:off x="4128117" y="1436976"/>
            <a:ext cx="3053034" cy="667032"/>
            <a:chOff x="1910967" y="-641348"/>
            <a:chExt cx="3053034" cy="6670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8F838B-CAE3-422D-982B-4C9B9C49635C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After you add a Catalogue go into Edit by double-clicking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4376D3-7F69-495E-ABF7-0BC17CCEDDCF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1910967" y="-307832"/>
              <a:ext cx="1366042" cy="102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C8EE27-9ADB-42FF-B24C-074DE8CF8A11}"/>
              </a:ext>
            </a:extLst>
          </p:cNvPr>
          <p:cNvGrpSpPr/>
          <p:nvPr/>
        </p:nvGrpSpPr>
        <p:grpSpPr>
          <a:xfrm>
            <a:off x="2459115" y="4086961"/>
            <a:ext cx="3987402" cy="1177497"/>
            <a:chOff x="976599" y="-641348"/>
            <a:chExt cx="3987402" cy="11774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33710F-B81C-4154-9DDA-7C09213C2A5B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now JOIN with the Index Table…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15074F-E69F-48CC-AC95-F241B1D1B9D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976599" y="-307832"/>
              <a:ext cx="2300410" cy="8439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7D9BE3-3642-4E9C-B078-5BA2E411D602}"/>
              </a:ext>
            </a:extLst>
          </p:cNvPr>
          <p:cNvGrpSpPr/>
          <p:nvPr/>
        </p:nvGrpSpPr>
        <p:grpSpPr>
          <a:xfrm>
            <a:off x="7846162" y="4495207"/>
            <a:ext cx="2522282" cy="1147566"/>
            <a:chOff x="2441719" y="-641348"/>
            <a:chExt cx="2522282" cy="11475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A60630E-3431-4412-8B8F-BC30A5C3C2B4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…and REMEMBER to change the JOIN type!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BED26D-223D-4133-B8A7-35854D318F20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441719" y="-307832"/>
              <a:ext cx="835290" cy="8140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(and execution)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2726D-FDBF-45F7-B7E9-E0DEBAA7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0" y="2730738"/>
            <a:ext cx="6340734" cy="139652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7F8683A3-2EAA-42A4-9FFF-90CC29A6D121}"/>
              </a:ext>
            </a:extLst>
          </p:cNvPr>
          <p:cNvSpPr/>
          <p:nvPr/>
        </p:nvSpPr>
        <p:spPr>
          <a:xfrm rot="16200000">
            <a:off x="4680602" y="3088749"/>
            <a:ext cx="430868" cy="68050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E3B6B-4BD8-4992-BFBC-7DFCBBB2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8" y="1519417"/>
            <a:ext cx="4039164" cy="288647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0E4FB3-FFA9-4D57-87D7-71DBCC204890}"/>
              </a:ext>
            </a:extLst>
          </p:cNvPr>
          <p:cNvSpPr/>
          <p:nvPr/>
        </p:nvSpPr>
        <p:spPr>
          <a:xfrm>
            <a:off x="629396" y="5051559"/>
            <a:ext cx="5195331" cy="800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Alternatively, the “After 2000” can be added as a filter in the “People in Demography” cohort set instead of the HAVING clause in the Patient Index Table</a:t>
            </a:r>
          </a:p>
        </p:txBody>
      </p:sp>
    </p:spTree>
    <p:extLst>
      <p:ext uri="{BB962C8B-B14F-4D97-AF65-F5344CB8AC3E}">
        <p14:creationId xmlns:p14="http://schemas.microsoft.com/office/powerpoint/2010/main" val="11887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8FF46-027F-4C3A-845E-D228C64AD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9860" y="2459636"/>
            <a:ext cx="6958281" cy="28524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914" y="1537850"/>
            <a:ext cx="9882260" cy="4710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4215626" y="3315287"/>
            <a:ext cx="2841723" cy="1308309"/>
            <a:chOff x="3898398" y="1451708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5557315" y="1451708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898398" y="1767154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215387" y="5420460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36014" y="402892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9AA40-D20D-4791-A56E-BAF14F3E398B}"/>
              </a:ext>
            </a:extLst>
          </p:cNvPr>
          <p:cNvGrpSpPr/>
          <p:nvPr/>
        </p:nvGrpSpPr>
        <p:grpSpPr>
          <a:xfrm>
            <a:off x="4005943" y="4713982"/>
            <a:ext cx="2748139" cy="1082339"/>
            <a:chOff x="4005943" y="4713982"/>
            <a:chExt cx="2748139" cy="10823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571276" y="4713982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725115" y="4871705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40AA806-DADF-4FEE-952F-C82AE21C3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5943" y="4982957"/>
              <a:ext cx="1621241" cy="8133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5B55D5F-55FA-4619-BC80-3C94EE6685E3}"/>
              </a:ext>
            </a:extLst>
          </p:cNvPr>
          <p:cNvSpPr/>
          <p:nvPr/>
        </p:nvSpPr>
        <p:spPr>
          <a:xfrm>
            <a:off x="572470" y="1690688"/>
            <a:ext cx="1518450" cy="15184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UNION: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 = all items from Set 1 and all items from Set 2, taken only once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INTERSECTION: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Set 2 = all items that are in both sets (but not in only one)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EXCEPTION: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Set 1 </a:t>
                </a:r>
                <a:r>
                  <a:rPr lang="en-GB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\</a:t>
                </a:r>
                <a:r>
                  <a:rPr lang="en-GB" dirty="0">
                    <a:ea typeface="Cambria Math" panose="02040503050406030204" pitchFamily="18" charset="0"/>
                  </a:rPr>
                  <a:t> Set 2 = all items in Set 1 which are NOT also in Set 2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  <a:blipFill>
                <a:blip r:embed="rId2"/>
                <a:stretch>
                  <a:fillRect l="-1737" t="-2709" r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E6F7AC3-F000-4F55-A15F-10B22FFA79F9}"/>
              </a:ext>
            </a:extLst>
          </p:cNvPr>
          <p:cNvSpPr/>
          <p:nvPr/>
        </p:nvSpPr>
        <p:spPr>
          <a:xfrm>
            <a:off x="1652912" y="3172104"/>
            <a:ext cx="1518450" cy="15184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4826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Visually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B8CAEC-520D-4441-ACDA-3B3FCB6DFE34}"/>
              </a:ext>
            </a:extLst>
          </p:cNvPr>
          <p:cNvGrpSpPr/>
          <p:nvPr/>
        </p:nvGrpSpPr>
        <p:grpSpPr>
          <a:xfrm>
            <a:off x="838200" y="1829466"/>
            <a:ext cx="4115368" cy="2952444"/>
            <a:chOff x="838200" y="1829466"/>
            <a:chExt cx="4115368" cy="29524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19992-D0B3-4C1A-83B5-87CE17776F64}"/>
                </a:ext>
              </a:extLst>
            </p:cNvPr>
            <p:cNvSpPr/>
            <p:nvPr/>
          </p:nvSpPr>
          <p:spPr>
            <a:xfrm>
              <a:off x="2563377" y="2391719"/>
              <a:ext cx="2390191" cy="239019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8026C0-81D4-4021-9C36-8093C2DAEA81}"/>
                </a:ext>
              </a:extLst>
            </p:cNvPr>
            <p:cNvSpPr/>
            <p:nvPr/>
          </p:nvSpPr>
          <p:spPr>
            <a:xfrm>
              <a:off x="838200" y="1829466"/>
              <a:ext cx="2390191" cy="239019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/>
                <p:nvPr/>
              </p:nvSpPr>
              <p:spPr>
                <a:xfrm>
                  <a:off x="838200" y="1829466"/>
                  <a:ext cx="4115368" cy="2952444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</a:rPr>
                    <a:t>                     A </a:t>
                  </a:r>
                  <a14:m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GB" sz="2400" dirty="0">
                      <a:solidFill>
                        <a:schemeClr val="bg1"/>
                      </a:solidFill>
                    </a:rPr>
                    <a:t> B</a:t>
                  </a:r>
                </a:p>
              </p:txBody>
            </p:sp>
          </mc:Choice>
          <mc:Fallback xmlns="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9466"/>
                  <a:ext cx="4115368" cy="2952444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3A71C9-360E-4444-9B62-B327B231E090}"/>
              </a:ext>
            </a:extLst>
          </p:cNvPr>
          <p:cNvGrpSpPr/>
          <p:nvPr/>
        </p:nvGrpSpPr>
        <p:grpSpPr>
          <a:xfrm>
            <a:off x="5963135" y="359343"/>
            <a:ext cx="3921703" cy="2727516"/>
            <a:chOff x="5963135" y="359343"/>
            <a:chExt cx="3921703" cy="27275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FD78D-76DF-439B-B96D-4205217D12A1}"/>
                </a:ext>
              </a:extLst>
            </p:cNvPr>
            <p:cNvSpPr/>
            <p:nvPr/>
          </p:nvSpPr>
          <p:spPr>
            <a:xfrm>
              <a:off x="5963135" y="359343"/>
              <a:ext cx="2100253" cy="2481027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54959C-7E28-42F5-9E4C-DA2C20D6AAA1}"/>
                </a:ext>
              </a:extLst>
            </p:cNvPr>
            <p:cNvSpPr/>
            <p:nvPr/>
          </p:nvSpPr>
          <p:spPr>
            <a:xfrm>
              <a:off x="7737919" y="572073"/>
              <a:ext cx="2146919" cy="2514786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/>
                <p:nvPr/>
              </p:nvSpPr>
              <p:spPr>
                <a:xfrm>
                  <a:off x="7370051" y="706834"/>
                  <a:ext cx="1074110" cy="2011287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GB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B</a:t>
                  </a:r>
                </a:p>
              </p:txBody>
            </p:sp>
          </mc:Choice>
          <mc:Fallback xmlns="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051" y="706834"/>
                  <a:ext cx="1074110" cy="2011287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6D8585-E3F4-461D-A144-9BC56AFEBE5E}"/>
              </a:ext>
            </a:extLst>
          </p:cNvPr>
          <p:cNvGrpSpPr/>
          <p:nvPr/>
        </p:nvGrpSpPr>
        <p:grpSpPr>
          <a:xfrm>
            <a:off x="5901045" y="3866269"/>
            <a:ext cx="4012121" cy="2790401"/>
            <a:chOff x="5901045" y="3866269"/>
            <a:chExt cx="4012121" cy="27904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002E86-6163-466F-A0C2-0E036487C957}"/>
                </a:ext>
              </a:extLst>
            </p:cNvPr>
            <p:cNvSpPr/>
            <p:nvPr/>
          </p:nvSpPr>
          <p:spPr>
            <a:xfrm>
              <a:off x="7716748" y="4083904"/>
              <a:ext cx="2196418" cy="2572766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1194C1-D250-4D3D-B212-BA67724EB587}"/>
                </a:ext>
              </a:extLst>
            </p:cNvPr>
            <p:cNvSpPr/>
            <p:nvPr/>
          </p:nvSpPr>
          <p:spPr>
            <a:xfrm>
              <a:off x="7340399" y="4221771"/>
              <a:ext cx="1098874" cy="2057659"/>
            </a:xfrm>
            <a:custGeom>
              <a:avLst/>
              <a:gdLst>
                <a:gd name="connsiteX0" fmla="*/ 837285 w 1297114"/>
                <a:gd name="connsiteY0" fmla="*/ 0 h 2428866"/>
                <a:gd name="connsiteX1" fmla="*/ 858341 w 1297114"/>
                <a:gd name="connsiteY1" fmla="*/ 19137 h 2428866"/>
                <a:gd name="connsiteX2" fmla="*/ 1297114 w 1297114"/>
                <a:gd name="connsiteY2" fmla="*/ 1078430 h 2428866"/>
                <a:gd name="connsiteX3" fmla="*/ 513115 w 1297114"/>
                <a:gd name="connsiteY3" fmla="*/ 2395688 h 2428866"/>
                <a:gd name="connsiteX4" fmla="*/ 444243 w 1297114"/>
                <a:gd name="connsiteY4" fmla="*/ 2428866 h 2428866"/>
                <a:gd name="connsiteX5" fmla="*/ 346740 w 1297114"/>
                <a:gd name="connsiteY5" fmla="*/ 2321586 h 2428866"/>
                <a:gd name="connsiteX6" fmla="*/ 0 w 1297114"/>
                <a:gd name="connsiteY6" fmla="*/ 1355711 h 2428866"/>
                <a:gd name="connsiteX7" fmla="*/ 794666 w 1297114"/>
                <a:gd name="connsiteY7" fmla="*/ 20530 h 2428866"/>
                <a:gd name="connsiteX8" fmla="*/ 837285 w 1297114"/>
                <a:gd name="connsiteY8" fmla="*/ 0 h 242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114" h="2428866">
                  <a:moveTo>
                    <a:pt x="837285" y="0"/>
                  </a:moveTo>
                  <a:lnTo>
                    <a:pt x="858341" y="19137"/>
                  </a:lnTo>
                  <a:cubicBezTo>
                    <a:pt x="1129437" y="290234"/>
                    <a:pt x="1297114" y="664751"/>
                    <a:pt x="1297114" y="1078430"/>
                  </a:cubicBezTo>
                  <a:cubicBezTo>
                    <a:pt x="1297114" y="1647240"/>
                    <a:pt x="980100" y="2142006"/>
                    <a:pt x="513115" y="2395688"/>
                  </a:cubicBezTo>
                  <a:lnTo>
                    <a:pt x="444243" y="2428866"/>
                  </a:lnTo>
                  <a:lnTo>
                    <a:pt x="346740" y="2321586"/>
                  </a:lnTo>
                  <a:cubicBezTo>
                    <a:pt x="130125" y="2059109"/>
                    <a:pt x="0" y="1722606"/>
                    <a:pt x="0" y="1355711"/>
                  </a:cubicBezTo>
                  <a:cubicBezTo>
                    <a:pt x="0" y="779162"/>
                    <a:pt x="321328" y="277663"/>
                    <a:pt x="794666" y="20530"/>
                  </a:cubicBezTo>
                  <a:lnTo>
                    <a:pt x="837285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AA8F57-1FAD-4E4F-B39E-5F49C88E2076}"/>
                </a:ext>
              </a:extLst>
            </p:cNvPr>
            <p:cNvSpPr/>
            <p:nvPr/>
          </p:nvSpPr>
          <p:spPr>
            <a:xfrm>
              <a:off x="5901045" y="3866269"/>
              <a:ext cx="2148676" cy="2538229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       A \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7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Commutative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 = 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 =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A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Associative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B)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 = 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(B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C)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B)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 = 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(B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Note: THIS IS NOT TRUE FOR THE EXCEPT!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B)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(B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C)</a:t>
                </a:r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  <a:blipFill>
                <a:blip r:embed="rId2"/>
                <a:stretch>
                  <a:fillRect l="-1691" t="-2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</a:t>
                </a:r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  <a:blipFill>
                <a:blip r:embed="rId3"/>
                <a:stretch>
                  <a:fillRect l="-5587" t="-14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B7C3D7-7459-4469-B68C-5BD33D486291}"/>
              </a:ext>
            </a:extLst>
          </p:cNvPr>
          <p:cNvGrpSpPr/>
          <p:nvPr/>
        </p:nvGrpSpPr>
        <p:grpSpPr>
          <a:xfrm>
            <a:off x="1117107" y="2095989"/>
            <a:ext cx="1049286" cy="1579273"/>
            <a:chOff x="4367222" y="-614242"/>
            <a:chExt cx="1049286" cy="157927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55BC6C-7899-4A67-9C1E-3AC4D717F2E9}"/>
                </a:ext>
              </a:extLst>
            </p:cNvPr>
            <p:cNvSpPr/>
            <p:nvPr/>
          </p:nvSpPr>
          <p:spPr>
            <a:xfrm>
              <a:off x="4367222" y="457608"/>
              <a:ext cx="1049286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OPERATOR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345761-1D67-40B5-9A70-12104360F4C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711834" y="-614242"/>
              <a:ext cx="180031" cy="1071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2A470-65F4-4CBE-A7E1-0E1772655024}"/>
              </a:ext>
            </a:extLst>
          </p:cNvPr>
          <p:cNvGrpSpPr/>
          <p:nvPr/>
        </p:nvGrpSpPr>
        <p:grpSpPr>
          <a:xfrm>
            <a:off x="516144" y="2095989"/>
            <a:ext cx="1206124" cy="3004553"/>
            <a:chOff x="4431843" y="-2039521"/>
            <a:chExt cx="1206124" cy="30045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E7DD8B-5CFD-4DEB-818C-0F4638D12C5B}"/>
                </a:ext>
              </a:extLst>
            </p:cNvPr>
            <p:cNvSpPr/>
            <p:nvPr/>
          </p:nvSpPr>
          <p:spPr>
            <a:xfrm>
              <a:off x="4431843" y="457609"/>
              <a:ext cx="1206124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LEFT OPERAND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2A33AE-C4EF-4A17-9C66-7AD03F770E0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81859E-407B-4373-8832-DB880E94472A}"/>
              </a:ext>
            </a:extLst>
          </p:cNvPr>
          <p:cNvGrpSpPr/>
          <p:nvPr/>
        </p:nvGrpSpPr>
        <p:grpSpPr>
          <a:xfrm>
            <a:off x="1852955" y="2095989"/>
            <a:ext cx="1405150" cy="3004553"/>
            <a:chOff x="4332330" y="-2039521"/>
            <a:chExt cx="1405150" cy="300455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85A87D-F936-4EDB-81B5-A4523E693520}"/>
                </a:ext>
              </a:extLst>
            </p:cNvPr>
            <p:cNvSpPr/>
            <p:nvPr/>
          </p:nvSpPr>
          <p:spPr>
            <a:xfrm>
              <a:off x="4332330" y="457609"/>
              <a:ext cx="1405150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OPERAND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8FEB86-7BA9-466A-88EA-7CD230440BF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1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16817</TotalTime>
  <Words>943</Words>
  <Application>Microsoft Office PowerPoint</Application>
  <PresentationFormat>Widescreen</PresentationFormat>
  <Paragraphs>149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A bit of Set Theory</vt:lpstr>
      <vt:lpstr>Visually</vt:lpstr>
      <vt:lpstr>A bit of Math</vt:lpstr>
      <vt:lpstr>The sample cohort</vt:lpstr>
      <vt:lpstr>“I want all patients who have been prescribed Diazepam1 for the first time after 20002 and who are still alive today3”</vt:lpstr>
      <vt:lpstr>“I want all patients who have been prescribed Diazepam1 for the first time after 20002 and who are still alive today3”</vt:lpstr>
      <vt:lpstr>Place into tree structure</vt:lpstr>
      <vt:lpstr>The result (expanded)</vt:lpstr>
      <vt:lpstr>Execute</vt:lpstr>
      <vt:lpstr>Using patient index tables</vt:lpstr>
      <vt:lpstr>Create the Index</vt:lpstr>
      <vt:lpstr>Create the Index</vt:lpstr>
      <vt:lpstr>Create the Index</vt:lpstr>
      <vt:lpstr>Create the Index</vt:lpstr>
      <vt:lpstr>Create the JOINed cohort set</vt:lpstr>
      <vt:lpstr>The result (and execution)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 Nind</cp:lastModifiedBy>
  <cp:revision>110</cp:revision>
  <dcterms:created xsi:type="dcterms:W3CDTF">2015-10-22T08:46:37Z</dcterms:created>
  <dcterms:modified xsi:type="dcterms:W3CDTF">2020-05-19T07:18:17Z</dcterms:modified>
</cp:coreProperties>
</file>