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256" r:id="rId3"/>
    <p:sldId id="273" r:id="rId4"/>
    <p:sldId id="274" r:id="rId5"/>
    <p:sldId id="276" r:id="rId6"/>
    <p:sldId id="275" r:id="rId7"/>
    <p:sldId id="257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72"/>
            <p14:sldId id="256"/>
            <p14:sldId id="273"/>
            <p14:sldId id="274"/>
            <p14:sldId id="276"/>
            <p14:sldId id="275"/>
            <p14:sldId id="257"/>
            <p14:sldId id="277"/>
            <p14:sldId id="278"/>
            <p14:sldId id="279"/>
          </p14:sldIdLst>
        </p14:section>
        <p14:section name="Simpler workthrough" id="{DBD142CE-6DD3-4D58-9A98-F12788E9E1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3 methods above take you to the Wizard, so it’s really just a matter of preferences and of what people remember.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7D2AF-827E-4A49-A19E-058DB5A5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9" y="522572"/>
            <a:ext cx="2119328" cy="199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DD875-B939-4AB7-A293-F5646CAF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62" y="761197"/>
            <a:ext cx="5033999" cy="4481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456" y="1061001"/>
            <a:ext cx="8310623" cy="52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0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F5-6947-41BD-BD0B-E488EB0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CD41F-2B5C-4251-B656-112499F6664A}"/>
              </a:ext>
            </a:extLst>
          </p:cNvPr>
          <p:cNvSpPr txBox="1">
            <a:spLocks/>
          </p:cNvSpPr>
          <p:nvPr/>
        </p:nvSpPr>
        <p:spPr>
          <a:xfrm>
            <a:off x="504967" y="1794680"/>
            <a:ext cx="5226362" cy="420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INTERSECT</a:t>
            </a:r>
          </a:p>
          <a:p>
            <a:pPr lvl="1"/>
            <a:r>
              <a:rPr lang="en-GB" dirty="0"/>
              <a:t>EXCEPT</a:t>
            </a:r>
          </a:p>
          <a:p>
            <a:pPr lvl="2"/>
            <a:r>
              <a:rPr lang="en-GB" dirty="0"/>
              <a:t>People who have ever had Diazepam prescriptions</a:t>
            </a:r>
          </a:p>
          <a:p>
            <a:pPr lvl="2"/>
            <a:r>
              <a:rPr lang="en-GB" dirty="0"/>
              <a:t>People who collected Diazepam prescriptions before 2000</a:t>
            </a:r>
          </a:p>
          <a:p>
            <a:pPr lvl="1"/>
            <a:r>
              <a:rPr lang="en-GB" dirty="0"/>
              <a:t>People who are still alive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66BD6-F665-473D-871A-FF82A15D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17" y="506369"/>
            <a:ext cx="4271994" cy="59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Cohort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Cohort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open the Cohort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DCC1-59BA-42EA-9E68-97074439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6044" cy="4351338"/>
          </a:xfrm>
        </p:spPr>
        <p:txBody>
          <a:bodyPr/>
          <a:lstStyle/>
          <a:p>
            <a:r>
              <a:rPr lang="en-GB" dirty="0"/>
              <a:t>From the Home Screen:</a:t>
            </a:r>
          </a:p>
          <a:p>
            <a:endParaRPr lang="en-GB" dirty="0"/>
          </a:p>
          <a:p>
            <a:r>
              <a:rPr lang="en-GB" dirty="0"/>
              <a:t>From the File menu:</a:t>
            </a:r>
          </a:p>
          <a:p>
            <a:endParaRPr lang="en-GB" dirty="0"/>
          </a:p>
          <a:p>
            <a:r>
              <a:rPr lang="en-GB" dirty="0"/>
              <a:t>From the Cohort Builder context menu: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31C77-B4C2-4BEA-99D2-DBAF71335FE1}"/>
              </a:ext>
            </a:extLst>
          </p:cNvPr>
          <p:cNvGrpSpPr/>
          <p:nvPr/>
        </p:nvGrpSpPr>
        <p:grpSpPr>
          <a:xfrm>
            <a:off x="4939860" y="1690688"/>
            <a:ext cx="6958281" cy="4390297"/>
            <a:chOff x="4939860" y="1690688"/>
            <a:chExt cx="6958281" cy="4390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28FF46-027F-4C3A-845E-D228C64AD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860" y="1690688"/>
              <a:ext cx="6958281" cy="4390297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05FC29-8B5F-4538-858A-6658FF51E050}"/>
                </a:ext>
              </a:extLst>
            </p:cNvPr>
            <p:cNvSpPr/>
            <p:nvPr/>
          </p:nvSpPr>
          <p:spPr>
            <a:xfrm>
              <a:off x="8384275" y="3152633"/>
              <a:ext cx="3421038" cy="267268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F9C38-ACB9-464B-9D57-6BBA76BB93B3}"/>
              </a:ext>
            </a:extLst>
          </p:cNvPr>
          <p:cNvGrpSpPr/>
          <p:nvPr/>
        </p:nvGrpSpPr>
        <p:grpSpPr>
          <a:xfrm>
            <a:off x="4867072" y="1433498"/>
            <a:ext cx="7185602" cy="5167832"/>
            <a:chOff x="4867072" y="1433498"/>
            <a:chExt cx="7185602" cy="51678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48BC6D-80EF-4B6B-BC7F-8195C8939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7072" y="1433498"/>
              <a:ext cx="2119328" cy="19955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238961-F41D-425A-8474-C77873B9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8675" y="2119785"/>
              <a:ext cx="5033999" cy="4481545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739A8FE-5C68-4FF4-BB25-6EDEF9EFF8EF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5923128" y="3429000"/>
              <a:ext cx="1095547" cy="931558"/>
            </a:xfrm>
            <a:prstGeom prst="bentConnector3">
              <a:avLst>
                <a:gd name="adj1" fmla="val -149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10AFA3-EA40-41CC-957A-B099D52F2CB4}"/>
              </a:ext>
            </a:extLst>
          </p:cNvPr>
          <p:cNvGrpSpPr/>
          <p:nvPr/>
        </p:nvGrpSpPr>
        <p:grpSpPr>
          <a:xfrm>
            <a:off x="5830279" y="1918725"/>
            <a:ext cx="4843498" cy="3593688"/>
            <a:chOff x="5830279" y="1918725"/>
            <a:chExt cx="4843498" cy="359368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B45170-86CB-48C3-A717-BD39BEE80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844" y="3393085"/>
              <a:ext cx="4224368" cy="21193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1EB762-7414-4422-9DC1-C62C8743D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0279" y="1918725"/>
              <a:ext cx="4843498" cy="500066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CE04A3-02EB-4157-BA7A-284539B8BCD3}"/>
                </a:ext>
              </a:extLst>
            </p:cNvPr>
            <p:cNvCxnSpPr>
              <a:stCxn id="16" idx="2"/>
              <a:endCxn id="15" idx="0"/>
            </p:cNvCxnSpPr>
            <p:nvPr/>
          </p:nvCxnSpPr>
          <p:spPr>
            <a:xfrm>
              <a:off x="8252028" y="2418791"/>
              <a:ext cx="0" cy="9742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2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AA92E-1BD0-44DE-A8C5-C502AA24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82" y="1298085"/>
            <a:ext cx="9183236" cy="53097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5BBC08D-CDE3-4DE0-8956-6A2BB9F5F706}"/>
              </a:ext>
            </a:extLst>
          </p:cNvPr>
          <p:cNvGrpSpPr/>
          <p:nvPr/>
        </p:nvGrpSpPr>
        <p:grpSpPr>
          <a:xfrm>
            <a:off x="4813110" y="837063"/>
            <a:ext cx="1373876" cy="1346579"/>
            <a:chOff x="4813110" y="837063"/>
            <a:chExt cx="1373876" cy="13465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14929-043F-4E43-B097-573C7561F8EF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First dataset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3F2E5F-BB8A-4560-8919-948927FC1ABD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4813110" y="1152509"/>
              <a:ext cx="782473" cy="10311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F1B35D-C523-4131-96BF-F317A510CA8D}"/>
              </a:ext>
            </a:extLst>
          </p:cNvPr>
          <p:cNvGrpSpPr/>
          <p:nvPr/>
        </p:nvGrpSpPr>
        <p:grpSpPr>
          <a:xfrm>
            <a:off x="5249839" y="2413015"/>
            <a:ext cx="2028967" cy="380227"/>
            <a:chOff x="4847513" y="1837899"/>
            <a:chExt cx="2028967" cy="3802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DE92CC6-6880-45A2-AE24-BE3438F71282}"/>
                </a:ext>
              </a:extLst>
            </p:cNvPr>
            <p:cNvSpPr/>
            <p:nvPr/>
          </p:nvSpPr>
          <p:spPr>
            <a:xfrm>
              <a:off x="5693674" y="183789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4D1969-BCBD-44A5-A56F-7F8FD83ACE1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847513" y="1995622"/>
              <a:ext cx="846161" cy="2225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0EE7CA-986D-4599-8B28-5993FC3788FF}"/>
              </a:ext>
            </a:extLst>
          </p:cNvPr>
          <p:cNvGrpSpPr/>
          <p:nvPr/>
        </p:nvGrpSpPr>
        <p:grpSpPr>
          <a:xfrm>
            <a:off x="191070" y="3248167"/>
            <a:ext cx="2383808" cy="458748"/>
            <a:chOff x="5004180" y="693761"/>
            <a:chExt cx="2383808" cy="45874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E178DE4-3913-45B4-845E-E8E8C5BEA498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Known params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C549CA-017B-458A-879B-2542EB813E9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86986" y="693761"/>
              <a:ext cx="1201002" cy="3010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48B618-27DA-4A8A-990F-0554EBD17B8D}"/>
              </a:ext>
            </a:extLst>
          </p:cNvPr>
          <p:cNvGrpSpPr/>
          <p:nvPr/>
        </p:nvGrpSpPr>
        <p:grpSpPr>
          <a:xfrm>
            <a:off x="256323" y="4576683"/>
            <a:ext cx="2427737" cy="473169"/>
            <a:chOff x="5004180" y="679340"/>
            <a:chExt cx="2427737" cy="47316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42D1C6C-63A9-49BC-9652-E384415687EC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Second dataset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85700C-A497-4C99-A723-E1D6A7FE948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6186986" y="679340"/>
              <a:ext cx="1244931" cy="3154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F936A0-8525-4F11-A8D0-B6043238BE74}"/>
              </a:ext>
            </a:extLst>
          </p:cNvPr>
          <p:cNvGrpSpPr/>
          <p:nvPr/>
        </p:nvGrpSpPr>
        <p:grpSpPr>
          <a:xfrm>
            <a:off x="1934214" y="4362349"/>
            <a:ext cx="1686992" cy="1576883"/>
            <a:chOff x="3339153" y="-378881"/>
            <a:chExt cx="1686992" cy="157688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4FDC321-470E-46DB-8EA2-35133827F705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Datasets join type (Union or Intersection)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0C6373-FC1D-4D31-B188-57AD7D1BACDC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761453" y="-378881"/>
              <a:ext cx="421196" cy="10694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0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9E49-816C-4E04-9B91-6DB7EBC2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16A6-06D6-4F8A-AF43-0103CCA5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that you need for simpler cohort</a:t>
            </a:r>
          </a:p>
          <a:p>
            <a:r>
              <a:rPr lang="en-GB" dirty="0"/>
              <a:t>Good for starting more complex cohorts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Gotchas:</a:t>
            </a:r>
          </a:p>
          <a:p>
            <a:r>
              <a:rPr lang="en-GB" dirty="0"/>
              <a:t>Can only use pre-defined filters from datasets (not new ones)</a:t>
            </a:r>
          </a:p>
          <a:p>
            <a:r>
              <a:rPr lang="en-GB" dirty="0"/>
              <a:t>Can only use 2 datasets for inclusion and 2 for exclusion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12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F123A6-717C-4B09-A020-11EA1AA2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14" y="1418886"/>
            <a:ext cx="9882260" cy="4948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from the wizard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C7E679-66B2-407A-B16A-22F469036517}"/>
              </a:ext>
            </a:extLst>
          </p:cNvPr>
          <p:cNvGrpSpPr/>
          <p:nvPr/>
        </p:nvGrpSpPr>
        <p:grpSpPr>
          <a:xfrm>
            <a:off x="2833261" y="2720614"/>
            <a:ext cx="2841723" cy="1308309"/>
            <a:chOff x="2516033" y="857035"/>
            <a:chExt cx="2841723" cy="130830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08BBD4-3277-4576-B14D-B2C277192381}"/>
                </a:ext>
              </a:extLst>
            </p:cNvPr>
            <p:cNvSpPr/>
            <p:nvPr/>
          </p:nvSpPr>
          <p:spPr>
            <a:xfrm>
              <a:off x="4174950" y="857035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First dataset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4FE291-C97C-44A2-A5EF-FA6C150F368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2516033" y="1172481"/>
              <a:ext cx="2250320" cy="9928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AFEF8A-7E77-4DF0-93C9-10E78C7E941D}"/>
              </a:ext>
            </a:extLst>
          </p:cNvPr>
          <p:cNvGrpSpPr/>
          <p:nvPr/>
        </p:nvGrpSpPr>
        <p:grpSpPr>
          <a:xfrm>
            <a:off x="3166281" y="4191318"/>
            <a:ext cx="2028967" cy="380227"/>
            <a:chOff x="4847513" y="1837899"/>
            <a:chExt cx="2028967" cy="3802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37F2CBF-44EF-4A21-9FCF-E0997943F98A}"/>
                </a:ext>
              </a:extLst>
            </p:cNvPr>
            <p:cNvSpPr/>
            <p:nvPr/>
          </p:nvSpPr>
          <p:spPr>
            <a:xfrm>
              <a:off x="5693674" y="183789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E1AA92-BBCB-4B97-BA5A-85AC2FF166A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847513" y="1995622"/>
              <a:ext cx="846161" cy="2225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BBFD11-C0BA-49EA-B54F-523990D350DB}"/>
              </a:ext>
            </a:extLst>
          </p:cNvPr>
          <p:cNvGrpSpPr/>
          <p:nvPr/>
        </p:nvGrpSpPr>
        <p:grpSpPr>
          <a:xfrm>
            <a:off x="128301" y="4904096"/>
            <a:ext cx="2432929" cy="577222"/>
            <a:chOff x="5004180" y="575287"/>
            <a:chExt cx="2432929" cy="57722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24DC256-209B-4EC0-9517-C70F98A4CB46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Second dataset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1CD2DB-0B1F-4575-8E68-7145CAA8510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86986" y="575287"/>
              <a:ext cx="1250123" cy="4194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3AC055-C68D-475C-A564-79A390602477}"/>
              </a:ext>
            </a:extLst>
          </p:cNvPr>
          <p:cNvGrpSpPr/>
          <p:nvPr/>
        </p:nvGrpSpPr>
        <p:grpSpPr>
          <a:xfrm>
            <a:off x="105555" y="3554803"/>
            <a:ext cx="2254799" cy="507423"/>
            <a:chOff x="3339153" y="690579"/>
            <a:chExt cx="2254799" cy="50742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28D647-482A-44C3-8565-144DED30EF49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Datasets join type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4E7967F-577C-43DD-86E8-A8D8AB7801C1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26145" y="944291"/>
              <a:ext cx="567807" cy="84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96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sample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 want all patients who have been prescribed Diazepam for the first time after 2000 and who are still alive today”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Identify distinct sets: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“I want all </a:t>
            </a:r>
            <a:r>
              <a:rPr lang="en-US" b="1" dirty="0">
                <a:solidFill>
                  <a:srgbClr val="C00000"/>
                </a:solidFill>
              </a:rPr>
              <a:t>patients who have been prescribed Diazepam</a:t>
            </a:r>
            <a:r>
              <a:rPr lang="en-US" baseline="30000" dirty="0"/>
              <a:t>1</a:t>
            </a:r>
            <a:r>
              <a:rPr lang="en-US" b="1" dirty="0"/>
              <a:t>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first time after 2000</a:t>
            </a:r>
            <a:r>
              <a:rPr lang="en-US" baseline="30000" dirty="0"/>
              <a:t>2</a:t>
            </a:r>
            <a:r>
              <a:rPr lang="en-US" dirty="0"/>
              <a:t> and who are </a:t>
            </a:r>
            <a:r>
              <a:rPr lang="en-US" b="1" dirty="0">
                <a:solidFill>
                  <a:srgbClr val="C00000"/>
                </a:solidFill>
              </a:rPr>
              <a:t>still alive today</a:t>
            </a:r>
            <a:r>
              <a:rPr lang="en-US" baseline="30000" dirty="0"/>
              <a:t>3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identify set interactions…</a:t>
            </a:r>
          </a:p>
        </p:txBody>
      </p:sp>
    </p:spTree>
    <p:extLst>
      <p:ext uri="{BB962C8B-B14F-4D97-AF65-F5344CB8AC3E}">
        <p14:creationId xmlns:p14="http://schemas.microsoft.com/office/powerpoint/2010/main" val="53502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5B55D5F-55FA-4619-BC80-3C94EE6685E3}"/>
              </a:ext>
            </a:extLst>
          </p:cNvPr>
          <p:cNvSpPr/>
          <p:nvPr/>
        </p:nvSpPr>
        <p:spPr>
          <a:xfrm>
            <a:off x="1138451" y="2350782"/>
            <a:ext cx="1518450" cy="151845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125491" y="1690689"/>
            <a:ext cx="189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1</a:t>
            </a:r>
          </a:p>
          <a:p>
            <a:r>
              <a:rPr lang="en-US" sz="1200" dirty="0"/>
              <a:t>People who have ever had Diazepam prescriptions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334417" y="1690688"/>
            <a:ext cx="225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2</a:t>
            </a:r>
          </a:p>
          <a:p>
            <a:r>
              <a:rPr lang="en-US" sz="1200" dirty="0"/>
              <a:t>People who collected diazepam prescriptions before 2000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901031" y="1783020"/>
            <a:ext cx="173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3 </a:t>
            </a:r>
          </a:p>
          <a:p>
            <a:r>
              <a:rPr lang="en-US" sz="1200" dirty="0"/>
              <a:t>People who are still alive</a:t>
            </a:r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Sets interaction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6F7AC3-F000-4F55-A15F-10B22FFA79F9}"/>
              </a:ext>
            </a:extLst>
          </p:cNvPr>
          <p:cNvSpPr/>
          <p:nvPr/>
        </p:nvSpPr>
        <p:spPr>
          <a:xfrm>
            <a:off x="4488908" y="2350780"/>
            <a:ext cx="1518450" cy="15184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FBC3BC-38DE-4FDE-8F17-146553525AC0}"/>
              </a:ext>
            </a:extLst>
          </p:cNvPr>
          <p:cNvSpPr/>
          <p:nvPr/>
        </p:nvSpPr>
        <p:spPr>
          <a:xfrm>
            <a:off x="7839365" y="2337019"/>
            <a:ext cx="1518450" cy="15184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004924-A9F4-4295-A4C2-6646963C079D}"/>
              </a:ext>
            </a:extLst>
          </p:cNvPr>
          <p:cNvGrpSpPr/>
          <p:nvPr/>
        </p:nvGrpSpPr>
        <p:grpSpPr>
          <a:xfrm>
            <a:off x="1280167" y="4380564"/>
            <a:ext cx="2430507" cy="1532211"/>
            <a:chOff x="1280167" y="4380564"/>
            <a:chExt cx="2430507" cy="1532211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DF27A3-07AC-4239-8A2D-D0B3E81436A2}"/>
                </a:ext>
              </a:extLst>
            </p:cNvPr>
            <p:cNvSpPr/>
            <p:nvPr/>
          </p:nvSpPr>
          <p:spPr>
            <a:xfrm>
              <a:off x="2192224" y="4543131"/>
              <a:ext cx="606393" cy="1207079"/>
            </a:xfrm>
            <a:custGeom>
              <a:avLst/>
              <a:gdLst>
                <a:gd name="connsiteX0" fmla="*/ 294857 w 606393"/>
                <a:gd name="connsiteY0" fmla="*/ 0 h 1207079"/>
                <a:gd name="connsiteX1" fmla="*/ 384021 w 606393"/>
                <a:gd name="connsiteY1" fmla="*/ 73567 h 1207079"/>
                <a:gd name="connsiteX2" fmla="*/ 606393 w 606393"/>
                <a:gd name="connsiteY2" fmla="*/ 610420 h 1207079"/>
                <a:gd name="connsiteX3" fmla="*/ 384021 w 606393"/>
                <a:gd name="connsiteY3" fmla="*/ 1147273 h 1207079"/>
                <a:gd name="connsiteX4" fmla="*/ 311536 w 606393"/>
                <a:gd name="connsiteY4" fmla="*/ 1207079 h 1207079"/>
                <a:gd name="connsiteX5" fmla="*/ 222372 w 606393"/>
                <a:gd name="connsiteY5" fmla="*/ 1133512 h 1207079"/>
                <a:gd name="connsiteX6" fmla="*/ 0 w 606393"/>
                <a:gd name="connsiteY6" fmla="*/ 596659 h 1207079"/>
                <a:gd name="connsiteX7" fmla="*/ 222372 w 606393"/>
                <a:gd name="connsiteY7" fmla="*/ 59806 h 1207079"/>
                <a:gd name="connsiteX8" fmla="*/ 294857 w 606393"/>
                <a:gd name="connsiteY8" fmla="*/ 0 h 120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6393" h="1207079">
                  <a:moveTo>
                    <a:pt x="294857" y="0"/>
                  </a:moveTo>
                  <a:lnTo>
                    <a:pt x="384021" y="73567"/>
                  </a:lnTo>
                  <a:cubicBezTo>
                    <a:pt x="521414" y="210960"/>
                    <a:pt x="606393" y="400766"/>
                    <a:pt x="606393" y="610420"/>
                  </a:cubicBezTo>
                  <a:cubicBezTo>
                    <a:pt x="606393" y="820074"/>
                    <a:pt x="521414" y="1009880"/>
                    <a:pt x="384021" y="1147273"/>
                  </a:cubicBezTo>
                  <a:lnTo>
                    <a:pt x="311536" y="1207079"/>
                  </a:lnTo>
                  <a:lnTo>
                    <a:pt x="222372" y="1133512"/>
                  </a:lnTo>
                  <a:cubicBezTo>
                    <a:pt x="84979" y="996119"/>
                    <a:pt x="0" y="806313"/>
                    <a:pt x="0" y="596659"/>
                  </a:cubicBezTo>
                  <a:cubicBezTo>
                    <a:pt x="0" y="387005"/>
                    <a:pt x="84979" y="197199"/>
                    <a:pt x="222372" y="59806"/>
                  </a:cubicBezTo>
                  <a:lnTo>
                    <a:pt x="294857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5BA838A-1E78-49F2-8155-7017808998A2}"/>
                </a:ext>
              </a:extLst>
            </p:cNvPr>
            <p:cNvSpPr/>
            <p:nvPr/>
          </p:nvSpPr>
          <p:spPr>
            <a:xfrm>
              <a:off x="2487081" y="4380564"/>
              <a:ext cx="1223593" cy="1518450"/>
            </a:xfrm>
            <a:custGeom>
              <a:avLst/>
              <a:gdLst>
                <a:gd name="connsiteX0" fmla="*/ 464368 w 1223593"/>
                <a:gd name="connsiteY0" fmla="*/ 0 h 1518450"/>
                <a:gd name="connsiteX1" fmla="*/ 1223593 w 1223593"/>
                <a:gd name="connsiteY1" fmla="*/ 759225 h 1518450"/>
                <a:gd name="connsiteX2" fmla="*/ 464368 w 1223593"/>
                <a:gd name="connsiteY2" fmla="*/ 1518450 h 1518450"/>
                <a:gd name="connsiteX3" fmla="*/ 39878 w 1223593"/>
                <a:gd name="connsiteY3" fmla="*/ 1388786 h 1518450"/>
                <a:gd name="connsiteX4" fmla="*/ 16679 w 1223593"/>
                <a:gd name="connsiteY4" fmla="*/ 1369645 h 1518450"/>
                <a:gd name="connsiteX5" fmla="*/ 89164 w 1223593"/>
                <a:gd name="connsiteY5" fmla="*/ 1309839 h 1518450"/>
                <a:gd name="connsiteX6" fmla="*/ 311536 w 1223593"/>
                <a:gd name="connsiteY6" fmla="*/ 772986 h 1518450"/>
                <a:gd name="connsiteX7" fmla="*/ 89164 w 1223593"/>
                <a:gd name="connsiteY7" fmla="*/ 236133 h 1518450"/>
                <a:gd name="connsiteX8" fmla="*/ 0 w 1223593"/>
                <a:gd name="connsiteY8" fmla="*/ 162566 h 1518450"/>
                <a:gd name="connsiteX9" fmla="*/ 39878 w 1223593"/>
                <a:gd name="connsiteY9" fmla="*/ 129664 h 1518450"/>
                <a:gd name="connsiteX10" fmla="*/ 464368 w 1223593"/>
                <a:gd name="connsiteY10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3593" h="1518450">
                  <a:moveTo>
                    <a:pt x="464368" y="0"/>
                  </a:moveTo>
                  <a:cubicBezTo>
                    <a:pt x="883676" y="0"/>
                    <a:pt x="1223593" y="339917"/>
                    <a:pt x="1223593" y="759225"/>
                  </a:cubicBezTo>
                  <a:cubicBezTo>
                    <a:pt x="1223593" y="1178533"/>
                    <a:pt x="883676" y="1518450"/>
                    <a:pt x="464368" y="1518450"/>
                  </a:cubicBezTo>
                  <a:cubicBezTo>
                    <a:pt x="307128" y="1518450"/>
                    <a:pt x="161051" y="1470649"/>
                    <a:pt x="39878" y="1388786"/>
                  </a:cubicBezTo>
                  <a:lnTo>
                    <a:pt x="16679" y="1369645"/>
                  </a:lnTo>
                  <a:lnTo>
                    <a:pt x="89164" y="1309839"/>
                  </a:lnTo>
                  <a:cubicBezTo>
                    <a:pt x="226557" y="1172446"/>
                    <a:pt x="311536" y="982640"/>
                    <a:pt x="311536" y="772986"/>
                  </a:cubicBezTo>
                  <a:cubicBezTo>
                    <a:pt x="311536" y="563332"/>
                    <a:pt x="226557" y="373526"/>
                    <a:pt x="89164" y="236133"/>
                  </a:cubicBezTo>
                  <a:lnTo>
                    <a:pt x="0" y="162566"/>
                  </a:lnTo>
                  <a:lnTo>
                    <a:pt x="39878" y="129664"/>
                  </a:lnTo>
                  <a:cubicBezTo>
                    <a:pt x="161051" y="47801"/>
                    <a:pt x="307128" y="0"/>
                    <a:pt x="464368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AEA159-26CA-4B08-96CC-B579AF5335F3}"/>
                </a:ext>
              </a:extLst>
            </p:cNvPr>
            <p:cNvSpPr/>
            <p:nvPr/>
          </p:nvSpPr>
          <p:spPr>
            <a:xfrm>
              <a:off x="1280167" y="4394325"/>
              <a:ext cx="1223593" cy="1518450"/>
            </a:xfrm>
            <a:custGeom>
              <a:avLst/>
              <a:gdLst>
                <a:gd name="connsiteX0" fmla="*/ 759225 w 1223593"/>
                <a:gd name="connsiteY0" fmla="*/ 0 h 1518450"/>
                <a:gd name="connsiteX1" fmla="*/ 1183715 w 1223593"/>
                <a:gd name="connsiteY1" fmla="*/ 129664 h 1518450"/>
                <a:gd name="connsiteX2" fmla="*/ 1206914 w 1223593"/>
                <a:gd name="connsiteY2" fmla="*/ 148805 h 1518450"/>
                <a:gd name="connsiteX3" fmla="*/ 1134429 w 1223593"/>
                <a:gd name="connsiteY3" fmla="*/ 208611 h 1518450"/>
                <a:gd name="connsiteX4" fmla="*/ 912057 w 1223593"/>
                <a:gd name="connsiteY4" fmla="*/ 745464 h 1518450"/>
                <a:gd name="connsiteX5" fmla="*/ 1134429 w 1223593"/>
                <a:gd name="connsiteY5" fmla="*/ 1282317 h 1518450"/>
                <a:gd name="connsiteX6" fmla="*/ 1223593 w 1223593"/>
                <a:gd name="connsiteY6" fmla="*/ 1355884 h 1518450"/>
                <a:gd name="connsiteX7" fmla="*/ 1183715 w 1223593"/>
                <a:gd name="connsiteY7" fmla="*/ 1388786 h 1518450"/>
                <a:gd name="connsiteX8" fmla="*/ 759225 w 1223593"/>
                <a:gd name="connsiteY8" fmla="*/ 1518450 h 1518450"/>
                <a:gd name="connsiteX9" fmla="*/ 0 w 1223593"/>
                <a:gd name="connsiteY9" fmla="*/ 759225 h 1518450"/>
                <a:gd name="connsiteX10" fmla="*/ 759225 w 1223593"/>
                <a:gd name="connsiteY10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3593" h="1518450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6914" y="148805"/>
                  </a:lnTo>
                  <a:lnTo>
                    <a:pt x="1134429" y="208611"/>
                  </a:lnTo>
                  <a:cubicBezTo>
                    <a:pt x="997036" y="346004"/>
                    <a:pt x="912057" y="535810"/>
                    <a:pt x="912057" y="745464"/>
                  </a:cubicBezTo>
                  <a:cubicBezTo>
                    <a:pt x="912057" y="955118"/>
                    <a:pt x="997036" y="1144924"/>
                    <a:pt x="1134429" y="1282317"/>
                  </a:cubicBezTo>
                  <a:lnTo>
                    <a:pt x="1223593" y="1355884"/>
                  </a:lnTo>
                  <a:lnTo>
                    <a:pt x="1183715" y="1388786"/>
                  </a:lnTo>
                  <a:cubicBezTo>
                    <a:pt x="1062542" y="1470649"/>
                    <a:pt x="916466" y="1518450"/>
                    <a:pt x="759225" y="1518450"/>
                  </a:cubicBezTo>
                  <a:cubicBezTo>
                    <a:pt x="339917" y="1518450"/>
                    <a:pt x="0" y="117853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A184BC3-3203-4074-8321-20C9E84E13D5}"/>
              </a:ext>
            </a:extLst>
          </p:cNvPr>
          <p:cNvSpPr txBox="1"/>
          <p:nvPr/>
        </p:nvSpPr>
        <p:spPr>
          <a:xfrm>
            <a:off x="1280166" y="6003986"/>
            <a:ext cx="257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1 EXCEPT Set 2</a:t>
            </a:r>
          </a:p>
          <a:p>
            <a:r>
              <a:rPr lang="en-US" sz="1200" dirty="0"/>
              <a:t>People who have ever had Diazepam prescriptions only after 2000</a:t>
            </a:r>
            <a:endParaRPr lang="en-GB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A73235-AAD6-4928-9535-73154EBC1562}"/>
              </a:ext>
            </a:extLst>
          </p:cNvPr>
          <p:cNvGrpSpPr/>
          <p:nvPr/>
        </p:nvGrpSpPr>
        <p:grpSpPr>
          <a:xfrm>
            <a:off x="5408858" y="3960441"/>
            <a:ext cx="2430507" cy="2245763"/>
            <a:chOff x="5408858" y="3960441"/>
            <a:chExt cx="2430507" cy="224576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7DAD62-E0F7-4BE5-8D59-361D35ED076F}"/>
                </a:ext>
              </a:extLst>
            </p:cNvPr>
            <p:cNvSpPr/>
            <p:nvPr/>
          </p:nvSpPr>
          <p:spPr>
            <a:xfrm>
              <a:off x="6322554" y="4687754"/>
              <a:ext cx="603863" cy="642460"/>
            </a:xfrm>
            <a:custGeom>
              <a:avLst/>
              <a:gdLst>
                <a:gd name="connsiteX0" fmla="*/ 301559 w 603863"/>
                <a:gd name="connsiteY0" fmla="*/ 0 h 642460"/>
                <a:gd name="connsiteX1" fmla="*/ 597083 w 603863"/>
                <a:gd name="connsiteY1" fmla="*/ 59664 h 642460"/>
                <a:gd name="connsiteX2" fmla="*/ 603863 w 603863"/>
                <a:gd name="connsiteY2" fmla="*/ 63344 h 642460"/>
                <a:gd name="connsiteX3" fmla="*/ 600835 w 603863"/>
                <a:gd name="connsiteY3" fmla="*/ 123299 h 642460"/>
                <a:gd name="connsiteX4" fmla="*/ 356016 w 603863"/>
                <a:gd name="connsiteY4" fmla="*/ 607665 h 642460"/>
                <a:gd name="connsiteX5" fmla="*/ 310052 w 603863"/>
                <a:gd name="connsiteY5" fmla="*/ 642460 h 642460"/>
                <a:gd name="connsiteX6" fmla="*/ 220734 w 603863"/>
                <a:gd name="connsiteY6" fmla="*/ 568765 h 642460"/>
                <a:gd name="connsiteX7" fmla="*/ 2282 w 603863"/>
                <a:gd name="connsiteY7" fmla="*/ 109538 h 642460"/>
                <a:gd name="connsiteX8" fmla="*/ 0 w 603863"/>
                <a:gd name="connsiteY8" fmla="*/ 64344 h 642460"/>
                <a:gd name="connsiteX9" fmla="*/ 23171 w 603863"/>
                <a:gd name="connsiteY9" fmla="*/ 52662 h 642460"/>
                <a:gd name="connsiteX10" fmla="*/ 301559 w 603863"/>
                <a:gd name="connsiteY10" fmla="*/ 0 h 64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3863" h="642460">
                  <a:moveTo>
                    <a:pt x="301559" y="0"/>
                  </a:moveTo>
                  <a:cubicBezTo>
                    <a:pt x="406386" y="0"/>
                    <a:pt x="506251" y="21245"/>
                    <a:pt x="597083" y="59664"/>
                  </a:cubicBezTo>
                  <a:lnTo>
                    <a:pt x="603863" y="63344"/>
                  </a:lnTo>
                  <a:lnTo>
                    <a:pt x="600835" y="123299"/>
                  </a:lnTo>
                  <a:cubicBezTo>
                    <a:pt x="581396" y="314721"/>
                    <a:pt x="490845" y="485121"/>
                    <a:pt x="356016" y="607665"/>
                  </a:cubicBezTo>
                  <a:lnTo>
                    <a:pt x="310052" y="642460"/>
                  </a:lnTo>
                  <a:lnTo>
                    <a:pt x="220734" y="568765"/>
                  </a:lnTo>
                  <a:cubicBezTo>
                    <a:pt x="100516" y="448547"/>
                    <a:pt x="20426" y="288199"/>
                    <a:pt x="2282" y="109538"/>
                  </a:cubicBezTo>
                  <a:lnTo>
                    <a:pt x="0" y="64344"/>
                  </a:lnTo>
                  <a:lnTo>
                    <a:pt x="23171" y="52662"/>
                  </a:lnTo>
                  <a:cubicBezTo>
                    <a:pt x="109370" y="18672"/>
                    <a:pt x="203284" y="0"/>
                    <a:pt x="301559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9C6C3E-8603-4C7A-B536-4FBEE49CA21D}"/>
                </a:ext>
              </a:extLst>
            </p:cNvPr>
            <p:cNvSpPr/>
            <p:nvPr/>
          </p:nvSpPr>
          <p:spPr>
            <a:xfrm>
              <a:off x="6320915" y="3960441"/>
              <a:ext cx="1518450" cy="1518450"/>
            </a:xfrm>
            <a:custGeom>
              <a:avLst/>
              <a:gdLst>
                <a:gd name="connsiteX0" fmla="*/ 759225 w 1518450"/>
                <a:gd name="connsiteY0" fmla="*/ 0 h 1518450"/>
                <a:gd name="connsiteX1" fmla="*/ 1518450 w 1518450"/>
                <a:gd name="connsiteY1" fmla="*/ 759225 h 1518450"/>
                <a:gd name="connsiteX2" fmla="*/ 759225 w 1518450"/>
                <a:gd name="connsiteY2" fmla="*/ 1518450 h 1518450"/>
                <a:gd name="connsiteX3" fmla="*/ 334735 w 1518450"/>
                <a:gd name="connsiteY3" fmla="*/ 1388786 h 1518450"/>
                <a:gd name="connsiteX4" fmla="*/ 311690 w 1518450"/>
                <a:gd name="connsiteY4" fmla="*/ 1369773 h 1518450"/>
                <a:gd name="connsiteX5" fmla="*/ 357654 w 1518450"/>
                <a:gd name="connsiteY5" fmla="*/ 1334978 h 1518450"/>
                <a:gd name="connsiteX6" fmla="*/ 602473 w 1518450"/>
                <a:gd name="connsiteY6" fmla="*/ 850612 h 1518450"/>
                <a:gd name="connsiteX7" fmla="*/ 605501 w 1518450"/>
                <a:gd name="connsiteY7" fmla="*/ 790657 h 1518450"/>
                <a:gd name="connsiteX8" fmla="*/ 598721 w 1518450"/>
                <a:gd name="connsiteY8" fmla="*/ 786977 h 1518450"/>
                <a:gd name="connsiteX9" fmla="*/ 303197 w 1518450"/>
                <a:gd name="connsiteY9" fmla="*/ 727313 h 1518450"/>
                <a:gd name="connsiteX10" fmla="*/ 24809 w 1518450"/>
                <a:gd name="connsiteY10" fmla="*/ 779975 h 1518450"/>
                <a:gd name="connsiteX11" fmla="*/ 1638 w 1518450"/>
                <a:gd name="connsiteY11" fmla="*/ 791657 h 1518450"/>
                <a:gd name="connsiteX12" fmla="*/ 0 w 1518450"/>
                <a:gd name="connsiteY12" fmla="*/ 759225 h 1518450"/>
                <a:gd name="connsiteX13" fmla="*/ 759225 w 1518450"/>
                <a:gd name="connsiteY13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18450" h="1518450">
                  <a:moveTo>
                    <a:pt x="759225" y="0"/>
                  </a:moveTo>
                  <a:cubicBezTo>
                    <a:pt x="1178533" y="0"/>
                    <a:pt x="1518450" y="339917"/>
                    <a:pt x="1518450" y="759225"/>
                  </a:cubicBezTo>
                  <a:cubicBezTo>
                    <a:pt x="1518450" y="1178533"/>
                    <a:pt x="1178533" y="1518450"/>
                    <a:pt x="759225" y="1518450"/>
                  </a:cubicBezTo>
                  <a:cubicBezTo>
                    <a:pt x="601985" y="1518450"/>
                    <a:pt x="455909" y="1470649"/>
                    <a:pt x="334735" y="1388786"/>
                  </a:cubicBezTo>
                  <a:lnTo>
                    <a:pt x="311690" y="1369773"/>
                  </a:lnTo>
                  <a:lnTo>
                    <a:pt x="357654" y="1334978"/>
                  </a:lnTo>
                  <a:cubicBezTo>
                    <a:pt x="492483" y="1212434"/>
                    <a:pt x="583034" y="1042034"/>
                    <a:pt x="602473" y="850612"/>
                  </a:cubicBezTo>
                  <a:lnTo>
                    <a:pt x="605501" y="790657"/>
                  </a:lnTo>
                  <a:lnTo>
                    <a:pt x="598721" y="786977"/>
                  </a:lnTo>
                  <a:cubicBezTo>
                    <a:pt x="507889" y="748558"/>
                    <a:pt x="408024" y="727313"/>
                    <a:pt x="303197" y="727313"/>
                  </a:cubicBezTo>
                  <a:cubicBezTo>
                    <a:pt x="204922" y="727313"/>
                    <a:pt x="111008" y="745985"/>
                    <a:pt x="24809" y="779975"/>
                  </a:cubicBezTo>
                  <a:lnTo>
                    <a:pt x="1638" y="791657"/>
                  </a:lnTo>
                  <a:lnTo>
                    <a:pt x="0" y="759225"/>
                  </a:ln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24F7171-D946-4825-8013-44EA5A509452}"/>
                </a:ext>
              </a:extLst>
            </p:cNvPr>
            <p:cNvSpPr/>
            <p:nvPr/>
          </p:nvSpPr>
          <p:spPr>
            <a:xfrm>
              <a:off x="5865781" y="4752098"/>
              <a:ext cx="766825" cy="740554"/>
            </a:xfrm>
            <a:custGeom>
              <a:avLst/>
              <a:gdLst>
                <a:gd name="connsiteX0" fmla="*/ 456773 w 766825"/>
                <a:gd name="connsiteY0" fmla="*/ 0 h 740554"/>
                <a:gd name="connsiteX1" fmla="*/ 459055 w 766825"/>
                <a:gd name="connsiteY1" fmla="*/ 45194 h 740554"/>
                <a:gd name="connsiteX2" fmla="*/ 677507 w 766825"/>
                <a:gd name="connsiteY2" fmla="*/ 504421 h 740554"/>
                <a:gd name="connsiteX3" fmla="*/ 766825 w 766825"/>
                <a:gd name="connsiteY3" fmla="*/ 578116 h 740554"/>
                <a:gd name="connsiteX4" fmla="*/ 703784 w 766825"/>
                <a:gd name="connsiteY4" fmla="*/ 625837 h 740554"/>
                <a:gd name="connsiteX5" fmla="*/ 302303 w 766825"/>
                <a:gd name="connsiteY5" fmla="*/ 740554 h 740554"/>
                <a:gd name="connsiteX6" fmla="*/ 6779 w 766825"/>
                <a:gd name="connsiteY6" fmla="*/ 680890 h 740554"/>
                <a:gd name="connsiteX7" fmla="*/ 0 w 766825"/>
                <a:gd name="connsiteY7" fmla="*/ 677210 h 740554"/>
                <a:gd name="connsiteX8" fmla="*/ 3027 w 766825"/>
                <a:gd name="connsiteY8" fmla="*/ 617255 h 740554"/>
                <a:gd name="connsiteX9" fmla="*/ 356851 w 766825"/>
                <a:gd name="connsiteY9" fmla="*/ 50373 h 740554"/>
                <a:gd name="connsiteX10" fmla="*/ 456773 w 766825"/>
                <a:gd name="connsiteY10" fmla="*/ 0 h 74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825" h="740554">
                  <a:moveTo>
                    <a:pt x="456773" y="0"/>
                  </a:moveTo>
                  <a:lnTo>
                    <a:pt x="459055" y="45194"/>
                  </a:lnTo>
                  <a:cubicBezTo>
                    <a:pt x="477199" y="223855"/>
                    <a:pt x="557289" y="384203"/>
                    <a:pt x="677507" y="504421"/>
                  </a:cubicBezTo>
                  <a:lnTo>
                    <a:pt x="766825" y="578116"/>
                  </a:lnTo>
                  <a:lnTo>
                    <a:pt x="703784" y="625837"/>
                  </a:lnTo>
                  <a:cubicBezTo>
                    <a:pt x="587317" y="698542"/>
                    <a:pt x="449716" y="740554"/>
                    <a:pt x="302303" y="740554"/>
                  </a:cubicBezTo>
                  <a:cubicBezTo>
                    <a:pt x="197476" y="740554"/>
                    <a:pt x="97611" y="719309"/>
                    <a:pt x="6779" y="680890"/>
                  </a:cubicBezTo>
                  <a:lnTo>
                    <a:pt x="0" y="677210"/>
                  </a:lnTo>
                  <a:lnTo>
                    <a:pt x="3027" y="617255"/>
                  </a:lnTo>
                  <a:cubicBezTo>
                    <a:pt x="27327" y="377978"/>
                    <a:pt x="162738" y="171548"/>
                    <a:pt x="356851" y="50373"/>
                  </a:cubicBezTo>
                  <a:lnTo>
                    <a:pt x="45677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E76B576-FF02-4D71-A6A8-2DF0193E2277}"/>
                </a:ext>
              </a:extLst>
            </p:cNvPr>
            <p:cNvSpPr/>
            <p:nvPr/>
          </p:nvSpPr>
          <p:spPr>
            <a:xfrm>
              <a:off x="5408858" y="3974202"/>
              <a:ext cx="1518450" cy="1455106"/>
            </a:xfrm>
            <a:custGeom>
              <a:avLst/>
              <a:gdLst>
                <a:gd name="connsiteX0" fmla="*/ 759225 w 1518450"/>
                <a:gd name="connsiteY0" fmla="*/ 0 h 1455106"/>
                <a:gd name="connsiteX1" fmla="*/ 1518450 w 1518450"/>
                <a:gd name="connsiteY1" fmla="*/ 759225 h 1455106"/>
                <a:gd name="connsiteX2" fmla="*/ 1517558 w 1518450"/>
                <a:gd name="connsiteY2" fmla="*/ 776896 h 1455106"/>
                <a:gd name="connsiteX3" fmla="*/ 1510778 w 1518450"/>
                <a:gd name="connsiteY3" fmla="*/ 773216 h 1455106"/>
                <a:gd name="connsiteX4" fmla="*/ 1215254 w 1518450"/>
                <a:gd name="connsiteY4" fmla="*/ 713552 h 1455106"/>
                <a:gd name="connsiteX5" fmla="*/ 459949 w 1518450"/>
                <a:gd name="connsiteY5" fmla="*/ 1395151 h 1455106"/>
                <a:gd name="connsiteX6" fmla="*/ 456922 w 1518450"/>
                <a:gd name="connsiteY6" fmla="*/ 1455106 h 1455106"/>
                <a:gd name="connsiteX7" fmla="*/ 334735 w 1518450"/>
                <a:gd name="connsiteY7" fmla="*/ 1388786 h 1455106"/>
                <a:gd name="connsiteX8" fmla="*/ 0 w 1518450"/>
                <a:gd name="connsiteY8" fmla="*/ 759225 h 1455106"/>
                <a:gd name="connsiteX9" fmla="*/ 759225 w 1518450"/>
                <a:gd name="connsiteY9" fmla="*/ 0 h 145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450" h="1455106">
                  <a:moveTo>
                    <a:pt x="759225" y="0"/>
                  </a:moveTo>
                  <a:cubicBezTo>
                    <a:pt x="1178533" y="0"/>
                    <a:pt x="1518450" y="339917"/>
                    <a:pt x="1518450" y="759225"/>
                  </a:cubicBezTo>
                  <a:lnTo>
                    <a:pt x="1517558" y="776896"/>
                  </a:lnTo>
                  <a:lnTo>
                    <a:pt x="1510778" y="773216"/>
                  </a:lnTo>
                  <a:cubicBezTo>
                    <a:pt x="1419946" y="734797"/>
                    <a:pt x="1320081" y="713552"/>
                    <a:pt x="1215254" y="713552"/>
                  </a:cubicBezTo>
                  <a:cubicBezTo>
                    <a:pt x="822153" y="713552"/>
                    <a:pt x="498829" y="1012307"/>
                    <a:pt x="459949" y="1395151"/>
                  </a:cubicBezTo>
                  <a:lnTo>
                    <a:pt x="456922" y="1455106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BC5227A-65A7-4100-A9B8-0E2AF848EFDB}"/>
                </a:ext>
              </a:extLst>
            </p:cNvPr>
            <p:cNvSpPr/>
            <p:nvPr/>
          </p:nvSpPr>
          <p:spPr>
            <a:xfrm>
              <a:off x="5864887" y="4751098"/>
              <a:ext cx="1518450" cy="1455106"/>
            </a:xfrm>
            <a:custGeom>
              <a:avLst/>
              <a:gdLst>
                <a:gd name="connsiteX0" fmla="*/ 1061529 w 1518450"/>
                <a:gd name="connsiteY0" fmla="*/ 0 h 1455106"/>
                <a:gd name="connsiteX1" fmla="*/ 1183715 w 1518450"/>
                <a:gd name="connsiteY1" fmla="*/ 66320 h 1455106"/>
                <a:gd name="connsiteX2" fmla="*/ 1518450 w 1518450"/>
                <a:gd name="connsiteY2" fmla="*/ 695881 h 1455106"/>
                <a:gd name="connsiteX3" fmla="*/ 759225 w 1518450"/>
                <a:gd name="connsiteY3" fmla="*/ 1455106 h 1455106"/>
                <a:gd name="connsiteX4" fmla="*/ 0 w 1518450"/>
                <a:gd name="connsiteY4" fmla="*/ 695881 h 1455106"/>
                <a:gd name="connsiteX5" fmla="*/ 893 w 1518450"/>
                <a:gd name="connsiteY5" fmla="*/ 678210 h 1455106"/>
                <a:gd name="connsiteX6" fmla="*/ 7672 w 1518450"/>
                <a:gd name="connsiteY6" fmla="*/ 681890 h 1455106"/>
                <a:gd name="connsiteX7" fmla="*/ 303196 w 1518450"/>
                <a:gd name="connsiteY7" fmla="*/ 741554 h 1455106"/>
                <a:gd name="connsiteX8" fmla="*/ 1058501 w 1518450"/>
                <a:gd name="connsiteY8" fmla="*/ 59955 h 1455106"/>
                <a:gd name="connsiteX9" fmla="*/ 1061529 w 1518450"/>
                <a:gd name="connsiteY9" fmla="*/ 0 h 145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450" h="1455106">
                  <a:moveTo>
                    <a:pt x="1061529" y="0"/>
                  </a:moveTo>
                  <a:lnTo>
                    <a:pt x="1183715" y="66320"/>
                  </a:lnTo>
                  <a:cubicBezTo>
                    <a:pt x="1385670" y="202758"/>
                    <a:pt x="1518450" y="433814"/>
                    <a:pt x="1518450" y="695881"/>
                  </a:cubicBezTo>
                  <a:cubicBezTo>
                    <a:pt x="1518450" y="1115189"/>
                    <a:pt x="1178533" y="1455106"/>
                    <a:pt x="759225" y="1455106"/>
                  </a:cubicBezTo>
                  <a:cubicBezTo>
                    <a:pt x="339917" y="1455106"/>
                    <a:pt x="0" y="1115189"/>
                    <a:pt x="0" y="695881"/>
                  </a:cubicBezTo>
                  <a:lnTo>
                    <a:pt x="893" y="678210"/>
                  </a:lnTo>
                  <a:lnTo>
                    <a:pt x="7672" y="681890"/>
                  </a:lnTo>
                  <a:cubicBezTo>
                    <a:pt x="98504" y="720309"/>
                    <a:pt x="198369" y="741554"/>
                    <a:pt x="303196" y="741554"/>
                  </a:cubicBezTo>
                  <a:cubicBezTo>
                    <a:pt x="696297" y="741554"/>
                    <a:pt x="1019622" y="442799"/>
                    <a:pt x="1058501" y="59955"/>
                  </a:cubicBezTo>
                  <a:lnTo>
                    <a:pt x="1061529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96C465F-DFD4-4EB4-B980-EB0038F3CA4A}"/>
                </a:ext>
              </a:extLst>
            </p:cNvPr>
            <p:cNvSpPr/>
            <p:nvPr/>
          </p:nvSpPr>
          <p:spPr>
            <a:xfrm>
              <a:off x="5864886" y="4687754"/>
              <a:ext cx="1518450" cy="15184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78711FF-FF64-47FD-8B4E-A8CAFC3E3090}"/>
              </a:ext>
            </a:extLst>
          </p:cNvPr>
          <p:cNvSpPr txBox="1"/>
          <p:nvPr/>
        </p:nvSpPr>
        <p:spPr>
          <a:xfrm>
            <a:off x="5408858" y="6192443"/>
            <a:ext cx="336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(Set 1 EXCEPT Set 2) INTERSECT Set 3</a:t>
            </a:r>
          </a:p>
          <a:p>
            <a:r>
              <a:rPr lang="en-US" sz="1200" dirty="0"/>
              <a:t>People who have ever had Diazepam prescriptions only after 2000 and are still alive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6422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Translate into tree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83D8D-54DD-4EE6-BFBF-D42E59F6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394" y="1825625"/>
            <a:ext cx="7703230" cy="3528847"/>
          </a:xfrm>
        </p:spPr>
        <p:txBody>
          <a:bodyPr>
            <a:normAutofit/>
          </a:bodyPr>
          <a:lstStyle/>
          <a:p>
            <a:r>
              <a:rPr lang="en-GB" dirty="0"/>
              <a:t>The outermost operation becomes the root</a:t>
            </a:r>
          </a:p>
          <a:p>
            <a:r>
              <a:rPr lang="en-GB" dirty="0"/>
              <a:t>Every operand is on the same level</a:t>
            </a:r>
          </a:p>
          <a:p>
            <a:r>
              <a:rPr lang="en-GB" dirty="0"/>
              <a:t>Other operations become a node </a:t>
            </a:r>
          </a:p>
          <a:p>
            <a:r>
              <a:rPr lang="en-GB" dirty="0"/>
              <a:t>Other operands are nested</a:t>
            </a:r>
          </a:p>
          <a:p>
            <a:r>
              <a:rPr lang="en-GB" dirty="0"/>
              <a:t>Order is important!!</a:t>
            </a:r>
          </a:p>
          <a:p>
            <a:r>
              <a:rPr lang="en-GB" dirty="0"/>
              <a:t>Operation with 0 or 1 child will be flagged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A73235-AAD6-4928-9535-73154EBC1562}"/>
              </a:ext>
            </a:extLst>
          </p:cNvPr>
          <p:cNvGrpSpPr/>
          <p:nvPr/>
        </p:nvGrpSpPr>
        <p:grpSpPr>
          <a:xfrm>
            <a:off x="695830" y="1922376"/>
            <a:ext cx="2430507" cy="2245763"/>
            <a:chOff x="5408858" y="3960441"/>
            <a:chExt cx="2430507" cy="224576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7DAD62-E0F7-4BE5-8D59-361D35ED076F}"/>
                </a:ext>
              </a:extLst>
            </p:cNvPr>
            <p:cNvSpPr/>
            <p:nvPr/>
          </p:nvSpPr>
          <p:spPr>
            <a:xfrm>
              <a:off x="6322554" y="4687754"/>
              <a:ext cx="603863" cy="642460"/>
            </a:xfrm>
            <a:custGeom>
              <a:avLst/>
              <a:gdLst>
                <a:gd name="connsiteX0" fmla="*/ 301559 w 603863"/>
                <a:gd name="connsiteY0" fmla="*/ 0 h 642460"/>
                <a:gd name="connsiteX1" fmla="*/ 597083 w 603863"/>
                <a:gd name="connsiteY1" fmla="*/ 59664 h 642460"/>
                <a:gd name="connsiteX2" fmla="*/ 603863 w 603863"/>
                <a:gd name="connsiteY2" fmla="*/ 63344 h 642460"/>
                <a:gd name="connsiteX3" fmla="*/ 600835 w 603863"/>
                <a:gd name="connsiteY3" fmla="*/ 123299 h 642460"/>
                <a:gd name="connsiteX4" fmla="*/ 356016 w 603863"/>
                <a:gd name="connsiteY4" fmla="*/ 607665 h 642460"/>
                <a:gd name="connsiteX5" fmla="*/ 310052 w 603863"/>
                <a:gd name="connsiteY5" fmla="*/ 642460 h 642460"/>
                <a:gd name="connsiteX6" fmla="*/ 220734 w 603863"/>
                <a:gd name="connsiteY6" fmla="*/ 568765 h 642460"/>
                <a:gd name="connsiteX7" fmla="*/ 2282 w 603863"/>
                <a:gd name="connsiteY7" fmla="*/ 109538 h 642460"/>
                <a:gd name="connsiteX8" fmla="*/ 0 w 603863"/>
                <a:gd name="connsiteY8" fmla="*/ 64344 h 642460"/>
                <a:gd name="connsiteX9" fmla="*/ 23171 w 603863"/>
                <a:gd name="connsiteY9" fmla="*/ 52662 h 642460"/>
                <a:gd name="connsiteX10" fmla="*/ 301559 w 603863"/>
                <a:gd name="connsiteY10" fmla="*/ 0 h 64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3863" h="642460">
                  <a:moveTo>
                    <a:pt x="301559" y="0"/>
                  </a:moveTo>
                  <a:cubicBezTo>
                    <a:pt x="406386" y="0"/>
                    <a:pt x="506251" y="21245"/>
                    <a:pt x="597083" y="59664"/>
                  </a:cubicBezTo>
                  <a:lnTo>
                    <a:pt x="603863" y="63344"/>
                  </a:lnTo>
                  <a:lnTo>
                    <a:pt x="600835" y="123299"/>
                  </a:lnTo>
                  <a:cubicBezTo>
                    <a:pt x="581396" y="314721"/>
                    <a:pt x="490845" y="485121"/>
                    <a:pt x="356016" y="607665"/>
                  </a:cubicBezTo>
                  <a:lnTo>
                    <a:pt x="310052" y="642460"/>
                  </a:lnTo>
                  <a:lnTo>
                    <a:pt x="220734" y="568765"/>
                  </a:lnTo>
                  <a:cubicBezTo>
                    <a:pt x="100516" y="448547"/>
                    <a:pt x="20426" y="288199"/>
                    <a:pt x="2282" y="109538"/>
                  </a:cubicBezTo>
                  <a:lnTo>
                    <a:pt x="0" y="64344"/>
                  </a:lnTo>
                  <a:lnTo>
                    <a:pt x="23171" y="52662"/>
                  </a:lnTo>
                  <a:cubicBezTo>
                    <a:pt x="109370" y="18672"/>
                    <a:pt x="203284" y="0"/>
                    <a:pt x="301559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9C6C3E-8603-4C7A-B536-4FBEE49CA21D}"/>
                </a:ext>
              </a:extLst>
            </p:cNvPr>
            <p:cNvSpPr/>
            <p:nvPr/>
          </p:nvSpPr>
          <p:spPr>
            <a:xfrm>
              <a:off x="6320915" y="3960441"/>
              <a:ext cx="1518450" cy="1518450"/>
            </a:xfrm>
            <a:custGeom>
              <a:avLst/>
              <a:gdLst>
                <a:gd name="connsiteX0" fmla="*/ 759225 w 1518450"/>
                <a:gd name="connsiteY0" fmla="*/ 0 h 1518450"/>
                <a:gd name="connsiteX1" fmla="*/ 1518450 w 1518450"/>
                <a:gd name="connsiteY1" fmla="*/ 759225 h 1518450"/>
                <a:gd name="connsiteX2" fmla="*/ 759225 w 1518450"/>
                <a:gd name="connsiteY2" fmla="*/ 1518450 h 1518450"/>
                <a:gd name="connsiteX3" fmla="*/ 334735 w 1518450"/>
                <a:gd name="connsiteY3" fmla="*/ 1388786 h 1518450"/>
                <a:gd name="connsiteX4" fmla="*/ 311690 w 1518450"/>
                <a:gd name="connsiteY4" fmla="*/ 1369773 h 1518450"/>
                <a:gd name="connsiteX5" fmla="*/ 357654 w 1518450"/>
                <a:gd name="connsiteY5" fmla="*/ 1334978 h 1518450"/>
                <a:gd name="connsiteX6" fmla="*/ 602473 w 1518450"/>
                <a:gd name="connsiteY6" fmla="*/ 850612 h 1518450"/>
                <a:gd name="connsiteX7" fmla="*/ 605501 w 1518450"/>
                <a:gd name="connsiteY7" fmla="*/ 790657 h 1518450"/>
                <a:gd name="connsiteX8" fmla="*/ 598721 w 1518450"/>
                <a:gd name="connsiteY8" fmla="*/ 786977 h 1518450"/>
                <a:gd name="connsiteX9" fmla="*/ 303197 w 1518450"/>
                <a:gd name="connsiteY9" fmla="*/ 727313 h 1518450"/>
                <a:gd name="connsiteX10" fmla="*/ 24809 w 1518450"/>
                <a:gd name="connsiteY10" fmla="*/ 779975 h 1518450"/>
                <a:gd name="connsiteX11" fmla="*/ 1638 w 1518450"/>
                <a:gd name="connsiteY11" fmla="*/ 791657 h 1518450"/>
                <a:gd name="connsiteX12" fmla="*/ 0 w 1518450"/>
                <a:gd name="connsiteY12" fmla="*/ 759225 h 1518450"/>
                <a:gd name="connsiteX13" fmla="*/ 759225 w 1518450"/>
                <a:gd name="connsiteY13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18450" h="1518450">
                  <a:moveTo>
                    <a:pt x="759225" y="0"/>
                  </a:moveTo>
                  <a:cubicBezTo>
                    <a:pt x="1178533" y="0"/>
                    <a:pt x="1518450" y="339917"/>
                    <a:pt x="1518450" y="759225"/>
                  </a:cubicBezTo>
                  <a:cubicBezTo>
                    <a:pt x="1518450" y="1178533"/>
                    <a:pt x="1178533" y="1518450"/>
                    <a:pt x="759225" y="1518450"/>
                  </a:cubicBezTo>
                  <a:cubicBezTo>
                    <a:pt x="601985" y="1518450"/>
                    <a:pt x="455909" y="1470649"/>
                    <a:pt x="334735" y="1388786"/>
                  </a:cubicBezTo>
                  <a:lnTo>
                    <a:pt x="311690" y="1369773"/>
                  </a:lnTo>
                  <a:lnTo>
                    <a:pt x="357654" y="1334978"/>
                  </a:lnTo>
                  <a:cubicBezTo>
                    <a:pt x="492483" y="1212434"/>
                    <a:pt x="583034" y="1042034"/>
                    <a:pt x="602473" y="850612"/>
                  </a:cubicBezTo>
                  <a:lnTo>
                    <a:pt x="605501" y="790657"/>
                  </a:lnTo>
                  <a:lnTo>
                    <a:pt x="598721" y="786977"/>
                  </a:lnTo>
                  <a:cubicBezTo>
                    <a:pt x="507889" y="748558"/>
                    <a:pt x="408024" y="727313"/>
                    <a:pt x="303197" y="727313"/>
                  </a:cubicBezTo>
                  <a:cubicBezTo>
                    <a:pt x="204922" y="727313"/>
                    <a:pt x="111008" y="745985"/>
                    <a:pt x="24809" y="779975"/>
                  </a:cubicBezTo>
                  <a:lnTo>
                    <a:pt x="1638" y="791657"/>
                  </a:lnTo>
                  <a:lnTo>
                    <a:pt x="0" y="759225"/>
                  </a:ln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24F7171-D946-4825-8013-44EA5A509452}"/>
                </a:ext>
              </a:extLst>
            </p:cNvPr>
            <p:cNvSpPr/>
            <p:nvPr/>
          </p:nvSpPr>
          <p:spPr>
            <a:xfrm>
              <a:off x="5865781" y="4752098"/>
              <a:ext cx="766825" cy="740554"/>
            </a:xfrm>
            <a:custGeom>
              <a:avLst/>
              <a:gdLst>
                <a:gd name="connsiteX0" fmla="*/ 456773 w 766825"/>
                <a:gd name="connsiteY0" fmla="*/ 0 h 740554"/>
                <a:gd name="connsiteX1" fmla="*/ 459055 w 766825"/>
                <a:gd name="connsiteY1" fmla="*/ 45194 h 740554"/>
                <a:gd name="connsiteX2" fmla="*/ 677507 w 766825"/>
                <a:gd name="connsiteY2" fmla="*/ 504421 h 740554"/>
                <a:gd name="connsiteX3" fmla="*/ 766825 w 766825"/>
                <a:gd name="connsiteY3" fmla="*/ 578116 h 740554"/>
                <a:gd name="connsiteX4" fmla="*/ 703784 w 766825"/>
                <a:gd name="connsiteY4" fmla="*/ 625837 h 740554"/>
                <a:gd name="connsiteX5" fmla="*/ 302303 w 766825"/>
                <a:gd name="connsiteY5" fmla="*/ 740554 h 740554"/>
                <a:gd name="connsiteX6" fmla="*/ 6779 w 766825"/>
                <a:gd name="connsiteY6" fmla="*/ 680890 h 740554"/>
                <a:gd name="connsiteX7" fmla="*/ 0 w 766825"/>
                <a:gd name="connsiteY7" fmla="*/ 677210 h 740554"/>
                <a:gd name="connsiteX8" fmla="*/ 3027 w 766825"/>
                <a:gd name="connsiteY8" fmla="*/ 617255 h 740554"/>
                <a:gd name="connsiteX9" fmla="*/ 356851 w 766825"/>
                <a:gd name="connsiteY9" fmla="*/ 50373 h 740554"/>
                <a:gd name="connsiteX10" fmla="*/ 456773 w 766825"/>
                <a:gd name="connsiteY10" fmla="*/ 0 h 74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825" h="740554">
                  <a:moveTo>
                    <a:pt x="456773" y="0"/>
                  </a:moveTo>
                  <a:lnTo>
                    <a:pt x="459055" y="45194"/>
                  </a:lnTo>
                  <a:cubicBezTo>
                    <a:pt x="477199" y="223855"/>
                    <a:pt x="557289" y="384203"/>
                    <a:pt x="677507" y="504421"/>
                  </a:cubicBezTo>
                  <a:lnTo>
                    <a:pt x="766825" y="578116"/>
                  </a:lnTo>
                  <a:lnTo>
                    <a:pt x="703784" y="625837"/>
                  </a:lnTo>
                  <a:cubicBezTo>
                    <a:pt x="587317" y="698542"/>
                    <a:pt x="449716" y="740554"/>
                    <a:pt x="302303" y="740554"/>
                  </a:cubicBezTo>
                  <a:cubicBezTo>
                    <a:pt x="197476" y="740554"/>
                    <a:pt x="97611" y="719309"/>
                    <a:pt x="6779" y="680890"/>
                  </a:cubicBezTo>
                  <a:lnTo>
                    <a:pt x="0" y="677210"/>
                  </a:lnTo>
                  <a:lnTo>
                    <a:pt x="3027" y="617255"/>
                  </a:lnTo>
                  <a:cubicBezTo>
                    <a:pt x="27327" y="377978"/>
                    <a:pt x="162738" y="171548"/>
                    <a:pt x="356851" y="50373"/>
                  </a:cubicBezTo>
                  <a:lnTo>
                    <a:pt x="45677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E76B576-FF02-4D71-A6A8-2DF0193E2277}"/>
                </a:ext>
              </a:extLst>
            </p:cNvPr>
            <p:cNvSpPr/>
            <p:nvPr/>
          </p:nvSpPr>
          <p:spPr>
            <a:xfrm>
              <a:off x="5408858" y="3974202"/>
              <a:ext cx="1518450" cy="1455106"/>
            </a:xfrm>
            <a:custGeom>
              <a:avLst/>
              <a:gdLst>
                <a:gd name="connsiteX0" fmla="*/ 759225 w 1518450"/>
                <a:gd name="connsiteY0" fmla="*/ 0 h 1455106"/>
                <a:gd name="connsiteX1" fmla="*/ 1518450 w 1518450"/>
                <a:gd name="connsiteY1" fmla="*/ 759225 h 1455106"/>
                <a:gd name="connsiteX2" fmla="*/ 1517558 w 1518450"/>
                <a:gd name="connsiteY2" fmla="*/ 776896 h 1455106"/>
                <a:gd name="connsiteX3" fmla="*/ 1510778 w 1518450"/>
                <a:gd name="connsiteY3" fmla="*/ 773216 h 1455106"/>
                <a:gd name="connsiteX4" fmla="*/ 1215254 w 1518450"/>
                <a:gd name="connsiteY4" fmla="*/ 713552 h 1455106"/>
                <a:gd name="connsiteX5" fmla="*/ 459949 w 1518450"/>
                <a:gd name="connsiteY5" fmla="*/ 1395151 h 1455106"/>
                <a:gd name="connsiteX6" fmla="*/ 456922 w 1518450"/>
                <a:gd name="connsiteY6" fmla="*/ 1455106 h 1455106"/>
                <a:gd name="connsiteX7" fmla="*/ 334735 w 1518450"/>
                <a:gd name="connsiteY7" fmla="*/ 1388786 h 1455106"/>
                <a:gd name="connsiteX8" fmla="*/ 0 w 1518450"/>
                <a:gd name="connsiteY8" fmla="*/ 759225 h 1455106"/>
                <a:gd name="connsiteX9" fmla="*/ 759225 w 1518450"/>
                <a:gd name="connsiteY9" fmla="*/ 0 h 145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450" h="1455106">
                  <a:moveTo>
                    <a:pt x="759225" y="0"/>
                  </a:moveTo>
                  <a:cubicBezTo>
                    <a:pt x="1178533" y="0"/>
                    <a:pt x="1518450" y="339917"/>
                    <a:pt x="1518450" y="759225"/>
                  </a:cubicBezTo>
                  <a:lnTo>
                    <a:pt x="1517558" y="776896"/>
                  </a:lnTo>
                  <a:lnTo>
                    <a:pt x="1510778" y="773216"/>
                  </a:lnTo>
                  <a:cubicBezTo>
                    <a:pt x="1419946" y="734797"/>
                    <a:pt x="1320081" y="713552"/>
                    <a:pt x="1215254" y="713552"/>
                  </a:cubicBezTo>
                  <a:cubicBezTo>
                    <a:pt x="822153" y="713552"/>
                    <a:pt x="498829" y="1012307"/>
                    <a:pt x="459949" y="1395151"/>
                  </a:cubicBezTo>
                  <a:lnTo>
                    <a:pt x="456922" y="1455106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BC5227A-65A7-4100-A9B8-0E2AF848EFDB}"/>
                </a:ext>
              </a:extLst>
            </p:cNvPr>
            <p:cNvSpPr/>
            <p:nvPr/>
          </p:nvSpPr>
          <p:spPr>
            <a:xfrm>
              <a:off x="5864887" y="4751098"/>
              <a:ext cx="1518450" cy="1455106"/>
            </a:xfrm>
            <a:custGeom>
              <a:avLst/>
              <a:gdLst>
                <a:gd name="connsiteX0" fmla="*/ 1061529 w 1518450"/>
                <a:gd name="connsiteY0" fmla="*/ 0 h 1455106"/>
                <a:gd name="connsiteX1" fmla="*/ 1183715 w 1518450"/>
                <a:gd name="connsiteY1" fmla="*/ 66320 h 1455106"/>
                <a:gd name="connsiteX2" fmla="*/ 1518450 w 1518450"/>
                <a:gd name="connsiteY2" fmla="*/ 695881 h 1455106"/>
                <a:gd name="connsiteX3" fmla="*/ 759225 w 1518450"/>
                <a:gd name="connsiteY3" fmla="*/ 1455106 h 1455106"/>
                <a:gd name="connsiteX4" fmla="*/ 0 w 1518450"/>
                <a:gd name="connsiteY4" fmla="*/ 695881 h 1455106"/>
                <a:gd name="connsiteX5" fmla="*/ 893 w 1518450"/>
                <a:gd name="connsiteY5" fmla="*/ 678210 h 1455106"/>
                <a:gd name="connsiteX6" fmla="*/ 7672 w 1518450"/>
                <a:gd name="connsiteY6" fmla="*/ 681890 h 1455106"/>
                <a:gd name="connsiteX7" fmla="*/ 303196 w 1518450"/>
                <a:gd name="connsiteY7" fmla="*/ 741554 h 1455106"/>
                <a:gd name="connsiteX8" fmla="*/ 1058501 w 1518450"/>
                <a:gd name="connsiteY8" fmla="*/ 59955 h 1455106"/>
                <a:gd name="connsiteX9" fmla="*/ 1061529 w 1518450"/>
                <a:gd name="connsiteY9" fmla="*/ 0 h 145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450" h="1455106">
                  <a:moveTo>
                    <a:pt x="1061529" y="0"/>
                  </a:moveTo>
                  <a:lnTo>
                    <a:pt x="1183715" y="66320"/>
                  </a:lnTo>
                  <a:cubicBezTo>
                    <a:pt x="1385670" y="202758"/>
                    <a:pt x="1518450" y="433814"/>
                    <a:pt x="1518450" y="695881"/>
                  </a:cubicBezTo>
                  <a:cubicBezTo>
                    <a:pt x="1518450" y="1115189"/>
                    <a:pt x="1178533" y="1455106"/>
                    <a:pt x="759225" y="1455106"/>
                  </a:cubicBezTo>
                  <a:cubicBezTo>
                    <a:pt x="339917" y="1455106"/>
                    <a:pt x="0" y="1115189"/>
                    <a:pt x="0" y="695881"/>
                  </a:cubicBezTo>
                  <a:lnTo>
                    <a:pt x="893" y="678210"/>
                  </a:lnTo>
                  <a:lnTo>
                    <a:pt x="7672" y="681890"/>
                  </a:lnTo>
                  <a:cubicBezTo>
                    <a:pt x="98504" y="720309"/>
                    <a:pt x="198369" y="741554"/>
                    <a:pt x="303196" y="741554"/>
                  </a:cubicBezTo>
                  <a:cubicBezTo>
                    <a:pt x="696297" y="741554"/>
                    <a:pt x="1019622" y="442799"/>
                    <a:pt x="1058501" y="59955"/>
                  </a:cubicBezTo>
                  <a:lnTo>
                    <a:pt x="1061529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96C465F-DFD4-4EB4-B980-EB0038F3CA4A}"/>
                </a:ext>
              </a:extLst>
            </p:cNvPr>
            <p:cNvSpPr/>
            <p:nvPr/>
          </p:nvSpPr>
          <p:spPr>
            <a:xfrm>
              <a:off x="5864886" y="4687754"/>
              <a:ext cx="1518450" cy="15184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78711FF-FF64-47FD-8B4E-A8CAFC3E3090}"/>
              </a:ext>
            </a:extLst>
          </p:cNvPr>
          <p:cNvSpPr txBox="1"/>
          <p:nvPr/>
        </p:nvSpPr>
        <p:spPr>
          <a:xfrm>
            <a:off x="350086" y="4231483"/>
            <a:ext cx="336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(Set 1 EXCEPT Set 2) INTERSECT Set 3</a:t>
            </a:r>
          </a:p>
          <a:p>
            <a:r>
              <a:rPr lang="en-US" sz="1200" dirty="0"/>
              <a:t>People who have ever had Diazepam prescriptions only after 2000 and are still alive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2016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10509</TotalTime>
  <Words>334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Cohort Generation</vt:lpstr>
      <vt:lpstr>How to open the Cohort Builder</vt:lpstr>
      <vt:lpstr>The wizard</vt:lpstr>
      <vt:lpstr>The wizard</vt:lpstr>
      <vt:lpstr>The Result from the wizard</vt:lpstr>
      <vt:lpstr>The sample cohort</vt:lpstr>
      <vt:lpstr>Sets interaction</vt:lpstr>
      <vt:lpstr>Translate into tree structure</vt:lpstr>
      <vt:lpstr>The result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Leandro Tramma</cp:lastModifiedBy>
  <cp:revision>79</cp:revision>
  <dcterms:created xsi:type="dcterms:W3CDTF">2015-10-22T08:46:37Z</dcterms:created>
  <dcterms:modified xsi:type="dcterms:W3CDTF">2019-10-25T10:29:35Z</dcterms:modified>
</cp:coreProperties>
</file>