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2" r:id="rId2"/>
    <p:sldId id="256" r:id="rId3"/>
    <p:sldId id="273" r:id="rId4"/>
    <p:sldId id="274" r:id="rId5"/>
    <p:sldId id="276" r:id="rId6"/>
    <p:sldId id="275" r:id="rId7"/>
    <p:sldId id="282" r:id="rId8"/>
    <p:sldId id="283" r:id="rId9"/>
    <p:sldId id="284" r:id="rId10"/>
    <p:sldId id="257" r:id="rId11"/>
    <p:sldId id="277" r:id="rId12"/>
    <p:sldId id="278" r:id="rId13"/>
    <p:sldId id="285" r:id="rId14"/>
    <p:sldId id="280" r:id="rId15"/>
    <p:sldId id="279" r:id="rId16"/>
    <p:sldId id="281" r:id="rId17"/>
    <p:sldId id="288" r:id="rId18"/>
    <p:sldId id="289" r:id="rId19"/>
    <p:sldId id="290" r:id="rId20"/>
    <p:sldId id="291" r:id="rId21"/>
    <p:sldId id="2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02BD7C-A78F-47F6-AB11-C75334F38197}">
          <p14:sldIdLst>
            <p14:sldId id="272"/>
            <p14:sldId id="256"/>
            <p14:sldId id="273"/>
            <p14:sldId id="274"/>
            <p14:sldId id="276"/>
            <p14:sldId id="275"/>
            <p14:sldId id="282"/>
            <p14:sldId id="283"/>
            <p14:sldId id="284"/>
            <p14:sldId id="257"/>
            <p14:sldId id="277"/>
            <p14:sldId id="278"/>
            <p14:sldId id="285"/>
            <p14:sldId id="280"/>
            <p14:sldId id="279"/>
            <p14:sldId id="281"/>
            <p14:sldId id="288"/>
            <p14:sldId id="289"/>
            <p14:sldId id="290"/>
            <p14:sldId id="291"/>
            <p14:sldId id="292"/>
          </p14:sldIdLst>
        </p14:section>
        <p14:section name="Simpler workthrough" id="{DBD142CE-6DD3-4D58-9A98-F12788E9E14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C55A11"/>
    <a:srgbClr val="FFE6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9723-5C7A-4148-A580-1582FB869D21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38015-88EA-481E-8FC9-2B0FD70A3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2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92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the 3 methods above take you to the Wizard, so it’s really just a matter of preferences and of what people remember.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80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index still needs to be joined to a cohort set, but at least the “View Sample” will show the SQL query generated.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10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31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19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9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84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6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2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8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68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7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4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2E03E-B9F4-48CD-BEDC-03BA93144C1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36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dots-dotted-orange-spots-large-26425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F7D2AF-827E-4A49-A19E-058DB5A5E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39" y="522572"/>
            <a:ext cx="2119328" cy="1995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DDD875-B939-4AB7-A293-F5646CAF1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662" y="761197"/>
            <a:ext cx="5033999" cy="4481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6358A3-2417-49C3-9E1A-A9AC6153B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456" y="1061001"/>
            <a:ext cx="8310623" cy="524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0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sample cohort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“I want all patients who have been prescribed Diazepam for the first time after 2000 and who are still alive today”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Identify distinct sets: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“I want all </a:t>
            </a:r>
            <a:r>
              <a:rPr lang="en-US" b="1" dirty="0">
                <a:solidFill>
                  <a:srgbClr val="C00000"/>
                </a:solidFill>
              </a:rPr>
              <a:t>patients who have been prescribed Diazepam</a:t>
            </a:r>
            <a:r>
              <a:rPr lang="en-US" baseline="30000" dirty="0"/>
              <a:t>1</a:t>
            </a:r>
            <a:r>
              <a:rPr lang="en-US" b="1" dirty="0"/>
              <a:t> </a:t>
            </a:r>
            <a:r>
              <a:rPr lang="en-US" dirty="0"/>
              <a:t>for</a:t>
            </a:r>
            <a:r>
              <a:rPr lang="en-US" b="1" dirty="0"/>
              <a:t> </a:t>
            </a:r>
            <a:r>
              <a:rPr lang="en-US" dirty="0"/>
              <a:t>the</a:t>
            </a:r>
            <a:r>
              <a:rPr lang="en-US" b="1" dirty="0">
                <a:solidFill>
                  <a:srgbClr val="C00000"/>
                </a:solidFill>
              </a:rPr>
              <a:t> first time after 2000</a:t>
            </a:r>
            <a:r>
              <a:rPr lang="en-US" baseline="30000" dirty="0"/>
              <a:t>2</a:t>
            </a:r>
            <a:r>
              <a:rPr lang="en-US" dirty="0"/>
              <a:t> and who are </a:t>
            </a:r>
            <a:r>
              <a:rPr lang="en-US" b="1" dirty="0">
                <a:solidFill>
                  <a:srgbClr val="C00000"/>
                </a:solidFill>
              </a:rPr>
              <a:t>still alive today</a:t>
            </a:r>
            <a:r>
              <a:rPr lang="en-US" baseline="30000" dirty="0"/>
              <a:t>3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identify set interactions…</a:t>
            </a:r>
          </a:p>
        </p:txBody>
      </p:sp>
    </p:spTree>
    <p:extLst>
      <p:ext uri="{BB962C8B-B14F-4D97-AF65-F5344CB8AC3E}">
        <p14:creationId xmlns:p14="http://schemas.microsoft.com/office/powerpoint/2010/main" val="53502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9DF97BB8-74AD-4017-80D0-50B24D151E6E}"/>
              </a:ext>
            </a:extLst>
          </p:cNvPr>
          <p:cNvGrpSpPr/>
          <p:nvPr/>
        </p:nvGrpSpPr>
        <p:grpSpPr>
          <a:xfrm>
            <a:off x="1125491" y="1690689"/>
            <a:ext cx="1895214" cy="2178543"/>
            <a:chOff x="1125491" y="1690689"/>
            <a:chExt cx="1895214" cy="217854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5B55D5F-55FA-4619-BC80-3C94EE6685E3}"/>
                </a:ext>
              </a:extLst>
            </p:cNvPr>
            <p:cNvSpPr/>
            <p:nvPr/>
          </p:nvSpPr>
          <p:spPr>
            <a:xfrm>
              <a:off x="1138451" y="2350782"/>
              <a:ext cx="1518450" cy="151845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25491" y="1690689"/>
              <a:ext cx="1895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Set 1</a:t>
              </a:r>
            </a:p>
            <a:p>
              <a:r>
                <a:rPr lang="en-US" sz="1200" dirty="0"/>
                <a:t>People who have ever had Diazepam prescriptions</a:t>
              </a:r>
              <a:endParaRPr lang="en-GB" sz="12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123FE6-CBF9-4E55-B2D6-409A6415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“I want all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patients who have been prescribed Diazepam</a:t>
            </a:r>
            <a:r>
              <a:rPr lang="en-US" sz="2800" baseline="300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for</a:t>
            </a:r>
            <a:r>
              <a:rPr lang="en-US" sz="28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 first time after 2000</a:t>
            </a:r>
            <a:r>
              <a:rPr lang="en-US" sz="2800" baseline="300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and who are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still alive today</a:t>
            </a:r>
            <a:r>
              <a:rPr lang="en-US" sz="2800" baseline="300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1354E5-00BE-43D2-9FD1-9A169AA20640}"/>
              </a:ext>
            </a:extLst>
          </p:cNvPr>
          <p:cNvGrpSpPr/>
          <p:nvPr/>
        </p:nvGrpSpPr>
        <p:grpSpPr>
          <a:xfrm>
            <a:off x="4334417" y="1690688"/>
            <a:ext cx="2252902" cy="2178542"/>
            <a:chOff x="4334417" y="1690688"/>
            <a:chExt cx="2252902" cy="2178542"/>
          </a:xfrm>
        </p:grpSpPr>
        <p:sp>
          <p:nvSpPr>
            <p:cNvPr id="28" name="TextBox 27"/>
            <p:cNvSpPr txBox="1"/>
            <p:nvPr/>
          </p:nvSpPr>
          <p:spPr>
            <a:xfrm>
              <a:off x="4334417" y="1690688"/>
              <a:ext cx="2252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Set 2</a:t>
              </a:r>
            </a:p>
            <a:p>
              <a:r>
                <a:rPr lang="en-US" sz="1200" dirty="0"/>
                <a:t>People who collected diazepam prescriptions before 2000</a:t>
              </a:r>
              <a:endParaRPr lang="en-GB" sz="12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E6F7AC3-F000-4F55-A15F-10B22FFA79F9}"/>
                </a:ext>
              </a:extLst>
            </p:cNvPr>
            <p:cNvSpPr/>
            <p:nvPr/>
          </p:nvSpPr>
          <p:spPr>
            <a:xfrm>
              <a:off x="4488908" y="2350780"/>
              <a:ext cx="1518450" cy="151845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85B3E7A-BB45-4BC1-A7AE-B371C428803B}"/>
              </a:ext>
            </a:extLst>
          </p:cNvPr>
          <p:cNvGrpSpPr/>
          <p:nvPr/>
        </p:nvGrpSpPr>
        <p:grpSpPr>
          <a:xfrm>
            <a:off x="7839365" y="1783020"/>
            <a:ext cx="1794513" cy="2072449"/>
            <a:chOff x="7839365" y="1783020"/>
            <a:chExt cx="1794513" cy="2072449"/>
          </a:xfrm>
        </p:grpSpPr>
        <p:sp>
          <p:nvSpPr>
            <p:cNvPr id="29" name="TextBox 28"/>
            <p:cNvSpPr txBox="1"/>
            <p:nvPr/>
          </p:nvSpPr>
          <p:spPr>
            <a:xfrm>
              <a:off x="7901031" y="1783020"/>
              <a:ext cx="17328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Set 3 </a:t>
              </a:r>
            </a:p>
            <a:p>
              <a:r>
                <a:rPr lang="en-US" sz="1200" dirty="0"/>
                <a:t>People who are still alive</a:t>
              </a:r>
              <a:endParaRPr lang="en-GB" sz="12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8FBC3BC-38DE-4FDE-8F17-146553525AC0}"/>
                </a:ext>
              </a:extLst>
            </p:cNvPr>
            <p:cNvSpPr/>
            <p:nvPr/>
          </p:nvSpPr>
          <p:spPr>
            <a:xfrm>
              <a:off x="7839365" y="2337019"/>
              <a:ext cx="1518450" cy="151845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558821-AEA2-4CCF-A681-60F9E872982A}"/>
              </a:ext>
            </a:extLst>
          </p:cNvPr>
          <p:cNvGrpSpPr/>
          <p:nvPr/>
        </p:nvGrpSpPr>
        <p:grpSpPr>
          <a:xfrm>
            <a:off x="866184" y="4249759"/>
            <a:ext cx="3468233" cy="2418938"/>
            <a:chOff x="866184" y="4249759"/>
            <a:chExt cx="3468233" cy="2418938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5DF27A3-07AC-4239-8A2D-D0B3E81436A2}"/>
                </a:ext>
              </a:extLst>
            </p:cNvPr>
            <p:cNvSpPr/>
            <p:nvPr/>
          </p:nvSpPr>
          <p:spPr>
            <a:xfrm>
              <a:off x="1778241" y="4412326"/>
              <a:ext cx="606393" cy="1207079"/>
            </a:xfrm>
            <a:custGeom>
              <a:avLst/>
              <a:gdLst>
                <a:gd name="connsiteX0" fmla="*/ 294857 w 606393"/>
                <a:gd name="connsiteY0" fmla="*/ 0 h 1207079"/>
                <a:gd name="connsiteX1" fmla="*/ 384021 w 606393"/>
                <a:gd name="connsiteY1" fmla="*/ 73567 h 1207079"/>
                <a:gd name="connsiteX2" fmla="*/ 606393 w 606393"/>
                <a:gd name="connsiteY2" fmla="*/ 610420 h 1207079"/>
                <a:gd name="connsiteX3" fmla="*/ 384021 w 606393"/>
                <a:gd name="connsiteY3" fmla="*/ 1147273 h 1207079"/>
                <a:gd name="connsiteX4" fmla="*/ 311536 w 606393"/>
                <a:gd name="connsiteY4" fmla="*/ 1207079 h 1207079"/>
                <a:gd name="connsiteX5" fmla="*/ 222372 w 606393"/>
                <a:gd name="connsiteY5" fmla="*/ 1133512 h 1207079"/>
                <a:gd name="connsiteX6" fmla="*/ 0 w 606393"/>
                <a:gd name="connsiteY6" fmla="*/ 596659 h 1207079"/>
                <a:gd name="connsiteX7" fmla="*/ 222372 w 606393"/>
                <a:gd name="connsiteY7" fmla="*/ 59806 h 1207079"/>
                <a:gd name="connsiteX8" fmla="*/ 294857 w 606393"/>
                <a:gd name="connsiteY8" fmla="*/ 0 h 120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6393" h="1207079">
                  <a:moveTo>
                    <a:pt x="294857" y="0"/>
                  </a:moveTo>
                  <a:lnTo>
                    <a:pt x="384021" y="73567"/>
                  </a:lnTo>
                  <a:cubicBezTo>
                    <a:pt x="521414" y="210960"/>
                    <a:pt x="606393" y="400766"/>
                    <a:pt x="606393" y="610420"/>
                  </a:cubicBezTo>
                  <a:cubicBezTo>
                    <a:pt x="606393" y="820074"/>
                    <a:pt x="521414" y="1009880"/>
                    <a:pt x="384021" y="1147273"/>
                  </a:cubicBezTo>
                  <a:lnTo>
                    <a:pt x="311536" y="1207079"/>
                  </a:lnTo>
                  <a:lnTo>
                    <a:pt x="222372" y="1133512"/>
                  </a:lnTo>
                  <a:cubicBezTo>
                    <a:pt x="84979" y="996119"/>
                    <a:pt x="0" y="806313"/>
                    <a:pt x="0" y="596659"/>
                  </a:cubicBezTo>
                  <a:cubicBezTo>
                    <a:pt x="0" y="387005"/>
                    <a:pt x="84979" y="197199"/>
                    <a:pt x="222372" y="59806"/>
                  </a:cubicBezTo>
                  <a:lnTo>
                    <a:pt x="29485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5BA838A-1E78-49F2-8155-7017808998A2}"/>
                </a:ext>
              </a:extLst>
            </p:cNvPr>
            <p:cNvSpPr/>
            <p:nvPr/>
          </p:nvSpPr>
          <p:spPr>
            <a:xfrm>
              <a:off x="2073098" y="4249759"/>
              <a:ext cx="1223593" cy="1518450"/>
            </a:xfrm>
            <a:custGeom>
              <a:avLst/>
              <a:gdLst>
                <a:gd name="connsiteX0" fmla="*/ 464368 w 1223593"/>
                <a:gd name="connsiteY0" fmla="*/ 0 h 1518450"/>
                <a:gd name="connsiteX1" fmla="*/ 1223593 w 1223593"/>
                <a:gd name="connsiteY1" fmla="*/ 759225 h 1518450"/>
                <a:gd name="connsiteX2" fmla="*/ 464368 w 1223593"/>
                <a:gd name="connsiteY2" fmla="*/ 1518450 h 1518450"/>
                <a:gd name="connsiteX3" fmla="*/ 39878 w 1223593"/>
                <a:gd name="connsiteY3" fmla="*/ 1388786 h 1518450"/>
                <a:gd name="connsiteX4" fmla="*/ 16679 w 1223593"/>
                <a:gd name="connsiteY4" fmla="*/ 1369645 h 1518450"/>
                <a:gd name="connsiteX5" fmla="*/ 89164 w 1223593"/>
                <a:gd name="connsiteY5" fmla="*/ 1309839 h 1518450"/>
                <a:gd name="connsiteX6" fmla="*/ 311536 w 1223593"/>
                <a:gd name="connsiteY6" fmla="*/ 772986 h 1518450"/>
                <a:gd name="connsiteX7" fmla="*/ 89164 w 1223593"/>
                <a:gd name="connsiteY7" fmla="*/ 236133 h 1518450"/>
                <a:gd name="connsiteX8" fmla="*/ 0 w 1223593"/>
                <a:gd name="connsiteY8" fmla="*/ 162566 h 1518450"/>
                <a:gd name="connsiteX9" fmla="*/ 39878 w 1223593"/>
                <a:gd name="connsiteY9" fmla="*/ 129664 h 1518450"/>
                <a:gd name="connsiteX10" fmla="*/ 464368 w 1223593"/>
                <a:gd name="connsiteY10" fmla="*/ 0 h 151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3593" h="1518450">
                  <a:moveTo>
                    <a:pt x="464368" y="0"/>
                  </a:moveTo>
                  <a:cubicBezTo>
                    <a:pt x="883676" y="0"/>
                    <a:pt x="1223593" y="339917"/>
                    <a:pt x="1223593" y="759225"/>
                  </a:cubicBezTo>
                  <a:cubicBezTo>
                    <a:pt x="1223593" y="1178533"/>
                    <a:pt x="883676" y="1518450"/>
                    <a:pt x="464368" y="1518450"/>
                  </a:cubicBezTo>
                  <a:cubicBezTo>
                    <a:pt x="307128" y="1518450"/>
                    <a:pt x="161051" y="1470649"/>
                    <a:pt x="39878" y="1388786"/>
                  </a:cubicBezTo>
                  <a:lnTo>
                    <a:pt x="16679" y="1369645"/>
                  </a:lnTo>
                  <a:lnTo>
                    <a:pt x="89164" y="1309839"/>
                  </a:lnTo>
                  <a:cubicBezTo>
                    <a:pt x="226557" y="1172446"/>
                    <a:pt x="311536" y="982640"/>
                    <a:pt x="311536" y="772986"/>
                  </a:cubicBezTo>
                  <a:cubicBezTo>
                    <a:pt x="311536" y="563332"/>
                    <a:pt x="226557" y="373526"/>
                    <a:pt x="89164" y="236133"/>
                  </a:cubicBezTo>
                  <a:lnTo>
                    <a:pt x="0" y="162566"/>
                  </a:lnTo>
                  <a:lnTo>
                    <a:pt x="39878" y="129664"/>
                  </a:lnTo>
                  <a:cubicBezTo>
                    <a:pt x="161051" y="47801"/>
                    <a:pt x="307128" y="0"/>
                    <a:pt x="464368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BAEA159-26CA-4B08-96CC-B579AF5335F3}"/>
                </a:ext>
              </a:extLst>
            </p:cNvPr>
            <p:cNvSpPr/>
            <p:nvPr/>
          </p:nvSpPr>
          <p:spPr>
            <a:xfrm>
              <a:off x="866184" y="4263520"/>
              <a:ext cx="1223593" cy="1518450"/>
            </a:xfrm>
            <a:custGeom>
              <a:avLst/>
              <a:gdLst>
                <a:gd name="connsiteX0" fmla="*/ 759225 w 1223593"/>
                <a:gd name="connsiteY0" fmla="*/ 0 h 1518450"/>
                <a:gd name="connsiteX1" fmla="*/ 1183715 w 1223593"/>
                <a:gd name="connsiteY1" fmla="*/ 129664 h 1518450"/>
                <a:gd name="connsiteX2" fmla="*/ 1206914 w 1223593"/>
                <a:gd name="connsiteY2" fmla="*/ 148805 h 1518450"/>
                <a:gd name="connsiteX3" fmla="*/ 1134429 w 1223593"/>
                <a:gd name="connsiteY3" fmla="*/ 208611 h 1518450"/>
                <a:gd name="connsiteX4" fmla="*/ 912057 w 1223593"/>
                <a:gd name="connsiteY4" fmla="*/ 745464 h 1518450"/>
                <a:gd name="connsiteX5" fmla="*/ 1134429 w 1223593"/>
                <a:gd name="connsiteY5" fmla="*/ 1282317 h 1518450"/>
                <a:gd name="connsiteX6" fmla="*/ 1223593 w 1223593"/>
                <a:gd name="connsiteY6" fmla="*/ 1355884 h 1518450"/>
                <a:gd name="connsiteX7" fmla="*/ 1183715 w 1223593"/>
                <a:gd name="connsiteY7" fmla="*/ 1388786 h 1518450"/>
                <a:gd name="connsiteX8" fmla="*/ 759225 w 1223593"/>
                <a:gd name="connsiteY8" fmla="*/ 1518450 h 1518450"/>
                <a:gd name="connsiteX9" fmla="*/ 0 w 1223593"/>
                <a:gd name="connsiteY9" fmla="*/ 759225 h 1518450"/>
                <a:gd name="connsiteX10" fmla="*/ 759225 w 1223593"/>
                <a:gd name="connsiteY10" fmla="*/ 0 h 151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3593" h="1518450">
                  <a:moveTo>
                    <a:pt x="759225" y="0"/>
                  </a:moveTo>
                  <a:cubicBezTo>
                    <a:pt x="916466" y="0"/>
                    <a:pt x="1062542" y="47801"/>
                    <a:pt x="1183715" y="129664"/>
                  </a:cubicBezTo>
                  <a:lnTo>
                    <a:pt x="1206914" y="148805"/>
                  </a:lnTo>
                  <a:lnTo>
                    <a:pt x="1134429" y="208611"/>
                  </a:lnTo>
                  <a:cubicBezTo>
                    <a:pt x="997036" y="346004"/>
                    <a:pt x="912057" y="535810"/>
                    <a:pt x="912057" y="745464"/>
                  </a:cubicBezTo>
                  <a:cubicBezTo>
                    <a:pt x="912057" y="955118"/>
                    <a:pt x="997036" y="1144924"/>
                    <a:pt x="1134429" y="1282317"/>
                  </a:cubicBezTo>
                  <a:lnTo>
                    <a:pt x="1223593" y="1355884"/>
                  </a:lnTo>
                  <a:lnTo>
                    <a:pt x="1183715" y="1388786"/>
                  </a:lnTo>
                  <a:cubicBezTo>
                    <a:pt x="1062542" y="1470649"/>
                    <a:pt x="916466" y="1518450"/>
                    <a:pt x="759225" y="1518450"/>
                  </a:cubicBezTo>
                  <a:cubicBezTo>
                    <a:pt x="339917" y="1518450"/>
                    <a:pt x="0" y="1178533"/>
                    <a:pt x="0" y="759225"/>
                  </a:cubicBezTo>
                  <a:cubicBezTo>
                    <a:pt x="0" y="339917"/>
                    <a:pt x="339917" y="0"/>
                    <a:pt x="759225" y="0"/>
                  </a:cubicBezTo>
                  <a:close/>
                </a:path>
              </a:pathLst>
            </a:custGeom>
            <a:solidFill>
              <a:srgbClr val="C00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A184BC3-3203-4074-8321-20C9E84E13D5}"/>
                </a:ext>
              </a:extLst>
            </p:cNvPr>
            <p:cNvSpPr txBox="1"/>
            <p:nvPr/>
          </p:nvSpPr>
          <p:spPr>
            <a:xfrm>
              <a:off x="1760677" y="6022366"/>
              <a:ext cx="2573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Set 1 EXCEPT Set 2</a:t>
              </a:r>
            </a:p>
            <a:p>
              <a:r>
                <a:rPr lang="en-US" sz="1200" dirty="0"/>
                <a:t>People who have ever had Diazepam prescriptions only after 2000</a:t>
              </a:r>
              <a:endParaRPr lang="en-GB" sz="1200" dirty="0"/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1AC1554B-9FEC-47F8-A7B1-4C3C2509A90D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rot="10800000">
              <a:off x="1438227" y="5863188"/>
              <a:ext cx="322450" cy="482344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187A3D9-8B32-4E95-BBAE-983FBCD23576}"/>
              </a:ext>
            </a:extLst>
          </p:cNvPr>
          <p:cNvGrpSpPr/>
          <p:nvPr/>
        </p:nvGrpSpPr>
        <p:grpSpPr>
          <a:xfrm>
            <a:off x="5248133" y="3855438"/>
            <a:ext cx="3366652" cy="2962863"/>
            <a:chOff x="5248133" y="3855438"/>
            <a:chExt cx="3366652" cy="296286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78711FF-FF64-47FD-8B4E-A8CAFC3E3090}"/>
                </a:ext>
              </a:extLst>
            </p:cNvPr>
            <p:cNvSpPr txBox="1"/>
            <p:nvPr/>
          </p:nvSpPr>
          <p:spPr>
            <a:xfrm>
              <a:off x="5248133" y="6171970"/>
              <a:ext cx="3366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(Set 1 EXCEPT Set 2) INTERSECT Set 3</a:t>
              </a:r>
            </a:p>
            <a:p>
              <a:r>
                <a:rPr lang="en-US" sz="1200" dirty="0"/>
                <a:t>People who have ever had Diazepam prescriptions only after 2000 and are still alive</a:t>
              </a:r>
              <a:endParaRPr lang="en-GB" sz="1200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104AA4C-2D54-42D9-AF7F-36E607478A5F}"/>
                </a:ext>
              </a:extLst>
            </p:cNvPr>
            <p:cNvSpPr/>
            <p:nvPr/>
          </p:nvSpPr>
          <p:spPr>
            <a:xfrm>
              <a:off x="6716400" y="4002843"/>
              <a:ext cx="630145" cy="648454"/>
            </a:xfrm>
            <a:custGeom>
              <a:avLst/>
              <a:gdLst>
                <a:gd name="connsiteX0" fmla="*/ 316913 w 630145"/>
                <a:gd name="connsiteY0" fmla="*/ 0 h 648454"/>
                <a:gd name="connsiteX1" fmla="*/ 407773 w 630145"/>
                <a:gd name="connsiteY1" fmla="*/ 74966 h 648454"/>
                <a:gd name="connsiteX2" fmla="*/ 630145 w 630145"/>
                <a:gd name="connsiteY2" fmla="*/ 611819 h 648454"/>
                <a:gd name="connsiteX3" fmla="*/ 628295 w 630145"/>
                <a:gd name="connsiteY3" fmla="*/ 648454 h 648454"/>
                <a:gd name="connsiteX4" fmla="*/ 573962 w 630145"/>
                <a:gd name="connsiteY4" fmla="*/ 618963 h 648454"/>
                <a:gd name="connsiteX5" fmla="*/ 278438 w 630145"/>
                <a:gd name="connsiteY5" fmla="*/ 559299 h 648454"/>
                <a:gd name="connsiteX6" fmla="*/ 125428 w 630145"/>
                <a:gd name="connsiteY6" fmla="*/ 574724 h 648454"/>
                <a:gd name="connsiteX7" fmla="*/ 0 w 630145"/>
                <a:gd name="connsiteY7" fmla="*/ 613659 h 648454"/>
                <a:gd name="connsiteX8" fmla="*/ 3857 w 630145"/>
                <a:gd name="connsiteY8" fmla="*/ 537282 h 648454"/>
                <a:gd name="connsiteX9" fmla="*/ 222309 w 630145"/>
                <a:gd name="connsiteY9" fmla="*/ 78055 h 648454"/>
                <a:gd name="connsiteX10" fmla="*/ 316913 w 630145"/>
                <a:gd name="connsiteY10" fmla="*/ 0 h 64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145" h="648454">
                  <a:moveTo>
                    <a:pt x="316913" y="0"/>
                  </a:moveTo>
                  <a:lnTo>
                    <a:pt x="407773" y="74966"/>
                  </a:lnTo>
                  <a:cubicBezTo>
                    <a:pt x="545166" y="212359"/>
                    <a:pt x="630145" y="402165"/>
                    <a:pt x="630145" y="611819"/>
                  </a:cubicBezTo>
                  <a:lnTo>
                    <a:pt x="628295" y="648454"/>
                  </a:lnTo>
                  <a:lnTo>
                    <a:pt x="573962" y="618963"/>
                  </a:lnTo>
                  <a:cubicBezTo>
                    <a:pt x="483130" y="580544"/>
                    <a:pt x="383265" y="559299"/>
                    <a:pt x="278438" y="559299"/>
                  </a:cubicBezTo>
                  <a:cubicBezTo>
                    <a:pt x="226025" y="559299"/>
                    <a:pt x="174852" y="564610"/>
                    <a:pt x="125428" y="574724"/>
                  </a:cubicBezTo>
                  <a:lnTo>
                    <a:pt x="0" y="613659"/>
                  </a:lnTo>
                  <a:lnTo>
                    <a:pt x="3857" y="537282"/>
                  </a:lnTo>
                  <a:cubicBezTo>
                    <a:pt x="22001" y="358622"/>
                    <a:pt x="102091" y="198274"/>
                    <a:pt x="222309" y="78055"/>
                  </a:cubicBezTo>
                  <a:lnTo>
                    <a:pt x="316913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D4FD780-9163-4C6C-8F55-749DA1F0DC54}"/>
                </a:ext>
              </a:extLst>
            </p:cNvPr>
            <p:cNvSpPr/>
            <p:nvPr/>
          </p:nvSpPr>
          <p:spPr>
            <a:xfrm>
              <a:off x="7029568" y="4651298"/>
              <a:ext cx="724494" cy="725679"/>
            </a:xfrm>
            <a:custGeom>
              <a:avLst/>
              <a:gdLst>
                <a:gd name="connsiteX0" fmla="*/ 315126 w 724494"/>
                <a:gd name="connsiteY0" fmla="*/ 0 h 725679"/>
                <a:gd name="connsiteX1" fmla="*/ 389759 w 724494"/>
                <a:gd name="connsiteY1" fmla="*/ 40509 h 725679"/>
                <a:gd name="connsiteX2" fmla="*/ 724494 w 724494"/>
                <a:gd name="connsiteY2" fmla="*/ 670070 h 725679"/>
                <a:gd name="connsiteX3" fmla="*/ 724431 w 724494"/>
                <a:gd name="connsiteY3" fmla="*/ 671319 h 725679"/>
                <a:gd name="connsiteX4" fmla="*/ 599003 w 724494"/>
                <a:gd name="connsiteY4" fmla="*/ 710254 h 725679"/>
                <a:gd name="connsiteX5" fmla="*/ 445993 w 724494"/>
                <a:gd name="connsiteY5" fmla="*/ 725679 h 725679"/>
                <a:gd name="connsiteX6" fmla="*/ 21503 w 724494"/>
                <a:gd name="connsiteY6" fmla="*/ 596015 h 725679"/>
                <a:gd name="connsiteX7" fmla="*/ 0 w 724494"/>
                <a:gd name="connsiteY7" fmla="*/ 578274 h 725679"/>
                <a:gd name="connsiteX8" fmla="*/ 94604 w 724494"/>
                <a:gd name="connsiteY8" fmla="*/ 500218 h 725679"/>
                <a:gd name="connsiteX9" fmla="*/ 313056 w 724494"/>
                <a:gd name="connsiteY9" fmla="*/ 40991 h 725679"/>
                <a:gd name="connsiteX10" fmla="*/ 315126 w 724494"/>
                <a:gd name="connsiteY10" fmla="*/ 0 h 72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4494" h="725679">
                  <a:moveTo>
                    <a:pt x="315126" y="0"/>
                  </a:moveTo>
                  <a:lnTo>
                    <a:pt x="389759" y="40509"/>
                  </a:lnTo>
                  <a:cubicBezTo>
                    <a:pt x="591714" y="176947"/>
                    <a:pt x="724494" y="408003"/>
                    <a:pt x="724494" y="670070"/>
                  </a:cubicBezTo>
                  <a:lnTo>
                    <a:pt x="724431" y="671319"/>
                  </a:lnTo>
                  <a:lnTo>
                    <a:pt x="599003" y="710254"/>
                  </a:lnTo>
                  <a:cubicBezTo>
                    <a:pt x="549580" y="720368"/>
                    <a:pt x="498407" y="725679"/>
                    <a:pt x="445993" y="725679"/>
                  </a:cubicBezTo>
                  <a:cubicBezTo>
                    <a:pt x="288753" y="725679"/>
                    <a:pt x="142677" y="677878"/>
                    <a:pt x="21503" y="596015"/>
                  </a:cubicBezTo>
                  <a:lnTo>
                    <a:pt x="0" y="578274"/>
                  </a:lnTo>
                  <a:lnTo>
                    <a:pt x="94604" y="500218"/>
                  </a:lnTo>
                  <a:cubicBezTo>
                    <a:pt x="214823" y="380000"/>
                    <a:pt x="294912" y="219652"/>
                    <a:pt x="313056" y="40991"/>
                  </a:cubicBezTo>
                  <a:lnTo>
                    <a:pt x="31512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D6513C6-B545-4B71-A98C-EB6F915758D1}"/>
                </a:ext>
              </a:extLst>
            </p:cNvPr>
            <p:cNvSpPr/>
            <p:nvPr/>
          </p:nvSpPr>
          <p:spPr>
            <a:xfrm>
              <a:off x="5828094" y="3855438"/>
              <a:ext cx="1205218" cy="1429295"/>
            </a:xfrm>
            <a:custGeom>
              <a:avLst/>
              <a:gdLst>
                <a:gd name="connsiteX0" fmla="*/ 759225 w 1205218"/>
                <a:gd name="connsiteY0" fmla="*/ 0 h 1429295"/>
                <a:gd name="connsiteX1" fmla="*/ 1183715 w 1205218"/>
                <a:gd name="connsiteY1" fmla="*/ 129664 h 1429295"/>
                <a:gd name="connsiteX2" fmla="*/ 1205218 w 1205218"/>
                <a:gd name="connsiteY2" fmla="*/ 147406 h 1429295"/>
                <a:gd name="connsiteX3" fmla="*/ 1110614 w 1205218"/>
                <a:gd name="connsiteY3" fmla="*/ 225461 h 1429295"/>
                <a:gd name="connsiteX4" fmla="*/ 892162 w 1205218"/>
                <a:gd name="connsiteY4" fmla="*/ 684688 h 1429295"/>
                <a:gd name="connsiteX5" fmla="*/ 888305 w 1205218"/>
                <a:gd name="connsiteY5" fmla="*/ 761065 h 1429295"/>
                <a:gd name="connsiteX6" fmla="*/ 871219 w 1205218"/>
                <a:gd name="connsiteY6" fmla="*/ 766369 h 1429295"/>
                <a:gd name="connsiteX7" fmla="*/ 411438 w 1205218"/>
                <a:gd name="connsiteY7" fmla="*/ 1388304 h 1429295"/>
                <a:gd name="connsiteX8" fmla="*/ 409368 w 1205218"/>
                <a:gd name="connsiteY8" fmla="*/ 1429295 h 1429295"/>
                <a:gd name="connsiteX9" fmla="*/ 334735 w 1205218"/>
                <a:gd name="connsiteY9" fmla="*/ 1388786 h 1429295"/>
                <a:gd name="connsiteX10" fmla="*/ 0 w 1205218"/>
                <a:gd name="connsiteY10" fmla="*/ 759225 h 1429295"/>
                <a:gd name="connsiteX11" fmla="*/ 759225 w 1205218"/>
                <a:gd name="connsiteY11" fmla="*/ 0 h 142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5218" h="1429295">
                  <a:moveTo>
                    <a:pt x="759225" y="0"/>
                  </a:moveTo>
                  <a:cubicBezTo>
                    <a:pt x="916466" y="0"/>
                    <a:pt x="1062542" y="47801"/>
                    <a:pt x="1183715" y="129664"/>
                  </a:cubicBezTo>
                  <a:lnTo>
                    <a:pt x="1205218" y="147406"/>
                  </a:lnTo>
                  <a:lnTo>
                    <a:pt x="1110614" y="225461"/>
                  </a:lnTo>
                  <a:cubicBezTo>
                    <a:pt x="990396" y="345680"/>
                    <a:pt x="910306" y="506028"/>
                    <a:pt x="892162" y="684688"/>
                  </a:cubicBezTo>
                  <a:lnTo>
                    <a:pt x="888305" y="761065"/>
                  </a:lnTo>
                  <a:lnTo>
                    <a:pt x="871219" y="766369"/>
                  </a:lnTo>
                  <a:cubicBezTo>
                    <a:pt x="621430" y="872021"/>
                    <a:pt x="439950" y="1107552"/>
                    <a:pt x="411438" y="1388304"/>
                  </a:cubicBezTo>
                  <a:lnTo>
                    <a:pt x="409368" y="1429295"/>
                  </a:lnTo>
                  <a:lnTo>
                    <a:pt x="334735" y="1388786"/>
                  </a:lnTo>
                  <a:cubicBezTo>
                    <a:pt x="132780" y="1252348"/>
                    <a:pt x="0" y="1021293"/>
                    <a:pt x="0" y="759225"/>
                  </a:cubicBezTo>
                  <a:cubicBezTo>
                    <a:pt x="0" y="339917"/>
                    <a:pt x="339917" y="0"/>
                    <a:pt x="759225" y="0"/>
                  </a:cubicBez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41F887A-5836-4CBF-B700-238D7ADBDE07}"/>
                </a:ext>
              </a:extLst>
            </p:cNvPr>
            <p:cNvSpPr/>
            <p:nvPr/>
          </p:nvSpPr>
          <p:spPr>
            <a:xfrm>
              <a:off x="7033312" y="3858526"/>
              <a:ext cx="1201474" cy="1464090"/>
            </a:xfrm>
            <a:custGeom>
              <a:avLst/>
              <a:gdLst>
                <a:gd name="connsiteX0" fmla="*/ 442249 w 1201474"/>
                <a:gd name="connsiteY0" fmla="*/ 0 h 1464090"/>
                <a:gd name="connsiteX1" fmla="*/ 1201474 w 1201474"/>
                <a:gd name="connsiteY1" fmla="*/ 759225 h 1464090"/>
                <a:gd name="connsiteX2" fmla="*/ 737773 w 1201474"/>
                <a:gd name="connsiteY2" fmla="*/ 1458786 h 1464090"/>
                <a:gd name="connsiteX3" fmla="*/ 720687 w 1201474"/>
                <a:gd name="connsiteY3" fmla="*/ 1464090 h 1464090"/>
                <a:gd name="connsiteX4" fmla="*/ 720750 w 1201474"/>
                <a:gd name="connsiteY4" fmla="*/ 1462841 h 1464090"/>
                <a:gd name="connsiteX5" fmla="*/ 386015 w 1201474"/>
                <a:gd name="connsiteY5" fmla="*/ 833280 h 1464090"/>
                <a:gd name="connsiteX6" fmla="*/ 311382 w 1201474"/>
                <a:gd name="connsiteY6" fmla="*/ 792771 h 1464090"/>
                <a:gd name="connsiteX7" fmla="*/ 313232 w 1201474"/>
                <a:gd name="connsiteY7" fmla="*/ 756136 h 1464090"/>
                <a:gd name="connsiteX8" fmla="*/ 90860 w 1201474"/>
                <a:gd name="connsiteY8" fmla="*/ 219283 h 1464090"/>
                <a:gd name="connsiteX9" fmla="*/ 0 w 1201474"/>
                <a:gd name="connsiteY9" fmla="*/ 144317 h 1464090"/>
                <a:gd name="connsiteX10" fmla="*/ 17759 w 1201474"/>
                <a:gd name="connsiteY10" fmla="*/ 129664 h 1464090"/>
                <a:gd name="connsiteX11" fmla="*/ 442249 w 1201474"/>
                <a:gd name="connsiteY11" fmla="*/ 0 h 146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1474" h="1464090">
                  <a:moveTo>
                    <a:pt x="442249" y="0"/>
                  </a:moveTo>
                  <a:cubicBezTo>
                    <a:pt x="861557" y="0"/>
                    <a:pt x="1201474" y="339917"/>
                    <a:pt x="1201474" y="759225"/>
                  </a:cubicBezTo>
                  <a:cubicBezTo>
                    <a:pt x="1201474" y="1073706"/>
                    <a:pt x="1010271" y="1343530"/>
                    <a:pt x="737773" y="1458786"/>
                  </a:cubicBezTo>
                  <a:lnTo>
                    <a:pt x="720687" y="1464090"/>
                  </a:lnTo>
                  <a:lnTo>
                    <a:pt x="720750" y="1462841"/>
                  </a:lnTo>
                  <a:cubicBezTo>
                    <a:pt x="720750" y="1200774"/>
                    <a:pt x="587970" y="969718"/>
                    <a:pt x="386015" y="833280"/>
                  </a:cubicBezTo>
                  <a:lnTo>
                    <a:pt x="311382" y="792771"/>
                  </a:lnTo>
                  <a:lnTo>
                    <a:pt x="313232" y="756136"/>
                  </a:lnTo>
                  <a:cubicBezTo>
                    <a:pt x="313232" y="546482"/>
                    <a:pt x="228253" y="356676"/>
                    <a:pt x="90860" y="219283"/>
                  </a:cubicBezTo>
                  <a:lnTo>
                    <a:pt x="0" y="144317"/>
                  </a:lnTo>
                  <a:lnTo>
                    <a:pt x="17759" y="129664"/>
                  </a:lnTo>
                  <a:cubicBezTo>
                    <a:pt x="138933" y="47801"/>
                    <a:pt x="285009" y="0"/>
                    <a:pt x="44224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5488AAD-8D02-406C-970A-5229A010B38E}"/>
                </a:ext>
              </a:extLst>
            </p:cNvPr>
            <p:cNvSpPr/>
            <p:nvPr/>
          </p:nvSpPr>
          <p:spPr>
            <a:xfrm>
              <a:off x="6716336" y="4562143"/>
              <a:ext cx="628358" cy="667429"/>
            </a:xfrm>
            <a:custGeom>
              <a:avLst/>
              <a:gdLst>
                <a:gd name="connsiteX0" fmla="*/ 278501 w 628358"/>
                <a:gd name="connsiteY0" fmla="*/ 0 h 667429"/>
                <a:gd name="connsiteX1" fmla="*/ 574025 w 628358"/>
                <a:gd name="connsiteY1" fmla="*/ 59664 h 667429"/>
                <a:gd name="connsiteX2" fmla="*/ 628358 w 628358"/>
                <a:gd name="connsiteY2" fmla="*/ 89155 h 667429"/>
                <a:gd name="connsiteX3" fmla="*/ 626288 w 628358"/>
                <a:gd name="connsiteY3" fmla="*/ 130146 h 667429"/>
                <a:gd name="connsiteX4" fmla="*/ 407836 w 628358"/>
                <a:gd name="connsiteY4" fmla="*/ 589373 h 667429"/>
                <a:gd name="connsiteX5" fmla="*/ 313232 w 628358"/>
                <a:gd name="connsiteY5" fmla="*/ 667429 h 667429"/>
                <a:gd name="connsiteX6" fmla="*/ 222372 w 628358"/>
                <a:gd name="connsiteY6" fmla="*/ 592462 h 667429"/>
                <a:gd name="connsiteX7" fmla="*/ 0 w 628358"/>
                <a:gd name="connsiteY7" fmla="*/ 55609 h 667429"/>
                <a:gd name="connsiteX8" fmla="*/ 63 w 628358"/>
                <a:gd name="connsiteY8" fmla="*/ 54360 h 667429"/>
                <a:gd name="connsiteX9" fmla="*/ 125491 w 628358"/>
                <a:gd name="connsiteY9" fmla="*/ 15425 h 667429"/>
                <a:gd name="connsiteX10" fmla="*/ 278501 w 628358"/>
                <a:gd name="connsiteY10" fmla="*/ 0 h 66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358" h="667429">
                  <a:moveTo>
                    <a:pt x="278501" y="0"/>
                  </a:moveTo>
                  <a:cubicBezTo>
                    <a:pt x="383328" y="0"/>
                    <a:pt x="483193" y="21245"/>
                    <a:pt x="574025" y="59664"/>
                  </a:cubicBezTo>
                  <a:lnTo>
                    <a:pt x="628358" y="89155"/>
                  </a:lnTo>
                  <a:lnTo>
                    <a:pt x="626288" y="130146"/>
                  </a:lnTo>
                  <a:cubicBezTo>
                    <a:pt x="608144" y="308807"/>
                    <a:pt x="528055" y="469155"/>
                    <a:pt x="407836" y="589373"/>
                  </a:cubicBezTo>
                  <a:lnTo>
                    <a:pt x="313232" y="667429"/>
                  </a:lnTo>
                  <a:lnTo>
                    <a:pt x="222372" y="592462"/>
                  </a:lnTo>
                  <a:cubicBezTo>
                    <a:pt x="84979" y="455069"/>
                    <a:pt x="0" y="265263"/>
                    <a:pt x="0" y="55609"/>
                  </a:cubicBezTo>
                  <a:lnTo>
                    <a:pt x="63" y="54360"/>
                  </a:lnTo>
                  <a:lnTo>
                    <a:pt x="125491" y="15425"/>
                  </a:lnTo>
                  <a:cubicBezTo>
                    <a:pt x="174915" y="5311"/>
                    <a:pt x="226088" y="0"/>
                    <a:pt x="278501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7B77D8D-9B43-41E6-85AC-B7D2D1E7B4CD}"/>
                </a:ext>
              </a:extLst>
            </p:cNvPr>
            <p:cNvSpPr/>
            <p:nvPr/>
          </p:nvSpPr>
          <p:spPr>
            <a:xfrm>
              <a:off x="6235613" y="5229572"/>
              <a:ext cx="1518387" cy="851021"/>
            </a:xfrm>
            <a:custGeom>
              <a:avLst/>
              <a:gdLst>
                <a:gd name="connsiteX0" fmla="*/ 793956 w 1518387"/>
                <a:gd name="connsiteY0" fmla="*/ 0 h 851021"/>
                <a:gd name="connsiteX1" fmla="*/ 815459 w 1518387"/>
                <a:gd name="connsiteY1" fmla="*/ 17741 h 851021"/>
                <a:gd name="connsiteX2" fmla="*/ 1239949 w 1518387"/>
                <a:gd name="connsiteY2" fmla="*/ 147405 h 851021"/>
                <a:gd name="connsiteX3" fmla="*/ 1392959 w 1518387"/>
                <a:gd name="connsiteY3" fmla="*/ 131980 h 851021"/>
                <a:gd name="connsiteX4" fmla="*/ 1518387 w 1518387"/>
                <a:gd name="connsiteY4" fmla="*/ 93045 h 851021"/>
                <a:gd name="connsiteX5" fmla="*/ 1514530 w 1518387"/>
                <a:gd name="connsiteY5" fmla="*/ 169422 h 851021"/>
                <a:gd name="connsiteX6" fmla="*/ 759225 w 1518387"/>
                <a:gd name="connsiteY6" fmla="*/ 851021 h 851021"/>
                <a:gd name="connsiteX7" fmla="*/ 0 w 1518387"/>
                <a:gd name="connsiteY7" fmla="*/ 91796 h 851021"/>
                <a:gd name="connsiteX8" fmla="*/ 1850 w 1518387"/>
                <a:gd name="connsiteY8" fmla="*/ 55161 h 851021"/>
                <a:gd name="connsiteX9" fmla="*/ 56183 w 1518387"/>
                <a:gd name="connsiteY9" fmla="*/ 84652 h 851021"/>
                <a:gd name="connsiteX10" fmla="*/ 351707 w 1518387"/>
                <a:gd name="connsiteY10" fmla="*/ 144316 h 851021"/>
                <a:gd name="connsiteX11" fmla="*/ 776197 w 1518387"/>
                <a:gd name="connsiteY11" fmla="*/ 14652 h 851021"/>
                <a:gd name="connsiteX12" fmla="*/ 793956 w 1518387"/>
                <a:gd name="connsiteY12" fmla="*/ 0 h 85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8387" h="851021">
                  <a:moveTo>
                    <a:pt x="793956" y="0"/>
                  </a:moveTo>
                  <a:lnTo>
                    <a:pt x="815459" y="17741"/>
                  </a:lnTo>
                  <a:cubicBezTo>
                    <a:pt x="936633" y="99604"/>
                    <a:pt x="1082709" y="147405"/>
                    <a:pt x="1239949" y="147405"/>
                  </a:cubicBezTo>
                  <a:cubicBezTo>
                    <a:pt x="1292363" y="147405"/>
                    <a:pt x="1343536" y="142094"/>
                    <a:pt x="1392959" y="131980"/>
                  </a:cubicBezTo>
                  <a:lnTo>
                    <a:pt x="1518387" y="93045"/>
                  </a:lnTo>
                  <a:lnTo>
                    <a:pt x="1514530" y="169422"/>
                  </a:lnTo>
                  <a:cubicBezTo>
                    <a:pt x="1475651" y="552266"/>
                    <a:pt x="1152326" y="851021"/>
                    <a:pt x="759225" y="851021"/>
                  </a:cubicBezTo>
                  <a:cubicBezTo>
                    <a:pt x="339917" y="851021"/>
                    <a:pt x="0" y="511104"/>
                    <a:pt x="0" y="91796"/>
                  </a:cubicBezTo>
                  <a:lnTo>
                    <a:pt x="1850" y="55161"/>
                  </a:lnTo>
                  <a:lnTo>
                    <a:pt x="56183" y="84652"/>
                  </a:lnTo>
                  <a:cubicBezTo>
                    <a:pt x="147015" y="123071"/>
                    <a:pt x="246880" y="144316"/>
                    <a:pt x="351707" y="144316"/>
                  </a:cubicBezTo>
                  <a:cubicBezTo>
                    <a:pt x="508948" y="144316"/>
                    <a:pt x="655024" y="96515"/>
                    <a:pt x="776197" y="14652"/>
                  </a:cubicBezTo>
                  <a:lnTo>
                    <a:pt x="79395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3CB891E-F48B-4D98-9E73-1FB092938405}"/>
                </a:ext>
              </a:extLst>
            </p:cNvPr>
            <p:cNvSpPr/>
            <p:nvPr/>
          </p:nvSpPr>
          <p:spPr>
            <a:xfrm>
              <a:off x="6237462" y="4616503"/>
              <a:ext cx="792106" cy="757385"/>
            </a:xfrm>
            <a:custGeom>
              <a:avLst/>
              <a:gdLst>
                <a:gd name="connsiteX0" fmla="*/ 478937 w 792106"/>
                <a:gd name="connsiteY0" fmla="*/ 0 h 757385"/>
                <a:gd name="connsiteX1" fmla="*/ 478874 w 792106"/>
                <a:gd name="connsiteY1" fmla="*/ 1249 h 757385"/>
                <a:gd name="connsiteX2" fmla="*/ 701246 w 792106"/>
                <a:gd name="connsiteY2" fmla="*/ 538102 h 757385"/>
                <a:gd name="connsiteX3" fmla="*/ 792106 w 792106"/>
                <a:gd name="connsiteY3" fmla="*/ 613069 h 757385"/>
                <a:gd name="connsiteX4" fmla="*/ 774347 w 792106"/>
                <a:gd name="connsiteY4" fmla="*/ 627721 h 757385"/>
                <a:gd name="connsiteX5" fmla="*/ 349857 w 792106"/>
                <a:gd name="connsiteY5" fmla="*/ 757385 h 757385"/>
                <a:gd name="connsiteX6" fmla="*/ 54333 w 792106"/>
                <a:gd name="connsiteY6" fmla="*/ 697721 h 757385"/>
                <a:gd name="connsiteX7" fmla="*/ 0 w 792106"/>
                <a:gd name="connsiteY7" fmla="*/ 668230 h 757385"/>
                <a:gd name="connsiteX8" fmla="*/ 2070 w 792106"/>
                <a:gd name="connsiteY8" fmla="*/ 627239 h 757385"/>
                <a:gd name="connsiteX9" fmla="*/ 461851 w 792106"/>
                <a:gd name="connsiteY9" fmla="*/ 5304 h 757385"/>
                <a:gd name="connsiteX10" fmla="*/ 478937 w 792106"/>
                <a:gd name="connsiteY10" fmla="*/ 0 h 75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2106" h="757385">
                  <a:moveTo>
                    <a:pt x="478937" y="0"/>
                  </a:moveTo>
                  <a:lnTo>
                    <a:pt x="478874" y="1249"/>
                  </a:lnTo>
                  <a:cubicBezTo>
                    <a:pt x="478874" y="210903"/>
                    <a:pt x="563853" y="400709"/>
                    <a:pt x="701246" y="538102"/>
                  </a:cubicBezTo>
                  <a:lnTo>
                    <a:pt x="792106" y="613069"/>
                  </a:lnTo>
                  <a:lnTo>
                    <a:pt x="774347" y="627721"/>
                  </a:lnTo>
                  <a:cubicBezTo>
                    <a:pt x="653174" y="709584"/>
                    <a:pt x="507098" y="757385"/>
                    <a:pt x="349857" y="757385"/>
                  </a:cubicBezTo>
                  <a:cubicBezTo>
                    <a:pt x="245030" y="757385"/>
                    <a:pt x="145165" y="736140"/>
                    <a:pt x="54333" y="697721"/>
                  </a:cubicBezTo>
                  <a:lnTo>
                    <a:pt x="0" y="668230"/>
                  </a:lnTo>
                  <a:lnTo>
                    <a:pt x="2070" y="627239"/>
                  </a:lnTo>
                  <a:cubicBezTo>
                    <a:pt x="30582" y="346487"/>
                    <a:pt x="212062" y="110956"/>
                    <a:pt x="461851" y="5304"/>
                  </a:cubicBezTo>
                  <a:lnTo>
                    <a:pt x="478937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6422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3FE6-CBF9-4E55-B2D6-409A6415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“I want all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patients who have been prescribed Diazepam</a:t>
            </a:r>
            <a:r>
              <a:rPr lang="en-US" sz="2800" baseline="300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for</a:t>
            </a:r>
            <a:r>
              <a:rPr lang="en-US" sz="28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 first time after 2000</a:t>
            </a:r>
            <a:r>
              <a:rPr lang="en-US" sz="2800" baseline="300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and who are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still alive today</a:t>
            </a:r>
            <a:r>
              <a:rPr lang="en-US" sz="2800" baseline="300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A0CE87-D740-4689-B582-55C3C15DBFCA}"/>
              </a:ext>
            </a:extLst>
          </p:cNvPr>
          <p:cNvGrpSpPr/>
          <p:nvPr/>
        </p:nvGrpSpPr>
        <p:grpSpPr>
          <a:xfrm>
            <a:off x="1391824" y="2346455"/>
            <a:ext cx="3366652" cy="2962863"/>
            <a:chOff x="5248133" y="3855438"/>
            <a:chExt cx="3366652" cy="29628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FCBF04-3C34-4E6E-8A3C-BA8BF04B2325}"/>
                </a:ext>
              </a:extLst>
            </p:cNvPr>
            <p:cNvSpPr txBox="1"/>
            <p:nvPr/>
          </p:nvSpPr>
          <p:spPr>
            <a:xfrm>
              <a:off x="5248133" y="6171970"/>
              <a:ext cx="3366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(Set 1 EXCEPT Set 2) INTERSECT Set 3</a:t>
              </a:r>
            </a:p>
            <a:p>
              <a:r>
                <a:rPr lang="en-US" sz="1200" dirty="0"/>
                <a:t>People who have ever had Diazepam prescriptions only after 2000 and are still alive</a:t>
              </a:r>
              <a:endParaRPr lang="en-GB" sz="120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E5D0EFD-E556-47D3-98BA-FC5F2BE58943}"/>
                </a:ext>
              </a:extLst>
            </p:cNvPr>
            <p:cNvSpPr/>
            <p:nvPr/>
          </p:nvSpPr>
          <p:spPr>
            <a:xfrm>
              <a:off x="6716400" y="4002843"/>
              <a:ext cx="630145" cy="648454"/>
            </a:xfrm>
            <a:custGeom>
              <a:avLst/>
              <a:gdLst>
                <a:gd name="connsiteX0" fmla="*/ 316913 w 630145"/>
                <a:gd name="connsiteY0" fmla="*/ 0 h 648454"/>
                <a:gd name="connsiteX1" fmla="*/ 407773 w 630145"/>
                <a:gd name="connsiteY1" fmla="*/ 74966 h 648454"/>
                <a:gd name="connsiteX2" fmla="*/ 630145 w 630145"/>
                <a:gd name="connsiteY2" fmla="*/ 611819 h 648454"/>
                <a:gd name="connsiteX3" fmla="*/ 628295 w 630145"/>
                <a:gd name="connsiteY3" fmla="*/ 648454 h 648454"/>
                <a:gd name="connsiteX4" fmla="*/ 573962 w 630145"/>
                <a:gd name="connsiteY4" fmla="*/ 618963 h 648454"/>
                <a:gd name="connsiteX5" fmla="*/ 278438 w 630145"/>
                <a:gd name="connsiteY5" fmla="*/ 559299 h 648454"/>
                <a:gd name="connsiteX6" fmla="*/ 125428 w 630145"/>
                <a:gd name="connsiteY6" fmla="*/ 574724 h 648454"/>
                <a:gd name="connsiteX7" fmla="*/ 0 w 630145"/>
                <a:gd name="connsiteY7" fmla="*/ 613659 h 648454"/>
                <a:gd name="connsiteX8" fmla="*/ 3857 w 630145"/>
                <a:gd name="connsiteY8" fmla="*/ 537282 h 648454"/>
                <a:gd name="connsiteX9" fmla="*/ 222309 w 630145"/>
                <a:gd name="connsiteY9" fmla="*/ 78055 h 648454"/>
                <a:gd name="connsiteX10" fmla="*/ 316913 w 630145"/>
                <a:gd name="connsiteY10" fmla="*/ 0 h 64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145" h="648454">
                  <a:moveTo>
                    <a:pt x="316913" y="0"/>
                  </a:moveTo>
                  <a:lnTo>
                    <a:pt x="407773" y="74966"/>
                  </a:lnTo>
                  <a:cubicBezTo>
                    <a:pt x="545166" y="212359"/>
                    <a:pt x="630145" y="402165"/>
                    <a:pt x="630145" y="611819"/>
                  </a:cubicBezTo>
                  <a:lnTo>
                    <a:pt x="628295" y="648454"/>
                  </a:lnTo>
                  <a:lnTo>
                    <a:pt x="573962" y="618963"/>
                  </a:lnTo>
                  <a:cubicBezTo>
                    <a:pt x="483130" y="580544"/>
                    <a:pt x="383265" y="559299"/>
                    <a:pt x="278438" y="559299"/>
                  </a:cubicBezTo>
                  <a:cubicBezTo>
                    <a:pt x="226025" y="559299"/>
                    <a:pt x="174852" y="564610"/>
                    <a:pt x="125428" y="574724"/>
                  </a:cubicBezTo>
                  <a:lnTo>
                    <a:pt x="0" y="613659"/>
                  </a:lnTo>
                  <a:lnTo>
                    <a:pt x="3857" y="537282"/>
                  </a:lnTo>
                  <a:cubicBezTo>
                    <a:pt x="22001" y="358622"/>
                    <a:pt x="102091" y="198274"/>
                    <a:pt x="222309" y="78055"/>
                  </a:cubicBezTo>
                  <a:lnTo>
                    <a:pt x="316913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334D76C-123B-4E5E-9A57-CF41A1348C9A}"/>
                </a:ext>
              </a:extLst>
            </p:cNvPr>
            <p:cNvSpPr/>
            <p:nvPr/>
          </p:nvSpPr>
          <p:spPr>
            <a:xfrm>
              <a:off x="7029568" y="4651298"/>
              <a:ext cx="724494" cy="725679"/>
            </a:xfrm>
            <a:custGeom>
              <a:avLst/>
              <a:gdLst>
                <a:gd name="connsiteX0" fmla="*/ 315126 w 724494"/>
                <a:gd name="connsiteY0" fmla="*/ 0 h 725679"/>
                <a:gd name="connsiteX1" fmla="*/ 389759 w 724494"/>
                <a:gd name="connsiteY1" fmla="*/ 40509 h 725679"/>
                <a:gd name="connsiteX2" fmla="*/ 724494 w 724494"/>
                <a:gd name="connsiteY2" fmla="*/ 670070 h 725679"/>
                <a:gd name="connsiteX3" fmla="*/ 724431 w 724494"/>
                <a:gd name="connsiteY3" fmla="*/ 671319 h 725679"/>
                <a:gd name="connsiteX4" fmla="*/ 599003 w 724494"/>
                <a:gd name="connsiteY4" fmla="*/ 710254 h 725679"/>
                <a:gd name="connsiteX5" fmla="*/ 445993 w 724494"/>
                <a:gd name="connsiteY5" fmla="*/ 725679 h 725679"/>
                <a:gd name="connsiteX6" fmla="*/ 21503 w 724494"/>
                <a:gd name="connsiteY6" fmla="*/ 596015 h 725679"/>
                <a:gd name="connsiteX7" fmla="*/ 0 w 724494"/>
                <a:gd name="connsiteY7" fmla="*/ 578274 h 725679"/>
                <a:gd name="connsiteX8" fmla="*/ 94604 w 724494"/>
                <a:gd name="connsiteY8" fmla="*/ 500218 h 725679"/>
                <a:gd name="connsiteX9" fmla="*/ 313056 w 724494"/>
                <a:gd name="connsiteY9" fmla="*/ 40991 h 725679"/>
                <a:gd name="connsiteX10" fmla="*/ 315126 w 724494"/>
                <a:gd name="connsiteY10" fmla="*/ 0 h 72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4494" h="725679">
                  <a:moveTo>
                    <a:pt x="315126" y="0"/>
                  </a:moveTo>
                  <a:lnTo>
                    <a:pt x="389759" y="40509"/>
                  </a:lnTo>
                  <a:cubicBezTo>
                    <a:pt x="591714" y="176947"/>
                    <a:pt x="724494" y="408003"/>
                    <a:pt x="724494" y="670070"/>
                  </a:cubicBezTo>
                  <a:lnTo>
                    <a:pt x="724431" y="671319"/>
                  </a:lnTo>
                  <a:lnTo>
                    <a:pt x="599003" y="710254"/>
                  </a:lnTo>
                  <a:cubicBezTo>
                    <a:pt x="549580" y="720368"/>
                    <a:pt x="498407" y="725679"/>
                    <a:pt x="445993" y="725679"/>
                  </a:cubicBezTo>
                  <a:cubicBezTo>
                    <a:pt x="288753" y="725679"/>
                    <a:pt x="142677" y="677878"/>
                    <a:pt x="21503" y="596015"/>
                  </a:cubicBezTo>
                  <a:lnTo>
                    <a:pt x="0" y="578274"/>
                  </a:lnTo>
                  <a:lnTo>
                    <a:pt x="94604" y="500218"/>
                  </a:lnTo>
                  <a:cubicBezTo>
                    <a:pt x="214823" y="380000"/>
                    <a:pt x="294912" y="219652"/>
                    <a:pt x="313056" y="40991"/>
                  </a:cubicBezTo>
                  <a:lnTo>
                    <a:pt x="31512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630F719-82B2-4434-A252-C01B8B180D78}"/>
                </a:ext>
              </a:extLst>
            </p:cNvPr>
            <p:cNvSpPr/>
            <p:nvPr/>
          </p:nvSpPr>
          <p:spPr>
            <a:xfrm>
              <a:off x="5828094" y="3855438"/>
              <a:ext cx="1205218" cy="1429295"/>
            </a:xfrm>
            <a:custGeom>
              <a:avLst/>
              <a:gdLst>
                <a:gd name="connsiteX0" fmla="*/ 759225 w 1205218"/>
                <a:gd name="connsiteY0" fmla="*/ 0 h 1429295"/>
                <a:gd name="connsiteX1" fmla="*/ 1183715 w 1205218"/>
                <a:gd name="connsiteY1" fmla="*/ 129664 h 1429295"/>
                <a:gd name="connsiteX2" fmla="*/ 1205218 w 1205218"/>
                <a:gd name="connsiteY2" fmla="*/ 147406 h 1429295"/>
                <a:gd name="connsiteX3" fmla="*/ 1110614 w 1205218"/>
                <a:gd name="connsiteY3" fmla="*/ 225461 h 1429295"/>
                <a:gd name="connsiteX4" fmla="*/ 892162 w 1205218"/>
                <a:gd name="connsiteY4" fmla="*/ 684688 h 1429295"/>
                <a:gd name="connsiteX5" fmla="*/ 888305 w 1205218"/>
                <a:gd name="connsiteY5" fmla="*/ 761065 h 1429295"/>
                <a:gd name="connsiteX6" fmla="*/ 871219 w 1205218"/>
                <a:gd name="connsiteY6" fmla="*/ 766369 h 1429295"/>
                <a:gd name="connsiteX7" fmla="*/ 411438 w 1205218"/>
                <a:gd name="connsiteY7" fmla="*/ 1388304 h 1429295"/>
                <a:gd name="connsiteX8" fmla="*/ 409368 w 1205218"/>
                <a:gd name="connsiteY8" fmla="*/ 1429295 h 1429295"/>
                <a:gd name="connsiteX9" fmla="*/ 334735 w 1205218"/>
                <a:gd name="connsiteY9" fmla="*/ 1388786 h 1429295"/>
                <a:gd name="connsiteX10" fmla="*/ 0 w 1205218"/>
                <a:gd name="connsiteY10" fmla="*/ 759225 h 1429295"/>
                <a:gd name="connsiteX11" fmla="*/ 759225 w 1205218"/>
                <a:gd name="connsiteY11" fmla="*/ 0 h 142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5218" h="1429295">
                  <a:moveTo>
                    <a:pt x="759225" y="0"/>
                  </a:moveTo>
                  <a:cubicBezTo>
                    <a:pt x="916466" y="0"/>
                    <a:pt x="1062542" y="47801"/>
                    <a:pt x="1183715" y="129664"/>
                  </a:cubicBezTo>
                  <a:lnTo>
                    <a:pt x="1205218" y="147406"/>
                  </a:lnTo>
                  <a:lnTo>
                    <a:pt x="1110614" y="225461"/>
                  </a:lnTo>
                  <a:cubicBezTo>
                    <a:pt x="990396" y="345680"/>
                    <a:pt x="910306" y="506028"/>
                    <a:pt x="892162" y="684688"/>
                  </a:cubicBezTo>
                  <a:lnTo>
                    <a:pt x="888305" y="761065"/>
                  </a:lnTo>
                  <a:lnTo>
                    <a:pt x="871219" y="766369"/>
                  </a:lnTo>
                  <a:cubicBezTo>
                    <a:pt x="621430" y="872021"/>
                    <a:pt x="439950" y="1107552"/>
                    <a:pt x="411438" y="1388304"/>
                  </a:cubicBezTo>
                  <a:lnTo>
                    <a:pt x="409368" y="1429295"/>
                  </a:lnTo>
                  <a:lnTo>
                    <a:pt x="334735" y="1388786"/>
                  </a:lnTo>
                  <a:cubicBezTo>
                    <a:pt x="132780" y="1252348"/>
                    <a:pt x="0" y="1021293"/>
                    <a:pt x="0" y="759225"/>
                  </a:cubicBezTo>
                  <a:cubicBezTo>
                    <a:pt x="0" y="339917"/>
                    <a:pt x="339917" y="0"/>
                    <a:pt x="759225" y="0"/>
                  </a:cubicBez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3FE858F-3627-4EE3-B345-8AB7A305BE23}"/>
                </a:ext>
              </a:extLst>
            </p:cNvPr>
            <p:cNvSpPr/>
            <p:nvPr/>
          </p:nvSpPr>
          <p:spPr>
            <a:xfrm>
              <a:off x="7033312" y="3858526"/>
              <a:ext cx="1201474" cy="1464090"/>
            </a:xfrm>
            <a:custGeom>
              <a:avLst/>
              <a:gdLst>
                <a:gd name="connsiteX0" fmla="*/ 442249 w 1201474"/>
                <a:gd name="connsiteY0" fmla="*/ 0 h 1464090"/>
                <a:gd name="connsiteX1" fmla="*/ 1201474 w 1201474"/>
                <a:gd name="connsiteY1" fmla="*/ 759225 h 1464090"/>
                <a:gd name="connsiteX2" fmla="*/ 737773 w 1201474"/>
                <a:gd name="connsiteY2" fmla="*/ 1458786 h 1464090"/>
                <a:gd name="connsiteX3" fmla="*/ 720687 w 1201474"/>
                <a:gd name="connsiteY3" fmla="*/ 1464090 h 1464090"/>
                <a:gd name="connsiteX4" fmla="*/ 720750 w 1201474"/>
                <a:gd name="connsiteY4" fmla="*/ 1462841 h 1464090"/>
                <a:gd name="connsiteX5" fmla="*/ 386015 w 1201474"/>
                <a:gd name="connsiteY5" fmla="*/ 833280 h 1464090"/>
                <a:gd name="connsiteX6" fmla="*/ 311382 w 1201474"/>
                <a:gd name="connsiteY6" fmla="*/ 792771 h 1464090"/>
                <a:gd name="connsiteX7" fmla="*/ 313232 w 1201474"/>
                <a:gd name="connsiteY7" fmla="*/ 756136 h 1464090"/>
                <a:gd name="connsiteX8" fmla="*/ 90860 w 1201474"/>
                <a:gd name="connsiteY8" fmla="*/ 219283 h 1464090"/>
                <a:gd name="connsiteX9" fmla="*/ 0 w 1201474"/>
                <a:gd name="connsiteY9" fmla="*/ 144317 h 1464090"/>
                <a:gd name="connsiteX10" fmla="*/ 17759 w 1201474"/>
                <a:gd name="connsiteY10" fmla="*/ 129664 h 1464090"/>
                <a:gd name="connsiteX11" fmla="*/ 442249 w 1201474"/>
                <a:gd name="connsiteY11" fmla="*/ 0 h 146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1474" h="1464090">
                  <a:moveTo>
                    <a:pt x="442249" y="0"/>
                  </a:moveTo>
                  <a:cubicBezTo>
                    <a:pt x="861557" y="0"/>
                    <a:pt x="1201474" y="339917"/>
                    <a:pt x="1201474" y="759225"/>
                  </a:cubicBezTo>
                  <a:cubicBezTo>
                    <a:pt x="1201474" y="1073706"/>
                    <a:pt x="1010271" y="1343530"/>
                    <a:pt x="737773" y="1458786"/>
                  </a:cubicBezTo>
                  <a:lnTo>
                    <a:pt x="720687" y="1464090"/>
                  </a:lnTo>
                  <a:lnTo>
                    <a:pt x="720750" y="1462841"/>
                  </a:lnTo>
                  <a:cubicBezTo>
                    <a:pt x="720750" y="1200774"/>
                    <a:pt x="587970" y="969718"/>
                    <a:pt x="386015" y="833280"/>
                  </a:cubicBezTo>
                  <a:lnTo>
                    <a:pt x="311382" y="792771"/>
                  </a:lnTo>
                  <a:lnTo>
                    <a:pt x="313232" y="756136"/>
                  </a:lnTo>
                  <a:cubicBezTo>
                    <a:pt x="313232" y="546482"/>
                    <a:pt x="228253" y="356676"/>
                    <a:pt x="90860" y="219283"/>
                  </a:cubicBezTo>
                  <a:lnTo>
                    <a:pt x="0" y="144317"/>
                  </a:lnTo>
                  <a:lnTo>
                    <a:pt x="17759" y="129664"/>
                  </a:lnTo>
                  <a:cubicBezTo>
                    <a:pt x="138933" y="47801"/>
                    <a:pt x="285009" y="0"/>
                    <a:pt x="44224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9C653E-2569-4B6E-A46F-C1C53F056071}"/>
                </a:ext>
              </a:extLst>
            </p:cNvPr>
            <p:cNvSpPr/>
            <p:nvPr/>
          </p:nvSpPr>
          <p:spPr>
            <a:xfrm>
              <a:off x="6716336" y="4562143"/>
              <a:ext cx="628358" cy="667429"/>
            </a:xfrm>
            <a:custGeom>
              <a:avLst/>
              <a:gdLst>
                <a:gd name="connsiteX0" fmla="*/ 278501 w 628358"/>
                <a:gd name="connsiteY0" fmla="*/ 0 h 667429"/>
                <a:gd name="connsiteX1" fmla="*/ 574025 w 628358"/>
                <a:gd name="connsiteY1" fmla="*/ 59664 h 667429"/>
                <a:gd name="connsiteX2" fmla="*/ 628358 w 628358"/>
                <a:gd name="connsiteY2" fmla="*/ 89155 h 667429"/>
                <a:gd name="connsiteX3" fmla="*/ 626288 w 628358"/>
                <a:gd name="connsiteY3" fmla="*/ 130146 h 667429"/>
                <a:gd name="connsiteX4" fmla="*/ 407836 w 628358"/>
                <a:gd name="connsiteY4" fmla="*/ 589373 h 667429"/>
                <a:gd name="connsiteX5" fmla="*/ 313232 w 628358"/>
                <a:gd name="connsiteY5" fmla="*/ 667429 h 667429"/>
                <a:gd name="connsiteX6" fmla="*/ 222372 w 628358"/>
                <a:gd name="connsiteY6" fmla="*/ 592462 h 667429"/>
                <a:gd name="connsiteX7" fmla="*/ 0 w 628358"/>
                <a:gd name="connsiteY7" fmla="*/ 55609 h 667429"/>
                <a:gd name="connsiteX8" fmla="*/ 63 w 628358"/>
                <a:gd name="connsiteY8" fmla="*/ 54360 h 667429"/>
                <a:gd name="connsiteX9" fmla="*/ 125491 w 628358"/>
                <a:gd name="connsiteY9" fmla="*/ 15425 h 667429"/>
                <a:gd name="connsiteX10" fmla="*/ 278501 w 628358"/>
                <a:gd name="connsiteY10" fmla="*/ 0 h 66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358" h="667429">
                  <a:moveTo>
                    <a:pt x="278501" y="0"/>
                  </a:moveTo>
                  <a:cubicBezTo>
                    <a:pt x="383328" y="0"/>
                    <a:pt x="483193" y="21245"/>
                    <a:pt x="574025" y="59664"/>
                  </a:cubicBezTo>
                  <a:lnTo>
                    <a:pt x="628358" y="89155"/>
                  </a:lnTo>
                  <a:lnTo>
                    <a:pt x="626288" y="130146"/>
                  </a:lnTo>
                  <a:cubicBezTo>
                    <a:pt x="608144" y="308807"/>
                    <a:pt x="528055" y="469155"/>
                    <a:pt x="407836" y="589373"/>
                  </a:cubicBezTo>
                  <a:lnTo>
                    <a:pt x="313232" y="667429"/>
                  </a:lnTo>
                  <a:lnTo>
                    <a:pt x="222372" y="592462"/>
                  </a:lnTo>
                  <a:cubicBezTo>
                    <a:pt x="84979" y="455069"/>
                    <a:pt x="0" y="265263"/>
                    <a:pt x="0" y="55609"/>
                  </a:cubicBezTo>
                  <a:lnTo>
                    <a:pt x="63" y="54360"/>
                  </a:lnTo>
                  <a:lnTo>
                    <a:pt x="125491" y="15425"/>
                  </a:lnTo>
                  <a:cubicBezTo>
                    <a:pt x="174915" y="5311"/>
                    <a:pt x="226088" y="0"/>
                    <a:pt x="278501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E9A445A-A6C7-43E8-82A2-B088E6862170}"/>
                </a:ext>
              </a:extLst>
            </p:cNvPr>
            <p:cNvSpPr/>
            <p:nvPr/>
          </p:nvSpPr>
          <p:spPr>
            <a:xfrm>
              <a:off x="6235613" y="5229572"/>
              <a:ext cx="1518387" cy="851021"/>
            </a:xfrm>
            <a:custGeom>
              <a:avLst/>
              <a:gdLst>
                <a:gd name="connsiteX0" fmla="*/ 793956 w 1518387"/>
                <a:gd name="connsiteY0" fmla="*/ 0 h 851021"/>
                <a:gd name="connsiteX1" fmla="*/ 815459 w 1518387"/>
                <a:gd name="connsiteY1" fmla="*/ 17741 h 851021"/>
                <a:gd name="connsiteX2" fmla="*/ 1239949 w 1518387"/>
                <a:gd name="connsiteY2" fmla="*/ 147405 h 851021"/>
                <a:gd name="connsiteX3" fmla="*/ 1392959 w 1518387"/>
                <a:gd name="connsiteY3" fmla="*/ 131980 h 851021"/>
                <a:gd name="connsiteX4" fmla="*/ 1518387 w 1518387"/>
                <a:gd name="connsiteY4" fmla="*/ 93045 h 851021"/>
                <a:gd name="connsiteX5" fmla="*/ 1514530 w 1518387"/>
                <a:gd name="connsiteY5" fmla="*/ 169422 h 851021"/>
                <a:gd name="connsiteX6" fmla="*/ 759225 w 1518387"/>
                <a:gd name="connsiteY6" fmla="*/ 851021 h 851021"/>
                <a:gd name="connsiteX7" fmla="*/ 0 w 1518387"/>
                <a:gd name="connsiteY7" fmla="*/ 91796 h 851021"/>
                <a:gd name="connsiteX8" fmla="*/ 1850 w 1518387"/>
                <a:gd name="connsiteY8" fmla="*/ 55161 h 851021"/>
                <a:gd name="connsiteX9" fmla="*/ 56183 w 1518387"/>
                <a:gd name="connsiteY9" fmla="*/ 84652 h 851021"/>
                <a:gd name="connsiteX10" fmla="*/ 351707 w 1518387"/>
                <a:gd name="connsiteY10" fmla="*/ 144316 h 851021"/>
                <a:gd name="connsiteX11" fmla="*/ 776197 w 1518387"/>
                <a:gd name="connsiteY11" fmla="*/ 14652 h 851021"/>
                <a:gd name="connsiteX12" fmla="*/ 793956 w 1518387"/>
                <a:gd name="connsiteY12" fmla="*/ 0 h 85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8387" h="851021">
                  <a:moveTo>
                    <a:pt x="793956" y="0"/>
                  </a:moveTo>
                  <a:lnTo>
                    <a:pt x="815459" y="17741"/>
                  </a:lnTo>
                  <a:cubicBezTo>
                    <a:pt x="936633" y="99604"/>
                    <a:pt x="1082709" y="147405"/>
                    <a:pt x="1239949" y="147405"/>
                  </a:cubicBezTo>
                  <a:cubicBezTo>
                    <a:pt x="1292363" y="147405"/>
                    <a:pt x="1343536" y="142094"/>
                    <a:pt x="1392959" y="131980"/>
                  </a:cubicBezTo>
                  <a:lnTo>
                    <a:pt x="1518387" y="93045"/>
                  </a:lnTo>
                  <a:lnTo>
                    <a:pt x="1514530" y="169422"/>
                  </a:lnTo>
                  <a:cubicBezTo>
                    <a:pt x="1475651" y="552266"/>
                    <a:pt x="1152326" y="851021"/>
                    <a:pt x="759225" y="851021"/>
                  </a:cubicBezTo>
                  <a:cubicBezTo>
                    <a:pt x="339917" y="851021"/>
                    <a:pt x="0" y="511104"/>
                    <a:pt x="0" y="91796"/>
                  </a:cubicBezTo>
                  <a:lnTo>
                    <a:pt x="1850" y="55161"/>
                  </a:lnTo>
                  <a:lnTo>
                    <a:pt x="56183" y="84652"/>
                  </a:lnTo>
                  <a:cubicBezTo>
                    <a:pt x="147015" y="123071"/>
                    <a:pt x="246880" y="144316"/>
                    <a:pt x="351707" y="144316"/>
                  </a:cubicBezTo>
                  <a:cubicBezTo>
                    <a:pt x="508948" y="144316"/>
                    <a:pt x="655024" y="96515"/>
                    <a:pt x="776197" y="14652"/>
                  </a:cubicBezTo>
                  <a:lnTo>
                    <a:pt x="79395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EC02748-3E20-4A63-9ABC-DD9EC79CB67E}"/>
                </a:ext>
              </a:extLst>
            </p:cNvPr>
            <p:cNvSpPr/>
            <p:nvPr/>
          </p:nvSpPr>
          <p:spPr>
            <a:xfrm>
              <a:off x="6237462" y="4616503"/>
              <a:ext cx="792106" cy="757385"/>
            </a:xfrm>
            <a:custGeom>
              <a:avLst/>
              <a:gdLst>
                <a:gd name="connsiteX0" fmla="*/ 478937 w 792106"/>
                <a:gd name="connsiteY0" fmla="*/ 0 h 757385"/>
                <a:gd name="connsiteX1" fmla="*/ 478874 w 792106"/>
                <a:gd name="connsiteY1" fmla="*/ 1249 h 757385"/>
                <a:gd name="connsiteX2" fmla="*/ 701246 w 792106"/>
                <a:gd name="connsiteY2" fmla="*/ 538102 h 757385"/>
                <a:gd name="connsiteX3" fmla="*/ 792106 w 792106"/>
                <a:gd name="connsiteY3" fmla="*/ 613069 h 757385"/>
                <a:gd name="connsiteX4" fmla="*/ 774347 w 792106"/>
                <a:gd name="connsiteY4" fmla="*/ 627721 h 757385"/>
                <a:gd name="connsiteX5" fmla="*/ 349857 w 792106"/>
                <a:gd name="connsiteY5" fmla="*/ 757385 h 757385"/>
                <a:gd name="connsiteX6" fmla="*/ 54333 w 792106"/>
                <a:gd name="connsiteY6" fmla="*/ 697721 h 757385"/>
                <a:gd name="connsiteX7" fmla="*/ 0 w 792106"/>
                <a:gd name="connsiteY7" fmla="*/ 668230 h 757385"/>
                <a:gd name="connsiteX8" fmla="*/ 2070 w 792106"/>
                <a:gd name="connsiteY8" fmla="*/ 627239 h 757385"/>
                <a:gd name="connsiteX9" fmla="*/ 461851 w 792106"/>
                <a:gd name="connsiteY9" fmla="*/ 5304 h 757385"/>
                <a:gd name="connsiteX10" fmla="*/ 478937 w 792106"/>
                <a:gd name="connsiteY10" fmla="*/ 0 h 75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2106" h="757385">
                  <a:moveTo>
                    <a:pt x="478937" y="0"/>
                  </a:moveTo>
                  <a:lnTo>
                    <a:pt x="478874" y="1249"/>
                  </a:lnTo>
                  <a:cubicBezTo>
                    <a:pt x="478874" y="210903"/>
                    <a:pt x="563853" y="400709"/>
                    <a:pt x="701246" y="538102"/>
                  </a:cubicBezTo>
                  <a:lnTo>
                    <a:pt x="792106" y="613069"/>
                  </a:lnTo>
                  <a:lnTo>
                    <a:pt x="774347" y="627721"/>
                  </a:lnTo>
                  <a:cubicBezTo>
                    <a:pt x="653174" y="709584"/>
                    <a:pt x="507098" y="757385"/>
                    <a:pt x="349857" y="757385"/>
                  </a:cubicBezTo>
                  <a:cubicBezTo>
                    <a:pt x="245030" y="757385"/>
                    <a:pt x="145165" y="736140"/>
                    <a:pt x="54333" y="697721"/>
                  </a:cubicBezTo>
                  <a:lnTo>
                    <a:pt x="0" y="668230"/>
                  </a:lnTo>
                  <a:lnTo>
                    <a:pt x="2070" y="627239"/>
                  </a:lnTo>
                  <a:cubicBezTo>
                    <a:pt x="30582" y="346487"/>
                    <a:pt x="212062" y="110956"/>
                    <a:pt x="461851" y="5304"/>
                  </a:cubicBezTo>
                  <a:lnTo>
                    <a:pt x="478937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B7956E6F-6041-44E8-8CFB-FE40EAEC7FDE}"/>
              </a:ext>
            </a:extLst>
          </p:cNvPr>
          <p:cNvSpPr/>
          <p:nvPr/>
        </p:nvSpPr>
        <p:spPr>
          <a:xfrm rot="16200000">
            <a:off x="5616836" y="3022860"/>
            <a:ext cx="430868" cy="96458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E8035A-8E62-4382-897C-F5FCDDB8E697}"/>
                  </a:ext>
                </a:extLst>
              </p:cNvPr>
              <p:cNvSpPr txBox="1"/>
              <p:nvPr/>
            </p:nvSpPr>
            <p:spPr>
              <a:xfrm>
                <a:off x="6795348" y="3243544"/>
                <a:ext cx="37246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(Set 1 \ Set 2) </a:t>
                </a:r>
                <a14:m>
                  <m:oMath xmlns:m="http://schemas.openxmlformats.org/officeDocument/2006/math">
                    <m:r>
                      <a:rPr lang="en-GB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800" dirty="0"/>
                  <a:t> Set 3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E8035A-8E62-4382-897C-F5FCDDB8E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348" y="3243544"/>
                <a:ext cx="3724692" cy="523220"/>
              </a:xfrm>
              <a:prstGeom prst="rect">
                <a:avLst/>
              </a:prstGeom>
              <a:blipFill>
                <a:blip r:embed="rId2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16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CD41049-ACB0-49EF-9122-C6F616667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97"/>
          <a:stretch/>
        </p:blipFill>
        <p:spPr>
          <a:xfrm>
            <a:off x="6885788" y="597725"/>
            <a:ext cx="5160246" cy="3407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23FE6-CBF9-4E55-B2D6-409A6415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Place into tree structure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83D8D-54DD-4EE6-BFBF-D42E59F6B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318" y="1512934"/>
            <a:ext cx="4039611" cy="490931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The outermost operation becomes the root</a:t>
            </a:r>
          </a:p>
          <a:p>
            <a:endParaRPr lang="en-GB" dirty="0"/>
          </a:p>
          <a:p>
            <a:r>
              <a:rPr lang="en-GB" dirty="0"/>
              <a:t>Every operand is on the same level</a:t>
            </a:r>
          </a:p>
          <a:p>
            <a:endParaRPr lang="en-GB" dirty="0"/>
          </a:p>
          <a:p>
            <a:r>
              <a:rPr lang="en-GB" dirty="0"/>
              <a:t>Other nested operations become a node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Order is important!</a:t>
            </a:r>
          </a:p>
          <a:p>
            <a:endParaRPr lang="en-GB" dirty="0"/>
          </a:p>
          <a:p>
            <a:r>
              <a:rPr lang="en-GB" dirty="0"/>
              <a:t>Operation with 0 or 1 child will be flagged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A0CE87-D740-4689-B582-55C3C15DBFCA}"/>
              </a:ext>
            </a:extLst>
          </p:cNvPr>
          <p:cNvGrpSpPr/>
          <p:nvPr/>
        </p:nvGrpSpPr>
        <p:grpSpPr>
          <a:xfrm>
            <a:off x="488752" y="1690688"/>
            <a:ext cx="1716118" cy="1586670"/>
            <a:chOff x="5828094" y="3855438"/>
            <a:chExt cx="2406692" cy="2225155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E5D0EFD-E556-47D3-98BA-FC5F2BE58943}"/>
                </a:ext>
              </a:extLst>
            </p:cNvPr>
            <p:cNvSpPr/>
            <p:nvPr/>
          </p:nvSpPr>
          <p:spPr>
            <a:xfrm>
              <a:off x="6716400" y="4002843"/>
              <a:ext cx="630145" cy="648454"/>
            </a:xfrm>
            <a:custGeom>
              <a:avLst/>
              <a:gdLst>
                <a:gd name="connsiteX0" fmla="*/ 316913 w 630145"/>
                <a:gd name="connsiteY0" fmla="*/ 0 h 648454"/>
                <a:gd name="connsiteX1" fmla="*/ 407773 w 630145"/>
                <a:gd name="connsiteY1" fmla="*/ 74966 h 648454"/>
                <a:gd name="connsiteX2" fmla="*/ 630145 w 630145"/>
                <a:gd name="connsiteY2" fmla="*/ 611819 h 648454"/>
                <a:gd name="connsiteX3" fmla="*/ 628295 w 630145"/>
                <a:gd name="connsiteY3" fmla="*/ 648454 h 648454"/>
                <a:gd name="connsiteX4" fmla="*/ 573962 w 630145"/>
                <a:gd name="connsiteY4" fmla="*/ 618963 h 648454"/>
                <a:gd name="connsiteX5" fmla="*/ 278438 w 630145"/>
                <a:gd name="connsiteY5" fmla="*/ 559299 h 648454"/>
                <a:gd name="connsiteX6" fmla="*/ 125428 w 630145"/>
                <a:gd name="connsiteY6" fmla="*/ 574724 h 648454"/>
                <a:gd name="connsiteX7" fmla="*/ 0 w 630145"/>
                <a:gd name="connsiteY7" fmla="*/ 613659 h 648454"/>
                <a:gd name="connsiteX8" fmla="*/ 3857 w 630145"/>
                <a:gd name="connsiteY8" fmla="*/ 537282 h 648454"/>
                <a:gd name="connsiteX9" fmla="*/ 222309 w 630145"/>
                <a:gd name="connsiteY9" fmla="*/ 78055 h 648454"/>
                <a:gd name="connsiteX10" fmla="*/ 316913 w 630145"/>
                <a:gd name="connsiteY10" fmla="*/ 0 h 64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145" h="648454">
                  <a:moveTo>
                    <a:pt x="316913" y="0"/>
                  </a:moveTo>
                  <a:lnTo>
                    <a:pt x="407773" y="74966"/>
                  </a:lnTo>
                  <a:cubicBezTo>
                    <a:pt x="545166" y="212359"/>
                    <a:pt x="630145" y="402165"/>
                    <a:pt x="630145" y="611819"/>
                  </a:cubicBezTo>
                  <a:lnTo>
                    <a:pt x="628295" y="648454"/>
                  </a:lnTo>
                  <a:lnTo>
                    <a:pt x="573962" y="618963"/>
                  </a:lnTo>
                  <a:cubicBezTo>
                    <a:pt x="483130" y="580544"/>
                    <a:pt x="383265" y="559299"/>
                    <a:pt x="278438" y="559299"/>
                  </a:cubicBezTo>
                  <a:cubicBezTo>
                    <a:pt x="226025" y="559299"/>
                    <a:pt x="174852" y="564610"/>
                    <a:pt x="125428" y="574724"/>
                  </a:cubicBezTo>
                  <a:lnTo>
                    <a:pt x="0" y="613659"/>
                  </a:lnTo>
                  <a:lnTo>
                    <a:pt x="3857" y="537282"/>
                  </a:lnTo>
                  <a:cubicBezTo>
                    <a:pt x="22001" y="358622"/>
                    <a:pt x="102091" y="198274"/>
                    <a:pt x="222309" y="78055"/>
                  </a:cubicBezTo>
                  <a:lnTo>
                    <a:pt x="316913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334D76C-123B-4E5E-9A57-CF41A1348C9A}"/>
                </a:ext>
              </a:extLst>
            </p:cNvPr>
            <p:cNvSpPr/>
            <p:nvPr/>
          </p:nvSpPr>
          <p:spPr>
            <a:xfrm>
              <a:off x="7029568" y="4651298"/>
              <a:ext cx="724494" cy="725679"/>
            </a:xfrm>
            <a:custGeom>
              <a:avLst/>
              <a:gdLst>
                <a:gd name="connsiteX0" fmla="*/ 315126 w 724494"/>
                <a:gd name="connsiteY0" fmla="*/ 0 h 725679"/>
                <a:gd name="connsiteX1" fmla="*/ 389759 w 724494"/>
                <a:gd name="connsiteY1" fmla="*/ 40509 h 725679"/>
                <a:gd name="connsiteX2" fmla="*/ 724494 w 724494"/>
                <a:gd name="connsiteY2" fmla="*/ 670070 h 725679"/>
                <a:gd name="connsiteX3" fmla="*/ 724431 w 724494"/>
                <a:gd name="connsiteY3" fmla="*/ 671319 h 725679"/>
                <a:gd name="connsiteX4" fmla="*/ 599003 w 724494"/>
                <a:gd name="connsiteY4" fmla="*/ 710254 h 725679"/>
                <a:gd name="connsiteX5" fmla="*/ 445993 w 724494"/>
                <a:gd name="connsiteY5" fmla="*/ 725679 h 725679"/>
                <a:gd name="connsiteX6" fmla="*/ 21503 w 724494"/>
                <a:gd name="connsiteY6" fmla="*/ 596015 h 725679"/>
                <a:gd name="connsiteX7" fmla="*/ 0 w 724494"/>
                <a:gd name="connsiteY7" fmla="*/ 578274 h 725679"/>
                <a:gd name="connsiteX8" fmla="*/ 94604 w 724494"/>
                <a:gd name="connsiteY8" fmla="*/ 500218 h 725679"/>
                <a:gd name="connsiteX9" fmla="*/ 313056 w 724494"/>
                <a:gd name="connsiteY9" fmla="*/ 40991 h 725679"/>
                <a:gd name="connsiteX10" fmla="*/ 315126 w 724494"/>
                <a:gd name="connsiteY10" fmla="*/ 0 h 72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4494" h="725679">
                  <a:moveTo>
                    <a:pt x="315126" y="0"/>
                  </a:moveTo>
                  <a:lnTo>
                    <a:pt x="389759" y="40509"/>
                  </a:lnTo>
                  <a:cubicBezTo>
                    <a:pt x="591714" y="176947"/>
                    <a:pt x="724494" y="408003"/>
                    <a:pt x="724494" y="670070"/>
                  </a:cubicBezTo>
                  <a:lnTo>
                    <a:pt x="724431" y="671319"/>
                  </a:lnTo>
                  <a:lnTo>
                    <a:pt x="599003" y="710254"/>
                  </a:lnTo>
                  <a:cubicBezTo>
                    <a:pt x="549580" y="720368"/>
                    <a:pt x="498407" y="725679"/>
                    <a:pt x="445993" y="725679"/>
                  </a:cubicBezTo>
                  <a:cubicBezTo>
                    <a:pt x="288753" y="725679"/>
                    <a:pt x="142677" y="677878"/>
                    <a:pt x="21503" y="596015"/>
                  </a:cubicBezTo>
                  <a:lnTo>
                    <a:pt x="0" y="578274"/>
                  </a:lnTo>
                  <a:lnTo>
                    <a:pt x="94604" y="500218"/>
                  </a:lnTo>
                  <a:cubicBezTo>
                    <a:pt x="214823" y="380000"/>
                    <a:pt x="294912" y="219652"/>
                    <a:pt x="313056" y="40991"/>
                  </a:cubicBezTo>
                  <a:lnTo>
                    <a:pt x="31512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630F719-82B2-4434-A252-C01B8B180D78}"/>
                </a:ext>
              </a:extLst>
            </p:cNvPr>
            <p:cNvSpPr/>
            <p:nvPr/>
          </p:nvSpPr>
          <p:spPr>
            <a:xfrm>
              <a:off x="5828094" y="3855438"/>
              <a:ext cx="1205218" cy="1429295"/>
            </a:xfrm>
            <a:custGeom>
              <a:avLst/>
              <a:gdLst>
                <a:gd name="connsiteX0" fmla="*/ 759225 w 1205218"/>
                <a:gd name="connsiteY0" fmla="*/ 0 h 1429295"/>
                <a:gd name="connsiteX1" fmla="*/ 1183715 w 1205218"/>
                <a:gd name="connsiteY1" fmla="*/ 129664 h 1429295"/>
                <a:gd name="connsiteX2" fmla="*/ 1205218 w 1205218"/>
                <a:gd name="connsiteY2" fmla="*/ 147406 h 1429295"/>
                <a:gd name="connsiteX3" fmla="*/ 1110614 w 1205218"/>
                <a:gd name="connsiteY3" fmla="*/ 225461 h 1429295"/>
                <a:gd name="connsiteX4" fmla="*/ 892162 w 1205218"/>
                <a:gd name="connsiteY4" fmla="*/ 684688 h 1429295"/>
                <a:gd name="connsiteX5" fmla="*/ 888305 w 1205218"/>
                <a:gd name="connsiteY5" fmla="*/ 761065 h 1429295"/>
                <a:gd name="connsiteX6" fmla="*/ 871219 w 1205218"/>
                <a:gd name="connsiteY6" fmla="*/ 766369 h 1429295"/>
                <a:gd name="connsiteX7" fmla="*/ 411438 w 1205218"/>
                <a:gd name="connsiteY7" fmla="*/ 1388304 h 1429295"/>
                <a:gd name="connsiteX8" fmla="*/ 409368 w 1205218"/>
                <a:gd name="connsiteY8" fmla="*/ 1429295 h 1429295"/>
                <a:gd name="connsiteX9" fmla="*/ 334735 w 1205218"/>
                <a:gd name="connsiteY9" fmla="*/ 1388786 h 1429295"/>
                <a:gd name="connsiteX10" fmla="*/ 0 w 1205218"/>
                <a:gd name="connsiteY10" fmla="*/ 759225 h 1429295"/>
                <a:gd name="connsiteX11" fmla="*/ 759225 w 1205218"/>
                <a:gd name="connsiteY11" fmla="*/ 0 h 142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5218" h="1429295">
                  <a:moveTo>
                    <a:pt x="759225" y="0"/>
                  </a:moveTo>
                  <a:cubicBezTo>
                    <a:pt x="916466" y="0"/>
                    <a:pt x="1062542" y="47801"/>
                    <a:pt x="1183715" y="129664"/>
                  </a:cubicBezTo>
                  <a:lnTo>
                    <a:pt x="1205218" y="147406"/>
                  </a:lnTo>
                  <a:lnTo>
                    <a:pt x="1110614" y="225461"/>
                  </a:lnTo>
                  <a:cubicBezTo>
                    <a:pt x="990396" y="345680"/>
                    <a:pt x="910306" y="506028"/>
                    <a:pt x="892162" y="684688"/>
                  </a:cubicBezTo>
                  <a:lnTo>
                    <a:pt x="888305" y="761065"/>
                  </a:lnTo>
                  <a:lnTo>
                    <a:pt x="871219" y="766369"/>
                  </a:lnTo>
                  <a:cubicBezTo>
                    <a:pt x="621430" y="872021"/>
                    <a:pt x="439950" y="1107552"/>
                    <a:pt x="411438" y="1388304"/>
                  </a:cubicBezTo>
                  <a:lnTo>
                    <a:pt x="409368" y="1429295"/>
                  </a:lnTo>
                  <a:lnTo>
                    <a:pt x="334735" y="1388786"/>
                  </a:lnTo>
                  <a:cubicBezTo>
                    <a:pt x="132780" y="1252348"/>
                    <a:pt x="0" y="1021293"/>
                    <a:pt x="0" y="759225"/>
                  </a:cubicBezTo>
                  <a:cubicBezTo>
                    <a:pt x="0" y="339917"/>
                    <a:pt x="339917" y="0"/>
                    <a:pt x="759225" y="0"/>
                  </a:cubicBez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3FE858F-3627-4EE3-B345-8AB7A305BE23}"/>
                </a:ext>
              </a:extLst>
            </p:cNvPr>
            <p:cNvSpPr/>
            <p:nvPr/>
          </p:nvSpPr>
          <p:spPr>
            <a:xfrm>
              <a:off x="7033312" y="3858526"/>
              <a:ext cx="1201474" cy="1464090"/>
            </a:xfrm>
            <a:custGeom>
              <a:avLst/>
              <a:gdLst>
                <a:gd name="connsiteX0" fmla="*/ 442249 w 1201474"/>
                <a:gd name="connsiteY0" fmla="*/ 0 h 1464090"/>
                <a:gd name="connsiteX1" fmla="*/ 1201474 w 1201474"/>
                <a:gd name="connsiteY1" fmla="*/ 759225 h 1464090"/>
                <a:gd name="connsiteX2" fmla="*/ 737773 w 1201474"/>
                <a:gd name="connsiteY2" fmla="*/ 1458786 h 1464090"/>
                <a:gd name="connsiteX3" fmla="*/ 720687 w 1201474"/>
                <a:gd name="connsiteY3" fmla="*/ 1464090 h 1464090"/>
                <a:gd name="connsiteX4" fmla="*/ 720750 w 1201474"/>
                <a:gd name="connsiteY4" fmla="*/ 1462841 h 1464090"/>
                <a:gd name="connsiteX5" fmla="*/ 386015 w 1201474"/>
                <a:gd name="connsiteY5" fmla="*/ 833280 h 1464090"/>
                <a:gd name="connsiteX6" fmla="*/ 311382 w 1201474"/>
                <a:gd name="connsiteY6" fmla="*/ 792771 h 1464090"/>
                <a:gd name="connsiteX7" fmla="*/ 313232 w 1201474"/>
                <a:gd name="connsiteY7" fmla="*/ 756136 h 1464090"/>
                <a:gd name="connsiteX8" fmla="*/ 90860 w 1201474"/>
                <a:gd name="connsiteY8" fmla="*/ 219283 h 1464090"/>
                <a:gd name="connsiteX9" fmla="*/ 0 w 1201474"/>
                <a:gd name="connsiteY9" fmla="*/ 144317 h 1464090"/>
                <a:gd name="connsiteX10" fmla="*/ 17759 w 1201474"/>
                <a:gd name="connsiteY10" fmla="*/ 129664 h 1464090"/>
                <a:gd name="connsiteX11" fmla="*/ 442249 w 1201474"/>
                <a:gd name="connsiteY11" fmla="*/ 0 h 146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1474" h="1464090">
                  <a:moveTo>
                    <a:pt x="442249" y="0"/>
                  </a:moveTo>
                  <a:cubicBezTo>
                    <a:pt x="861557" y="0"/>
                    <a:pt x="1201474" y="339917"/>
                    <a:pt x="1201474" y="759225"/>
                  </a:cubicBezTo>
                  <a:cubicBezTo>
                    <a:pt x="1201474" y="1073706"/>
                    <a:pt x="1010271" y="1343530"/>
                    <a:pt x="737773" y="1458786"/>
                  </a:cubicBezTo>
                  <a:lnTo>
                    <a:pt x="720687" y="1464090"/>
                  </a:lnTo>
                  <a:lnTo>
                    <a:pt x="720750" y="1462841"/>
                  </a:lnTo>
                  <a:cubicBezTo>
                    <a:pt x="720750" y="1200774"/>
                    <a:pt x="587970" y="969718"/>
                    <a:pt x="386015" y="833280"/>
                  </a:cubicBezTo>
                  <a:lnTo>
                    <a:pt x="311382" y="792771"/>
                  </a:lnTo>
                  <a:lnTo>
                    <a:pt x="313232" y="756136"/>
                  </a:lnTo>
                  <a:cubicBezTo>
                    <a:pt x="313232" y="546482"/>
                    <a:pt x="228253" y="356676"/>
                    <a:pt x="90860" y="219283"/>
                  </a:cubicBezTo>
                  <a:lnTo>
                    <a:pt x="0" y="144317"/>
                  </a:lnTo>
                  <a:lnTo>
                    <a:pt x="17759" y="129664"/>
                  </a:lnTo>
                  <a:cubicBezTo>
                    <a:pt x="138933" y="47801"/>
                    <a:pt x="285009" y="0"/>
                    <a:pt x="44224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9C653E-2569-4B6E-A46F-C1C53F056071}"/>
                </a:ext>
              </a:extLst>
            </p:cNvPr>
            <p:cNvSpPr/>
            <p:nvPr/>
          </p:nvSpPr>
          <p:spPr>
            <a:xfrm>
              <a:off x="6716336" y="4562143"/>
              <a:ext cx="628358" cy="667429"/>
            </a:xfrm>
            <a:custGeom>
              <a:avLst/>
              <a:gdLst>
                <a:gd name="connsiteX0" fmla="*/ 278501 w 628358"/>
                <a:gd name="connsiteY0" fmla="*/ 0 h 667429"/>
                <a:gd name="connsiteX1" fmla="*/ 574025 w 628358"/>
                <a:gd name="connsiteY1" fmla="*/ 59664 h 667429"/>
                <a:gd name="connsiteX2" fmla="*/ 628358 w 628358"/>
                <a:gd name="connsiteY2" fmla="*/ 89155 h 667429"/>
                <a:gd name="connsiteX3" fmla="*/ 626288 w 628358"/>
                <a:gd name="connsiteY3" fmla="*/ 130146 h 667429"/>
                <a:gd name="connsiteX4" fmla="*/ 407836 w 628358"/>
                <a:gd name="connsiteY4" fmla="*/ 589373 h 667429"/>
                <a:gd name="connsiteX5" fmla="*/ 313232 w 628358"/>
                <a:gd name="connsiteY5" fmla="*/ 667429 h 667429"/>
                <a:gd name="connsiteX6" fmla="*/ 222372 w 628358"/>
                <a:gd name="connsiteY6" fmla="*/ 592462 h 667429"/>
                <a:gd name="connsiteX7" fmla="*/ 0 w 628358"/>
                <a:gd name="connsiteY7" fmla="*/ 55609 h 667429"/>
                <a:gd name="connsiteX8" fmla="*/ 63 w 628358"/>
                <a:gd name="connsiteY8" fmla="*/ 54360 h 667429"/>
                <a:gd name="connsiteX9" fmla="*/ 125491 w 628358"/>
                <a:gd name="connsiteY9" fmla="*/ 15425 h 667429"/>
                <a:gd name="connsiteX10" fmla="*/ 278501 w 628358"/>
                <a:gd name="connsiteY10" fmla="*/ 0 h 66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358" h="667429">
                  <a:moveTo>
                    <a:pt x="278501" y="0"/>
                  </a:moveTo>
                  <a:cubicBezTo>
                    <a:pt x="383328" y="0"/>
                    <a:pt x="483193" y="21245"/>
                    <a:pt x="574025" y="59664"/>
                  </a:cubicBezTo>
                  <a:lnTo>
                    <a:pt x="628358" y="89155"/>
                  </a:lnTo>
                  <a:lnTo>
                    <a:pt x="626288" y="130146"/>
                  </a:lnTo>
                  <a:cubicBezTo>
                    <a:pt x="608144" y="308807"/>
                    <a:pt x="528055" y="469155"/>
                    <a:pt x="407836" y="589373"/>
                  </a:cubicBezTo>
                  <a:lnTo>
                    <a:pt x="313232" y="667429"/>
                  </a:lnTo>
                  <a:lnTo>
                    <a:pt x="222372" y="592462"/>
                  </a:lnTo>
                  <a:cubicBezTo>
                    <a:pt x="84979" y="455069"/>
                    <a:pt x="0" y="265263"/>
                    <a:pt x="0" y="55609"/>
                  </a:cubicBezTo>
                  <a:lnTo>
                    <a:pt x="63" y="54360"/>
                  </a:lnTo>
                  <a:lnTo>
                    <a:pt x="125491" y="15425"/>
                  </a:lnTo>
                  <a:cubicBezTo>
                    <a:pt x="174915" y="5311"/>
                    <a:pt x="226088" y="0"/>
                    <a:pt x="278501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E9A445A-A6C7-43E8-82A2-B088E6862170}"/>
                </a:ext>
              </a:extLst>
            </p:cNvPr>
            <p:cNvSpPr/>
            <p:nvPr/>
          </p:nvSpPr>
          <p:spPr>
            <a:xfrm>
              <a:off x="6235613" y="5229572"/>
              <a:ext cx="1518387" cy="851021"/>
            </a:xfrm>
            <a:custGeom>
              <a:avLst/>
              <a:gdLst>
                <a:gd name="connsiteX0" fmla="*/ 793956 w 1518387"/>
                <a:gd name="connsiteY0" fmla="*/ 0 h 851021"/>
                <a:gd name="connsiteX1" fmla="*/ 815459 w 1518387"/>
                <a:gd name="connsiteY1" fmla="*/ 17741 h 851021"/>
                <a:gd name="connsiteX2" fmla="*/ 1239949 w 1518387"/>
                <a:gd name="connsiteY2" fmla="*/ 147405 h 851021"/>
                <a:gd name="connsiteX3" fmla="*/ 1392959 w 1518387"/>
                <a:gd name="connsiteY3" fmla="*/ 131980 h 851021"/>
                <a:gd name="connsiteX4" fmla="*/ 1518387 w 1518387"/>
                <a:gd name="connsiteY4" fmla="*/ 93045 h 851021"/>
                <a:gd name="connsiteX5" fmla="*/ 1514530 w 1518387"/>
                <a:gd name="connsiteY5" fmla="*/ 169422 h 851021"/>
                <a:gd name="connsiteX6" fmla="*/ 759225 w 1518387"/>
                <a:gd name="connsiteY6" fmla="*/ 851021 h 851021"/>
                <a:gd name="connsiteX7" fmla="*/ 0 w 1518387"/>
                <a:gd name="connsiteY7" fmla="*/ 91796 h 851021"/>
                <a:gd name="connsiteX8" fmla="*/ 1850 w 1518387"/>
                <a:gd name="connsiteY8" fmla="*/ 55161 h 851021"/>
                <a:gd name="connsiteX9" fmla="*/ 56183 w 1518387"/>
                <a:gd name="connsiteY9" fmla="*/ 84652 h 851021"/>
                <a:gd name="connsiteX10" fmla="*/ 351707 w 1518387"/>
                <a:gd name="connsiteY10" fmla="*/ 144316 h 851021"/>
                <a:gd name="connsiteX11" fmla="*/ 776197 w 1518387"/>
                <a:gd name="connsiteY11" fmla="*/ 14652 h 851021"/>
                <a:gd name="connsiteX12" fmla="*/ 793956 w 1518387"/>
                <a:gd name="connsiteY12" fmla="*/ 0 h 85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8387" h="851021">
                  <a:moveTo>
                    <a:pt x="793956" y="0"/>
                  </a:moveTo>
                  <a:lnTo>
                    <a:pt x="815459" y="17741"/>
                  </a:lnTo>
                  <a:cubicBezTo>
                    <a:pt x="936633" y="99604"/>
                    <a:pt x="1082709" y="147405"/>
                    <a:pt x="1239949" y="147405"/>
                  </a:cubicBezTo>
                  <a:cubicBezTo>
                    <a:pt x="1292363" y="147405"/>
                    <a:pt x="1343536" y="142094"/>
                    <a:pt x="1392959" y="131980"/>
                  </a:cubicBezTo>
                  <a:lnTo>
                    <a:pt x="1518387" y="93045"/>
                  </a:lnTo>
                  <a:lnTo>
                    <a:pt x="1514530" y="169422"/>
                  </a:lnTo>
                  <a:cubicBezTo>
                    <a:pt x="1475651" y="552266"/>
                    <a:pt x="1152326" y="851021"/>
                    <a:pt x="759225" y="851021"/>
                  </a:cubicBezTo>
                  <a:cubicBezTo>
                    <a:pt x="339917" y="851021"/>
                    <a:pt x="0" y="511104"/>
                    <a:pt x="0" y="91796"/>
                  </a:cubicBezTo>
                  <a:lnTo>
                    <a:pt x="1850" y="55161"/>
                  </a:lnTo>
                  <a:lnTo>
                    <a:pt x="56183" y="84652"/>
                  </a:lnTo>
                  <a:cubicBezTo>
                    <a:pt x="147015" y="123071"/>
                    <a:pt x="246880" y="144316"/>
                    <a:pt x="351707" y="144316"/>
                  </a:cubicBezTo>
                  <a:cubicBezTo>
                    <a:pt x="508948" y="144316"/>
                    <a:pt x="655024" y="96515"/>
                    <a:pt x="776197" y="14652"/>
                  </a:cubicBezTo>
                  <a:lnTo>
                    <a:pt x="79395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EC02748-3E20-4A63-9ABC-DD9EC79CB67E}"/>
                </a:ext>
              </a:extLst>
            </p:cNvPr>
            <p:cNvSpPr/>
            <p:nvPr/>
          </p:nvSpPr>
          <p:spPr>
            <a:xfrm>
              <a:off x="6237462" y="4616503"/>
              <a:ext cx="792106" cy="757385"/>
            </a:xfrm>
            <a:custGeom>
              <a:avLst/>
              <a:gdLst>
                <a:gd name="connsiteX0" fmla="*/ 478937 w 792106"/>
                <a:gd name="connsiteY0" fmla="*/ 0 h 757385"/>
                <a:gd name="connsiteX1" fmla="*/ 478874 w 792106"/>
                <a:gd name="connsiteY1" fmla="*/ 1249 h 757385"/>
                <a:gd name="connsiteX2" fmla="*/ 701246 w 792106"/>
                <a:gd name="connsiteY2" fmla="*/ 538102 h 757385"/>
                <a:gd name="connsiteX3" fmla="*/ 792106 w 792106"/>
                <a:gd name="connsiteY3" fmla="*/ 613069 h 757385"/>
                <a:gd name="connsiteX4" fmla="*/ 774347 w 792106"/>
                <a:gd name="connsiteY4" fmla="*/ 627721 h 757385"/>
                <a:gd name="connsiteX5" fmla="*/ 349857 w 792106"/>
                <a:gd name="connsiteY5" fmla="*/ 757385 h 757385"/>
                <a:gd name="connsiteX6" fmla="*/ 54333 w 792106"/>
                <a:gd name="connsiteY6" fmla="*/ 697721 h 757385"/>
                <a:gd name="connsiteX7" fmla="*/ 0 w 792106"/>
                <a:gd name="connsiteY7" fmla="*/ 668230 h 757385"/>
                <a:gd name="connsiteX8" fmla="*/ 2070 w 792106"/>
                <a:gd name="connsiteY8" fmla="*/ 627239 h 757385"/>
                <a:gd name="connsiteX9" fmla="*/ 461851 w 792106"/>
                <a:gd name="connsiteY9" fmla="*/ 5304 h 757385"/>
                <a:gd name="connsiteX10" fmla="*/ 478937 w 792106"/>
                <a:gd name="connsiteY10" fmla="*/ 0 h 75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2106" h="757385">
                  <a:moveTo>
                    <a:pt x="478937" y="0"/>
                  </a:moveTo>
                  <a:lnTo>
                    <a:pt x="478874" y="1249"/>
                  </a:lnTo>
                  <a:cubicBezTo>
                    <a:pt x="478874" y="210903"/>
                    <a:pt x="563853" y="400709"/>
                    <a:pt x="701246" y="538102"/>
                  </a:cubicBezTo>
                  <a:lnTo>
                    <a:pt x="792106" y="613069"/>
                  </a:lnTo>
                  <a:lnTo>
                    <a:pt x="774347" y="627721"/>
                  </a:lnTo>
                  <a:cubicBezTo>
                    <a:pt x="653174" y="709584"/>
                    <a:pt x="507098" y="757385"/>
                    <a:pt x="349857" y="757385"/>
                  </a:cubicBezTo>
                  <a:cubicBezTo>
                    <a:pt x="245030" y="757385"/>
                    <a:pt x="145165" y="736140"/>
                    <a:pt x="54333" y="697721"/>
                  </a:cubicBezTo>
                  <a:lnTo>
                    <a:pt x="0" y="668230"/>
                  </a:lnTo>
                  <a:lnTo>
                    <a:pt x="2070" y="627239"/>
                  </a:lnTo>
                  <a:cubicBezTo>
                    <a:pt x="30582" y="346487"/>
                    <a:pt x="212062" y="110956"/>
                    <a:pt x="461851" y="5304"/>
                  </a:cubicBezTo>
                  <a:lnTo>
                    <a:pt x="478937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E8035A-8E62-4382-897C-F5FCDDB8E697}"/>
                  </a:ext>
                </a:extLst>
              </p:cNvPr>
              <p:cNvSpPr txBox="1"/>
              <p:nvPr/>
            </p:nvSpPr>
            <p:spPr>
              <a:xfrm>
                <a:off x="0" y="3403369"/>
                <a:ext cx="2690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(Set 1 \ Set 2) </a:t>
                </a:r>
                <a14:m>
                  <m:oMath xmlns:m="http://schemas.openxmlformats.org/officeDocument/2006/math">
                    <m:r>
                      <a:rPr lang="en-GB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Set 3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E8035A-8E62-4382-897C-F5FCDDB8E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03369"/>
                <a:ext cx="2690952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666FB3-1547-45FD-8622-F6C1AC0FB3D5}"/>
              </a:ext>
            </a:extLst>
          </p:cNvPr>
          <p:cNvCxnSpPr>
            <a:cxnSpLocks/>
          </p:cNvCxnSpPr>
          <p:nvPr/>
        </p:nvCxnSpPr>
        <p:spPr>
          <a:xfrm>
            <a:off x="5148072" y="1882266"/>
            <a:ext cx="2185416" cy="10542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4F2D7E-B641-4837-8266-947B12BC05A8}"/>
              </a:ext>
            </a:extLst>
          </p:cNvPr>
          <p:cNvCxnSpPr>
            <a:cxnSpLocks/>
          </p:cNvCxnSpPr>
          <p:nvPr/>
        </p:nvCxnSpPr>
        <p:spPr>
          <a:xfrm flipV="1">
            <a:off x="6309360" y="2505456"/>
            <a:ext cx="1627632" cy="52114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386C12-A801-49CD-9334-02C2809537FF}"/>
              </a:ext>
            </a:extLst>
          </p:cNvPr>
          <p:cNvCxnSpPr>
            <a:cxnSpLocks/>
          </p:cNvCxnSpPr>
          <p:nvPr/>
        </p:nvCxnSpPr>
        <p:spPr>
          <a:xfrm>
            <a:off x="6309360" y="2670528"/>
            <a:ext cx="1618488" cy="154968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8AEF10-CB40-4AA4-9ED3-3DD9FB25F6AA}"/>
              </a:ext>
            </a:extLst>
          </p:cNvPr>
          <p:cNvCxnSpPr>
            <a:cxnSpLocks/>
          </p:cNvCxnSpPr>
          <p:nvPr/>
        </p:nvCxnSpPr>
        <p:spPr>
          <a:xfrm flipV="1">
            <a:off x="4572000" y="2212848"/>
            <a:ext cx="3054096" cy="1304759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08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F5-6947-41BD-BD0B-E488EB01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 (expanded)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CD41F-2B5C-4251-B656-112499F6664A}"/>
              </a:ext>
            </a:extLst>
          </p:cNvPr>
          <p:cNvSpPr txBox="1">
            <a:spLocks/>
          </p:cNvSpPr>
          <p:nvPr/>
        </p:nvSpPr>
        <p:spPr>
          <a:xfrm>
            <a:off x="504967" y="1794680"/>
            <a:ext cx="5226362" cy="4201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INTERSECT</a:t>
            </a:r>
          </a:p>
          <a:p>
            <a:pPr lvl="1"/>
            <a:r>
              <a:rPr lang="en-GB" dirty="0"/>
              <a:t>EXCEPT</a:t>
            </a:r>
          </a:p>
          <a:p>
            <a:pPr lvl="2"/>
            <a:r>
              <a:rPr lang="en-GB" dirty="0"/>
              <a:t>People who have ever had Diazepam prescriptions</a:t>
            </a:r>
          </a:p>
          <a:p>
            <a:pPr lvl="2"/>
            <a:r>
              <a:rPr lang="en-GB" dirty="0"/>
              <a:t>People who collected Diazepam prescriptions before 2000</a:t>
            </a:r>
          </a:p>
          <a:p>
            <a:pPr lvl="1"/>
            <a:r>
              <a:rPr lang="en-GB" dirty="0"/>
              <a:t>People who are still alive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66BD6-F665-473D-871A-FF82A15DD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917" y="506369"/>
            <a:ext cx="4271994" cy="598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4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479A9C-AD3A-470C-87B0-5AEF79B7B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3" y="2867850"/>
            <a:ext cx="11149614" cy="30507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BED8F5-6947-41BD-BD0B-E488EB01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81887F-5054-472B-A3EC-ADB42007E8C9}"/>
              </a:ext>
            </a:extLst>
          </p:cNvPr>
          <p:cNvGrpSpPr/>
          <p:nvPr/>
        </p:nvGrpSpPr>
        <p:grpSpPr>
          <a:xfrm>
            <a:off x="305722" y="1907973"/>
            <a:ext cx="1686992" cy="1684585"/>
            <a:chOff x="3539320" y="-956251"/>
            <a:chExt cx="1686992" cy="168458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2C87B9B-7663-4932-A6E2-6A7E01C1B5F6}"/>
                </a:ext>
              </a:extLst>
            </p:cNvPr>
            <p:cNvSpPr/>
            <p:nvPr/>
          </p:nvSpPr>
          <p:spPr>
            <a:xfrm>
              <a:off x="3539320" y="-956251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Execute full Cohort Query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1350E4-FDAF-48ED-B4B3-2A835767304A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4382816" y="-448828"/>
              <a:ext cx="84778" cy="117716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FCF71A-CAC8-406C-932B-DA07154FA3D8}"/>
              </a:ext>
            </a:extLst>
          </p:cNvPr>
          <p:cNvGrpSpPr/>
          <p:nvPr/>
        </p:nvGrpSpPr>
        <p:grpSpPr>
          <a:xfrm>
            <a:off x="3060295" y="2180670"/>
            <a:ext cx="1686992" cy="2560006"/>
            <a:chOff x="3539320" y="-956251"/>
            <a:chExt cx="1686992" cy="256000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48859A0-E833-432F-85CB-EB7203D5F6B7}"/>
                </a:ext>
              </a:extLst>
            </p:cNvPr>
            <p:cNvSpPr/>
            <p:nvPr/>
          </p:nvSpPr>
          <p:spPr>
            <a:xfrm>
              <a:off x="3539320" y="-956251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Execute subqueries individually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B3B287-40E9-4D18-BEDF-891CA1BF46B4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4287545" y="-448828"/>
              <a:ext cx="95271" cy="205258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D90DFB-E08B-48C6-81DA-C7E7E560DB76}"/>
              </a:ext>
            </a:extLst>
          </p:cNvPr>
          <p:cNvGrpSpPr/>
          <p:nvPr/>
        </p:nvGrpSpPr>
        <p:grpSpPr>
          <a:xfrm>
            <a:off x="7444715" y="1541666"/>
            <a:ext cx="1686992" cy="2784674"/>
            <a:chOff x="3517076" y="-1264023"/>
            <a:chExt cx="1686992" cy="278467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6B09FF0-9BC5-4472-A767-F667CC4BD1FF}"/>
                </a:ext>
              </a:extLst>
            </p:cNvPr>
            <p:cNvSpPr/>
            <p:nvPr/>
          </p:nvSpPr>
          <p:spPr>
            <a:xfrm>
              <a:off x="3517076" y="-1264023"/>
              <a:ext cx="1686992" cy="6390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Individual &amp; cumulative patients counts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99E0585-320F-4380-A0DC-E9765EFACDCE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4360572" y="-625019"/>
              <a:ext cx="507272" cy="214567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6321FD-2137-45D7-86AB-55CF2844FE7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288211" y="2180670"/>
            <a:ext cx="1163203" cy="28529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B0D67AE-0C67-4FA5-830D-86661EA061E9}"/>
              </a:ext>
            </a:extLst>
          </p:cNvPr>
          <p:cNvGrpSpPr/>
          <p:nvPr/>
        </p:nvGrpSpPr>
        <p:grpSpPr>
          <a:xfrm>
            <a:off x="9701709" y="1283162"/>
            <a:ext cx="1812452" cy="2915976"/>
            <a:chOff x="3539320" y="-956251"/>
            <a:chExt cx="1812452" cy="2915976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5415190-7B88-4F9D-A4B0-6448EFD3158C}"/>
                </a:ext>
              </a:extLst>
            </p:cNvPr>
            <p:cNvSpPr/>
            <p:nvPr/>
          </p:nvSpPr>
          <p:spPr>
            <a:xfrm>
              <a:off x="3539320" y="-956251"/>
              <a:ext cx="1812452" cy="108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The system will decide an appropriate caching strategy if a Caching DB has been set (not in this example)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4245E15-E032-4F8D-B834-40BD693EAE32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4445546" y="130748"/>
              <a:ext cx="613440" cy="182897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542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43D0-25A7-4E88-BCF8-BF53F261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patient index tables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FF01BC-87E4-4FDA-BD9C-5065FF2E71A2}"/>
              </a:ext>
            </a:extLst>
          </p:cNvPr>
          <p:cNvGrpSpPr/>
          <p:nvPr/>
        </p:nvGrpSpPr>
        <p:grpSpPr>
          <a:xfrm>
            <a:off x="1093462" y="2244685"/>
            <a:ext cx="1895214" cy="2164781"/>
            <a:chOff x="1125491" y="1690689"/>
            <a:chExt cx="1895214" cy="21647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E644AA6-64F3-4815-8294-6950ABBD1D3B}"/>
                </a:ext>
              </a:extLst>
            </p:cNvPr>
            <p:cNvSpPr/>
            <p:nvPr/>
          </p:nvSpPr>
          <p:spPr>
            <a:xfrm>
              <a:off x="1138451" y="2337020"/>
              <a:ext cx="1518450" cy="1518450"/>
            </a:xfrm>
            <a:prstGeom prst="ellipse">
              <a:avLst/>
            </a:prstGeom>
            <a:blipFill dpi="0" rotWithShape="1">
              <a:blip r:embed="rId2">
                <a:extLs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/>
              <a:tile tx="120650" ty="0" sx="6000" sy="6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0C212F-044F-4A14-A7E4-44AC003451D6}"/>
                </a:ext>
              </a:extLst>
            </p:cNvPr>
            <p:cNvSpPr txBox="1"/>
            <p:nvPr/>
          </p:nvSpPr>
          <p:spPr>
            <a:xfrm>
              <a:off x="1125491" y="1690689"/>
              <a:ext cx="1895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Aggregate:</a:t>
              </a:r>
            </a:p>
            <a:p>
              <a:r>
                <a:rPr lang="en-US" sz="1200" dirty="0"/>
                <a:t>Patients’ first prescription</a:t>
              </a:r>
              <a:endParaRPr lang="en-GB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B86AA63-E24D-45E1-B012-C72705013FFE}"/>
              </a:ext>
            </a:extLst>
          </p:cNvPr>
          <p:cNvGrpSpPr/>
          <p:nvPr/>
        </p:nvGrpSpPr>
        <p:grpSpPr>
          <a:xfrm>
            <a:off x="2988676" y="2244685"/>
            <a:ext cx="1779405" cy="2164781"/>
            <a:chOff x="4334417" y="1690688"/>
            <a:chExt cx="1779405" cy="216478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CD471E-BC56-4313-A039-D349C1C480F7}"/>
                </a:ext>
              </a:extLst>
            </p:cNvPr>
            <p:cNvSpPr txBox="1"/>
            <p:nvPr/>
          </p:nvSpPr>
          <p:spPr>
            <a:xfrm>
              <a:off x="4334417" y="1690688"/>
              <a:ext cx="1779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Filter:</a:t>
              </a:r>
            </a:p>
            <a:p>
              <a:r>
                <a:rPr lang="en-US" sz="1200" dirty="0"/>
                <a:t>Name = diazepam AND date after 2000</a:t>
              </a:r>
              <a:endParaRPr lang="en-GB" sz="12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D47C941-B3C4-4E48-9095-A38BA37DB405}"/>
                </a:ext>
              </a:extLst>
            </p:cNvPr>
            <p:cNvSpPr/>
            <p:nvPr/>
          </p:nvSpPr>
          <p:spPr>
            <a:xfrm>
              <a:off x="4482608" y="2337019"/>
              <a:ext cx="1518450" cy="151845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9E9DE1-9EF1-4AB7-9281-F389DFFB41FD}"/>
              </a:ext>
            </a:extLst>
          </p:cNvPr>
          <p:cNvGrpSpPr/>
          <p:nvPr/>
        </p:nvGrpSpPr>
        <p:grpSpPr>
          <a:xfrm>
            <a:off x="5241578" y="2331286"/>
            <a:ext cx="1732847" cy="2078180"/>
            <a:chOff x="7758228" y="1777289"/>
            <a:chExt cx="1732847" cy="20781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2FBFC0-56F3-4746-A8F9-FC61E94A39B3}"/>
                </a:ext>
              </a:extLst>
            </p:cNvPr>
            <p:cNvSpPr txBox="1"/>
            <p:nvPr/>
          </p:nvSpPr>
          <p:spPr>
            <a:xfrm>
              <a:off x="7758228" y="1777289"/>
              <a:ext cx="17328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Cohort Set:</a:t>
              </a:r>
            </a:p>
            <a:p>
              <a:r>
                <a:rPr lang="en-US" sz="1200" dirty="0"/>
                <a:t>People who are still alive</a:t>
              </a:r>
              <a:endParaRPr lang="en-GB" sz="12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A0E5158-CB9A-410E-A491-D486B0EC8F12}"/>
                </a:ext>
              </a:extLst>
            </p:cNvPr>
            <p:cNvSpPr/>
            <p:nvPr/>
          </p:nvSpPr>
          <p:spPr>
            <a:xfrm>
              <a:off x="7839365" y="2337019"/>
              <a:ext cx="1518450" cy="151845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E573D3C-3505-4D07-BAF0-FC604A3F3702}"/>
              </a:ext>
            </a:extLst>
          </p:cNvPr>
          <p:cNvSpPr txBox="1"/>
          <p:nvPr/>
        </p:nvSpPr>
        <p:spPr>
          <a:xfrm>
            <a:off x="1106422" y="1844575"/>
            <a:ext cx="3555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INDEX:</a:t>
            </a:r>
            <a:endParaRPr lang="en-GB" sz="1600" b="1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2F10A6DE-B60B-4E20-8F6A-D8D54B6870E8}"/>
              </a:ext>
            </a:extLst>
          </p:cNvPr>
          <p:cNvSpPr/>
          <p:nvPr/>
        </p:nvSpPr>
        <p:spPr>
          <a:xfrm rot="16200000">
            <a:off x="7697335" y="3162140"/>
            <a:ext cx="430868" cy="96458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44EFAA4-2385-45D5-8A92-B9CABEF08460}"/>
              </a:ext>
            </a:extLst>
          </p:cNvPr>
          <p:cNvGrpSpPr/>
          <p:nvPr/>
        </p:nvGrpSpPr>
        <p:grpSpPr>
          <a:xfrm>
            <a:off x="8656318" y="2475517"/>
            <a:ext cx="2277677" cy="2097494"/>
            <a:chOff x="8674606" y="2013853"/>
            <a:chExt cx="2277677" cy="2097494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0DCE301-A945-4B39-BDD1-486B4232CD5D}"/>
                </a:ext>
              </a:extLst>
            </p:cNvPr>
            <p:cNvSpPr/>
            <p:nvPr/>
          </p:nvSpPr>
          <p:spPr>
            <a:xfrm>
              <a:off x="9433833" y="2592896"/>
              <a:ext cx="759225" cy="834102"/>
            </a:xfrm>
            <a:custGeom>
              <a:avLst/>
              <a:gdLst>
                <a:gd name="connsiteX0" fmla="*/ 379612 w 759225"/>
                <a:gd name="connsiteY0" fmla="*/ 0 h 834102"/>
                <a:gd name="connsiteX1" fmla="*/ 675136 w 759225"/>
                <a:gd name="connsiteY1" fmla="*/ 59664 h 834102"/>
                <a:gd name="connsiteX2" fmla="*/ 754334 w 759225"/>
                <a:gd name="connsiteY2" fmla="*/ 102651 h 834102"/>
                <a:gd name="connsiteX3" fmla="*/ 759225 w 759225"/>
                <a:gd name="connsiteY3" fmla="*/ 180182 h 834102"/>
                <a:gd name="connsiteX4" fmla="*/ 753125 w 759225"/>
                <a:gd name="connsiteY4" fmla="*/ 276879 h 834102"/>
                <a:gd name="connsiteX5" fmla="*/ 424490 w 759225"/>
                <a:gd name="connsiteY5" fmla="*/ 809742 h 834102"/>
                <a:gd name="connsiteX6" fmla="*/ 379613 w 759225"/>
                <a:gd name="connsiteY6" fmla="*/ 834101 h 834102"/>
                <a:gd name="connsiteX7" fmla="*/ 379614 w 759225"/>
                <a:gd name="connsiteY7" fmla="*/ 834102 h 834102"/>
                <a:gd name="connsiteX8" fmla="*/ 379613 w 759225"/>
                <a:gd name="connsiteY8" fmla="*/ 834102 h 834102"/>
                <a:gd name="connsiteX9" fmla="*/ 379612 w 759225"/>
                <a:gd name="connsiteY9" fmla="*/ 834101 h 834102"/>
                <a:gd name="connsiteX10" fmla="*/ 379612 w 759225"/>
                <a:gd name="connsiteY10" fmla="*/ 834101 h 834102"/>
                <a:gd name="connsiteX11" fmla="*/ 334734 w 759225"/>
                <a:gd name="connsiteY11" fmla="*/ 809742 h 834102"/>
                <a:gd name="connsiteX12" fmla="*/ 262368 w 759225"/>
                <a:gd name="connsiteY12" fmla="*/ 754267 h 834102"/>
                <a:gd name="connsiteX13" fmla="*/ 197233 w 759225"/>
                <a:gd name="connsiteY13" fmla="*/ 690668 h 834102"/>
                <a:gd name="connsiteX14" fmla="*/ 140073 w 759225"/>
                <a:gd name="connsiteY14" fmla="*/ 619688 h 834102"/>
                <a:gd name="connsiteX15" fmla="*/ 0 w 759225"/>
                <a:gd name="connsiteY15" fmla="*/ 180182 h 834102"/>
                <a:gd name="connsiteX16" fmla="*/ 4891 w 759225"/>
                <a:gd name="connsiteY16" fmla="*/ 102651 h 834102"/>
                <a:gd name="connsiteX17" fmla="*/ 84088 w 759225"/>
                <a:gd name="connsiteY17" fmla="*/ 59664 h 834102"/>
                <a:gd name="connsiteX18" fmla="*/ 379612 w 759225"/>
                <a:gd name="connsiteY18" fmla="*/ 0 h 83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59225" h="834102">
                  <a:moveTo>
                    <a:pt x="379612" y="0"/>
                  </a:moveTo>
                  <a:cubicBezTo>
                    <a:pt x="484439" y="0"/>
                    <a:pt x="584304" y="21245"/>
                    <a:pt x="675136" y="59664"/>
                  </a:cubicBezTo>
                  <a:lnTo>
                    <a:pt x="754334" y="102651"/>
                  </a:lnTo>
                  <a:lnTo>
                    <a:pt x="759225" y="180182"/>
                  </a:lnTo>
                  <a:lnTo>
                    <a:pt x="753125" y="276879"/>
                  </a:lnTo>
                  <a:cubicBezTo>
                    <a:pt x="724949" y="498534"/>
                    <a:pt x="601201" y="690359"/>
                    <a:pt x="424490" y="809742"/>
                  </a:cubicBezTo>
                  <a:lnTo>
                    <a:pt x="379613" y="834101"/>
                  </a:lnTo>
                  <a:lnTo>
                    <a:pt x="379614" y="834102"/>
                  </a:lnTo>
                  <a:lnTo>
                    <a:pt x="379613" y="834102"/>
                  </a:lnTo>
                  <a:lnTo>
                    <a:pt x="379612" y="834101"/>
                  </a:lnTo>
                  <a:lnTo>
                    <a:pt x="379612" y="834101"/>
                  </a:lnTo>
                  <a:lnTo>
                    <a:pt x="334734" y="809742"/>
                  </a:lnTo>
                  <a:cubicBezTo>
                    <a:pt x="309490" y="792687"/>
                    <a:pt x="285326" y="774154"/>
                    <a:pt x="262368" y="754267"/>
                  </a:cubicBezTo>
                  <a:lnTo>
                    <a:pt x="197233" y="690668"/>
                  </a:lnTo>
                  <a:lnTo>
                    <a:pt x="140073" y="619688"/>
                  </a:lnTo>
                  <a:cubicBezTo>
                    <a:pt x="51867" y="495653"/>
                    <a:pt x="0" y="343975"/>
                    <a:pt x="0" y="180182"/>
                  </a:cubicBezTo>
                  <a:lnTo>
                    <a:pt x="4891" y="102651"/>
                  </a:lnTo>
                  <a:lnTo>
                    <a:pt x="84088" y="59664"/>
                  </a:lnTo>
                  <a:cubicBezTo>
                    <a:pt x="174920" y="21245"/>
                    <a:pt x="274785" y="0"/>
                    <a:pt x="379612" y="0"/>
                  </a:cubicBezTo>
                  <a:close/>
                </a:path>
              </a:pathLst>
            </a:custGeom>
            <a:blipFill dpi="0" rotWithShape="1">
              <a:blip r:embed="rId2">
                <a:extLs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/>
              <a:tile tx="120650" ty="0" sx="6000" sy="6000" flip="none" algn="tl"/>
            </a:blip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97BC93F-F3D2-4EA2-9BCC-2D24A8AC9666}"/>
                </a:ext>
              </a:extLst>
            </p:cNvPr>
            <p:cNvSpPr/>
            <p:nvPr/>
          </p:nvSpPr>
          <p:spPr>
            <a:xfrm>
              <a:off x="8674606" y="2013853"/>
              <a:ext cx="1138838" cy="1415255"/>
            </a:xfrm>
            <a:custGeom>
              <a:avLst/>
              <a:gdLst>
                <a:gd name="connsiteX0" fmla="*/ 759225 w 1138838"/>
                <a:gd name="connsiteY0" fmla="*/ 0 h 1415255"/>
                <a:gd name="connsiteX1" fmla="*/ 1054749 w 1138838"/>
                <a:gd name="connsiteY1" fmla="*/ 59664 h 1415255"/>
                <a:gd name="connsiteX2" fmla="*/ 1138838 w 1138838"/>
                <a:gd name="connsiteY2" fmla="*/ 105306 h 1415255"/>
                <a:gd name="connsiteX3" fmla="*/ 1093960 w 1138838"/>
                <a:gd name="connsiteY3" fmla="*/ 129664 h 1415255"/>
                <a:gd name="connsiteX4" fmla="*/ 765325 w 1138838"/>
                <a:gd name="connsiteY4" fmla="*/ 662528 h 1415255"/>
                <a:gd name="connsiteX5" fmla="*/ 764116 w 1138838"/>
                <a:gd name="connsiteY5" fmla="*/ 681695 h 1415255"/>
                <a:gd name="connsiteX6" fmla="*/ 714348 w 1138838"/>
                <a:gd name="connsiteY6" fmla="*/ 708708 h 1415255"/>
                <a:gd name="connsiteX7" fmla="*/ 379613 w 1138838"/>
                <a:gd name="connsiteY7" fmla="*/ 1338269 h 1415255"/>
                <a:gd name="connsiteX8" fmla="*/ 383501 w 1138838"/>
                <a:gd name="connsiteY8" fmla="*/ 1415255 h 1415255"/>
                <a:gd name="connsiteX9" fmla="*/ 334735 w 1138838"/>
                <a:gd name="connsiteY9" fmla="*/ 1388786 h 1415255"/>
                <a:gd name="connsiteX10" fmla="*/ 0 w 1138838"/>
                <a:gd name="connsiteY10" fmla="*/ 759225 h 1415255"/>
                <a:gd name="connsiteX11" fmla="*/ 759225 w 1138838"/>
                <a:gd name="connsiteY11" fmla="*/ 0 h 141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8838" h="1415255">
                  <a:moveTo>
                    <a:pt x="759225" y="0"/>
                  </a:moveTo>
                  <a:cubicBezTo>
                    <a:pt x="864052" y="0"/>
                    <a:pt x="963917" y="21245"/>
                    <a:pt x="1054749" y="59664"/>
                  </a:cubicBezTo>
                  <a:lnTo>
                    <a:pt x="1138838" y="105306"/>
                  </a:lnTo>
                  <a:lnTo>
                    <a:pt x="1093960" y="129664"/>
                  </a:lnTo>
                  <a:cubicBezTo>
                    <a:pt x="917249" y="249047"/>
                    <a:pt x="793501" y="440872"/>
                    <a:pt x="765325" y="662528"/>
                  </a:cubicBezTo>
                  <a:lnTo>
                    <a:pt x="764116" y="681695"/>
                  </a:lnTo>
                  <a:lnTo>
                    <a:pt x="714348" y="708708"/>
                  </a:lnTo>
                  <a:cubicBezTo>
                    <a:pt x="512393" y="845146"/>
                    <a:pt x="379613" y="1076202"/>
                    <a:pt x="379613" y="1338269"/>
                  </a:cubicBezTo>
                  <a:lnTo>
                    <a:pt x="383501" y="1415255"/>
                  </a:lnTo>
                  <a:lnTo>
                    <a:pt x="334735" y="1388786"/>
                  </a:lnTo>
                  <a:cubicBezTo>
                    <a:pt x="132780" y="1252348"/>
                    <a:pt x="0" y="1021293"/>
                    <a:pt x="0" y="759225"/>
                  </a:cubicBezTo>
                  <a:cubicBezTo>
                    <a:pt x="0" y="339917"/>
                    <a:pt x="339917" y="0"/>
                    <a:pt x="75922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99AFB97-1863-468A-897A-77308F4A4122}"/>
                </a:ext>
              </a:extLst>
            </p:cNvPr>
            <p:cNvSpPr/>
            <p:nvPr/>
          </p:nvSpPr>
          <p:spPr>
            <a:xfrm>
              <a:off x="9813446" y="2013853"/>
              <a:ext cx="1138837" cy="1415255"/>
            </a:xfrm>
            <a:custGeom>
              <a:avLst/>
              <a:gdLst>
                <a:gd name="connsiteX0" fmla="*/ 379612 w 1138837"/>
                <a:gd name="connsiteY0" fmla="*/ 0 h 1415255"/>
                <a:gd name="connsiteX1" fmla="*/ 1138837 w 1138837"/>
                <a:gd name="connsiteY1" fmla="*/ 759225 h 1415255"/>
                <a:gd name="connsiteX2" fmla="*/ 804102 w 1138837"/>
                <a:gd name="connsiteY2" fmla="*/ 1388786 h 1415255"/>
                <a:gd name="connsiteX3" fmla="*/ 755336 w 1138837"/>
                <a:gd name="connsiteY3" fmla="*/ 1415255 h 1415255"/>
                <a:gd name="connsiteX4" fmla="*/ 759224 w 1138837"/>
                <a:gd name="connsiteY4" fmla="*/ 1338269 h 1415255"/>
                <a:gd name="connsiteX5" fmla="*/ 424489 w 1138837"/>
                <a:gd name="connsiteY5" fmla="*/ 708708 h 1415255"/>
                <a:gd name="connsiteX6" fmla="*/ 374721 w 1138837"/>
                <a:gd name="connsiteY6" fmla="*/ 681695 h 1415255"/>
                <a:gd name="connsiteX7" fmla="*/ 373512 w 1138837"/>
                <a:gd name="connsiteY7" fmla="*/ 662528 h 1415255"/>
                <a:gd name="connsiteX8" fmla="*/ 44877 w 1138837"/>
                <a:gd name="connsiteY8" fmla="*/ 129664 h 1415255"/>
                <a:gd name="connsiteX9" fmla="*/ 0 w 1138837"/>
                <a:gd name="connsiteY9" fmla="*/ 105306 h 1415255"/>
                <a:gd name="connsiteX10" fmla="*/ 84088 w 1138837"/>
                <a:gd name="connsiteY10" fmla="*/ 59664 h 1415255"/>
                <a:gd name="connsiteX11" fmla="*/ 379612 w 1138837"/>
                <a:gd name="connsiteY11" fmla="*/ 0 h 141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8837" h="1415255">
                  <a:moveTo>
                    <a:pt x="379612" y="0"/>
                  </a:moveTo>
                  <a:cubicBezTo>
                    <a:pt x="798920" y="0"/>
                    <a:pt x="1138837" y="339917"/>
                    <a:pt x="1138837" y="759225"/>
                  </a:cubicBezTo>
                  <a:cubicBezTo>
                    <a:pt x="1138837" y="1021293"/>
                    <a:pt x="1006057" y="1252348"/>
                    <a:pt x="804102" y="1388786"/>
                  </a:cubicBezTo>
                  <a:lnTo>
                    <a:pt x="755336" y="1415255"/>
                  </a:lnTo>
                  <a:lnTo>
                    <a:pt x="759224" y="1338269"/>
                  </a:lnTo>
                  <a:cubicBezTo>
                    <a:pt x="759224" y="1076202"/>
                    <a:pt x="626444" y="845146"/>
                    <a:pt x="424489" y="708708"/>
                  </a:cubicBezTo>
                  <a:lnTo>
                    <a:pt x="374721" y="681695"/>
                  </a:lnTo>
                  <a:lnTo>
                    <a:pt x="373512" y="662528"/>
                  </a:lnTo>
                  <a:cubicBezTo>
                    <a:pt x="345336" y="440872"/>
                    <a:pt x="221588" y="249047"/>
                    <a:pt x="44877" y="129664"/>
                  </a:cubicBezTo>
                  <a:lnTo>
                    <a:pt x="0" y="105306"/>
                  </a:lnTo>
                  <a:lnTo>
                    <a:pt x="84088" y="59664"/>
                  </a:lnTo>
                  <a:cubicBezTo>
                    <a:pt x="174920" y="21245"/>
                    <a:pt x="274785" y="0"/>
                    <a:pt x="379612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8F2150E-18F6-42F0-8743-4F5B8A20EB43}"/>
                </a:ext>
              </a:extLst>
            </p:cNvPr>
            <p:cNvSpPr/>
            <p:nvPr/>
          </p:nvSpPr>
          <p:spPr>
            <a:xfrm>
              <a:off x="10188167" y="2695548"/>
              <a:ext cx="4891" cy="77531"/>
            </a:xfrm>
            <a:custGeom>
              <a:avLst/>
              <a:gdLst>
                <a:gd name="connsiteX0" fmla="*/ 0 w 4891"/>
                <a:gd name="connsiteY0" fmla="*/ 0 h 77531"/>
                <a:gd name="connsiteX1" fmla="*/ 0 w 4891"/>
                <a:gd name="connsiteY1" fmla="*/ 0 h 77531"/>
                <a:gd name="connsiteX2" fmla="*/ 4891 w 4891"/>
                <a:gd name="connsiteY2" fmla="*/ 77530 h 77531"/>
                <a:gd name="connsiteX3" fmla="*/ 4891 w 4891"/>
                <a:gd name="connsiteY3" fmla="*/ 77531 h 77531"/>
                <a:gd name="connsiteX4" fmla="*/ 0 w 4891"/>
                <a:gd name="connsiteY4" fmla="*/ 0 h 7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1" h="77531">
                  <a:moveTo>
                    <a:pt x="0" y="0"/>
                  </a:moveTo>
                  <a:lnTo>
                    <a:pt x="0" y="0"/>
                  </a:lnTo>
                  <a:lnTo>
                    <a:pt x="4891" y="77530"/>
                  </a:lnTo>
                  <a:lnTo>
                    <a:pt x="4891" y="77531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3F92B43-288A-43AF-8FB8-064B52EC9D72}"/>
                </a:ext>
              </a:extLst>
            </p:cNvPr>
            <p:cNvSpPr/>
            <p:nvPr/>
          </p:nvSpPr>
          <p:spPr>
            <a:xfrm>
              <a:off x="9631066" y="3283565"/>
              <a:ext cx="182379" cy="143433"/>
            </a:xfrm>
            <a:custGeom>
              <a:avLst/>
              <a:gdLst>
                <a:gd name="connsiteX0" fmla="*/ 0 w 182379"/>
                <a:gd name="connsiteY0" fmla="*/ 0 h 143433"/>
                <a:gd name="connsiteX1" fmla="*/ 65135 w 182379"/>
                <a:gd name="connsiteY1" fmla="*/ 63599 h 143433"/>
                <a:gd name="connsiteX2" fmla="*/ 137501 w 182379"/>
                <a:gd name="connsiteY2" fmla="*/ 119074 h 143433"/>
                <a:gd name="connsiteX3" fmla="*/ 182379 w 182379"/>
                <a:gd name="connsiteY3" fmla="*/ 143433 h 143433"/>
                <a:gd name="connsiteX4" fmla="*/ 182379 w 182379"/>
                <a:gd name="connsiteY4" fmla="*/ 143433 h 143433"/>
                <a:gd name="connsiteX5" fmla="*/ 137502 w 182379"/>
                <a:gd name="connsiteY5" fmla="*/ 119075 h 143433"/>
                <a:gd name="connsiteX6" fmla="*/ 0 w 182379"/>
                <a:gd name="connsiteY6" fmla="*/ 0 h 143433"/>
                <a:gd name="connsiteX7" fmla="*/ 0 w 182379"/>
                <a:gd name="connsiteY7" fmla="*/ 0 h 1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379" h="143433">
                  <a:moveTo>
                    <a:pt x="0" y="0"/>
                  </a:moveTo>
                  <a:lnTo>
                    <a:pt x="65135" y="63599"/>
                  </a:lnTo>
                  <a:cubicBezTo>
                    <a:pt x="88093" y="83486"/>
                    <a:pt x="112257" y="102019"/>
                    <a:pt x="137501" y="119074"/>
                  </a:cubicBezTo>
                  <a:lnTo>
                    <a:pt x="182379" y="143433"/>
                  </a:lnTo>
                  <a:lnTo>
                    <a:pt x="182379" y="143433"/>
                  </a:lnTo>
                  <a:lnTo>
                    <a:pt x="137502" y="119075"/>
                  </a:lnTo>
                  <a:cubicBezTo>
                    <a:pt x="87013" y="84966"/>
                    <a:pt x="40848" y="4494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B6DF7AD-0249-4B33-A7A8-702D8A79A101}"/>
                </a:ext>
              </a:extLst>
            </p:cNvPr>
            <p:cNvSpPr/>
            <p:nvPr/>
          </p:nvSpPr>
          <p:spPr>
            <a:xfrm>
              <a:off x="9058107" y="3426998"/>
              <a:ext cx="1510674" cy="684349"/>
            </a:xfrm>
            <a:custGeom>
              <a:avLst/>
              <a:gdLst>
                <a:gd name="connsiteX0" fmla="*/ 755337 w 1510674"/>
                <a:gd name="connsiteY0" fmla="*/ 0 h 684349"/>
                <a:gd name="connsiteX1" fmla="*/ 755338 w 1510674"/>
                <a:gd name="connsiteY1" fmla="*/ 1 h 684349"/>
                <a:gd name="connsiteX2" fmla="*/ 755339 w 1510674"/>
                <a:gd name="connsiteY2" fmla="*/ 1 h 684349"/>
                <a:gd name="connsiteX3" fmla="*/ 839426 w 1510674"/>
                <a:gd name="connsiteY3" fmla="*/ 45641 h 684349"/>
                <a:gd name="connsiteX4" fmla="*/ 1134950 w 1510674"/>
                <a:gd name="connsiteY4" fmla="*/ 105305 h 684349"/>
                <a:gd name="connsiteX5" fmla="*/ 1430474 w 1510674"/>
                <a:gd name="connsiteY5" fmla="*/ 45641 h 684349"/>
                <a:gd name="connsiteX6" fmla="*/ 1510674 w 1510674"/>
                <a:gd name="connsiteY6" fmla="*/ 2110 h 684349"/>
                <a:gd name="connsiteX7" fmla="*/ 1510642 w 1510674"/>
                <a:gd name="connsiteY7" fmla="*/ 2750 h 684349"/>
                <a:gd name="connsiteX8" fmla="*/ 755337 w 1510674"/>
                <a:gd name="connsiteY8" fmla="*/ 684349 h 684349"/>
                <a:gd name="connsiteX9" fmla="*/ 32 w 1510674"/>
                <a:gd name="connsiteY9" fmla="*/ 2750 h 684349"/>
                <a:gd name="connsiteX10" fmla="*/ 0 w 1510674"/>
                <a:gd name="connsiteY10" fmla="*/ 2110 h 684349"/>
                <a:gd name="connsiteX11" fmla="*/ 80200 w 1510674"/>
                <a:gd name="connsiteY11" fmla="*/ 45641 h 684349"/>
                <a:gd name="connsiteX12" fmla="*/ 375724 w 1510674"/>
                <a:gd name="connsiteY12" fmla="*/ 105305 h 684349"/>
                <a:gd name="connsiteX13" fmla="*/ 671248 w 1510674"/>
                <a:gd name="connsiteY13" fmla="*/ 45641 h 684349"/>
                <a:gd name="connsiteX14" fmla="*/ 755337 w 1510674"/>
                <a:gd name="connsiteY14" fmla="*/ 0 h 684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10674" h="684349">
                  <a:moveTo>
                    <a:pt x="755337" y="0"/>
                  </a:moveTo>
                  <a:lnTo>
                    <a:pt x="755338" y="1"/>
                  </a:lnTo>
                  <a:lnTo>
                    <a:pt x="755339" y="1"/>
                  </a:lnTo>
                  <a:lnTo>
                    <a:pt x="839426" y="45641"/>
                  </a:lnTo>
                  <a:cubicBezTo>
                    <a:pt x="930258" y="84060"/>
                    <a:pt x="1030123" y="105305"/>
                    <a:pt x="1134950" y="105305"/>
                  </a:cubicBezTo>
                  <a:cubicBezTo>
                    <a:pt x="1239777" y="105305"/>
                    <a:pt x="1339642" y="84060"/>
                    <a:pt x="1430474" y="45641"/>
                  </a:cubicBezTo>
                  <a:lnTo>
                    <a:pt x="1510674" y="2110"/>
                  </a:lnTo>
                  <a:lnTo>
                    <a:pt x="1510642" y="2750"/>
                  </a:lnTo>
                  <a:cubicBezTo>
                    <a:pt x="1471762" y="385594"/>
                    <a:pt x="1148438" y="684349"/>
                    <a:pt x="755337" y="684349"/>
                  </a:cubicBezTo>
                  <a:cubicBezTo>
                    <a:pt x="362236" y="684349"/>
                    <a:pt x="38912" y="385594"/>
                    <a:pt x="32" y="2750"/>
                  </a:cubicBezTo>
                  <a:lnTo>
                    <a:pt x="0" y="2110"/>
                  </a:lnTo>
                  <a:lnTo>
                    <a:pt x="80200" y="45641"/>
                  </a:lnTo>
                  <a:cubicBezTo>
                    <a:pt x="171032" y="84060"/>
                    <a:pt x="270897" y="105305"/>
                    <a:pt x="375724" y="105305"/>
                  </a:cubicBezTo>
                  <a:cubicBezTo>
                    <a:pt x="480551" y="105305"/>
                    <a:pt x="580416" y="84060"/>
                    <a:pt x="671248" y="45641"/>
                  </a:cubicBezTo>
                  <a:lnTo>
                    <a:pt x="755337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1728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C29C-71D7-4374-8A10-D632A627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the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7BE95-708A-4E15-9F49-2126E612E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4" y="2271551"/>
            <a:ext cx="5953956" cy="2314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D9837-6CAA-492A-B1E9-E04994D4E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670" y="481037"/>
            <a:ext cx="2715004" cy="523948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E379A53-B029-4EA2-A71E-1F0EB36A7159}"/>
              </a:ext>
            </a:extLst>
          </p:cNvPr>
          <p:cNvGrpSpPr/>
          <p:nvPr/>
        </p:nvGrpSpPr>
        <p:grpSpPr>
          <a:xfrm>
            <a:off x="389499" y="3429000"/>
            <a:ext cx="1686992" cy="2377067"/>
            <a:chOff x="3339153" y="-1179065"/>
            <a:chExt cx="1686992" cy="237706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D9B9C19-13D1-4BAE-BC97-1424D65DAF03}"/>
                </a:ext>
              </a:extLst>
            </p:cNvPr>
            <p:cNvSpPr/>
            <p:nvPr/>
          </p:nvSpPr>
          <p:spPr>
            <a:xfrm>
              <a:off x="3339153" y="690579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Right click and Add a Catalogue to the P.I.T.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9F8EF01-2C60-4A05-A5FE-D44EED9A2D6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4182649" y="-1179065"/>
              <a:ext cx="161943" cy="186964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EEDA44-01EC-4F04-9C92-5049249544E5}"/>
              </a:ext>
            </a:extLst>
          </p:cNvPr>
          <p:cNvGrpSpPr/>
          <p:nvPr/>
        </p:nvGrpSpPr>
        <p:grpSpPr>
          <a:xfrm>
            <a:off x="6001666" y="1757779"/>
            <a:ext cx="2592742" cy="4253954"/>
            <a:chOff x="3339153" y="-3055952"/>
            <a:chExt cx="2592742" cy="425395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4440F0E-9621-40B2-829B-1DD3EB1F7C39}"/>
                </a:ext>
              </a:extLst>
            </p:cNvPr>
            <p:cNvSpPr/>
            <p:nvPr/>
          </p:nvSpPr>
          <p:spPr>
            <a:xfrm>
              <a:off x="3339153" y="690579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Select “Prescribing”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14B6CB-DF72-451F-9788-FBEE70A2479A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182649" y="-3055952"/>
              <a:ext cx="1749246" cy="374653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505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C29C-71D7-4374-8A10-D632A627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the Index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379A53-B029-4EA2-A71E-1F0EB36A7159}"/>
              </a:ext>
            </a:extLst>
          </p:cNvPr>
          <p:cNvGrpSpPr/>
          <p:nvPr/>
        </p:nvGrpSpPr>
        <p:grpSpPr>
          <a:xfrm>
            <a:off x="362866" y="2120170"/>
            <a:ext cx="1686992" cy="1562541"/>
            <a:chOff x="3312520" y="-2487895"/>
            <a:chExt cx="1686992" cy="156254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D9B9C19-13D1-4BAE-BC97-1424D65DAF03}"/>
                </a:ext>
              </a:extLst>
            </p:cNvPr>
            <p:cNvSpPr/>
            <p:nvPr/>
          </p:nvSpPr>
          <p:spPr>
            <a:xfrm>
              <a:off x="3312520" y="-1432777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Double click to get into the Edit screen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9F8EF01-2C60-4A05-A5FE-D44EED9A2D6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4156016" y="-2487895"/>
              <a:ext cx="98655" cy="105511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C1D0257-5EA0-403C-866C-7625BEEDB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5" y="1622756"/>
            <a:ext cx="4305901" cy="771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91A25D-C0C1-49F8-84C8-4D5F46228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604" y="0"/>
            <a:ext cx="4926530" cy="672927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1EEDA44-01EC-4F04-9C92-5049249544E5}"/>
              </a:ext>
            </a:extLst>
          </p:cNvPr>
          <p:cNvGrpSpPr/>
          <p:nvPr/>
        </p:nvGrpSpPr>
        <p:grpSpPr>
          <a:xfrm>
            <a:off x="4740278" y="594804"/>
            <a:ext cx="3063194" cy="1294899"/>
            <a:chOff x="5646589" y="-4259508"/>
            <a:chExt cx="3063194" cy="129489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4440F0E-9621-40B2-829B-1DD3EB1F7C39}"/>
                </a:ext>
              </a:extLst>
            </p:cNvPr>
            <p:cNvSpPr/>
            <p:nvPr/>
          </p:nvSpPr>
          <p:spPr>
            <a:xfrm>
              <a:off x="5646589" y="-3472032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Here you can change the name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14B6CB-DF72-451F-9788-FBEE70A2479A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7333581" y="-4259508"/>
              <a:ext cx="1376202" cy="10411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B78D50-551A-4ED5-89CD-C9BCB26D03E7}"/>
              </a:ext>
            </a:extLst>
          </p:cNvPr>
          <p:cNvGrpSpPr/>
          <p:nvPr/>
        </p:nvGrpSpPr>
        <p:grpSpPr>
          <a:xfrm>
            <a:off x="4052177" y="2283441"/>
            <a:ext cx="2697863" cy="787476"/>
            <a:chOff x="5646589" y="-3752085"/>
            <a:chExt cx="2697863" cy="78747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180C395-A6AB-4FC6-A0FB-69D55423CB11}"/>
                </a:ext>
              </a:extLst>
            </p:cNvPr>
            <p:cNvSpPr/>
            <p:nvPr/>
          </p:nvSpPr>
          <p:spPr>
            <a:xfrm>
              <a:off x="5646589" y="-3472032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Here you can select what columns to use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FB982E3-2D3E-467A-80DE-75F3A3F7805F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7333581" y="-3752085"/>
              <a:ext cx="1010871" cy="5337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86328D-C1AC-4EBB-AB30-923590B96846}"/>
              </a:ext>
            </a:extLst>
          </p:cNvPr>
          <p:cNvGrpSpPr/>
          <p:nvPr/>
        </p:nvGrpSpPr>
        <p:grpSpPr>
          <a:xfrm>
            <a:off x="3445618" y="3533143"/>
            <a:ext cx="3373984" cy="592648"/>
            <a:chOff x="5646589" y="-3557257"/>
            <a:chExt cx="3373984" cy="59264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6C321CC-3BE9-42AC-971D-8E39F929AECB}"/>
                </a:ext>
              </a:extLst>
            </p:cNvPr>
            <p:cNvSpPr/>
            <p:nvPr/>
          </p:nvSpPr>
          <p:spPr>
            <a:xfrm>
              <a:off x="5646589" y="-3472032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If available, here you can add JOINs…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C4DB50-E8A4-4668-8A4E-76835090BEFD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7333581" y="-3557257"/>
              <a:ext cx="1686992" cy="3389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8A8F2A-4CB4-4B69-93EB-93172BAC8108}"/>
              </a:ext>
            </a:extLst>
          </p:cNvPr>
          <p:cNvGrpSpPr/>
          <p:nvPr/>
        </p:nvGrpSpPr>
        <p:grpSpPr>
          <a:xfrm>
            <a:off x="3516640" y="4464833"/>
            <a:ext cx="3314942" cy="955962"/>
            <a:chOff x="5646589" y="-3920571"/>
            <a:chExt cx="3314942" cy="955962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F1CFAB3-6A8E-450C-9705-168A4E6DFEAC}"/>
                </a:ext>
              </a:extLst>
            </p:cNvPr>
            <p:cNvSpPr/>
            <p:nvPr/>
          </p:nvSpPr>
          <p:spPr>
            <a:xfrm>
              <a:off x="5646589" y="-3472032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…with an optional condition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0A0136B-F7A6-4D63-BF0B-3354FDC77969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V="1">
              <a:off x="7333581" y="-3920571"/>
              <a:ext cx="1627950" cy="70225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095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435D6318-840C-4B0C-9B4D-904A06222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060" y="3137689"/>
            <a:ext cx="5868219" cy="20862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6DC02B9-42D1-49C9-A346-37293F999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770" y="767214"/>
            <a:ext cx="5048955" cy="1257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F9C29C-71D7-4374-8A10-D632A627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the Index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91A25D-C0C1-49F8-84C8-4D5F462285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542" b="56596"/>
          <a:stretch/>
        </p:blipFill>
        <p:spPr>
          <a:xfrm>
            <a:off x="277102" y="1400519"/>
            <a:ext cx="4926530" cy="153847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DB78D50-551A-4ED5-89CD-C9BCB26D03E7}"/>
              </a:ext>
            </a:extLst>
          </p:cNvPr>
          <p:cNvGrpSpPr/>
          <p:nvPr/>
        </p:nvGrpSpPr>
        <p:grpSpPr>
          <a:xfrm>
            <a:off x="6221566" y="4040566"/>
            <a:ext cx="1686992" cy="997815"/>
            <a:chOff x="3465022" y="-1697876"/>
            <a:chExt cx="1686992" cy="99781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180C395-A6AB-4FC6-A0FB-69D55423CB11}"/>
                </a:ext>
              </a:extLst>
            </p:cNvPr>
            <p:cNvSpPr/>
            <p:nvPr/>
          </p:nvSpPr>
          <p:spPr>
            <a:xfrm>
              <a:off x="3465022" y="-1207484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Change to the desired aggregate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FB982E3-2D3E-467A-80DE-75F3A3F7805F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4203549" y="-1697876"/>
              <a:ext cx="104969" cy="49039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86328D-C1AC-4EBB-AB30-923590B96846}"/>
              </a:ext>
            </a:extLst>
          </p:cNvPr>
          <p:cNvGrpSpPr/>
          <p:nvPr/>
        </p:nvGrpSpPr>
        <p:grpSpPr>
          <a:xfrm>
            <a:off x="9897894" y="1815076"/>
            <a:ext cx="1686992" cy="1126135"/>
            <a:chOff x="5646589" y="-4090744"/>
            <a:chExt cx="1686992" cy="112613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6C321CC-3BE9-42AC-971D-8E39F929AECB}"/>
                </a:ext>
              </a:extLst>
            </p:cNvPr>
            <p:cNvSpPr/>
            <p:nvPr/>
          </p:nvSpPr>
          <p:spPr>
            <a:xfrm>
              <a:off x="5646589" y="-3472032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Click here to change the Alias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C4DB50-E8A4-4668-8A4E-76835090BEFD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5886994" y="-4090744"/>
              <a:ext cx="603091" cy="61871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8A8F2A-4CB4-4B69-93EB-93172BAC8108}"/>
              </a:ext>
            </a:extLst>
          </p:cNvPr>
          <p:cNvGrpSpPr/>
          <p:nvPr/>
        </p:nvGrpSpPr>
        <p:grpSpPr>
          <a:xfrm>
            <a:off x="5863771" y="1783292"/>
            <a:ext cx="3314942" cy="955962"/>
            <a:chOff x="2529944" y="-2485404"/>
            <a:chExt cx="3314942" cy="955962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F1CFAB3-6A8E-450C-9705-168A4E6DFEAC}"/>
                </a:ext>
              </a:extLst>
            </p:cNvPr>
            <p:cNvSpPr/>
            <p:nvPr/>
          </p:nvSpPr>
          <p:spPr>
            <a:xfrm>
              <a:off x="2529944" y="-2036865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Click on “Edit…”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0A0136B-F7A6-4D63-BF0B-3354FDC77969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V="1">
              <a:off x="4216936" y="-2485404"/>
              <a:ext cx="1627950" cy="70225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E379A53-B029-4EA2-A71E-1F0EB36A7159}"/>
              </a:ext>
            </a:extLst>
          </p:cNvPr>
          <p:cNvGrpSpPr/>
          <p:nvPr/>
        </p:nvGrpSpPr>
        <p:grpSpPr>
          <a:xfrm>
            <a:off x="339246" y="2940495"/>
            <a:ext cx="1686992" cy="1100071"/>
            <a:chOff x="3374664" y="-2618317"/>
            <a:chExt cx="1686992" cy="110007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D9B9C19-13D1-4BAE-BC97-1424D65DAF03}"/>
                </a:ext>
              </a:extLst>
            </p:cNvPr>
            <p:cNvSpPr/>
            <p:nvPr/>
          </p:nvSpPr>
          <p:spPr>
            <a:xfrm>
              <a:off x="3374664" y="-2025669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From here…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9F8EF01-2C60-4A05-A5FE-D44EED9A2D6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4218160" y="-2618317"/>
              <a:ext cx="77887" cy="5926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77021FD-B42A-4A64-97F7-54438CD40D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953" y="5081858"/>
            <a:ext cx="5125165" cy="9812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1EEDA44-01EC-4F04-9C92-5049249544E5}"/>
              </a:ext>
            </a:extLst>
          </p:cNvPr>
          <p:cNvGrpSpPr/>
          <p:nvPr/>
        </p:nvGrpSpPr>
        <p:grpSpPr>
          <a:xfrm>
            <a:off x="1384919" y="3937352"/>
            <a:ext cx="2962997" cy="1451394"/>
            <a:chOff x="4370584" y="-3715272"/>
            <a:chExt cx="2962997" cy="145139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4440F0E-9621-40B2-829B-1DD3EB1F7C39}"/>
                </a:ext>
              </a:extLst>
            </p:cNvPr>
            <p:cNvSpPr/>
            <p:nvPr/>
          </p:nvSpPr>
          <p:spPr>
            <a:xfrm>
              <a:off x="5356003" y="-3715272"/>
              <a:ext cx="1977578" cy="7506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Select the aggregate column (which is count(*) by default)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14B6CB-DF72-451F-9788-FBEE70A2479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4370584" y="-2964608"/>
              <a:ext cx="1974208" cy="7007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7E419962-5F78-4D17-9E67-CF090DA9D4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8297" y="5400723"/>
            <a:ext cx="4410691" cy="123842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E96AE24-27B1-48A6-8741-BD02B5ED1160}"/>
              </a:ext>
            </a:extLst>
          </p:cNvPr>
          <p:cNvGrpSpPr/>
          <p:nvPr/>
        </p:nvGrpSpPr>
        <p:grpSpPr>
          <a:xfrm>
            <a:off x="5724118" y="6126832"/>
            <a:ext cx="2745179" cy="507423"/>
            <a:chOff x="5023478" y="-735576"/>
            <a:chExt cx="2745179" cy="50742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FE8B303-E6D9-405E-AB69-E5EDD4AD0BAA}"/>
                </a:ext>
              </a:extLst>
            </p:cNvPr>
            <p:cNvSpPr/>
            <p:nvPr/>
          </p:nvSpPr>
          <p:spPr>
            <a:xfrm>
              <a:off x="5023478" y="-735576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Finish up adding the filters as usual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5328F3-B632-430D-BA26-511B602B831F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 flipV="1">
              <a:off x="6710470" y="-612528"/>
              <a:ext cx="1058187" cy="1306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632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Cohort Generation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Cohort Manager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544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C29C-71D7-4374-8A10-D632A627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the </a:t>
            </a:r>
            <a:r>
              <a:rPr lang="en-GB" dirty="0" err="1"/>
              <a:t>JOINed</a:t>
            </a:r>
            <a:r>
              <a:rPr lang="en-GB" dirty="0"/>
              <a:t> cohort set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CB52DE-2295-436F-AAA4-A01BFFBDB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976" y="5131334"/>
            <a:ext cx="1629002" cy="153373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3AD4F6-BAE2-415D-B364-801C46835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78" y="1339789"/>
            <a:ext cx="4139862" cy="532528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2A43B93-4160-4041-8A1B-25E2E8D3728B}"/>
              </a:ext>
            </a:extLst>
          </p:cNvPr>
          <p:cNvGrpSpPr/>
          <p:nvPr/>
        </p:nvGrpSpPr>
        <p:grpSpPr>
          <a:xfrm>
            <a:off x="4128117" y="1436976"/>
            <a:ext cx="3053034" cy="667032"/>
            <a:chOff x="1910967" y="-641348"/>
            <a:chExt cx="3053034" cy="66703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E8F838B-CAE3-422D-982B-4C9B9C49635C}"/>
                </a:ext>
              </a:extLst>
            </p:cNvPr>
            <p:cNvSpPr/>
            <p:nvPr/>
          </p:nvSpPr>
          <p:spPr>
            <a:xfrm>
              <a:off x="3277009" y="-641348"/>
              <a:ext cx="1686992" cy="667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After you add a Catalogue go into Edit by double-clicking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A4376D3-7F69-495E-ABF7-0BC17CCEDDCF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1910967" y="-307832"/>
              <a:ext cx="1366042" cy="1026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C8EE27-9ADB-42FF-B24C-074DE8CF8A11}"/>
              </a:ext>
            </a:extLst>
          </p:cNvPr>
          <p:cNvGrpSpPr/>
          <p:nvPr/>
        </p:nvGrpSpPr>
        <p:grpSpPr>
          <a:xfrm>
            <a:off x="2459115" y="4086961"/>
            <a:ext cx="3987402" cy="1177497"/>
            <a:chOff x="976599" y="-641348"/>
            <a:chExt cx="3987402" cy="117749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733710F-B81C-4154-9DDA-7C09213C2A5B}"/>
                </a:ext>
              </a:extLst>
            </p:cNvPr>
            <p:cNvSpPr/>
            <p:nvPr/>
          </p:nvSpPr>
          <p:spPr>
            <a:xfrm>
              <a:off x="3277009" y="-641348"/>
              <a:ext cx="1686992" cy="667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Here you can now JOIN with the Index Table…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15074F-E69F-48CC-AC95-F241B1D1B9D3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>
              <a:off x="976599" y="-307832"/>
              <a:ext cx="2300410" cy="8439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67D9BE3-3642-4E9C-B078-5BA2E411D602}"/>
              </a:ext>
            </a:extLst>
          </p:cNvPr>
          <p:cNvGrpSpPr/>
          <p:nvPr/>
        </p:nvGrpSpPr>
        <p:grpSpPr>
          <a:xfrm>
            <a:off x="7846162" y="4495207"/>
            <a:ext cx="2522282" cy="1147566"/>
            <a:chOff x="2441719" y="-641348"/>
            <a:chExt cx="2522282" cy="1147566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EA60630E-3431-4412-8B8F-BC30A5C3C2B4}"/>
                </a:ext>
              </a:extLst>
            </p:cNvPr>
            <p:cNvSpPr/>
            <p:nvPr/>
          </p:nvSpPr>
          <p:spPr>
            <a:xfrm>
              <a:off x="3277009" y="-641348"/>
              <a:ext cx="1686992" cy="667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…and REMEMBER to change the JOIN type!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0BED26D-223D-4133-B8A7-35854D318F20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2441719" y="-307832"/>
              <a:ext cx="835290" cy="81405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88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C29C-71D7-4374-8A10-D632A627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 (and execution)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953675-FC0A-4CD8-9EA5-51543A9A0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021"/>
          <a:stretch/>
        </p:blipFill>
        <p:spPr>
          <a:xfrm>
            <a:off x="236830" y="1638883"/>
            <a:ext cx="4139862" cy="31151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A2726D-FDBF-45F7-B7E9-E0DEBAA7B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380" y="2730738"/>
            <a:ext cx="6340734" cy="1396524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7F8683A3-2EAA-42A4-9FFF-90CC29A6D121}"/>
              </a:ext>
            </a:extLst>
          </p:cNvPr>
          <p:cNvSpPr/>
          <p:nvPr/>
        </p:nvSpPr>
        <p:spPr>
          <a:xfrm rot="16200000">
            <a:off x="4680602" y="3088749"/>
            <a:ext cx="430868" cy="68050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7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B4C4-8F6E-4CC9-9CBC-6CA69BD3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open the Cohort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6DCC1-59BA-42EA-9E68-97074439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6044" cy="4351338"/>
          </a:xfrm>
        </p:spPr>
        <p:txBody>
          <a:bodyPr/>
          <a:lstStyle/>
          <a:p>
            <a:r>
              <a:rPr lang="en-GB" dirty="0"/>
              <a:t>From the Home Screen:</a:t>
            </a:r>
          </a:p>
          <a:p>
            <a:endParaRPr lang="en-GB" dirty="0"/>
          </a:p>
          <a:p>
            <a:r>
              <a:rPr lang="en-GB" dirty="0"/>
              <a:t>From the File menu:</a:t>
            </a:r>
          </a:p>
          <a:p>
            <a:endParaRPr lang="en-GB" dirty="0"/>
          </a:p>
          <a:p>
            <a:r>
              <a:rPr lang="en-GB" dirty="0"/>
              <a:t>From the Cohort Builder context menu: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931C77-B4C2-4BEA-99D2-DBAF71335FE1}"/>
              </a:ext>
            </a:extLst>
          </p:cNvPr>
          <p:cNvGrpSpPr/>
          <p:nvPr/>
        </p:nvGrpSpPr>
        <p:grpSpPr>
          <a:xfrm>
            <a:off x="4939860" y="1690688"/>
            <a:ext cx="6958281" cy="4390297"/>
            <a:chOff x="4939860" y="1690688"/>
            <a:chExt cx="6958281" cy="43902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28FF46-027F-4C3A-845E-D228C64AD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9860" y="1690688"/>
              <a:ext cx="6958281" cy="4390297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D05FC29-8B5F-4538-858A-6658FF51E050}"/>
                </a:ext>
              </a:extLst>
            </p:cNvPr>
            <p:cNvSpPr/>
            <p:nvPr/>
          </p:nvSpPr>
          <p:spPr>
            <a:xfrm>
              <a:off x="8384275" y="3152633"/>
              <a:ext cx="3421038" cy="267268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3F9C38-ACB9-464B-9D57-6BBA76BB93B3}"/>
              </a:ext>
            </a:extLst>
          </p:cNvPr>
          <p:cNvGrpSpPr/>
          <p:nvPr/>
        </p:nvGrpSpPr>
        <p:grpSpPr>
          <a:xfrm>
            <a:off x="4867072" y="1433498"/>
            <a:ext cx="7185602" cy="5167832"/>
            <a:chOff x="4867072" y="1433498"/>
            <a:chExt cx="7185602" cy="51678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848BC6D-80EF-4B6B-BC7F-8195C8939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7072" y="1433498"/>
              <a:ext cx="2119328" cy="19955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1238961-F41D-425A-8474-C77873B9D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8675" y="2119785"/>
              <a:ext cx="5033999" cy="4481545"/>
            </a:xfrm>
            <a:prstGeom prst="rect">
              <a:avLst/>
            </a:prstGeom>
          </p:spPr>
        </p:pic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F739A8FE-5C68-4FF4-BB25-6EDEF9EFF8EF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5923128" y="3429000"/>
              <a:ext cx="1095547" cy="931558"/>
            </a:xfrm>
            <a:prstGeom prst="bentConnector3">
              <a:avLst>
                <a:gd name="adj1" fmla="val -1491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10AFA3-EA40-41CC-957A-B099D52F2CB4}"/>
              </a:ext>
            </a:extLst>
          </p:cNvPr>
          <p:cNvGrpSpPr/>
          <p:nvPr/>
        </p:nvGrpSpPr>
        <p:grpSpPr>
          <a:xfrm>
            <a:off x="5830279" y="1918725"/>
            <a:ext cx="4843498" cy="3593688"/>
            <a:chOff x="5830279" y="1918725"/>
            <a:chExt cx="4843498" cy="359368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B45170-86CB-48C3-A717-BD39BEE80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39844" y="3393085"/>
              <a:ext cx="4224368" cy="211932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71EB762-7414-4422-9DC1-C62C8743D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30279" y="1918725"/>
              <a:ext cx="4843498" cy="500066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CE04A3-02EB-4157-BA7A-284539B8BCD3}"/>
                </a:ext>
              </a:extLst>
            </p:cNvPr>
            <p:cNvCxnSpPr>
              <a:stCxn id="16" idx="2"/>
              <a:endCxn id="15" idx="0"/>
            </p:cNvCxnSpPr>
            <p:nvPr/>
          </p:nvCxnSpPr>
          <p:spPr>
            <a:xfrm>
              <a:off x="8252028" y="2418791"/>
              <a:ext cx="0" cy="97429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27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A71A-09E4-498F-9784-AB65886C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wizard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AA92E-1BD0-44DE-A8C5-C502AA24F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82" y="1298085"/>
            <a:ext cx="9183236" cy="530970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5BBC08D-CDE3-4DE0-8956-6A2BB9F5F706}"/>
              </a:ext>
            </a:extLst>
          </p:cNvPr>
          <p:cNvGrpSpPr/>
          <p:nvPr/>
        </p:nvGrpSpPr>
        <p:grpSpPr>
          <a:xfrm>
            <a:off x="4813110" y="837063"/>
            <a:ext cx="1373876" cy="1346579"/>
            <a:chOff x="4813110" y="837063"/>
            <a:chExt cx="1373876" cy="134657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D014929-043F-4E43-B097-573C7561F8EF}"/>
                </a:ext>
              </a:extLst>
            </p:cNvPr>
            <p:cNvSpPr/>
            <p:nvPr/>
          </p:nvSpPr>
          <p:spPr>
            <a:xfrm>
              <a:off x="5004180" y="837063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First dataset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C3F2E5F-BB8A-4560-8919-948927FC1ABD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4813110" y="1152509"/>
              <a:ext cx="782473" cy="10311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F1B35D-C523-4131-96BF-F317A510CA8D}"/>
              </a:ext>
            </a:extLst>
          </p:cNvPr>
          <p:cNvGrpSpPr/>
          <p:nvPr/>
        </p:nvGrpSpPr>
        <p:grpSpPr>
          <a:xfrm>
            <a:off x="5249839" y="2413015"/>
            <a:ext cx="2028967" cy="380227"/>
            <a:chOff x="4847513" y="1837899"/>
            <a:chExt cx="2028967" cy="38022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DE92CC6-6880-45A2-AE24-BE3438F71282}"/>
                </a:ext>
              </a:extLst>
            </p:cNvPr>
            <p:cNvSpPr/>
            <p:nvPr/>
          </p:nvSpPr>
          <p:spPr>
            <a:xfrm>
              <a:off x="5693674" y="1837899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Filters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A4D1969-BCBD-44A5-A56F-7F8FD83ACE13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4847513" y="1995622"/>
              <a:ext cx="846161" cy="2225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0EE7CA-986D-4599-8B28-5993FC3788FF}"/>
              </a:ext>
            </a:extLst>
          </p:cNvPr>
          <p:cNvGrpSpPr/>
          <p:nvPr/>
        </p:nvGrpSpPr>
        <p:grpSpPr>
          <a:xfrm>
            <a:off x="191070" y="3248167"/>
            <a:ext cx="2383808" cy="458748"/>
            <a:chOff x="5004180" y="693761"/>
            <a:chExt cx="2383808" cy="45874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E178DE4-3913-45B4-845E-E8E8C5BEA498}"/>
                </a:ext>
              </a:extLst>
            </p:cNvPr>
            <p:cNvSpPr/>
            <p:nvPr/>
          </p:nvSpPr>
          <p:spPr>
            <a:xfrm>
              <a:off x="5004180" y="837063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Known params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C549CA-017B-458A-879B-2542EB813E9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6186986" y="693761"/>
              <a:ext cx="1201002" cy="3010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448B618-27DA-4A8A-990F-0554EBD17B8D}"/>
              </a:ext>
            </a:extLst>
          </p:cNvPr>
          <p:cNvGrpSpPr/>
          <p:nvPr/>
        </p:nvGrpSpPr>
        <p:grpSpPr>
          <a:xfrm>
            <a:off x="256323" y="4576683"/>
            <a:ext cx="2427737" cy="473169"/>
            <a:chOff x="5004180" y="679340"/>
            <a:chExt cx="2427737" cy="47316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42D1C6C-63A9-49BC-9652-E384415687EC}"/>
                </a:ext>
              </a:extLst>
            </p:cNvPr>
            <p:cNvSpPr/>
            <p:nvPr/>
          </p:nvSpPr>
          <p:spPr>
            <a:xfrm>
              <a:off x="5004180" y="837063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Second dataset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885700C-A497-4C99-A723-E1D6A7FE948A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6186986" y="679340"/>
              <a:ext cx="1244931" cy="3154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F936A0-8525-4F11-A8D0-B6043238BE74}"/>
              </a:ext>
            </a:extLst>
          </p:cNvPr>
          <p:cNvGrpSpPr/>
          <p:nvPr/>
        </p:nvGrpSpPr>
        <p:grpSpPr>
          <a:xfrm>
            <a:off x="1934214" y="4362349"/>
            <a:ext cx="1686992" cy="1576883"/>
            <a:chOff x="3339153" y="-378881"/>
            <a:chExt cx="1686992" cy="1576883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4FDC321-470E-46DB-8EA2-35133827F705}"/>
                </a:ext>
              </a:extLst>
            </p:cNvPr>
            <p:cNvSpPr/>
            <p:nvPr/>
          </p:nvSpPr>
          <p:spPr>
            <a:xfrm>
              <a:off x="3339153" y="690579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Datasets join type (Union or Intersection)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0C6373-FC1D-4D31-B188-57AD7D1BACDC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3761453" y="-378881"/>
              <a:ext cx="421196" cy="10694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00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9E49-816C-4E04-9B91-6DB7EBC2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wizard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16A6-06D6-4F8A-AF43-0103CCA57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that you need for simpler cohort</a:t>
            </a:r>
          </a:p>
          <a:p>
            <a:r>
              <a:rPr lang="en-GB" dirty="0"/>
              <a:t>Good for starting more complex cohorts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Gotchas:</a:t>
            </a:r>
          </a:p>
          <a:p>
            <a:r>
              <a:rPr lang="en-GB" dirty="0"/>
              <a:t>Can only use pre-defined filters from datasets (not new ones)</a:t>
            </a:r>
          </a:p>
          <a:p>
            <a:r>
              <a:rPr lang="en-GB" dirty="0"/>
              <a:t>Can only use 2 datasets for inclusion and 2 for exclusion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12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1F123A6-717C-4B09-A020-11EA1AA2C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14" y="1418886"/>
            <a:ext cx="9882260" cy="49482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6AA71A-09E4-498F-9784-AB65886C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 from the wizard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C7E679-66B2-407A-B16A-22F469036517}"/>
              </a:ext>
            </a:extLst>
          </p:cNvPr>
          <p:cNvGrpSpPr/>
          <p:nvPr/>
        </p:nvGrpSpPr>
        <p:grpSpPr>
          <a:xfrm>
            <a:off x="2833261" y="2720614"/>
            <a:ext cx="2841723" cy="1308309"/>
            <a:chOff x="2516033" y="857035"/>
            <a:chExt cx="2841723" cy="130830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08BBD4-3277-4576-B14D-B2C277192381}"/>
                </a:ext>
              </a:extLst>
            </p:cNvPr>
            <p:cNvSpPr/>
            <p:nvPr/>
          </p:nvSpPr>
          <p:spPr>
            <a:xfrm>
              <a:off x="4174950" y="857035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First dataset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4FE291-C97C-44A2-A5EF-FA6C150F3687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2516033" y="1172481"/>
              <a:ext cx="2250320" cy="9928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2AFEF8A-7E77-4DF0-93C9-10E78C7E941D}"/>
              </a:ext>
            </a:extLst>
          </p:cNvPr>
          <p:cNvGrpSpPr/>
          <p:nvPr/>
        </p:nvGrpSpPr>
        <p:grpSpPr>
          <a:xfrm>
            <a:off x="3166281" y="4191318"/>
            <a:ext cx="2028967" cy="380227"/>
            <a:chOff x="4847513" y="1837899"/>
            <a:chExt cx="2028967" cy="38022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37F2CBF-44EF-4A21-9FCF-E0997943F98A}"/>
                </a:ext>
              </a:extLst>
            </p:cNvPr>
            <p:cNvSpPr/>
            <p:nvPr/>
          </p:nvSpPr>
          <p:spPr>
            <a:xfrm>
              <a:off x="5693674" y="1837899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Filters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4E1AA92-BBCB-4B97-BA5A-85AC2FF166A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4847513" y="1995622"/>
              <a:ext cx="846161" cy="2225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BBFD11-C0BA-49EA-B54F-523990D350DB}"/>
              </a:ext>
            </a:extLst>
          </p:cNvPr>
          <p:cNvGrpSpPr/>
          <p:nvPr/>
        </p:nvGrpSpPr>
        <p:grpSpPr>
          <a:xfrm>
            <a:off x="128301" y="4904096"/>
            <a:ext cx="2432929" cy="577222"/>
            <a:chOff x="5004180" y="575287"/>
            <a:chExt cx="2432929" cy="57722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24DC256-209B-4EC0-9517-C70F98A4CB46}"/>
                </a:ext>
              </a:extLst>
            </p:cNvPr>
            <p:cNvSpPr/>
            <p:nvPr/>
          </p:nvSpPr>
          <p:spPr>
            <a:xfrm>
              <a:off x="5004180" y="837063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Second dataset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B1CD2DB-0B1F-4575-8E68-7145CAA8510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6186986" y="575287"/>
              <a:ext cx="1250123" cy="4194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3AC055-C68D-475C-A564-79A390602477}"/>
              </a:ext>
            </a:extLst>
          </p:cNvPr>
          <p:cNvGrpSpPr/>
          <p:nvPr/>
        </p:nvGrpSpPr>
        <p:grpSpPr>
          <a:xfrm>
            <a:off x="105555" y="3554803"/>
            <a:ext cx="2254799" cy="507423"/>
            <a:chOff x="3339153" y="690579"/>
            <a:chExt cx="2254799" cy="50742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D28D647-482A-44C3-8565-144DED30EF49}"/>
                </a:ext>
              </a:extLst>
            </p:cNvPr>
            <p:cNvSpPr/>
            <p:nvPr/>
          </p:nvSpPr>
          <p:spPr>
            <a:xfrm>
              <a:off x="3339153" y="690579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Datasets join type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4E7967F-577C-43DD-86E8-A8D8AB7801C1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5026145" y="944291"/>
              <a:ext cx="567807" cy="84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696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5B55D5F-55FA-4619-BC80-3C94EE6685E3}"/>
              </a:ext>
            </a:extLst>
          </p:cNvPr>
          <p:cNvSpPr/>
          <p:nvPr/>
        </p:nvSpPr>
        <p:spPr>
          <a:xfrm>
            <a:off x="572470" y="1690688"/>
            <a:ext cx="1518450" cy="151845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23FE6-CBF9-4E55-B2D6-409A6415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-US" dirty="0"/>
              <a:t>A bit of Set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EBE45E9-7B0F-4535-B2C1-AE4B5C216C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986074" y="1438182"/>
                <a:ext cx="7367726" cy="51756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UNION:</a:t>
                </a:r>
              </a:p>
              <a:p>
                <a:pPr marL="0" indent="0">
                  <a:buNone/>
                </a:pPr>
                <a:r>
                  <a:rPr lang="en-GB" dirty="0"/>
                  <a:t>Set 1 </a:t>
                </a:r>
                <a14:m>
                  <m:oMath xmlns:m="http://schemas.openxmlformats.org/officeDocument/2006/math">
                    <m:r>
                      <a:rPr lang="en-GB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dirty="0"/>
                  <a:t> Set 2 = all items from Set 1 and all items from Set 2, taken only once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INTERSECTION:</a:t>
                </a:r>
              </a:p>
              <a:p>
                <a:pPr marL="0" indent="0">
                  <a:buNone/>
                </a:pPr>
                <a:r>
                  <a:rPr lang="en-GB" dirty="0"/>
                  <a:t>Set 1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Set 2 = all items that are in both sets (but not in only one)</a:t>
                </a:r>
              </a:p>
              <a:p>
                <a:pPr marL="0" indent="0">
                  <a:buNone/>
                </a:pPr>
                <a:endParaRPr lang="en-GB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ea typeface="Cambria Math" panose="02040503050406030204" pitchFamily="18" charset="0"/>
                  </a:rPr>
                  <a:t>EXCEPTION:</a:t>
                </a:r>
              </a:p>
              <a:p>
                <a:pPr marL="0" indent="0">
                  <a:buNone/>
                </a:pPr>
                <a:r>
                  <a:rPr lang="en-GB" dirty="0">
                    <a:ea typeface="Cambria Math" panose="02040503050406030204" pitchFamily="18" charset="0"/>
                  </a:rPr>
                  <a:t>Set 1 </a:t>
                </a:r>
                <a:r>
                  <a:rPr lang="en-GB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\</a:t>
                </a:r>
                <a:r>
                  <a:rPr lang="en-GB" dirty="0">
                    <a:ea typeface="Cambria Math" panose="02040503050406030204" pitchFamily="18" charset="0"/>
                  </a:rPr>
                  <a:t> Set 2 = all items in Set 1 which are NOT also in Set 2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EBE45E9-7B0F-4535-B2C1-AE4B5C216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986074" y="1438182"/>
                <a:ext cx="7367726" cy="5175681"/>
              </a:xfrm>
              <a:blipFill>
                <a:blip r:embed="rId2"/>
                <a:stretch>
                  <a:fillRect l="-1737" t="-2709" r="-1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E6F7AC3-F000-4F55-A15F-10B22FFA79F9}"/>
              </a:ext>
            </a:extLst>
          </p:cNvPr>
          <p:cNvSpPr/>
          <p:nvPr/>
        </p:nvSpPr>
        <p:spPr>
          <a:xfrm>
            <a:off x="1652912" y="3172104"/>
            <a:ext cx="1518450" cy="15184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 2</a:t>
            </a:r>
          </a:p>
        </p:txBody>
      </p:sp>
    </p:spTree>
    <p:extLst>
      <p:ext uri="{BB962C8B-B14F-4D97-AF65-F5344CB8AC3E}">
        <p14:creationId xmlns:p14="http://schemas.microsoft.com/office/powerpoint/2010/main" val="48267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3FE6-CBF9-4E55-B2D6-409A6415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lang="en-US" dirty="0"/>
              <a:t>Visually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58D805-286E-4FAB-83D4-1130ED8A32C4}"/>
              </a:ext>
            </a:extLst>
          </p:cNvPr>
          <p:cNvGrpSpPr/>
          <p:nvPr/>
        </p:nvGrpSpPr>
        <p:grpSpPr>
          <a:xfrm>
            <a:off x="838200" y="1829466"/>
            <a:ext cx="4115368" cy="2952444"/>
            <a:chOff x="5817890" y="656197"/>
            <a:chExt cx="2614427" cy="1875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019992-D0B3-4C1A-83B5-87CE17776F64}"/>
                </a:ext>
              </a:extLst>
            </p:cNvPr>
            <p:cNvSpPr/>
            <p:nvPr/>
          </p:nvSpPr>
          <p:spPr>
            <a:xfrm>
              <a:off x="6913867" y="1013387"/>
              <a:ext cx="1518450" cy="151845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8026C0-81D4-4021-9C36-8093C2DAEA81}"/>
                </a:ext>
              </a:extLst>
            </p:cNvPr>
            <p:cNvSpPr/>
            <p:nvPr/>
          </p:nvSpPr>
          <p:spPr>
            <a:xfrm>
              <a:off x="5817890" y="656197"/>
              <a:ext cx="1518450" cy="151845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59B4566A-B950-466F-AF94-890958F0AB7F}"/>
                    </a:ext>
                  </a:extLst>
                </p:cNvPr>
                <p:cNvSpPr/>
                <p:nvPr/>
              </p:nvSpPr>
              <p:spPr>
                <a:xfrm>
                  <a:off x="5817890" y="656197"/>
                  <a:ext cx="2614427" cy="1875640"/>
                </a:xfrm>
                <a:custGeom>
                  <a:avLst/>
                  <a:gdLst>
                    <a:gd name="connsiteX0" fmla="*/ 759225 w 2614427"/>
                    <a:gd name="connsiteY0" fmla="*/ 0 h 1875640"/>
                    <a:gd name="connsiteX1" fmla="*/ 1458787 w 2614427"/>
                    <a:gd name="connsiteY1" fmla="*/ 463701 h 1875640"/>
                    <a:gd name="connsiteX2" fmla="*/ 1460889 w 2614427"/>
                    <a:gd name="connsiteY2" fmla="*/ 470474 h 1875640"/>
                    <a:gd name="connsiteX3" fmla="*/ 1559678 w 2614427"/>
                    <a:gd name="connsiteY3" fmla="*/ 416854 h 1875640"/>
                    <a:gd name="connsiteX4" fmla="*/ 1855202 w 2614427"/>
                    <a:gd name="connsiteY4" fmla="*/ 357190 h 1875640"/>
                    <a:gd name="connsiteX5" fmla="*/ 2614427 w 2614427"/>
                    <a:gd name="connsiteY5" fmla="*/ 1116415 h 1875640"/>
                    <a:gd name="connsiteX6" fmla="*/ 1855202 w 2614427"/>
                    <a:gd name="connsiteY6" fmla="*/ 1875640 h 1875640"/>
                    <a:gd name="connsiteX7" fmla="*/ 1155641 w 2614427"/>
                    <a:gd name="connsiteY7" fmla="*/ 1411940 h 1875640"/>
                    <a:gd name="connsiteX8" fmla="*/ 1153538 w 2614427"/>
                    <a:gd name="connsiteY8" fmla="*/ 1405166 h 1875640"/>
                    <a:gd name="connsiteX9" fmla="*/ 1054749 w 2614427"/>
                    <a:gd name="connsiteY9" fmla="*/ 1458786 h 1875640"/>
                    <a:gd name="connsiteX10" fmla="*/ 759225 w 2614427"/>
                    <a:gd name="connsiteY10" fmla="*/ 1518450 h 1875640"/>
                    <a:gd name="connsiteX11" fmla="*/ 0 w 2614427"/>
                    <a:gd name="connsiteY11" fmla="*/ 759225 h 1875640"/>
                    <a:gd name="connsiteX12" fmla="*/ 759225 w 2614427"/>
                    <a:gd name="connsiteY12" fmla="*/ 0 h 1875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14427" h="1875640">
                      <a:moveTo>
                        <a:pt x="759225" y="0"/>
                      </a:moveTo>
                      <a:cubicBezTo>
                        <a:pt x="1073706" y="0"/>
                        <a:pt x="1343530" y="191203"/>
                        <a:pt x="1458787" y="463701"/>
                      </a:cubicBezTo>
                      <a:lnTo>
                        <a:pt x="1460889" y="470474"/>
                      </a:lnTo>
                      <a:lnTo>
                        <a:pt x="1559678" y="416854"/>
                      </a:lnTo>
                      <a:cubicBezTo>
                        <a:pt x="1650510" y="378435"/>
                        <a:pt x="1750375" y="357190"/>
                        <a:pt x="1855202" y="357190"/>
                      </a:cubicBezTo>
                      <a:cubicBezTo>
                        <a:pt x="2274510" y="357190"/>
                        <a:pt x="2614427" y="697107"/>
                        <a:pt x="2614427" y="1116415"/>
                      </a:cubicBezTo>
                      <a:cubicBezTo>
                        <a:pt x="2614427" y="1535723"/>
                        <a:pt x="2274510" y="1875640"/>
                        <a:pt x="1855202" y="1875640"/>
                      </a:cubicBezTo>
                      <a:cubicBezTo>
                        <a:pt x="1540721" y="1875640"/>
                        <a:pt x="1270898" y="1684437"/>
                        <a:pt x="1155641" y="1411940"/>
                      </a:cubicBezTo>
                      <a:lnTo>
                        <a:pt x="1153538" y="1405166"/>
                      </a:lnTo>
                      <a:lnTo>
                        <a:pt x="1054749" y="1458786"/>
                      </a:lnTo>
                      <a:cubicBezTo>
                        <a:pt x="963917" y="1497205"/>
                        <a:pt x="864052" y="1518450"/>
                        <a:pt x="759225" y="1518450"/>
                      </a:cubicBezTo>
                      <a:cubicBezTo>
                        <a:pt x="339917" y="1518450"/>
                        <a:pt x="0" y="1178533"/>
                        <a:pt x="0" y="759225"/>
                      </a:cubicBezTo>
                      <a:cubicBezTo>
                        <a:pt x="0" y="339917"/>
                        <a:pt x="339917" y="0"/>
                        <a:pt x="759225" y="0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GB" sz="2400" dirty="0">
                      <a:solidFill>
                        <a:schemeClr val="bg1"/>
                      </a:solidFill>
                    </a:rPr>
                    <a:t>                     A </a:t>
                  </a:r>
                  <a14:m>
                    <m:oMath xmlns:m="http://schemas.openxmlformats.org/officeDocument/2006/math">
                      <m:r>
                        <a:rPr lang="en-GB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</m:oMath>
                  </a14:m>
                  <a:r>
                    <a:rPr lang="en-GB" sz="2400" dirty="0">
                      <a:solidFill>
                        <a:schemeClr val="bg1"/>
                      </a:solidFill>
                    </a:rPr>
                    <a:t> B</a:t>
                  </a:r>
                </a:p>
              </p:txBody>
            </p:sp>
          </mc:Choice>
          <mc:Fallback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59B4566A-B950-466F-AF94-890958F0AB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7890" y="656197"/>
                  <a:ext cx="2614427" cy="1875640"/>
                </a:xfrm>
                <a:custGeom>
                  <a:avLst/>
                  <a:gdLst>
                    <a:gd name="connsiteX0" fmla="*/ 759225 w 2614427"/>
                    <a:gd name="connsiteY0" fmla="*/ 0 h 1875640"/>
                    <a:gd name="connsiteX1" fmla="*/ 1458787 w 2614427"/>
                    <a:gd name="connsiteY1" fmla="*/ 463701 h 1875640"/>
                    <a:gd name="connsiteX2" fmla="*/ 1460889 w 2614427"/>
                    <a:gd name="connsiteY2" fmla="*/ 470474 h 1875640"/>
                    <a:gd name="connsiteX3" fmla="*/ 1559678 w 2614427"/>
                    <a:gd name="connsiteY3" fmla="*/ 416854 h 1875640"/>
                    <a:gd name="connsiteX4" fmla="*/ 1855202 w 2614427"/>
                    <a:gd name="connsiteY4" fmla="*/ 357190 h 1875640"/>
                    <a:gd name="connsiteX5" fmla="*/ 2614427 w 2614427"/>
                    <a:gd name="connsiteY5" fmla="*/ 1116415 h 1875640"/>
                    <a:gd name="connsiteX6" fmla="*/ 1855202 w 2614427"/>
                    <a:gd name="connsiteY6" fmla="*/ 1875640 h 1875640"/>
                    <a:gd name="connsiteX7" fmla="*/ 1155641 w 2614427"/>
                    <a:gd name="connsiteY7" fmla="*/ 1411940 h 1875640"/>
                    <a:gd name="connsiteX8" fmla="*/ 1153538 w 2614427"/>
                    <a:gd name="connsiteY8" fmla="*/ 1405166 h 1875640"/>
                    <a:gd name="connsiteX9" fmla="*/ 1054749 w 2614427"/>
                    <a:gd name="connsiteY9" fmla="*/ 1458786 h 1875640"/>
                    <a:gd name="connsiteX10" fmla="*/ 759225 w 2614427"/>
                    <a:gd name="connsiteY10" fmla="*/ 1518450 h 1875640"/>
                    <a:gd name="connsiteX11" fmla="*/ 0 w 2614427"/>
                    <a:gd name="connsiteY11" fmla="*/ 759225 h 1875640"/>
                    <a:gd name="connsiteX12" fmla="*/ 759225 w 2614427"/>
                    <a:gd name="connsiteY12" fmla="*/ 0 h 1875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14427" h="1875640">
                      <a:moveTo>
                        <a:pt x="759225" y="0"/>
                      </a:moveTo>
                      <a:cubicBezTo>
                        <a:pt x="1073706" y="0"/>
                        <a:pt x="1343530" y="191203"/>
                        <a:pt x="1458787" y="463701"/>
                      </a:cubicBezTo>
                      <a:lnTo>
                        <a:pt x="1460889" y="470474"/>
                      </a:lnTo>
                      <a:lnTo>
                        <a:pt x="1559678" y="416854"/>
                      </a:lnTo>
                      <a:cubicBezTo>
                        <a:pt x="1650510" y="378435"/>
                        <a:pt x="1750375" y="357190"/>
                        <a:pt x="1855202" y="357190"/>
                      </a:cubicBezTo>
                      <a:cubicBezTo>
                        <a:pt x="2274510" y="357190"/>
                        <a:pt x="2614427" y="697107"/>
                        <a:pt x="2614427" y="1116415"/>
                      </a:cubicBezTo>
                      <a:cubicBezTo>
                        <a:pt x="2614427" y="1535723"/>
                        <a:pt x="2274510" y="1875640"/>
                        <a:pt x="1855202" y="1875640"/>
                      </a:cubicBezTo>
                      <a:cubicBezTo>
                        <a:pt x="1540721" y="1875640"/>
                        <a:pt x="1270898" y="1684437"/>
                        <a:pt x="1155641" y="1411940"/>
                      </a:cubicBezTo>
                      <a:lnTo>
                        <a:pt x="1153538" y="1405166"/>
                      </a:lnTo>
                      <a:lnTo>
                        <a:pt x="1054749" y="1458786"/>
                      </a:lnTo>
                      <a:cubicBezTo>
                        <a:pt x="963917" y="1497205"/>
                        <a:pt x="864052" y="1518450"/>
                        <a:pt x="759225" y="1518450"/>
                      </a:cubicBezTo>
                      <a:cubicBezTo>
                        <a:pt x="339917" y="1518450"/>
                        <a:pt x="0" y="1178533"/>
                        <a:pt x="0" y="759225"/>
                      </a:cubicBezTo>
                      <a:cubicBezTo>
                        <a:pt x="0" y="339917"/>
                        <a:pt x="339917" y="0"/>
                        <a:pt x="759225" y="0"/>
                      </a:cubicBezTo>
                      <a:close/>
                    </a:path>
                  </a:pathLst>
                </a:custGeom>
                <a:blipFill>
                  <a:blip r:embed="rId2"/>
                  <a:stretch>
                    <a:fillRect/>
                  </a:stretch>
                </a:blipFill>
                <a:ln w="5715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32616BF-8665-4D79-B8D8-94BE64DD200D}"/>
              </a:ext>
            </a:extLst>
          </p:cNvPr>
          <p:cNvGrpSpPr/>
          <p:nvPr/>
        </p:nvGrpSpPr>
        <p:grpSpPr>
          <a:xfrm>
            <a:off x="5963135" y="359343"/>
            <a:ext cx="3921703" cy="2727516"/>
            <a:chOff x="6289054" y="2985698"/>
            <a:chExt cx="4735918" cy="329379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D3FD78D-76DF-439B-B96D-4205217D12A1}"/>
                </a:ext>
              </a:extLst>
            </p:cNvPr>
            <p:cNvSpPr/>
            <p:nvPr/>
          </p:nvSpPr>
          <p:spPr>
            <a:xfrm>
              <a:off x="6289054" y="2985698"/>
              <a:ext cx="2536303" cy="2996132"/>
            </a:xfrm>
            <a:custGeom>
              <a:avLst/>
              <a:gdLst>
                <a:gd name="connsiteX0" fmla="*/ 1498066 w 2536303"/>
                <a:gd name="connsiteY0" fmla="*/ 0 h 2996132"/>
                <a:gd name="connsiteX1" fmla="*/ 2450975 w 2536303"/>
                <a:gd name="connsiteY1" fmla="*/ 342085 h 2996132"/>
                <a:gd name="connsiteX2" fmla="*/ 2536303 w 2536303"/>
                <a:gd name="connsiteY2" fmla="*/ 419636 h 2996132"/>
                <a:gd name="connsiteX3" fmla="*/ 2493684 w 2536303"/>
                <a:gd name="connsiteY3" fmla="*/ 440166 h 2996132"/>
                <a:gd name="connsiteX4" fmla="*/ 1699018 w 2536303"/>
                <a:gd name="connsiteY4" fmla="*/ 1775347 h 2996132"/>
                <a:gd name="connsiteX5" fmla="*/ 2045758 w 2536303"/>
                <a:gd name="connsiteY5" fmla="*/ 2741222 h 2996132"/>
                <a:gd name="connsiteX6" fmla="*/ 2143261 w 2536303"/>
                <a:gd name="connsiteY6" fmla="*/ 2848502 h 2996132"/>
                <a:gd name="connsiteX7" fmla="*/ 2081181 w 2536303"/>
                <a:gd name="connsiteY7" fmla="*/ 2878407 h 2996132"/>
                <a:gd name="connsiteX8" fmla="*/ 1498066 w 2536303"/>
                <a:gd name="connsiteY8" fmla="*/ 2996132 h 2996132"/>
                <a:gd name="connsiteX9" fmla="*/ 0 w 2536303"/>
                <a:gd name="connsiteY9" fmla="*/ 1498066 h 2996132"/>
                <a:gd name="connsiteX10" fmla="*/ 1498066 w 2536303"/>
                <a:gd name="connsiteY10" fmla="*/ 0 h 299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303" h="2996132">
                  <a:moveTo>
                    <a:pt x="1498066" y="0"/>
                  </a:moveTo>
                  <a:cubicBezTo>
                    <a:pt x="1860036" y="0"/>
                    <a:pt x="2192021" y="128377"/>
                    <a:pt x="2450975" y="342085"/>
                  </a:cubicBezTo>
                  <a:lnTo>
                    <a:pt x="2536303" y="419636"/>
                  </a:lnTo>
                  <a:lnTo>
                    <a:pt x="2493684" y="440166"/>
                  </a:lnTo>
                  <a:cubicBezTo>
                    <a:pt x="2020346" y="697299"/>
                    <a:pt x="1699018" y="1198798"/>
                    <a:pt x="1699018" y="1775347"/>
                  </a:cubicBezTo>
                  <a:cubicBezTo>
                    <a:pt x="1699018" y="2142242"/>
                    <a:pt x="1829143" y="2478745"/>
                    <a:pt x="2045758" y="2741222"/>
                  </a:cubicBezTo>
                  <a:lnTo>
                    <a:pt x="2143261" y="2848502"/>
                  </a:lnTo>
                  <a:lnTo>
                    <a:pt x="2081181" y="2878407"/>
                  </a:lnTo>
                  <a:cubicBezTo>
                    <a:pt x="1901955" y="2954213"/>
                    <a:pt x="1704906" y="2996132"/>
                    <a:pt x="1498066" y="2996132"/>
                  </a:cubicBezTo>
                  <a:cubicBezTo>
                    <a:pt x="670707" y="2996132"/>
                    <a:pt x="0" y="2325425"/>
                    <a:pt x="0" y="1498066"/>
                  </a:cubicBezTo>
                  <a:cubicBezTo>
                    <a:pt x="0" y="670707"/>
                    <a:pt x="670707" y="0"/>
                    <a:pt x="1498066" y="0"/>
                  </a:cubicBez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054959C-7E28-42F5-9E4C-DA2C20D6AAA1}"/>
                </a:ext>
              </a:extLst>
            </p:cNvPr>
            <p:cNvSpPr/>
            <p:nvPr/>
          </p:nvSpPr>
          <p:spPr>
            <a:xfrm>
              <a:off x="8432315" y="3242595"/>
              <a:ext cx="2592657" cy="3036900"/>
            </a:xfrm>
            <a:custGeom>
              <a:avLst/>
              <a:gdLst>
                <a:gd name="connsiteX0" fmla="*/ 1074207 w 2592657"/>
                <a:gd name="connsiteY0" fmla="*/ 0 h 3036900"/>
                <a:gd name="connsiteX1" fmla="*/ 2592657 w 2592657"/>
                <a:gd name="connsiteY1" fmla="*/ 1518450 h 3036900"/>
                <a:gd name="connsiteX2" fmla="*/ 1074207 w 2592657"/>
                <a:gd name="connsiteY2" fmla="*/ 3036900 h 3036900"/>
                <a:gd name="connsiteX3" fmla="*/ 501 w 2592657"/>
                <a:gd name="connsiteY3" fmla="*/ 2592156 h 3036900"/>
                <a:gd name="connsiteX4" fmla="*/ 0 w 2592657"/>
                <a:gd name="connsiteY4" fmla="*/ 2591605 h 3036900"/>
                <a:gd name="connsiteX5" fmla="*/ 68872 w 2592657"/>
                <a:gd name="connsiteY5" fmla="*/ 2558427 h 3036900"/>
                <a:gd name="connsiteX6" fmla="*/ 852871 w 2592657"/>
                <a:gd name="connsiteY6" fmla="*/ 1241169 h 3036900"/>
                <a:gd name="connsiteX7" fmla="*/ 414098 w 2592657"/>
                <a:gd name="connsiteY7" fmla="*/ 181876 h 3036900"/>
                <a:gd name="connsiteX8" fmla="*/ 393042 w 2592657"/>
                <a:gd name="connsiteY8" fmla="*/ 162739 h 3036900"/>
                <a:gd name="connsiteX9" fmla="*/ 483158 w 2592657"/>
                <a:gd name="connsiteY9" fmla="*/ 119327 h 3036900"/>
                <a:gd name="connsiteX10" fmla="*/ 1074207 w 2592657"/>
                <a:gd name="connsiteY10" fmla="*/ 0 h 303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2657" h="3036900">
                  <a:moveTo>
                    <a:pt x="1074207" y="0"/>
                  </a:moveTo>
                  <a:cubicBezTo>
                    <a:pt x="1912824" y="0"/>
                    <a:pt x="2592657" y="679833"/>
                    <a:pt x="2592657" y="1518450"/>
                  </a:cubicBezTo>
                  <a:cubicBezTo>
                    <a:pt x="2592657" y="2357067"/>
                    <a:pt x="1912824" y="3036900"/>
                    <a:pt x="1074207" y="3036900"/>
                  </a:cubicBezTo>
                  <a:cubicBezTo>
                    <a:pt x="654899" y="3036900"/>
                    <a:pt x="275286" y="2866942"/>
                    <a:pt x="501" y="2592156"/>
                  </a:cubicBezTo>
                  <a:lnTo>
                    <a:pt x="0" y="2591605"/>
                  </a:lnTo>
                  <a:lnTo>
                    <a:pt x="68872" y="2558427"/>
                  </a:lnTo>
                  <a:cubicBezTo>
                    <a:pt x="535857" y="2304745"/>
                    <a:pt x="852871" y="1809979"/>
                    <a:pt x="852871" y="1241169"/>
                  </a:cubicBezTo>
                  <a:cubicBezTo>
                    <a:pt x="852871" y="827490"/>
                    <a:pt x="685194" y="452973"/>
                    <a:pt x="414098" y="181876"/>
                  </a:cubicBezTo>
                  <a:lnTo>
                    <a:pt x="393042" y="162739"/>
                  </a:lnTo>
                  <a:lnTo>
                    <a:pt x="483158" y="119327"/>
                  </a:lnTo>
                  <a:cubicBezTo>
                    <a:pt x="664823" y="42490"/>
                    <a:pt x="864553" y="0"/>
                    <a:pt x="107420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C6E51DCF-C7E2-4A27-AE69-4EF73F27095F}"/>
                    </a:ext>
                  </a:extLst>
                </p:cNvPr>
                <p:cNvSpPr/>
                <p:nvPr/>
              </p:nvSpPr>
              <p:spPr>
                <a:xfrm>
                  <a:off x="7988071" y="3405334"/>
                  <a:ext cx="1297114" cy="2428866"/>
                </a:xfrm>
                <a:custGeom>
                  <a:avLst/>
                  <a:gdLst>
                    <a:gd name="connsiteX0" fmla="*/ 837285 w 1297114"/>
                    <a:gd name="connsiteY0" fmla="*/ 0 h 2428866"/>
                    <a:gd name="connsiteX1" fmla="*/ 858341 w 1297114"/>
                    <a:gd name="connsiteY1" fmla="*/ 19137 h 2428866"/>
                    <a:gd name="connsiteX2" fmla="*/ 1297114 w 1297114"/>
                    <a:gd name="connsiteY2" fmla="*/ 1078430 h 2428866"/>
                    <a:gd name="connsiteX3" fmla="*/ 513115 w 1297114"/>
                    <a:gd name="connsiteY3" fmla="*/ 2395688 h 2428866"/>
                    <a:gd name="connsiteX4" fmla="*/ 444243 w 1297114"/>
                    <a:gd name="connsiteY4" fmla="*/ 2428866 h 2428866"/>
                    <a:gd name="connsiteX5" fmla="*/ 346740 w 1297114"/>
                    <a:gd name="connsiteY5" fmla="*/ 2321586 h 2428866"/>
                    <a:gd name="connsiteX6" fmla="*/ 0 w 1297114"/>
                    <a:gd name="connsiteY6" fmla="*/ 1355711 h 2428866"/>
                    <a:gd name="connsiteX7" fmla="*/ 794666 w 1297114"/>
                    <a:gd name="connsiteY7" fmla="*/ 20530 h 2428866"/>
                    <a:gd name="connsiteX8" fmla="*/ 837285 w 1297114"/>
                    <a:gd name="connsiteY8" fmla="*/ 0 h 2428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7114" h="2428866">
                      <a:moveTo>
                        <a:pt x="837285" y="0"/>
                      </a:moveTo>
                      <a:lnTo>
                        <a:pt x="858341" y="19137"/>
                      </a:lnTo>
                      <a:cubicBezTo>
                        <a:pt x="1129437" y="290234"/>
                        <a:pt x="1297114" y="664751"/>
                        <a:pt x="1297114" y="1078430"/>
                      </a:cubicBezTo>
                      <a:cubicBezTo>
                        <a:pt x="1297114" y="1647240"/>
                        <a:pt x="980100" y="2142006"/>
                        <a:pt x="513115" y="2395688"/>
                      </a:cubicBezTo>
                      <a:lnTo>
                        <a:pt x="444243" y="2428866"/>
                      </a:lnTo>
                      <a:lnTo>
                        <a:pt x="346740" y="2321586"/>
                      </a:lnTo>
                      <a:cubicBezTo>
                        <a:pt x="130125" y="2059109"/>
                        <a:pt x="0" y="1722606"/>
                        <a:pt x="0" y="1355711"/>
                      </a:cubicBezTo>
                      <a:cubicBezTo>
                        <a:pt x="0" y="779162"/>
                        <a:pt x="321328" y="277663"/>
                        <a:pt x="794666" y="20530"/>
                      </a:cubicBezTo>
                      <a:lnTo>
                        <a:pt x="837285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</a:rPr>
                    <a:t>A </a:t>
                  </a:r>
                  <a14:m>
                    <m:oMath xmlns:m="http://schemas.openxmlformats.org/officeDocument/2006/math">
                      <m:r>
                        <a:rPr lang="en-GB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a14:m>
                  <a:r>
                    <a:rPr lang="en-GB" sz="2400" dirty="0">
                      <a:solidFill>
                        <a:schemeClr val="tx1"/>
                      </a:solidFill>
                    </a:rPr>
                    <a:t> B</a:t>
                  </a:r>
                </a:p>
              </p:txBody>
            </p:sp>
          </mc:Choice>
          <mc:Fallback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C6E51DCF-C7E2-4A27-AE69-4EF73F2709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8071" y="3405334"/>
                  <a:ext cx="1297114" cy="2428866"/>
                </a:xfrm>
                <a:custGeom>
                  <a:avLst/>
                  <a:gdLst>
                    <a:gd name="connsiteX0" fmla="*/ 837285 w 1297114"/>
                    <a:gd name="connsiteY0" fmla="*/ 0 h 2428866"/>
                    <a:gd name="connsiteX1" fmla="*/ 858341 w 1297114"/>
                    <a:gd name="connsiteY1" fmla="*/ 19137 h 2428866"/>
                    <a:gd name="connsiteX2" fmla="*/ 1297114 w 1297114"/>
                    <a:gd name="connsiteY2" fmla="*/ 1078430 h 2428866"/>
                    <a:gd name="connsiteX3" fmla="*/ 513115 w 1297114"/>
                    <a:gd name="connsiteY3" fmla="*/ 2395688 h 2428866"/>
                    <a:gd name="connsiteX4" fmla="*/ 444243 w 1297114"/>
                    <a:gd name="connsiteY4" fmla="*/ 2428866 h 2428866"/>
                    <a:gd name="connsiteX5" fmla="*/ 346740 w 1297114"/>
                    <a:gd name="connsiteY5" fmla="*/ 2321586 h 2428866"/>
                    <a:gd name="connsiteX6" fmla="*/ 0 w 1297114"/>
                    <a:gd name="connsiteY6" fmla="*/ 1355711 h 2428866"/>
                    <a:gd name="connsiteX7" fmla="*/ 794666 w 1297114"/>
                    <a:gd name="connsiteY7" fmla="*/ 20530 h 2428866"/>
                    <a:gd name="connsiteX8" fmla="*/ 837285 w 1297114"/>
                    <a:gd name="connsiteY8" fmla="*/ 0 h 2428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7114" h="2428866">
                      <a:moveTo>
                        <a:pt x="837285" y="0"/>
                      </a:moveTo>
                      <a:lnTo>
                        <a:pt x="858341" y="19137"/>
                      </a:lnTo>
                      <a:cubicBezTo>
                        <a:pt x="1129437" y="290234"/>
                        <a:pt x="1297114" y="664751"/>
                        <a:pt x="1297114" y="1078430"/>
                      </a:cubicBezTo>
                      <a:cubicBezTo>
                        <a:pt x="1297114" y="1647240"/>
                        <a:pt x="980100" y="2142006"/>
                        <a:pt x="513115" y="2395688"/>
                      </a:cubicBezTo>
                      <a:lnTo>
                        <a:pt x="444243" y="2428866"/>
                      </a:lnTo>
                      <a:lnTo>
                        <a:pt x="346740" y="2321586"/>
                      </a:lnTo>
                      <a:cubicBezTo>
                        <a:pt x="130125" y="2059109"/>
                        <a:pt x="0" y="1722606"/>
                        <a:pt x="0" y="1355711"/>
                      </a:cubicBezTo>
                      <a:cubicBezTo>
                        <a:pt x="0" y="779162"/>
                        <a:pt x="321328" y="277663"/>
                        <a:pt x="794666" y="20530"/>
                      </a:cubicBezTo>
                      <a:lnTo>
                        <a:pt x="837285" y="0"/>
                      </a:lnTo>
                      <a:close/>
                    </a:path>
                  </a:pathLst>
                </a:custGeom>
                <a:blipFill>
                  <a:blip r:embed="rId3"/>
                  <a:stretch>
                    <a:fillRect/>
                  </a:stretch>
                </a:blipFill>
                <a:ln w="5715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958E5B-91B4-4E89-9A8C-AAF5D3E3EF17}"/>
              </a:ext>
            </a:extLst>
          </p:cNvPr>
          <p:cNvGrpSpPr/>
          <p:nvPr/>
        </p:nvGrpSpPr>
        <p:grpSpPr>
          <a:xfrm>
            <a:off x="5901045" y="3866269"/>
            <a:ext cx="4012121" cy="2790401"/>
            <a:chOff x="6289054" y="2985698"/>
            <a:chExt cx="4735918" cy="329379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9002E86-6163-466F-A0C2-0E036487C957}"/>
                </a:ext>
              </a:extLst>
            </p:cNvPr>
            <p:cNvSpPr/>
            <p:nvPr/>
          </p:nvSpPr>
          <p:spPr>
            <a:xfrm>
              <a:off x="8432315" y="3242595"/>
              <a:ext cx="2592657" cy="3036900"/>
            </a:xfrm>
            <a:custGeom>
              <a:avLst/>
              <a:gdLst>
                <a:gd name="connsiteX0" fmla="*/ 1074207 w 2592657"/>
                <a:gd name="connsiteY0" fmla="*/ 0 h 3036900"/>
                <a:gd name="connsiteX1" fmla="*/ 2592657 w 2592657"/>
                <a:gd name="connsiteY1" fmla="*/ 1518450 h 3036900"/>
                <a:gd name="connsiteX2" fmla="*/ 1074207 w 2592657"/>
                <a:gd name="connsiteY2" fmla="*/ 3036900 h 3036900"/>
                <a:gd name="connsiteX3" fmla="*/ 501 w 2592657"/>
                <a:gd name="connsiteY3" fmla="*/ 2592156 h 3036900"/>
                <a:gd name="connsiteX4" fmla="*/ 0 w 2592657"/>
                <a:gd name="connsiteY4" fmla="*/ 2591605 h 3036900"/>
                <a:gd name="connsiteX5" fmla="*/ 68872 w 2592657"/>
                <a:gd name="connsiteY5" fmla="*/ 2558427 h 3036900"/>
                <a:gd name="connsiteX6" fmla="*/ 852871 w 2592657"/>
                <a:gd name="connsiteY6" fmla="*/ 1241169 h 3036900"/>
                <a:gd name="connsiteX7" fmla="*/ 414098 w 2592657"/>
                <a:gd name="connsiteY7" fmla="*/ 181876 h 3036900"/>
                <a:gd name="connsiteX8" fmla="*/ 393042 w 2592657"/>
                <a:gd name="connsiteY8" fmla="*/ 162739 h 3036900"/>
                <a:gd name="connsiteX9" fmla="*/ 483158 w 2592657"/>
                <a:gd name="connsiteY9" fmla="*/ 119327 h 3036900"/>
                <a:gd name="connsiteX10" fmla="*/ 1074207 w 2592657"/>
                <a:gd name="connsiteY10" fmla="*/ 0 h 303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2657" h="3036900">
                  <a:moveTo>
                    <a:pt x="1074207" y="0"/>
                  </a:moveTo>
                  <a:cubicBezTo>
                    <a:pt x="1912824" y="0"/>
                    <a:pt x="2592657" y="679833"/>
                    <a:pt x="2592657" y="1518450"/>
                  </a:cubicBezTo>
                  <a:cubicBezTo>
                    <a:pt x="2592657" y="2357067"/>
                    <a:pt x="1912824" y="3036900"/>
                    <a:pt x="1074207" y="3036900"/>
                  </a:cubicBezTo>
                  <a:cubicBezTo>
                    <a:pt x="654899" y="3036900"/>
                    <a:pt x="275286" y="2866942"/>
                    <a:pt x="501" y="2592156"/>
                  </a:cubicBezTo>
                  <a:lnTo>
                    <a:pt x="0" y="2591605"/>
                  </a:lnTo>
                  <a:lnTo>
                    <a:pt x="68872" y="2558427"/>
                  </a:lnTo>
                  <a:cubicBezTo>
                    <a:pt x="535857" y="2304745"/>
                    <a:pt x="852871" y="1809979"/>
                    <a:pt x="852871" y="1241169"/>
                  </a:cubicBezTo>
                  <a:cubicBezTo>
                    <a:pt x="852871" y="827490"/>
                    <a:pt x="685194" y="452973"/>
                    <a:pt x="414098" y="181876"/>
                  </a:cubicBezTo>
                  <a:lnTo>
                    <a:pt x="393042" y="162739"/>
                  </a:lnTo>
                  <a:lnTo>
                    <a:pt x="483158" y="119327"/>
                  </a:lnTo>
                  <a:cubicBezTo>
                    <a:pt x="664823" y="42490"/>
                    <a:pt x="864553" y="0"/>
                    <a:pt x="107420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F1194C1-D250-4D3D-B212-BA67724EB587}"/>
                </a:ext>
              </a:extLst>
            </p:cNvPr>
            <p:cNvSpPr/>
            <p:nvPr/>
          </p:nvSpPr>
          <p:spPr>
            <a:xfrm>
              <a:off x="7988071" y="3405334"/>
              <a:ext cx="1297114" cy="2428866"/>
            </a:xfrm>
            <a:custGeom>
              <a:avLst/>
              <a:gdLst>
                <a:gd name="connsiteX0" fmla="*/ 837285 w 1297114"/>
                <a:gd name="connsiteY0" fmla="*/ 0 h 2428866"/>
                <a:gd name="connsiteX1" fmla="*/ 858341 w 1297114"/>
                <a:gd name="connsiteY1" fmla="*/ 19137 h 2428866"/>
                <a:gd name="connsiteX2" fmla="*/ 1297114 w 1297114"/>
                <a:gd name="connsiteY2" fmla="*/ 1078430 h 2428866"/>
                <a:gd name="connsiteX3" fmla="*/ 513115 w 1297114"/>
                <a:gd name="connsiteY3" fmla="*/ 2395688 h 2428866"/>
                <a:gd name="connsiteX4" fmla="*/ 444243 w 1297114"/>
                <a:gd name="connsiteY4" fmla="*/ 2428866 h 2428866"/>
                <a:gd name="connsiteX5" fmla="*/ 346740 w 1297114"/>
                <a:gd name="connsiteY5" fmla="*/ 2321586 h 2428866"/>
                <a:gd name="connsiteX6" fmla="*/ 0 w 1297114"/>
                <a:gd name="connsiteY6" fmla="*/ 1355711 h 2428866"/>
                <a:gd name="connsiteX7" fmla="*/ 794666 w 1297114"/>
                <a:gd name="connsiteY7" fmla="*/ 20530 h 2428866"/>
                <a:gd name="connsiteX8" fmla="*/ 837285 w 1297114"/>
                <a:gd name="connsiteY8" fmla="*/ 0 h 242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114" h="2428866">
                  <a:moveTo>
                    <a:pt x="837285" y="0"/>
                  </a:moveTo>
                  <a:lnTo>
                    <a:pt x="858341" y="19137"/>
                  </a:lnTo>
                  <a:cubicBezTo>
                    <a:pt x="1129437" y="290234"/>
                    <a:pt x="1297114" y="664751"/>
                    <a:pt x="1297114" y="1078430"/>
                  </a:cubicBezTo>
                  <a:cubicBezTo>
                    <a:pt x="1297114" y="1647240"/>
                    <a:pt x="980100" y="2142006"/>
                    <a:pt x="513115" y="2395688"/>
                  </a:cubicBezTo>
                  <a:lnTo>
                    <a:pt x="444243" y="2428866"/>
                  </a:lnTo>
                  <a:lnTo>
                    <a:pt x="346740" y="2321586"/>
                  </a:lnTo>
                  <a:cubicBezTo>
                    <a:pt x="130125" y="2059109"/>
                    <a:pt x="0" y="1722606"/>
                    <a:pt x="0" y="1355711"/>
                  </a:cubicBezTo>
                  <a:cubicBezTo>
                    <a:pt x="0" y="779162"/>
                    <a:pt x="321328" y="277663"/>
                    <a:pt x="794666" y="20530"/>
                  </a:cubicBezTo>
                  <a:lnTo>
                    <a:pt x="837285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4AA8F57-1FAD-4E4F-B39E-5F49C88E2076}"/>
                </a:ext>
              </a:extLst>
            </p:cNvPr>
            <p:cNvSpPr/>
            <p:nvPr/>
          </p:nvSpPr>
          <p:spPr>
            <a:xfrm>
              <a:off x="6289054" y="2985698"/>
              <a:ext cx="2536303" cy="2996132"/>
            </a:xfrm>
            <a:custGeom>
              <a:avLst/>
              <a:gdLst>
                <a:gd name="connsiteX0" fmla="*/ 1498066 w 2536303"/>
                <a:gd name="connsiteY0" fmla="*/ 0 h 2996132"/>
                <a:gd name="connsiteX1" fmla="*/ 2450975 w 2536303"/>
                <a:gd name="connsiteY1" fmla="*/ 342085 h 2996132"/>
                <a:gd name="connsiteX2" fmla="*/ 2536303 w 2536303"/>
                <a:gd name="connsiteY2" fmla="*/ 419636 h 2996132"/>
                <a:gd name="connsiteX3" fmla="*/ 2493684 w 2536303"/>
                <a:gd name="connsiteY3" fmla="*/ 440166 h 2996132"/>
                <a:gd name="connsiteX4" fmla="*/ 1699018 w 2536303"/>
                <a:gd name="connsiteY4" fmla="*/ 1775347 h 2996132"/>
                <a:gd name="connsiteX5" fmla="*/ 2045758 w 2536303"/>
                <a:gd name="connsiteY5" fmla="*/ 2741222 h 2996132"/>
                <a:gd name="connsiteX6" fmla="*/ 2143261 w 2536303"/>
                <a:gd name="connsiteY6" fmla="*/ 2848502 h 2996132"/>
                <a:gd name="connsiteX7" fmla="*/ 2081181 w 2536303"/>
                <a:gd name="connsiteY7" fmla="*/ 2878407 h 2996132"/>
                <a:gd name="connsiteX8" fmla="*/ 1498066 w 2536303"/>
                <a:gd name="connsiteY8" fmla="*/ 2996132 h 2996132"/>
                <a:gd name="connsiteX9" fmla="*/ 0 w 2536303"/>
                <a:gd name="connsiteY9" fmla="*/ 1498066 h 2996132"/>
                <a:gd name="connsiteX10" fmla="*/ 1498066 w 2536303"/>
                <a:gd name="connsiteY10" fmla="*/ 0 h 299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303" h="2996132">
                  <a:moveTo>
                    <a:pt x="1498066" y="0"/>
                  </a:moveTo>
                  <a:cubicBezTo>
                    <a:pt x="1860036" y="0"/>
                    <a:pt x="2192021" y="128377"/>
                    <a:pt x="2450975" y="342085"/>
                  </a:cubicBezTo>
                  <a:lnTo>
                    <a:pt x="2536303" y="419636"/>
                  </a:lnTo>
                  <a:lnTo>
                    <a:pt x="2493684" y="440166"/>
                  </a:lnTo>
                  <a:cubicBezTo>
                    <a:pt x="2020346" y="697299"/>
                    <a:pt x="1699018" y="1198798"/>
                    <a:pt x="1699018" y="1775347"/>
                  </a:cubicBezTo>
                  <a:cubicBezTo>
                    <a:pt x="1699018" y="2142242"/>
                    <a:pt x="1829143" y="2478745"/>
                    <a:pt x="2045758" y="2741222"/>
                  </a:cubicBezTo>
                  <a:lnTo>
                    <a:pt x="2143261" y="2848502"/>
                  </a:lnTo>
                  <a:lnTo>
                    <a:pt x="2081181" y="2878407"/>
                  </a:lnTo>
                  <a:cubicBezTo>
                    <a:pt x="1901955" y="2954213"/>
                    <a:pt x="1704906" y="2996132"/>
                    <a:pt x="1498066" y="2996132"/>
                  </a:cubicBezTo>
                  <a:cubicBezTo>
                    <a:pt x="670707" y="2996132"/>
                    <a:pt x="0" y="2325425"/>
                    <a:pt x="0" y="1498066"/>
                  </a:cubicBezTo>
                  <a:cubicBezTo>
                    <a:pt x="0" y="670707"/>
                    <a:pt x="670707" y="0"/>
                    <a:pt x="1498066" y="0"/>
                  </a:cubicBezTo>
                  <a:close/>
                </a:path>
              </a:pathLst>
            </a:custGeom>
            <a:solidFill>
              <a:srgbClr val="C00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</a:rPr>
                <a:t>       A \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875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3FE6-CBF9-4E55-B2D6-409A6415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-US" dirty="0"/>
              <a:t>A bit of Math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24">
                <a:extLst>
                  <a:ext uri="{FF2B5EF4-FFF2-40B4-BE49-F238E27FC236}">
                    <a16:creationId xmlns:a16="http://schemas.microsoft.com/office/drawing/2014/main" id="{D2E8593D-EAFC-442A-BCD3-DBC0BF649A2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303194" y="1038687"/>
                <a:ext cx="7573150" cy="56106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Commutative property:</a:t>
                </a:r>
              </a:p>
              <a:p>
                <a:pPr marL="0" indent="0">
                  <a:buNone/>
                </a:pPr>
                <a:r>
                  <a:rPr lang="en-GB" dirty="0"/>
                  <a:t>A </a:t>
                </a:r>
                <a14:m>
                  <m:oMath xmlns:m="http://schemas.openxmlformats.org/officeDocument/2006/math">
                    <m:r>
                      <a:rPr lang="en-GB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dirty="0"/>
                  <a:t> B = B </a:t>
                </a:r>
                <a14:m>
                  <m:oMath xmlns:m="http://schemas.openxmlformats.org/officeDocument/2006/math">
                    <m:r>
                      <a:rPr lang="en-GB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dirty="0"/>
                  <a:t> A</a:t>
                </a:r>
              </a:p>
              <a:p>
                <a:pPr marL="0" indent="0">
                  <a:buNone/>
                </a:pPr>
                <a:r>
                  <a:rPr lang="en-GB" dirty="0"/>
                  <a:t>A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B = B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A</a:t>
                </a:r>
              </a:p>
              <a:p>
                <a:pPr marL="0" indent="0">
                  <a:buNone/>
                </a:pPr>
                <a:endParaRPr lang="en-GB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ea typeface="Cambria Math" panose="02040503050406030204" pitchFamily="18" charset="0"/>
                  </a:rPr>
                  <a:t>Associative property:</a:t>
                </a:r>
              </a:p>
              <a:p>
                <a:pPr marL="0" indent="0">
                  <a:buNone/>
                </a:pPr>
                <a:r>
                  <a:rPr lang="en-GB" dirty="0"/>
                  <a:t>(A </a:t>
                </a:r>
                <a14:m>
                  <m:oMath xmlns:m="http://schemas.openxmlformats.org/officeDocument/2006/math">
                    <m:r>
                      <a:rPr lang="en-GB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dirty="0"/>
                  <a:t> B) </a:t>
                </a:r>
                <a14:m>
                  <m:oMath xmlns:m="http://schemas.openxmlformats.org/officeDocument/2006/math">
                    <m:r>
                      <a:rPr lang="en-GB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dirty="0"/>
                  <a:t> C = A </a:t>
                </a:r>
                <a14:m>
                  <m:oMath xmlns:m="http://schemas.openxmlformats.org/officeDocument/2006/math">
                    <m:r>
                      <a:rPr lang="en-GB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dirty="0"/>
                  <a:t> (B </a:t>
                </a:r>
                <a14:m>
                  <m:oMath xmlns:m="http://schemas.openxmlformats.org/officeDocument/2006/math">
                    <m:r>
                      <a:rPr lang="en-GB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dirty="0"/>
                  <a:t> C)</a:t>
                </a:r>
              </a:p>
              <a:p>
                <a:pPr marL="0" indent="0">
                  <a:buNone/>
                </a:pPr>
                <a:r>
                  <a:rPr lang="en-GB" dirty="0"/>
                  <a:t>(A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B)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C = A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(B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C)</a:t>
                </a:r>
              </a:p>
              <a:p>
                <a:pPr marL="0" indent="0">
                  <a:buNone/>
                </a:pPr>
                <a:endParaRPr lang="en-GB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/>
                  <a:t>Note: THIS IS NOT TRUE FOR THE EXCEPT!</a:t>
                </a:r>
              </a:p>
              <a:p>
                <a:pPr marL="0" indent="0">
                  <a:buNone/>
                </a:pPr>
                <a:r>
                  <a:rPr lang="en-GB" dirty="0"/>
                  <a:t>A </a:t>
                </a:r>
                <a:r>
                  <a:rPr lang="en-GB" b="1" dirty="0">
                    <a:solidFill>
                      <a:srgbClr val="C00000"/>
                    </a:solidFill>
                  </a:rPr>
                  <a:t>\</a:t>
                </a:r>
                <a:r>
                  <a:rPr lang="en-GB" dirty="0"/>
                  <a:t> B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GB" dirty="0"/>
                  <a:t> B </a:t>
                </a:r>
                <a:r>
                  <a:rPr lang="en-GB" b="1" dirty="0">
                    <a:solidFill>
                      <a:srgbClr val="C00000"/>
                    </a:solidFill>
                  </a:rPr>
                  <a:t>\</a:t>
                </a:r>
                <a:r>
                  <a:rPr lang="en-GB" dirty="0"/>
                  <a:t> A</a:t>
                </a:r>
              </a:p>
              <a:p>
                <a:pPr marL="0" indent="0">
                  <a:buNone/>
                </a:pPr>
                <a:r>
                  <a:rPr lang="en-GB" dirty="0"/>
                  <a:t>(A </a:t>
                </a:r>
                <a:r>
                  <a:rPr lang="en-GB" b="1" dirty="0">
                    <a:solidFill>
                      <a:srgbClr val="C00000"/>
                    </a:solidFill>
                  </a:rPr>
                  <a:t>\</a:t>
                </a:r>
                <a:r>
                  <a:rPr lang="en-GB" dirty="0"/>
                  <a:t> B) </a:t>
                </a:r>
                <a:r>
                  <a:rPr lang="en-GB" b="1" dirty="0">
                    <a:solidFill>
                      <a:srgbClr val="C00000"/>
                    </a:solidFill>
                  </a:rPr>
                  <a:t>\</a:t>
                </a:r>
                <a:r>
                  <a:rPr lang="en-GB" dirty="0"/>
                  <a:t> C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GB" dirty="0"/>
                  <a:t> A </a:t>
                </a:r>
                <a:r>
                  <a:rPr lang="en-GB" b="1" dirty="0">
                    <a:solidFill>
                      <a:srgbClr val="C00000"/>
                    </a:solidFill>
                  </a:rPr>
                  <a:t>\</a:t>
                </a:r>
                <a:r>
                  <a:rPr lang="en-GB" dirty="0"/>
                  <a:t> (B </a:t>
                </a:r>
                <a:r>
                  <a:rPr lang="en-GB" b="1" dirty="0">
                    <a:solidFill>
                      <a:srgbClr val="C00000"/>
                    </a:solidFill>
                  </a:rPr>
                  <a:t>\</a:t>
                </a:r>
                <a:r>
                  <a:rPr lang="en-GB" dirty="0"/>
                  <a:t> C)</a:t>
                </a:r>
              </a:p>
            </p:txBody>
          </p:sp>
        </mc:Choice>
        <mc:Fallback>
          <p:sp>
            <p:nvSpPr>
              <p:cNvPr id="25" name="Content Placeholder 24">
                <a:extLst>
                  <a:ext uri="{FF2B5EF4-FFF2-40B4-BE49-F238E27FC236}">
                    <a16:creationId xmlns:a16="http://schemas.microsoft.com/office/drawing/2014/main" id="{D2E8593D-EAFC-442A-BCD3-DBC0BF649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303194" y="1038687"/>
                <a:ext cx="7573150" cy="5610688"/>
              </a:xfrm>
              <a:blipFill>
                <a:blip r:embed="rId2"/>
                <a:stretch>
                  <a:fillRect l="-1691" t="-2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EBE45E9-7B0F-4535-B2C1-AE4B5C216C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46103" y="1612561"/>
                <a:ext cx="2181687" cy="77553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Set 1 </a:t>
                </a:r>
                <a14:m>
                  <m:oMath xmlns:m="http://schemas.openxmlformats.org/officeDocument/2006/math">
                    <m:r>
                      <a:rPr lang="en-GB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dirty="0"/>
                  <a:t> Set 2</a:t>
                </a:r>
                <a:endParaRPr lang="en-GB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EBE45E9-7B0F-4535-B2C1-AE4B5C216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6103" y="1612561"/>
                <a:ext cx="2181687" cy="775532"/>
              </a:xfrm>
              <a:blipFill>
                <a:blip r:embed="rId3"/>
                <a:stretch>
                  <a:fillRect l="-5587" t="-141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9B7C3D7-7459-4469-B68C-5BD33D486291}"/>
              </a:ext>
            </a:extLst>
          </p:cNvPr>
          <p:cNvGrpSpPr/>
          <p:nvPr/>
        </p:nvGrpSpPr>
        <p:grpSpPr>
          <a:xfrm>
            <a:off x="1117107" y="2095989"/>
            <a:ext cx="1049286" cy="1579273"/>
            <a:chOff x="4367222" y="-614242"/>
            <a:chExt cx="1049286" cy="157927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455BC6C-7899-4A67-9C1E-3AC4D717F2E9}"/>
                </a:ext>
              </a:extLst>
            </p:cNvPr>
            <p:cNvSpPr/>
            <p:nvPr/>
          </p:nvSpPr>
          <p:spPr>
            <a:xfrm>
              <a:off x="4367222" y="457608"/>
              <a:ext cx="1049286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OPERATOR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345761-1D67-40B5-9A70-12104360F4C9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4711834" y="-614242"/>
              <a:ext cx="180031" cy="107185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82A470-65F4-4CBE-A7E1-0E1772655024}"/>
              </a:ext>
            </a:extLst>
          </p:cNvPr>
          <p:cNvGrpSpPr/>
          <p:nvPr/>
        </p:nvGrpSpPr>
        <p:grpSpPr>
          <a:xfrm>
            <a:off x="516144" y="2095989"/>
            <a:ext cx="1206124" cy="3004553"/>
            <a:chOff x="4431843" y="-2039521"/>
            <a:chExt cx="1206124" cy="300455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5E7DD8B-5CFD-4DEB-818C-0F4638D12C5B}"/>
                </a:ext>
              </a:extLst>
            </p:cNvPr>
            <p:cNvSpPr/>
            <p:nvPr/>
          </p:nvSpPr>
          <p:spPr>
            <a:xfrm>
              <a:off x="4431843" y="457609"/>
              <a:ext cx="1206124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LEFT OPERAND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A2A33AE-C4EF-4A17-9C66-7AD03F770E0C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4643669" y="-2039521"/>
              <a:ext cx="391236" cy="24971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81859E-407B-4373-8832-DB880E94472A}"/>
              </a:ext>
            </a:extLst>
          </p:cNvPr>
          <p:cNvGrpSpPr/>
          <p:nvPr/>
        </p:nvGrpSpPr>
        <p:grpSpPr>
          <a:xfrm>
            <a:off x="1852955" y="2095989"/>
            <a:ext cx="1405150" cy="3004553"/>
            <a:chOff x="4332330" y="-2039521"/>
            <a:chExt cx="1405150" cy="300455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D85A87D-F936-4EDB-81B5-A4523E693520}"/>
                </a:ext>
              </a:extLst>
            </p:cNvPr>
            <p:cNvSpPr/>
            <p:nvPr/>
          </p:nvSpPr>
          <p:spPr>
            <a:xfrm>
              <a:off x="4332330" y="457609"/>
              <a:ext cx="1405150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RIGHT OPERAND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E8FEB86-7BA9-466A-88EA-7CD230440BFE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H="1" flipV="1">
              <a:off x="4643669" y="-2039521"/>
              <a:ext cx="391236" cy="24971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31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15491</TotalTime>
  <Words>812</Words>
  <Application>Microsoft Office PowerPoint</Application>
  <PresentationFormat>Widescreen</PresentationFormat>
  <Paragraphs>136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PowerPoint Presentation</vt:lpstr>
      <vt:lpstr>Cohort Generation</vt:lpstr>
      <vt:lpstr>How to open the Cohort Builder</vt:lpstr>
      <vt:lpstr>The wizard</vt:lpstr>
      <vt:lpstr>The wizard</vt:lpstr>
      <vt:lpstr>The Result from the wizard</vt:lpstr>
      <vt:lpstr>A bit of Set Theory</vt:lpstr>
      <vt:lpstr>Visually</vt:lpstr>
      <vt:lpstr>A bit of Math</vt:lpstr>
      <vt:lpstr>The sample cohort</vt:lpstr>
      <vt:lpstr>“I want all patients who have been prescribed Diazepam1 for the first time after 20002 and who are still alive today3”</vt:lpstr>
      <vt:lpstr>“I want all patients who have been prescribed Diazepam1 for the first time after 20002 and who are still alive today3”</vt:lpstr>
      <vt:lpstr>Place into tree structure</vt:lpstr>
      <vt:lpstr>The result (expanded)</vt:lpstr>
      <vt:lpstr>Execute</vt:lpstr>
      <vt:lpstr>Using patient index tables</vt:lpstr>
      <vt:lpstr>Create the Index</vt:lpstr>
      <vt:lpstr>Create the Index</vt:lpstr>
      <vt:lpstr>Create the Index</vt:lpstr>
      <vt:lpstr>Create the JOINed cohort set</vt:lpstr>
      <vt:lpstr>The result (and execution)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Cohort Generation</dc:title>
  <dc:creator>Thomas</dc:creator>
  <cp:lastModifiedBy>Leandro Tramma (Staff)</cp:lastModifiedBy>
  <cp:revision>104</cp:revision>
  <dcterms:created xsi:type="dcterms:W3CDTF">2015-10-22T08:46:37Z</dcterms:created>
  <dcterms:modified xsi:type="dcterms:W3CDTF">2019-12-02T15:16:23Z</dcterms:modified>
</cp:coreProperties>
</file>