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2" r:id="rId2"/>
    <p:sldId id="256" r:id="rId3"/>
    <p:sldId id="273" r:id="rId4"/>
    <p:sldId id="274" r:id="rId5"/>
    <p:sldId id="276" r:id="rId6"/>
    <p:sldId id="275" r:id="rId7"/>
    <p:sldId id="257" r:id="rId8"/>
    <p:sldId id="277" r:id="rId9"/>
    <p:sldId id="278" r:id="rId10"/>
    <p:sldId id="280" r:id="rId11"/>
    <p:sldId id="279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02BD7C-A78F-47F6-AB11-C75334F38197}">
          <p14:sldIdLst>
            <p14:sldId id="272"/>
            <p14:sldId id="256"/>
            <p14:sldId id="273"/>
            <p14:sldId id="274"/>
            <p14:sldId id="276"/>
            <p14:sldId id="275"/>
            <p14:sldId id="257"/>
            <p14:sldId id="277"/>
            <p14:sldId id="278"/>
            <p14:sldId id="280"/>
            <p14:sldId id="279"/>
            <p14:sldId id="281"/>
          </p14:sldIdLst>
        </p14:section>
        <p14:section name="Simpler workthrough" id="{DBD142CE-6DD3-4D58-9A98-F12788E9E14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FFE6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1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99723-5C7A-4148-A580-1582FB869D21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38015-88EA-481E-8FC9-2B0FD70A3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022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920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the 3 methods above take you to the Wizard, so it’s really just a matter of preferences and of what people remember.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803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31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19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49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84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6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92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48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68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7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84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2E03E-B9F4-48CD-BEDC-03BA93144C1F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36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F7D2AF-827E-4A49-A19E-058DB5A5E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39" y="522572"/>
            <a:ext cx="2119328" cy="19955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DDD875-B939-4AB7-A293-F5646CAF1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662" y="761197"/>
            <a:ext cx="5033999" cy="44815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6358A3-2417-49C3-9E1A-A9AC6153B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456" y="1061001"/>
            <a:ext cx="8310623" cy="524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02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F5-6947-41BD-BD0B-E488EB01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CD41F-2B5C-4251-B656-112499F6664A}"/>
              </a:ext>
            </a:extLst>
          </p:cNvPr>
          <p:cNvSpPr txBox="1">
            <a:spLocks/>
          </p:cNvSpPr>
          <p:nvPr/>
        </p:nvSpPr>
        <p:spPr>
          <a:xfrm>
            <a:off x="504967" y="1794680"/>
            <a:ext cx="5226362" cy="4201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INTERSECT</a:t>
            </a:r>
          </a:p>
          <a:p>
            <a:pPr lvl="1"/>
            <a:r>
              <a:rPr lang="en-GB" dirty="0"/>
              <a:t>EXCEPT</a:t>
            </a:r>
          </a:p>
          <a:p>
            <a:pPr lvl="2"/>
            <a:r>
              <a:rPr lang="en-GB" dirty="0"/>
              <a:t>People who have ever had Diazepam prescriptions</a:t>
            </a:r>
          </a:p>
          <a:p>
            <a:pPr lvl="2"/>
            <a:r>
              <a:rPr lang="en-GB" dirty="0"/>
              <a:t>People who collected Diazepam prescriptions before 2000</a:t>
            </a:r>
          </a:p>
          <a:p>
            <a:pPr lvl="1"/>
            <a:r>
              <a:rPr lang="en-GB" dirty="0"/>
              <a:t>People who are still alive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A66BD6-F665-473D-871A-FF82A15DD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917" y="506369"/>
            <a:ext cx="4271994" cy="598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44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F5-6947-41BD-BD0B-E488EB01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9F8D3C-3F43-4F78-A994-C99D3BB3D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119" y="2825723"/>
            <a:ext cx="9896547" cy="366715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A81887F-5054-472B-A3EC-ADB42007E8C9}"/>
              </a:ext>
            </a:extLst>
          </p:cNvPr>
          <p:cNvGrpSpPr/>
          <p:nvPr/>
        </p:nvGrpSpPr>
        <p:grpSpPr>
          <a:xfrm>
            <a:off x="305722" y="1907973"/>
            <a:ext cx="1686992" cy="1681388"/>
            <a:chOff x="3539320" y="-956251"/>
            <a:chExt cx="1686992" cy="168138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2C87B9B-7663-4932-A6E2-6A7E01C1B5F6}"/>
                </a:ext>
              </a:extLst>
            </p:cNvPr>
            <p:cNvSpPr/>
            <p:nvPr/>
          </p:nvSpPr>
          <p:spPr>
            <a:xfrm>
              <a:off x="3539320" y="-956251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Execute full Cohort Query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21350E4-FDAF-48ED-B4B3-2A835767304A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4382816" y="-448828"/>
              <a:ext cx="647737" cy="117396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EFCF71A-CAC8-406C-932B-DA07154FA3D8}"/>
              </a:ext>
            </a:extLst>
          </p:cNvPr>
          <p:cNvGrpSpPr/>
          <p:nvPr/>
        </p:nvGrpSpPr>
        <p:grpSpPr>
          <a:xfrm>
            <a:off x="3060295" y="2180670"/>
            <a:ext cx="1686992" cy="2809861"/>
            <a:chOff x="3539320" y="-956251"/>
            <a:chExt cx="1686992" cy="280986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48859A0-E833-432F-85CB-EB7203D5F6B7}"/>
                </a:ext>
              </a:extLst>
            </p:cNvPr>
            <p:cNvSpPr/>
            <p:nvPr/>
          </p:nvSpPr>
          <p:spPr>
            <a:xfrm>
              <a:off x="3539320" y="-956251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Execute subqueries individually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8B3B287-40E9-4D18-BEDF-891CA1BF46B4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4382816" y="-448828"/>
              <a:ext cx="231481" cy="23024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D90DFB-E08B-48C6-81DA-C7E7E560DB76}"/>
              </a:ext>
            </a:extLst>
          </p:cNvPr>
          <p:cNvGrpSpPr/>
          <p:nvPr/>
        </p:nvGrpSpPr>
        <p:grpSpPr>
          <a:xfrm>
            <a:off x="7466959" y="1849438"/>
            <a:ext cx="1686992" cy="3277571"/>
            <a:chOff x="3539320" y="-956251"/>
            <a:chExt cx="1686992" cy="3277571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6B09FF0-9BC5-4472-A767-F667CC4BD1FF}"/>
                </a:ext>
              </a:extLst>
            </p:cNvPr>
            <p:cNvSpPr/>
            <p:nvPr/>
          </p:nvSpPr>
          <p:spPr>
            <a:xfrm>
              <a:off x="3539320" y="-956251"/>
              <a:ext cx="1686992" cy="6390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Individual &amp; cumulative patients counts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99E0585-320F-4380-A0DC-E9765EFACDCE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4074498" y="-317247"/>
              <a:ext cx="308318" cy="263856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6321FD-2137-45D7-86AB-55CF2844FE7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310455" y="2488442"/>
            <a:ext cx="343789" cy="27932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B0D67AE-0C67-4FA5-830D-86661EA061E9}"/>
              </a:ext>
            </a:extLst>
          </p:cNvPr>
          <p:cNvGrpSpPr/>
          <p:nvPr/>
        </p:nvGrpSpPr>
        <p:grpSpPr>
          <a:xfrm>
            <a:off x="9701709" y="1283162"/>
            <a:ext cx="1812452" cy="3043178"/>
            <a:chOff x="3539320" y="-956251"/>
            <a:chExt cx="1812452" cy="3043178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5415190-7B88-4F9D-A4B0-6448EFD3158C}"/>
                </a:ext>
              </a:extLst>
            </p:cNvPr>
            <p:cNvSpPr/>
            <p:nvPr/>
          </p:nvSpPr>
          <p:spPr>
            <a:xfrm>
              <a:off x="3539320" y="-956251"/>
              <a:ext cx="1812452" cy="10869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The system will decide an appropriate caching strategy if a Caching DB has been set (not in this example)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4245E15-E032-4F8D-B834-40BD693EAE32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4423724" y="130748"/>
              <a:ext cx="21822" cy="195617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542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1E87B48-4A71-48EF-95C8-7AD99B0B48DE}"/>
              </a:ext>
            </a:extLst>
          </p:cNvPr>
          <p:cNvSpPr/>
          <p:nvPr/>
        </p:nvSpPr>
        <p:spPr>
          <a:xfrm>
            <a:off x="2026760" y="1234911"/>
            <a:ext cx="7004116" cy="4084162"/>
          </a:xfrm>
          <a:custGeom>
            <a:avLst/>
            <a:gdLst>
              <a:gd name="connsiteX0" fmla="*/ 5986021 w 7004116"/>
              <a:gd name="connsiteY0" fmla="*/ 1524785 h 4084162"/>
              <a:gd name="connsiteX1" fmla="*/ 7004116 w 7004116"/>
              <a:gd name="connsiteY1" fmla="*/ 2542880 h 4084162"/>
              <a:gd name="connsiteX2" fmla="*/ 5462834 w 7004116"/>
              <a:gd name="connsiteY2" fmla="*/ 4084162 h 4084162"/>
              <a:gd name="connsiteX3" fmla="*/ 5462834 w 7004116"/>
              <a:gd name="connsiteY3" fmla="*/ 3313521 h 4084162"/>
              <a:gd name="connsiteX4" fmla="*/ 0 w 7004116"/>
              <a:gd name="connsiteY4" fmla="*/ 3313521 h 4084162"/>
              <a:gd name="connsiteX5" fmla="*/ 0 w 7004116"/>
              <a:gd name="connsiteY5" fmla="*/ 1772238 h 4084162"/>
              <a:gd name="connsiteX6" fmla="*/ 3913075 w 7004116"/>
              <a:gd name="connsiteY6" fmla="*/ 1772238 h 4084162"/>
              <a:gd name="connsiteX7" fmla="*/ 3918444 w 7004116"/>
              <a:gd name="connsiteY7" fmla="*/ 1825501 h 4084162"/>
              <a:gd name="connsiteX8" fmla="*/ 4223215 w 7004116"/>
              <a:gd name="connsiteY8" fmla="*/ 2073896 h 4084162"/>
              <a:gd name="connsiteX9" fmla="*/ 5674930 w 7004116"/>
              <a:gd name="connsiteY9" fmla="*/ 2073896 h 4084162"/>
              <a:gd name="connsiteX10" fmla="*/ 5986021 w 7004116"/>
              <a:gd name="connsiteY10" fmla="*/ 1762805 h 4084162"/>
              <a:gd name="connsiteX11" fmla="*/ 4259050 w 7004116"/>
              <a:gd name="connsiteY11" fmla="*/ 207389 h 4084162"/>
              <a:gd name="connsiteX12" fmla="*/ 5674930 w 7004116"/>
              <a:gd name="connsiteY12" fmla="*/ 207389 h 4084162"/>
              <a:gd name="connsiteX13" fmla="*/ 5986021 w 7004116"/>
              <a:gd name="connsiteY13" fmla="*/ 518480 h 4084162"/>
              <a:gd name="connsiteX14" fmla="*/ 5986021 w 7004116"/>
              <a:gd name="connsiteY14" fmla="*/ 1524785 h 4084162"/>
              <a:gd name="connsiteX15" fmla="*/ 5462834 w 7004116"/>
              <a:gd name="connsiteY15" fmla="*/ 1001597 h 4084162"/>
              <a:gd name="connsiteX16" fmla="*/ 5462834 w 7004116"/>
              <a:gd name="connsiteY16" fmla="*/ 1772238 h 4084162"/>
              <a:gd name="connsiteX17" fmla="*/ 3913075 w 7004116"/>
              <a:gd name="connsiteY17" fmla="*/ 1772238 h 4084162"/>
              <a:gd name="connsiteX18" fmla="*/ 3912124 w 7004116"/>
              <a:gd name="connsiteY18" fmla="*/ 1762805 h 4084162"/>
              <a:gd name="connsiteX19" fmla="*/ 3912124 w 7004116"/>
              <a:gd name="connsiteY19" fmla="*/ 1451814 h 4084162"/>
              <a:gd name="connsiteX20" fmla="*/ 4016629 w 7004116"/>
              <a:gd name="connsiteY20" fmla="*/ 1421855 h 4084162"/>
              <a:gd name="connsiteX21" fmla="*/ 4506014 w 7004116"/>
              <a:gd name="connsiteY21" fmla="*/ 740004 h 4084162"/>
              <a:gd name="connsiteX22" fmla="*/ 4271325 w 7004116"/>
              <a:gd name="connsiteY22" fmla="*/ 216742 h 4084162"/>
              <a:gd name="connsiteX23" fmla="*/ 3704735 w 7004116"/>
              <a:gd name="connsiteY23" fmla="*/ 0 h 4084162"/>
              <a:gd name="connsiteX24" fmla="*/ 4152738 w 7004116"/>
              <a:gd name="connsiteY24" fmla="*/ 126381 h 4084162"/>
              <a:gd name="connsiteX25" fmla="*/ 4259050 w 7004116"/>
              <a:gd name="connsiteY25" fmla="*/ 207389 h 4084162"/>
              <a:gd name="connsiteX26" fmla="*/ 4223215 w 7004116"/>
              <a:gd name="connsiteY26" fmla="*/ 207389 h 4084162"/>
              <a:gd name="connsiteX27" fmla="*/ 3912124 w 7004116"/>
              <a:gd name="connsiteY27" fmla="*/ 518480 h 4084162"/>
              <a:gd name="connsiteX28" fmla="*/ 3912124 w 7004116"/>
              <a:gd name="connsiteY28" fmla="*/ 1451814 h 4084162"/>
              <a:gd name="connsiteX29" fmla="*/ 3866221 w 7004116"/>
              <a:gd name="connsiteY29" fmla="*/ 1464974 h 4084162"/>
              <a:gd name="connsiteX30" fmla="*/ 3704735 w 7004116"/>
              <a:gd name="connsiteY30" fmla="*/ 1480008 h 4084162"/>
              <a:gd name="connsiteX31" fmla="*/ 2903456 w 7004116"/>
              <a:gd name="connsiteY31" fmla="*/ 740004 h 4084162"/>
              <a:gd name="connsiteX32" fmla="*/ 3704735 w 7004116"/>
              <a:gd name="connsiteY32" fmla="*/ 0 h 408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004116" h="4084162">
                <a:moveTo>
                  <a:pt x="5986021" y="1524785"/>
                </a:moveTo>
                <a:lnTo>
                  <a:pt x="7004116" y="2542880"/>
                </a:lnTo>
                <a:lnTo>
                  <a:pt x="5462834" y="4084162"/>
                </a:lnTo>
                <a:lnTo>
                  <a:pt x="5462834" y="3313521"/>
                </a:lnTo>
                <a:lnTo>
                  <a:pt x="0" y="3313521"/>
                </a:lnTo>
                <a:lnTo>
                  <a:pt x="0" y="1772238"/>
                </a:lnTo>
                <a:lnTo>
                  <a:pt x="3913075" y="1772238"/>
                </a:lnTo>
                <a:lnTo>
                  <a:pt x="3918444" y="1825501"/>
                </a:lnTo>
                <a:cubicBezTo>
                  <a:pt x="3947452" y="1967260"/>
                  <a:pt x="4072881" y="2073896"/>
                  <a:pt x="4223215" y="2073896"/>
                </a:cubicBezTo>
                <a:lnTo>
                  <a:pt x="5674930" y="2073896"/>
                </a:lnTo>
                <a:cubicBezTo>
                  <a:pt x="5846741" y="2073896"/>
                  <a:pt x="5986021" y="1934616"/>
                  <a:pt x="5986021" y="1762805"/>
                </a:cubicBezTo>
                <a:close/>
                <a:moveTo>
                  <a:pt x="4259050" y="207389"/>
                </a:moveTo>
                <a:lnTo>
                  <a:pt x="5674930" y="207389"/>
                </a:lnTo>
                <a:cubicBezTo>
                  <a:pt x="5846741" y="207389"/>
                  <a:pt x="5986021" y="346669"/>
                  <a:pt x="5986021" y="518480"/>
                </a:cubicBezTo>
                <a:lnTo>
                  <a:pt x="5986021" y="1524785"/>
                </a:lnTo>
                <a:lnTo>
                  <a:pt x="5462834" y="1001597"/>
                </a:lnTo>
                <a:lnTo>
                  <a:pt x="5462834" y="1772238"/>
                </a:lnTo>
                <a:lnTo>
                  <a:pt x="3913075" y="1772238"/>
                </a:lnTo>
                <a:lnTo>
                  <a:pt x="3912124" y="1762805"/>
                </a:lnTo>
                <a:lnTo>
                  <a:pt x="3912124" y="1451814"/>
                </a:lnTo>
                <a:lnTo>
                  <a:pt x="4016629" y="1421855"/>
                </a:lnTo>
                <a:cubicBezTo>
                  <a:pt x="4304220" y="1309516"/>
                  <a:pt x="4506014" y="1046524"/>
                  <a:pt x="4506014" y="740004"/>
                </a:cubicBezTo>
                <a:cubicBezTo>
                  <a:pt x="4506014" y="535658"/>
                  <a:pt x="4416328" y="350657"/>
                  <a:pt x="4271325" y="216742"/>
                </a:cubicBezTo>
                <a:close/>
                <a:moveTo>
                  <a:pt x="3704735" y="0"/>
                </a:moveTo>
                <a:cubicBezTo>
                  <a:pt x="3870685" y="0"/>
                  <a:pt x="4024853" y="46591"/>
                  <a:pt x="4152738" y="126381"/>
                </a:cubicBezTo>
                <a:lnTo>
                  <a:pt x="4259050" y="207389"/>
                </a:lnTo>
                <a:lnTo>
                  <a:pt x="4223215" y="207389"/>
                </a:lnTo>
                <a:cubicBezTo>
                  <a:pt x="4051404" y="207389"/>
                  <a:pt x="3912124" y="346669"/>
                  <a:pt x="3912124" y="518480"/>
                </a:cubicBezTo>
                <a:lnTo>
                  <a:pt x="3912124" y="1451814"/>
                </a:lnTo>
                <a:lnTo>
                  <a:pt x="3866221" y="1464974"/>
                </a:lnTo>
                <a:cubicBezTo>
                  <a:pt x="3814059" y="1474831"/>
                  <a:pt x="3760052" y="1480008"/>
                  <a:pt x="3704735" y="1480008"/>
                </a:cubicBezTo>
                <a:cubicBezTo>
                  <a:pt x="3262201" y="1480008"/>
                  <a:pt x="2903456" y="1148697"/>
                  <a:pt x="2903456" y="740004"/>
                </a:cubicBezTo>
                <a:cubicBezTo>
                  <a:pt x="2903456" y="331311"/>
                  <a:pt x="3262201" y="0"/>
                  <a:pt x="3704735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28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Cohort Generation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Cohort Manager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54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B4C4-8F6E-4CC9-9CBC-6CA69BD3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open the Cohort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6DCC1-59BA-42EA-9E68-970744393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6044" cy="4351338"/>
          </a:xfrm>
        </p:spPr>
        <p:txBody>
          <a:bodyPr/>
          <a:lstStyle/>
          <a:p>
            <a:r>
              <a:rPr lang="en-GB" dirty="0"/>
              <a:t>From the Home Screen:</a:t>
            </a:r>
          </a:p>
          <a:p>
            <a:endParaRPr lang="en-GB" dirty="0"/>
          </a:p>
          <a:p>
            <a:r>
              <a:rPr lang="en-GB" dirty="0"/>
              <a:t>From the File menu:</a:t>
            </a:r>
          </a:p>
          <a:p>
            <a:endParaRPr lang="en-GB" dirty="0"/>
          </a:p>
          <a:p>
            <a:r>
              <a:rPr lang="en-GB" dirty="0"/>
              <a:t>From the Cohort Builder context menu: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931C77-B4C2-4BEA-99D2-DBAF71335FE1}"/>
              </a:ext>
            </a:extLst>
          </p:cNvPr>
          <p:cNvGrpSpPr/>
          <p:nvPr/>
        </p:nvGrpSpPr>
        <p:grpSpPr>
          <a:xfrm>
            <a:off x="4939860" y="1690688"/>
            <a:ext cx="6958281" cy="4390297"/>
            <a:chOff x="4939860" y="1690688"/>
            <a:chExt cx="6958281" cy="43902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A28FF46-027F-4C3A-845E-D228C64AD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9860" y="1690688"/>
              <a:ext cx="6958281" cy="4390297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D05FC29-8B5F-4538-858A-6658FF51E050}"/>
                </a:ext>
              </a:extLst>
            </p:cNvPr>
            <p:cNvSpPr/>
            <p:nvPr/>
          </p:nvSpPr>
          <p:spPr>
            <a:xfrm>
              <a:off x="8384275" y="3152633"/>
              <a:ext cx="3421038" cy="267268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3F9C38-ACB9-464B-9D57-6BBA76BB93B3}"/>
              </a:ext>
            </a:extLst>
          </p:cNvPr>
          <p:cNvGrpSpPr/>
          <p:nvPr/>
        </p:nvGrpSpPr>
        <p:grpSpPr>
          <a:xfrm>
            <a:off x="4867072" y="1433498"/>
            <a:ext cx="7185602" cy="5167832"/>
            <a:chOff x="4867072" y="1433498"/>
            <a:chExt cx="7185602" cy="51678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848BC6D-80EF-4B6B-BC7F-8195C8939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7072" y="1433498"/>
              <a:ext cx="2119328" cy="199550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1238961-F41D-425A-8474-C77873B9D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18675" y="2119785"/>
              <a:ext cx="5033999" cy="4481545"/>
            </a:xfrm>
            <a:prstGeom prst="rect">
              <a:avLst/>
            </a:prstGeom>
          </p:spPr>
        </p:pic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F739A8FE-5C68-4FF4-BB25-6EDEF9EFF8EF}"/>
                </a:ext>
              </a:extLst>
            </p:cNvPr>
            <p:cNvCxnSpPr>
              <a:endCxn id="8" idx="1"/>
            </p:cNvCxnSpPr>
            <p:nvPr/>
          </p:nvCxnSpPr>
          <p:spPr>
            <a:xfrm>
              <a:off x="5923128" y="3429000"/>
              <a:ext cx="1095547" cy="931558"/>
            </a:xfrm>
            <a:prstGeom prst="bentConnector3">
              <a:avLst>
                <a:gd name="adj1" fmla="val -1491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710AFA3-EA40-41CC-957A-B099D52F2CB4}"/>
              </a:ext>
            </a:extLst>
          </p:cNvPr>
          <p:cNvGrpSpPr/>
          <p:nvPr/>
        </p:nvGrpSpPr>
        <p:grpSpPr>
          <a:xfrm>
            <a:off x="5830279" y="1918725"/>
            <a:ext cx="4843498" cy="3593688"/>
            <a:chOff x="5830279" y="1918725"/>
            <a:chExt cx="4843498" cy="359368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8B45170-86CB-48C3-A717-BD39BEE80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39844" y="3393085"/>
              <a:ext cx="4224368" cy="211932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71EB762-7414-4422-9DC1-C62C8743D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30279" y="1918725"/>
              <a:ext cx="4843498" cy="500066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CE04A3-02EB-4157-BA7A-284539B8BCD3}"/>
                </a:ext>
              </a:extLst>
            </p:cNvPr>
            <p:cNvCxnSpPr>
              <a:stCxn id="16" idx="2"/>
              <a:endCxn id="15" idx="0"/>
            </p:cNvCxnSpPr>
            <p:nvPr/>
          </p:nvCxnSpPr>
          <p:spPr>
            <a:xfrm>
              <a:off x="8252028" y="2418791"/>
              <a:ext cx="0" cy="97429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427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A71A-09E4-498F-9784-AB65886C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wizard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9AA92E-1BD0-44DE-A8C5-C502AA24F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82" y="1298085"/>
            <a:ext cx="9183236" cy="530970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5BBC08D-CDE3-4DE0-8956-6A2BB9F5F706}"/>
              </a:ext>
            </a:extLst>
          </p:cNvPr>
          <p:cNvGrpSpPr/>
          <p:nvPr/>
        </p:nvGrpSpPr>
        <p:grpSpPr>
          <a:xfrm>
            <a:off x="4813110" y="837063"/>
            <a:ext cx="1373876" cy="1346579"/>
            <a:chOff x="4813110" y="837063"/>
            <a:chExt cx="1373876" cy="134657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D014929-043F-4E43-B097-573C7561F8EF}"/>
                </a:ext>
              </a:extLst>
            </p:cNvPr>
            <p:cNvSpPr/>
            <p:nvPr/>
          </p:nvSpPr>
          <p:spPr>
            <a:xfrm>
              <a:off x="5004180" y="837063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First dataset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C3F2E5F-BB8A-4560-8919-948927FC1ABD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4813110" y="1152509"/>
              <a:ext cx="782473" cy="103113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BF1B35D-C523-4131-96BF-F317A510CA8D}"/>
              </a:ext>
            </a:extLst>
          </p:cNvPr>
          <p:cNvGrpSpPr/>
          <p:nvPr/>
        </p:nvGrpSpPr>
        <p:grpSpPr>
          <a:xfrm>
            <a:off x="5249839" y="2413015"/>
            <a:ext cx="2028967" cy="380227"/>
            <a:chOff x="4847513" y="1837899"/>
            <a:chExt cx="2028967" cy="38022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DE92CC6-6880-45A2-AE24-BE3438F71282}"/>
                </a:ext>
              </a:extLst>
            </p:cNvPr>
            <p:cNvSpPr/>
            <p:nvPr/>
          </p:nvSpPr>
          <p:spPr>
            <a:xfrm>
              <a:off x="5693674" y="1837899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Filters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A4D1969-BCBD-44A5-A56F-7F8FD83ACE13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4847513" y="1995622"/>
              <a:ext cx="846161" cy="22250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0EE7CA-986D-4599-8B28-5993FC3788FF}"/>
              </a:ext>
            </a:extLst>
          </p:cNvPr>
          <p:cNvGrpSpPr/>
          <p:nvPr/>
        </p:nvGrpSpPr>
        <p:grpSpPr>
          <a:xfrm>
            <a:off x="191070" y="3248167"/>
            <a:ext cx="2383808" cy="458748"/>
            <a:chOff x="5004180" y="693761"/>
            <a:chExt cx="2383808" cy="45874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E178DE4-3913-45B4-845E-E8E8C5BEA498}"/>
                </a:ext>
              </a:extLst>
            </p:cNvPr>
            <p:cNvSpPr/>
            <p:nvPr/>
          </p:nvSpPr>
          <p:spPr>
            <a:xfrm>
              <a:off x="5004180" y="837063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Known params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3C549CA-017B-458A-879B-2542EB813E9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6186986" y="693761"/>
              <a:ext cx="1201002" cy="3010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448B618-27DA-4A8A-990F-0554EBD17B8D}"/>
              </a:ext>
            </a:extLst>
          </p:cNvPr>
          <p:cNvGrpSpPr/>
          <p:nvPr/>
        </p:nvGrpSpPr>
        <p:grpSpPr>
          <a:xfrm>
            <a:off x="256323" y="4576683"/>
            <a:ext cx="2427737" cy="473169"/>
            <a:chOff x="5004180" y="679340"/>
            <a:chExt cx="2427737" cy="473169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42D1C6C-63A9-49BC-9652-E384415687EC}"/>
                </a:ext>
              </a:extLst>
            </p:cNvPr>
            <p:cNvSpPr/>
            <p:nvPr/>
          </p:nvSpPr>
          <p:spPr>
            <a:xfrm>
              <a:off x="5004180" y="837063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Second dataset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885700C-A497-4C99-A723-E1D6A7FE948A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6186986" y="679340"/>
              <a:ext cx="1244931" cy="3154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8F936A0-8525-4F11-A8D0-B6043238BE74}"/>
              </a:ext>
            </a:extLst>
          </p:cNvPr>
          <p:cNvGrpSpPr/>
          <p:nvPr/>
        </p:nvGrpSpPr>
        <p:grpSpPr>
          <a:xfrm>
            <a:off x="1934214" y="4362349"/>
            <a:ext cx="1686992" cy="1576883"/>
            <a:chOff x="3339153" y="-378881"/>
            <a:chExt cx="1686992" cy="1576883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4FDC321-470E-46DB-8EA2-35133827F705}"/>
                </a:ext>
              </a:extLst>
            </p:cNvPr>
            <p:cNvSpPr/>
            <p:nvPr/>
          </p:nvSpPr>
          <p:spPr>
            <a:xfrm>
              <a:off x="3339153" y="690579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Datasets join type (Union or Intersection)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A0C6373-FC1D-4D31-B188-57AD7D1BACDC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H="1" flipV="1">
              <a:off x="3761453" y="-378881"/>
              <a:ext cx="421196" cy="10694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00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9E49-816C-4E04-9B91-6DB7EBC2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wizard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916A6-06D6-4F8A-AF43-0103CCA57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that you need for simpler cohort</a:t>
            </a:r>
          </a:p>
          <a:p>
            <a:r>
              <a:rPr lang="en-GB" dirty="0"/>
              <a:t>Good for starting more complex cohorts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Gotchas:</a:t>
            </a:r>
          </a:p>
          <a:p>
            <a:r>
              <a:rPr lang="en-GB" dirty="0"/>
              <a:t>Can only use pre-defined filters from datasets (not new ones)</a:t>
            </a:r>
          </a:p>
          <a:p>
            <a:r>
              <a:rPr lang="en-GB" dirty="0"/>
              <a:t>Can only use 2 datasets for inclusion and 2 for exclusion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012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1F123A6-717C-4B09-A020-11EA1AA2C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914" y="1418886"/>
            <a:ext cx="9882260" cy="49482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6AA71A-09E4-498F-9784-AB65886C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 from the wizard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C7E679-66B2-407A-B16A-22F469036517}"/>
              </a:ext>
            </a:extLst>
          </p:cNvPr>
          <p:cNvGrpSpPr/>
          <p:nvPr/>
        </p:nvGrpSpPr>
        <p:grpSpPr>
          <a:xfrm>
            <a:off x="2833261" y="2720614"/>
            <a:ext cx="2841723" cy="1308309"/>
            <a:chOff x="2516033" y="857035"/>
            <a:chExt cx="2841723" cy="130830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08BBD4-3277-4576-B14D-B2C277192381}"/>
                </a:ext>
              </a:extLst>
            </p:cNvPr>
            <p:cNvSpPr/>
            <p:nvPr/>
          </p:nvSpPr>
          <p:spPr>
            <a:xfrm>
              <a:off x="4174950" y="857035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First dataset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E4FE291-C97C-44A2-A5EF-FA6C150F3687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2516033" y="1172481"/>
              <a:ext cx="2250320" cy="99286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2AFEF8A-7E77-4DF0-93C9-10E78C7E941D}"/>
              </a:ext>
            </a:extLst>
          </p:cNvPr>
          <p:cNvGrpSpPr/>
          <p:nvPr/>
        </p:nvGrpSpPr>
        <p:grpSpPr>
          <a:xfrm>
            <a:off x="3166281" y="4191318"/>
            <a:ext cx="2028967" cy="380227"/>
            <a:chOff x="4847513" y="1837899"/>
            <a:chExt cx="2028967" cy="38022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37F2CBF-44EF-4A21-9FCF-E0997943F98A}"/>
                </a:ext>
              </a:extLst>
            </p:cNvPr>
            <p:cNvSpPr/>
            <p:nvPr/>
          </p:nvSpPr>
          <p:spPr>
            <a:xfrm>
              <a:off x="5693674" y="1837899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Filters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4E1AA92-BBCB-4B97-BA5A-85AC2FF166AE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4847513" y="1995622"/>
              <a:ext cx="846161" cy="22250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BBFD11-C0BA-49EA-B54F-523990D350DB}"/>
              </a:ext>
            </a:extLst>
          </p:cNvPr>
          <p:cNvGrpSpPr/>
          <p:nvPr/>
        </p:nvGrpSpPr>
        <p:grpSpPr>
          <a:xfrm>
            <a:off x="128301" y="4904096"/>
            <a:ext cx="2432929" cy="577222"/>
            <a:chOff x="5004180" y="575287"/>
            <a:chExt cx="2432929" cy="57722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24DC256-209B-4EC0-9517-C70F98A4CB46}"/>
                </a:ext>
              </a:extLst>
            </p:cNvPr>
            <p:cNvSpPr/>
            <p:nvPr/>
          </p:nvSpPr>
          <p:spPr>
            <a:xfrm>
              <a:off x="5004180" y="837063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Second dataset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B1CD2DB-0B1F-4575-8E68-7145CAA8510C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6186986" y="575287"/>
              <a:ext cx="1250123" cy="41949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C3AC055-C68D-475C-A564-79A390602477}"/>
              </a:ext>
            </a:extLst>
          </p:cNvPr>
          <p:cNvGrpSpPr/>
          <p:nvPr/>
        </p:nvGrpSpPr>
        <p:grpSpPr>
          <a:xfrm>
            <a:off x="105555" y="3554803"/>
            <a:ext cx="2254799" cy="507423"/>
            <a:chOff x="3339153" y="690579"/>
            <a:chExt cx="2254799" cy="50742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D28D647-482A-44C3-8565-144DED30EF49}"/>
                </a:ext>
              </a:extLst>
            </p:cNvPr>
            <p:cNvSpPr/>
            <p:nvPr/>
          </p:nvSpPr>
          <p:spPr>
            <a:xfrm>
              <a:off x="3339153" y="690579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Datasets join type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4E7967F-577C-43DD-86E8-A8D8AB7801C1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5026145" y="944291"/>
              <a:ext cx="567807" cy="845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696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sample cohort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“I want all patients who have been prescribed Diazepam for the first time after 2000 and who are still alive today”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Identify distinct sets: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“I want all </a:t>
            </a:r>
            <a:r>
              <a:rPr lang="en-US" b="1" dirty="0">
                <a:solidFill>
                  <a:srgbClr val="C00000"/>
                </a:solidFill>
              </a:rPr>
              <a:t>patients who have been prescribed Diazepam</a:t>
            </a:r>
            <a:r>
              <a:rPr lang="en-US" baseline="30000" dirty="0"/>
              <a:t>1</a:t>
            </a:r>
            <a:r>
              <a:rPr lang="en-US" b="1" dirty="0"/>
              <a:t> </a:t>
            </a:r>
            <a:r>
              <a:rPr lang="en-US" dirty="0"/>
              <a:t>for</a:t>
            </a:r>
            <a:r>
              <a:rPr lang="en-US" b="1" dirty="0"/>
              <a:t> </a:t>
            </a:r>
            <a:r>
              <a:rPr lang="en-US" dirty="0"/>
              <a:t>the</a:t>
            </a:r>
            <a:r>
              <a:rPr lang="en-US" b="1" dirty="0">
                <a:solidFill>
                  <a:srgbClr val="C00000"/>
                </a:solidFill>
              </a:rPr>
              <a:t> first time after 2000</a:t>
            </a:r>
            <a:r>
              <a:rPr lang="en-US" baseline="30000" dirty="0"/>
              <a:t>2</a:t>
            </a:r>
            <a:r>
              <a:rPr lang="en-US" dirty="0"/>
              <a:t> and who are </a:t>
            </a:r>
            <a:r>
              <a:rPr lang="en-US" b="1" dirty="0">
                <a:solidFill>
                  <a:srgbClr val="C00000"/>
                </a:solidFill>
              </a:rPr>
              <a:t>still alive today</a:t>
            </a:r>
            <a:r>
              <a:rPr lang="en-US" baseline="30000" dirty="0"/>
              <a:t>3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identify set interactions…</a:t>
            </a:r>
          </a:p>
        </p:txBody>
      </p:sp>
    </p:spTree>
    <p:extLst>
      <p:ext uri="{BB962C8B-B14F-4D97-AF65-F5344CB8AC3E}">
        <p14:creationId xmlns:p14="http://schemas.microsoft.com/office/powerpoint/2010/main" val="53502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9DF97BB8-74AD-4017-80D0-50B24D151E6E}"/>
              </a:ext>
            </a:extLst>
          </p:cNvPr>
          <p:cNvGrpSpPr/>
          <p:nvPr/>
        </p:nvGrpSpPr>
        <p:grpSpPr>
          <a:xfrm>
            <a:off x="1125491" y="1690689"/>
            <a:ext cx="1895214" cy="2178543"/>
            <a:chOff x="1125491" y="1690689"/>
            <a:chExt cx="1895214" cy="217854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5B55D5F-55FA-4619-BC80-3C94EE6685E3}"/>
                </a:ext>
              </a:extLst>
            </p:cNvPr>
            <p:cNvSpPr/>
            <p:nvPr/>
          </p:nvSpPr>
          <p:spPr>
            <a:xfrm>
              <a:off x="1138451" y="2350782"/>
              <a:ext cx="1518450" cy="151845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25491" y="1690689"/>
              <a:ext cx="1895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Set 1</a:t>
              </a:r>
            </a:p>
            <a:p>
              <a:r>
                <a:rPr lang="en-US" sz="1200" dirty="0"/>
                <a:t>People who have ever had Diazepam prescriptions</a:t>
              </a:r>
              <a:endParaRPr lang="en-GB" sz="12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123FE6-CBF9-4E55-B2D6-409A6415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Sets interaction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A1354E5-00BE-43D2-9FD1-9A169AA20640}"/>
              </a:ext>
            </a:extLst>
          </p:cNvPr>
          <p:cNvGrpSpPr/>
          <p:nvPr/>
        </p:nvGrpSpPr>
        <p:grpSpPr>
          <a:xfrm>
            <a:off x="4334417" y="1690688"/>
            <a:ext cx="2252902" cy="2178542"/>
            <a:chOff x="4334417" y="1690688"/>
            <a:chExt cx="2252902" cy="2178542"/>
          </a:xfrm>
        </p:grpSpPr>
        <p:sp>
          <p:nvSpPr>
            <p:cNvPr id="28" name="TextBox 27"/>
            <p:cNvSpPr txBox="1"/>
            <p:nvPr/>
          </p:nvSpPr>
          <p:spPr>
            <a:xfrm>
              <a:off x="4334417" y="1690688"/>
              <a:ext cx="22529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Set 2</a:t>
              </a:r>
            </a:p>
            <a:p>
              <a:r>
                <a:rPr lang="en-US" sz="1200" dirty="0"/>
                <a:t>People who collected diazepam prescriptions before 2000</a:t>
              </a:r>
              <a:endParaRPr lang="en-GB" sz="12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E6F7AC3-F000-4F55-A15F-10B22FFA79F9}"/>
                </a:ext>
              </a:extLst>
            </p:cNvPr>
            <p:cNvSpPr/>
            <p:nvPr/>
          </p:nvSpPr>
          <p:spPr>
            <a:xfrm>
              <a:off x="4488908" y="2350780"/>
              <a:ext cx="1518450" cy="151845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85B3E7A-BB45-4BC1-A7AE-B371C428803B}"/>
              </a:ext>
            </a:extLst>
          </p:cNvPr>
          <p:cNvGrpSpPr/>
          <p:nvPr/>
        </p:nvGrpSpPr>
        <p:grpSpPr>
          <a:xfrm>
            <a:off x="7839365" y="1783020"/>
            <a:ext cx="1794513" cy="2072449"/>
            <a:chOff x="7839365" y="1783020"/>
            <a:chExt cx="1794513" cy="2072449"/>
          </a:xfrm>
        </p:grpSpPr>
        <p:sp>
          <p:nvSpPr>
            <p:cNvPr id="29" name="TextBox 28"/>
            <p:cNvSpPr txBox="1"/>
            <p:nvPr/>
          </p:nvSpPr>
          <p:spPr>
            <a:xfrm>
              <a:off x="7901031" y="1783020"/>
              <a:ext cx="17328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Set 3 </a:t>
              </a:r>
            </a:p>
            <a:p>
              <a:r>
                <a:rPr lang="en-US" sz="1200" dirty="0"/>
                <a:t>People who are still alive</a:t>
              </a:r>
              <a:endParaRPr lang="en-GB" sz="12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8FBC3BC-38DE-4FDE-8F17-146553525AC0}"/>
                </a:ext>
              </a:extLst>
            </p:cNvPr>
            <p:cNvSpPr/>
            <p:nvPr/>
          </p:nvSpPr>
          <p:spPr>
            <a:xfrm>
              <a:off x="7839365" y="2337019"/>
              <a:ext cx="1518450" cy="151845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F558821-AEA2-4CCF-A681-60F9E872982A}"/>
              </a:ext>
            </a:extLst>
          </p:cNvPr>
          <p:cNvGrpSpPr/>
          <p:nvPr/>
        </p:nvGrpSpPr>
        <p:grpSpPr>
          <a:xfrm>
            <a:off x="866184" y="4249759"/>
            <a:ext cx="3468233" cy="2418938"/>
            <a:chOff x="866184" y="4249759"/>
            <a:chExt cx="3468233" cy="2418938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5DF27A3-07AC-4239-8A2D-D0B3E81436A2}"/>
                </a:ext>
              </a:extLst>
            </p:cNvPr>
            <p:cNvSpPr/>
            <p:nvPr/>
          </p:nvSpPr>
          <p:spPr>
            <a:xfrm>
              <a:off x="1778241" y="4412326"/>
              <a:ext cx="606393" cy="1207079"/>
            </a:xfrm>
            <a:custGeom>
              <a:avLst/>
              <a:gdLst>
                <a:gd name="connsiteX0" fmla="*/ 294857 w 606393"/>
                <a:gd name="connsiteY0" fmla="*/ 0 h 1207079"/>
                <a:gd name="connsiteX1" fmla="*/ 384021 w 606393"/>
                <a:gd name="connsiteY1" fmla="*/ 73567 h 1207079"/>
                <a:gd name="connsiteX2" fmla="*/ 606393 w 606393"/>
                <a:gd name="connsiteY2" fmla="*/ 610420 h 1207079"/>
                <a:gd name="connsiteX3" fmla="*/ 384021 w 606393"/>
                <a:gd name="connsiteY3" fmla="*/ 1147273 h 1207079"/>
                <a:gd name="connsiteX4" fmla="*/ 311536 w 606393"/>
                <a:gd name="connsiteY4" fmla="*/ 1207079 h 1207079"/>
                <a:gd name="connsiteX5" fmla="*/ 222372 w 606393"/>
                <a:gd name="connsiteY5" fmla="*/ 1133512 h 1207079"/>
                <a:gd name="connsiteX6" fmla="*/ 0 w 606393"/>
                <a:gd name="connsiteY6" fmla="*/ 596659 h 1207079"/>
                <a:gd name="connsiteX7" fmla="*/ 222372 w 606393"/>
                <a:gd name="connsiteY7" fmla="*/ 59806 h 1207079"/>
                <a:gd name="connsiteX8" fmla="*/ 294857 w 606393"/>
                <a:gd name="connsiteY8" fmla="*/ 0 h 120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6393" h="1207079">
                  <a:moveTo>
                    <a:pt x="294857" y="0"/>
                  </a:moveTo>
                  <a:lnTo>
                    <a:pt x="384021" y="73567"/>
                  </a:lnTo>
                  <a:cubicBezTo>
                    <a:pt x="521414" y="210960"/>
                    <a:pt x="606393" y="400766"/>
                    <a:pt x="606393" y="610420"/>
                  </a:cubicBezTo>
                  <a:cubicBezTo>
                    <a:pt x="606393" y="820074"/>
                    <a:pt x="521414" y="1009880"/>
                    <a:pt x="384021" y="1147273"/>
                  </a:cubicBezTo>
                  <a:lnTo>
                    <a:pt x="311536" y="1207079"/>
                  </a:lnTo>
                  <a:lnTo>
                    <a:pt x="222372" y="1133512"/>
                  </a:lnTo>
                  <a:cubicBezTo>
                    <a:pt x="84979" y="996119"/>
                    <a:pt x="0" y="806313"/>
                    <a:pt x="0" y="596659"/>
                  </a:cubicBezTo>
                  <a:cubicBezTo>
                    <a:pt x="0" y="387005"/>
                    <a:pt x="84979" y="197199"/>
                    <a:pt x="222372" y="59806"/>
                  </a:cubicBezTo>
                  <a:lnTo>
                    <a:pt x="294857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5BA838A-1E78-49F2-8155-7017808998A2}"/>
                </a:ext>
              </a:extLst>
            </p:cNvPr>
            <p:cNvSpPr/>
            <p:nvPr/>
          </p:nvSpPr>
          <p:spPr>
            <a:xfrm>
              <a:off x="2073098" y="4249759"/>
              <a:ext cx="1223593" cy="1518450"/>
            </a:xfrm>
            <a:custGeom>
              <a:avLst/>
              <a:gdLst>
                <a:gd name="connsiteX0" fmla="*/ 464368 w 1223593"/>
                <a:gd name="connsiteY0" fmla="*/ 0 h 1518450"/>
                <a:gd name="connsiteX1" fmla="*/ 1223593 w 1223593"/>
                <a:gd name="connsiteY1" fmla="*/ 759225 h 1518450"/>
                <a:gd name="connsiteX2" fmla="*/ 464368 w 1223593"/>
                <a:gd name="connsiteY2" fmla="*/ 1518450 h 1518450"/>
                <a:gd name="connsiteX3" fmla="*/ 39878 w 1223593"/>
                <a:gd name="connsiteY3" fmla="*/ 1388786 h 1518450"/>
                <a:gd name="connsiteX4" fmla="*/ 16679 w 1223593"/>
                <a:gd name="connsiteY4" fmla="*/ 1369645 h 1518450"/>
                <a:gd name="connsiteX5" fmla="*/ 89164 w 1223593"/>
                <a:gd name="connsiteY5" fmla="*/ 1309839 h 1518450"/>
                <a:gd name="connsiteX6" fmla="*/ 311536 w 1223593"/>
                <a:gd name="connsiteY6" fmla="*/ 772986 h 1518450"/>
                <a:gd name="connsiteX7" fmla="*/ 89164 w 1223593"/>
                <a:gd name="connsiteY7" fmla="*/ 236133 h 1518450"/>
                <a:gd name="connsiteX8" fmla="*/ 0 w 1223593"/>
                <a:gd name="connsiteY8" fmla="*/ 162566 h 1518450"/>
                <a:gd name="connsiteX9" fmla="*/ 39878 w 1223593"/>
                <a:gd name="connsiteY9" fmla="*/ 129664 h 1518450"/>
                <a:gd name="connsiteX10" fmla="*/ 464368 w 1223593"/>
                <a:gd name="connsiteY10" fmla="*/ 0 h 151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3593" h="1518450">
                  <a:moveTo>
                    <a:pt x="464368" y="0"/>
                  </a:moveTo>
                  <a:cubicBezTo>
                    <a:pt x="883676" y="0"/>
                    <a:pt x="1223593" y="339917"/>
                    <a:pt x="1223593" y="759225"/>
                  </a:cubicBezTo>
                  <a:cubicBezTo>
                    <a:pt x="1223593" y="1178533"/>
                    <a:pt x="883676" y="1518450"/>
                    <a:pt x="464368" y="1518450"/>
                  </a:cubicBezTo>
                  <a:cubicBezTo>
                    <a:pt x="307128" y="1518450"/>
                    <a:pt x="161051" y="1470649"/>
                    <a:pt x="39878" y="1388786"/>
                  </a:cubicBezTo>
                  <a:lnTo>
                    <a:pt x="16679" y="1369645"/>
                  </a:lnTo>
                  <a:lnTo>
                    <a:pt x="89164" y="1309839"/>
                  </a:lnTo>
                  <a:cubicBezTo>
                    <a:pt x="226557" y="1172446"/>
                    <a:pt x="311536" y="982640"/>
                    <a:pt x="311536" y="772986"/>
                  </a:cubicBezTo>
                  <a:cubicBezTo>
                    <a:pt x="311536" y="563332"/>
                    <a:pt x="226557" y="373526"/>
                    <a:pt x="89164" y="236133"/>
                  </a:cubicBezTo>
                  <a:lnTo>
                    <a:pt x="0" y="162566"/>
                  </a:lnTo>
                  <a:lnTo>
                    <a:pt x="39878" y="129664"/>
                  </a:lnTo>
                  <a:cubicBezTo>
                    <a:pt x="161051" y="47801"/>
                    <a:pt x="307128" y="0"/>
                    <a:pt x="464368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BAEA159-26CA-4B08-96CC-B579AF5335F3}"/>
                </a:ext>
              </a:extLst>
            </p:cNvPr>
            <p:cNvSpPr/>
            <p:nvPr/>
          </p:nvSpPr>
          <p:spPr>
            <a:xfrm>
              <a:off x="866184" y="4263520"/>
              <a:ext cx="1223593" cy="1518450"/>
            </a:xfrm>
            <a:custGeom>
              <a:avLst/>
              <a:gdLst>
                <a:gd name="connsiteX0" fmla="*/ 759225 w 1223593"/>
                <a:gd name="connsiteY0" fmla="*/ 0 h 1518450"/>
                <a:gd name="connsiteX1" fmla="*/ 1183715 w 1223593"/>
                <a:gd name="connsiteY1" fmla="*/ 129664 h 1518450"/>
                <a:gd name="connsiteX2" fmla="*/ 1206914 w 1223593"/>
                <a:gd name="connsiteY2" fmla="*/ 148805 h 1518450"/>
                <a:gd name="connsiteX3" fmla="*/ 1134429 w 1223593"/>
                <a:gd name="connsiteY3" fmla="*/ 208611 h 1518450"/>
                <a:gd name="connsiteX4" fmla="*/ 912057 w 1223593"/>
                <a:gd name="connsiteY4" fmla="*/ 745464 h 1518450"/>
                <a:gd name="connsiteX5" fmla="*/ 1134429 w 1223593"/>
                <a:gd name="connsiteY5" fmla="*/ 1282317 h 1518450"/>
                <a:gd name="connsiteX6" fmla="*/ 1223593 w 1223593"/>
                <a:gd name="connsiteY6" fmla="*/ 1355884 h 1518450"/>
                <a:gd name="connsiteX7" fmla="*/ 1183715 w 1223593"/>
                <a:gd name="connsiteY7" fmla="*/ 1388786 h 1518450"/>
                <a:gd name="connsiteX8" fmla="*/ 759225 w 1223593"/>
                <a:gd name="connsiteY8" fmla="*/ 1518450 h 1518450"/>
                <a:gd name="connsiteX9" fmla="*/ 0 w 1223593"/>
                <a:gd name="connsiteY9" fmla="*/ 759225 h 1518450"/>
                <a:gd name="connsiteX10" fmla="*/ 759225 w 1223593"/>
                <a:gd name="connsiteY10" fmla="*/ 0 h 151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3593" h="1518450">
                  <a:moveTo>
                    <a:pt x="759225" y="0"/>
                  </a:moveTo>
                  <a:cubicBezTo>
                    <a:pt x="916466" y="0"/>
                    <a:pt x="1062542" y="47801"/>
                    <a:pt x="1183715" y="129664"/>
                  </a:cubicBezTo>
                  <a:lnTo>
                    <a:pt x="1206914" y="148805"/>
                  </a:lnTo>
                  <a:lnTo>
                    <a:pt x="1134429" y="208611"/>
                  </a:lnTo>
                  <a:cubicBezTo>
                    <a:pt x="997036" y="346004"/>
                    <a:pt x="912057" y="535810"/>
                    <a:pt x="912057" y="745464"/>
                  </a:cubicBezTo>
                  <a:cubicBezTo>
                    <a:pt x="912057" y="955118"/>
                    <a:pt x="997036" y="1144924"/>
                    <a:pt x="1134429" y="1282317"/>
                  </a:cubicBezTo>
                  <a:lnTo>
                    <a:pt x="1223593" y="1355884"/>
                  </a:lnTo>
                  <a:lnTo>
                    <a:pt x="1183715" y="1388786"/>
                  </a:lnTo>
                  <a:cubicBezTo>
                    <a:pt x="1062542" y="1470649"/>
                    <a:pt x="916466" y="1518450"/>
                    <a:pt x="759225" y="1518450"/>
                  </a:cubicBezTo>
                  <a:cubicBezTo>
                    <a:pt x="339917" y="1518450"/>
                    <a:pt x="0" y="1178533"/>
                    <a:pt x="0" y="759225"/>
                  </a:cubicBezTo>
                  <a:cubicBezTo>
                    <a:pt x="0" y="339917"/>
                    <a:pt x="339917" y="0"/>
                    <a:pt x="759225" y="0"/>
                  </a:cubicBezTo>
                  <a:close/>
                </a:path>
              </a:pathLst>
            </a:custGeom>
            <a:solidFill>
              <a:srgbClr val="C00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A184BC3-3203-4074-8321-20C9E84E13D5}"/>
                </a:ext>
              </a:extLst>
            </p:cNvPr>
            <p:cNvSpPr txBox="1"/>
            <p:nvPr/>
          </p:nvSpPr>
          <p:spPr>
            <a:xfrm>
              <a:off x="1760677" y="6022366"/>
              <a:ext cx="25737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Set 1 EXCEPT Set 2</a:t>
              </a:r>
            </a:p>
            <a:p>
              <a:r>
                <a:rPr lang="en-US" sz="1200" dirty="0"/>
                <a:t>People who have ever had Diazepam prescriptions only after 2000</a:t>
              </a:r>
              <a:endParaRPr lang="en-GB" sz="1200" dirty="0"/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1AC1554B-9FEC-47F8-A7B1-4C3C2509A90D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 rot="10800000">
              <a:off x="1438227" y="5863188"/>
              <a:ext cx="322450" cy="482344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187A3D9-8B32-4E95-BBAE-983FBCD23576}"/>
              </a:ext>
            </a:extLst>
          </p:cNvPr>
          <p:cNvGrpSpPr/>
          <p:nvPr/>
        </p:nvGrpSpPr>
        <p:grpSpPr>
          <a:xfrm>
            <a:off x="5248133" y="3855438"/>
            <a:ext cx="3366652" cy="2962863"/>
            <a:chOff x="5248133" y="3855438"/>
            <a:chExt cx="3366652" cy="296286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78711FF-FF64-47FD-8B4E-A8CAFC3E3090}"/>
                </a:ext>
              </a:extLst>
            </p:cNvPr>
            <p:cNvSpPr txBox="1"/>
            <p:nvPr/>
          </p:nvSpPr>
          <p:spPr>
            <a:xfrm>
              <a:off x="5248133" y="6171970"/>
              <a:ext cx="33666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(Set 1 EXCEPT Set 2) INTERSECT Set 3</a:t>
              </a:r>
            </a:p>
            <a:p>
              <a:r>
                <a:rPr lang="en-US" sz="1200" dirty="0"/>
                <a:t>People who have ever had Diazepam prescriptions only after 2000 and are still alive</a:t>
              </a:r>
              <a:endParaRPr lang="en-GB" sz="1200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104AA4C-2D54-42D9-AF7F-36E607478A5F}"/>
                </a:ext>
              </a:extLst>
            </p:cNvPr>
            <p:cNvSpPr/>
            <p:nvPr/>
          </p:nvSpPr>
          <p:spPr>
            <a:xfrm>
              <a:off x="6716400" y="4002843"/>
              <a:ext cx="630145" cy="648454"/>
            </a:xfrm>
            <a:custGeom>
              <a:avLst/>
              <a:gdLst>
                <a:gd name="connsiteX0" fmla="*/ 316913 w 630145"/>
                <a:gd name="connsiteY0" fmla="*/ 0 h 648454"/>
                <a:gd name="connsiteX1" fmla="*/ 407773 w 630145"/>
                <a:gd name="connsiteY1" fmla="*/ 74966 h 648454"/>
                <a:gd name="connsiteX2" fmla="*/ 630145 w 630145"/>
                <a:gd name="connsiteY2" fmla="*/ 611819 h 648454"/>
                <a:gd name="connsiteX3" fmla="*/ 628295 w 630145"/>
                <a:gd name="connsiteY3" fmla="*/ 648454 h 648454"/>
                <a:gd name="connsiteX4" fmla="*/ 573962 w 630145"/>
                <a:gd name="connsiteY4" fmla="*/ 618963 h 648454"/>
                <a:gd name="connsiteX5" fmla="*/ 278438 w 630145"/>
                <a:gd name="connsiteY5" fmla="*/ 559299 h 648454"/>
                <a:gd name="connsiteX6" fmla="*/ 125428 w 630145"/>
                <a:gd name="connsiteY6" fmla="*/ 574724 h 648454"/>
                <a:gd name="connsiteX7" fmla="*/ 0 w 630145"/>
                <a:gd name="connsiteY7" fmla="*/ 613659 h 648454"/>
                <a:gd name="connsiteX8" fmla="*/ 3857 w 630145"/>
                <a:gd name="connsiteY8" fmla="*/ 537282 h 648454"/>
                <a:gd name="connsiteX9" fmla="*/ 222309 w 630145"/>
                <a:gd name="connsiteY9" fmla="*/ 78055 h 648454"/>
                <a:gd name="connsiteX10" fmla="*/ 316913 w 630145"/>
                <a:gd name="connsiteY10" fmla="*/ 0 h 64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0145" h="648454">
                  <a:moveTo>
                    <a:pt x="316913" y="0"/>
                  </a:moveTo>
                  <a:lnTo>
                    <a:pt x="407773" y="74966"/>
                  </a:lnTo>
                  <a:cubicBezTo>
                    <a:pt x="545166" y="212359"/>
                    <a:pt x="630145" y="402165"/>
                    <a:pt x="630145" y="611819"/>
                  </a:cubicBezTo>
                  <a:lnTo>
                    <a:pt x="628295" y="648454"/>
                  </a:lnTo>
                  <a:lnTo>
                    <a:pt x="573962" y="618963"/>
                  </a:lnTo>
                  <a:cubicBezTo>
                    <a:pt x="483130" y="580544"/>
                    <a:pt x="383265" y="559299"/>
                    <a:pt x="278438" y="559299"/>
                  </a:cubicBezTo>
                  <a:cubicBezTo>
                    <a:pt x="226025" y="559299"/>
                    <a:pt x="174852" y="564610"/>
                    <a:pt x="125428" y="574724"/>
                  </a:cubicBezTo>
                  <a:lnTo>
                    <a:pt x="0" y="613659"/>
                  </a:lnTo>
                  <a:lnTo>
                    <a:pt x="3857" y="537282"/>
                  </a:lnTo>
                  <a:cubicBezTo>
                    <a:pt x="22001" y="358622"/>
                    <a:pt x="102091" y="198274"/>
                    <a:pt x="222309" y="78055"/>
                  </a:cubicBezTo>
                  <a:lnTo>
                    <a:pt x="316913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D4FD780-9163-4C6C-8F55-749DA1F0DC54}"/>
                </a:ext>
              </a:extLst>
            </p:cNvPr>
            <p:cNvSpPr/>
            <p:nvPr/>
          </p:nvSpPr>
          <p:spPr>
            <a:xfrm>
              <a:off x="7029568" y="4651298"/>
              <a:ext cx="724494" cy="725679"/>
            </a:xfrm>
            <a:custGeom>
              <a:avLst/>
              <a:gdLst>
                <a:gd name="connsiteX0" fmla="*/ 315126 w 724494"/>
                <a:gd name="connsiteY0" fmla="*/ 0 h 725679"/>
                <a:gd name="connsiteX1" fmla="*/ 389759 w 724494"/>
                <a:gd name="connsiteY1" fmla="*/ 40509 h 725679"/>
                <a:gd name="connsiteX2" fmla="*/ 724494 w 724494"/>
                <a:gd name="connsiteY2" fmla="*/ 670070 h 725679"/>
                <a:gd name="connsiteX3" fmla="*/ 724431 w 724494"/>
                <a:gd name="connsiteY3" fmla="*/ 671319 h 725679"/>
                <a:gd name="connsiteX4" fmla="*/ 599003 w 724494"/>
                <a:gd name="connsiteY4" fmla="*/ 710254 h 725679"/>
                <a:gd name="connsiteX5" fmla="*/ 445993 w 724494"/>
                <a:gd name="connsiteY5" fmla="*/ 725679 h 725679"/>
                <a:gd name="connsiteX6" fmla="*/ 21503 w 724494"/>
                <a:gd name="connsiteY6" fmla="*/ 596015 h 725679"/>
                <a:gd name="connsiteX7" fmla="*/ 0 w 724494"/>
                <a:gd name="connsiteY7" fmla="*/ 578274 h 725679"/>
                <a:gd name="connsiteX8" fmla="*/ 94604 w 724494"/>
                <a:gd name="connsiteY8" fmla="*/ 500218 h 725679"/>
                <a:gd name="connsiteX9" fmla="*/ 313056 w 724494"/>
                <a:gd name="connsiteY9" fmla="*/ 40991 h 725679"/>
                <a:gd name="connsiteX10" fmla="*/ 315126 w 724494"/>
                <a:gd name="connsiteY10" fmla="*/ 0 h 72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4494" h="725679">
                  <a:moveTo>
                    <a:pt x="315126" y="0"/>
                  </a:moveTo>
                  <a:lnTo>
                    <a:pt x="389759" y="40509"/>
                  </a:lnTo>
                  <a:cubicBezTo>
                    <a:pt x="591714" y="176947"/>
                    <a:pt x="724494" y="408003"/>
                    <a:pt x="724494" y="670070"/>
                  </a:cubicBezTo>
                  <a:lnTo>
                    <a:pt x="724431" y="671319"/>
                  </a:lnTo>
                  <a:lnTo>
                    <a:pt x="599003" y="710254"/>
                  </a:lnTo>
                  <a:cubicBezTo>
                    <a:pt x="549580" y="720368"/>
                    <a:pt x="498407" y="725679"/>
                    <a:pt x="445993" y="725679"/>
                  </a:cubicBezTo>
                  <a:cubicBezTo>
                    <a:pt x="288753" y="725679"/>
                    <a:pt x="142677" y="677878"/>
                    <a:pt x="21503" y="596015"/>
                  </a:cubicBezTo>
                  <a:lnTo>
                    <a:pt x="0" y="578274"/>
                  </a:lnTo>
                  <a:lnTo>
                    <a:pt x="94604" y="500218"/>
                  </a:lnTo>
                  <a:cubicBezTo>
                    <a:pt x="214823" y="380000"/>
                    <a:pt x="294912" y="219652"/>
                    <a:pt x="313056" y="40991"/>
                  </a:cubicBezTo>
                  <a:lnTo>
                    <a:pt x="315126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D6513C6-B545-4B71-A98C-EB6F915758D1}"/>
                </a:ext>
              </a:extLst>
            </p:cNvPr>
            <p:cNvSpPr/>
            <p:nvPr/>
          </p:nvSpPr>
          <p:spPr>
            <a:xfrm>
              <a:off x="5828094" y="3855438"/>
              <a:ext cx="1205218" cy="1429295"/>
            </a:xfrm>
            <a:custGeom>
              <a:avLst/>
              <a:gdLst>
                <a:gd name="connsiteX0" fmla="*/ 759225 w 1205218"/>
                <a:gd name="connsiteY0" fmla="*/ 0 h 1429295"/>
                <a:gd name="connsiteX1" fmla="*/ 1183715 w 1205218"/>
                <a:gd name="connsiteY1" fmla="*/ 129664 h 1429295"/>
                <a:gd name="connsiteX2" fmla="*/ 1205218 w 1205218"/>
                <a:gd name="connsiteY2" fmla="*/ 147406 h 1429295"/>
                <a:gd name="connsiteX3" fmla="*/ 1110614 w 1205218"/>
                <a:gd name="connsiteY3" fmla="*/ 225461 h 1429295"/>
                <a:gd name="connsiteX4" fmla="*/ 892162 w 1205218"/>
                <a:gd name="connsiteY4" fmla="*/ 684688 h 1429295"/>
                <a:gd name="connsiteX5" fmla="*/ 888305 w 1205218"/>
                <a:gd name="connsiteY5" fmla="*/ 761065 h 1429295"/>
                <a:gd name="connsiteX6" fmla="*/ 871219 w 1205218"/>
                <a:gd name="connsiteY6" fmla="*/ 766369 h 1429295"/>
                <a:gd name="connsiteX7" fmla="*/ 411438 w 1205218"/>
                <a:gd name="connsiteY7" fmla="*/ 1388304 h 1429295"/>
                <a:gd name="connsiteX8" fmla="*/ 409368 w 1205218"/>
                <a:gd name="connsiteY8" fmla="*/ 1429295 h 1429295"/>
                <a:gd name="connsiteX9" fmla="*/ 334735 w 1205218"/>
                <a:gd name="connsiteY9" fmla="*/ 1388786 h 1429295"/>
                <a:gd name="connsiteX10" fmla="*/ 0 w 1205218"/>
                <a:gd name="connsiteY10" fmla="*/ 759225 h 1429295"/>
                <a:gd name="connsiteX11" fmla="*/ 759225 w 1205218"/>
                <a:gd name="connsiteY11" fmla="*/ 0 h 1429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05218" h="1429295">
                  <a:moveTo>
                    <a:pt x="759225" y="0"/>
                  </a:moveTo>
                  <a:cubicBezTo>
                    <a:pt x="916466" y="0"/>
                    <a:pt x="1062542" y="47801"/>
                    <a:pt x="1183715" y="129664"/>
                  </a:cubicBezTo>
                  <a:lnTo>
                    <a:pt x="1205218" y="147406"/>
                  </a:lnTo>
                  <a:lnTo>
                    <a:pt x="1110614" y="225461"/>
                  </a:lnTo>
                  <a:cubicBezTo>
                    <a:pt x="990396" y="345680"/>
                    <a:pt x="910306" y="506028"/>
                    <a:pt x="892162" y="684688"/>
                  </a:cubicBezTo>
                  <a:lnTo>
                    <a:pt x="888305" y="761065"/>
                  </a:lnTo>
                  <a:lnTo>
                    <a:pt x="871219" y="766369"/>
                  </a:lnTo>
                  <a:cubicBezTo>
                    <a:pt x="621430" y="872021"/>
                    <a:pt x="439950" y="1107552"/>
                    <a:pt x="411438" y="1388304"/>
                  </a:cubicBezTo>
                  <a:lnTo>
                    <a:pt x="409368" y="1429295"/>
                  </a:lnTo>
                  <a:lnTo>
                    <a:pt x="334735" y="1388786"/>
                  </a:lnTo>
                  <a:cubicBezTo>
                    <a:pt x="132780" y="1252348"/>
                    <a:pt x="0" y="1021293"/>
                    <a:pt x="0" y="759225"/>
                  </a:cubicBezTo>
                  <a:cubicBezTo>
                    <a:pt x="0" y="339917"/>
                    <a:pt x="339917" y="0"/>
                    <a:pt x="759225" y="0"/>
                  </a:cubicBez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41F887A-5836-4CBF-B700-238D7ADBDE07}"/>
                </a:ext>
              </a:extLst>
            </p:cNvPr>
            <p:cNvSpPr/>
            <p:nvPr/>
          </p:nvSpPr>
          <p:spPr>
            <a:xfrm>
              <a:off x="7033312" y="3858526"/>
              <a:ext cx="1201474" cy="1464090"/>
            </a:xfrm>
            <a:custGeom>
              <a:avLst/>
              <a:gdLst>
                <a:gd name="connsiteX0" fmla="*/ 442249 w 1201474"/>
                <a:gd name="connsiteY0" fmla="*/ 0 h 1464090"/>
                <a:gd name="connsiteX1" fmla="*/ 1201474 w 1201474"/>
                <a:gd name="connsiteY1" fmla="*/ 759225 h 1464090"/>
                <a:gd name="connsiteX2" fmla="*/ 737773 w 1201474"/>
                <a:gd name="connsiteY2" fmla="*/ 1458786 h 1464090"/>
                <a:gd name="connsiteX3" fmla="*/ 720687 w 1201474"/>
                <a:gd name="connsiteY3" fmla="*/ 1464090 h 1464090"/>
                <a:gd name="connsiteX4" fmla="*/ 720750 w 1201474"/>
                <a:gd name="connsiteY4" fmla="*/ 1462841 h 1464090"/>
                <a:gd name="connsiteX5" fmla="*/ 386015 w 1201474"/>
                <a:gd name="connsiteY5" fmla="*/ 833280 h 1464090"/>
                <a:gd name="connsiteX6" fmla="*/ 311382 w 1201474"/>
                <a:gd name="connsiteY6" fmla="*/ 792771 h 1464090"/>
                <a:gd name="connsiteX7" fmla="*/ 313232 w 1201474"/>
                <a:gd name="connsiteY7" fmla="*/ 756136 h 1464090"/>
                <a:gd name="connsiteX8" fmla="*/ 90860 w 1201474"/>
                <a:gd name="connsiteY8" fmla="*/ 219283 h 1464090"/>
                <a:gd name="connsiteX9" fmla="*/ 0 w 1201474"/>
                <a:gd name="connsiteY9" fmla="*/ 144317 h 1464090"/>
                <a:gd name="connsiteX10" fmla="*/ 17759 w 1201474"/>
                <a:gd name="connsiteY10" fmla="*/ 129664 h 1464090"/>
                <a:gd name="connsiteX11" fmla="*/ 442249 w 1201474"/>
                <a:gd name="connsiteY11" fmla="*/ 0 h 1464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01474" h="1464090">
                  <a:moveTo>
                    <a:pt x="442249" y="0"/>
                  </a:moveTo>
                  <a:cubicBezTo>
                    <a:pt x="861557" y="0"/>
                    <a:pt x="1201474" y="339917"/>
                    <a:pt x="1201474" y="759225"/>
                  </a:cubicBezTo>
                  <a:cubicBezTo>
                    <a:pt x="1201474" y="1073706"/>
                    <a:pt x="1010271" y="1343530"/>
                    <a:pt x="737773" y="1458786"/>
                  </a:cubicBezTo>
                  <a:lnTo>
                    <a:pt x="720687" y="1464090"/>
                  </a:lnTo>
                  <a:lnTo>
                    <a:pt x="720750" y="1462841"/>
                  </a:lnTo>
                  <a:cubicBezTo>
                    <a:pt x="720750" y="1200774"/>
                    <a:pt x="587970" y="969718"/>
                    <a:pt x="386015" y="833280"/>
                  </a:cubicBezTo>
                  <a:lnTo>
                    <a:pt x="311382" y="792771"/>
                  </a:lnTo>
                  <a:lnTo>
                    <a:pt x="313232" y="756136"/>
                  </a:lnTo>
                  <a:cubicBezTo>
                    <a:pt x="313232" y="546482"/>
                    <a:pt x="228253" y="356676"/>
                    <a:pt x="90860" y="219283"/>
                  </a:cubicBezTo>
                  <a:lnTo>
                    <a:pt x="0" y="144317"/>
                  </a:lnTo>
                  <a:lnTo>
                    <a:pt x="17759" y="129664"/>
                  </a:lnTo>
                  <a:cubicBezTo>
                    <a:pt x="138933" y="47801"/>
                    <a:pt x="285009" y="0"/>
                    <a:pt x="44224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5488AAD-8D02-406C-970A-5229A010B38E}"/>
                </a:ext>
              </a:extLst>
            </p:cNvPr>
            <p:cNvSpPr/>
            <p:nvPr/>
          </p:nvSpPr>
          <p:spPr>
            <a:xfrm>
              <a:off x="6716336" y="4562143"/>
              <a:ext cx="628358" cy="667429"/>
            </a:xfrm>
            <a:custGeom>
              <a:avLst/>
              <a:gdLst>
                <a:gd name="connsiteX0" fmla="*/ 278501 w 628358"/>
                <a:gd name="connsiteY0" fmla="*/ 0 h 667429"/>
                <a:gd name="connsiteX1" fmla="*/ 574025 w 628358"/>
                <a:gd name="connsiteY1" fmla="*/ 59664 h 667429"/>
                <a:gd name="connsiteX2" fmla="*/ 628358 w 628358"/>
                <a:gd name="connsiteY2" fmla="*/ 89155 h 667429"/>
                <a:gd name="connsiteX3" fmla="*/ 626288 w 628358"/>
                <a:gd name="connsiteY3" fmla="*/ 130146 h 667429"/>
                <a:gd name="connsiteX4" fmla="*/ 407836 w 628358"/>
                <a:gd name="connsiteY4" fmla="*/ 589373 h 667429"/>
                <a:gd name="connsiteX5" fmla="*/ 313232 w 628358"/>
                <a:gd name="connsiteY5" fmla="*/ 667429 h 667429"/>
                <a:gd name="connsiteX6" fmla="*/ 222372 w 628358"/>
                <a:gd name="connsiteY6" fmla="*/ 592462 h 667429"/>
                <a:gd name="connsiteX7" fmla="*/ 0 w 628358"/>
                <a:gd name="connsiteY7" fmla="*/ 55609 h 667429"/>
                <a:gd name="connsiteX8" fmla="*/ 63 w 628358"/>
                <a:gd name="connsiteY8" fmla="*/ 54360 h 667429"/>
                <a:gd name="connsiteX9" fmla="*/ 125491 w 628358"/>
                <a:gd name="connsiteY9" fmla="*/ 15425 h 667429"/>
                <a:gd name="connsiteX10" fmla="*/ 278501 w 628358"/>
                <a:gd name="connsiteY10" fmla="*/ 0 h 667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8358" h="667429">
                  <a:moveTo>
                    <a:pt x="278501" y="0"/>
                  </a:moveTo>
                  <a:cubicBezTo>
                    <a:pt x="383328" y="0"/>
                    <a:pt x="483193" y="21245"/>
                    <a:pt x="574025" y="59664"/>
                  </a:cubicBezTo>
                  <a:lnTo>
                    <a:pt x="628358" y="89155"/>
                  </a:lnTo>
                  <a:lnTo>
                    <a:pt x="626288" y="130146"/>
                  </a:lnTo>
                  <a:cubicBezTo>
                    <a:pt x="608144" y="308807"/>
                    <a:pt x="528055" y="469155"/>
                    <a:pt x="407836" y="589373"/>
                  </a:cubicBezTo>
                  <a:lnTo>
                    <a:pt x="313232" y="667429"/>
                  </a:lnTo>
                  <a:lnTo>
                    <a:pt x="222372" y="592462"/>
                  </a:lnTo>
                  <a:cubicBezTo>
                    <a:pt x="84979" y="455069"/>
                    <a:pt x="0" y="265263"/>
                    <a:pt x="0" y="55609"/>
                  </a:cubicBezTo>
                  <a:lnTo>
                    <a:pt x="63" y="54360"/>
                  </a:lnTo>
                  <a:lnTo>
                    <a:pt x="125491" y="15425"/>
                  </a:lnTo>
                  <a:cubicBezTo>
                    <a:pt x="174915" y="5311"/>
                    <a:pt x="226088" y="0"/>
                    <a:pt x="278501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7B77D8D-9B43-41E6-85AC-B7D2D1E7B4CD}"/>
                </a:ext>
              </a:extLst>
            </p:cNvPr>
            <p:cNvSpPr/>
            <p:nvPr/>
          </p:nvSpPr>
          <p:spPr>
            <a:xfrm>
              <a:off x="6235613" y="5229572"/>
              <a:ext cx="1518387" cy="851021"/>
            </a:xfrm>
            <a:custGeom>
              <a:avLst/>
              <a:gdLst>
                <a:gd name="connsiteX0" fmla="*/ 793956 w 1518387"/>
                <a:gd name="connsiteY0" fmla="*/ 0 h 851021"/>
                <a:gd name="connsiteX1" fmla="*/ 815459 w 1518387"/>
                <a:gd name="connsiteY1" fmla="*/ 17741 h 851021"/>
                <a:gd name="connsiteX2" fmla="*/ 1239949 w 1518387"/>
                <a:gd name="connsiteY2" fmla="*/ 147405 h 851021"/>
                <a:gd name="connsiteX3" fmla="*/ 1392959 w 1518387"/>
                <a:gd name="connsiteY3" fmla="*/ 131980 h 851021"/>
                <a:gd name="connsiteX4" fmla="*/ 1518387 w 1518387"/>
                <a:gd name="connsiteY4" fmla="*/ 93045 h 851021"/>
                <a:gd name="connsiteX5" fmla="*/ 1514530 w 1518387"/>
                <a:gd name="connsiteY5" fmla="*/ 169422 h 851021"/>
                <a:gd name="connsiteX6" fmla="*/ 759225 w 1518387"/>
                <a:gd name="connsiteY6" fmla="*/ 851021 h 851021"/>
                <a:gd name="connsiteX7" fmla="*/ 0 w 1518387"/>
                <a:gd name="connsiteY7" fmla="*/ 91796 h 851021"/>
                <a:gd name="connsiteX8" fmla="*/ 1850 w 1518387"/>
                <a:gd name="connsiteY8" fmla="*/ 55161 h 851021"/>
                <a:gd name="connsiteX9" fmla="*/ 56183 w 1518387"/>
                <a:gd name="connsiteY9" fmla="*/ 84652 h 851021"/>
                <a:gd name="connsiteX10" fmla="*/ 351707 w 1518387"/>
                <a:gd name="connsiteY10" fmla="*/ 144316 h 851021"/>
                <a:gd name="connsiteX11" fmla="*/ 776197 w 1518387"/>
                <a:gd name="connsiteY11" fmla="*/ 14652 h 851021"/>
                <a:gd name="connsiteX12" fmla="*/ 793956 w 1518387"/>
                <a:gd name="connsiteY12" fmla="*/ 0 h 851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8387" h="851021">
                  <a:moveTo>
                    <a:pt x="793956" y="0"/>
                  </a:moveTo>
                  <a:lnTo>
                    <a:pt x="815459" y="17741"/>
                  </a:lnTo>
                  <a:cubicBezTo>
                    <a:pt x="936633" y="99604"/>
                    <a:pt x="1082709" y="147405"/>
                    <a:pt x="1239949" y="147405"/>
                  </a:cubicBezTo>
                  <a:cubicBezTo>
                    <a:pt x="1292363" y="147405"/>
                    <a:pt x="1343536" y="142094"/>
                    <a:pt x="1392959" y="131980"/>
                  </a:cubicBezTo>
                  <a:lnTo>
                    <a:pt x="1518387" y="93045"/>
                  </a:lnTo>
                  <a:lnTo>
                    <a:pt x="1514530" y="169422"/>
                  </a:lnTo>
                  <a:cubicBezTo>
                    <a:pt x="1475651" y="552266"/>
                    <a:pt x="1152326" y="851021"/>
                    <a:pt x="759225" y="851021"/>
                  </a:cubicBezTo>
                  <a:cubicBezTo>
                    <a:pt x="339917" y="851021"/>
                    <a:pt x="0" y="511104"/>
                    <a:pt x="0" y="91796"/>
                  </a:cubicBezTo>
                  <a:lnTo>
                    <a:pt x="1850" y="55161"/>
                  </a:lnTo>
                  <a:lnTo>
                    <a:pt x="56183" y="84652"/>
                  </a:lnTo>
                  <a:cubicBezTo>
                    <a:pt x="147015" y="123071"/>
                    <a:pt x="246880" y="144316"/>
                    <a:pt x="351707" y="144316"/>
                  </a:cubicBezTo>
                  <a:cubicBezTo>
                    <a:pt x="508948" y="144316"/>
                    <a:pt x="655024" y="96515"/>
                    <a:pt x="776197" y="14652"/>
                  </a:cubicBezTo>
                  <a:lnTo>
                    <a:pt x="793956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3CB891E-F48B-4D98-9E73-1FB092938405}"/>
                </a:ext>
              </a:extLst>
            </p:cNvPr>
            <p:cNvSpPr/>
            <p:nvPr/>
          </p:nvSpPr>
          <p:spPr>
            <a:xfrm>
              <a:off x="6237462" y="4616503"/>
              <a:ext cx="792106" cy="757385"/>
            </a:xfrm>
            <a:custGeom>
              <a:avLst/>
              <a:gdLst>
                <a:gd name="connsiteX0" fmla="*/ 478937 w 792106"/>
                <a:gd name="connsiteY0" fmla="*/ 0 h 757385"/>
                <a:gd name="connsiteX1" fmla="*/ 478874 w 792106"/>
                <a:gd name="connsiteY1" fmla="*/ 1249 h 757385"/>
                <a:gd name="connsiteX2" fmla="*/ 701246 w 792106"/>
                <a:gd name="connsiteY2" fmla="*/ 538102 h 757385"/>
                <a:gd name="connsiteX3" fmla="*/ 792106 w 792106"/>
                <a:gd name="connsiteY3" fmla="*/ 613069 h 757385"/>
                <a:gd name="connsiteX4" fmla="*/ 774347 w 792106"/>
                <a:gd name="connsiteY4" fmla="*/ 627721 h 757385"/>
                <a:gd name="connsiteX5" fmla="*/ 349857 w 792106"/>
                <a:gd name="connsiteY5" fmla="*/ 757385 h 757385"/>
                <a:gd name="connsiteX6" fmla="*/ 54333 w 792106"/>
                <a:gd name="connsiteY6" fmla="*/ 697721 h 757385"/>
                <a:gd name="connsiteX7" fmla="*/ 0 w 792106"/>
                <a:gd name="connsiteY7" fmla="*/ 668230 h 757385"/>
                <a:gd name="connsiteX8" fmla="*/ 2070 w 792106"/>
                <a:gd name="connsiteY8" fmla="*/ 627239 h 757385"/>
                <a:gd name="connsiteX9" fmla="*/ 461851 w 792106"/>
                <a:gd name="connsiteY9" fmla="*/ 5304 h 757385"/>
                <a:gd name="connsiteX10" fmla="*/ 478937 w 792106"/>
                <a:gd name="connsiteY10" fmla="*/ 0 h 75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2106" h="757385">
                  <a:moveTo>
                    <a:pt x="478937" y="0"/>
                  </a:moveTo>
                  <a:lnTo>
                    <a:pt x="478874" y="1249"/>
                  </a:lnTo>
                  <a:cubicBezTo>
                    <a:pt x="478874" y="210903"/>
                    <a:pt x="563853" y="400709"/>
                    <a:pt x="701246" y="538102"/>
                  </a:cubicBezTo>
                  <a:lnTo>
                    <a:pt x="792106" y="613069"/>
                  </a:lnTo>
                  <a:lnTo>
                    <a:pt x="774347" y="627721"/>
                  </a:lnTo>
                  <a:cubicBezTo>
                    <a:pt x="653174" y="709584"/>
                    <a:pt x="507098" y="757385"/>
                    <a:pt x="349857" y="757385"/>
                  </a:cubicBezTo>
                  <a:cubicBezTo>
                    <a:pt x="245030" y="757385"/>
                    <a:pt x="145165" y="736140"/>
                    <a:pt x="54333" y="697721"/>
                  </a:cubicBezTo>
                  <a:lnTo>
                    <a:pt x="0" y="668230"/>
                  </a:lnTo>
                  <a:lnTo>
                    <a:pt x="2070" y="627239"/>
                  </a:lnTo>
                  <a:cubicBezTo>
                    <a:pt x="30582" y="346487"/>
                    <a:pt x="212062" y="110956"/>
                    <a:pt x="461851" y="5304"/>
                  </a:cubicBezTo>
                  <a:lnTo>
                    <a:pt x="478937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6422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3FE6-CBF9-4E55-B2D6-409A6415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Translate into tree structure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83D8D-54DD-4EE6-BFBF-D42E59F6B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394" y="1825625"/>
            <a:ext cx="7703230" cy="3528847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The outermost operation becomes the root</a:t>
            </a:r>
          </a:p>
          <a:p>
            <a:pPr lvl="1"/>
            <a:r>
              <a:rPr lang="en-GB" dirty="0"/>
              <a:t>INTERSECT in this case</a:t>
            </a:r>
          </a:p>
          <a:p>
            <a:r>
              <a:rPr lang="en-GB" dirty="0"/>
              <a:t>Every operand is on the same level</a:t>
            </a:r>
          </a:p>
          <a:p>
            <a:pPr lvl="1"/>
            <a:r>
              <a:rPr lang="en-GB" dirty="0"/>
              <a:t>“Set 3” and “(Set 1 EXCEPT Set 2)”</a:t>
            </a:r>
          </a:p>
          <a:p>
            <a:r>
              <a:rPr lang="en-GB" dirty="0"/>
              <a:t>Other operations become a node </a:t>
            </a:r>
          </a:p>
          <a:p>
            <a:pPr lvl="1"/>
            <a:r>
              <a:rPr lang="en-GB" dirty="0"/>
              <a:t>The EXCEPT in this case</a:t>
            </a:r>
          </a:p>
          <a:p>
            <a:r>
              <a:rPr lang="en-GB" dirty="0"/>
              <a:t>Other operands are nested</a:t>
            </a:r>
          </a:p>
          <a:p>
            <a:pPr lvl="1"/>
            <a:r>
              <a:rPr lang="en-GB" dirty="0"/>
              <a:t>“Set 1” and “Set 2”</a:t>
            </a:r>
          </a:p>
          <a:p>
            <a:r>
              <a:rPr lang="en-GB" dirty="0"/>
              <a:t>Order is important!</a:t>
            </a:r>
          </a:p>
          <a:p>
            <a:pPr lvl="1"/>
            <a:r>
              <a:rPr lang="en-GB" dirty="0"/>
              <a:t>(Set 1 EXCEPT Set 2) is different than (Set 2 EXCEPT Set 1)</a:t>
            </a:r>
          </a:p>
          <a:p>
            <a:r>
              <a:rPr lang="en-GB" dirty="0"/>
              <a:t>Operation with 0 or 1 child will be flagged</a:t>
            </a:r>
          </a:p>
          <a:p>
            <a:pPr lvl="1"/>
            <a:r>
              <a:rPr lang="en-GB" dirty="0"/>
              <a:t>(Set 1 EXCEPT NIL) is the same as just Set 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3A0CE87-D740-4689-B582-55C3C15DBFCA}"/>
              </a:ext>
            </a:extLst>
          </p:cNvPr>
          <p:cNvGrpSpPr/>
          <p:nvPr/>
        </p:nvGrpSpPr>
        <p:grpSpPr>
          <a:xfrm>
            <a:off x="353136" y="2035737"/>
            <a:ext cx="3366652" cy="2962863"/>
            <a:chOff x="5248133" y="3855438"/>
            <a:chExt cx="3366652" cy="296286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FCBF04-3C34-4E6E-8A3C-BA8BF04B2325}"/>
                </a:ext>
              </a:extLst>
            </p:cNvPr>
            <p:cNvSpPr txBox="1"/>
            <p:nvPr/>
          </p:nvSpPr>
          <p:spPr>
            <a:xfrm>
              <a:off x="5248133" y="6171970"/>
              <a:ext cx="33666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(Set 1 EXCEPT Set 2) INTERSECT Set 3</a:t>
              </a:r>
            </a:p>
            <a:p>
              <a:r>
                <a:rPr lang="en-US" sz="1200" dirty="0"/>
                <a:t>People who have ever had Diazepam prescriptions only after 2000 and are still alive</a:t>
              </a:r>
              <a:endParaRPr lang="en-GB" sz="1200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E5D0EFD-E556-47D3-98BA-FC5F2BE58943}"/>
                </a:ext>
              </a:extLst>
            </p:cNvPr>
            <p:cNvSpPr/>
            <p:nvPr/>
          </p:nvSpPr>
          <p:spPr>
            <a:xfrm>
              <a:off x="6716400" y="4002843"/>
              <a:ext cx="630145" cy="648454"/>
            </a:xfrm>
            <a:custGeom>
              <a:avLst/>
              <a:gdLst>
                <a:gd name="connsiteX0" fmla="*/ 316913 w 630145"/>
                <a:gd name="connsiteY0" fmla="*/ 0 h 648454"/>
                <a:gd name="connsiteX1" fmla="*/ 407773 w 630145"/>
                <a:gd name="connsiteY1" fmla="*/ 74966 h 648454"/>
                <a:gd name="connsiteX2" fmla="*/ 630145 w 630145"/>
                <a:gd name="connsiteY2" fmla="*/ 611819 h 648454"/>
                <a:gd name="connsiteX3" fmla="*/ 628295 w 630145"/>
                <a:gd name="connsiteY3" fmla="*/ 648454 h 648454"/>
                <a:gd name="connsiteX4" fmla="*/ 573962 w 630145"/>
                <a:gd name="connsiteY4" fmla="*/ 618963 h 648454"/>
                <a:gd name="connsiteX5" fmla="*/ 278438 w 630145"/>
                <a:gd name="connsiteY5" fmla="*/ 559299 h 648454"/>
                <a:gd name="connsiteX6" fmla="*/ 125428 w 630145"/>
                <a:gd name="connsiteY6" fmla="*/ 574724 h 648454"/>
                <a:gd name="connsiteX7" fmla="*/ 0 w 630145"/>
                <a:gd name="connsiteY7" fmla="*/ 613659 h 648454"/>
                <a:gd name="connsiteX8" fmla="*/ 3857 w 630145"/>
                <a:gd name="connsiteY8" fmla="*/ 537282 h 648454"/>
                <a:gd name="connsiteX9" fmla="*/ 222309 w 630145"/>
                <a:gd name="connsiteY9" fmla="*/ 78055 h 648454"/>
                <a:gd name="connsiteX10" fmla="*/ 316913 w 630145"/>
                <a:gd name="connsiteY10" fmla="*/ 0 h 64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0145" h="648454">
                  <a:moveTo>
                    <a:pt x="316913" y="0"/>
                  </a:moveTo>
                  <a:lnTo>
                    <a:pt x="407773" y="74966"/>
                  </a:lnTo>
                  <a:cubicBezTo>
                    <a:pt x="545166" y="212359"/>
                    <a:pt x="630145" y="402165"/>
                    <a:pt x="630145" y="611819"/>
                  </a:cubicBezTo>
                  <a:lnTo>
                    <a:pt x="628295" y="648454"/>
                  </a:lnTo>
                  <a:lnTo>
                    <a:pt x="573962" y="618963"/>
                  </a:lnTo>
                  <a:cubicBezTo>
                    <a:pt x="483130" y="580544"/>
                    <a:pt x="383265" y="559299"/>
                    <a:pt x="278438" y="559299"/>
                  </a:cubicBezTo>
                  <a:cubicBezTo>
                    <a:pt x="226025" y="559299"/>
                    <a:pt x="174852" y="564610"/>
                    <a:pt x="125428" y="574724"/>
                  </a:cubicBezTo>
                  <a:lnTo>
                    <a:pt x="0" y="613659"/>
                  </a:lnTo>
                  <a:lnTo>
                    <a:pt x="3857" y="537282"/>
                  </a:lnTo>
                  <a:cubicBezTo>
                    <a:pt x="22001" y="358622"/>
                    <a:pt x="102091" y="198274"/>
                    <a:pt x="222309" y="78055"/>
                  </a:cubicBezTo>
                  <a:lnTo>
                    <a:pt x="316913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334D76C-123B-4E5E-9A57-CF41A1348C9A}"/>
                </a:ext>
              </a:extLst>
            </p:cNvPr>
            <p:cNvSpPr/>
            <p:nvPr/>
          </p:nvSpPr>
          <p:spPr>
            <a:xfrm>
              <a:off x="7029568" y="4651298"/>
              <a:ext cx="724494" cy="725679"/>
            </a:xfrm>
            <a:custGeom>
              <a:avLst/>
              <a:gdLst>
                <a:gd name="connsiteX0" fmla="*/ 315126 w 724494"/>
                <a:gd name="connsiteY0" fmla="*/ 0 h 725679"/>
                <a:gd name="connsiteX1" fmla="*/ 389759 w 724494"/>
                <a:gd name="connsiteY1" fmla="*/ 40509 h 725679"/>
                <a:gd name="connsiteX2" fmla="*/ 724494 w 724494"/>
                <a:gd name="connsiteY2" fmla="*/ 670070 h 725679"/>
                <a:gd name="connsiteX3" fmla="*/ 724431 w 724494"/>
                <a:gd name="connsiteY3" fmla="*/ 671319 h 725679"/>
                <a:gd name="connsiteX4" fmla="*/ 599003 w 724494"/>
                <a:gd name="connsiteY4" fmla="*/ 710254 h 725679"/>
                <a:gd name="connsiteX5" fmla="*/ 445993 w 724494"/>
                <a:gd name="connsiteY5" fmla="*/ 725679 h 725679"/>
                <a:gd name="connsiteX6" fmla="*/ 21503 w 724494"/>
                <a:gd name="connsiteY6" fmla="*/ 596015 h 725679"/>
                <a:gd name="connsiteX7" fmla="*/ 0 w 724494"/>
                <a:gd name="connsiteY7" fmla="*/ 578274 h 725679"/>
                <a:gd name="connsiteX8" fmla="*/ 94604 w 724494"/>
                <a:gd name="connsiteY8" fmla="*/ 500218 h 725679"/>
                <a:gd name="connsiteX9" fmla="*/ 313056 w 724494"/>
                <a:gd name="connsiteY9" fmla="*/ 40991 h 725679"/>
                <a:gd name="connsiteX10" fmla="*/ 315126 w 724494"/>
                <a:gd name="connsiteY10" fmla="*/ 0 h 72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4494" h="725679">
                  <a:moveTo>
                    <a:pt x="315126" y="0"/>
                  </a:moveTo>
                  <a:lnTo>
                    <a:pt x="389759" y="40509"/>
                  </a:lnTo>
                  <a:cubicBezTo>
                    <a:pt x="591714" y="176947"/>
                    <a:pt x="724494" y="408003"/>
                    <a:pt x="724494" y="670070"/>
                  </a:cubicBezTo>
                  <a:lnTo>
                    <a:pt x="724431" y="671319"/>
                  </a:lnTo>
                  <a:lnTo>
                    <a:pt x="599003" y="710254"/>
                  </a:lnTo>
                  <a:cubicBezTo>
                    <a:pt x="549580" y="720368"/>
                    <a:pt x="498407" y="725679"/>
                    <a:pt x="445993" y="725679"/>
                  </a:cubicBezTo>
                  <a:cubicBezTo>
                    <a:pt x="288753" y="725679"/>
                    <a:pt x="142677" y="677878"/>
                    <a:pt x="21503" y="596015"/>
                  </a:cubicBezTo>
                  <a:lnTo>
                    <a:pt x="0" y="578274"/>
                  </a:lnTo>
                  <a:lnTo>
                    <a:pt x="94604" y="500218"/>
                  </a:lnTo>
                  <a:cubicBezTo>
                    <a:pt x="214823" y="380000"/>
                    <a:pt x="294912" y="219652"/>
                    <a:pt x="313056" y="40991"/>
                  </a:cubicBezTo>
                  <a:lnTo>
                    <a:pt x="315126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630F719-82B2-4434-A252-C01B8B180D78}"/>
                </a:ext>
              </a:extLst>
            </p:cNvPr>
            <p:cNvSpPr/>
            <p:nvPr/>
          </p:nvSpPr>
          <p:spPr>
            <a:xfrm>
              <a:off x="5828094" y="3855438"/>
              <a:ext cx="1205218" cy="1429295"/>
            </a:xfrm>
            <a:custGeom>
              <a:avLst/>
              <a:gdLst>
                <a:gd name="connsiteX0" fmla="*/ 759225 w 1205218"/>
                <a:gd name="connsiteY0" fmla="*/ 0 h 1429295"/>
                <a:gd name="connsiteX1" fmla="*/ 1183715 w 1205218"/>
                <a:gd name="connsiteY1" fmla="*/ 129664 h 1429295"/>
                <a:gd name="connsiteX2" fmla="*/ 1205218 w 1205218"/>
                <a:gd name="connsiteY2" fmla="*/ 147406 h 1429295"/>
                <a:gd name="connsiteX3" fmla="*/ 1110614 w 1205218"/>
                <a:gd name="connsiteY3" fmla="*/ 225461 h 1429295"/>
                <a:gd name="connsiteX4" fmla="*/ 892162 w 1205218"/>
                <a:gd name="connsiteY4" fmla="*/ 684688 h 1429295"/>
                <a:gd name="connsiteX5" fmla="*/ 888305 w 1205218"/>
                <a:gd name="connsiteY5" fmla="*/ 761065 h 1429295"/>
                <a:gd name="connsiteX6" fmla="*/ 871219 w 1205218"/>
                <a:gd name="connsiteY6" fmla="*/ 766369 h 1429295"/>
                <a:gd name="connsiteX7" fmla="*/ 411438 w 1205218"/>
                <a:gd name="connsiteY7" fmla="*/ 1388304 h 1429295"/>
                <a:gd name="connsiteX8" fmla="*/ 409368 w 1205218"/>
                <a:gd name="connsiteY8" fmla="*/ 1429295 h 1429295"/>
                <a:gd name="connsiteX9" fmla="*/ 334735 w 1205218"/>
                <a:gd name="connsiteY9" fmla="*/ 1388786 h 1429295"/>
                <a:gd name="connsiteX10" fmla="*/ 0 w 1205218"/>
                <a:gd name="connsiteY10" fmla="*/ 759225 h 1429295"/>
                <a:gd name="connsiteX11" fmla="*/ 759225 w 1205218"/>
                <a:gd name="connsiteY11" fmla="*/ 0 h 1429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05218" h="1429295">
                  <a:moveTo>
                    <a:pt x="759225" y="0"/>
                  </a:moveTo>
                  <a:cubicBezTo>
                    <a:pt x="916466" y="0"/>
                    <a:pt x="1062542" y="47801"/>
                    <a:pt x="1183715" y="129664"/>
                  </a:cubicBezTo>
                  <a:lnTo>
                    <a:pt x="1205218" y="147406"/>
                  </a:lnTo>
                  <a:lnTo>
                    <a:pt x="1110614" y="225461"/>
                  </a:lnTo>
                  <a:cubicBezTo>
                    <a:pt x="990396" y="345680"/>
                    <a:pt x="910306" y="506028"/>
                    <a:pt x="892162" y="684688"/>
                  </a:cubicBezTo>
                  <a:lnTo>
                    <a:pt x="888305" y="761065"/>
                  </a:lnTo>
                  <a:lnTo>
                    <a:pt x="871219" y="766369"/>
                  </a:lnTo>
                  <a:cubicBezTo>
                    <a:pt x="621430" y="872021"/>
                    <a:pt x="439950" y="1107552"/>
                    <a:pt x="411438" y="1388304"/>
                  </a:cubicBezTo>
                  <a:lnTo>
                    <a:pt x="409368" y="1429295"/>
                  </a:lnTo>
                  <a:lnTo>
                    <a:pt x="334735" y="1388786"/>
                  </a:lnTo>
                  <a:cubicBezTo>
                    <a:pt x="132780" y="1252348"/>
                    <a:pt x="0" y="1021293"/>
                    <a:pt x="0" y="759225"/>
                  </a:cubicBezTo>
                  <a:cubicBezTo>
                    <a:pt x="0" y="339917"/>
                    <a:pt x="339917" y="0"/>
                    <a:pt x="759225" y="0"/>
                  </a:cubicBez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3FE858F-3627-4EE3-B345-8AB7A305BE23}"/>
                </a:ext>
              </a:extLst>
            </p:cNvPr>
            <p:cNvSpPr/>
            <p:nvPr/>
          </p:nvSpPr>
          <p:spPr>
            <a:xfrm>
              <a:off x="7033312" y="3858526"/>
              <a:ext cx="1201474" cy="1464090"/>
            </a:xfrm>
            <a:custGeom>
              <a:avLst/>
              <a:gdLst>
                <a:gd name="connsiteX0" fmla="*/ 442249 w 1201474"/>
                <a:gd name="connsiteY0" fmla="*/ 0 h 1464090"/>
                <a:gd name="connsiteX1" fmla="*/ 1201474 w 1201474"/>
                <a:gd name="connsiteY1" fmla="*/ 759225 h 1464090"/>
                <a:gd name="connsiteX2" fmla="*/ 737773 w 1201474"/>
                <a:gd name="connsiteY2" fmla="*/ 1458786 h 1464090"/>
                <a:gd name="connsiteX3" fmla="*/ 720687 w 1201474"/>
                <a:gd name="connsiteY3" fmla="*/ 1464090 h 1464090"/>
                <a:gd name="connsiteX4" fmla="*/ 720750 w 1201474"/>
                <a:gd name="connsiteY4" fmla="*/ 1462841 h 1464090"/>
                <a:gd name="connsiteX5" fmla="*/ 386015 w 1201474"/>
                <a:gd name="connsiteY5" fmla="*/ 833280 h 1464090"/>
                <a:gd name="connsiteX6" fmla="*/ 311382 w 1201474"/>
                <a:gd name="connsiteY6" fmla="*/ 792771 h 1464090"/>
                <a:gd name="connsiteX7" fmla="*/ 313232 w 1201474"/>
                <a:gd name="connsiteY7" fmla="*/ 756136 h 1464090"/>
                <a:gd name="connsiteX8" fmla="*/ 90860 w 1201474"/>
                <a:gd name="connsiteY8" fmla="*/ 219283 h 1464090"/>
                <a:gd name="connsiteX9" fmla="*/ 0 w 1201474"/>
                <a:gd name="connsiteY9" fmla="*/ 144317 h 1464090"/>
                <a:gd name="connsiteX10" fmla="*/ 17759 w 1201474"/>
                <a:gd name="connsiteY10" fmla="*/ 129664 h 1464090"/>
                <a:gd name="connsiteX11" fmla="*/ 442249 w 1201474"/>
                <a:gd name="connsiteY11" fmla="*/ 0 h 1464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01474" h="1464090">
                  <a:moveTo>
                    <a:pt x="442249" y="0"/>
                  </a:moveTo>
                  <a:cubicBezTo>
                    <a:pt x="861557" y="0"/>
                    <a:pt x="1201474" y="339917"/>
                    <a:pt x="1201474" y="759225"/>
                  </a:cubicBezTo>
                  <a:cubicBezTo>
                    <a:pt x="1201474" y="1073706"/>
                    <a:pt x="1010271" y="1343530"/>
                    <a:pt x="737773" y="1458786"/>
                  </a:cubicBezTo>
                  <a:lnTo>
                    <a:pt x="720687" y="1464090"/>
                  </a:lnTo>
                  <a:lnTo>
                    <a:pt x="720750" y="1462841"/>
                  </a:lnTo>
                  <a:cubicBezTo>
                    <a:pt x="720750" y="1200774"/>
                    <a:pt x="587970" y="969718"/>
                    <a:pt x="386015" y="833280"/>
                  </a:cubicBezTo>
                  <a:lnTo>
                    <a:pt x="311382" y="792771"/>
                  </a:lnTo>
                  <a:lnTo>
                    <a:pt x="313232" y="756136"/>
                  </a:lnTo>
                  <a:cubicBezTo>
                    <a:pt x="313232" y="546482"/>
                    <a:pt x="228253" y="356676"/>
                    <a:pt x="90860" y="219283"/>
                  </a:cubicBezTo>
                  <a:lnTo>
                    <a:pt x="0" y="144317"/>
                  </a:lnTo>
                  <a:lnTo>
                    <a:pt x="17759" y="129664"/>
                  </a:lnTo>
                  <a:cubicBezTo>
                    <a:pt x="138933" y="47801"/>
                    <a:pt x="285009" y="0"/>
                    <a:pt x="44224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A9C653E-2569-4B6E-A46F-C1C53F056071}"/>
                </a:ext>
              </a:extLst>
            </p:cNvPr>
            <p:cNvSpPr/>
            <p:nvPr/>
          </p:nvSpPr>
          <p:spPr>
            <a:xfrm>
              <a:off x="6716336" y="4562143"/>
              <a:ext cx="628358" cy="667429"/>
            </a:xfrm>
            <a:custGeom>
              <a:avLst/>
              <a:gdLst>
                <a:gd name="connsiteX0" fmla="*/ 278501 w 628358"/>
                <a:gd name="connsiteY0" fmla="*/ 0 h 667429"/>
                <a:gd name="connsiteX1" fmla="*/ 574025 w 628358"/>
                <a:gd name="connsiteY1" fmla="*/ 59664 h 667429"/>
                <a:gd name="connsiteX2" fmla="*/ 628358 w 628358"/>
                <a:gd name="connsiteY2" fmla="*/ 89155 h 667429"/>
                <a:gd name="connsiteX3" fmla="*/ 626288 w 628358"/>
                <a:gd name="connsiteY3" fmla="*/ 130146 h 667429"/>
                <a:gd name="connsiteX4" fmla="*/ 407836 w 628358"/>
                <a:gd name="connsiteY4" fmla="*/ 589373 h 667429"/>
                <a:gd name="connsiteX5" fmla="*/ 313232 w 628358"/>
                <a:gd name="connsiteY5" fmla="*/ 667429 h 667429"/>
                <a:gd name="connsiteX6" fmla="*/ 222372 w 628358"/>
                <a:gd name="connsiteY6" fmla="*/ 592462 h 667429"/>
                <a:gd name="connsiteX7" fmla="*/ 0 w 628358"/>
                <a:gd name="connsiteY7" fmla="*/ 55609 h 667429"/>
                <a:gd name="connsiteX8" fmla="*/ 63 w 628358"/>
                <a:gd name="connsiteY8" fmla="*/ 54360 h 667429"/>
                <a:gd name="connsiteX9" fmla="*/ 125491 w 628358"/>
                <a:gd name="connsiteY9" fmla="*/ 15425 h 667429"/>
                <a:gd name="connsiteX10" fmla="*/ 278501 w 628358"/>
                <a:gd name="connsiteY10" fmla="*/ 0 h 667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8358" h="667429">
                  <a:moveTo>
                    <a:pt x="278501" y="0"/>
                  </a:moveTo>
                  <a:cubicBezTo>
                    <a:pt x="383328" y="0"/>
                    <a:pt x="483193" y="21245"/>
                    <a:pt x="574025" y="59664"/>
                  </a:cubicBezTo>
                  <a:lnTo>
                    <a:pt x="628358" y="89155"/>
                  </a:lnTo>
                  <a:lnTo>
                    <a:pt x="626288" y="130146"/>
                  </a:lnTo>
                  <a:cubicBezTo>
                    <a:pt x="608144" y="308807"/>
                    <a:pt x="528055" y="469155"/>
                    <a:pt x="407836" y="589373"/>
                  </a:cubicBezTo>
                  <a:lnTo>
                    <a:pt x="313232" y="667429"/>
                  </a:lnTo>
                  <a:lnTo>
                    <a:pt x="222372" y="592462"/>
                  </a:lnTo>
                  <a:cubicBezTo>
                    <a:pt x="84979" y="455069"/>
                    <a:pt x="0" y="265263"/>
                    <a:pt x="0" y="55609"/>
                  </a:cubicBezTo>
                  <a:lnTo>
                    <a:pt x="63" y="54360"/>
                  </a:lnTo>
                  <a:lnTo>
                    <a:pt x="125491" y="15425"/>
                  </a:lnTo>
                  <a:cubicBezTo>
                    <a:pt x="174915" y="5311"/>
                    <a:pt x="226088" y="0"/>
                    <a:pt x="278501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E9A445A-A6C7-43E8-82A2-B088E6862170}"/>
                </a:ext>
              </a:extLst>
            </p:cNvPr>
            <p:cNvSpPr/>
            <p:nvPr/>
          </p:nvSpPr>
          <p:spPr>
            <a:xfrm>
              <a:off x="6235613" y="5229572"/>
              <a:ext cx="1518387" cy="851021"/>
            </a:xfrm>
            <a:custGeom>
              <a:avLst/>
              <a:gdLst>
                <a:gd name="connsiteX0" fmla="*/ 793956 w 1518387"/>
                <a:gd name="connsiteY0" fmla="*/ 0 h 851021"/>
                <a:gd name="connsiteX1" fmla="*/ 815459 w 1518387"/>
                <a:gd name="connsiteY1" fmla="*/ 17741 h 851021"/>
                <a:gd name="connsiteX2" fmla="*/ 1239949 w 1518387"/>
                <a:gd name="connsiteY2" fmla="*/ 147405 h 851021"/>
                <a:gd name="connsiteX3" fmla="*/ 1392959 w 1518387"/>
                <a:gd name="connsiteY3" fmla="*/ 131980 h 851021"/>
                <a:gd name="connsiteX4" fmla="*/ 1518387 w 1518387"/>
                <a:gd name="connsiteY4" fmla="*/ 93045 h 851021"/>
                <a:gd name="connsiteX5" fmla="*/ 1514530 w 1518387"/>
                <a:gd name="connsiteY5" fmla="*/ 169422 h 851021"/>
                <a:gd name="connsiteX6" fmla="*/ 759225 w 1518387"/>
                <a:gd name="connsiteY6" fmla="*/ 851021 h 851021"/>
                <a:gd name="connsiteX7" fmla="*/ 0 w 1518387"/>
                <a:gd name="connsiteY7" fmla="*/ 91796 h 851021"/>
                <a:gd name="connsiteX8" fmla="*/ 1850 w 1518387"/>
                <a:gd name="connsiteY8" fmla="*/ 55161 h 851021"/>
                <a:gd name="connsiteX9" fmla="*/ 56183 w 1518387"/>
                <a:gd name="connsiteY9" fmla="*/ 84652 h 851021"/>
                <a:gd name="connsiteX10" fmla="*/ 351707 w 1518387"/>
                <a:gd name="connsiteY10" fmla="*/ 144316 h 851021"/>
                <a:gd name="connsiteX11" fmla="*/ 776197 w 1518387"/>
                <a:gd name="connsiteY11" fmla="*/ 14652 h 851021"/>
                <a:gd name="connsiteX12" fmla="*/ 793956 w 1518387"/>
                <a:gd name="connsiteY12" fmla="*/ 0 h 851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8387" h="851021">
                  <a:moveTo>
                    <a:pt x="793956" y="0"/>
                  </a:moveTo>
                  <a:lnTo>
                    <a:pt x="815459" y="17741"/>
                  </a:lnTo>
                  <a:cubicBezTo>
                    <a:pt x="936633" y="99604"/>
                    <a:pt x="1082709" y="147405"/>
                    <a:pt x="1239949" y="147405"/>
                  </a:cubicBezTo>
                  <a:cubicBezTo>
                    <a:pt x="1292363" y="147405"/>
                    <a:pt x="1343536" y="142094"/>
                    <a:pt x="1392959" y="131980"/>
                  </a:cubicBezTo>
                  <a:lnTo>
                    <a:pt x="1518387" y="93045"/>
                  </a:lnTo>
                  <a:lnTo>
                    <a:pt x="1514530" y="169422"/>
                  </a:lnTo>
                  <a:cubicBezTo>
                    <a:pt x="1475651" y="552266"/>
                    <a:pt x="1152326" y="851021"/>
                    <a:pt x="759225" y="851021"/>
                  </a:cubicBezTo>
                  <a:cubicBezTo>
                    <a:pt x="339917" y="851021"/>
                    <a:pt x="0" y="511104"/>
                    <a:pt x="0" y="91796"/>
                  </a:cubicBezTo>
                  <a:lnTo>
                    <a:pt x="1850" y="55161"/>
                  </a:lnTo>
                  <a:lnTo>
                    <a:pt x="56183" y="84652"/>
                  </a:lnTo>
                  <a:cubicBezTo>
                    <a:pt x="147015" y="123071"/>
                    <a:pt x="246880" y="144316"/>
                    <a:pt x="351707" y="144316"/>
                  </a:cubicBezTo>
                  <a:cubicBezTo>
                    <a:pt x="508948" y="144316"/>
                    <a:pt x="655024" y="96515"/>
                    <a:pt x="776197" y="14652"/>
                  </a:cubicBezTo>
                  <a:lnTo>
                    <a:pt x="793956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EC02748-3E20-4A63-9ABC-DD9EC79CB67E}"/>
                </a:ext>
              </a:extLst>
            </p:cNvPr>
            <p:cNvSpPr/>
            <p:nvPr/>
          </p:nvSpPr>
          <p:spPr>
            <a:xfrm>
              <a:off x="6237462" y="4616503"/>
              <a:ext cx="792106" cy="757385"/>
            </a:xfrm>
            <a:custGeom>
              <a:avLst/>
              <a:gdLst>
                <a:gd name="connsiteX0" fmla="*/ 478937 w 792106"/>
                <a:gd name="connsiteY0" fmla="*/ 0 h 757385"/>
                <a:gd name="connsiteX1" fmla="*/ 478874 w 792106"/>
                <a:gd name="connsiteY1" fmla="*/ 1249 h 757385"/>
                <a:gd name="connsiteX2" fmla="*/ 701246 w 792106"/>
                <a:gd name="connsiteY2" fmla="*/ 538102 h 757385"/>
                <a:gd name="connsiteX3" fmla="*/ 792106 w 792106"/>
                <a:gd name="connsiteY3" fmla="*/ 613069 h 757385"/>
                <a:gd name="connsiteX4" fmla="*/ 774347 w 792106"/>
                <a:gd name="connsiteY4" fmla="*/ 627721 h 757385"/>
                <a:gd name="connsiteX5" fmla="*/ 349857 w 792106"/>
                <a:gd name="connsiteY5" fmla="*/ 757385 h 757385"/>
                <a:gd name="connsiteX6" fmla="*/ 54333 w 792106"/>
                <a:gd name="connsiteY6" fmla="*/ 697721 h 757385"/>
                <a:gd name="connsiteX7" fmla="*/ 0 w 792106"/>
                <a:gd name="connsiteY7" fmla="*/ 668230 h 757385"/>
                <a:gd name="connsiteX8" fmla="*/ 2070 w 792106"/>
                <a:gd name="connsiteY8" fmla="*/ 627239 h 757385"/>
                <a:gd name="connsiteX9" fmla="*/ 461851 w 792106"/>
                <a:gd name="connsiteY9" fmla="*/ 5304 h 757385"/>
                <a:gd name="connsiteX10" fmla="*/ 478937 w 792106"/>
                <a:gd name="connsiteY10" fmla="*/ 0 h 75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2106" h="757385">
                  <a:moveTo>
                    <a:pt x="478937" y="0"/>
                  </a:moveTo>
                  <a:lnTo>
                    <a:pt x="478874" y="1249"/>
                  </a:lnTo>
                  <a:cubicBezTo>
                    <a:pt x="478874" y="210903"/>
                    <a:pt x="563853" y="400709"/>
                    <a:pt x="701246" y="538102"/>
                  </a:cubicBezTo>
                  <a:lnTo>
                    <a:pt x="792106" y="613069"/>
                  </a:lnTo>
                  <a:lnTo>
                    <a:pt x="774347" y="627721"/>
                  </a:lnTo>
                  <a:cubicBezTo>
                    <a:pt x="653174" y="709584"/>
                    <a:pt x="507098" y="757385"/>
                    <a:pt x="349857" y="757385"/>
                  </a:cubicBezTo>
                  <a:cubicBezTo>
                    <a:pt x="245030" y="757385"/>
                    <a:pt x="145165" y="736140"/>
                    <a:pt x="54333" y="697721"/>
                  </a:cubicBezTo>
                  <a:lnTo>
                    <a:pt x="0" y="668230"/>
                  </a:lnTo>
                  <a:lnTo>
                    <a:pt x="2070" y="627239"/>
                  </a:lnTo>
                  <a:cubicBezTo>
                    <a:pt x="30582" y="346487"/>
                    <a:pt x="212062" y="110956"/>
                    <a:pt x="461851" y="5304"/>
                  </a:cubicBezTo>
                  <a:lnTo>
                    <a:pt x="478937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2016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10670</TotalTime>
  <Words>428</Words>
  <Application>Microsoft Office PowerPoint</Application>
  <PresentationFormat>Widescreen</PresentationFormat>
  <Paragraphs>74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Cohort Generation</vt:lpstr>
      <vt:lpstr>How to open the Cohort Builder</vt:lpstr>
      <vt:lpstr>The wizard</vt:lpstr>
      <vt:lpstr>The wizard</vt:lpstr>
      <vt:lpstr>The Result from the wizard</vt:lpstr>
      <vt:lpstr>The sample cohort</vt:lpstr>
      <vt:lpstr>Sets interaction</vt:lpstr>
      <vt:lpstr>Translate into tree structure</vt:lpstr>
      <vt:lpstr>The result</vt:lpstr>
      <vt:lpstr>Execute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Cohort Generation</dc:title>
  <dc:creator>Thomas</dc:creator>
  <cp:lastModifiedBy>Leandro Tramma (Staff)</cp:lastModifiedBy>
  <cp:revision>85</cp:revision>
  <dcterms:created xsi:type="dcterms:W3CDTF">2015-10-22T08:46:37Z</dcterms:created>
  <dcterms:modified xsi:type="dcterms:W3CDTF">2019-11-20T11:53:17Z</dcterms:modified>
</cp:coreProperties>
</file>