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ac8611f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ac8611f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ac8611f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ac8611f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ac8611f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ac8611f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ac8611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ac8611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ac8611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ac8611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ac8611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ac8611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ac8611f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ac8611f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ac8611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ac8611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ac8611f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ac8611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ts val="5400"/>
              <a:buFont typeface="Arial"/>
              <a:buNone/>
            </a:pPr>
            <a:r>
              <a:rPr lang="en-GB" sz="5400">
                <a:solidFill>
                  <a:srgbClr val="FFFFFF"/>
                </a:solidFill>
              </a:rPr>
              <a:t>HDR UK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ts val="5400"/>
              <a:buFont typeface="Arial"/>
              <a:buNone/>
            </a:pPr>
            <a:r>
              <a:rPr lang="en-GB" sz="5400">
                <a:solidFill>
                  <a:srgbClr val="FFFFFF"/>
                </a:solidFill>
              </a:rPr>
              <a:t>computable knowledge collaborathon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Team</a:t>
            </a:r>
            <a:r>
              <a:rPr b="1" lang="en-GB" sz="3000"/>
              <a:t> 3 </a:t>
            </a:r>
            <a:endParaRPr b="1"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525" y="69775"/>
            <a:ext cx="7048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034950" y="219750"/>
            <a:ext cx="3074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000000"/>
                </a:solidFill>
              </a:rPr>
              <a:t>Team Photo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25" y="756225"/>
            <a:ext cx="7413601" cy="418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96875" y="810150"/>
            <a:ext cx="23238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Define age ranges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Test the covid symptoms </a:t>
            </a: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in a specific time frame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Play with must/could/should have symptoms - we need an MD to tell us more details.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Used Covid-19 England tiers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Used BMJ Guidelines 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67500" y="2275200"/>
            <a:ext cx="26148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we did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29125" y="1071750"/>
            <a:ext cx="229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Two use cases: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veat"/>
              <a:buAutoNum type="arabicPeriod"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Whether a person may be in high, medium or low risk of Covid-19 ICU admission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veat"/>
              <a:buAutoNum type="arabicPeriod"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Whether a test should occur.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80600" y="1570556"/>
            <a:ext cx="1827657" cy="790919"/>
          </a:xfrm>
          <a:custGeom>
            <a:rect b="b" l="l" r="r" t="t"/>
            <a:pathLst>
              <a:path extrusionOk="0" h="11365" w="57150">
                <a:moveTo>
                  <a:pt x="0" y="1013"/>
                </a:moveTo>
                <a:cubicBezTo>
                  <a:pt x="13132" y="-627"/>
                  <a:pt x="26686" y="-192"/>
                  <a:pt x="39682" y="2307"/>
                </a:cubicBezTo>
                <a:cubicBezTo>
                  <a:pt x="46123" y="3545"/>
                  <a:pt x="55563" y="5001"/>
                  <a:pt x="57150" y="11365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4"/>
          <p:cNvSpPr/>
          <p:nvPr/>
        </p:nvSpPr>
        <p:spPr>
          <a:xfrm>
            <a:off x="4545050" y="2674200"/>
            <a:ext cx="2059550" cy="991350"/>
          </a:xfrm>
          <a:custGeom>
            <a:rect b="b" l="l" r="r" t="t"/>
            <a:pathLst>
              <a:path extrusionOk="0" h="39654" w="82382">
                <a:moveTo>
                  <a:pt x="0" y="0"/>
                </a:moveTo>
                <a:cubicBezTo>
                  <a:pt x="0" y="8903"/>
                  <a:pt x="9484" y="15577"/>
                  <a:pt x="16606" y="20919"/>
                </a:cubicBezTo>
                <a:cubicBezTo>
                  <a:pt x="34725" y="34509"/>
                  <a:pt x="60405" y="43431"/>
                  <a:pt x="82382" y="37956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321150" y="135325"/>
            <a:ext cx="25017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Test case</a:t>
            </a:r>
            <a:endParaRPr sz="3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50" y="1299350"/>
            <a:ext cx="7888000" cy="35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6400" y="587725"/>
            <a:ext cx="288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200 lines of code</a:t>
            </a:r>
            <a:endParaRPr b="1" sz="17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21 SNOMED codes and 20 ICD-10</a:t>
            </a:r>
            <a:r>
              <a:rPr lang="en-GB" sz="1700">
                <a:solidFill>
                  <a:srgbClr val="FFFFFF"/>
                </a:solidFill>
              </a:rPr>
              <a:t> </a:t>
            </a:r>
            <a:r>
              <a:rPr b="1" lang="en-GB" sz="17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codes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33475" cy="19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986651" y="2474700"/>
            <a:ext cx="9921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Snippets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15950"/>
            <a:ext cx="3233476" cy="1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776400" y="2145823"/>
            <a:ext cx="992093" cy="582304"/>
          </a:xfrm>
          <a:custGeom>
            <a:rect b="b" l="l" r="r" t="t"/>
            <a:pathLst>
              <a:path extrusionOk="0" h="28692" w="35690">
                <a:moveTo>
                  <a:pt x="26742" y="0"/>
                </a:moveTo>
                <a:cubicBezTo>
                  <a:pt x="33305" y="4382"/>
                  <a:pt x="38739" y="16620"/>
                  <a:pt x="33643" y="22645"/>
                </a:cubicBezTo>
                <a:cubicBezTo>
                  <a:pt x="26352" y="31264"/>
                  <a:pt x="11069" y="28744"/>
                  <a:pt x="0" y="26526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150" y="525975"/>
            <a:ext cx="5145449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725" y="3711425"/>
            <a:ext cx="39243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93074" y="2658025"/>
            <a:ext cx="436711" cy="539150"/>
          </a:xfrm>
          <a:custGeom>
            <a:rect b="b" l="l" r="r" t="t"/>
            <a:pathLst>
              <a:path extrusionOk="0" h="21566" w="10585">
                <a:moveTo>
                  <a:pt x="10585" y="0"/>
                </a:moveTo>
                <a:cubicBezTo>
                  <a:pt x="6758" y="0"/>
                  <a:pt x="1456" y="1699"/>
                  <a:pt x="449" y="5391"/>
                </a:cubicBezTo>
                <a:cubicBezTo>
                  <a:pt x="-1015" y="10757"/>
                  <a:pt x="1458" y="16940"/>
                  <a:pt x="4547" y="21566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Google Shape;84;p16"/>
          <p:cNvSpPr txBox="1"/>
          <p:nvPr/>
        </p:nvSpPr>
        <p:spPr>
          <a:xfrm>
            <a:off x="5628725" y="2178150"/>
            <a:ext cx="97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690871" y="1383225"/>
            <a:ext cx="524037" cy="999788"/>
          </a:xfrm>
          <a:custGeom>
            <a:rect b="b" l="l" r="r" t="t"/>
            <a:pathLst>
              <a:path extrusionOk="0" h="37309" w="34117">
                <a:moveTo>
                  <a:pt x="0" y="0"/>
                </a:moveTo>
                <a:cubicBezTo>
                  <a:pt x="9499" y="3166"/>
                  <a:pt x="17776" y="9525"/>
                  <a:pt x="25448" y="15959"/>
                </a:cubicBezTo>
                <a:cubicBezTo>
                  <a:pt x="29194" y="19100"/>
                  <a:pt x="33668" y="22948"/>
                  <a:pt x="34075" y="27820"/>
                </a:cubicBezTo>
                <a:cubicBezTo>
                  <a:pt x="34739" y="35778"/>
                  <a:pt x="20063" y="37309"/>
                  <a:pt x="12077" y="37309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6"/>
          <p:cNvSpPr/>
          <p:nvPr/>
        </p:nvSpPr>
        <p:spPr>
          <a:xfrm>
            <a:off x="5083374" y="2415400"/>
            <a:ext cx="717900" cy="1267000"/>
          </a:xfrm>
          <a:custGeom>
            <a:rect b="b" l="l" r="r" t="t"/>
            <a:pathLst>
              <a:path extrusionOk="0" h="50680" w="28716">
                <a:moveTo>
                  <a:pt x="28716" y="0"/>
                </a:moveTo>
                <a:cubicBezTo>
                  <a:pt x="18276" y="4473"/>
                  <a:pt x="5108" y="9561"/>
                  <a:pt x="1327" y="20272"/>
                </a:cubicBezTo>
                <a:cubicBezTo>
                  <a:pt x="-1242" y="27549"/>
                  <a:pt x="-29" y="37273"/>
                  <a:pt x="4993" y="43132"/>
                </a:cubicBezTo>
                <a:cubicBezTo>
                  <a:pt x="7887" y="46508"/>
                  <a:pt x="12848" y="47536"/>
                  <a:pt x="15992" y="5068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6875" y="810150"/>
            <a:ext cx="23238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Sometimes the suggested symptoms are quite vague, requiring research into whether it’s a presence of absence of a symptom.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The novice programmer would have problems nesting queries.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Need more explicit guidelines in terms of what is measured first, second etc.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Need for reusable </a:t>
            </a:r>
            <a:r>
              <a:rPr b="1" lang="en-GB" sz="1400">
                <a:latin typeface="Caveat"/>
                <a:ea typeface="Caveat"/>
                <a:cs typeface="Caveat"/>
                <a:sym typeface="Caveat"/>
              </a:rPr>
              <a:t>libraries - CQL, FIHR</a:t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0900" y="1687550"/>
            <a:ext cx="26148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Finding relevant information and lesson learned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495525" y="890425"/>
            <a:ext cx="22992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IDE slow the more you define functions.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Need a YouTube video to connect to FIHR.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The novice programmer would have problems nesting queries.</a:t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7"/>
          <p:cNvSpPr/>
          <p:nvPr/>
        </p:nvSpPr>
        <p:spPr>
          <a:xfrm rot="-1129187">
            <a:off x="2280593" y="1394406"/>
            <a:ext cx="1358805" cy="479522"/>
          </a:xfrm>
          <a:custGeom>
            <a:rect b="b" l="l" r="r" t="t"/>
            <a:pathLst>
              <a:path extrusionOk="0" h="11365" w="57150">
                <a:moveTo>
                  <a:pt x="0" y="1013"/>
                </a:moveTo>
                <a:cubicBezTo>
                  <a:pt x="13132" y="-627"/>
                  <a:pt x="26686" y="-192"/>
                  <a:pt x="39682" y="2307"/>
                </a:cubicBezTo>
                <a:cubicBezTo>
                  <a:pt x="46123" y="3545"/>
                  <a:pt x="55563" y="5001"/>
                  <a:pt x="57150" y="11365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17"/>
          <p:cNvSpPr/>
          <p:nvPr/>
        </p:nvSpPr>
        <p:spPr>
          <a:xfrm rot="-1362107">
            <a:off x="4984462" y="2523588"/>
            <a:ext cx="1263155" cy="686259"/>
          </a:xfrm>
          <a:custGeom>
            <a:rect b="b" l="l" r="r" t="t"/>
            <a:pathLst>
              <a:path extrusionOk="0" h="39654" w="82382">
                <a:moveTo>
                  <a:pt x="0" y="0"/>
                </a:moveTo>
                <a:cubicBezTo>
                  <a:pt x="0" y="8903"/>
                  <a:pt x="9484" y="15577"/>
                  <a:pt x="16606" y="20919"/>
                </a:cubicBezTo>
                <a:cubicBezTo>
                  <a:pt x="34725" y="34509"/>
                  <a:pt x="60405" y="43431"/>
                  <a:pt x="82382" y="37956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876" y="3860325"/>
            <a:ext cx="840300" cy="12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003075" y="2299500"/>
            <a:ext cx="30570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FFFF00"/>
                </a:solidFill>
              </a:rPr>
              <a:t>Diagnosing</a:t>
            </a:r>
            <a:r>
              <a:rPr b="1" lang="en-GB">
                <a:solidFill>
                  <a:srgbClr val="FFFFFF"/>
                </a:solidFill>
              </a:rPr>
              <a:t> COVID-19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450" y="948875"/>
            <a:ext cx="22968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Need clinician input for this, which is time consuming.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797300" y="1019000"/>
            <a:ext cx="2888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May be different definitions for clinically relevant diagnoses and research relevant diagnoses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709599" y="1768425"/>
            <a:ext cx="1472069" cy="625405"/>
          </a:xfrm>
          <a:custGeom>
            <a:rect b="b" l="l" r="r" t="t"/>
            <a:pathLst>
              <a:path extrusionOk="0" h="27388" w="87558">
                <a:moveTo>
                  <a:pt x="87558" y="0"/>
                </a:moveTo>
                <a:cubicBezTo>
                  <a:pt x="73797" y="11464"/>
                  <a:pt x="53057" y="12321"/>
                  <a:pt x="35152" y="11861"/>
                </a:cubicBezTo>
                <a:cubicBezTo>
                  <a:pt x="25666" y="11617"/>
                  <a:pt x="14460" y="6422"/>
                  <a:pt x="6685" y="11861"/>
                </a:cubicBezTo>
                <a:cubicBezTo>
                  <a:pt x="2068" y="15091"/>
                  <a:pt x="2520" y="22348"/>
                  <a:pt x="0" y="2738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8"/>
          <p:cNvSpPr/>
          <p:nvPr/>
        </p:nvSpPr>
        <p:spPr>
          <a:xfrm>
            <a:off x="1169950" y="1660475"/>
            <a:ext cx="2043454" cy="846595"/>
          </a:xfrm>
          <a:custGeom>
            <a:rect b="b" l="l" r="r" t="t"/>
            <a:pathLst>
              <a:path extrusionOk="0" h="32996" w="65130">
                <a:moveTo>
                  <a:pt x="0" y="0"/>
                </a:moveTo>
                <a:cubicBezTo>
                  <a:pt x="0" y="7344"/>
                  <a:pt x="2296" y="16550"/>
                  <a:pt x="8627" y="20272"/>
                </a:cubicBezTo>
                <a:cubicBezTo>
                  <a:pt x="19407" y="26610"/>
                  <a:pt x="33493" y="23260"/>
                  <a:pt x="45720" y="25880"/>
                </a:cubicBezTo>
                <a:cubicBezTo>
                  <a:pt x="52458" y="27324"/>
                  <a:pt x="58239" y="32996"/>
                  <a:pt x="65130" y="32996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350" y="3553000"/>
            <a:ext cx="3131024" cy="1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072000" y="156325"/>
            <a:ext cx="3000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94100" y="2321075"/>
            <a:ext cx="45558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Standardising code systems used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828225" y="1013575"/>
            <a:ext cx="22968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This can cause compatibility issues when looking for codes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21950" y="846550"/>
            <a:ext cx="2888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NHS has been known to use previous versions of code systems, which aren’t necessarily the most up to date version.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797300" y="1768425"/>
            <a:ext cx="1384292" cy="684700"/>
          </a:xfrm>
          <a:custGeom>
            <a:rect b="b" l="l" r="r" t="t"/>
            <a:pathLst>
              <a:path extrusionOk="0" h="27388" w="87558">
                <a:moveTo>
                  <a:pt x="87558" y="0"/>
                </a:moveTo>
                <a:cubicBezTo>
                  <a:pt x="73797" y="11464"/>
                  <a:pt x="53057" y="12321"/>
                  <a:pt x="35152" y="11861"/>
                </a:cubicBezTo>
                <a:cubicBezTo>
                  <a:pt x="25666" y="11617"/>
                  <a:pt x="14460" y="6422"/>
                  <a:pt x="6685" y="11861"/>
                </a:cubicBezTo>
                <a:cubicBezTo>
                  <a:pt x="2068" y="15091"/>
                  <a:pt x="2520" y="22348"/>
                  <a:pt x="0" y="2738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9"/>
          <p:cNvSpPr/>
          <p:nvPr/>
        </p:nvSpPr>
        <p:spPr>
          <a:xfrm>
            <a:off x="1811550" y="1768425"/>
            <a:ext cx="889676" cy="803288"/>
          </a:xfrm>
          <a:custGeom>
            <a:rect b="b" l="l" r="r" t="t"/>
            <a:pathLst>
              <a:path extrusionOk="0" h="32996" w="65130">
                <a:moveTo>
                  <a:pt x="0" y="0"/>
                </a:moveTo>
                <a:cubicBezTo>
                  <a:pt x="0" y="7344"/>
                  <a:pt x="2296" y="16550"/>
                  <a:pt x="8627" y="20272"/>
                </a:cubicBezTo>
                <a:cubicBezTo>
                  <a:pt x="19407" y="26610"/>
                  <a:pt x="33493" y="23260"/>
                  <a:pt x="45720" y="25880"/>
                </a:cubicBezTo>
                <a:cubicBezTo>
                  <a:pt x="52458" y="27324"/>
                  <a:pt x="58239" y="32996"/>
                  <a:pt x="65130" y="3299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9"/>
          <p:cNvSpPr txBox="1"/>
          <p:nvPr/>
        </p:nvSpPr>
        <p:spPr>
          <a:xfrm>
            <a:off x="3623100" y="3764700"/>
            <a:ext cx="3154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Potentially pose issues with worldwide examination of hospital data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462350" y="2684975"/>
            <a:ext cx="616450" cy="1207675"/>
          </a:xfrm>
          <a:custGeom>
            <a:rect b="b" l="l" r="r" t="t"/>
            <a:pathLst>
              <a:path extrusionOk="0" h="35369" w="24658">
                <a:moveTo>
                  <a:pt x="504" y="0"/>
                </a:moveTo>
                <a:cubicBezTo>
                  <a:pt x="-732" y="4940"/>
                  <a:pt x="354" y="11280"/>
                  <a:pt x="3955" y="14881"/>
                </a:cubicBezTo>
                <a:cubicBezTo>
                  <a:pt x="10820" y="21746"/>
                  <a:pt x="24658" y="25660"/>
                  <a:pt x="24658" y="35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9"/>
          <p:cNvSpPr txBox="1"/>
          <p:nvPr/>
        </p:nvSpPr>
        <p:spPr>
          <a:xfrm>
            <a:off x="3072000" y="156325"/>
            <a:ext cx="3000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Challenges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844125" y="129375"/>
            <a:ext cx="349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</a:t>
            </a:r>
            <a:r>
              <a:rPr lang="en-GB"/>
              <a:t> &amp; Creativity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92025" y="833175"/>
            <a:ext cx="30339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Extensions to BMJ COVID-19 Definition</a:t>
            </a:r>
            <a:endParaRPr b="1" sz="1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Prof. Neil Sebire - If you vomit and an adult, low risk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Anne Marie - Use postalCode and combine with Tier levels (England</a:t>
            </a:r>
            <a:r>
              <a:rPr lang="en-GB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700" y="1755525"/>
            <a:ext cx="5241775" cy="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137" y="3138075"/>
            <a:ext cx="5149000" cy="11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 TODO about nothing...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Gender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veat"/>
              <a:buChar char="○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Taking gender into account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Ethnicity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veat"/>
              <a:buChar char="○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Taking </a:t>
            </a:r>
            <a:r>
              <a:rPr b="1" lang="en-GB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BAME</a:t>
            </a: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ethnicity into account for risk stratification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Symptom Severity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veat"/>
              <a:buChar char="○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Taking severity of symptoms into account (e.g. Fever, Cough, etc)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Reuse/Implement external algorithms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veat"/>
              <a:buChar char="○"/>
            </a:pPr>
            <a:r>
              <a:rPr b="1" lang="en-GB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QCOVID </a:t>
            </a:r>
            <a:r>
              <a:rPr lang="en-GB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Algorithm in CQL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 sz="1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Develop reusable functions/libraries</a:t>
            </a:r>
            <a:endParaRPr sz="1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n-GB" sz="1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Create a reusable video tutorials and </a:t>
            </a:r>
            <a:r>
              <a:rPr lang="en-GB" sz="1400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FIHR/CQL </a:t>
            </a:r>
            <a:r>
              <a:rPr lang="en-GB" sz="1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101 materials</a:t>
            </a:r>
            <a:endParaRPr sz="1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