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5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CCCCC"/>
    <a:srgbClr val="FFFFFF"/>
    <a:srgbClr val="E5FAFA"/>
    <a:srgbClr val="00B9D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AB963-5EB2-4B9D-819F-F7E8A5387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5F1E5-199C-41EF-B1AE-8F52D8D11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8A896-94B0-48F7-9D83-59654013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F7F93-08F9-440B-99F1-F60C44A6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BB0C3-B896-49A5-B09D-61163EA1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95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726A2-8277-44EC-8BD3-FCB525D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4F6CBD-F155-47EE-83B2-CB624CD31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C14AA-CE22-4B1E-ABB6-44B5F003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3879D-E162-4440-865F-E225F4FB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8CBC9-31AD-4BD2-9B06-960E39A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3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D9527A-C983-47C2-AC5F-E91B309D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4DA87F-3D79-4DAE-B329-55B809313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EEBF0-78F8-49BD-9614-AAC07E17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A9ED2-3D5A-457F-960D-5AD1030F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0098D-7460-41E1-B2BD-BAC9374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33E92-B620-44AB-9309-B4970649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724A7-3226-402A-AB55-7B92C36E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603EF-29C3-4040-B095-95B5DC0E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D5FCB-3D11-47FC-8197-943BE732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977DB-2378-460C-A38B-17FBD550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423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057A-222D-485B-A104-458A726E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49F90-960C-4FE9-B86A-BE297D03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08863-732B-4648-9A15-719D59E8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0B02D-02B5-4489-9FB6-1C812ACB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4EAE1-AE46-4075-80C1-1B326F9D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49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96593-D087-4CD2-8CBA-1F8A65FD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02834-6138-44C6-8D7B-20477AF40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6D58B9-8543-474B-A715-A00A6901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672331-0E02-42A6-9D43-9B313AAD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19F018-26A1-4F5C-B633-21DE2F45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667B6F-7950-45E0-B263-85A11D05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791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C5AA3-2CA9-48FC-8255-AF466205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27BF9-25E3-4D28-849E-060E54B2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93D78A-48AC-452F-8374-51D467F7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BE04F4-BADE-48B9-805A-94ACC4834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6436EC-9E2E-423B-8BC6-8AC6545B1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1D612-8B14-4801-A16E-245D708A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63B38E-B51D-4D0A-861A-599BF646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DD7F86-F255-4161-A6C6-51A33E47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76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FB92-27CA-45C4-83E8-5FE6B491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C89138-679E-461A-9A5E-2C76AFF3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BC027A-66FB-4DD6-A37D-17D9E180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C8384B-3CF0-4D26-817C-AE99CBBB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67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50765-6651-42DB-AF26-2F2FF55E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7ACEEE-793D-435F-A575-4940E74C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2C6C7-81BC-4F05-999C-FC45D05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628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500F6-055D-4FB9-ABDB-6ADB47DD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29169-E98D-4EC9-82D7-9F5D4194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95225A-9AA9-42BD-8CE8-BBC7B7AB3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4E6BB-4530-42F4-81AA-03B13980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41A21D-07EC-4FE6-AA6C-2999B7EB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CBEFD0-CA85-421E-A393-C760C5C2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2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DC0-0E81-4630-A50D-E88A574B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2C2469-CC7E-4720-B43E-EDFC415E3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B2F762-E343-444A-B4B1-36EC6DBFE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70B8D-B73A-4B32-A274-6DC191FB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BC883E-BC5F-47E0-A9A4-19B57072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C75296-EA55-41C5-AD53-BF6BE317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513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CF6902-1366-4691-9D06-870D56B4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BAD427-0B08-42B7-9F5D-96949BBC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15F54-1667-4E45-AF0A-EA63476C9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D893-AA2E-46E1-8C28-14AEE2C15445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92FEF-9D5F-410B-952B-5984E0ED4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9504E-07B0-408B-B334-D8AB064AE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2B7-7FE5-42B1-8DEF-8585E85A88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>
            <a:extLst>
              <a:ext uri="{FF2B5EF4-FFF2-40B4-BE49-F238E27FC236}">
                <a16:creationId xmlns:a16="http://schemas.microsoft.com/office/drawing/2014/main" id="{A977FDEA-0B46-4E0F-AD3D-D1E09CB14F80}"/>
              </a:ext>
            </a:extLst>
          </p:cNvPr>
          <p:cNvSpPr txBox="1"/>
          <p:nvPr/>
        </p:nvSpPr>
        <p:spPr>
          <a:xfrm>
            <a:off x="3557484" y="3070248"/>
            <a:ext cx="4720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CAPA PLANES DE </a:t>
            </a:r>
            <a:r>
              <a:rPr lang="es-PE" sz="2800" b="1" dirty="0" err="1"/>
              <a:t>PREVENCION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281120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7CBA372-6A7F-4882-AB68-EE20D96B0B7B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ACC34-B6C7-40D4-810B-433C2F745EA1}"/>
              </a:ext>
            </a:extLst>
          </p:cNvPr>
          <p:cNvSpPr txBox="1"/>
          <p:nvPr/>
        </p:nvSpPr>
        <p:spPr>
          <a:xfrm>
            <a:off x="2229267" y="1508412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dirty="0" err="1"/>
              <a:t>ZRNM</a:t>
            </a:r>
            <a:endParaRPr lang="es-PE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distrital)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099171" y="781155"/>
            <a:ext cx="82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distrito seleccionado cuenta (o no cuenta) con XX zonas de riesgo no mitigable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8AAEB8-42B9-48E8-A86E-93454578591A}"/>
              </a:ext>
            </a:extLst>
          </p:cNvPr>
          <p:cNvSpPr txBox="1"/>
          <p:nvPr/>
        </p:nvSpPr>
        <p:spPr>
          <a:xfrm>
            <a:off x="2755437" y="172679"/>
            <a:ext cx="813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DISTRITO SELECCIONADO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F71967-BDD4-423F-A8B0-7D3FB88A9B9F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DAB0AB-7634-4735-9BFA-2C306C4C377A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F3735D1-8B38-4AF1-8A43-789D51954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B53EEFD-1252-43FA-B3AC-106616A19FDB}"/>
              </a:ext>
            </a:extLst>
          </p:cNvPr>
          <p:cNvSpPr txBox="1"/>
          <p:nvPr/>
        </p:nvSpPr>
        <p:spPr>
          <a:xfrm>
            <a:off x="3474548" y="1693080"/>
            <a:ext cx="623566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1360C18B-3A6C-40A5-9389-259766F08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2294"/>
              </p:ext>
            </p:extLst>
          </p:nvPr>
        </p:nvGraphicFramePr>
        <p:xfrm>
          <a:off x="4194221" y="3429000"/>
          <a:ext cx="22448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Zona de riesgo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Zonas de riesgo no mitigable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24" name="Rectángulo 23">
            <a:extLst>
              <a:ext uri="{FF2B5EF4-FFF2-40B4-BE49-F238E27FC236}">
                <a16:creationId xmlns:a16="http://schemas.microsoft.com/office/drawing/2014/main" id="{8AB456D1-7030-44CC-96ED-49B158A38224}"/>
              </a:ext>
            </a:extLst>
          </p:cNvPr>
          <p:cNvSpPr/>
          <p:nvPr/>
        </p:nvSpPr>
        <p:spPr>
          <a:xfrm>
            <a:off x="4056282" y="1404734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FF0000"/>
                </a:solidFill>
              </a:rPr>
              <a:t>(cuando active la variable vivienda, la cantidad cambia según la variable 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A11F75B-558E-4A0A-998C-B15B4DF6E72A}"/>
              </a:ext>
            </a:extLst>
          </p:cNvPr>
          <p:cNvSpPr/>
          <p:nvPr/>
        </p:nvSpPr>
        <p:spPr>
          <a:xfrm>
            <a:off x="3282442" y="2203495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Población expuesta en zonas de riesgo no mitigable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AB27220-ACBF-4F47-BEA0-8171BB907E30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CBB2B80-9918-4E3B-AB85-058A45B8A806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8A6E90F-30D4-42E5-8E5C-A2B81B6B920A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6C12605-F6FD-4B17-9DB1-E3693D5C0E75}"/>
              </a:ext>
            </a:extLst>
          </p:cNvPr>
          <p:cNvSpPr txBox="1"/>
          <p:nvPr/>
        </p:nvSpPr>
        <p:spPr>
          <a:xfrm>
            <a:off x="4849698" y="1692095"/>
            <a:ext cx="623566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Manzanas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9E453C-535E-4F6D-A2CF-8B4D276B658A}"/>
              </a:ext>
            </a:extLst>
          </p:cNvPr>
          <p:cNvSpPr txBox="1"/>
          <p:nvPr/>
        </p:nvSpPr>
        <p:spPr>
          <a:xfrm>
            <a:off x="3113809" y="4288021"/>
            <a:ext cx="5813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Nota: Las zonas de riesgo no mitigable son aquellas </a:t>
            </a:r>
            <a:r>
              <a:rPr lang="es-PE" sz="1000" dirty="0" err="1"/>
              <a:t>xxxxx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</a:t>
            </a:r>
            <a:r>
              <a:rPr lang="es-PE" sz="1000" dirty="0" err="1"/>
              <a:t>Xxxxxx</a:t>
            </a:r>
            <a:r>
              <a:rPr lang="es-PE" sz="1000" dirty="0"/>
              <a:t>   </a:t>
            </a:r>
            <a:r>
              <a:rPr lang="es-PE" sz="1000" dirty="0" err="1"/>
              <a:t>xxx</a:t>
            </a:r>
            <a:r>
              <a:rPr lang="es-PE" sz="1000" dirty="0"/>
              <a:t>  </a:t>
            </a:r>
            <a:r>
              <a:rPr lang="es-PE" sz="1000" dirty="0" err="1"/>
              <a:t>xx</a:t>
            </a:r>
            <a:r>
              <a:rPr lang="es-PE" sz="1000" dirty="0"/>
              <a:t> x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xxxxxxxxxxxxxx</a:t>
            </a:r>
            <a:r>
              <a:rPr lang="es-PE" sz="10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7C5B4A-00D5-4762-890B-C03023200E03}"/>
              </a:ext>
            </a:extLst>
          </p:cNvPr>
          <p:cNvSpPr txBox="1"/>
          <p:nvPr/>
        </p:nvSpPr>
        <p:spPr>
          <a:xfrm>
            <a:off x="4942397" y="2553337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/>
              <a:t>33</a:t>
            </a:r>
          </a:p>
        </p:txBody>
      </p:sp>
      <p:graphicFrame>
        <p:nvGraphicFramePr>
          <p:cNvPr id="12" name="Tabla 17">
            <a:extLst>
              <a:ext uri="{FF2B5EF4-FFF2-40B4-BE49-F238E27FC236}">
                <a16:creationId xmlns:a16="http://schemas.microsoft.com/office/drawing/2014/main" id="{32187E6F-BA49-4CE5-B855-912402C89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17838"/>
              </p:ext>
            </p:extLst>
          </p:nvPr>
        </p:nvGraphicFramePr>
        <p:xfrm>
          <a:off x="8998762" y="1110251"/>
          <a:ext cx="2133374" cy="382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0">
                  <a:extLst>
                    <a:ext uri="{9D8B030D-6E8A-4147-A177-3AD203B41FA5}">
                      <a16:colId xmlns:a16="http://schemas.microsoft.com/office/drawing/2014/main" val="3066414420"/>
                    </a:ext>
                  </a:extLst>
                </a:gridCol>
                <a:gridCol w="1211978">
                  <a:extLst>
                    <a:ext uri="{9D8B030D-6E8A-4147-A177-3AD203B41FA5}">
                      <a16:colId xmlns:a16="http://schemas.microsoft.com/office/drawing/2014/main" val="2995896126"/>
                    </a:ext>
                  </a:extLst>
                </a:gridCol>
                <a:gridCol w="387118">
                  <a:extLst>
                    <a:ext uri="{9D8B030D-6E8A-4147-A177-3AD203B41FA5}">
                      <a16:colId xmlns:a16="http://schemas.microsoft.com/office/drawing/2014/main" val="1041338940"/>
                    </a:ext>
                  </a:extLst>
                </a:gridCol>
                <a:gridCol w="315698">
                  <a:extLst>
                    <a:ext uri="{9D8B030D-6E8A-4147-A177-3AD203B41FA5}">
                      <a16:colId xmlns:a16="http://schemas.microsoft.com/office/drawing/2014/main" val="1681407546"/>
                    </a:ext>
                  </a:extLst>
                </a:gridCol>
              </a:tblGrid>
              <a:tr h="17544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N°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Elemento expuesto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Cantidad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Desc.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47903"/>
                  </a:ext>
                </a:extLst>
              </a:tr>
              <a:tr h="206072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Centros poblados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18842"/>
                  </a:ext>
                </a:extLst>
              </a:tr>
              <a:tr h="2116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Manzanas referenciales 2017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63596"/>
                  </a:ext>
                </a:extLst>
              </a:tr>
              <a:tr h="211218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Est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Salud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9337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Int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Educativas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83024"/>
                  </a:ext>
                </a:extLst>
              </a:tr>
              <a:tr h="22368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Penitenciarias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93503"/>
                  </a:ext>
                </a:extLst>
              </a:tr>
              <a:tr h="199534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Recursos para respuesta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1638"/>
                  </a:ext>
                </a:extLst>
              </a:tr>
              <a:tr h="158461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Comisarias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49896"/>
                  </a:ext>
                </a:extLst>
              </a:tr>
              <a:tr h="23750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Bomberos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65705"/>
                  </a:ext>
                </a:extLst>
              </a:tr>
              <a:tr h="22523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Tambos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972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Almacenes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6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Infraestructura vial y de 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6710"/>
                  </a:ext>
                </a:extLst>
              </a:tr>
              <a:tr h="185283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12751"/>
                  </a:ext>
                </a:extLst>
              </a:tr>
              <a:tr h="2205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ferroviaria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2828"/>
                  </a:ext>
                </a:extLst>
              </a:tr>
              <a:tr h="19636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vial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98066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Otra infraestructura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2135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(…) según listado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55824"/>
                  </a:ext>
                </a:extLst>
              </a:tr>
            </a:tbl>
          </a:graphicData>
        </a:graphic>
      </p:graphicFrame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62399"/>
              </p:ext>
            </p:extLst>
          </p:nvPr>
        </p:nvGraphicFramePr>
        <p:xfrm>
          <a:off x="3099171" y="4951027"/>
          <a:ext cx="8380146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 la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ZRNM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Doc.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sust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Zona 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RM</a:t>
                      </a:r>
                      <a:r>
                        <a:rPr lang="es-PE" sz="1000" dirty="0"/>
                        <a:t> 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Zona </a:t>
                      </a:r>
                      <a:r>
                        <a:rPr lang="es-PE" sz="1000" dirty="0" err="1"/>
                        <a:t>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RM</a:t>
                      </a:r>
                      <a:r>
                        <a:rPr lang="es-PE" sz="1000" dirty="0"/>
                        <a:t> 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40708B76-0619-4244-A448-63FDDEBF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76" t="17105" r="11041" b="38508"/>
          <a:stretch/>
        </p:blipFill>
        <p:spPr>
          <a:xfrm>
            <a:off x="11164289" y="1116433"/>
            <a:ext cx="180918" cy="3707594"/>
          </a:xfrm>
          <a:prstGeom prst="rect">
            <a:avLst/>
          </a:prstGeom>
        </p:spPr>
      </p:pic>
      <p:pic>
        <p:nvPicPr>
          <p:cNvPr id="1843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C5DE1FFC-B4BB-45D6-B036-34E6926C1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41924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8737437-291F-4E87-959B-D88756153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63022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4AE2225D-DB1A-47A6-A93C-638E8EB34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84646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D799EDB-AD73-465E-8B80-06B690C0D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3158" y="2071911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0DBDDAB-3C93-4ACD-A7F7-EE295D9EF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30451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77395AF-64B4-4599-B3B5-BCCB35B77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51549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60ED2CF9-32A4-41BF-8851-1B446E96A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73173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4F302EB-0C56-44A3-91A0-D74BE5E95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1212" y="295718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62AEDF68-6B49-4350-A7F6-04F3440F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677" y="3135790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FB44F417-A5B4-40F6-BD44-242F418BA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36839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D102FE3-7812-4B48-A6FA-3EDE20102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57937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22B9EF31-B2FB-4CF0-AE82-F991D541D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79561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cono De Vector De Descarga, Símbolo De Instalación ...">
            <a:extLst>
              <a:ext uri="{FF2B5EF4-FFF2-40B4-BE49-F238E27FC236}">
                <a16:creationId xmlns:a16="http://schemas.microsoft.com/office/drawing/2014/main" id="{FC18D80B-40B2-4022-A56A-0ACAF00C0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731" y="4021063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49FF669-FA44-4252-BFB2-65855C556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957" y="426000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A5F54950-911B-456C-95E1-3492D3FD6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9847" y="448545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4A7A7F6E-215E-446A-84C9-73C65B818FD7}"/>
              </a:ext>
            </a:extLst>
          </p:cNvPr>
          <p:cNvSpPr txBox="1"/>
          <p:nvPr/>
        </p:nvSpPr>
        <p:spPr>
          <a:xfrm>
            <a:off x="3194675" y="6328109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42ABC2E3-A029-4EAC-A58C-9AD6E69C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07643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2CCFA9DF-9E9D-40AC-9F92-1B121AF20613}"/>
              </a:ext>
            </a:extLst>
          </p:cNvPr>
          <p:cNvSpPr/>
          <p:nvPr/>
        </p:nvSpPr>
        <p:spPr>
          <a:xfrm>
            <a:off x="3108565" y="6142369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8ED6E43-37A7-41D6-9189-D59358D52F63}"/>
              </a:ext>
            </a:extLst>
          </p:cNvPr>
          <p:cNvSpPr/>
          <p:nvPr/>
        </p:nvSpPr>
        <p:spPr>
          <a:xfrm>
            <a:off x="3829059" y="6140829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ZRNM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5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16E02668-9C65-46E8-9353-81EFD8FA1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6876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1E308C16-90AE-44B5-A129-60BEA27E7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18267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B3A1BCF9-691D-4279-A963-10F8B10C7536}"/>
              </a:ext>
            </a:extLst>
          </p:cNvPr>
          <p:cNvSpPr/>
          <p:nvPr/>
        </p:nvSpPr>
        <p:spPr>
          <a:xfrm>
            <a:off x="3042507" y="4710945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</a:t>
            </a:r>
            <a:r>
              <a:rPr lang="es-PE" sz="1000" dirty="0" err="1"/>
              <a:t>ZRNM</a:t>
            </a:r>
            <a:r>
              <a:rPr lang="es-PE" sz="1000" dirty="0">
                <a:solidFill>
                  <a:srgbClr val="FF0000"/>
                </a:solidFill>
              </a:rPr>
              <a:t> (Tabla de </a:t>
            </a:r>
            <a:r>
              <a:rPr lang="es-PE" sz="1000" dirty="0" err="1">
                <a:solidFill>
                  <a:srgbClr val="FF0000"/>
                </a:solidFill>
              </a:rPr>
              <a:t>ZRNM</a:t>
            </a:r>
            <a:r>
              <a:rPr lang="es-PE" sz="1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00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2DE51AC6-BC89-4A58-9391-BFD8EEB18D87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Provincial)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55407" y="766117"/>
            <a:ext cx="82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</a:lstStyle>
          <a:p>
            <a:r>
              <a:rPr lang="es-PE" dirty="0"/>
              <a:t>La provincia seleccionada cuenta (o no cuenta) con XX zonas de riesgo no mitigable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5871BC3-1805-4BBE-9373-A5CA48B1E0C5}"/>
              </a:ext>
            </a:extLst>
          </p:cNvPr>
          <p:cNvSpPr txBox="1"/>
          <p:nvPr/>
        </p:nvSpPr>
        <p:spPr>
          <a:xfrm>
            <a:off x="2755437" y="172679"/>
            <a:ext cx="848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 LA PROVINCIA SELECCIONADA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02EF212-C6FB-45ED-8246-EFB644BF0EF5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C5DC391B-C81D-4447-84E1-07F6CD85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71450"/>
              </p:ext>
            </p:extLst>
          </p:nvPr>
        </p:nvGraphicFramePr>
        <p:xfrm>
          <a:off x="3099171" y="4951027"/>
          <a:ext cx="8380146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 la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ZRNM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Doc.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sust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Zona 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RM</a:t>
                      </a:r>
                      <a:r>
                        <a:rPr lang="es-PE" sz="1000" dirty="0"/>
                        <a:t> 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Zona </a:t>
                      </a:r>
                      <a:r>
                        <a:rPr lang="es-PE" sz="1000" dirty="0" err="1"/>
                        <a:t>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RM</a:t>
                      </a:r>
                      <a:r>
                        <a:rPr lang="es-PE" sz="1000" dirty="0"/>
                        <a:t> 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07A09044-8D3C-43C5-8644-C6740067AB73}"/>
              </a:ext>
            </a:extLst>
          </p:cNvPr>
          <p:cNvSpPr txBox="1"/>
          <p:nvPr/>
        </p:nvSpPr>
        <p:spPr>
          <a:xfrm>
            <a:off x="2229267" y="1535118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 err="1"/>
              <a:t>ZRNM</a:t>
            </a:r>
            <a:endParaRPr lang="es-PE" sz="9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1E4D11-135F-44F8-B64E-B8F92D1412B2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C65FD9D-0A3B-4A42-9CFF-BA267135C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11BA25D-B832-49EC-B597-F26C23EF8C86}"/>
              </a:ext>
            </a:extLst>
          </p:cNvPr>
          <p:cNvSpPr txBox="1"/>
          <p:nvPr/>
        </p:nvSpPr>
        <p:spPr>
          <a:xfrm>
            <a:off x="3474548" y="1693080"/>
            <a:ext cx="623566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6FDBED1-688B-452C-90CE-36BF4C222CF3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5325116-9545-4624-9ECF-EF4165157102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FE630D-9CC7-41AF-BB72-64C21F44E46F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0A9E85D-F0C5-4A52-9FB3-61FE6D43443F}"/>
              </a:ext>
            </a:extLst>
          </p:cNvPr>
          <p:cNvSpPr txBox="1"/>
          <p:nvPr/>
        </p:nvSpPr>
        <p:spPr>
          <a:xfrm>
            <a:off x="4849698" y="1692095"/>
            <a:ext cx="623566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Manzanas</a:t>
            </a:r>
          </a:p>
        </p:txBody>
      </p:sp>
      <p:graphicFrame>
        <p:nvGraphicFramePr>
          <p:cNvPr id="42" name="Tabla 11">
            <a:extLst>
              <a:ext uri="{FF2B5EF4-FFF2-40B4-BE49-F238E27FC236}">
                <a16:creationId xmlns:a16="http://schemas.microsoft.com/office/drawing/2014/main" id="{22857BB7-1D22-45E6-9918-EB1580B8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99969"/>
              </p:ext>
            </p:extLst>
          </p:nvPr>
        </p:nvGraphicFramePr>
        <p:xfrm>
          <a:off x="4194221" y="3429000"/>
          <a:ext cx="22448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Zona de riesgo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Zonas de riesgo no mitigable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43" name="Rectángulo 42">
            <a:extLst>
              <a:ext uri="{FF2B5EF4-FFF2-40B4-BE49-F238E27FC236}">
                <a16:creationId xmlns:a16="http://schemas.microsoft.com/office/drawing/2014/main" id="{742C7C18-D4FC-4209-B1FC-5C71F6C061B0}"/>
              </a:ext>
            </a:extLst>
          </p:cNvPr>
          <p:cNvSpPr/>
          <p:nvPr/>
        </p:nvSpPr>
        <p:spPr>
          <a:xfrm>
            <a:off x="3282442" y="2203495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Población expuesta en zonas de riesgo no mitigable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D874DFB-E13E-4573-B16D-E16EB6619998}"/>
              </a:ext>
            </a:extLst>
          </p:cNvPr>
          <p:cNvSpPr txBox="1"/>
          <p:nvPr/>
        </p:nvSpPr>
        <p:spPr>
          <a:xfrm>
            <a:off x="4942397" y="2553337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/>
              <a:t>33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1A91DCF-1748-43D9-97CE-E04B8C3737A0}"/>
              </a:ext>
            </a:extLst>
          </p:cNvPr>
          <p:cNvSpPr txBox="1"/>
          <p:nvPr/>
        </p:nvSpPr>
        <p:spPr>
          <a:xfrm>
            <a:off x="3194675" y="6348129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0C144468-ADC1-4E15-9449-259E6BE4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27663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DD25797F-F839-4BEE-B903-22464E019927}"/>
              </a:ext>
            </a:extLst>
          </p:cNvPr>
          <p:cNvSpPr/>
          <p:nvPr/>
        </p:nvSpPr>
        <p:spPr>
          <a:xfrm>
            <a:off x="3108565" y="6162389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4CEB8B9-02C6-4362-BCE2-C4CDB979D3AA}"/>
              </a:ext>
            </a:extLst>
          </p:cNvPr>
          <p:cNvSpPr/>
          <p:nvPr/>
        </p:nvSpPr>
        <p:spPr>
          <a:xfrm>
            <a:off x="3829059" y="6160849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ZRNM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4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F4EB41B0-BA2D-4EAA-AC15-FF7C72F89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8878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B8DDC0B-E4E8-4627-8BB0-7D158F9C9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20269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97F2F3C-D602-4349-BE5C-82072C96406C}"/>
              </a:ext>
            </a:extLst>
          </p:cNvPr>
          <p:cNvSpPr txBox="1"/>
          <p:nvPr/>
        </p:nvSpPr>
        <p:spPr>
          <a:xfrm>
            <a:off x="3113809" y="4288021"/>
            <a:ext cx="5813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Nota: Las zonas de riesgo no mitigable son aquellas </a:t>
            </a:r>
            <a:r>
              <a:rPr lang="es-PE" sz="1000" dirty="0" err="1"/>
              <a:t>xxxxx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</a:t>
            </a:r>
            <a:r>
              <a:rPr lang="es-PE" sz="1000" dirty="0" err="1"/>
              <a:t>Xxxxxx</a:t>
            </a:r>
            <a:r>
              <a:rPr lang="es-PE" sz="1000" dirty="0"/>
              <a:t>   </a:t>
            </a:r>
            <a:r>
              <a:rPr lang="es-PE" sz="1000" dirty="0" err="1"/>
              <a:t>xxx</a:t>
            </a:r>
            <a:r>
              <a:rPr lang="es-PE" sz="1000" dirty="0"/>
              <a:t>  </a:t>
            </a:r>
            <a:r>
              <a:rPr lang="es-PE" sz="1000" dirty="0" err="1"/>
              <a:t>xx</a:t>
            </a:r>
            <a:r>
              <a:rPr lang="es-PE" sz="1000" dirty="0"/>
              <a:t> x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xxxxxxxxxxxxxx</a:t>
            </a:r>
            <a:r>
              <a:rPr lang="es-PE" sz="1000" dirty="0"/>
              <a:t>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4463F5E-4169-4F03-99F5-CB48796D0BBE}"/>
              </a:ext>
            </a:extLst>
          </p:cNvPr>
          <p:cNvSpPr/>
          <p:nvPr/>
        </p:nvSpPr>
        <p:spPr>
          <a:xfrm>
            <a:off x="3042507" y="4710945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</a:t>
            </a:r>
            <a:r>
              <a:rPr lang="es-PE" sz="1000" dirty="0" err="1"/>
              <a:t>ZRNM</a:t>
            </a:r>
            <a:r>
              <a:rPr lang="es-PE" sz="1000" dirty="0">
                <a:solidFill>
                  <a:srgbClr val="FF0000"/>
                </a:solidFill>
              </a:rPr>
              <a:t> (Tabla de </a:t>
            </a:r>
            <a:r>
              <a:rPr lang="es-PE" sz="1000" dirty="0" err="1">
                <a:solidFill>
                  <a:srgbClr val="FF0000"/>
                </a:solidFill>
              </a:rPr>
              <a:t>ZRNM</a:t>
            </a:r>
            <a:r>
              <a:rPr lang="es-PE" sz="1000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53" name="Tabla 17">
            <a:extLst>
              <a:ext uri="{FF2B5EF4-FFF2-40B4-BE49-F238E27FC236}">
                <a16:creationId xmlns:a16="http://schemas.microsoft.com/office/drawing/2014/main" id="{E5652516-3BB3-4F16-9670-85164CED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04849"/>
              </p:ext>
            </p:extLst>
          </p:nvPr>
        </p:nvGraphicFramePr>
        <p:xfrm>
          <a:off x="8998762" y="1110251"/>
          <a:ext cx="2133374" cy="382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0">
                  <a:extLst>
                    <a:ext uri="{9D8B030D-6E8A-4147-A177-3AD203B41FA5}">
                      <a16:colId xmlns:a16="http://schemas.microsoft.com/office/drawing/2014/main" val="3066414420"/>
                    </a:ext>
                  </a:extLst>
                </a:gridCol>
                <a:gridCol w="1211978">
                  <a:extLst>
                    <a:ext uri="{9D8B030D-6E8A-4147-A177-3AD203B41FA5}">
                      <a16:colId xmlns:a16="http://schemas.microsoft.com/office/drawing/2014/main" val="2995896126"/>
                    </a:ext>
                  </a:extLst>
                </a:gridCol>
                <a:gridCol w="387118">
                  <a:extLst>
                    <a:ext uri="{9D8B030D-6E8A-4147-A177-3AD203B41FA5}">
                      <a16:colId xmlns:a16="http://schemas.microsoft.com/office/drawing/2014/main" val="1041338940"/>
                    </a:ext>
                  </a:extLst>
                </a:gridCol>
                <a:gridCol w="315698">
                  <a:extLst>
                    <a:ext uri="{9D8B030D-6E8A-4147-A177-3AD203B41FA5}">
                      <a16:colId xmlns:a16="http://schemas.microsoft.com/office/drawing/2014/main" val="1681407546"/>
                    </a:ext>
                  </a:extLst>
                </a:gridCol>
              </a:tblGrid>
              <a:tr h="17544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N°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Elemento expuesto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Cantidad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Desc.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47903"/>
                  </a:ext>
                </a:extLst>
              </a:tr>
              <a:tr h="206072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Centros poblados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18842"/>
                  </a:ext>
                </a:extLst>
              </a:tr>
              <a:tr h="2116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Manzanas referenciales 2017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63596"/>
                  </a:ext>
                </a:extLst>
              </a:tr>
              <a:tr h="211218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Est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Salud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9337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Int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Educativas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83024"/>
                  </a:ext>
                </a:extLst>
              </a:tr>
              <a:tr h="22368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Penitenciarias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93503"/>
                  </a:ext>
                </a:extLst>
              </a:tr>
              <a:tr h="199534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Recursos para respuesta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1638"/>
                  </a:ext>
                </a:extLst>
              </a:tr>
              <a:tr h="158461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Comisarias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49896"/>
                  </a:ext>
                </a:extLst>
              </a:tr>
              <a:tr h="23750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Bomberos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65705"/>
                  </a:ext>
                </a:extLst>
              </a:tr>
              <a:tr h="22523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Tambos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972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Almacenes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6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Infraestructura vial y de 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6710"/>
                  </a:ext>
                </a:extLst>
              </a:tr>
              <a:tr h="185283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12751"/>
                  </a:ext>
                </a:extLst>
              </a:tr>
              <a:tr h="2205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ferroviaria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2828"/>
                  </a:ext>
                </a:extLst>
              </a:tr>
              <a:tr h="19636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vial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98066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Otra infraestructura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2135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(…) según listado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55824"/>
                  </a:ext>
                </a:extLst>
              </a:tr>
            </a:tbl>
          </a:graphicData>
        </a:graphic>
      </p:graphicFrame>
      <p:pic>
        <p:nvPicPr>
          <p:cNvPr id="54" name="Imagen 53">
            <a:extLst>
              <a:ext uri="{FF2B5EF4-FFF2-40B4-BE49-F238E27FC236}">
                <a16:creationId xmlns:a16="http://schemas.microsoft.com/office/drawing/2014/main" id="{2442E2E5-B9E3-4C52-BDEA-9E82A0899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76" t="17105" r="11041" b="38508"/>
          <a:stretch/>
        </p:blipFill>
        <p:spPr>
          <a:xfrm>
            <a:off x="11164289" y="1116433"/>
            <a:ext cx="180918" cy="3707594"/>
          </a:xfrm>
          <a:prstGeom prst="rect">
            <a:avLst/>
          </a:prstGeom>
        </p:spPr>
      </p:pic>
      <p:pic>
        <p:nvPicPr>
          <p:cNvPr id="55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3CB3A25-B41B-461A-B284-E4FD7CAC8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41924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7611401-289B-4681-BC29-8C35C2EC2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63022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A39FDA1-0FD7-419A-9F75-D402CA146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84646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844CCE23-EB5B-4C8F-A4E9-6E7D4BC47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3158" y="2071911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5F631187-B379-4FED-BFCC-D4529E0AE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30451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0DF2E65-9C06-452B-A12A-E41368AFD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51549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938D48D-970D-4CBF-A342-1EFE3AF05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73173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4A4D03D5-5570-4C4D-B6E0-8A1198229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1212" y="295718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0874E80-FA53-4A1F-B585-C69F4C07B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677" y="3135790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49ED77C-34B1-454E-B5A3-26E02440C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36839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cono De Vector De Descarga, Símbolo De Instalación ...">
            <a:extLst>
              <a:ext uri="{FF2B5EF4-FFF2-40B4-BE49-F238E27FC236}">
                <a16:creationId xmlns:a16="http://schemas.microsoft.com/office/drawing/2014/main" id="{01DD6A41-62B1-4DA8-A1D4-406B6C901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57937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C5D4158-3297-40B7-966E-394EA328E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79561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0D373378-4CE3-4A3F-8490-920CA1C4E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731" y="4021063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B26B0C4-9D16-43A7-A7E0-9DE6113CC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957" y="426000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23AEC940-E2D9-4C95-99B1-C3E20B181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9847" y="448545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28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0912E17D-F40B-47A8-9A49-07FFAD201059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71087"/>
              </p:ext>
            </p:extLst>
          </p:nvPr>
        </p:nvGraphicFramePr>
        <p:xfrm>
          <a:off x="3099171" y="4951027"/>
          <a:ext cx="8380146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 la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ZRNM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Doc.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sust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Zona 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RM</a:t>
                      </a:r>
                      <a:r>
                        <a:rPr lang="es-PE" sz="1000" dirty="0"/>
                        <a:t> 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Zona </a:t>
                      </a:r>
                      <a:r>
                        <a:rPr lang="es-PE" sz="1000" dirty="0" err="1"/>
                        <a:t>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RM</a:t>
                      </a:r>
                      <a:r>
                        <a:rPr lang="es-PE" sz="1000" dirty="0"/>
                        <a:t> 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Departamental)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88726" y="758336"/>
            <a:ext cx="821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departamento seleccionado cuenta (o no cuenta) con XX zonas de riesgo no mitigable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ED389A-6F2E-4EE7-AE2B-C61FC86DD4FE}"/>
              </a:ext>
            </a:extLst>
          </p:cNvPr>
          <p:cNvSpPr txBox="1"/>
          <p:nvPr/>
        </p:nvSpPr>
        <p:spPr>
          <a:xfrm>
            <a:off x="2755437" y="172679"/>
            <a:ext cx="907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DEPARTAMENTO SELECCIONADO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036F156-7B61-458A-8987-F7F5AC660C4A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F065967B-5394-4711-89A2-1242C7372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BF602FA-3D29-477E-A50F-C8EF15D4F88C}"/>
              </a:ext>
            </a:extLst>
          </p:cNvPr>
          <p:cNvSpPr txBox="1"/>
          <p:nvPr/>
        </p:nvSpPr>
        <p:spPr>
          <a:xfrm>
            <a:off x="3487896" y="1693080"/>
            <a:ext cx="603543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1F8FA1A-1089-4FF6-B937-67AD7B682ABC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9453C53-4338-4746-9EC3-9C8C04F313E2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5302E2B-7B3D-4CDB-AC14-9C9DD55225B7}"/>
              </a:ext>
            </a:extLst>
          </p:cNvPr>
          <p:cNvSpPr/>
          <p:nvPr/>
        </p:nvSpPr>
        <p:spPr>
          <a:xfrm>
            <a:off x="3299032" y="1343400"/>
            <a:ext cx="45834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>
                <a:solidFill>
                  <a:srgbClr val="FF0000"/>
                </a:solidFill>
              </a:rPr>
              <a:t>(cuando active en población o vivienda se debe mostrar igual a la lamina de distrito)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AE27B54-033B-423B-A2D0-381ED57B1B29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66E43C-B515-4D48-BCA4-E42C2400B9BE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graphicFrame>
        <p:nvGraphicFramePr>
          <p:cNvPr id="39" name="Tabla 11">
            <a:extLst>
              <a:ext uri="{FF2B5EF4-FFF2-40B4-BE49-F238E27FC236}">
                <a16:creationId xmlns:a16="http://schemas.microsoft.com/office/drawing/2014/main" id="{8721F9E3-78CB-4ACE-868F-5B78DF0DD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36494"/>
              </p:ext>
            </p:extLst>
          </p:nvPr>
        </p:nvGraphicFramePr>
        <p:xfrm>
          <a:off x="4194221" y="3429000"/>
          <a:ext cx="22448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Zona de riesgo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Zonas de riesgo no mitigable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40" name="Rectángulo 39">
            <a:extLst>
              <a:ext uri="{FF2B5EF4-FFF2-40B4-BE49-F238E27FC236}">
                <a16:creationId xmlns:a16="http://schemas.microsoft.com/office/drawing/2014/main" id="{9EC6ACB4-1608-492E-BEFB-772910BA5682}"/>
              </a:ext>
            </a:extLst>
          </p:cNvPr>
          <p:cNvSpPr/>
          <p:nvPr/>
        </p:nvSpPr>
        <p:spPr>
          <a:xfrm>
            <a:off x="3282442" y="2203495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Población expuesta en zonas de riesgo no mitigable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674859C-A89E-4753-9473-275A37E1FE38}"/>
              </a:ext>
            </a:extLst>
          </p:cNvPr>
          <p:cNvSpPr txBox="1"/>
          <p:nvPr/>
        </p:nvSpPr>
        <p:spPr>
          <a:xfrm>
            <a:off x="4942397" y="2553337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/>
              <a:t>33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118C38-00CD-4E45-90B4-1E2F3363DB83}"/>
              </a:ext>
            </a:extLst>
          </p:cNvPr>
          <p:cNvSpPr txBox="1"/>
          <p:nvPr/>
        </p:nvSpPr>
        <p:spPr>
          <a:xfrm>
            <a:off x="4849698" y="1692095"/>
            <a:ext cx="623566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Manzanas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C7BF0D6-57DC-489E-8677-C3C867D0D618}"/>
              </a:ext>
            </a:extLst>
          </p:cNvPr>
          <p:cNvSpPr txBox="1"/>
          <p:nvPr/>
        </p:nvSpPr>
        <p:spPr>
          <a:xfrm>
            <a:off x="2229267" y="1535118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 err="1"/>
              <a:t>ZRNM</a:t>
            </a:r>
            <a:endParaRPr lang="es-PE" sz="900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EA5EEA9-014E-45FE-9380-3AE1A18C46AE}"/>
              </a:ext>
            </a:extLst>
          </p:cNvPr>
          <p:cNvSpPr txBox="1"/>
          <p:nvPr/>
        </p:nvSpPr>
        <p:spPr>
          <a:xfrm>
            <a:off x="3194675" y="6321435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1D403D1-4A72-43CD-A4DC-6F64484EF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0096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49C519B3-1BA6-4184-9303-40E7F3431543}"/>
              </a:ext>
            </a:extLst>
          </p:cNvPr>
          <p:cNvSpPr/>
          <p:nvPr/>
        </p:nvSpPr>
        <p:spPr>
          <a:xfrm>
            <a:off x="3108565" y="6135695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2924CA9-D04D-413E-ACFA-B9E73A5B7D86}"/>
              </a:ext>
            </a:extLst>
          </p:cNvPr>
          <p:cNvSpPr/>
          <p:nvPr/>
        </p:nvSpPr>
        <p:spPr>
          <a:xfrm>
            <a:off x="3829059" y="6134155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ZRNM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4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06A1D5BA-8A72-47D0-81EC-43A7FBD55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6209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CB99CDA8-E34F-43A5-9D9F-24E66CC8A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17600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05F9DB19-2A3C-47D4-8BF3-D7A09E72C0F7}"/>
              </a:ext>
            </a:extLst>
          </p:cNvPr>
          <p:cNvSpPr txBox="1"/>
          <p:nvPr/>
        </p:nvSpPr>
        <p:spPr>
          <a:xfrm>
            <a:off x="3113809" y="4288021"/>
            <a:ext cx="5813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Nota: Las zonas de riesgo no mitigable son aquellas </a:t>
            </a:r>
            <a:r>
              <a:rPr lang="es-PE" sz="1000" dirty="0" err="1"/>
              <a:t>xxxxx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</a:t>
            </a:r>
            <a:r>
              <a:rPr lang="es-PE" sz="1000" dirty="0" err="1"/>
              <a:t>Xxxxxx</a:t>
            </a:r>
            <a:r>
              <a:rPr lang="es-PE" sz="1000" dirty="0"/>
              <a:t>   </a:t>
            </a:r>
            <a:r>
              <a:rPr lang="es-PE" sz="1000" dirty="0" err="1"/>
              <a:t>xxx</a:t>
            </a:r>
            <a:r>
              <a:rPr lang="es-PE" sz="1000" dirty="0"/>
              <a:t>  </a:t>
            </a:r>
            <a:r>
              <a:rPr lang="es-PE" sz="1000" dirty="0" err="1"/>
              <a:t>xx</a:t>
            </a:r>
            <a:r>
              <a:rPr lang="es-PE" sz="1000" dirty="0"/>
              <a:t> x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</a:t>
            </a:r>
            <a:r>
              <a:rPr lang="es-PE" sz="1000" dirty="0"/>
              <a:t> </a:t>
            </a:r>
            <a:r>
              <a:rPr lang="es-PE" sz="1000" dirty="0" err="1"/>
              <a:t>xxxxxxxxxxxxxx</a:t>
            </a:r>
            <a:r>
              <a:rPr lang="es-PE" sz="1000" dirty="0"/>
              <a:t>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2D8FAEB4-34F0-4F5A-8460-85947E5B89C9}"/>
              </a:ext>
            </a:extLst>
          </p:cNvPr>
          <p:cNvSpPr/>
          <p:nvPr/>
        </p:nvSpPr>
        <p:spPr>
          <a:xfrm>
            <a:off x="3042507" y="4710945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</a:t>
            </a:r>
            <a:r>
              <a:rPr lang="es-PE" sz="1000" dirty="0" err="1"/>
              <a:t>ZRNM</a:t>
            </a:r>
            <a:r>
              <a:rPr lang="es-PE" sz="1000" dirty="0">
                <a:solidFill>
                  <a:srgbClr val="FF0000"/>
                </a:solidFill>
              </a:rPr>
              <a:t> (Tabla de </a:t>
            </a:r>
            <a:r>
              <a:rPr lang="es-PE" sz="1000" dirty="0" err="1">
                <a:solidFill>
                  <a:srgbClr val="FF0000"/>
                </a:solidFill>
              </a:rPr>
              <a:t>ZRNM</a:t>
            </a:r>
            <a:r>
              <a:rPr lang="es-PE" sz="1000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52" name="Tabla 17">
            <a:extLst>
              <a:ext uri="{FF2B5EF4-FFF2-40B4-BE49-F238E27FC236}">
                <a16:creationId xmlns:a16="http://schemas.microsoft.com/office/drawing/2014/main" id="{27E9BA61-0087-4452-9896-A7D37DA1D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04849"/>
              </p:ext>
            </p:extLst>
          </p:nvPr>
        </p:nvGraphicFramePr>
        <p:xfrm>
          <a:off x="8998762" y="1110251"/>
          <a:ext cx="2133374" cy="382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0">
                  <a:extLst>
                    <a:ext uri="{9D8B030D-6E8A-4147-A177-3AD203B41FA5}">
                      <a16:colId xmlns:a16="http://schemas.microsoft.com/office/drawing/2014/main" val="3066414420"/>
                    </a:ext>
                  </a:extLst>
                </a:gridCol>
                <a:gridCol w="1211978">
                  <a:extLst>
                    <a:ext uri="{9D8B030D-6E8A-4147-A177-3AD203B41FA5}">
                      <a16:colId xmlns:a16="http://schemas.microsoft.com/office/drawing/2014/main" val="2995896126"/>
                    </a:ext>
                  </a:extLst>
                </a:gridCol>
                <a:gridCol w="387118">
                  <a:extLst>
                    <a:ext uri="{9D8B030D-6E8A-4147-A177-3AD203B41FA5}">
                      <a16:colId xmlns:a16="http://schemas.microsoft.com/office/drawing/2014/main" val="1041338940"/>
                    </a:ext>
                  </a:extLst>
                </a:gridCol>
                <a:gridCol w="315698">
                  <a:extLst>
                    <a:ext uri="{9D8B030D-6E8A-4147-A177-3AD203B41FA5}">
                      <a16:colId xmlns:a16="http://schemas.microsoft.com/office/drawing/2014/main" val="1681407546"/>
                    </a:ext>
                  </a:extLst>
                </a:gridCol>
              </a:tblGrid>
              <a:tr h="17544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N°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Elemento expuesto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Cantidad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Desc.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47903"/>
                  </a:ext>
                </a:extLst>
              </a:tr>
              <a:tr h="206072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Centros poblados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18842"/>
                  </a:ext>
                </a:extLst>
              </a:tr>
              <a:tr h="2116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Manzanas referenciales 2017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63596"/>
                  </a:ext>
                </a:extLst>
              </a:tr>
              <a:tr h="211218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Est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Salud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9337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Int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Educativas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83024"/>
                  </a:ext>
                </a:extLst>
              </a:tr>
              <a:tr h="22368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Penitenciarias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93503"/>
                  </a:ext>
                </a:extLst>
              </a:tr>
              <a:tr h="199534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Recursos para respuesta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1638"/>
                  </a:ext>
                </a:extLst>
              </a:tr>
              <a:tr h="158461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Comisarias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49896"/>
                  </a:ext>
                </a:extLst>
              </a:tr>
              <a:tr h="23750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Bomberos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65705"/>
                  </a:ext>
                </a:extLst>
              </a:tr>
              <a:tr h="22523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Tambos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972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Almacenes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6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Infraestructura vial y de 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6710"/>
                  </a:ext>
                </a:extLst>
              </a:tr>
              <a:tr h="185283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12751"/>
                  </a:ext>
                </a:extLst>
              </a:tr>
              <a:tr h="2205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ferroviaria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2828"/>
                  </a:ext>
                </a:extLst>
              </a:tr>
              <a:tr h="19636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vial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98066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Otra infraestructura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2135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(…) según listado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55824"/>
                  </a:ext>
                </a:extLst>
              </a:tr>
            </a:tbl>
          </a:graphicData>
        </a:graphic>
      </p:graphicFrame>
      <p:pic>
        <p:nvPicPr>
          <p:cNvPr id="53" name="Imagen 52">
            <a:extLst>
              <a:ext uri="{FF2B5EF4-FFF2-40B4-BE49-F238E27FC236}">
                <a16:creationId xmlns:a16="http://schemas.microsoft.com/office/drawing/2014/main" id="{D3557396-C4C0-4047-97A3-8BF8ECFFFA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76" t="17105" r="11041" b="38508"/>
          <a:stretch/>
        </p:blipFill>
        <p:spPr>
          <a:xfrm>
            <a:off x="11164289" y="1116433"/>
            <a:ext cx="180918" cy="3707594"/>
          </a:xfrm>
          <a:prstGeom prst="rect">
            <a:avLst/>
          </a:prstGeom>
        </p:spPr>
      </p:pic>
      <p:pic>
        <p:nvPicPr>
          <p:cNvPr id="5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281895A-7538-4D2D-886E-118F1F8A9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41924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cono De Vector De Descarga, Símbolo De Instalación ...">
            <a:extLst>
              <a:ext uri="{FF2B5EF4-FFF2-40B4-BE49-F238E27FC236}">
                <a16:creationId xmlns:a16="http://schemas.microsoft.com/office/drawing/2014/main" id="{FAD48235-04B3-45AE-926F-521A0CDC5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63022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B98AD6C-8A2A-48F7-A466-F98739E39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84646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C0978A56-3184-4D11-8B5F-8F54CB70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3158" y="2071911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47B544A2-FFED-4758-AA20-DF174F473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30451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D1E86D2-DB79-43FE-82A6-FFB85DCEF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51549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752F4BF-B3B7-4158-95A8-B6B75E47E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73173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9138E2EB-99A2-4C81-9DD4-07D18D18D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1212" y="295718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06BB37C9-AC88-4673-91E4-67C0AF27E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677" y="3135790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4FEAFF5-05BA-4DD2-8F8D-2E9007AB8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36839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FD517435-DBD0-42CB-BE24-E816C5B2C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57937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59DF523-0EAA-41FE-861A-F4EE4CFD5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79561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AAAE933A-4485-4861-817F-0B7CBCE61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731" y="4021063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C8C1471-512E-4660-ACEB-40CB2897F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957" y="426000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1E6745D-DC70-4E9A-85AF-00A3283B5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9847" y="448545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5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>
            <a:extLst>
              <a:ext uri="{FF2B5EF4-FFF2-40B4-BE49-F238E27FC236}">
                <a16:creationId xmlns:a16="http://schemas.microsoft.com/office/drawing/2014/main" id="{A977FDEA-0B46-4E0F-AD3D-D1E09CB14F80}"/>
              </a:ext>
            </a:extLst>
          </p:cNvPr>
          <p:cNvSpPr txBox="1"/>
          <p:nvPr/>
        </p:nvSpPr>
        <p:spPr>
          <a:xfrm>
            <a:off x="4545311" y="2905780"/>
            <a:ext cx="3231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/>
              <a:t>CAPAS INUNDACIÓN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545E1C-46D9-4825-ABEB-A228EF9407FF}"/>
              </a:ext>
            </a:extLst>
          </p:cNvPr>
          <p:cNvSpPr txBox="1"/>
          <p:nvPr/>
        </p:nvSpPr>
        <p:spPr>
          <a:xfrm>
            <a:off x="3528617" y="2457479"/>
            <a:ext cx="552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/>
              <a:t>GRUPO CARTOGRAFÍA DE PELIGROS</a:t>
            </a:r>
          </a:p>
        </p:txBody>
      </p:sp>
    </p:spTree>
    <p:extLst>
      <p:ext uri="{BB962C8B-B14F-4D97-AF65-F5344CB8AC3E}">
        <p14:creationId xmlns:p14="http://schemas.microsoft.com/office/powerpoint/2010/main" val="239912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7CBA372-6A7F-4882-AB68-EE20D96B0B7B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13124"/>
              </p:ext>
            </p:extLst>
          </p:nvPr>
        </p:nvGraphicFramePr>
        <p:xfrm>
          <a:off x="3099171" y="4951027"/>
          <a:ext cx="8380146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Considerar todos los campos de la tabla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ACC34-B6C7-40D4-810B-433C2F745EA1}"/>
              </a:ext>
            </a:extLst>
          </p:cNvPr>
          <p:cNvSpPr txBox="1"/>
          <p:nvPr/>
        </p:nvSpPr>
        <p:spPr>
          <a:xfrm>
            <a:off x="2229267" y="1802080"/>
            <a:ext cx="81324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/>
              <a:t>Cartografía de Peligros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200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Distrital/provincial/</a:t>
            </a:r>
          </a:p>
          <a:p>
            <a:r>
              <a:rPr lang="es-PE" dirty="0">
                <a:solidFill>
                  <a:srgbClr val="FF0000"/>
                </a:solidFill>
              </a:rPr>
              <a:t>departamental)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099171" y="781155"/>
            <a:ext cx="82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distrito/provincia/departamento seleccionado cuenta (o no cuenta) con XX puntos críticos por inundación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8AAEB8-42B9-48E8-A86E-93454578591A}"/>
              </a:ext>
            </a:extLst>
          </p:cNvPr>
          <p:cNvSpPr txBox="1"/>
          <p:nvPr/>
        </p:nvSpPr>
        <p:spPr>
          <a:xfrm>
            <a:off x="2755437" y="172679"/>
            <a:ext cx="938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DISTRITO/PROVINCIA/DEPARTAMENTO</a:t>
            </a:r>
          </a:p>
          <a:p>
            <a:r>
              <a:rPr lang="es-PE" b="1" dirty="0"/>
              <a:t>SELECCIONADO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F71967-BDD4-423F-A8B0-7D3FB88A9B9F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DAB0AB-7634-4735-9BFA-2C306C4C377A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F3735D1-8B38-4AF1-8A43-789D51954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B53EEFD-1252-43FA-B3AC-106616A19FDB}"/>
              </a:ext>
            </a:extLst>
          </p:cNvPr>
          <p:cNvSpPr txBox="1"/>
          <p:nvPr/>
        </p:nvSpPr>
        <p:spPr>
          <a:xfrm>
            <a:off x="3474548" y="1693080"/>
            <a:ext cx="623566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1360C18B-3A6C-40A5-9389-259766F08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3147"/>
              </p:ext>
            </p:extLst>
          </p:nvPr>
        </p:nvGraphicFramePr>
        <p:xfrm>
          <a:off x="4194221" y="3429000"/>
          <a:ext cx="2244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N° puntos críticos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 expuesta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1 254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24" name="Rectángulo 23">
            <a:extLst>
              <a:ext uri="{FF2B5EF4-FFF2-40B4-BE49-F238E27FC236}">
                <a16:creationId xmlns:a16="http://schemas.microsoft.com/office/drawing/2014/main" id="{8AB456D1-7030-44CC-96ED-49B158A38224}"/>
              </a:ext>
            </a:extLst>
          </p:cNvPr>
          <p:cNvSpPr/>
          <p:nvPr/>
        </p:nvSpPr>
        <p:spPr>
          <a:xfrm>
            <a:off x="4056282" y="1404734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FF0000"/>
                </a:solidFill>
              </a:rPr>
              <a:t>(cuando active la variable vivienda, la cantidad cambia según la variable 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A11F75B-558E-4A0A-998C-B15B4DF6E72A}"/>
              </a:ext>
            </a:extLst>
          </p:cNvPr>
          <p:cNvSpPr/>
          <p:nvPr/>
        </p:nvSpPr>
        <p:spPr>
          <a:xfrm>
            <a:off x="3282442" y="2203495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Población expuesta en puntos críticos por inundación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8A6E90F-30D4-42E5-8E5C-A2B81B6B920A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6C12605-F6FD-4B17-9DB1-E3693D5C0E75}"/>
              </a:ext>
            </a:extLst>
          </p:cNvPr>
          <p:cNvSpPr txBox="1"/>
          <p:nvPr/>
        </p:nvSpPr>
        <p:spPr>
          <a:xfrm>
            <a:off x="4849698" y="1692095"/>
            <a:ext cx="623566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Manzanas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9E453C-535E-4F6D-A2CF-8B4D276B658A}"/>
              </a:ext>
            </a:extLst>
          </p:cNvPr>
          <p:cNvSpPr txBox="1"/>
          <p:nvPr/>
        </p:nvSpPr>
        <p:spPr>
          <a:xfrm>
            <a:off x="8148628" y="2384060"/>
            <a:ext cx="3244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Los puntos críticos por inundación son aquellas </a:t>
            </a:r>
            <a:r>
              <a:rPr lang="es-PE" dirty="0" err="1"/>
              <a:t>xxxxx</a:t>
            </a:r>
            <a:r>
              <a:rPr lang="es-PE" dirty="0"/>
              <a:t> </a:t>
            </a:r>
            <a:r>
              <a:rPr lang="es-PE" dirty="0" err="1"/>
              <a:t>xxxx</a:t>
            </a:r>
            <a:endParaRPr lang="es-PE" dirty="0"/>
          </a:p>
          <a:p>
            <a:r>
              <a:rPr lang="es-PE" dirty="0" err="1"/>
              <a:t>Xxxx</a:t>
            </a:r>
            <a:r>
              <a:rPr lang="es-PE" dirty="0"/>
              <a:t>   </a:t>
            </a:r>
            <a:r>
              <a:rPr lang="es-PE" dirty="0" err="1"/>
              <a:t>xxxx</a:t>
            </a:r>
            <a:r>
              <a:rPr lang="es-PE" dirty="0"/>
              <a:t> </a:t>
            </a:r>
            <a:r>
              <a:rPr lang="es-PE" dirty="0" err="1"/>
              <a:t>xxxx</a:t>
            </a:r>
            <a:r>
              <a:rPr lang="es-PE" dirty="0"/>
              <a:t>  </a:t>
            </a:r>
            <a:r>
              <a:rPr lang="es-PE" dirty="0" err="1"/>
              <a:t>xxxxxxxxxxxxxxxxxxxx</a:t>
            </a:r>
            <a:endParaRPr lang="es-PE" dirty="0"/>
          </a:p>
          <a:p>
            <a:r>
              <a:rPr lang="es-PE" dirty="0" err="1"/>
              <a:t>Xxxxxx</a:t>
            </a:r>
            <a:r>
              <a:rPr lang="es-PE" dirty="0"/>
              <a:t>   </a:t>
            </a:r>
            <a:r>
              <a:rPr lang="es-PE" dirty="0" err="1"/>
              <a:t>xxx</a:t>
            </a:r>
            <a:r>
              <a:rPr lang="es-PE" dirty="0"/>
              <a:t>  </a:t>
            </a:r>
            <a:r>
              <a:rPr lang="es-PE" dirty="0" err="1"/>
              <a:t>xx</a:t>
            </a:r>
            <a:r>
              <a:rPr lang="es-PE" dirty="0"/>
              <a:t> x </a:t>
            </a:r>
            <a:r>
              <a:rPr lang="es-PE" dirty="0" err="1"/>
              <a:t>x</a:t>
            </a:r>
            <a:r>
              <a:rPr lang="es-PE" dirty="0"/>
              <a:t> </a:t>
            </a:r>
            <a:r>
              <a:rPr lang="es-PE" dirty="0" err="1"/>
              <a:t>x</a:t>
            </a:r>
            <a:r>
              <a:rPr lang="es-PE" dirty="0"/>
              <a:t> </a:t>
            </a:r>
            <a:r>
              <a:rPr lang="es-PE" dirty="0" err="1"/>
              <a:t>x</a:t>
            </a:r>
            <a:r>
              <a:rPr lang="es-PE" dirty="0"/>
              <a:t> </a:t>
            </a:r>
            <a:r>
              <a:rPr lang="es-PE" dirty="0" err="1"/>
              <a:t>xxxxxxxxxxxxxx</a:t>
            </a:r>
            <a:r>
              <a:rPr lang="es-PE" dirty="0"/>
              <a:t>          </a:t>
            </a:r>
            <a:r>
              <a:rPr lang="es-PE" dirty="0" err="1"/>
              <a:t>xxxxxx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7C5B4A-00D5-4762-890B-C03023200E03}"/>
              </a:ext>
            </a:extLst>
          </p:cNvPr>
          <p:cNvSpPr txBox="1"/>
          <p:nvPr/>
        </p:nvSpPr>
        <p:spPr>
          <a:xfrm>
            <a:off x="4942397" y="2553337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/>
              <a:t>33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5CF900-7E39-4809-BC0A-926E06EE702C}"/>
              </a:ext>
            </a:extLst>
          </p:cNvPr>
          <p:cNvSpPr txBox="1"/>
          <p:nvPr/>
        </p:nvSpPr>
        <p:spPr>
          <a:xfrm>
            <a:off x="2229267" y="2194486"/>
            <a:ext cx="813240" cy="33855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Puntos críticos por inundación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26F94E9-DED5-4E8B-B43D-6A795011BF70}"/>
              </a:ext>
            </a:extLst>
          </p:cNvPr>
          <p:cNvSpPr txBox="1"/>
          <p:nvPr/>
        </p:nvSpPr>
        <p:spPr>
          <a:xfrm>
            <a:off x="2224955" y="2559284"/>
            <a:ext cx="813240" cy="461665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Áreas de exposición por inundación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3DFEC3-9060-43DE-892D-33940540705D}"/>
              </a:ext>
            </a:extLst>
          </p:cNvPr>
          <p:cNvSpPr txBox="1"/>
          <p:nvPr/>
        </p:nvSpPr>
        <p:spPr>
          <a:xfrm>
            <a:off x="2224955" y="3013822"/>
            <a:ext cx="813240" cy="338554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Fajas marginales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4747E6-4225-47EC-AA9E-3BB459F1D056}"/>
              </a:ext>
            </a:extLst>
          </p:cNvPr>
          <p:cNvSpPr txBox="1"/>
          <p:nvPr/>
        </p:nvSpPr>
        <p:spPr>
          <a:xfrm>
            <a:off x="5359547" y="1687265"/>
            <a:ext cx="77261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Área agrícola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D024E75-694E-4296-8502-9885A49E0AEF}"/>
              </a:ext>
            </a:extLst>
          </p:cNvPr>
          <p:cNvSpPr txBox="1"/>
          <p:nvPr/>
        </p:nvSpPr>
        <p:spPr>
          <a:xfrm>
            <a:off x="5993266" y="1691799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Ganado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98FC03A-39DE-459A-9772-1E629F4446B7}"/>
              </a:ext>
            </a:extLst>
          </p:cNvPr>
          <p:cNvSpPr txBox="1"/>
          <p:nvPr/>
        </p:nvSpPr>
        <p:spPr>
          <a:xfrm>
            <a:off x="6439350" y="1690087"/>
            <a:ext cx="74549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Infraestructura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51F500F-5538-401E-9951-ECD8184FB299}"/>
              </a:ext>
            </a:extLst>
          </p:cNvPr>
          <p:cNvSpPr/>
          <p:nvPr/>
        </p:nvSpPr>
        <p:spPr>
          <a:xfrm>
            <a:off x="3046819" y="4661581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puntos críticos</a:t>
            </a:r>
            <a:r>
              <a:rPr lang="es-PE" sz="1000" dirty="0">
                <a:solidFill>
                  <a:srgbClr val="FF0000"/>
                </a:solidFill>
              </a:rPr>
              <a:t> (tabla de puntos críticos por inundación)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F160895-7F09-4CAE-A1F3-06C9875C8843}"/>
              </a:ext>
            </a:extLst>
          </p:cNvPr>
          <p:cNvSpPr txBox="1"/>
          <p:nvPr/>
        </p:nvSpPr>
        <p:spPr>
          <a:xfrm>
            <a:off x="3194675" y="6321435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D71DD3ED-13C9-4121-9D88-0A333632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0096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107566F5-E953-4CAA-B82B-2A52A8D9D98E}"/>
              </a:ext>
            </a:extLst>
          </p:cNvPr>
          <p:cNvSpPr/>
          <p:nvPr/>
        </p:nvSpPr>
        <p:spPr>
          <a:xfrm>
            <a:off x="3108565" y="6135695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1655FBD-861E-4A27-838D-E107A7FADC62}"/>
              </a:ext>
            </a:extLst>
          </p:cNvPr>
          <p:cNvSpPr/>
          <p:nvPr/>
        </p:nvSpPr>
        <p:spPr>
          <a:xfrm>
            <a:off x="3829059" y="6134155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PC</a:t>
            </a:r>
          </a:p>
        </p:txBody>
      </p:sp>
      <p:pic>
        <p:nvPicPr>
          <p:cNvPr id="4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9040135-E9A9-426E-BD2D-FDA754674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6209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9503F527-1634-4B3D-ABCF-D231040DA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17600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1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2DE51AC6-BC89-4A58-9391-BFD8EEB18D87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55407" y="779463"/>
            <a:ext cx="826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</a:lstStyle>
          <a:p>
            <a:r>
              <a:rPr lang="es-PE" dirty="0"/>
              <a:t>El distrito/provincia/departamento cuenta (o no cuenta) con XX áreas de exposición por inundación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02EF212-C6FB-45ED-8246-EFB644BF0EF5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C5DC391B-C81D-4447-84E1-07F6CD85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47863"/>
              </p:ext>
            </p:extLst>
          </p:nvPr>
        </p:nvGraphicFramePr>
        <p:xfrm>
          <a:off x="3099171" y="4951027"/>
          <a:ext cx="8380146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Considerar todos los campos de la tabla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9F1E4D11-135F-44F8-B64E-B8F92D1412B2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5D528DD-D8CA-43F0-AC3C-47BDDAF9AD37}"/>
              </a:ext>
            </a:extLst>
          </p:cNvPr>
          <p:cNvSpPr txBox="1"/>
          <p:nvPr/>
        </p:nvSpPr>
        <p:spPr>
          <a:xfrm>
            <a:off x="3094859" y="4218246"/>
            <a:ext cx="5297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Las áreas de exposición por inundación son aquellas </a:t>
            </a:r>
            <a:r>
              <a:rPr lang="es-PE" sz="1000" dirty="0" err="1"/>
              <a:t>xxxxx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endParaRPr lang="es-PE" sz="1000" dirty="0"/>
          </a:p>
          <a:p>
            <a:r>
              <a:rPr lang="es-PE" sz="1000" dirty="0" err="1"/>
              <a:t>Xxxx</a:t>
            </a:r>
            <a:r>
              <a:rPr lang="es-PE" sz="1000" dirty="0"/>
              <a:t>  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</a:t>
            </a:r>
            <a:r>
              <a:rPr lang="es-PE" sz="1000" dirty="0" err="1"/>
              <a:t>xxxxxxxxxxxxxxxxxxxx</a:t>
            </a:r>
            <a:endParaRPr lang="es-PE" sz="1000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C65FD9D-0A3B-4A42-9CFF-BA267135C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11BA25D-B832-49EC-B597-F26C23EF8C86}"/>
              </a:ext>
            </a:extLst>
          </p:cNvPr>
          <p:cNvSpPr txBox="1"/>
          <p:nvPr/>
        </p:nvSpPr>
        <p:spPr>
          <a:xfrm>
            <a:off x="3474548" y="1693080"/>
            <a:ext cx="623566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6FDBED1-688B-452C-90CE-36BF4C222CF3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5325116-9545-4624-9ECF-EF4165157102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FE630D-9CC7-41AF-BB72-64C21F44E46F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0A9E85D-F0C5-4A52-9FB3-61FE6D43443F}"/>
              </a:ext>
            </a:extLst>
          </p:cNvPr>
          <p:cNvSpPr txBox="1"/>
          <p:nvPr/>
        </p:nvSpPr>
        <p:spPr>
          <a:xfrm>
            <a:off x="4849698" y="1692095"/>
            <a:ext cx="623566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Manzanas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42C7C18-D4FC-4209-B1FC-5C71F6C061B0}"/>
              </a:ext>
            </a:extLst>
          </p:cNvPr>
          <p:cNvSpPr/>
          <p:nvPr/>
        </p:nvSpPr>
        <p:spPr>
          <a:xfrm>
            <a:off x="3282442" y="2203495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Población expuesta en áreas de exposición por inundación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D874DFB-E13E-4573-B16D-E16EB6619998}"/>
              </a:ext>
            </a:extLst>
          </p:cNvPr>
          <p:cNvSpPr txBox="1"/>
          <p:nvPr/>
        </p:nvSpPr>
        <p:spPr>
          <a:xfrm>
            <a:off x="4942397" y="2553337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/>
              <a:t>33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4ABDAD7-BFE5-4A30-83B5-2C09F20743E7}"/>
              </a:ext>
            </a:extLst>
          </p:cNvPr>
          <p:cNvSpPr txBox="1"/>
          <p:nvPr/>
        </p:nvSpPr>
        <p:spPr>
          <a:xfrm>
            <a:off x="2229267" y="1802080"/>
            <a:ext cx="81324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dirty="0"/>
              <a:t>Cartografía de Peligros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BE56A3-BFB7-461A-AB77-F024DACBD2EE}"/>
              </a:ext>
            </a:extLst>
          </p:cNvPr>
          <p:cNvSpPr txBox="1"/>
          <p:nvPr/>
        </p:nvSpPr>
        <p:spPr>
          <a:xfrm>
            <a:off x="2229267" y="2194486"/>
            <a:ext cx="813240" cy="338554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Puntos críticos por inundación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D8D74F-8A84-4614-ABD4-DF73D4319577}"/>
              </a:ext>
            </a:extLst>
          </p:cNvPr>
          <p:cNvSpPr txBox="1"/>
          <p:nvPr/>
        </p:nvSpPr>
        <p:spPr>
          <a:xfrm>
            <a:off x="2224955" y="2559284"/>
            <a:ext cx="813240" cy="461665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Áreas de exposición por inundación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15DFCB2-A028-425A-B999-0DB253F03BF1}"/>
              </a:ext>
            </a:extLst>
          </p:cNvPr>
          <p:cNvSpPr txBox="1"/>
          <p:nvPr/>
        </p:nvSpPr>
        <p:spPr>
          <a:xfrm>
            <a:off x="2224955" y="3013822"/>
            <a:ext cx="813240" cy="338554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Fajas marginales</a:t>
            </a:r>
          </a:p>
        </p:txBody>
      </p:sp>
      <p:graphicFrame>
        <p:nvGraphicFramePr>
          <p:cNvPr id="35" name="Tabla 11">
            <a:extLst>
              <a:ext uri="{FF2B5EF4-FFF2-40B4-BE49-F238E27FC236}">
                <a16:creationId xmlns:a16="http://schemas.microsoft.com/office/drawing/2014/main" id="{9690663C-9175-499A-A890-B54B848D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09243"/>
              </p:ext>
            </p:extLst>
          </p:nvPr>
        </p:nvGraphicFramePr>
        <p:xfrm>
          <a:off x="4194221" y="3429000"/>
          <a:ext cx="2244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Áreas de inundación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 expuesta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1 254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E8386A1C-61EB-41F3-BE0B-EFE6895E33C8}"/>
              </a:ext>
            </a:extLst>
          </p:cNvPr>
          <p:cNvSpPr txBox="1"/>
          <p:nvPr/>
        </p:nvSpPr>
        <p:spPr>
          <a:xfrm>
            <a:off x="0" y="1100"/>
            <a:ext cx="200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Distrital/provincial/</a:t>
            </a:r>
          </a:p>
          <a:p>
            <a:r>
              <a:rPr lang="es-PE" dirty="0">
                <a:solidFill>
                  <a:srgbClr val="FF0000"/>
                </a:solidFill>
              </a:rPr>
              <a:t>departamental)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46B0CD5-8101-4B19-AA17-4F904AC98664}"/>
              </a:ext>
            </a:extLst>
          </p:cNvPr>
          <p:cNvSpPr txBox="1"/>
          <p:nvPr/>
        </p:nvSpPr>
        <p:spPr>
          <a:xfrm>
            <a:off x="2755437" y="172679"/>
            <a:ext cx="938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DISTRITO/PROVINCIA/DEPARTAMENTO</a:t>
            </a:r>
          </a:p>
          <a:p>
            <a:r>
              <a:rPr lang="es-PE" b="1" dirty="0"/>
              <a:t>SELECCIONADO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910CD3B-9B48-4B80-B62A-97DDC5440952}"/>
              </a:ext>
            </a:extLst>
          </p:cNvPr>
          <p:cNvSpPr/>
          <p:nvPr/>
        </p:nvSpPr>
        <p:spPr>
          <a:xfrm>
            <a:off x="4056282" y="1404734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FF0000"/>
                </a:solidFill>
              </a:rPr>
              <a:t>(cuando active la variable vivienda, la cantidad cambia según la variable </a:t>
            </a:r>
          </a:p>
        </p:txBody>
      </p:sp>
      <p:graphicFrame>
        <p:nvGraphicFramePr>
          <p:cNvPr id="47" name="Tabla 17">
            <a:extLst>
              <a:ext uri="{FF2B5EF4-FFF2-40B4-BE49-F238E27FC236}">
                <a16:creationId xmlns:a16="http://schemas.microsoft.com/office/drawing/2014/main" id="{96123F99-B32E-4C6C-9ED5-A2AAE330B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95945"/>
              </p:ext>
            </p:extLst>
          </p:nvPr>
        </p:nvGraphicFramePr>
        <p:xfrm>
          <a:off x="8998762" y="1110251"/>
          <a:ext cx="2133374" cy="382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0">
                  <a:extLst>
                    <a:ext uri="{9D8B030D-6E8A-4147-A177-3AD203B41FA5}">
                      <a16:colId xmlns:a16="http://schemas.microsoft.com/office/drawing/2014/main" val="3066414420"/>
                    </a:ext>
                  </a:extLst>
                </a:gridCol>
                <a:gridCol w="1211978">
                  <a:extLst>
                    <a:ext uri="{9D8B030D-6E8A-4147-A177-3AD203B41FA5}">
                      <a16:colId xmlns:a16="http://schemas.microsoft.com/office/drawing/2014/main" val="2995896126"/>
                    </a:ext>
                  </a:extLst>
                </a:gridCol>
                <a:gridCol w="387118">
                  <a:extLst>
                    <a:ext uri="{9D8B030D-6E8A-4147-A177-3AD203B41FA5}">
                      <a16:colId xmlns:a16="http://schemas.microsoft.com/office/drawing/2014/main" val="1041338940"/>
                    </a:ext>
                  </a:extLst>
                </a:gridCol>
                <a:gridCol w="315698">
                  <a:extLst>
                    <a:ext uri="{9D8B030D-6E8A-4147-A177-3AD203B41FA5}">
                      <a16:colId xmlns:a16="http://schemas.microsoft.com/office/drawing/2014/main" val="1681407546"/>
                    </a:ext>
                  </a:extLst>
                </a:gridCol>
              </a:tblGrid>
              <a:tr h="17544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N°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Elemento expuesto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Cantidad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Desc.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47903"/>
                  </a:ext>
                </a:extLst>
              </a:tr>
              <a:tr h="206072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Centros poblados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18842"/>
                  </a:ext>
                </a:extLst>
              </a:tr>
              <a:tr h="2116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Manzanas referenciales 2017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63596"/>
                  </a:ext>
                </a:extLst>
              </a:tr>
              <a:tr h="211218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Est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Salud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9337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Int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Educativas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83024"/>
                  </a:ext>
                </a:extLst>
              </a:tr>
              <a:tr h="22368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Penitenciarias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93503"/>
                  </a:ext>
                </a:extLst>
              </a:tr>
              <a:tr h="199534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Recursos para respuesta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1638"/>
                  </a:ext>
                </a:extLst>
              </a:tr>
              <a:tr h="158461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Comisarias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49896"/>
                  </a:ext>
                </a:extLst>
              </a:tr>
              <a:tr h="23750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Bomberos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65705"/>
                  </a:ext>
                </a:extLst>
              </a:tr>
              <a:tr h="22523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Tambos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972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Almacenes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6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Infraestructura vial y de 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6710"/>
                  </a:ext>
                </a:extLst>
              </a:tr>
              <a:tr h="185283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12751"/>
                  </a:ext>
                </a:extLst>
              </a:tr>
              <a:tr h="2205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ferroviaria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2828"/>
                  </a:ext>
                </a:extLst>
              </a:tr>
              <a:tr h="19636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vial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98066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Otra infraestructura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2135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(…) según listado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55824"/>
                  </a:ext>
                </a:extLst>
              </a:tr>
            </a:tbl>
          </a:graphicData>
        </a:graphic>
      </p:graphicFrame>
      <p:pic>
        <p:nvPicPr>
          <p:cNvPr id="48" name="Imagen 47">
            <a:extLst>
              <a:ext uri="{FF2B5EF4-FFF2-40B4-BE49-F238E27FC236}">
                <a16:creationId xmlns:a16="http://schemas.microsoft.com/office/drawing/2014/main" id="{ABA10AA3-428F-4FFF-BCC6-5F9EF166C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76" t="17105" r="11041" b="38508"/>
          <a:stretch/>
        </p:blipFill>
        <p:spPr>
          <a:xfrm>
            <a:off x="11164289" y="1116433"/>
            <a:ext cx="180918" cy="3707594"/>
          </a:xfrm>
          <a:prstGeom prst="rect">
            <a:avLst/>
          </a:prstGeom>
        </p:spPr>
      </p:pic>
      <p:pic>
        <p:nvPicPr>
          <p:cNvPr id="4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CC2DEAF-32AE-4C7B-82C4-8323263E5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41924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EC24108-5660-4AAD-A4A0-D0A936DB4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63022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79D8132-7A55-435A-A0F5-B2B68CB43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84646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17950FC2-7E25-4088-A4E8-0266F0760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3158" y="2071911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D1CD5E1-0E91-4685-84F5-9166F9819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30451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43EF8110-BA2E-4BA1-97EA-5FE610054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51549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cono De Vector De Descarga, Símbolo De Instalación ...">
            <a:extLst>
              <a:ext uri="{FF2B5EF4-FFF2-40B4-BE49-F238E27FC236}">
                <a16:creationId xmlns:a16="http://schemas.microsoft.com/office/drawing/2014/main" id="{1FE93328-56E3-4F1D-A8FD-20E22C0A6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73173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30A508E-D237-4447-8960-A7524D2FE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1212" y="295718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1D6317FA-5FC3-4C19-894C-623753A4D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677" y="3135790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82841E17-2827-4CE5-8C66-8157AB925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36839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97E7AE02-E0C9-42FA-82C3-5A44C3EAC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57937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65EAB20-B8E1-4DCE-8924-37CA5A589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79561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6638346-EAC8-4BEB-A77B-A275C1EA6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731" y="4021063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6B57315F-8552-42FC-BC70-7B1A94D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957" y="426000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62F59385-2728-46DE-8FA5-22BA07ED3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9847" y="448545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084C5E13-7D2D-43E2-B8F6-96428BB723B8}"/>
              </a:ext>
            </a:extLst>
          </p:cNvPr>
          <p:cNvSpPr/>
          <p:nvPr/>
        </p:nvSpPr>
        <p:spPr>
          <a:xfrm>
            <a:off x="3046819" y="4661581"/>
            <a:ext cx="54497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áreas de exposición a inundaciones </a:t>
            </a:r>
            <a:r>
              <a:rPr lang="es-PE" sz="1000" dirty="0">
                <a:solidFill>
                  <a:srgbClr val="FF0000"/>
                </a:solidFill>
              </a:rPr>
              <a:t>(tabla de áreas de exposición a inundaciones)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C3199EE-098E-4225-950A-24A4E7F339E9}"/>
              </a:ext>
            </a:extLst>
          </p:cNvPr>
          <p:cNvSpPr txBox="1"/>
          <p:nvPr/>
        </p:nvSpPr>
        <p:spPr>
          <a:xfrm>
            <a:off x="3194675" y="6321435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DD8D964-AEFB-48AB-9815-745C80D6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0096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4AD22E00-7006-4BD2-86AD-34AE843E8B18}"/>
              </a:ext>
            </a:extLst>
          </p:cNvPr>
          <p:cNvSpPr/>
          <p:nvPr/>
        </p:nvSpPr>
        <p:spPr>
          <a:xfrm>
            <a:off x="3108565" y="6135695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E3D4742-7D36-4C0C-AAEC-7E7160A3BACB}"/>
              </a:ext>
            </a:extLst>
          </p:cNvPr>
          <p:cNvSpPr/>
          <p:nvPr/>
        </p:nvSpPr>
        <p:spPr>
          <a:xfrm>
            <a:off x="3829059" y="6134155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PC</a:t>
            </a:r>
          </a:p>
        </p:txBody>
      </p:sp>
      <p:pic>
        <p:nvPicPr>
          <p:cNvPr id="6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D325506-4BBA-4671-878D-CAF8F91A3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6209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A4BB306-3CCA-4D9A-9610-9C82C6F9C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17600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3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0912E17D-F40B-47A8-9A49-07FFAD201059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81658"/>
              </p:ext>
            </p:extLst>
          </p:nvPr>
        </p:nvGraphicFramePr>
        <p:xfrm>
          <a:off x="3099171" y="4951027"/>
          <a:ext cx="8380146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Considerar todos los campos de la tabla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88726" y="758335"/>
            <a:ext cx="821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distrito/provincia/departamento seleccionado cuenta (o no cuenta) con XX fajas marginales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036F156-7B61-458A-8987-F7F5AC660C4A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F065967B-5394-4711-89A2-1242C7372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BF602FA-3D29-477E-A50F-C8EF15D4F88C}"/>
              </a:ext>
            </a:extLst>
          </p:cNvPr>
          <p:cNvSpPr txBox="1"/>
          <p:nvPr/>
        </p:nvSpPr>
        <p:spPr>
          <a:xfrm>
            <a:off x="3487896" y="1693080"/>
            <a:ext cx="603543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1F8FA1A-1089-4FF6-B937-67AD7B682ABC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9453C53-4338-4746-9EC3-9C8C04F313E2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AE27B54-033B-423B-A2D0-381ED57B1B29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66E43C-B515-4D48-BCA4-E42C2400B9BE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graphicFrame>
        <p:nvGraphicFramePr>
          <p:cNvPr id="39" name="Tabla 11">
            <a:extLst>
              <a:ext uri="{FF2B5EF4-FFF2-40B4-BE49-F238E27FC236}">
                <a16:creationId xmlns:a16="http://schemas.microsoft.com/office/drawing/2014/main" id="{8721F9E3-78CB-4ACE-868F-5B78DF0DD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44073"/>
              </p:ext>
            </p:extLst>
          </p:nvPr>
        </p:nvGraphicFramePr>
        <p:xfrm>
          <a:off x="4194221" y="3429000"/>
          <a:ext cx="2244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Fajas marginales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 err="1"/>
                        <a:t>xx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40" name="Rectángulo 39">
            <a:extLst>
              <a:ext uri="{FF2B5EF4-FFF2-40B4-BE49-F238E27FC236}">
                <a16:creationId xmlns:a16="http://schemas.microsoft.com/office/drawing/2014/main" id="{9EC6ACB4-1608-492E-BEFB-772910BA5682}"/>
              </a:ext>
            </a:extLst>
          </p:cNvPr>
          <p:cNvSpPr/>
          <p:nvPr/>
        </p:nvSpPr>
        <p:spPr>
          <a:xfrm>
            <a:off x="3282442" y="2203495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Población expuesta en fajas marginales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674859C-A89E-4753-9473-275A37E1FE38}"/>
              </a:ext>
            </a:extLst>
          </p:cNvPr>
          <p:cNvSpPr txBox="1"/>
          <p:nvPr/>
        </p:nvSpPr>
        <p:spPr>
          <a:xfrm>
            <a:off x="4942397" y="2553337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/>
              <a:t>33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118C38-00CD-4E45-90B4-1E2F3363DB83}"/>
              </a:ext>
            </a:extLst>
          </p:cNvPr>
          <p:cNvSpPr txBox="1"/>
          <p:nvPr/>
        </p:nvSpPr>
        <p:spPr>
          <a:xfrm>
            <a:off x="4849698" y="1692095"/>
            <a:ext cx="623566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Manzanas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CE95D6F-40E5-4A28-BCAB-A6922E9B33D7}"/>
              </a:ext>
            </a:extLst>
          </p:cNvPr>
          <p:cNvSpPr txBox="1"/>
          <p:nvPr/>
        </p:nvSpPr>
        <p:spPr>
          <a:xfrm>
            <a:off x="2229267" y="1802080"/>
            <a:ext cx="81324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dirty="0"/>
              <a:t>Cartografía de Peligros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AE19A9-284B-41E2-876D-23051D726675}"/>
              </a:ext>
            </a:extLst>
          </p:cNvPr>
          <p:cNvSpPr txBox="1"/>
          <p:nvPr/>
        </p:nvSpPr>
        <p:spPr>
          <a:xfrm>
            <a:off x="2229267" y="2194486"/>
            <a:ext cx="813240" cy="338554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Puntos críticos por inundación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5176CF3-6CE8-4CBF-9CE8-48A5C1902FFE}"/>
              </a:ext>
            </a:extLst>
          </p:cNvPr>
          <p:cNvSpPr txBox="1"/>
          <p:nvPr/>
        </p:nvSpPr>
        <p:spPr>
          <a:xfrm>
            <a:off x="2224955" y="2559284"/>
            <a:ext cx="813240" cy="461665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Áreas de exposición por inundación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05BFAB7-A52F-48EA-9F5E-0441878D6206}"/>
              </a:ext>
            </a:extLst>
          </p:cNvPr>
          <p:cNvSpPr txBox="1"/>
          <p:nvPr/>
        </p:nvSpPr>
        <p:spPr>
          <a:xfrm>
            <a:off x="2224955" y="3013822"/>
            <a:ext cx="813240" cy="338554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Fajas marginales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1F60CAB-2677-464F-A2F5-A3C92C979FF0}"/>
              </a:ext>
            </a:extLst>
          </p:cNvPr>
          <p:cNvSpPr txBox="1"/>
          <p:nvPr/>
        </p:nvSpPr>
        <p:spPr>
          <a:xfrm>
            <a:off x="0" y="1100"/>
            <a:ext cx="200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Distrital/provincial/</a:t>
            </a:r>
          </a:p>
          <a:p>
            <a:r>
              <a:rPr lang="es-PE" dirty="0">
                <a:solidFill>
                  <a:srgbClr val="FF0000"/>
                </a:solidFill>
              </a:rPr>
              <a:t>departamental)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399C37-5D6A-49DE-9C51-4D56DCD4DDA9}"/>
              </a:ext>
            </a:extLst>
          </p:cNvPr>
          <p:cNvSpPr txBox="1"/>
          <p:nvPr/>
        </p:nvSpPr>
        <p:spPr>
          <a:xfrm>
            <a:off x="2755437" y="172679"/>
            <a:ext cx="938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DISTRITO/PROVINCIA/DEPARTAMENTO</a:t>
            </a:r>
          </a:p>
          <a:p>
            <a:r>
              <a:rPr lang="es-PE" b="1" dirty="0"/>
              <a:t>SELECCIONADO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CB23E22-1481-4762-AAAB-6E41211E095C}"/>
              </a:ext>
            </a:extLst>
          </p:cNvPr>
          <p:cNvSpPr/>
          <p:nvPr/>
        </p:nvSpPr>
        <p:spPr>
          <a:xfrm>
            <a:off x="4056282" y="1404734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FF0000"/>
                </a:solidFill>
              </a:rPr>
              <a:t>(cuando active la variable vivienda, la cantidad cambia según la variable </a:t>
            </a:r>
          </a:p>
        </p:txBody>
      </p:sp>
      <p:graphicFrame>
        <p:nvGraphicFramePr>
          <p:cNvPr id="46" name="Tabla 17">
            <a:extLst>
              <a:ext uri="{FF2B5EF4-FFF2-40B4-BE49-F238E27FC236}">
                <a16:creationId xmlns:a16="http://schemas.microsoft.com/office/drawing/2014/main" id="{B5207460-1E1D-4091-94A8-894617BBD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95945"/>
              </p:ext>
            </p:extLst>
          </p:nvPr>
        </p:nvGraphicFramePr>
        <p:xfrm>
          <a:off x="8998762" y="1110251"/>
          <a:ext cx="2133374" cy="382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0">
                  <a:extLst>
                    <a:ext uri="{9D8B030D-6E8A-4147-A177-3AD203B41FA5}">
                      <a16:colId xmlns:a16="http://schemas.microsoft.com/office/drawing/2014/main" val="3066414420"/>
                    </a:ext>
                  </a:extLst>
                </a:gridCol>
                <a:gridCol w="1211978">
                  <a:extLst>
                    <a:ext uri="{9D8B030D-6E8A-4147-A177-3AD203B41FA5}">
                      <a16:colId xmlns:a16="http://schemas.microsoft.com/office/drawing/2014/main" val="2995896126"/>
                    </a:ext>
                  </a:extLst>
                </a:gridCol>
                <a:gridCol w="387118">
                  <a:extLst>
                    <a:ext uri="{9D8B030D-6E8A-4147-A177-3AD203B41FA5}">
                      <a16:colId xmlns:a16="http://schemas.microsoft.com/office/drawing/2014/main" val="1041338940"/>
                    </a:ext>
                  </a:extLst>
                </a:gridCol>
                <a:gridCol w="315698">
                  <a:extLst>
                    <a:ext uri="{9D8B030D-6E8A-4147-A177-3AD203B41FA5}">
                      <a16:colId xmlns:a16="http://schemas.microsoft.com/office/drawing/2014/main" val="1681407546"/>
                    </a:ext>
                  </a:extLst>
                </a:gridCol>
              </a:tblGrid>
              <a:tr h="17544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N°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Elemento expuesto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Cantidad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Desc.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47903"/>
                  </a:ext>
                </a:extLst>
              </a:tr>
              <a:tr h="206072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Centros poblados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18842"/>
                  </a:ext>
                </a:extLst>
              </a:tr>
              <a:tr h="2116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Manzanas referenciales 2017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63596"/>
                  </a:ext>
                </a:extLst>
              </a:tr>
              <a:tr h="211218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Est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Salud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9337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Int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Educativas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83024"/>
                  </a:ext>
                </a:extLst>
              </a:tr>
              <a:tr h="22368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Penitenciarias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93503"/>
                  </a:ext>
                </a:extLst>
              </a:tr>
              <a:tr h="199534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Recursos para respuesta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1638"/>
                  </a:ext>
                </a:extLst>
              </a:tr>
              <a:tr h="158461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Comisarias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49896"/>
                  </a:ext>
                </a:extLst>
              </a:tr>
              <a:tr h="23750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Bomberos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65705"/>
                  </a:ext>
                </a:extLst>
              </a:tr>
              <a:tr h="22523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Tambos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972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Almacenes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6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Infraestructura vial y de 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6710"/>
                  </a:ext>
                </a:extLst>
              </a:tr>
              <a:tr h="185283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12751"/>
                  </a:ext>
                </a:extLst>
              </a:tr>
              <a:tr h="2205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ferroviaria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2828"/>
                  </a:ext>
                </a:extLst>
              </a:tr>
              <a:tr h="19636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vial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98066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Otra infraestructura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2135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(…) según listado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55824"/>
                  </a:ext>
                </a:extLst>
              </a:tr>
            </a:tbl>
          </a:graphicData>
        </a:graphic>
      </p:graphicFrame>
      <p:pic>
        <p:nvPicPr>
          <p:cNvPr id="47" name="Imagen 46">
            <a:extLst>
              <a:ext uri="{FF2B5EF4-FFF2-40B4-BE49-F238E27FC236}">
                <a16:creationId xmlns:a16="http://schemas.microsoft.com/office/drawing/2014/main" id="{4D8F9352-5BA8-4F2F-8299-1277A7D1D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76" t="17105" r="11041" b="38508"/>
          <a:stretch/>
        </p:blipFill>
        <p:spPr>
          <a:xfrm>
            <a:off x="11164289" y="1116433"/>
            <a:ext cx="180918" cy="3707594"/>
          </a:xfrm>
          <a:prstGeom prst="rect">
            <a:avLst/>
          </a:prstGeom>
        </p:spPr>
      </p:pic>
      <p:pic>
        <p:nvPicPr>
          <p:cNvPr id="4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AE7F8B7-9012-4C3C-B895-EC08E45BA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41924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CBED6545-D305-4AA4-8044-6FC35832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63022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FFFF1E9C-457E-4DF3-AA34-20F74BDDE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84646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0CDA12C-2B6F-4CE3-9EBC-FAEE51064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3158" y="2071911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D8746A2-3171-401C-ABBA-7B7F62F70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30451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5C278017-0364-4037-A559-22498E848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51549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FC37273-2ACD-4B9B-91A2-2D396508D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73173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cono De Vector De Descarga, Símbolo De Instalación ...">
            <a:extLst>
              <a:ext uri="{FF2B5EF4-FFF2-40B4-BE49-F238E27FC236}">
                <a16:creationId xmlns:a16="http://schemas.microsoft.com/office/drawing/2014/main" id="{477E9933-E81B-45C0-B041-B77D6408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1212" y="295718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C80392D-7564-4F53-AFDB-1425ECDB6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677" y="3135790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693869DF-1F02-492C-A858-4DC2C22AD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36839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1CAB8DC2-17E4-438D-8F7F-485701A06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57937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853E7B9-0EAD-4943-AB93-F7FA765E7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79561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966524DF-68B7-48A5-B88A-BCA8CFAE0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731" y="4021063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FF52AE7A-1768-4BB1-B920-D0E831237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957" y="426000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C9669E1-4506-4BF5-A8EE-513D80F13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9847" y="448545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88E544DC-E6BA-4D57-8ADD-EBAAA3A06D51}"/>
              </a:ext>
            </a:extLst>
          </p:cNvPr>
          <p:cNvSpPr txBox="1"/>
          <p:nvPr/>
        </p:nvSpPr>
        <p:spPr>
          <a:xfrm>
            <a:off x="3094859" y="4218246"/>
            <a:ext cx="5297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Nota: Las fajas marginales son aquellas </a:t>
            </a:r>
            <a:r>
              <a:rPr lang="es-PE" sz="1000" dirty="0" err="1"/>
              <a:t>xxxxx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endParaRPr lang="es-PE" sz="1000" dirty="0"/>
          </a:p>
          <a:p>
            <a:r>
              <a:rPr lang="es-PE" sz="1000" dirty="0" err="1"/>
              <a:t>Xxxx</a:t>
            </a:r>
            <a:r>
              <a:rPr lang="es-PE" sz="1000" dirty="0"/>
              <a:t>  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</a:t>
            </a:r>
            <a:r>
              <a:rPr lang="es-PE" sz="1000" dirty="0" err="1"/>
              <a:t>xxxxxxxxxxxxxxxxxxxx</a:t>
            </a:r>
            <a:endParaRPr lang="es-PE" sz="10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21C9C50-EC5F-4917-9302-1C1744017140}"/>
              </a:ext>
            </a:extLst>
          </p:cNvPr>
          <p:cNvSpPr/>
          <p:nvPr/>
        </p:nvSpPr>
        <p:spPr>
          <a:xfrm>
            <a:off x="3046819" y="4661581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fajas marginales</a:t>
            </a:r>
            <a:r>
              <a:rPr lang="es-PE" sz="1000" dirty="0">
                <a:solidFill>
                  <a:srgbClr val="FF0000"/>
                </a:solidFill>
              </a:rPr>
              <a:t> (tabla de fajas marginales)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AE6DD-631A-4FF2-9568-054D34E635EE}"/>
              </a:ext>
            </a:extLst>
          </p:cNvPr>
          <p:cNvSpPr txBox="1"/>
          <p:nvPr/>
        </p:nvSpPr>
        <p:spPr>
          <a:xfrm>
            <a:off x="3194675" y="6321435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1B3449FF-1CF0-48F1-93FE-F032AABD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0096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ángulo 67">
            <a:extLst>
              <a:ext uri="{FF2B5EF4-FFF2-40B4-BE49-F238E27FC236}">
                <a16:creationId xmlns:a16="http://schemas.microsoft.com/office/drawing/2014/main" id="{44626895-1CCE-4E13-B353-21127AA60479}"/>
              </a:ext>
            </a:extLst>
          </p:cNvPr>
          <p:cNvSpPr/>
          <p:nvPr/>
        </p:nvSpPr>
        <p:spPr>
          <a:xfrm>
            <a:off x="3108565" y="6135695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94F668C-49B3-47B5-AB15-B5E4C97CD12C}"/>
              </a:ext>
            </a:extLst>
          </p:cNvPr>
          <p:cNvSpPr/>
          <p:nvPr/>
        </p:nvSpPr>
        <p:spPr>
          <a:xfrm>
            <a:off x="3829059" y="6134155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PC</a:t>
            </a:r>
          </a:p>
        </p:txBody>
      </p:sp>
      <p:pic>
        <p:nvPicPr>
          <p:cNvPr id="7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869274A-2ACD-48D9-9ED6-7A1143CD7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6209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4FB9F09-E8E7-4855-93E9-87B87098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17600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9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>
            <a:extLst>
              <a:ext uri="{FF2B5EF4-FFF2-40B4-BE49-F238E27FC236}">
                <a16:creationId xmlns:a16="http://schemas.microsoft.com/office/drawing/2014/main" id="{A977FDEA-0B46-4E0F-AD3D-D1E09CB14F80}"/>
              </a:ext>
            </a:extLst>
          </p:cNvPr>
          <p:cNvSpPr txBox="1"/>
          <p:nvPr/>
        </p:nvSpPr>
        <p:spPr>
          <a:xfrm>
            <a:off x="3670612" y="2905780"/>
            <a:ext cx="4981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/>
              <a:t>CAPAS MOVIMIENTOS EN MASA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545E1C-46D9-4825-ABEB-A228EF9407FF}"/>
              </a:ext>
            </a:extLst>
          </p:cNvPr>
          <p:cNvSpPr txBox="1"/>
          <p:nvPr/>
        </p:nvSpPr>
        <p:spPr>
          <a:xfrm>
            <a:off x="3528617" y="2457479"/>
            <a:ext cx="552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/>
              <a:t>GRUPO CARTOGRAFÍA DE PELIGROS</a:t>
            </a:r>
          </a:p>
        </p:txBody>
      </p:sp>
    </p:spTree>
    <p:extLst>
      <p:ext uri="{BB962C8B-B14F-4D97-AF65-F5344CB8AC3E}">
        <p14:creationId xmlns:p14="http://schemas.microsoft.com/office/powerpoint/2010/main" val="184974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7CBA372-6A7F-4882-AB68-EE20D96B0B7B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/>
        </p:nvGraphicFramePr>
        <p:xfrm>
          <a:off x="3099171" y="4951027"/>
          <a:ext cx="8380146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Considerar todos los campos de la tabla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ACC34-B6C7-40D4-810B-433C2F745EA1}"/>
              </a:ext>
            </a:extLst>
          </p:cNvPr>
          <p:cNvSpPr txBox="1"/>
          <p:nvPr/>
        </p:nvSpPr>
        <p:spPr>
          <a:xfrm>
            <a:off x="2229267" y="1802080"/>
            <a:ext cx="81324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/>
              <a:t>Cartografía de Peligros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200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Distrital/provincial/</a:t>
            </a:r>
          </a:p>
          <a:p>
            <a:r>
              <a:rPr lang="es-PE" dirty="0">
                <a:solidFill>
                  <a:srgbClr val="FF0000"/>
                </a:solidFill>
              </a:rPr>
              <a:t>departamental)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099171" y="781155"/>
            <a:ext cx="82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distrito/provincia/departamento seleccionado cuenta (o no cuenta) con XX zonas criticas por movimientos en masa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8AAEB8-42B9-48E8-A86E-93454578591A}"/>
              </a:ext>
            </a:extLst>
          </p:cNvPr>
          <p:cNvSpPr txBox="1"/>
          <p:nvPr/>
        </p:nvSpPr>
        <p:spPr>
          <a:xfrm>
            <a:off x="2755437" y="172679"/>
            <a:ext cx="938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DISTRITO/PROVINCIA/DEPARTAMENTO</a:t>
            </a:r>
          </a:p>
          <a:p>
            <a:r>
              <a:rPr lang="es-PE" b="1" dirty="0"/>
              <a:t>SELECCIONADO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F71967-BDD4-423F-A8B0-7D3FB88A9B9F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DAB0AB-7634-4735-9BFA-2C306C4C377A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1360C18B-3A6C-40A5-9389-259766F08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9754"/>
              </p:ext>
            </p:extLst>
          </p:nvPr>
        </p:nvGraphicFramePr>
        <p:xfrm>
          <a:off x="4194221" y="3429000"/>
          <a:ext cx="224484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Peligro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Cantidad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derrumbe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flujo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76271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29" name="Rectángulo 28">
            <a:extLst>
              <a:ext uri="{FF2B5EF4-FFF2-40B4-BE49-F238E27FC236}">
                <a16:creationId xmlns:a16="http://schemas.microsoft.com/office/drawing/2014/main" id="{5A11F75B-558E-4A0A-998C-B15B4DF6E72A}"/>
              </a:ext>
            </a:extLst>
          </p:cNvPr>
          <p:cNvSpPr/>
          <p:nvPr/>
        </p:nvSpPr>
        <p:spPr>
          <a:xfrm>
            <a:off x="3265006" y="1590094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Zonas críticas por movimientos en masa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9E453C-535E-4F6D-A2CF-8B4D276B658A}"/>
              </a:ext>
            </a:extLst>
          </p:cNvPr>
          <p:cNvSpPr txBox="1"/>
          <p:nvPr/>
        </p:nvSpPr>
        <p:spPr>
          <a:xfrm>
            <a:off x="8148628" y="2384060"/>
            <a:ext cx="3244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Las zonas críticas por movimientos en masa son aquellas </a:t>
            </a:r>
            <a:r>
              <a:rPr lang="es-PE" dirty="0" err="1"/>
              <a:t>xxxxx</a:t>
            </a:r>
            <a:r>
              <a:rPr lang="es-PE" dirty="0"/>
              <a:t> </a:t>
            </a:r>
            <a:r>
              <a:rPr lang="es-PE" dirty="0" err="1"/>
              <a:t>xxxx</a:t>
            </a:r>
            <a:endParaRPr lang="es-PE" dirty="0"/>
          </a:p>
          <a:p>
            <a:r>
              <a:rPr lang="es-PE" dirty="0" err="1"/>
              <a:t>Xxxx</a:t>
            </a:r>
            <a:r>
              <a:rPr lang="es-PE" dirty="0"/>
              <a:t>   </a:t>
            </a:r>
            <a:r>
              <a:rPr lang="es-PE" dirty="0" err="1"/>
              <a:t>xxxx</a:t>
            </a:r>
            <a:r>
              <a:rPr lang="es-PE" dirty="0"/>
              <a:t> </a:t>
            </a:r>
            <a:r>
              <a:rPr lang="es-PE" dirty="0" err="1"/>
              <a:t>xxxx</a:t>
            </a:r>
            <a:r>
              <a:rPr lang="es-PE" dirty="0"/>
              <a:t>  </a:t>
            </a:r>
            <a:r>
              <a:rPr lang="es-PE" dirty="0" err="1"/>
              <a:t>xxxxxxxxxxxxxxxxxxxx</a:t>
            </a:r>
            <a:endParaRPr lang="es-PE" dirty="0"/>
          </a:p>
          <a:p>
            <a:r>
              <a:rPr lang="es-PE" dirty="0" err="1"/>
              <a:t>Xxxxxx</a:t>
            </a:r>
            <a:r>
              <a:rPr lang="es-PE" dirty="0"/>
              <a:t>   </a:t>
            </a:r>
            <a:r>
              <a:rPr lang="es-PE" dirty="0" err="1"/>
              <a:t>xxx</a:t>
            </a:r>
            <a:r>
              <a:rPr lang="es-PE" dirty="0"/>
              <a:t>  </a:t>
            </a:r>
            <a:r>
              <a:rPr lang="es-PE" dirty="0" err="1"/>
              <a:t>xx</a:t>
            </a:r>
            <a:r>
              <a:rPr lang="es-PE" dirty="0"/>
              <a:t> x </a:t>
            </a:r>
            <a:r>
              <a:rPr lang="es-PE" dirty="0" err="1"/>
              <a:t>x</a:t>
            </a:r>
            <a:r>
              <a:rPr lang="es-PE" dirty="0"/>
              <a:t> </a:t>
            </a:r>
            <a:r>
              <a:rPr lang="es-PE" dirty="0" err="1"/>
              <a:t>x</a:t>
            </a:r>
            <a:r>
              <a:rPr lang="es-PE" dirty="0"/>
              <a:t> </a:t>
            </a:r>
            <a:r>
              <a:rPr lang="es-PE" dirty="0" err="1"/>
              <a:t>x</a:t>
            </a:r>
            <a:r>
              <a:rPr lang="es-PE" dirty="0"/>
              <a:t> </a:t>
            </a:r>
            <a:r>
              <a:rPr lang="es-PE" dirty="0" err="1"/>
              <a:t>xxxxxxxxxxxxxx</a:t>
            </a:r>
            <a:r>
              <a:rPr lang="es-PE" dirty="0"/>
              <a:t>          </a:t>
            </a:r>
            <a:r>
              <a:rPr lang="es-PE" dirty="0" err="1"/>
              <a:t>xxxxxx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5CF900-7E39-4809-BC0A-926E06EE702C}"/>
              </a:ext>
            </a:extLst>
          </p:cNvPr>
          <p:cNvSpPr txBox="1"/>
          <p:nvPr/>
        </p:nvSpPr>
        <p:spPr>
          <a:xfrm>
            <a:off x="2229267" y="2194486"/>
            <a:ext cx="813240" cy="338554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Puntos críticos por inundación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26F94E9-DED5-4E8B-B43D-6A795011BF70}"/>
              </a:ext>
            </a:extLst>
          </p:cNvPr>
          <p:cNvSpPr txBox="1"/>
          <p:nvPr/>
        </p:nvSpPr>
        <p:spPr>
          <a:xfrm>
            <a:off x="2224955" y="2559284"/>
            <a:ext cx="813240" cy="461665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Áreas de exposición por inundación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3DFEC3-9060-43DE-892D-33940540705D}"/>
              </a:ext>
            </a:extLst>
          </p:cNvPr>
          <p:cNvSpPr txBox="1"/>
          <p:nvPr/>
        </p:nvSpPr>
        <p:spPr>
          <a:xfrm>
            <a:off x="2224955" y="3013822"/>
            <a:ext cx="813240" cy="338554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Fajas marginales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E129A66-42D9-4081-A247-5EF49218F51A}"/>
              </a:ext>
            </a:extLst>
          </p:cNvPr>
          <p:cNvSpPr txBox="1"/>
          <p:nvPr/>
        </p:nvSpPr>
        <p:spPr>
          <a:xfrm>
            <a:off x="2229267" y="3352414"/>
            <a:ext cx="813240" cy="41549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700" dirty="0"/>
              <a:t>Zonas criticas por </a:t>
            </a:r>
            <a:r>
              <a:rPr lang="es-PE" sz="700" dirty="0" err="1"/>
              <a:t>mov</a:t>
            </a:r>
            <a:r>
              <a:rPr lang="es-PE" sz="700" dirty="0"/>
              <a:t>. en masa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7BBE492-91F2-45E5-B113-22C2FAACA00F}"/>
              </a:ext>
            </a:extLst>
          </p:cNvPr>
          <p:cNvSpPr txBox="1"/>
          <p:nvPr/>
        </p:nvSpPr>
        <p:spPr>
          <a:xfrm>
            <a:off x="2224955" y="3717212"/>
            <a:ext cx="813240" cy="461665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Áreas de exposición por </a:t>
            </a:r>
            <a:r>
              <a:rPr lang="es-PE" sz="800" dirty="0" err="1"/>
              <a:t>mov</a:t>
            </a:r>
            <a:r>
              <a:rPr lang="es-PE" sz="800" dirty="0"/>
              <a:t>. masa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3C856C97-DEED-4AE6-B8C8-8AF11DC8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16" y="1915850"/>
            <a:ext cx="1387710" cy="1392597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0AE40726-B9F3-485E-82AB-50444A205AA8}"/>
              </a:ext>
            </a:extLst>
          </p:cNvPr>
          <p:cNvSpPr txBox="1"/>
          <p:nvPr/>
        </p:nvSpPr>
        <p:spPr>
          <a:xfrm>
            <a:off x="3853860" y="3109355"/>
            <a:ext cx="10727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derrumbe (</a:t>
            </a:r>
            <a:r>
              <a:rPr lang="es-PE" sz="1000" dirty="0">
                <a:solidFill>
                  <a:srgbClr val="FF0000"/>
                </a:solidFill>
              </a:rPr>
              <a:t>valor</a:t>
            </a:r>
            <a:r>
              <a:rPr lang="es-PE" sz="1000" dirty="0"/>
              <a:t>)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D8769E1-0C2C-475F-B6C4-77D0D951C8E6}"/>
              </a:ext>
            </a:extLst>
          </p:cNvPr>
          <p:cNvSpPr txBox="1"/>
          <p:nvPr/>
        </p:nvSpPr>
        <p:spPr>
          <a:xfrm>
            <a:off x="5569032" y="1892583"/>
            <a:ext cx="7825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flujo (</a:t>
            </a:r>
            <a:r>
              <a:rPr lang="es-PE" sz="1000" dirty="0">
                <a:solidFill>
                  <a:srgbClr val="FF0000"/>
                </a:solidFill>
              </a:rPr>
              <a:t>valor</a:t>
            </a:r>
            <a:r>
              <a:rPr lang="es-PE" sz="1000" dirty="0"/>
              <a:t>)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E28F180-9AE1-4206-86D4-FE010F0AD300}"/>
              </a:ext>
            </a:extLst>
          </p:cNvPr>
          <p:cNvSpPr/>
          <p:nvPr/>
        </p:nvSpPr>
        <p:spPr>
          <a:xfrm>
            <a:off x="3046819" y="4661581"/>
            <a:ext cx="5101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zonas criticas por movimientos en masa</a:t>
            </a:r>
            <a:r>
              <a:rPr lang="es-PE" sz="1000" dirty="0">
                <a:solidFill>
                  <a:srgbClr val="FF0000"/>
                </a:solidFill>
              </a:rPr>
              <a:t> (tabla de zonas criticas por </a:t>
            </a:r>
            <a:r>
              <a:rPr lang="es-PE" sz="1000" dirty="0" err="1">
                <a:solidFill>
                  <a:srgbClr val="FF0000"/>
                </a:solidFill>
              </a:rPr>
              <a:t>mov</a:t>
            </a:r>
            <a:r>
              <a:rPr lang="es-PE" sz="1000" dirty="0">
                <a:solidFill>
                  <a:srgbClr val="FF0000"/>
                </a:solidFill>
              </a:rPr>
              <a:t>. en masa)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595D56B-CDFD-406B-A4F2-0BEE78657308}"/>
              </a:ext>
            </a:extLst>
          </p:cNvPr>
          <p:cNvSpPr txBox="1"/>
          <p:nvPr/>
        </p:nvSpPr>
        <p:spPr>
          <a:xfrm>
            <a:off x="3194675" y="6321435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A3E885DF-491C-4FB1-9A8F-7DD4636D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0096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63750136-505A-440B-8BC0-FEF78889026D}"/>
              </a:ext>
            </a:extLst>
          </p:cNvPr>
          <p:cNvSpPr/>
          <p:nvPr/>
        </p:nvSpPr>
        <p:spPr>
          <a:xfrm>
            <a:off x="3108565" y="6135695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E1A175B-BC5E-45A5-9B02-C5EB3454E523}"/>
              </a:ext>
            </a:extLst>
          </p:cNvPr>
          <p:cNvSpPr/>
          <p:nvPr/>
        </p:nvSpPr>
        <p:spPr>
          <a:xfrm>
            <a:off x="3829059" y="6134155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ZC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4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0FBAC8E-0E8B-474E-9A43-ECB7361F1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6209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A1350FB-E4D7-490F-B8A1-B1862090A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17600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21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2DE51AC6-BC89-4A58-9391-BFD8EEB18D87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55407" y="772789"/>
            <a:ext cx="826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</a:lstStyle>
          <a:p>
            <a:r>
              <a:rPr lang="es-PE" dirty="0"/>
              <a:t>El distrito/provincia/departamento cuenta (o no cuenta) con XX áreas de exposición por movimientos en masa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02EF212-C6FB-45ED-8246-EFB644BF0EF5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C5DC391B-C81D-4447-84E1-07F6CD85AE28}"/>
              </a:ext>
            </a:extLst>
          </p:cNvPr>
          <p:cNvGraphicFramePr>
            <a:graphicFrameLocks noGrp="1"/>
          </p:cNvGraphicFramePr>
          <p:nvPr/>
        </p:nvGraphicFramePr>
        <p:xfrm>
          <a:off x="3099171" y="4951027"/>
          <a:ext cx="8380146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Considerar todos los campos de la tabla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(…)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xxxxx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9F1E4D11-135F-44F8-B64E-B8F92D1412B2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5D528DD-D8CA-43F0-AC3C-47BDDAF9AD37}"/>
              </a:ext>
            </a:extLst>
          </p:cNvPr>
          <p:cNvSpPr txBox="1"/>
          <p:nvPr/>
        </p:nvSpPr>
        <p:spPr>
          <a:xfrm>
            <a:off x="3070525" y="4169552"/>
            <a:ext cx="567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Las áreas de exposición por movimientos en masa son aquellas </a:t>
            </a:r>
            <a:r>
              <a:rPr lang="es-PE" sz="1000" dirty="0" err="1"/>
              <a:t>xxxxx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endParaRPr lang="es-PE" sz="1000" dirty="0"/>
          </a:p>
          <a:p>
            <a:r>
              <a:rPr lang="es-PE" sz="1000" dirty="0" err="1"/>
              <a:t>Xxxx</a:t>
            </a:r>
            <a:r>
              <a:rPr lang="es-PE" sz="1000" dirty="0"/>
              <a:t>   </a:t>
            </a:r>
            <a:r>
              <a:rPr lang="es-PE" sz="1000" dirty="0" err="1"/>
              <a:t>xxxx</a:t>
            </a:r>
            <a:r>
              <a:rPr lang="es-PE" sz="1000" dirty="0"/>
              <a:t> </a:t>
            </a:r>
            <a:r>
              <a:rPr lang="es-PE" sz="1000" dirty="0" err="1"/>
              <a:t>xxxx</a:t>
            </a:r>
            <a:r>
              <a:rPr lang="es-PE" sz="1000" dirty="0"/>
              <a:t>  </a:t>
            </a:r>
            <a:r>
              <a:rPr lang="es-PE" sz="1000" dirty="0" err="1"/>
              <a:t>xxxxxxxxxxxxxxxxxxxx</a:t>
            </a:r>
            <a:endParaRPr lang="es-PE" sz="1000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C65FD9D-0A3B-4A42-9CFF-BA267135C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11BA25D-B832-49EC-B597-F26C23EF8C86}"/>
              </a:ext>
            </a:extLst>
          </p:cNvPr>
          <p:cNvSpPr txBox="1"/>
          <p:nvPr/>
        </p:nvSpPr>
        <p:spPr>
          <a:xfrm>
            <a:off x="3474548" y="1693080"/>
            <a:ext cx="623566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6FDBED1-688B-452C-90CE-36BF4C222CF3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5325116-9545-4624-9ECF-EF4165157102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FE630D-9CC7-41AF-BB72-64C21F44E46F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0A9E85D-F0C5-4A52-9FB3-61FE6D43443F}"/>
              </a:ext>
            </a:extLst>
          </p:cNvPr>
          <p:cNvSpPr txBox="1"/>
          <p:nvPr/>
        </p:nvSpPr>
        <p:spPr>
          <a:xfrm>
            <a:off x="4849698" y="1692095"/>
            <a:ext cx="623566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Manzanas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42C7C18-D4FC-4209-B1FC-5C71F6C061B0}"/>
              </a:ext>
            </a:extLst>
          </p:cNvPr>
          <p:cNvSpPr/>
          <p:nvPr/>
        </p:nvSpPr>
        <p:spPr>
          <a:xfrm>
            <a:off x="3282442" y="2203495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Población expuesta en áreas de exposición por </a:t>
            </a:r>
            <a:r>
              <a:rPr lang="es-PE" sz="1000" b="1" dirty="0" err="1"/>
              <a:t>mov</a:t>
            </a:r>
            <a:r>
              <a:rPr lang="es-PE" sz="1000" b="1" dirty="0"/>
              <a:t>. en masa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D874DFB-E13E-4573-B16D-E16EB6619998}"/>
              </a:ext>
            </a:extLst>
          </p:cNvPr>
          <p:cNvSpPr txBox="1"/>
          <p:nvPr/>
        </p:nvSpPr>
        <p:spPr>
          <a:xfrm>
            <a:off x="4942397" y="2553337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/>
              <a:t>33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4ABDAD7-BFE5-4A30-83B5-2C09F20743E7}"/>
              </a:ext>
            </a:extLst>
          </p:cNvPr>
          <p:cNvSpPr txBox="1"/>
          <p:nvPr/>
        </p:nvSpPr>
        <p:spPr>
          <a:xfrm>
            <a:off x="2229267" y="1802080"/>
            <a:ext cx="81324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dirty="0"/>
              <a:t>Cartografía de Peligros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BE56A3-BFB7-461A-AB77-F024DACBD2EE}"/>
              </a:ext>
            </a:extLst>
          </p:cNvPr>
          <p:cNvSpPr txBox="1"/>
          <p:nvPr/>
        </p:nvSpPr>
        <p:spPr>
          <a:xfrm>
            <a:off x="2229267" y="2194486"/>
            <a:ext cx="813240" cy="338554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Puntos críticos por inundación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D8D74F-8A84-4614-ABD4-DF73D4319577}"/>
              </a:ext>
            </a:extLst>
          </p:cNvPr>
          <p:cNvSpPr txBox="1"/>
          <p:nvPr/>
        </p:nvSpPr>
        <p:spPr>
          <a:xfrm>
            <a:off x="2224955" y="2559284"/>
            <a:ext cx="813240" cy="461665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Áreas de exposición por inundación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15DFCB2-A028-425A-B999-0DB253F03BF1}"/>
              </a:ext>
            </a:extLst>
          </p:cNvPr>
          <p:cNvSpPr txBox="1"/>
          <p:nvPr/>
        </p:nvSpPr>
        <p:spPr>
          <a:xfrm>
            <a:off x="2224955" y="3013822"/>
            <a:ext cx="813240" cy="338554"/>
          </a:xfrm>
          <a:prstGeom prst="rect">
            <a:avLst/>
          </a:prstGeom>
          <a:solidFill>
            <a:srgbClr val="CCCC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Fajas marginales</a:t>
            </a:r>
          </a:p>
        </p:txBody>
      </p:sp>
      <p:graphicFrame>
        <p:nvGraphicFramePr>
          <p:cNvPr id="35" name="Tabla 11">
            <a:extLst>
              <a:ext uri="{FF2B5EF4-FFF2-40B4-BE49-F238E27FC236}">
                <a16:creationId xmlns:a16="http://schemas.microsoft.com/office/drawing/2014/main" id="{9690663C-9175-499A-A890-B54B848D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607"/>
              </p:ext>
            </p:extLst>
          </p:nvPr>
        </p:nvGraphicFramePr>
        <p:xfrm>
          <a:off x="4194221" y="3429000"/>
          <a:ext cx="22448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Áreas de exposición por </a:t>
                      </a:r>
                      <a:r>
                        <a:rPr lang="es-PE" sz="800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. en masa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 expuesta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1 254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/>
                        <a:t>1 254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E8386A1C-61EB-41F3-BE0B-EFE6895E33C8}"/>
              </a:ext>
            </a:extLst>
          </p:cNvPr>
          <p:cNvSpPr txBox="1"/>
          <p:nvPr/>
        </p:nvSpPr>
        <p:spPr>
          <a:xfrm>
            <a:off x="0" y="1100"/>
            <a:ext cx="200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Distrital/provincial/</a:t>
            </a:r>
          </a:p>
          <a:p>
            <a:r>
              <a:rPr lang="es-PE" dirty="0">
                <a:solidFill>
                  <a:srgbClr val="FF0000"/>
                </a:solidFill>
              </a:rPr>
              <a:t>departamental)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46B0CD5-8101-4B19-AA17-4F904AC98664}"/>
              </a:ext>
            </a:extLst>
          </p:cNvPr>
          <p:cNvSpPr txBox="1"/>
          <p:nvPr/>
        </p:nvSpPr>
        <p:spPr>
          <a:xfrm>
            <a:off x="2755437" y="172679"/>
            <a:ext cx="938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DISTRITO/PROVINCIA/DEPARTAMENTO</a:t>
            </a:r>
          </a:p>
          <a:p>
            <a:r>
              <a:rPr lang="es-PE" b="1" dirty="0"/>
              <a:t>SELECCIONADO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695972C-B9F5-43C2-A6D9-424AD808B672}"/>
              </a:ext>
            </a:extLst>
          </p:cNvPr>
          <p:cNvSpPr txBox="1"/>
          <p:nvPr/>
        </p:nvSpPr>
        <p:spPr>
          <a:xfrm>
            <a:off x="2229267" y="3352414"/>
            <a:ext cx="813240" cy="415498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700" dirty="0"/>
              <a:t>Zonas criticas por </a:t>
            </a:r>
            <a:r>
              <a:rPr lang="es-PE" sz="700" dirty="0" err="1"/>
              <a:t>mov</a:t>
            </a:r>
            <a:r>
              <a:rPr lang="es-PE" sz="700" dirty="0"/>
              <a:t>. en masa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6EB7054-FB51-43E7-BCCA-8C725C7023A0}"/>
              </a:ext>
            </a:extLst>
          </p:cNvPr>
          <p:cNvSpPr txBox="1"/>
          <p:nvPr/>
        </p:nvSpPr>
        <p:spPr>
          <a:xfrm>
            <a:off x="2224955" y="3717212"/>
            <a:ext cx="813240" cy="461665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800" dirty="0"/>
              <a:t>Áreas de exposición por </a:t>
            </a:r>
            <a:r>
              <a:rPr lang="es-PE" sz="800" dirty="0" err="1"/>
              <a:t>mov</a:t>
            </a:r>
            <a:r>
              <a:rPr lang="es-PE" sz="800" dirty="0"/>
              <a:t>. masa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06183EF-D7D0-4C67-9AB0-CAE856672177}"/>
              </a:ext>
            </a:extLst>
          </p:cNvPr>
          <p:cNvSpPr/>
          <p:nvPr/>
        </p:nvSpPr>
        <p:spPr>
          <a:xfrm>
            <a:off x="4056282" y="1404734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FF0000"/>
                </a:solidFill>
              </a:rPr>
              <a:t>(cuando active la variable vivienda, la cantidad cambia según la variable 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44A8874-3A12-454D-ACC5-FE11BDD270A8}"/>
              </a:ext>
            </a:extLst>
          </p:cNvPr>
          <p:cNvSpPr/>
          <p:nvPr/>
        </p:nvSpPr>
        <p:spPr>
          <a:xfrm>
            <a:off x="3046819" y="4661581"/>
            <a:ext cx="56610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áreas de exposición por movimientos en masa </a:t>
            </a:r>
            <a:r>
              <a:rPr lang="es-PE" sz="1000" dirty="0">
                <a:solidFill>
                  <a:srgbClr val="FF0000"/>
                </a:solidFill>
              </a:rPr>
              <a:t>(tabla de áreas de exposición a </a:t>
            </a:r>
            <a:r>
              <a:rPr lang="es-PE" sz="1000" dirty="0" err="1">
                <a:solidFill>
                  <a:srgbClr val="FF0000"/>
                </a:solidFill>
              </a:rPr>
              <a:t>mov</a:t>
            </a:r>
            <a:r>
              <a:rPr lang="es-PE" sz="1000" dirty="0">
                <a:solidFill>
                  <a:srgbClr val="FF0000"/>
                </a:solidFill>
              </a:rPr>
              <a:t>. en masa)</a:t>
            </a:r>
          </a:p>
        </p:txBody>
      </p:sp>
      <p:graphicFrame>
        <p:nvGraphicFramePr>
          <p:cNvPr id="57" name="Tabla 17">
            <a:extLst>
              <a:ext uri="{FF2B5EF4-FFF2-40B4-BE49-F238E27FC236}">
                <a16:creationId xmlns:a16="http://schemas.microsoft.com/office/drawing/2014/main" id="{6B2673CC-ABC5-4C46-A6CA-FF489363A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54700"/>
              </p:ext>
            </p:extLst>
          </p:nvPr>
        </p:nvGraphicFramePr>
        <p:xfrm>
          <a:off x="8998762" y="1110251"/>
          <a:ext cx="2133374" cy="382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0">
                  <a:extLst>
                    <a:ext uri="{9D8B030D-6E8A-4147-A177-3AD203B41FA5}">
                      <a16:colId xmlns:a16="http://schemas.microsoft.com/office/drawing/2014/main" val="3066414420"/>
                    </a:ext>
                  </a:extLst>
                </a:gridCol>
                <a:gridCol w="1211978">
                  <a:extLst>
                    <a:ext uri="{9D8B030D-6E8A-4147-A177-3AD203B41FA5}">
                      <a16:colId xmlns:a16="http://schemas.microsoft.com/office/drawing/2014/main" val="2995896126"/>
                    </a:ext>
                  </a:extLst>
                </a:gridCol>
                <a:gridCol w="387118">
                  <a:extLst>
                    <a:ext uri="{9D8B030D-6E8A-4147-A177-3AD203B41FA5}">
                      <a16:colId xmlns:a16="http://schemas.microsoft.com/office/drawing/2014/main" val="1041338940"/>
                    </a:ext>
                  </a:extLst>
                </a:gridCol>
                <a:gridCol w="315698">
                  <a:extLst>
                    <a:ext uri="{9D8B030D-6E8A-4147-A177-3AD203B41FA5}">
                      <a16:colId xmlns:a16="http://schemas.microsoft.com/office/drawing/2014/main" val="1681407546"/>
                    </a:ext>
                  </a:extLst>
                </a:gridCol>
              </a:tblGrid>
              <a:tr h="17544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N°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Elemento expuesto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Cantidad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Desc.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47903"/>
                  </a:ext>
                </a:extLst>
              </a:tr>
              <a:tr h="206072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Centros poblados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18842"/>
                  </a:ext>
                </a:extLst>
              </a:tr>
              <a:tr h="2116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Manzanas referenciales 2017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63596"/>
                  </a:ext>
                </a:extLst>
              </a:tr>
              <a:tr h="211218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Est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Salud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9337"/>
                  </a:ext>
                </a:extLst>
              </a:tr>
              <a:tr h="24051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Int</a:t>
                      </a:r>
                      <a:r>
                        <a:rPr lang="es-PE" sz="600" dirty="0">
                          <a:latin typeface="Arial Narrow" panose="020B0606020202030204" pitchFamily="34" charset="0"/>
                        </a:rPr>
                        <a:t>. Educativas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83024"/>
                  </a:ext>
                </a:extLst>
              </a:tr>
              <a:tr h="223680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Penitenciarias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93503"/>
                  </a:ext>
                </a:extLst>
              </a:tr>
              <a:tr h="199534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Recursos para respuesta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1638"/>
                  </a:ext>
                </a:extLst>
              </a:tr>
              <a:tr h="158461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Comisarias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49896"/>
                  </a:ext>
                </a:extLst>
              </a:tr>
              <a:tr h="23750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Bomberos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65705"/>
                  </a:ext>
                </a:extLst>
              </a:tr>
              <a:tr h="22523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Tambos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972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Almacenes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6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Infraestructura vial y de 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6710"/>
                  </a:ext>
                </a:extLst>
              </a:tr>
              <a:tr h="185283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Transporte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12751"/>
                  </a:ext>
                </a:extLst>
              </a:tr>
              <a:tr h="220514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ferroviaria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2828"/>
                  </a:ext>
                </a:extLst>
              </a:tr>
              <a:tr h="196367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Red vial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98066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Otra infraestructura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 err="1">
                          <a:latin typeface="Arial Narrow" panose="020B0606020202030204" pitchFamily="34" charset="0"/>
                        </a:rPr>
                        <a:t>Xx</a:t>
                      </a:r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2135"/>
                  </a:ext>
                </a:extLst>
              </a:tr>
              <a:tr h="212356"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600" dirty="0">
                          <a:latin typeface="Arial Narrow" panose="020B0606020202030204" pitchFamily="34" charset="0"/>
                        </a:rPr>
                        <a:t>(…) según listado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55824"/>
                  </a:ext>
                </a:extLst>
              </a:tr>
            </a:tbl>
          </a:graphicData>
        </a:graphic>
      </p:graphicFrame>
      <p:pic>
        <p:nvPicPr>
          <p:cNvPr id="58" name="Imagen 57">
            <a:extLst>
              <a:ext uri="{FF2B5EF4-FFF2-40B4-BE49-F238E27FC236}">
                <a16:creationId xmlns:a16="http://schemas.microsoft.com/office/drawing/2014/main" id="{CFCA114E-2577-40C0-ADB1-469E79F06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76" t="17105" r="11041" b="38508"/>
          <a:stretch/>
        </p:blipFill>
        <p:spPr>
          <a:xfrm>
            <a:off x="11164289" y="1116433"/>
            <a:ext cx="180918" cy="3707594"/>
          </a:xfrm>
          <a:prstGeom prst="rect">
            <a:avLst/>
          </a:prstGeom>
        </p:spPr>
      </p:pic>
      <p:pic>
        <p:nvPicPr>
          <p:cNvPr id="5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4B1A4AE0-95D2-468E-859E-CB0001CB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41924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6CD885C-87E3-432F-9D62-D15349E0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63022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C9F5139-B15F-4B85-8C57-A8FF4F236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4268" y="184646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02FDCBCA-C158-4BBA-8E14-2F0124547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893158" y="2071911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838C0EBB-F815-462B-A622-9C3459B47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30451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3C45D99-B1DC-4AE4-BC98-24B13EDF8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51549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E8FD7E7-7EA1-4AAB-89D6-7667ED417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322" y="273173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cono De Vector De Descarga, Símbolo De Instalación ...">
            <a:extLst>
              <a:ext uri="{FF2B5EF4-FFF2-40B4-BE49-F238E27FC236}">
                <a16:creationId xmlns:a16="http://schemas.microsoft.com/office/drawing/2014/main" id="{A755C02C-E64A-4ED3-B92F-9F97B457E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1212" y="295718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F139D9B4-8C28-4029-8C48-8B37404B5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2677" y="3135790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A30B488E-E27A-45B2-B2C2-F9E0FBC3A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36839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D2D33D7F-F450-4E08-8798-A2C893BF8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579377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6B6C09E3-C590-49CF-838F-0B3376CEA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1841" y="379561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BBAA0F6-57AB-4850-B39B-AE277ABCE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731" y="4021063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0C685B13-589A-416A-9284-F24A465C4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10957" y="4260008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2326470A-641F-4639-9007-0731E773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10909847" y="4485455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0E9FC617-BF50-4187-BB6B-252168F8A5EB}"/>
              </a:ext>
            </a:extLst>
          </p:cNvPr>
          <p:cNvSpPr txBox="1"/>
          <p:nvPr/>
        </p:nvSpPr>
        <p:spPr>
          <a:xfrm>
            <a:off x="3194675" y="6321435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B8EFBF87-C44A-4F0E-AEE8-EFE6B42A6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0096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ángulo 75">
            <a:extLst>
              <a:ext uri="{FF2B5EF4-FFF2-40B4-BE49-F238E27FC236}">
                <a16:creationId xmlns:a16="http://schemas.microsoft.com/office/drawing/2014/main" id="{BAF122ED-D599-4BF3-A1D2-9C544D04201C}"/>
              </a:ext>
            </a:extLst>
          </p:cNvPr>
          <p:cNvSpPr/>
          <p:nvPr/>
        </p:nvSpPr>
        <p:spPr>
          <a:xfrm>
            <a:off x="3108565" y="6135695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E3B44798-2FCE-46F6-9026-F12AA90AEB5F}"/>
              </a:ext>
            </a:extLst>
          </p:cNvPr>
          <p:cNvSpPr/>
          <p:nvPr/>
        </p:nvSpPr>
        <p:spPr>
          <a:xfrm>
            <a:off x="3829059" y="6134155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AEMM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7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5A613809-42D1-4307-9194-479B27E5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6209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4CCD238D-5B71-436D-BDD8-9BFEBFF38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176002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3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7CBA372-6A7F-4882-AB68-EE20D96B0B7B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/>
        </p:nvGraphicFramePr>
        <p:xfrm>
          <a:off x="3099171" y="4951027"/>
          <a:ext cx="8380146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del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PPRRD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Periodo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Plan de Prevención y Reducción del Riesgo de Desastres en el distrito de Miraflores, Arequipa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2023-2025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ACC34-B6C7-40D4-810B-433C2F745EA1}"/>
              </a:ext>
            </a:extLst>
          </p:cNvPr>
          <p:cNvSpPr txBox="1"/>
          <p:nvPr/>
        </p:nvSpPr>
        <p:spPr>
          <a:xfrm>
            <a:off x="2229267" y="800932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 err="1"/>
              <a:t>PPRRD</a:t>
            </a:r>
            <a:endParaRPr lang="es-PE" sz="9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distrital)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276092" y="2341915"/>
            <a:ext cx="455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distrito seleccionado cuenta (o no cuenta) con su Plan de Prevención y Reducción del Riesgo de Desastres (</a:t>
            </a:r>
            <a:r>
              <a:rPr lang="es-PE" dirty="0" err="1"/>
              <a:t>PPRRD</a:t>
            </a:r>
            <a:r>
              <a:rPr lang="es-PE" dirty="0"/>
              <a:t>)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DDF4AA2C-7971-42D8-B787-2C0A40CA1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7" t="11095" r="36387" b="5402"/>
          <a:stretch/>
        </p:blipFill>
        <p:spPr>
          <a:xfrm>
            <a:off x="8069413" y="1512376"/>
            <a:ext cx="2396128" cy="311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8AAEB8-42B9-48E8-A86E-93454578591A}"/>
              </a:ext>
            </a:extLst>
          </p:cNvPr>
          <p:cNvSpPr txBox="1"/>
          <p:nvPr/>
        </p:nvSpPr>
        <p:spPr>
          <a:xfrm>
            <a:off x="2755437" y="172679"/>
            <a:ext cx="813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DISTRITO SELECCIONADO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F71967-BDD4-423F-A8B0-7D3FB88A9B9F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FB1A31-0D33-4D0D-9529-ABA245589AA8}"/>
              </a:ext>
            </a:extLst>
          </p:cNvPr>
          <p:cNvSpPr/>
          <p:nvPr/>
        </p:nvSpPr>
        <p:spPr>
          <a:xfrm>
            <a:off x="3065849" y="4613688"/>
            <a:ext cx="10038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dirty="0"/>
              <a:t>Listado de </a:t>
            </a:r>
            <a:r>
              <a:rPr lang="es-PE" sz="900" dirty="0" err="1"/>
              <a:t>PPRRD</a:t>
            </a:r>
            <a:endParaRPr lang="es-PE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D9AE52-1272-46B3-9958-4E44B1D31912}"/>
              </a:ext>
            </a:extLst>
          </p:cNvPr>
          <p:cNvSpPr txBox="1"/>
          <p:nvPr/>
        </p:nvSpPr>
        <p:spPr>
          <a:xfrm>
            <a:off x="3042507" y="6610501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F005976-26FC-4B16-8ED6-8C3C3DBE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60118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9079554-507D-4C0B-9537-26A55912A3B0}"/>
              </a:ext>
            </a:extLst>
          </p:cNvPr>
          <p:cNvSpPr/>
          <p:nvPr/>
        </p:nvSpPr>
        <p:spPr>
          <a:xfrm>
            <a:off x="3108565" y="6436049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A82F086-284C-4189-90C1-23ECB4220F0A}"/>
              </a:ext>
            </a:extLst>
          </p:cNvPr>
          <p:cNvSpPr/>
          <p:nvPr/>
        </p:nvSpPr>
        <p:spPr>
          <a:xfrm>
            <a:off x="3829059" y="6434509"/>
            <a:ext cx="1081115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PPRRDs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2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3D203925-6BE8-4823-BC1A-8B3E7D344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46244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05D17F0F-96AD-4960-9B70-6CAA20F6D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47635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06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2DE51AC6-BC89-4A58-9391-BFD8EEB18D87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63538"/>
              </p:ext>
            </p:extLst>
          </p:nvPr>
        </p:nvGraphicFramePr>
        <p:xfrm>
          <a:off x="3099171" y="4951027"/>
          <a:ext cx="8380146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del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PPRRD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Periodo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Plan de Prevención y Reducción del Riesgo de Desastres en el distrito de Miraflores, Arequipa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2023-2025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Plan de Prevención y Reducción del Riesgo de Desastres en el distrito de Miraflores, Arequipa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2023-2025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ACC34-B6C7-40D4-810B-433C2F745EA1}"/>
              </a:ext>
            </a:extLst>
          </p:cNvPr>
          <p:cNvSpPr txBox="1"/>
          <p:nvPr/>
        </p:nvSpPr>
        <p:spPr>
          <a:xfrm>
            <a:off x="2229267" y="800932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 err="1"/>
              <a:t>PPRRD</a:t>
            </a:r>
            <a:endParaRPr lang="es-PE" sz="9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Provincial)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55407" y="839531"/>
            <a:ext cx="826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</a:lstStyle>
          <a:p>
            <a:r>
              <a:rPr lang="es-PE" dirty="0"/>
              <a:t>La provincia seleccionada cuenta (o no cuenta) con su Plan de Prevención y Reducción del Riesgo de Desastres (</a:t>
            </a:r>
            <a:r>
              <a:rPr lang="es-PE" dirty="0" err="1"/>
              <a:t>PPRRD</a:t>
            </a:r>
            <a:r>
              <a:rPr lang="es-PE" dirty="0"/>
              <a:t>)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DDF4AA2C-7971-42D8-B787-2C0A40CA1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7" t="11095" r="36387" b="5402"/>
          <a:stretch/>
        </p:blipFill>
        <p:spPr>
          <a:xfrm>
            <a:off x="8154081" y="1653250"/>
            <a:ext cx="2394035" cy="31169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7C68E8-CDAC-400A-BA64-CC50926AF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89" y="2368959"/>
            <a:ext cx="1644002" cy="164979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82B8C1F-664D-45AE-9AC2-9D7C6B99C719}"/>
              </a:ext>
            </a:extLst>
          </p:cNvPr>
          <p:cNvSpPr txBox="1"/>
          <p:nvPr/>
        </p:nvSpPr>
        <p:spPr>
          <a:xfrm>
            <a:off x="3629570" y="3812296"/>
            <a:ext cx="15840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Cuentan con </a:t>
            </a:r>
            <a:r>
              <a:rPr lang="es-PE" sz="1000" dirty="0" err="1"/>
              <a:t>PPRRD</a:t>
            </a:r>
            <a:r>
              <a:rPr lang="es-PE" sz="1000" dirty="0"/>
              <a:t> (</a:t>
            </a:r>
            <a:r>
              <a:rPr lang="es-PE" sz="1000" dirty="0">
                <a:solidFill>
                  <a:srgbClr val="FF0000"/>
                </a:solidFill>
              </a:rPr>
              <a:t>valor</a:t>
            </a:r>
            <a:r>
              <a:rPr lang="es-PE" sz="1000" dirty="0"/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944608-2C1A-4D55-8B4E-C95F6FCBE7CF}"/>
              </a:ext>
            </a:extLst>
          </p:cNvPr>
          <p:cNvSpPr txBox="1"/>
          <p:nvPr/>
        </p:nvSpPr>
        <p:spPr>
          <a:xfrm>
            <a:off x="5800722" y="2368959"/>
            <a:ext cx="181812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No cuentan con </a:t>
            </a:r>
            <a:r>
              <a:rPr lang="es-PE" sz="1000" dirty="0" err="1"/>
              <a:t>PPRRD</a:t>
            </a:r>
            <a:r>
              <a:rPr lang="es-PE" sz="1000" dirty="0"/>
              <a:t> (</a:t>
            </a:r>
            <a:r>
              <a:rPr lang="es-PE" sz="1000" dirty="0">
                <a:solidFill>
                  <a:srgbClr val="FF0000"/>
                </a:solidFill>
              </a:rPr>
              <a:t>valor</a:t>
            </a:r>
            <a:r>
              <a:rPr lang="es-PE" sz="1000" dirty="0"/>
              <a:t>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0B3220A-2F83-471E-86A2-B91EADA07A4E}"/>
              </a:ext>
            </a:extLst>
          </p:cNvPr>
          <p:cNvSpPr txBox="1"/>
          <p:nvPr/>
        </p:nvSpPr>
        <p:spPr>
          <a:xfrm>
            <a:off x="3681800" y="1932670"/>
            <a:ext cx="408958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Porcentaje de distritos de la provincia seleccionada que cuentan con </a:t>
            </a:r>
            <a:r>
              <a:rPr lang="es-PE" sz="1000" dirty="0" err="1"/>
              <a:t>PPRRD</a:t>
            </a:r>
            <a:endParaRPr lang="es-PE" sz="1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EF361E-A1BF-4FD9-962A-C7A63A2FF30B}"/>
              </a:ext>
            </a:extLst>
          </p:cNvPr>
          <p:cNvSpPr/>
          <p:nvPr/>
        </p:nvSpPr>
        <p:spPr>
          <a:xfrm>
            <a:off x="3065849" y="4613688"/>
            <a:ext cx="10038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dirty="0"/>
              <a:t>Listado de </a:t>
            </a:r>
            <a:r>
              <a:rPr lang="es-PE" sz="900" dirty="0" err="1"/>
              <a:t>PPRRD</a:t>
            </a:r>
            <a:endParaRPr lang="es-PE" sz="9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55F750-5158-41A9-ADB9-8A22E5EBB632}"/>
              </a:ext>
            </a:extLst>
          </p:cNvPr>
          <p:cNvSpPr/>
          <p:nvPr/>
        </p:nvSpPr>
        <p:spPr>
          <a:xfrm>
            <a:off x="8206477" y="1458299"/>
            <a:ext cx="2332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dirty="0">
                <a:solidFill>
                  <a:srgbClr val="FF0000"/>
                </a:solidFill>
              </a:rPr>
              <a:t>(La imagen debe ser del </a:t>
            </a:r>
            <a:r>
              <a:rPr lang="es-PE" sz="900" dirty="0" err="1">
                <a:solidFill>
                  <a:srgbClr val="FF0000"/>
                </a:solidFill>
              </a:rPr>
              <a:t>pprrd</a:t>
            </a:r>
            <a:r>
              <a:rPr lang="es-PE" sz="900" dirty="0">
                <a:solidFill>
                  <a:srgbClr val="FF0000"/>
                </a:solidFill>
              </a:rPr>
              <a:t> de la provincia)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5871BC3-1805-4BBE-9373-A5CA48B1E0C5}"/>
              </a:ext>
            </a:extLst>
          </p:cNvPr>
          <p:cNvSpPr txBox="1"/>
          <p:nvPr/>
        </p:nvSpPr>
        <p:spPr>
          <a:xfrm>
            <a:off x="2755437" y="172679"/>
            <a:ext cx="848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 LA PROVINCIA SELECCIONADA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02EF212-C6FB-45ED-8246-EFB644BF0EF5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761E1D-9CFD-460E-B2FD-869962B6A14B}"/>
              </a:ext>
            </a:extLst>
          </p:cNvPr>
          <p:cNvSpPr txBox="1"/>
          <p:nvPr/>
        </p:nvSpPr>
        <p:spPr>
          <a:xfrm>
            <a:off x="3042507" y="6610501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081CC1CE-E76F-4A18-9E2E-07E1E3EF1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60118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8060D53A-D170-49EE-B8FB-F207BE921669}"/>
              </a:ext>
            </a:extLst>
          </p:cNvPr>
          <p:cNvSpPr/>
          <p:nvPr/>
        </p:nvSpPr>
        <p:spPr>
          <a:xfrm>
            <a:off x="3108565" y="6436049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0BCEB6A-E1A9-43A8-A806-4BA3B1DBA607}"/>
              </a:ext>
            </a:extLst>
          </p:cNvPr>
          <p:cNvSpPr/>
          <p:nvPr/>
        </p:nvSpPr>
        <p:spPr>
          <a:xfrm>
            <a:off x="3829059" y="6434509"/>
            <a:ext cx="1081115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PPRRDs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2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249D0B84-8819-46BB-AF5B-BF25BAAD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46244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cono De Vector De Descarga, Símbolo De Instalación ...">
            <a:extLst>
              <a:ext uri="{FF2B5EF4-FFF2-40B4-BE49-F238E27FC236}">
                <a16:creationId xmlns:a16="http://schemas.microsoft.com/office/drawing/2014/main" id="{03F84474-3EAD-4734-9EAF-4F263A8D0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47635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0912E17D-F40B-47A8-9A49-07FFAD201059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59926"/>
              </p:ext>
            </p:extLst>
          </p:nvPr>
        </p:nvGraphicFramePr>
        <p:xfrm>
          <a:off x="3099171" y="4951027"/>
          <a:ext cx="8380146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del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PPRRD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Periodo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Plan de Prevención y Reducción del Riesgo de Desastres en el distrito de Miraflores, Arequipa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2023-2025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rgbClr val="FF0000"/>
                          </a:solidFill>
                        </a:rPr>
                        <a:t>(en blanco si es un </a:t>
                      </a:r>
                      <a:r>
                        <a:rPr lang="es-PE" sz="1000" dirty="0" err="1">
                          <a:solidFill>
                            <a:srgbClr val="FF0000"/>
                          </a:solidFill>
                        </a:rPr>
                        <a:t>pprrd</a:t>
                      </a:r>
                      <a:r>
                        <a:rPr lang="es-PE" sz="1000" dirty="0">
                          <a:solidFill>
                            <a:srgbClr val="FF0000"/>
                          </a:solidFill>
                        </a:rPr>
                        <a:t> a nivel de provincia)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Plan de Prevención y Reducción del Riesgo de Desastres en el distrito de Miraflores, Arequipa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2023-2025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ACC34-B6C7-40D4-810B-433C2F745EA1}"/>
              </a:ext>
            </a:extLst>
          </p:cNvPr>
          <p:cNvSpPr txBox="1"/>
          <p:nvPr/>
        </p:nvSpPr>
        <p:spPr>
          <a:xfrm>
            <a:off x="2229267" y="800932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 err="1"/>
              <a:t>PPRRD</a:t>
            </a:r>
            <a:endParaRPr lang="es-PE" sz="9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Departamental)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88726" y="838427"/>
            <a:ext cx="821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departamento seleccionado cuenta (o no cuenta) con su Plan de Prevención y Reducción del Riesgo de Desastres (</a:t>
            </a:r>
            <a:r>
              <a:rPr lang="es-PE" dirty="0" err="1"/>
              <a:t>PPRRD</a:t>
            </a:r>
            <a:r>
              <a:rPr lang="es-PE" dirty="0"/>
              <a:t>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BFE1FB-0B27-49E9-B661-6F263FC155AA}"/>
              </a:ext>
            </a:extLst>
          </p:cNvPr>
          <p:cNvSpPr txBox="1"/>
          <p:nvPr/>
        </p:nvSpPr>
        <p:spPr>
          <a:xfrm>
            <a:off x="3042507" y="6610501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6E9BEF-3759-47AC-B4B7-A44ED0CA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601189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DDF4AA2C-7971-42D8-B787-2C0A40CA1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7" t="11095" r="36387" b="5402"/>
          <a:stretch/>
        </p:blipFill>
        <p:spPr>
          <a:xfrm>
            <a:off x="8069413" y="1512376"/>
            <a:ext cx="2396128" cy="31196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7C68E8-CDAC-400A-BA64-CC50926A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89" y="2368959"/>
            <a:ext cx="1644002" cy="164979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82B8C1F-664D-45AE-9AC2-9D7C6B99C719}"/>
              </a:ext>
            </a:extLst>
          </p:cNvPr>
          <p:cNvSpPr txBox="1"/>
          <p:nvPr/>
        </p:nvSpPr>
        <p:spPr>
          <a:xfrm>
            <a:off x="3629570" y="3812296"/>
            <a:ext cx="15840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Cuentan con </a:t>
            </a:r>
            <a:r>
              <a:rPr lang="es-PE" sz="1000" dirty="0" err="1"/>
              <a:t>PPRRD</a:t>
            </a:r>
            <a:r>
              <a:rPr lang="es-PE" sz="1000" dirty="0"/>
              <a:t> (</a:t>
            </a:r>
            <a:r>
              <a:rPr lang="es-PE" sz="1000" dirty="0">
                <a:solidFill>
                  <a:srgbClr val="FF0000"/>
                </a:solidFill>
              </a:rPr>
              <a:t>valor</a:t>
            </a:r>
            <a:r>
              <a:rPr lang="es-PE" sz="1000" dirty="0"/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944608-2C1A-4D55-8B4E-C95F6FCBE7CF}"/>
              </a:ext>
            </a:extLst>
          </p:cNvPr>
          <p:cNvSpPr txBox="1"/>
          <p:nvPr/>
        </p:nvSpPr>
        <p:spPr>
          <a:xfrm>
            <a:off x="5800722" y="2368959"/>
            <a:ext cx="181812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No cuentan con </a:t>
            </a:r>
            <a:r>
              <a:rPr lang="es-PE" sz="1000" dirty="0" err="1"/>
              <a:t>PPRRD</a:t>
            </a:r>
            <a:r>
              <a:rPr lang="es-PE" sz="1000" dirty="0"/>
              <a:t> (</a:t>
            </a:r>
            <a:r>
              <a:rPr lang="es-PE" sz="1000" dirty="0">
                <a:solidFill>
                  <a:srgbClr val="FF0000"/>
                </a:solidFill>
              </a:rPr>
              <a:t>valor</a:t>
            </a:r>
            <a:r>
              <a:rPr lang="es-PE" sz="1000" dirty="0"/>
              <a:t>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0B3220A-2F83-471E-86A2-B91EADA07A4E}"/>
              </a:ext>
            </a:extLst>
          </p:cNvPr>
          <p:cNvSpPr txBox="1"/>
          <p:nvPr/>
        </p:nvSpPr>
        <p:spPr>
          <a:xfrm>
            <a:off x="3681800" y="1932670"/>
            <a:ext cx="39004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Porcentaje de provincias del </a:t>
            </a:r>
            <a:r>
              <a:rPr lang="es-PE" sz="1000" dirty="0" err="1"/>
              <a:t>dpto</a:t>
            </a:r>
            <a:r>
              <a:rPr lang="es-PE" sz="1000" dirty="0"/>
              <a:t> seleccionado que cuentan con </a:t>
            </a:r>
            <a:r>
              <a:rPr lang="es-PE" sz="1000" dirty="0" err="1"/>
              <a:t>PPRRD</a:t>
            </a:r>
            <a:endParaRPr lang="es-PE" sz="1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EF361E-A1BF-4FD9-962A-C7A63A2FF30B}"/>
              </a:ext>
            </a:extLst>
          </p:cNvPr>
          <p:cNvSpPr/>
          <p:nvPr/>
        </p:nvSpPr>
        <p:spPr>
          <a:xfrm>
            <a:off x="3065849" y="4613688"/>
            <a:ext cx="10038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dirty="0"/>
              <a:t>Listado de </a:t>
            </a:r>
            <a:r>
              <a:rPr lang="es-PE" sz="900" dirty="0" err="1"/>
              <a:t>PPRRD</a:t>
            </a:r>
            <a:endParaRPr lang="es-PE" sz="9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55F750-5158-41A9-ADB9-8A22E5EBB632}"/>
              </a:ext>
            </a:extLst>
          </p:cNvPr>
          <p:cNvSpPr/>
          <p:nvPr/>
        </p:nvSpPr>
        <p:spPr>
          <a:xfrm>
            <a:off x="8069413" y="1203542"/>
            <a:ext cx="24978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dirty="0">
                <a:solidFill>
                  <a:srgbClr val="FF0000"/>
                </a:solidFill>
              </a:rPr>
              <a:t>(La imagen debe ser del </a:t>
            </a:r>
            <a:r>
              <a:rPr lang="es-PE" sz="900" dirty="0" err="1">
                <a:solidFill>
                  <a:srgbClr val="FF0000"/>
                </a:solidFill>
              </a:rPr>
              <a:t>pprrd</a:t>
            </a:r>
            <a:r>
              <a:rPr lang="es-PE" sz="900" dirty="0">
                <a:solidFill>
                  <a:srgbClr val="FF0000"/>
                </a:solidFill>
              </a:rPr>
              <a:t> del departamento)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ED389A-6F2E-4EE7-AE2B-C61FC86DD4FE}"/>
              </a:ext>
            </a:extLst>
          </p:cNvPr>
          <p:cNvSpPr txBox="1"/>
          <p:nvPr/>
        </p:nvSpPr>
        <p:spPr>
          <a:xfrm>
            <a:off x="2755437" y="172679"/>
            <a:ext cx="907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DEPARTAMENTO SELECCIONADO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036F156-7B61-458A-8987-F7F5AC660C4A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8F43821-80DD-4A2F-B359-7F242EFCC18D}"/>
              </a:ext>
            </a:extLst>
          </p:cNvPr>
          <p:cNvSpPr/>
          <p:nvPr/>
        </p:nvSpPr>
        <p:spPr>
          <a:xfrm>
            <a:off x="3108565" y="6436049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02D05D9-DB43-4E21-9135-2052CBC3B42D}"/>
              </a:ext>
            </a:extLst>
          </p:cNvPr>
          <p:cNvSpPr/>
          <p:nvPr/>
        </p:nvSpPr>
        <p:spPr>
          <a:xfrm>
            <a:off x="3829059" y="6434509"/>
            <a:ext cx="1081115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PPRRDs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27" name="Picture 2" descr="Icono De Vector De Descarga, Símbolo De Instalación ...">
            <a:extLst>
              <a:ext uri="{FF2B5EF4-FFF2-40B4-BE49-F238E27FC236}">
                <a16:creationId xmlns:a16="http://schemas.microsoft.com/office/drawing/2014/main" id="{E6043861-B5E7-493A-9FA6-A7063A4F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46244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cono De Vector De Descarga, Símbolo De Instalación ...">
            <a:extLst>
              <a:ext uri="{FF2B5EF4-FFF2-40B4-BE49-F238E27FC236}">
                <a16:creationId xmlns:a16="http://schemas.microsoft.com/office/drawing/2014/main" id="{BFDDC262-345F-47D6-9CF6-A2DE7D975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47635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>
            <a:extLst>
              <a:ext uri="{FF2B5EF4-FFF2-40B4-BE49-F238E27FC236}">
                <a16:creationId xmlns:a16="http://schemas.microsoft.com/office/drawing/2014/main" id="{A977FDEA-0B46-4E0F-AD3D-D1E09CB14F80}"/>
              </a:ext>
            </a:extLst>
          </p:cNvPr>
          <p:cNvSpPr txBox="1"/>
          <p:nvPr/>
        </p:nvSpPr>
        <p:spPr>
          <a:xfrm>
            <a:off x="3557484" y="3070248"/>
            <a:ext cx="500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CAPA EVALUACIONES DE RIESGO</a:t>
            </a:r>
          </a:p>
        </p:txBody>
      </p:sp>
    </p:spTree>
    <p:extLst>
      <p:ext uri="{BB962C8B-B14F-4D97-AF65-F5344CB8AC3E}">
        <p14:creationId xmlns:p14="http://schemas.microsoft.com/office/powerpoint/2010/main" val="364953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7CBA372-6A7F-4882-AB68-EE20D96B0B7B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7290"/>
              </p:ext>
            </p:extLst>
          </p:nvPr>
        </p:nvGraphicFramePr>
        <p:xfrm>
          <a:off x="3099171" y="4951027"/>
          <a:ext cx="83801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 la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EVAR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Tipo de peligro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Evaluacion</a:t>
                      </a:r>
                      <a:r>
                        <a:rPr lang="es-PE" sz="1000" dirty="0"/>
                        <a:t> de riesgo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Flujo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endParaRPr lang="es-PE" sz="10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Evaluacion</a:t>
                      </a:r>
                      <a:r>
                        <a:rPr lang="es-PE" sz="1000" dirty="0"/>
                        <a:t> de riesgo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sismo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ACC34-B6C7-40D4-810B-433C2F745EA1}"/>
              </a:ext>
            </a:extLst>
          </p:cNvPr>
          <p:cNvSpPr txBox="1"/>
          <p:nvPr/>
        </p:nvSpPr>
        <p:spPr>
          <a:xfrm>
            <a:off x="2229267" y="1194722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 err="1"/>
              <a:t>EVAR</a:t>
            </a:r>
            <a:endParaRPr lang="es-PE" sz="9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distrital)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099171" y="781155"/>
            <a:ext cx="82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distrito seleccionado cuenta (o no cuenta) con XX evaluaciones de riesgo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BFE1FB-0B27-49E9-B661-6F263FC155AA}"/>
              </a:ext>
            </a:extLst>
          </p:cNvPr>
          <p:cNvSpPr txBox="1"/>
          <p:nvPr/>
        </p:nvSpPr>
        <p:spPr>
          <a:xfrm>
            <a:off x="3108565" y="6319734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6E9BEF-3759-47AC-B4B7-A44ED0CA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320881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DDF4AA2C-7971-42D8-B787-2C0A40CA1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7" t="11095" r="36387" b="5402"/>
          <a:stretch/>
        </p:blipFill>
        <p:spPr>
          <a:xfrm>
            <a:off x="8069413" y="1512376"/>
            <a:ext cx="2396128" cy="311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8AAEB8-42B9-48E8-A86E-93454578591A}"/>
              </a:ext>
            </a:extLst>
          </p:cNvPr>
          <p:cNvSpPr txBox="1"/>
          <p:nvPr/>
        </p:nvSpPr>
        <p:spPr>
          <a:xfrm>
            <a:off x="2755437" y="172679"/>
            <a:ext cx="813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DISTRITO SELECCIONADO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F71967-BDD4-423F-A8B0-7D3FB88A9B9F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DAB0AB-7634-4735-9BFA-2C306C4C377A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F3735D1-8B38-4AF1-8A43-789D51954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B53EEFD-1252-43FA-B3AC-106616A19FDB}"/>
              </a:ext>
            </a:extLst>
          </p:cNvPr>
          <p:cNvSpPr txBox="1"/>
          <p:nvPr/>
        </p:nvSpPr>
        <p:spPr>
          <a:xfrm>
            <a:off x="3474548" y="1693080"/>
            <a:ext cx="623566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1A6BF2-EE81-42C8-92AF-52B64EFB3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519"/>
          <a:stretch/>
        </p:blipFill>
        <p:spPr>
          <a:xfrm>
            <a:off x="3640734" y="2283488"/>
            <a:ext cx="3414904" cy="836498"/>
          </a:xfrm>
          <a:prstGeom prst="rect">
            <a:avLst/>
          </a:prstGeom>
        </p:spPr>
      </p:pic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1360C18B-3A6C-40A5-9389-259766F08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98884"/>
              </p:ext>
            </p:extLst>
          </p:nvPr>
        </p:nvGraphicFramePr>
        <p:xfrm>
          <a:off x="4194221" y="3429000"/>
          <a:ext cx="224484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Nivel de riesgo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Muy alto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Alto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87059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24" name="Rectángulo 23">
            <a:extLst>
              <a:ext uri="{FF2B5EF4-FFF2-40B4-BE49-F238E27FC236}">
                <a16:creationId xmlns:a16="http://schemas.microsoft.com/office/drawing/2014/main" id="{8AB456D1-7030-44CC-96ED-49B158A38224}"/>
              </a:ext>
            </a:extLst>
          </p:cNvPr>
          <p:cNvSpPr/>
          <p:nvPr/>
        </p:nvSpPr>
        <p:spPr>
          <a:xfrm>
            <a:off x="4056282" y="1404734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FF0000"/>
                </a:solidFill>
              </a:rPr>
              <a:t>(cuando active la variable vivienda, los gráficos cambian conservando el nivel de riesgo)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A11F75B-558E-4A0A-998C-B15B4DF6E72A}"/>
              </a:ext>
            </a:extLst>
          </p:cNvPr>
          <p:cNvSpPr/>
          <p:nvPr/>
        </p:nvSpPr>
        <p:spPr>
          <a:xfrm>
            <a:off x="3234978" y="2019126"/>
            <a:ext cx="4118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Población expuesta según nivel de riesgo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AB27220-ACBF-4F47-BEA0-8171BB907E30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CBB2B80-9918-4E3B-AB85-058A45B8A806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8A6E90F-30D4-42E5-8E5C-A2B81B6B920A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19499E4-652F-40CB-9827-DC2620C0054E}"/>
              </a:ext>
            </a:extLst>
          </p:cNvPr>
          <p:cNvSpPr/>
          <p:nvPr/>
        </p:nvSpPr>
        <p:spPr>
          <a:xfrm>
            <a:off x="3042507" y="4625302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evaluaciones de riesgo</a:t>
            </a:r>
            <a:r>
              <a:rPr lang="es-PE" sz="1000" dirty="0">
                <a:solidFill>
                  <a:srgbClr val="FF0000"/>
                </a:solidFill>
              </a:rPr>
              <a:t> (Tabla de evaluaciones de riesgo)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15AFA14-911D-4CFA-8E60-50A2936915B9}"/>
              </a:ext>
            </a:extLst>
          </p:cNvPr>
          <p:cNvSpPr/>
          <p:nvPr/>
        </p:nvSpPr>
        <p:spPr>
          <a:xfrm>
            <a:off x="3108565" y="6149043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5B7CABD-2173-48F1-88C9-D882637F204B}"/>
              </a:ext>
            </a:extLst>
          </p:cNvPr>
          <p:cNvSpPr/>
          <p:nvPr/>
        </p:nvSpPr>
        <p:spPr>
          <a:xfrm>
            <a:off x="3829059" y="6147503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EVARs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40" name="Picture 2" descr="Icono De Vector De Descarga, Símbolo De Instalación ...">
            <a:extLst>
              <a:ext uri="{FF2B5EF4-FFF2-40B4-BE49-F238E27FC236}">
                <a16:creationId xmlns:a16="http://schemas.microsoft.com/office/drawing/2014/main" id="{1762F2C7-2B94-4552-9843-0DB262EC0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175440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1310EEB-0040-4CE7-812C-444515729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189350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6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2DE51AC6-BC89-4A58-9391-BFD8EEB18D87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Provincial)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55407" y="839531"/>
            <a:ext cx="82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</a:lstStyle>
          <a:p>
            <a:r>
              <a:rPr lang="es-PE" dirty="0"/>
              <a:t>La provincia seleccionada cuenta (o no cuenta) con XX evaluaciones de riesgo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BFE1FB-0B27-49E9-B661-6F263FC155AA}"/>
              </a:ext>
            </a:extLst>
          </p:cNvPr>
          <p:cNvSpPr txBox="1"/>
          <p:nvPr/>
        </p:nvSpPr>
        <p:spPr>
          <a:xfrm>
            <a:off x="3194675" y="6394849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/>
              <a:t>Registros del 16 al 20 de un total de 229 registros</a:t>
            </a:r>
            <a:endParaRPr lang="es-P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6E9BEF-3759-47AC-B4B7-A44ED0CA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74383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DDF4AA2C-7971-42D8-B787-2C0A40CA1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7" t="11095" r="36387" b="5402"/>
          <a:stretch/>
        </p:blipFill>
        <p:spPr>
          <a:xfrm>
            <a:off x="8154081" y="1653250"/>
            <a:ext cx="2394035" cy="31169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7C68E8-CDAC-400A-BA64-CC50926A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89" y="2368959"/>
            <a:ext cx="1387710" cy="13925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82B8C1F-664D-45AE-9AC2-9D7C6B99C719}"/>
              </a:ext>
            </a:extLst>
          </p:cNvPr>
          <p:cNvSpPr txBox="1"/>
          <p:nvPr/>
        </p:nvSpPr>
        <p:spPr>
          <a:xfrm>
            <a:off x="3621692" y="3611045"/>
            <a:ext cx="15135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Cuentan con </a:t>
            </a:r>
            <a:r>
              <a:rPr lang="es-PE" sz="1000" dirty="0" err="1"/>
              <a:t>EVAR</a:t>
            </a:r>
            <a:r>
              <a:rPr lang="es-PE" sz="1000" dirty="0"/>
              <a:t> (</a:t>
            </a:r>
            <a:r>
              <a:rPr lang="es-PE" sz="1000" dirty="0">
                <a:solidFill>
                  <a:srgbClr val="FF0000"/>
                </a:solidFill>
              </a:rPr>
              <a:t>valor</a:t>
            </a:r>
            <a:r>
              <a:rPr lang="es-PE" sz="1000" dirty="0"/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944608-2C1A-4D55-8B4E-C95F6FCBE7CF}"/>
              </a:ext>
            </a:extLst>
          </p:cNvPr>
          <p:cNvSpPr txBox="1"/>
          <p:nvPr/>
        </p:nvSpPr>
        <p:spPr>
          <a:xfrm>
            <a:off x="5635922" y="2341105"/>
            <a:ext cx="16786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No cuentan con </a:t>
            </a:r>
            <a:r>
              <a:rPr lang="es-PE" sz="1000" dirty="0" err="1"/>
              <a:t>EVAR</a:t>
            </a:r>
            <a:r>
              <a:rPr lang="es-PE" sz="1000" dirty="0"/>
              <a:t> (</a:t>
            </a:r>
            <a:r>
              <a:rPr lang="es-PE" sz="1000" dirty="0">
                <a:solidFill>
                  <a:srgbClr val="FF0000"/>
                </a:solidFill>
              </a:rPr>
              <a:t>valor</a:t>
            </a:r>
            <a:r>
              <a:rPr lang="es-PE" sz="1000" dirty="0"/>
              <a:t>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0B3220A-2F83-471E-86A2-B91EADA07A4E}"/>
              </a:ext>
            </a:extLst>
          </p:cNvPr>
          <p:cNvSpPr txBox="1"/>
          <p:nvPr/>
        </p:nvSpPr>
        <p:spPr>
          <a:xfrm>
            <a:off x="3235747" y="2006469"/>
            <a:ext cx="491833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Porcentaje de distritos de la provincia seleccionada que cuentan con al menos una </a:t>
            </a:r>
            <a:r>
              <a:rPr lang="es-PE" sz="1000" dirty="0" err="1"/>
              <a:t>EVAR</a:t>
            </a:r>
            <a:endParaRPr lang="es-PE" sz="10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55F750-5158-41A9-ADB9-8A22E5EBB632}"/>
              </a:ext>
            </a:extLst>
          </p:cNvPr>
          <p:cNvSpPr/>
          <p:nvPr/>
        </p:nvSpPr>
        <p:spPr>
          <a:xfrm>
            <a:off x="8206477" y="1458299"/>
            <a:ext cx="2332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dirty="0">
                <a:solidFill>
                  <a:srgbClr val="FF0000"/>
                </a:solidFill>
              </a:rPr>
              <a:t>(La imagen debe ser del </a:t>
            </a:r>
            <a:r>
              <a:rPr lang="es-PE" sz="900" dirty="0" err="1">
                <a:solidFill>
                  <a:srgbClr val="FF0000"/>
                </a:solidFill>
              </a:rPr>
              <a:t>pprrd</a:t>
            </a:r>
            <a:r>
              <a:rPr lang="es-PE" sz="900" dirty="0">
                <a:solidFill>
                  <a:srgbClr val="FF0000"/>
                </a:solidFill>
              </a:rPr>
              <a:t> de la provincia)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5871BC3-1805-4BBE-9373-A5CA48B1E0C5}"/>
              </a:ext>
            </a:extLst>
          </p:cNvPr>
          <p:cNvSpPr txBox="1"/>
          <p:nvPr/>
        </p:nvSpPr>
        <p:spPr>
          <a:xfrm>
            <a:off x="2755437" y="172679"/>
            <a:ext cx="848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 LA PROVINCIA SELECCIONADA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02EF212-C6FB-45ED-8246-EFB644BF0EF5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a 18">
            <a:extLst>
              <a:ext uri="{FF2B5EF4-FFF2-40B4-BE49-F238E27FC236}">
                <a16:creationId xmlns:a16="http://schemas.microsoft.com/office/drawing/2014/main" id="{C5DC391B-C81D-4447-84E1-07F6CD85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54722"/>
              </p:ext>
            </p:extLst>
          </p:nvPr>
        </p:nvGraphicFramePr>
        <p:xfrm>
          <a:off x="3099171" y="5044463"/>
          <a:ext cx="83801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 la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EVAR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Tipo de peligro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Evaluacion</a:t>
                      </a:r>
                      <a:r>
                        <a:rPr lang="es-PE" sz="1000" dirty="0"/>
                        <a:t> de riesgo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Flujo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Evaluacion</a:t>
                      </a:r>
                      <a:r>
                        <a:rPr lang="es-PE" sz="1000" dirty="0"/>
                        <a:t> de riesgo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sismo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07A09044-8D3C-43C5-8644-C6740067AB73}"/>
              </a:ext>
            </a:extLst>
          </p:cNvPr>
          <p:cNvSpPr txBox="1"/>
          <p:nvPr/>
        </p:nvSpPr>
        <p:spPr>
          <a:xfrm>
            <a:off x="2229267" y="1194722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 err="1"/>
              <a:t>EVAR</a:t>
            </a:r>
            <a:endParaRPr lang="es-PE" sz="900" b="1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8DFEE23-49CB-4E23-B4EF-81267699E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931EBECB-57CA-4253-B399-1ADEEDCC9BE1}"/>
              </a:ext>
            </a:extLst>
          </p:cNvPr>
          <p:cNvSpPr txBox="1"/>
          <p:nvPr/>
        </p:nvSpPr>
        <p:spPr>
          <a:xfrm>
            <a:off x="3487896" y="1693080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60C4BD0-57E1-4845-8A40-4EEF4B033A76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EF1028A-2AA3-444D-90A8-D8CBE8580490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1E4D11-135F-44F8-B64E-B8F92D1412B2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BE28469-89B2-405B-9FBF-7A72D7AFFB2D}"/>
              </a:ext>
            </a:extLst>
          </p:cNvPr>
          <p:cNvSpPr/>
          <p:nvPr/>
        </p:nvSpPr>
        <p:spPr>
          <a:xfrm>
            <a:off x="3299032" y="1343400"/>
            <a:ext cx="45834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>
                <a:solidFill>
                  <a:srgbClr val="FF0000"/>
                </a:solidFill>
              </a:rPr>
              <a:t>(cuando active en población o vivienda se debe mostrar igual a la anterior lamina)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A3EA7A1-5FA3-4E60-B33C-205DC6A8CBA1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graphicFrame>
        <p:nvGraphicFramePr>
          <p:cNvPr id="36" name="Tabla 11">
            <a:extLst>
              <a:ext uri="{FF2B5EF4-FFF2-40B4-BE49-F238E27FC236}">
                <a16:creationId xmlns:a16="http://schemas.microsoft.com/office/drawing/2014/main" id="{13882A24-CAAF-4B88-81C3-728AC36B2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55238"/>
              </p:ext>
            </p:extLst>
          </p:nvPr>
        </p:nvGraphicFramePr>
        <p:xfrm>
          <a:off x="4271672" y="3889804"/>
          <a:ext cx="224484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Numero de Distritos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Población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Cuentan con </a:t>
                      </a:r>
                      <a:r>
                        <a:rPr lang="es-PE" sz="800" dirty="0" err="1"/>
                        <a:t>EVAR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No cuentan con </a:t>
                      </a:r>
                      <a:r>
                        <a:rPr lang="es-PE" sz="800" dirty="0" err="1"/>
                        <a:t>EVAR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87059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38" name="Rectángulo 37">
            <a:extLst>
              <a:ext uri="{FF2B5EF4-FFF2-40B4-BE49-F238E27FC236}">
                <a16:creationId xmlns:a16="http://schemas.microsoft.com/office/drawing/2014/main" id="{0B5D52ED-A09E-4C6A-A73A-BAFA77B07D2D}"/>
              </a:ext>
            </a:extLst>
          </p:cNvPr>
          <p:cNvSpPr/>
          <p:nvPr/>
        </p:nvSpPr>
        <p:spPr>
          <a:xfrm>
            <a:off x="3042507" y="4718738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evaluaciones de riesgo</a:t>
            </a:r>
            <a:r>
              <a:rPr lang="es-PE" sz="1000" dirty="0">
                <a:solidFill>
                  <a:srgbClr val="FF0000"/>
                </a:solidFill>
              </a:rPr>
              <a:t> (Tabla de evaluaciones de riesgo)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85F4415-38CA-4C1E-816D-012E4577AA69}"/>
              </a:ext>
            </a:extLst>
          </p:cNvPr>
          <p:cNvSpPr/>
          <p:nvPr/>
        </p:nvSpPr>
        <p:spPr>
          <a:xfrm>
            <a:off x="3108565" y="6255827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C4FF981-D9CD-47C7-9C6B-C29205CF45B0}"/>
              </a:ext>
            </a:extLst>
          </p:cNvPr>
          <p:cNvSpPr/>
          <p:nvPr/>
        </p:nvSpPr>
        <p:spPr>
          <a:xfrm>
            <a:off x="3829059" y="6254287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EVARs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4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75DF437E-9DFF-4B5F-8029-2FBFC48BB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28222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4F1FC9B1-FDA4-4DC4-8E8F-97D57E29A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296134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0912E17D-F40B-47A8-9A49-07FFAD201059}"/>
              </a:ext>
            </a:extLst>
          </p:cNvPr>
          <p:cNvSpPr/>
          <p:nvPr/>
        </p:nvSpPr>
        <p:spPr>
          <a:xfrm>
            <a:off x="3099171" y="760887"/>
            <a:ext cx="8380145" cy="4110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DFA31142-497D-4562-B6D0-9C3AC8EA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2566"/>
              </p:ext>
            </p:extLst>
          </p:nvPr>
        </p:nvGraphicFramePr>
        <p:xfrm>
          <a:off x="3099171" y="5017767"/>
          <a:ext cx="8380146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91">
                  <a:extLst>
                    <a:ext uri="{9D8B030D-6E8A-4147-A177-3AD203B41FA5}">
                      <a16:colId xmlns:a16="http://schemas.microsoft.com/office/drawing/2014/main" val="3466703279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152402167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833046620"/>
                    </a:ext>
                  </a:extLst>
                </a:gridCol>
                <a:gridCol w="1987504">
                  <a:extLst>
                    <a:ext uri="{9D8B030D-6E8A-4147-A177-3AD203B41FA5}">
                      <a16:colId xmlns:a16="http://schemas.microsoft.com/office/drawing/2014/main" val="999539857"/>
                    </a:ext>
                  </a:extLst>
                </a:gridCol>
                <a:gridCol w="805878">
                  <a:extLst>
                    <a:ext uri="{9D8B030D-6E8A-4147-A177-3AD203B41FA5}">
                      <a16:colId xmlns:a16="http://schemas.microsoft.com/office/drawing/2014/main" val="1114045587"/>
                    </a:ext>
                  </a:extLst>
                </a:gridCol>
                <a:gridCol w="1396691">
                  <a:extLst>
                    <a:ext uri="{9D8B030D-6E8A-4147-A177-3AD203B41FA5}">
                      <a16:colId xmlns:a16="http://schemas.microsoft.com/office/drawing/2014/main" val="23649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Departamento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Provincia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Distrito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Nombre del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</a:rPr>
                        <a:t>PPRRD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Periodo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solidFill>
                            <a:schemeClr val="tx1"/>
                          </a:solidFill>
                        </a:rPr>
                        <a:t>Descarga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Evaluacion</a:t>
                      </a:r>
                      <a:r>
                        <a:rPr lang="es-PE" sz="1000" dirty="0"/>
                        <a:t> de riesgo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2023-2025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</a:t>
                      </a:r>
                      <a:r>
                        <a:rPr lang="es-PE" sz="1000" dirty="0" err="1"/>
                        <a:t>dpto</a:t>
                      </a:r>
                      <a:r>
                        <a:rPr lang="es-PE" sz="1000" dirty="0"/>
                        <a:t> seleccionado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 la provincia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Nombre del distrito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Evaluacion</a:t>
                      </a:r>
                      <a:r>
                        <a:rPr lang="es-PE" sz="1000" dirty="0"/>
                        <a:t> de riesgo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2023-2025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Icono de </a:t>
                      </a:r>
                      <a:r>
                        <a:rPr lang="es-PE" sz="1000" dirty="0" err="1"/>
                        <a:t>pdf</a:t>
                      </a:r>
                      <a:r>
                        <a:rPr lang="es-PE" sz="1000" dirty="0"/>
                        <a:t> de descarga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400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E48AFD5-A8BF-4751-93F2-5DB69BA3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00" r="86608" b="5596"/>
          <a:stretch/>
        </p:blipFill>
        <p:spPr>
          <a:xfrm>
            <a:off x="2229267" y="760888"/>
            <a:ext cx="813240" cy="57266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36D1516-3928-4CE2-B346-DEDCAE49B46F}"/>
              </a:ext>
            </a:extLst>
          </p:cNvPr>
          <p:cNvSpPr txBox="1"/>
          <p:nvPr/>
        </p:nvSpPr>
        <p:spPr>
          <a:xfrm>
            <a:off x="0" y="1100"/>
            <a:ext cx="166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(Reporte a nivel</a:t>
            </a:r>
          </a:p>
          <a:p>
            <a:r>
              <a:rPr lang="es-PE" dirty="0">
                <a:solidFill>
                  <a:srgbClr val="FF0000"/>
                </a:solidFill>
              </a:rPr>
              <a:t>Departamental)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B1C1A0-6DAC-49B5-8F0E-BE50A69DB053}"/>
              </a:ext>
            </a:extLst>
          </p:cNvPr>
          <p:cNvSpPr txBox="1"/>
          <p:nvPr/>
        </p:nvSpPr>
        <p:spPr>
          <a:xfrm>
            <a:off x="3188726" y="838427"/>
            <a:ext cx="82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departamento seleccionado cuenta (o no cuenta) con XX evaluaciones de riesgo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BFE1FB-0B27-49E9-B661-6F263FC155AA}"/>
              </a:ext>
            </a:extLst>
          </p:cNvPr>
          <p:cNvSpPr txBox="1"/>
          <p:nvPr/>
        </p:nvSpPr>
        <p:spPr>
          <a:xfrm>
            <a:off x="3194675" y="6394849"/>
            <a:ext cx="2755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dirty="0"/>
              <a:t>Registros del 16 al 20 de un total de 229 registros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6E9BEF-3759-47AC-B4B7-A44ED0CA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27" y="6474383"/>
            <a:ext cx="4197489" cy="2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DDF4AA2C-7971-42D8-B787-2C0A40CA1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7" t="11095" r="36387" b="5402"/>
          <a:stretch/>
        </p:blipFill>
        <p:spPr>
          <a:xfrm>
            <a:off x="8069413" y="1512376"/>
            <a:ext cx="2396128" cy="311969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0B3220A-2F83-471E-86A2-B91EADA07A4E}"/>
              </a:ext>
            </a:extLst>
          </p:cNvPr>
          <p:cNvSpPr txBox="1"/>
          <p:nvPr/>
        </p:nvSpPr>
        <p:spPr>
          <a:xfrm>
            <a:off x="4453222" y="2005623"/>
            <a:ext cx="185980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dirty="0"/>
              <a:t>Número de </a:t>
            </a:r>
            <a:r>
              <a:rPr lang="es-PE" sz="1000" dirty="0" err="1"/>
              <a:t>evares</a:t>
            </a:r>
            <a:r>
              <a:rPr lang="es-PE" sz="1000" dirty="0"/>
              <a:t> por provincia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55F750-5158-41A9-ADB9-8A22E5EBB632}"/>
              </a:ext>
            </a:extLst>
          </p:cNvPr>
          <p:cNvSpPr/>
          <p:nvPr/>
        </p:nvSpPr>
        <p:spPr>
          <a:xfrm>
            <a:off x="8069413" y="1203542"/>
            <a:ext cx="24978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dirty="0">
                <a:solidFill>
                  <a:srgbClr val="FF0000"/>
                </a:solidFill>
              </a:rPr>
              <a:t>(La imagen debe ser del </a:t>
            </a:r>
            <a:r>
              <a:rPr lang="es-PE" sz="900" dirty="0" err="1">
                <a:solidFill>
                  <a:srgbClr val="FF0000"/>
                </a:solidFill>
              </a:rPr>
              <a:t>pprrd</a:t>
            </a:r>
            <a:r>
              <a:rPr lang="es-PE" sz="900" dirty="0">
                <a:solidFill>
                  <a:srgbClr val="FF0000"/>
                </a:solidFill>
              </a:rPr>
              <a:t> del departamento)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ED389A-6F2E-4EE7-AE2B-C61FC86DD4FE}"/>
              </a:ext>
            </a:extLst>
          </p:cNvPr>
          <p:cNvSpPr txBox="1"/>
          <p:nvPr/>
        </p:nvSpPr>
        <p:spPr>
          <a:xfrm>
            <a:off x="2755437" y="172679"/>
            <a:ext cx="907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REPORTE DE LA GESTIÓN DEL RIESGO DE DESASTRES DEL DEPARTAMENTO SELECCIONADO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036F156-7B61-458A-8987-F7F5AC660C4A}"/>
              </a:ext>
            </a:extLst>
          </p:cNvPr>
          <p:cNvCxnSpPr/>
          <p:nvPr/>
        </p:nvCxnSpPr>
        <p:spPr>
          <a:xfrm>
            <a:off x="2416152" y="53396"/>
            <a:ext cx="0" cy="614049"/>
          </a:xfrm>
          <a:prstGeom prst="line">
            <a:avLst/>
          </a:prstGeom>
          <a:ln w="25400">
            <a:solidFill>
              <a:srgbClr val="00B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Diagramas de barras | cartogramas.org">
            <a:extLst>
              <a:ext uri="{FF2B5EF4-FFF2-40B4-BE49-F238E27FC236}">
                <a16:creationId xmlns:a16="http://schemas.microsoft.com/office/drawing/2014/main" id="{FA03EC20-A91A-411C-B4B8-31F2B40C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92" y="2253397"/>
            <a:ext cx="2882071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4669834-AFEC-4273-9BC8-8F27C66B9FF2}"/>
              </a:ext>
            </a:extLst>
          </p:cNvPr>
          <p:cNvSpPr txBox="1"/>
          <p:nvPr/>
        </p:nvSpPr>
        <p:spPr>
          <a:xfrm>
            <a:off x="3962302" y="2399718"/>
            <a:ext cx="56297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600" dirty="0"/>
              <a:t>Provincia 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CC5E31F-AEB9-4CDE-B4FD-C9E3656D9F7A}"/>
              </a:ext>
            </a:extLst>
          </p:cNvPr>
          <p:cNvSpPr txBox="1"/>
          <p:nvPr/>
        </p:nvSpPr>
        <p:spPr>
          <a:xfrm>
            <a:off x="3962765" y="2677138"/>
            <a:ext cx="56297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600" dirty="0"/>
              <a:t>Provincia 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D2A6815-ED97-46F7-927D-645B6B52FF7D}"/>
              </a:ext>
            </a:extLst>
          </p:cNvPr>
          <p:cNvSpPr txBox="1"/>
          <p:nvPr/>
        </p:nvSpPr>
        <p:spPr>
          <a:xfrm>
            <a:off x="3969439" y="2933171"/>
            <a:ext cx="56297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600" dirty="0"/>
              <a:t>Provincia 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A400B34-4331-42E3-A230-CCD63AEC5FD4}"/>
              </a:ext>
            </a:extLst>
          </p:cNvPr>
          <p:cNvSpPr txBox="1"/>
          <p:nvPr/>
        </p:nvSpPr>
        <p:spPr>
          <a:xfrm>
            <a:off x="3955628" y="3176843"/>
            <a:ext cx="56297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600" dirty="0"/>
              <a:t>Provincia 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C6A4295-6A20-4F11-B523-DD0F3D4F4BAA}"/>
              </a:ext>
            </a:extLst>
          </p:cNvPr>
          <p:cNvSpPr txBox="1"/>
          <p:nvPr/>
        </p:nvSpPr>
        <p:spPr>
          <a:xfrm>
            <a:off x="3962302" y="3432876"/>
            <a:ext cx="56297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600" dirty="0"/>
              <a:t>Provincia 5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065967B-5394-4711-89A2-1242C7372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14275" r="35312" b="81022"/>
          <a:stretch/>
        </p:blipFill>
        <p:spPr>
          <a:xfrm>
            <a:off x="3453013" y="1646362"/>
            <a:ext cx="3777739" cy="309253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BF602FA-3D29-477E-A50F-C8EF15D4F88C}"/>
              </a:ext>
            </a:extLst>
          </p:cNvPr>
          <p:cNvSpPr txBox="1"/>
          <p:nvPr/>
        </p:nvSpPr>
        <p:spPr>
          <a:xfrm>
            <a:off x="3487896" y="1693080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Población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1F8FA1A-1089-4FF6-B937-67AD7B682ABC}"/>
              </a:ext>
            </a:extLst>
          </p:cNvPr>
          <p:cNvCxnSpPr/>
          <p:nvPr/>
        </p:nvCxnSpPr>
        <p:spPr>
          <a:xfrm>
            <a:off x="4912397" y="1693080"/>
            <a:ext cx="2143241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9453C53-4338-4746-9EC3-9C8C04F313E2}"/>
              </a:ext>
            </a:extLst>
          </p:cNvPr>
          <p:cNvCxnSpPr>
            <a:cxnSpLocks/>
          </p:cNvCxnSpPr>
          <p:nvPr/>
        </p:nvCxnSpPr>
        <p:spPr>
          <a:xfrm flipV="1">
            <a:off x="4912397" y="1745056"/>
            <a:ext cx="2143241" cy="10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5302E2B-7B3D-4CDB-AC14-9C9DD55225B7}"/>
              </a:ext>
            </a:extLst>
          </p:cNvPr>
          <p:cNvSpPr/>
          <p:nvPr/>
        </p:nvSpPr>
        <p:spPr>
          <a:xfrm>
            <a:off x="3299032" y="1343400"/>
            <a:ext cx="45834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>
                <a:solidFill>
                  <a:srgbClr val="FF0000"/>
                </a:solidFill>
              </a:rPr>
              <a:t>(cuando active en población o vivienda se debe mostrar igual a la lamina de distrito)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AE27B54-033B-423B-A2D0-381ED57B1B29}"/>
              </a:ext>
            </a:extLst>
          </p:cNvPr>
          <p:cNvSpPr txBox="1"/>
          <p:nvPr/>
        </p:nvSpPr>
        <p:spPr>
          <a:xfrm>
            <a:off x="4131933" y="1692096"/>
            <a:ext cx="603543" cy="200055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700" b="1" dirty="0"/>
              <a:t>Vivienda</a:t>
            </a:r>
          </a:p>
        </p:txBody>
      </p:sp>
      <p:graphicFrame>
        <p:nvGraphicFramePr>
          <p:cNvPr id="34" name="Tabla 11">
            <a:extLst>
              <a:ext uri="{FF2B5EF4-FFF2-40B4-BE49-F238E27FC236}">
                <a16:creationId xmlns:a16="http://schemas.microsoft.com/office/drawing/2014/main" id="{F429C568-9DF6-407A-A0EA-ADEAD60F9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48203"/>
              </p:ext>
            </p:extLst>
          </p:nvPr>
        </p:nvGraphicFramePr>
        <p:xfrm>
          <a:off x="4358491" y="3964327"/>
          <a:ext cx="224484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20">
                  <a:extLst>
                    <a:ext uri="{9D8B030D-6E8A-4147-A177-3AD203B41FA5}">
                      <a16:colId xmlns:a16="http://schemas.microsoft.com/office/drawing/2014/main" val="1404179636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1949491056"/>
                    </a:ext>
                  </a:extLst>
                </a:gridCol>
              </a:tblGrid>
              <a:tr h="190266"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Provincias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>
                          <a:solidFill>
                            <a:schemeClr val="tx1"/>
                          </a:solidFill>
                        </a:rPr>
                        <a:t>N° </a:t>
                      </a:r>
                      <a:r>
                        <a:rPr lang="es-PE" sz="800" dirty="0" err="1">
                          <a:solidFill>
                            <a:schemeClr val="tx1"/>
                          </a:solidFill>
                        </a:rPr>
                        <a:t>EVARES</a:t>
                      </a:r>
                      <a:endParaRPr lang="es-PE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44233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Provincia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01495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Provincia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</a:t>
                      </a:r>
                      <a:endParaRPr lang="es-PE" sz="8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87059"/>
                  </a:ext>
                </a:extLst>
              </a:tr>
              <a:tr h="190266">
                <a:tc>
                  <a:txBody>
                    <a:bodyPr/>
                    <a:lstStyle/>
                    <a:p>
                      <a:r>
                        <a:rPr lang="es-PE" sz="800" dirty="0"/>
                        <a:t>Total</a:t>
                      </a:r>
                    </a:p>
                  </a:txBody>
                  <a:tcP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dirty="0" err="1"/>
                        <a:t>xxxxxxx</a:t>
                      </a:r>
                      <a:endParaRPr lang="es-PE" sz="8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09680"/>
                  </a:ext>
                </a:extLst>
              </a:tr>
            </a:tbl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D8B8AAB2-205B-4DAB-A116-ACD97FA57363}"/>
              </a:ext>
            </a:extLst>
          </p:cNvPr>
          <p:cNvSpPr txBox="1"/>
          <p:nvPr/>
        </p:nvSpPr>
        <p:spPr>
          <a:xfrm>
            <a:off x="2229267" y="1194722"/>
            <a:ext cx="813240" cy="2308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 err="1"/>
              <a:t>EVAR</a:t>
            </a:r>
            <a:endParaRPr lang="es-PE" sz="90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66E43C-B515-4D48-BCA4-E42C2400B9BE}"/>
              </a:ext>
            </a:extLst>
          </p:cNvPr>
          <p:cNvSpPr txBox="1"/>
          <p:nvPr/>
        </p:nvSpPr>
        <p:spPr>
          <a:xfrm>
            <a:off x="2229267" y="801753"/>
            <a:ext cx="813240" cy="2308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CCCCCC"/>
                </a:solidFill>
              </a:rPr>
              <a:t>de riesgo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9069F8D-A59F-4D7F-8142-6F62F0744145}"/>
              </a:ext>
            </a:extLst>
          </p:cNvPr>
          <p:cNvSpPr/>
          <p:nvPr/>
        </p:nvSpPr>
        <p:spPr>
          <a:xfrm>
            <a:off x="3042507" y="4791034"/>
            <a:ext cx="4765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/>
              <a:t>Listado de evaluaciones de riesgo</a:t>
            </a:r>
            <a:r>
              <a:rPr lang="es-PE" sz="1000" dirty="0">
                <a:solidFill>
                  <a:srgbClr val="FF0000"/>
                </a:solidFill>
              </a:rPr>
              <a:t> (Tabla de evaluaciones de riesgo)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73A6DF0-EE3A-4DC6-A010-CDA39CC21771}"/>
              </a:ext>
            </a:extLst>
          </p:cNvPr>
          <p:cNvSpPr/>
          <p:nvPr/>
        </p:nvSpPr>
        <p:spPr>
          <a:xfrm>
            <a:off x="3108565" y="6209109"/>
            <a:ext cx="709222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</a:rPr>
              <a:t>TABLA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B30A5AE-B5CC-4EA0-98F2-22629F0D046C}"/>
              </a:ext>
            </a:extLst>
          </p:cNvPr>
          <p:cNvSpPr/>
          <p:nvPr/>
        </p:nvSpPr>
        <p:spPr>
          <a:xfrm>
            <a:off x="3829059" y="6207569"/>
            <a:ext cx="1009919" cy="1846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>
                <a:solidFill>
                  <a:schemeClr val="tx1"/>
                </a:solidFill>
              </a:rPr>
              <a:t>         TODOS </a:t>
            </a:r>
            <a:r>
              <a:rPr lang="es-PE" sz="800" b="1" dirty="0" err="1">
                <a:solidFill>
                  <a:schemeClr val="tx1"/>
                </a:solidFill>
              </a:rPr>
              <a:t>EVARs</a:t>
            </a:r>
            <a:endParaRPr lang="es-PE" sz="800" b="1" dirty="0">
              <a:solidFill>
                <a:schemeClr val="tx1"/>
              </a:solidFill>
            </a:endParaRPr>
          </a:p>
        </p:txBody>
      </p:sp>
      <p:pic>
        <p:nvPicPr>
          <p:cNvPr id="42" name="Picture 2" descr="Icono De Vector De Descarga, Símbolo De Instalación ...">
            <a:extLst>
              <a:ext uri="{FF2B5EF4-FFF2-40B4-BE49-F238E27FC236}">
                <a16:creationId xmlns:a16="http://schemas.microsoft.com/office/drawing/2014/main" id="{879B80EE-6F57-4710-92F2-CE53D9C3A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142464" y="623550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cono De Vector De Descarga, Símbolo De Instalación ...">
            <a:extLst>
              <a:ext uri="{FF2B5EF4-FFF2-40B4-BE49-F238E27FC236}">
                <a16:creationId xmlns:a16="http://schemas.microsoft.com/office/drawing/2014/main" id="{A56C1602-34FB-4A5E-AE35-29DA9DF02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8" t="27920" r="26349" b="30824"/>
          <a:stretch/>
        </p:blipFill>
        <p:spPr bwMode="auto">
          <a:xfrm>
            <a:off x="3873851" y="6249416"/>
            <a:ext cx="150370" cy="1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8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>
            <a:extLst>
              <a:ext uri="{FF2B5EF4-FFF2-40B4-BE49-F238E27FC236}">
                <a16:creationId xmlns:a16="http://schemas.microsoft.com/office/drawing/2014/main" id="{A977FDEA-0B46-4E0F-AD3D-D1E09CB14F80}"/>
              </a:ext>
            </a:extLst>
          </p:cNvPr>
          <p:cNvSpPr txBox="1"/>
          <p:nvPr/>
        </p:nvSpPr>
        <p:spPr>
          <a:xfrm>
            <a:off x="3257133" y="2905780"/>
            <a:ext cx="6071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CAPA ZONAS DE RIESGO NO MITIGABLE</a:t>
            </a:r>
          </a:p>
        </p:txBody>
      </p:sp>
    </p:spTree>
    <p:extLst>
      <p:ext uri="{BB962C8B-B14F-4D97-AF65-F5344CB8AC3E}">
        <p14:creationId xmlns:p14="http://schemas.microsoft.com/office/powerpoint/2010/main" val="143754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2812</Words>
  <Application>Microsoft Office PowerPoint</Application>
  <PresentationFormat>Panorámica</PresentationFormat>
  <Paragraphs>854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VLADIMIR RICHARD CUISANO MARREROS</dc:creator>
  <cp:lastModifiedBy>Daniel Ramos Mendoza</cp:lastModifiedBy>
  <cp:revision>57</cp:revision>
  <dcterms:created xsi:type="dcterms:W3CDTF">2022-09-01T16:00:01Z</dcterms:created>
  <dcterms:modified xsi:type="dcterms:W3CDTF">2022-09-12T07:30:53Z</dcterms:modified>
</cp:coreProperties>
</file>