
<file path=[Content_Types].xml><?xml version="1.0" encoding="utf-8"?>
<Types xmlns="http://schemas.openxmlformats.org/package/2006/content-types">
  <Default Extension="png" ContentType="image/png"/>
  <Default Extension="gif" ContentType="image/gif"/>
  <Default Extension="jpeg" ContentType="image/jpeg"/>
  <Default Extension="JPG" ContentType="image/.jpg"/>
  <Default Extension="mp3" ContentType="audio/mp3"/>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3"/>
  </p:sldMasterIdLst>
  <p:notesMasterIdLst>
    <p:notesMasterId r:id="rId24"/>
  </p:notesMasterIdLst>
  <p:sldIdLst>
    <p:sldId id="256" r:id="rId4"/>
    <p:sldId id="257" r:id="rId5"/>
    <p:sldId id="258" r:id="rId6"/>
    <p:sldId id="310" r:id="rId7"/>
    <p:sldId id="269" r:id="rId8"/>
    <p:sldId id="291" r:id="rId9"/>
    <p:sldId id="270" r:id="rId10"/>
    <p:sldId id="311" r:id="rId11"/>
    <p:sldId id="312" r:id="rId12"/>
    <p:sldId id="292" r:id="rId13"/>
    <p:sldId id="261" r:id="rId14"/>
    <p:sldId id="313" r:id="rId15"/>
    <p:sldId id="314" r:id="rId16"/>
    <p:sldId id="315" r:id="rId17"/>
    <p:sldId id="316" r:id="rId18"/>
    <p:sldId id="273" r:id="rId19"/>
    <p:sldId id="317" r:id="rId20"/>
    <p:sldId id="318" r:id="rId21"/>
    <p:sldId id="259" r:id="rId22"/>
    <p:sldId id="286"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411" autoAdjust="0"/>
    <p:restoredTop sz="94660"/>
  </p:normalViewPr>
  <p:slideViewPr>
    <p:cSldViewPr snapToGrid="0">
      <p:cViewPr varScale="1">
        <p:scale>
          <a:sx n="75" d="100"/>
          <a:sy n="75" d="100"/>
        </p:scale>
        <p:origin x="54" y="24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notesMaster" Target="notesMasters/notesMaster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0ECAF4-6D75-4BC9-9121-E61DF309F03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B61A46-8ACC-42C1-95E8-6C11777DB6A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11" name="图片占位符 10"/>
          <p:cNvSpPr>
            <a:spLocks noGrp="1"/>
          </p:cNvSpPr>
          <p:nvPr>
            <p:ph type="pic" sz="quarter" idx="10"/>
          </p:nvPr>
        </p:nvSpPr>
        <p:spPr>
          <a:xfrm>
            <a:off x="942623" y="996243"/>
            <a:ext cx="2111024" cy="1535290"/>
          </a:xfrm>
          <a:ln w="19050">
            <a:solidFill>
              <a:schemeClr val="tx1">
                <a:lumMod val="85000"/>
                <a:lumOff val="15000"/>
              </a:schemeClr>
            </a:solidFill>
          </a:ln>
        </p:spPr>
        <p:txBody>
          <a:bodyPr/>
          <a:lstStyle/>
          <a:p>
            <a:endParaRPr lang="zh-CN" altLang="en-US"/>
          </a:p>
        </p:txBody>
      </p:sp>
      <p:sp>
        <p:nvSpPr>
          <p:cNvPr id="12" name="图片占位符 10"/>
          <p:cNvSpPr>
            <a:spLocks noGrp="1"/>
          </p:cNvSpPr>
          <p:nvPr>
            <p:ph type="pic" sz="quarter" idx="11"/>
          </p:nvPr>
        </p:nvSpPr>
        <p:spPr>
          <a:xfrm>
            <a:off x="3674533" y="996243"/>
            <a:ext cx="2111024" cy="1535290"/>
          </a:xfrm>
          <a:ln w="19050">
            <a:solidFill>
              <a:schemeClr val="tx1">
                <a:lumMod val="85000"/>
                <a:lumOff val="15000"/>
              </a:schemeClr>
            </a:solidFill>
          </a:ln>
        </p:spPr>
        <p:txBody>
          <a:bodyPr/>
          <a:lstStyle/>
          <a:p>
            <a:endParaRPr lang="zh-CN" altLang="en-US"/>
          </a:p>
        </p:txBody>
      </p:sp>
      <p:sp>
        <p:nvSpPr>
          <p:cNvPr id="13" name="图片占位符 10"/>
          <p:cNvSpPr>
            <a:spLocks noGrp="1"/>
          </p:cNvSpPr>
          <p:nvPr>
            <p:ph type="pic" sz="quarter" idx="12"/>
          </p:nvPr>
        </p:nvSpPr>
        <p:spPr>
          <a:xfrm>
            <a:off x="6406444" y="996243"/>
            <a:ext cx="2111024" cy="1535290"/>
          </a:xfrm>
          <a:ln w="19050">
            <a:solidFill>
              <a:schemeClr val="tx1">
                <a:lumMod val="85000"/>
                <a:lumOff val="15000"/>
              </a:schemeClr>
            </a:solidFill>
          </a:ln>
        </p:spPr>
        <p:txBody>
          <a:bodyPr/>
          <a:lstStyle/>
          <a:p>
            <a:endParaRPr lang="zh-CN" altLang="en-US"/>
          </a:p>
        </p:txBody>
      </p:sp>
      <p:sp>
        <p:nvSpPr>
          <p:cNvPr id="14" name="图片占位符 10"/>
          <p:cNvSpPr>
            <a:spLocks noGrp="1"/>
          </p:cNvSpPr>
          <p:nvPr>
            <p:ph type="pic" sz="quarter" idx="13"/>
          </p:nvPr>
        </p:nvSpPr>
        <p:spPr>
          <a:xfrm>
            <a:off x="9138355" y="996243"/>
            <a:ext cx="2111024" cy="1535290"/>
          </a:xfrm>
          <a:ln w="19050">
            <a:solidFill>
              <a:schemeClr val="tx1">
                <a:lumMod val="85000"/>
                <a:lumOff val="15000"/>
              </a:schemeClr>
            </a:solidFill>
          </a:ln>
        </p:spPr>
        <p:txBody>
          <a:bodyPr/>
          <a:lstStyle/>
          <a:p>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6813550" y="0"/>
            <a:ext cx="5378450" cy="6858000"/>
          </a:xfrm>
          <a:noFill/>
        </p:spPr>
        <p:txBody>
          <a:bodyPr/>
          <a:lstStyle>
            <a:lvl1pPr marL="0" indent="0">
              <a:buNone/>
              <a:defRPr/>
            </a:lvl1pPr>
          </a:lstStyle>
          <a:p>
            <a:endParaRPr lang="zh-CN" altLang="en-US" dirty="0"/>
          </a:p>
        </p:txBody>
      </p:sp>
      <p:sp>
        <p:nvSpPr>
          <p:cNvPr id="9" name="椭圆 8"/>
          <p:cNvSpPr/>
          <p:nvPr userDrawn="1"/>
        </p:nvSpPr>
        <p:spPr>
          <a:xfrm>
            <a:off x="-1072691" y="3392024"/>
            <a:ext cx="4271519" cy="4271519"/>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1435100" y="2070100"/>
            <a:ext cx="2181600" cy="2181600"/>
          </a:xfrm>
          <a:prstGeom prst="diamond">
            <a:avLst/>
          </a:prstGeom>
        </p:spPr>
        <p:txBody>
          <a:bodyPr/>
          <a:lstStyle>
            <a:lvl1pPr marL="0" indent="0">
              <a:buNone/>
              <a:defRPr/>
            </a:lvl1pPr>
          </a:lstStyle>
          <a:p>
            <a:endParaRPr lang="zh-CN" altLang="en-US" dirty="0"/>
          </a:p>
        </p:txBody>
      </p:sp>
      <p:sp>
        <p:nvSpPr>
          <p:cNvPr id="8" name="图片占位符 6"/>
          <p:cNvSpPr>
            <a:spLocks noGrp="1"/>
          </p:cNvSpPr>
          <p:nvPr>
            <p:ph type="pic" sz="quarter" idx="11"/>
          </p:nvPr>
        </p:nvSpPr>
        <p:spPr>
          <a:xfrm>
            <a:off x="5005200" y="2070100"/>
            <a:ext cx="2181600" cy="2181600"/>
          </a:xfrm>
          <a:prstGeom prst="diamond">
            <a:avLst/>
          </a:prstGeom>
        </p:spPr>
        <p:txBody>
          <a:bodyPr/>
          <a:lstStyle>
            <a:lvl1pPr marL="0" indent="0">
              <a:buNone/>
              <a:defRPr/>
            </a:lvl1pPr>
          </a:lstStyle>
          <a:p>
            <a:endParaRPr lang="zh-CN" altLang="en-US" dirty="0"/>
          </a:p>
        </p:txBody>
      </p:sp>
      <p:sp>
        <p:nvSpPr>
          <p:cNvPr id="9" name="图片占位符 6"/>
          <p:cNvSpPr>
            <a:spLocks noGrp="1"/>
          </p:cNvSpPr>
          <p:nvPr>
            <p:ph type="pic" sz="quarter" idx="12"/>
          </p:nvPr>
        </p:nvSpPr>
        <p:spPr>
          <a:xfrm>
            <a:off x="8575300" y="2070100"/>
            <a:ext cx="2181600" cy="2181600"/>
          </a:xfrm>
          <a:prstGeom prst="diamond">
            <a:avLst/>
          </a:prstGeom>
        </p:spPr>
        <p:txBody>
          <a:bodyPr/>
          <a:lstStyle>
            <a:lvl1pPr marL="0" indent="0">
              <a:buNone/>
              <a:defRPr/>
            </a:lvl1pPr>
          </a:lstStyle>
          <a:p>
            <a:endParaRPr lang="zh-CN" altLang="en-US" dirty="0"/>
          </a:p>
        </p:txBody>
      </p:sp>
      <p:sp>
        <p:nvSpPr>
          <p:cNvPr id="13" name="椭圆 12"/>
          <p:cNvSpPr/>
          <p:nvPr userDrawn="1"/>
        </p:nvSpPr>
        <p:spPr>
          <a:xfrm>
            <a:off x="9347200" y="4251700"/>
            <a:ext cx="3454400" cy="34544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苹方 中等" panose="020B0400000000000000" pitchFamily="34" charset="-122"/>
              <a:ea typeface="苹方 中等" panose="020B0400000000000000" pitchFamily="34" charset="-122"/>
            </a:endParaRPr>
          </a:p>
        </p:txBody>
      </p:sp>
      <p:sp>
        <p:nvSpPr>
          <p:cNvPr id="14" name="椭圆 13"/>
          <p:cNvSpPr/>
          <p:nvPr userDrawn="1"/>
        </p:nvSpPr>
        <p:spPr>
          <a:xfrm>
            <a:off x="10871200" y="2815900"/>
            <a:ext cx="2363600" cy="2363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苹方 中等" panose="020B0400000000000000" pitchFamily="34" charset="-122"/>
              <a:ea typeface="苹方 中等" panose="020B0400000000000000"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12" name="图片占位符 10"/>
          <p:cNvSpPr>
            <a:spLocks noGrp="1"/>
          </p:cNvSpPr>
          <p:nvPr>
            <p:ph type="pic" sz="quarter" idx="11"/>
          </p:nvPr>
        </p:nvSpPr>
        <p:spPr>
          <a:xfrm>
            <a:off x="0" y="0"/>
            <a:ext cx="2408663" cy="6858000"/>
          </a:xfrm>
        </p:spPr>
        <p:txBody>
          <a:bodyPr/>
          <a:lstStyle/>
          <a:p>
            <a:endParaRPr lang="zh-CN" altLang="en-US"/>
          </a:p>
        </p:txBody>
      </p:sp>
      <p:sp>
        <p:nvSpPr>
          <p:cNvPr id="17" name="椭圆 16"/>
          <p:cNvSpPr/>
          <p:nvPr userDrawn="1"/>
        </p:nvSpPr>
        <p:spPr>
          <a:xfrm>
            <a:off x="9779000" y="-635000"/>
            <a:ext cx="3187700" cy="31877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苹方 中等" panose="020B0400000000000000" pitchFamily="34" charset="-122"/>
              <a:ea typeface="苹方 中等" panose="020B0400000000000000" pitchFamily="34" charset="-122"/>
            </a:endParaRPr>
          </a:p>
        </p:txBody>
      </p:sp>
      <p:sp>
        <p:nvSpPr>
          <p:cNvPr id="18" name="椭圆 17"/>
          <p:cNvSpPr/>
          <p:nvPr userDrawn="1"/>
        </p:nvSpPr>
        <p:spPr>
          <a:xfrm>
            <a:off x="7410450" y="5156200"/>
            <a:ext cx="3111500" cy="31115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苹方 中等" panose="020B0400000000000000" pitchFamily="34" charset="-122"/>
              <a:ea typeface="苹方 中等" panose="020B0400000000000000" pitchFamily="34" charset="-122"/>
            </a:endParaRPr>
          </a:p>
        </p:txBody>
      </p:sp>
      <p:sp>
        <p:nvSpPr>
          <p:cNvPr id="19" name="椭圆 18"/>
          <p:cNvSpPr/>
          <p:nvPr userDrawn="1"/>
        </p:nvSpPr>
        <p:spPr>
          <a:xfrm>
            <a:off x="7512050" y="-1803400"/>
            <a:ext cx="3111500" cy="31115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苹方 中等" panose="020B0400000000000000" pitchFamily="34" charset="-122"/>
              <a:ea typeface="苹方 中等" panose="020B0400000000000000"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13" name="图片占位符 2"/>
          <p:cNvSpPr>
            <a:spLocks noGrp="1"/>
          </p:cNvSpPr>
          <p:nvPr>
            <p:ph type="pic" sz="quarter" idx="10"/>
          </p:nvPr>
        </p:nvSpPr>
        <p:spPr>
          <a:xfrm>
            <a:off x="9474625" y="1113881"/>
            <a:ext cx="4965275" cy="4965275"/>
          </a:xfrm>
          <a:prstGeom prst="diamond">
            <a:avLst/>
          </a:prstGeom>
        </p:spPr>
        <p:txBody>
          <a:bodyPr/>
          <a:lstStyle/>
          <a:p>
            <a:endParaRPr lang="zh-CN" altLang="en-US"/>
          </a:p>
        </p:txBody>
      </p:sp>
      <p:sp>
        <p:nvSpPr>
          <p:cNvPr id="25" name="图片占位符 2"/>
          <p:cNvSpPr>
            <a:spLocks noGrp="1"/>
          </p:cNvSpPr>
          <p:nvPr>
            <p:ph type="pic" sz="quarter" idx="11"/>
          </p:nvPr>
        </p:nvSpPr>
        <p:spPr>
          <a:xfrm>
            <a:off x="6528225" y="-1769019"/>
            <a:ext cx="4965275" cy="4965275"/>
          </a:xfrm>
          <a:prstGeom prst="diamond">
            <a:avLst/>
          </a:prstGeom>
        </p:spPr>
        <p:txBody>
          <a:bodyPr/>
          <a:lstStyle/>
          <a:p>
            <a:endParaRPr lang="zh-CN" altLang="en-US"/>
          </a:p>
        </p:txBody>
      </p:sp>
      <p:sp>
        <p:nvSpPr>
          <p:cNvPr id="27" name="图片占位符 2"/>
          <p:cNvSpPr>
            <a:spLocks noGrp="1"/>
          </p:cNvSpPr>
          <p:nvPr>
            <p:ph type="pic" sz="quarter" idx="13"/>
          </p:nvPr>
        </p:nvSpPr>
        <p:spPr>
          <a:xfrm>
            <a:off x="6528224" y="3996781"/>
            <a:ext cx="4965275" cy="4965275"/>
          </a:xfrm>
          <a:prstGeom prst="diamond">
            <a:avLst/>
          </a:prstGeom>
        </p:spPr>
        <p:txBody>
          <a:bodyPr/>
          <a:lstStyle/>
          <a:p>
            <a:endParaRPr lang="zh-CN" altLang="en-US"/>
          </a:p>
        </p:txBody>
      </p:sp>
      <p:sp>
        <p:nvSpPr>
          <p:cNvPr id="28" name="椭圆 27"/>
          <p:cNvSpPr/>
          <p:nvPr userDrawn="1"/>
        </p:nvSpPr>
        <p:spPr>
          <a:xfrm>
            <a:off x="-1536700" y="5010150"/>
            <a:ext cx="3695700" cy="36957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苹方 中等" panose="020B0400000000000000" pitchFamily="34" charset="-122"/>
              <a:ea typeface="苹方 中等" panose="020B0400000000000000"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0" y="0"/>
            <a:ext cx="12192000" cy="6858000"/>
          </a:xfrm>
        </p:spPr>
        <p:txBody>
          <a:bodyPr/>
          <a:lstStyle/>
          <a:p>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grpSp>
        <p:nvGrpSpPr>
          <p:cNvPr id="8" name="组合 7"/>
          <p:cNvGrpSpPr/>
          <p:nvPr userDrawn="1"/>
        </p:nvGrpSpPr>
        <p:grpSpPr>
          <a:xfrm flipH="1">
            <a:off x="8033209" y="4192124"/>
            <a:ext cx="5618843" cy="4271519"/>
            <a:chOff x="-1072691" y="3392024"/>
            <a:chExt cx="5618843" cy="4271519"/>
          </a:xfrm>
        </p:grpSpPr>
        <p:sp>
          <p:nvSpPr>
            <p:cNvPr id="6" name="椭圆 5"/>
            <p:cNvSpPr/>
            <p:nvPr userDrawn="1"/>
          </p:nvSpPr>
          <p:spPr>
            <a:xfrm>
              <a:off x="-1072691" y="3392024"/>
              <a:ext cx="4271519" cy="4271519"/>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userDrawn="1"/>
          </p:nvSpPr>
          <p:spPr>
            <a:xfrm>
              <a:off x="2343609" y="5461000"/>
              <a:ext cx="2202543" cy="2202543"/>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11" name="图片占位符 10"/>
          <p:cNvSpPr>
            <a:spLocks noGrp="1"/>
          </p:cNvSpPr>
          <p:nvPr>
            <p:ph type="pic" sz="quarter" idx="10"/>
          </p:nvPr>
        </p:nvSpPr>
        <p:spPr>
          <a:xfrm>
            <a:off x="948266" y="2219015"/>
            <a:ext cx="5017635" cy="1862138"/>
          </a:xfrm>
        </p:spPr>
        <p:txBody>
          <a:bodyPr/>
          <a:lstStyle/>
          <a:p>
            <a:endParaRPr lang="zh-CN" altLang="en-US"/>
          </a:p>
        </p:txBody>
      </p:sp>
      <p:sp>
        <p:nvSpPr>
          <p:cNvPr id="12" name="图片占位符 10"/>
          <p:cNvSpPr>
            <a:spLocks noGrp="1"/>
          </p:cNvSpPr>
          <p:nvPr>
            <p:ph type="pic" sz="quarter" idx="11"/>
          </p:nvPr>
        </p:nvSpPr>
        <p:spPr>
          <a:xfrm>
            <a:off x="5965901" y="2219015"/>
            <a:ext cx="5018400" cy="1862138"/>
          </a:xfrm>
        </p:spPr>
        <p:txBody>
          <a:bodyPr/>
          <a:lstStyle/>
          <a:p>
            <a:endParaRPr lang="zh-CN" altLang="en-US"/>
          </a:p>
        </p:txBody>
      </p:sp>
      <p:sp>
        <p:nvSpPr>
          <p:cNvPr id="13" name="椭圆 12"/>
          <p:cNvSpPr/>
          <p:nvPr userDrawn="1"/>
        </p:nvSpPr>
        <p:spPr>
          <a:xfrm>
            <a:off x="9540334" y="4442521"/>
            <a:ext cx="3111500" cy="31115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苹方 中等" panose="020B0400000000000000" pitchFamily="34" charset="-122"/>
              <a:ea typeface="苹方 中等" panose="020B0400000000000000"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0" y="0"/>
            <a:ext cx="3133725" cy="6858000"/>
          </a:xfrm>
        </p:spPr>
        <p:txBody>
          <a:bodyPr/>
          <a:lstStyle/>
          <a:p>
            <a:endParaRPr lang="zh-CN" altLang="en-US"/>
          </a:p>
        </p:txBody>
      </p:sp>
      <p:sp>
        <p:nvSpPr>
          <p:cNvPr id="8" name="椭圆 7"/>
          <p:cNvSpPr/>
          <p:nvPr userDrawn="1"/>
        </p:nvSpPr>
        <p:spPr>
          <a:xfrm>
            <a:off x="10285235" y="4718515"/>
            <a:ext cx="3111500" cy="31115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苹方 中等" panose="020B0400000000000000" pitchFamily="34" charset="-122"/>
              <a:ea typeface="苹方 中等" panose="020B0400000000000000" pitchFamily="34" charset="-122"/>
            </a:endParaRPr>
          </a:p>
        </p:txBody>
      </p:sp>
      <p:sp>
        <p:nvSpPr>
          <p:cNvPr id="9" name="椭圆 8"/>
          <p:cNvSpPr/>
          <p:nvPr userDrawn="1"/>
        </p:nvSpPr>
        <p:spPr>
          <a:xfrm>
            <a:off x="8056385" y="5678635"/>
            <a:ext cx="3111500" cy="31115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苹方 中等" panose="020B0400000000000000" pitchFamily="34" charset="-122"/>
              <a:ea typeface="苹方 中等" panose="020B0400000000000000"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6813550" y="0"/>
            <a:ext cx="5378450" cy="6858000"/>
          </a:xfrm>
          <a:noFill/>
        </p:spPr>
        <p:txBody>
          <a:bodyPr/>
          <a:lstStyle>
            <a:lvl1pPr marL="0" indent="0">
              <a:buNone/>
              <a:defRPr/>
            </a:lvl1pPr>
          </a:lstStyle>
          <a:p>
            <a:endParaRPr lang="zh-CN" altLang="en-US" dirty="0"/>
          </a:p>
        </p:txBody>
      </p:sp>
      <p:sp>
        <p:nvSpPr>
          <p:cNvPr id="9" name="椭圆 8"/>
          <p:cNvSpPr/>
          <p:nvPr userDrawn="1"/>
        </p:nvSpPr>
        <p:spPr>
          <a:xfrm>
            <a:off x="-1072691" y="3392024"/>
            <a:ext cx="4271519" cy="4271519"/>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11" name="图片占位符 10"/>
          <p:cNvSpPr>
            <a:spLocks noGrp="1"/>
          </p:cNvSpPr>
          <p:nvPr>
            <p:ph type="pic" sz="quarter" idx="10"/>
          </p:nvPr>
        </p:nvSpPr>
        <p:spPr>
          <a:xfrm>
            <a:off x="942623" y="996243"/>
            <a:ext cx="2111024" cy="1535290"/>
          </a:xfrm>
          <a:ln w="19050">
            <a:solidFill>
              <a:schemeClr val="tx1">
                <a:lumMod val="85000"/>
                <a:lumOff val="15000"/>
              </a:schemeClr>
            </a:solidFill>
          </a:ln>
        </p:spPr>
        <p:txBody>
          <a:bodyPr/>
          <a:lstStyle/>
          <a:p>
            <a:endParaRPr lang="zh-CN" altLang="en-US"/>
          </a:p>
        </p:txBody>
      </p:sp>
      <p:sp>
        <p:nvSpPr>
          <p:cNvPr id="12" name="图片占位符 10"/>
          <p:cNvSpPr>
            <a:spLocks noGrp="1"/>
          </p:cNvSpPr>
          <p:nvPr>
            <p:ph type="pic" sz="quarter" idx="11"/>
          </p:nvPr>
        </p:nvSpPr>
        <p:spPr>
          <a:xfrm>
            <a:off x="3674533" y="996243"/>
            <a:ext cx="2111024" cy="1535290"/>
          </a:xfrm>
          <a:ln w="19050">
            <a:solidFill>
              <a:schemeClr val="tx1">
                <a:lumMod val="85000"/>
                <a:lumOff val="15000"/>
              </a:schemeClr>
            </a:solidFill>
          </a:ln>
        </p:spPr>
        <p:txBody>
          <a:bodyPr/>
          <a:lstStyle/>
          <a:p>
            <a:endParaRPr lang="zh-CN" altLang="en-US"/>
          </a:p>
        </p:txBody>
      </p:sp>
      <p:sp>
        <p:nvSpPr>
          <p:cNvPr id="13" name="图片占位符 10"/>
          <p:cNvSpPr>
            <a:spLocks noGrp="1"/>
          </p:cNvSpPr>
          <p:nvPr>
            <p:ph type="pic" sz="quarter" idx="12"/>
          </p:nvPr>
        </p:nvSpPr>
        <p:spPr>
          <a:xfrm>
            <a:off x="6406444" y="996243"/>
            <a:ext cx="2111024" cy="1535290"/>
          </a:xfrm>
          <a:ln w="19050">
            <a:solidFill>
              <a:schemeClr val="tx1">
                <a:lumMod val="85000"/>
                <a:lumOff val="15000"/>
              </a:schemeClr>
            </a:solidFill>
          </a:ln>
        </p:spPr>
        <p:txBody>
          <a:bodyPr/>
          <a:lstStyle/>
          <a:p>
            <a:endParaRPr lang="zh-CN" altLang="en-US"/>
          </a:p>
        </p:txBody>
      </p:sp>
      <p:sp>
        <p:nvSpPr>
          <p:cNvPr id="14" name="图片占位符 10"/>
          <p:cNvSpPr>
            <a:spLocks noGrp="1"/>
          </p:cNvSpPr>
          <p:nvPr>
            <p:ph type="pic" sz="quarter" idx="13"/>
          </p:nvPr>
        </p:nvSpPr>
        <p:spPr>
          <a:xfrm>
            <a:off x="9138355" y="996243"/>
            <a:ext cx="2111024" cy="1535290"/>
          </a:xfrm>
          <a:ln w="19050">
            <a:solidFill>
              <a:schemeClr val="tx1">
                <a:lumMod val="85000"/>
                <a:lumOff val="15000"/>
              </a:schemeClr>
            </a:solidFill>
          </a:ln>
        </p:spPr>
        <p:txBody>
          <a:bodyPr/>
          <a:lstStyle/>
          <a:p>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1435100" y="2070100"/>
            <a:ext cx="2181600" cy="2181600"/>
          </a:xfrm>
          <a:prstGeom prst="diamond">
            <a:avLst/>
          </a:prstGeom>
        </p:spPr>
        <p:txBody>
          <a:bodyPr/>
          <a:lstStyle>
            <a:lvl1pPr marL="0" indent="0">
              <a:buNone/>
              <a:defRPr/>
            </a:lvl1pPr>
          </a:lstStyle>
          <a:p>
            <a:endParaRPr lang="zh-CN" altLang="en-US" dirty="0"/>
          </a:p>
        </p:txBody>
      </p:sp>
      <p:sp>
        <p:nvSpPr>
          <p:cNvPr id="8" name="图片占位符 6"/>
          <p:cNvSpPr>
            <a:spLocks noGrp="1"/>
          </p:cNvSpPr>
          <p:nvPr>
            <p:ph type="pic" sz="quarter" idx="11"/>
          </p:nvPr>
        </p:nvSpPr>
        <p:spPr>
          <a:xfrm>
            <a:off x="5005200" y="2070100"/>
            <a:ext cx="2181600" cy="2181600"/>
          </a:xfrm>
          <a:prstGeom prst="diamond">
            <a:avLst/>
          </a:prstGeom>
        </p:spPr>
        <p:txBody>
          <a:bodyPr/>
          <a:lstStyle>
            <a:lvl1pPr marL="0" indent="0">
              <a:buNone/>
              <a:defRPr/>
            </a:lvl1pPr>
          </a:lstStyle>
          <a:p>
            <a:endParaRPr lang="zh-CN" altLang="en-US" dirty="0"/>
          </a:p>
        </p:txBody>
      </p:sp>
      <p:sp>
        <p:nvSpPr>
          <p:cNvPr id="9" name="图片占位符 6"/>
          <p:cNvSpPr>
            <a:spLocks noGrp="1"/>
          </p:cNvSpPr>
          <p:nvPr>
            <p:ph type="pic" sz="quarter" idx="12"/>
          </p:nvPr>
        </p:nvSpPr>
        <p:spPr>
          <a:xfrm>
            <a:off x="8575300" y="2070100"/>
            <a:ext cx="2181600" cy="2181600"/>
          </a:xfrm>
          <a:prstGeom prst="diamond">
            <a:avLst/>
          </a:prstGeom>
        </p:spPr>
        <p:txBody>
          <a:bodyPr/>
          <a:lstStyle>
            <a:lvl1pPr marL="0" indent="0">
              <a:buNone/>
              <a:defRPr/>
            </a:lvl1pPr>
          </a:lstStyle>
          <a:p>
            <a:endParaRPr lang="zh-CN" altLang="en-US" dirty="0"/>
          </a:p>
        </p:txBody>
      </p:sp>
      <p:sp>
        <p:nvSpPr>
          <p:cNvPr id="13" name="椭圆 12"/>
          <p:cNvSpPr/>
          <p:nvPr userDrawn="1"/>
        </p:nvSpPr>
        <p:spPr>
          <a:xfrm>
            <a:off x="9347200" y="4251700"/>
            <a:ext cx="3454400" cy="34544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苹方 中等" panose="020B0400000000000000" pitchFamily="34" charset="-122"/>
              <a:ea typeface="苹方 中等" panose="020B0400000000000000" pitchFamily="34" charset="-122"/>
            </a:endParaRPr>
          </a:p>
        </p:txBody>
      </p:sp>
      <p:sp>
        <p:nvSpPr>
          <p:cNvPr id="14" name="椭圆 13"/>
          <p:cNvSpPr/>
          <p:nvPr userDrawn="1"/>
        </p:nvSpPr>
        <p:spPr>
          <a:xfrm>
            <a:off x="10871200" y="2815900"/>
            <a:ext cx="2363600" cy="2363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苹方 中等" panose="020B0400000000000000" pitchFamily="34" charset="-122"/>
              <a:ea typeface="苹方 中等" panose="020B0400000000000000"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12" name="图片占位符 10"/>
          <p:cNvSpPr>
            <a:spLocks noGrp="1"/>
          </p:cNvSpPr>
          <p:nvPr>
            <p:ph type="pic" sz="quarter" idx="11"/>
          </p:nvPr>
        </p:nvSpPr>
        <p:spPr>
          <a:xfrm>
            <a:off x="0" y="0"/>
            <a:ext cx="2408663" cy="6858000"/>
          </a:xfrm>
        </p:spPr>
        <p:txBody>
          <a:bodyPr/>
          <a:lstStyle/>
          <a:p>
            <a:endParaRPr lang="zh-CN" altLang="en-US"/>
          </a:p>
        </p:txBody>
      </p:sp>
      <p:sp>
        <p:nvSpPr>
          <p:cNvPr id="17" name="椭圆 16"/>
          <p:cNvSpPr/>
          <p:nvPr userDrawn="1"/>
        </p:nvSpPr>
        <p:spPr>
          <a:xfrm>
            <a:off x="9779000" y="-635000"/>
            <a:ext cx="3187700" cy="31877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苹方 中等" panose="020B0400000000000000" pitchFamily="34" charset="-122"/>
              <a:ea typeface="苹方 中等" panose="020B0400000000000000" pitchFamily="34" charset="-122"/>
            </a:endParaRPr>
          </a:p>
        </p:txBody>
      </p:sp>
      <p:sp>
        <p:nvSpPr>
          <p:cNvPr id="18" name="椭圆 17"/>
          <p:cNvSpPr/>
          <p:nvPr userDrawn="1"/>
        </p:nvSpPr>
        <p:spPr>
          <a:xfrm>
            <a:off x="7410450" y="5156200"/>
            <a:ext cx="3111500" cy="31115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苹方 中等" panose="020B0400000000000000" pitchFamily="34" charset="-122"/>
              <a:ea typeface="苹方 中等" panose="020B0400000000000000" pitchFamily="34" charset="-122"/>
            </a:endParaRPr>
          </a:p>
        </p:txBody>
      </p:sp>
      <p:sp>
        <p:nvSpPr>
          <p:cNvPr id="19" name="椭圆 18"/>
          <p:cNvSpPr/>
          <p:nvPr userDrawn="1"/>
        </p:nvSpPr>
        <p:spPr>
          <a:xfrm>
            <a:off x="7512050" y="-1803400"/>
            <a:ext cx="3111500" cy="31115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苹方 中等" panose="020B0400000000000000" pitchFamily="34" charset="-122"/>
              <a:ea typeface="苹方 中等" panose="020B0400000000000000"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13" name="图片占位符 2"/>
          <p:cNvSpPr>
            <a:spLocks noGrp="1"/>
          </p:cNvSpPr>
          <p:nvPr>
            <p:ph type="pic" sz="quarter" idx="10"/>
          </p:nvPr>
        </p:nvSpPr>
        <p:spPr>
          <a:xfrm>
            <a:off x="9474625" y="1113881"/>
            <a:ext cx="4965275" cy="4965275"/>
          </a:xfrm>
          <a:prstGeom prst="diamond">
            <a:avLst/>
          </a:prstGeom>
        </p:spPr>
        <p:txBody>
          <a:bodyPr/>
          <a:lstStyle/>
          <a:p>
            <a:endParaRPr lang="zh-CN" altLang="en-US"/>
          </a:p>
        </p:txBody>
      </p:sp>
      <p:sp>
        <p:nvSpPr>
          <p:cNvPr id="25" name="图片占位符 2"/>
          <p:cNvSpPr>
            <a:spLocks noGrp="1"/>
          </p:cNvSpPr>
          <p:nvPr>
            <p:ph type="pic" sz="quarter" idx="11"/>
          </p:nvPr>
        </p:nvSpPr>
        <p:spPr>
          <a:xfrm>
            <a:off x="6528225" y="-1769019"/>
            <a:ext cx="4965275" cy="4965275"/>
          </a:xfrm>
          <a:prstGeom prst="diamond">
            <a:avLst/>
          </a:prstGeom>
        </p:spPr>
        <p:txBody>
          <a:bodyPr/>
          <a:lstStyle/>
          <a:p>
            <a:endParaRPr lang="zh-CN" altLang="en-US"/>
          </a:p>
        </p:txBody>
      </p:sp>
      <p:sp>
        <p:nvSpPr>
          <p:cNvPr id="27" name="图片占位符 2"/>
          <p:cNvSpPr>
            <a:spLocks noGrp="1"/>
          </p:cNvSpPr>
          <p:nvPr>
            <p:ph type="pic" sz="quarter" idx="13"/>
          </p:nvPr>
        </p:nvSpPr>
        <p:spPr>
          <a:xfrm>
            <a:off x="6528224" y="3996781"/>
            <a:ext cx="4965275" cy="4965275"/>
          </a:xfrm>
          <a:prstGeom prst="diamond">
            <a:avLst/>
          </a:prstGeom>
        </p:spPr>
        <p:txBody>
          <a:bodyPr/>
          <a:lstStyle/>
          <a:p>
            <a:endParaRPr lang="zh-CN" altLang="en-US"/>
          </a:p>
        </p:txBody>
      </p:sp>
      <p:sp>
        <p:nvSpPr>
          <p:cNvPr id="28" name="椭圆 27"/>
          <p:cNvSpPr/>
          <p:nvPr userDrawn="1"/>
        </p:nvSpPr>
        <p:spPr>
          <a:xfrm>
            <a:off x="-1536700" y="5010150"/>
            <a:ext cx="3695700" cy="36957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苹方 中等" panose="020B0400000000000000" pitchFamily="34" charset="-122"/>
              <a:ea typeface="苹方 中等" panose="020B0400000000000000"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0" y="0"/>
            <a:ext cx="12192000" cy="6858000"/>
          </a:xfrm>
        </p:spPr>
        <p:txBody>
          <a:bodyPr/>
          <a:lstStyle/>
          <a:p>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grpSp>
        <p:nvGrpSpPr>
          <p:cNvPr id="8" name="组合 7"/>
          <p:cNvGrpSpPr/>
          <p:nvPr userDrawn="1"/>
        </p:nvGrpSpPr>
        <p:grpSpPr>
          <a:xfrm flipH="1">
            <a:off x="8033209" y="4192124"/>
            <a:ext cx="5618843" cy="4271519"/>
            <a:chOff x="-1072691" y="3392024"/>
            <a:chExt cx="5618843" cy="4271519"/>
          </a:xfrm>
        </p:grpSpPr>
        <p:sp>
          <p:nvSpPr>
            <p:cNvPr id="6" name="椭圆 5"/>
            <p:cNvSpPr/>
            <p:nvPr userDrawn="1"/>
          </p:nvSpPr>
          <p:spPr>
            <a:xfrm>
              <a:off x="-1072691" y="3392024"/>
              <a:ext cx="4271519" cy="4271519"/>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userDrawn="1"/>
          </p:nvSpPr>
          <p:spPr>
            <a:xfrm>
              <a:off x="2343609" y="5461000"/>
              <a:ext cx="2202543" cy="2202543"/>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11" name="图片占位符 10"/>
          <p:cNvSpPr>
            <a:spLocks noGrp="1"/>
          </p:cNvSpPr>
          <p:nvPr>
            <p:ph type="pic" sz="quarter" idx="10"/>
          </p:nvPr>
        </p:nvSpPr>
        <p:spPr>
          <a:xfrm>
            <a:off x="948266" y="2219015"/>
            <a:ext cx="5017635" cy="1862138"/>
          </a:xfrm>
        </p:spPr>
        <p:txBody>
          <a:bodyPr/>
          <a:lstStyle/>
          <a:p>
            <a:endParaRPr lang="zh-CN" altLang="en-US"/>
          </a:p>
        </p:txBody>
      </p:sp>
      <p:sp>
        <p:nvSpPr>
          <p:cNvPr id="12" name="图片占位符 10"/>
          <p:cNvSpPr>
            <a:spLocks noGrp="1"/>
          </p:cNvSpPr>
          <p:nvPr>
            <p:ph type="pic" sz="quarter" idx="11"/>
          </p:nvPr>
        </p:nvSpPr>
        <p:spPr>
          <a:xfrm>
            <a:off x="5965901" y="2219015"/>
            <a:ext cx="5018400" cy="1862138"/>
          </a:xfrm>
        </p:spPr>
        <p:txBody>
          <a:bodyPr/>
          <a:lstStyle/>
          <a:p>
            <a:endParaRPr lang="zh-CN" altLang="en-US"/>
          </a:p>
        </p:txBody>
      </p:sp>
      <p:sp>
        <p:nvSpPr>
          <p:cNvPr id="13" name="椭圆 12"/>
          <p:cNvSpPr/>
          <p:nvPr userDrawn="1"/>
        </p:nvSpPr>
        <p:spPr>
          <a:xfrm>
            <a:off x="9540334" y="4442521"/>
            <a:ext cx="3111500" cy="31115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苹方 中等" panose="020B0400000000000000" pitchFamily="34" charset="-122"/>
              <a:ea typeface="苹方 中等" panose="020B0400000000000000"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0" y="0"/>
            <a:ext cx="3133725" cy="6858000"/>
          </a:xfrm>
        </p:spPr>
        <p:txBody>
          <a:bodyPr/>
          <a:lstStyle/>
          <a:p>
            <a:endParaRPr lang="zh-CN" altLang="en-US"/>
          </a:p>
        </p:txBody>
      </p:sp>
      <p:sp>
        <p:nvSpPr>
          <p:cNvPr id="8" name="椭圆 7"/>
          <p:cNvSpPr/>
          <p:nvPr userDrawn="1"/>
        </p:nvSpPr>
        <p:spPr>
          <a:xfrm>
            <a:off x="10285235" y="4718515"/>
            <a:ext cx="3111500" cy="31115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苹方 中等" panose="020B0400000000000000" pitchFamily="34" charset="-122"/>
              <a:ea typeface="苹方 中等" panose="020B0400000000000000" pitchFamily="34" charset="-122"/>
            </a:endParaRPr>
          </a:p>
        </p:txBody>
      </p:sp>
      <p:sp>
        <p:nvSpPr>
          <p:cNvPr id="9" name="椭圆 8"/>
          <p:cNvSpPr/>
          <p:nvPr userDrawn="1"/>
        </p:nvSpPr>
        <p:spPr>
          <a:xfrm>
            <a:off x="8056385" y="5678635"/>
            <a:ext cx="3111500" cy="31115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苹方 中等" panose="020B0400000000000000" pitchFamily="34" charset="-122"/>
              <a:ea typeface="苹方 中等" panose="020B0400000000000000"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Layout" Target="../slideLayouts/slideLayout18.xml"/><Relationship Id="rId7" Type="http://schemas.openxmlformats.org/officeDocument/2006/relationships/slideLayout" Target="../slideLayouts/slideLayout17.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 Type="http://schemas.openxmlformats.org/officeDocument/2006/relationships/slideLayout" Target="../slideLayouts/slideLayout12.xml"/><Relationship Id="rId11" Type="http://schemas.openxmlformats.org/officeDocument/2006/relationships/theme" Target="../theme/theme2.xml"/><Relationship Id="rId10" Type="http://schemas.openxmlformats.org/officeDocument/2006/relationships/slideLayout" Target="../slideLayouts/slideLayout20.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C8A5A3-A766-494C-A2DD-D1192920AA1C}"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24B677-67D9-4D8F-81B4-3AB19E67F4D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C8A5A3-A766-494C-A2DD-D1192920AA1C}"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24B677-67D9-4D8F-81B4-3AB19E67F4D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png"/><Relationship Id="rId2" Type="http://schemas.microsoft.com/office/2007/relationships/media" Target="../media/media1.mp3"/><Relationship Id="rId1" Type="http://schemas.openxmlformats.org/officeDocument/2006/relationships/audio" Target="../media/media1.mp3"/></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GIF"/></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9.GIF"/></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9.GIF"/></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11.png"/><Relationship Id="rId2" Type="http://schemas.openxmlformats.org/officeDocument/2006/relationships/image" Target="../media/image10.GIF"/><Relationship Id="rId1" Type="http://schemas.openxmlformats.org/officeDocument/2006/relationships/tags" Target="../tags/tag1.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3.png"/><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image" Target="../media/image7.png"/><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image" Target="../media/image8.jpeg"/><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201332" y="1286933"/>
            <a:ext cx="3228622" cy="322862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813563" y="2256882"/>
            <a:ext cx="8564880" cy="922020"/>
          </a:xfrm>
          <a:prstGeom prst="rect">
            <a:avLst/>
          </a:prstGeom>
          <a:noFill/>
        </p:spPr>
        <p:txBody>
          <a:bodyPr wrap="none" rtlCol="0">
            <a:spAutoFit/>
          </a:bodyPr>
          <a:lstStyle/>
          <a:p>
            <a:pPr algn="ctr"/>
            <a:r>
              <a:rPr lang="zh-CN" altLang="en-US" sz="5400" spc="600" dirty="0">
                <a:latin typeface="苹方 中等" panose="020B0400000000000000" pitchFamily="34" charset="-122"/>
                <a:ea typeface="苹方 中等" panose="020B0400000000000000" pitchFamily="34" charset="-122"/>
              </a:rPr>
              <a:t>论数电和其他课程的</a:t>
            </a:r>
            <a:r>
              <a:rPr lang="zh-CN" altLang="en-US" sz="5400" spc="600" dirty="0">
                <a:latin typeface="苹方 中等" panose="020B0400000000000000" pitchFamily="34" charset="-122"/>
                <a:ea typeface="苹方 中等" panose="020B0400000000000000" pitchFamily="34" charset="-122"/>
              </a:rPr>
              <a:t>联系</a:t>
            </a:r>
            <a:endParaRPr lang="zh-CN" altLang="en-US" sz="5400" spc="600" dirty="0">
              <a:latin typeface="苹方 中等" panose="020B0400000000000000" pitchFamily="34" charset="-122"/>
              <a:ea typeface="苹方 中等" panose="020B0400000000000000" pitchFamily="34" charset="-122"/>
            </a:endParaRPr>
          </a:p>
        </p:txBody>
      </p:sp>
      <p:sp>
        <p:nvSpPr>
          <p:cNvPr id="6" name="文本框 5"/>
          <p:cNvSpPr txBox="1"/>
          <p:nvPr/>
        </p:nvSpPr>
        <p:spPr>
          <a:xfrm>
            <a:off x="4632325" y="3178810"/>
            <a:ext cx="3114040" cy="267970"/>
          </a:xfrm>
          <a:prstGeom prst="rect">
            <a:avLst/>
          </a:prstGeom>
          <a:solidFill>
            <a:schemeClr val="tx1">
              <a:lumMod val="85000"/>
              <a:lumOff val="15000"/>
            </a:schemeClr>
          </a:solidFill>
        </p:spPr>
        <p:txBody>
          <a:bodyPr wrap="square" rtlCol="0" anchor="ctr">
            <a:noAutofit/>
          </a:bodyPr>
          <a:lstStyle/>
          <a:p>
            <a:pPr algn="dist"/>
            <a:r>
              <a:rPr lang="en-US" altLang="zh-CN" sz="1400" dirty="0">
                <a:solidFill>
                  <a:schemeClr val="bg1"/>
                </a:solidFill>
                <a:latin typeface="思源黑体 CN Light" panose="020B0300000000000000" pitchFamily="34" charset="-122"/>
                <a:ea typeface="思源黑体 CN Light" panose="020B0300000000000000" pitchFamily="34" charset="-122"/>
              </a:rPr>
              <a:t>20051532 </a:t>
            </a:r>
            <a:r>
              <a:rPr lang="zh-CN" altLang="en-US" sz="1400" dirty="0">
                <a:solidFill>
                  <a:schemeClr val="bg1"/>
                </a:solidFill>
                <a:latin typeface="思源黑体 CN Light" panose="020B0300000000000000" pitchFamily="34" charset="-122"/>
                <a:ea typeface="思源黑体 CN Light" panose="020B0300000000000000" pitchFamily="34" charset="-122"/>
              </a:rPr>
              <a:t>张义</a:t>
            </a:r>
            <a:endParaRPr lang="zh-CN" altLang="en-US" sz="1400" dirty="0">
              <a:solidFill>
                <a:schemeClr val="bg1"/>
              </a:solidFill>
              <a:latin typeface="思源黑体 CN Light" panose="020B0300000000000000" pitchFamily="34" charset="-122"/>
              <a:ea typeface="思源黑体 CN Light" panose="020B0300000000000000" pitchFamily="34" charset="-122"/>
            </a:endParaRPr>
          </a:p>
        </p:txBody>
      </p:sp>
      <p:sp>
        <p:nvSpPr>
          <p:cNvPr id="24" name="文本框 23"/>
          <p:cNvSpPr txBox="1"/>
          <p:nvPr/>
        </p:nvSpPr>
        <p:spPr>
          <a:xfrm rot="21579859">
            <a:off x="4807585" y="5234940"/>
            <a:ext cx="2984500" cy="368300"/>
          </a:xfrm>
          <a:prstGeom prst="rect">
            <a:avLst/>
          </a:prstGeom>
          <a:noFill/>
        </p:spPr>
        <p:txBody>
          <a:bodyPr wrap="square" rtlCol="0">
            <a:spAutoFit/>
          </a:bodyPr>
          <a:lstStyle/>
          <a:p>
            <a:pPr algn="dist"/>
            <a:r>
              <a:rPr lang="zh-CN" altLang="en-US" dirty="0">
                <a:solidFill>
                  <a:schemeClr val="tx1">
                    <a:lumMod val="85000"/>
                    <a:lumOff val="15000"/>
                  </a:schemeClr>
                </a:solidFill>
                <a:latin typeface="苹方 中等" panose="020B0400000000000000" pitchFamily="34" charset="-122"/>
                <a:ea typeface="苹方 中等" panose="020B0400000000000000" pitchFamily="34" charset="-122"/>
              </a:rPr>
              <a:t>数字电路</a:t>
            </a:r>
            <a:r>
              <a:rPr lang="zh-CN" altLang="en-US" dirty="0">
                <a:solidFill>
                  <a:schemeClr val="tx1">
                    <a:lumMod val="85000"/>
                    <a:lumOff val="15000"/>
                  </a:schemeClr>
                </a:solidFill>
                <a:latin typeface="苹方 中等" panose="020B0400000000000000" pitchFamily="34" charset="-122"/>
                <a:ea typeface="苹方 中等" panose="020B0400000000000000" pitchFamily="34" charset="-122"/>
              </a:rPr>
              <a:t>设计课堂思政</a:t>
            </a:r>
            <a:r>
              <a:rPr lang="zh-CN" altLang="en-US" dirty="0">
                <a:solidFill>
                  <a:schemeClr val="tx1">
                    <a:lumMod val="85000"/>
                    <a:lumOff val="15000"/>
                  </a:schemeClr>
                </a:solidFill>
                <a:latin typeface="苹方 中等" panose="020B0400000000000000" pitchFamily="34" charset="-122"/>
                <a:ea typeface="苹方 中等" panose="020B0400000000000000" pitchFamily="34" charset="-122"/>
              </a:rPr>
              <a:t>报告</a:t>
            </a:r>
            <a:endParaRPr lang="zh-CN" altLang="en-US" dirty="0">
              <a:solidFill>
                <a:schemeClr val="tx1">
                  <a:lumMod val="85000"/>
                  <a:lumOff val="15000"/>
                </a:schemeClr>
              </a:solidFill>
              <a:latin typeface="苹方 中等" panose="020B0400000000000000" pitchFamily="34" charset="-122"/>
              <a:ea typeface="苹方 中等" panose="020B0400000000000000" pitchFamily="34" charset="-122"/>
            </a:endParaRPr>
          </a:p>
        </p:txBody>
      </p:sp>
      <p:pic>
        <p:nvPicPr>
          <p:cNvPr id="8" name="A Laugh And A Smile No Vox">
            <a:hlinkClick r:id="" action="ppaction://media"/>
          </p:cNvPr>
          <p:cNvPicPr>
            <a:picLocks noChangeAspect="1"/>
          </p:cNvPicPr>
          <p:nvPr>
            <a:audioFile r:link="rId1"/>
            <p:extLst>
              <p:ext uri="{DAA4B4D4-6D71-4841-9C94-3DE7FCFB9230}">
                <p14:media xmlns:p14="http://schemas.microsoft.com/office/powerpoint/2010/main" r:embed="rId2"/>
              </p:ext>
            </p:extLst>
          </p:nvPr>
        </p:nvPicPr>
        <p:blipFill>
          <a:blip r:embed="rId3"/>
          <a:stretch>
            <a:fillRect/>
          </a:stretch>
        </p:blipFill>
        <p:spPr>
          <a:xfrm>
            <a:off x="12558713" y="0"/>
            <a:ext cx="609600" cy="609600"/>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8"/>
                                        </p:tgtEl>
                                      </p:cBhvr>
                                    </p:cmd>
                                  </p:childTnLst>
                                </p:cTn>
                              </p:par>
                            </p:childTnLst>
                          </p:cTn>
                        </p:par>
                        <p:par>
                          <p:cTn id="7" fill="hold">
                            <p:stCondLst>
                              <p:cond delay="0"/>
                            </p:stCondLst>
                            <p:childTnLst>
                              <p:par>
                                <p:cTn id="8" presetID="23" presetClass="entr" presetSubtype="32" fill="hold" grpId="0" nodeType="after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p:cTn id="10" dur="500" fill="hold"/>
                                        <p:tgtEl>
                                          <p:spTgt spid="2"/>
                                        </p:tgtEl>
                                        <p:attrNameLst>
                                          <p:attrName>ppt_w</p:attrName>
                                        </p:attrNameLst>
                                      </p:cBhvr>
                                      <p:tavLst>
                                        <p:tav tm="0">
                                          <p:val>
                                            <p:strVal val="4*#ppt_w"/>
                                          </p:val>
                                        </p:tav>
                                        <p:tav tm="100000">
                                          <p:val>
                                            <p:strVal val="#ppt_w"/>
                                          </p:val>
                                        </p:tav>
                                      </p:tavLst>
                                    </p:anim>
                                    <p:anim calcmode="lin" valueType="num">
                                      <p:cBhvr>
                                        <p:cTn id="11" dur="500" fill="hold"/>
                                        <p:tgtEl>
                                          <p:spTgt spid="2"/>
                                        </p:tgtEl>
                                        <p:attrNameLst>
                                          <p:attrName>ppt_h</p:attrName>
                                        </p:attrNameLst>
                                      </p:cBhvr>
                                      <p:tavLst>
                                        <p:tav tm="0">
                                          <p:val>
                                            <p:strVal val="4*#ppt_h"/>
                                          </p:val>
                                        </p:tav>
                                        <p:tav tm="100000">
                                          <p:val>
                                            <p:strVal val="#ppt_h"/>
                                          </p:val>
                                        </p:tav>
                                      </p:tavLst>
                                    </p:anim>
                                  </p:childTnLst>
                                </p:cTn>
                              </p:par>
                            </p:childTnLst>
                          </p:cTn>
                        </p:par>
                        <p:par>
                          <p:cTn id="12" fill="hold">
                            <p:stCondLst>
                              <p:cond delay="500"/>
                            </p:stCondLst>
                            <p:childTnLst>
                              <p:par>
                                <p:cTn id="13" presetID="53" presetClass="entr" presetSubtype="16" fill="hold" grpId="0" nodeType="afterEffect">
                                  <p:stCondLst>
                                    <p:cond delay="0"/>
                                  </p:stCondLst>
                                  <p:iterate type="lt">
                                    <p:tmPct val="10000"/>
                                  </p:iterate>
                                  <p:childTnLst>
                                    <p:set>
                                      <p:cBhvr>
                                        <p:cTn id="14" dur="1" fill="hold">
                                          <p:stCondLst>
                                            <p:cond delay="0"/>
                                          </p:stCondLst>
                                        </p:cTn>
                                        <p:tgtEl>
                                          <p:spTgt spid="5"/>
                                        </p:tgtEl>
                                        <p:attrNameLst>
                                          <p:attrName>style.visibility</p:attrName>
                                        </p:attrNameLst>
                                      </p:cBhvr>
                                      <p:to>
                                        <p:strVal val="visible"/>
                                      </p:to>
                                    </p:set>
                                    <p:anim calcmode="lin" valueType="num">
                                      <p:cBhvr>
                                        <p:cTn id="15" dur="500" fill="hold"/>
                                        <p:tgtEl>
                                          <p:spTgt spid="5"/>
                                        </p:tgtEl>
                                        <p:attrNameLst>
                                          <p:attrName>ppt_w</p:attrName>
                                        </p:attrNameLst>
                                      </p:cBhvr>
                                      <p:tavLst>
                                        <p:tav tm="0">
                                          <p:val>
                                            <p:fltVal val="0"/>
                                          </p:val>
                                        </p:tav>
                                        <p:tav tm="100000">
                                          <p:val>
                                            <p:strVal val="#ppt_w"/>
                                          </p:val>
                                        </p:tav>
                                      </p:tavLst>
                                    </p:anim>
                                    <p:anim calcmode="lin" valueType="num">
                                      <p:cBhvr>
                                        <p:cTn id="16" dur="500" fill="hold"/>
                                        <p:tgtEl>
                                          <p:spTgt spid="5"/>
                                        </p:tgtEl>
                                        <p:attrNameLst>
                                          <p:attrName>ppt_h</p:attrName>
                                        </p:attrNameLst>
                                      </p:cBhvr>
                                      <p:tavLst>
                                        <p:tav tm="0">
                                          <p:val>
                                            <p:fltVal val="0"/>
                                          </p:val>
                                        </p:tav>
                                        <p:tav tm="100000">
                                          <p:val>
                                            <p:strVal val="#ppt_h"/>
                                          </p:val>
                                        </p:tav>
                                      </p:tavLst>
                                    </p:anim>
                                    <p:animEffect transition="in" filter="fade">
                                      <p:cBhvr>
                                        <p:cTn id="17" dur="500"/>
                                        <p:tgtEl>
                                          <p:spTgt spid="5"/>
                                        </p:tgtEl>
                                      </p:cBhvr>
                                    </p:animEffect>
                                  </p:childTnLst>
                                </p:cTn>
                              </p:par>
                            </p:childTnLst>
                          </p:cTn>
                        </p:par>
                        <p:par>
                          <p:cTn id="18" fill="hold">
                            <p:stCondLst>
                              <p:cond delay="1501"/>
                            </p:stCondLst>
                            <p:childTnLst>
                              <p:par>
                                <p:cTn id="19" presetID="2" presetClass="entr" presetSubtype="2" fill="hold" grpId="1" nodeType="after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1+#ppt_w/2"/>
                                          </p:val>
                                        </p:tav>
                                        <p:tav tm="100000">
                                          <p:val>
                                            <p:strVal val="#ppt_x"/>
                                          </p:val>
                                        </p:tav>
                                      </p:tavLst>
                                    </p:anim>
                                    <p:anim calcmode="lin" valueType="num">
                                      <p:cBhvr additive="base">
                                        <p:cTn id="22" dur="500" fill="hold"/>
                                        <p:tgtEl>
                                          <p:spTgt spid="6"/>
                                        </p:tgtEl>
                                        <p:attrNameLst>
                                          <p:attrName>ppt_y</p:attrName>
                                        </p:attrNameLst>
                                      </p:cBhvr>
                                      <p:tavLst>
                                        <p:tav tm="0">
                                          <p:val>
                                            <p:strVal val="#ppt_y"/>
                                          </p:val>
                                        </p:tav>
                                        <p:tav tm="100000">
                                          <p:val>
                                            <p:strVal val="#ppt_y"/>
                                          </p:val>
                                        </p:tav>
                                      </p:tavLst>
                                    </p:anim>
                                  </p:childTnLst>
                                </p:cTn>
                              </p:par>
                              <p:par>
                                <p:cTn id="23" presetID="14" presetClass="entr" presetSubtype="1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randombar(horizontal)">
                                      <p:cBhvr>
                                        <p:cTn id="25" dur="500"/>
                                        <p:tgtEl>
                                          <p:spTgt spid="6"/>
                                        </p:tgtEl>
                                      </p:cBhvr>
                                    </p:animEffect>
                                  </p:childTnLst>
                                </p:cTn>
                              </p:par>
                            </p:childTnLst>
                          </p:cTn>
                        </p:par>
                        <p:par>
                          <p:cTn id="26" fill="hold">
                            <p:stCondLst>
                              <p:cond delay="2001"/>
                            </p:stCondLst>
                            <p:childTnLst>
                              <p:par>
                                <p:cTn id="27" presetID="2" presetClass="entr" presetSubtype="4" fill="hold" grpId="0" nodeType="afterEffect">
                                  <p:stCondLst>
                                    <p:cond delay="0"/>
                                  </p:stCondLst>
                                  <p:childTnLst>
                                    <p:set>
                                      <p:cBhvr>
                                        <p:cTn id="28" dur="1" fill="hold">
                                          <p:stCondLst>
                                            <p:cond delay="0"/>
                                          </p:stCondLst>
                                        </p:cTn>
                                        <p:tgtEl>
                                          <p:spTgt spid="24"/>
                                        </p:tgtEl>
                                        <p:attrNameLst>
                                          <p:attrName>style.visibility</p:attrName>
                                        </p:attrNameLst>
                                      </p:cBhvr>
                                      <p:to>
                                        <p:strVal val="visible"/>
                                      </p:to>
                                    </p:set>
                                    <p:anim calcmode="lin" valueType="num">
                                      <p:cBhvr additive="base">
                                        <p:cTn id="29" dur="500" fill="hold"/>
                                        <p:tgtEl>
                                          <p:spTgt spid="24"/>
                                        </p:tgtEl>
                                        <p:attrNameLst>
                                          <p:attrName>ppt_x</p:attrName>
                                        </p:attrNameLst>
                                      </p:cBhvr>
                                      <p:tavLst>
                                        <p:tav tm="0">
                                          <p:val>
                                            <p:strVal val="#ppt_x"/>
                                          </p:val>
                                        </p:tav>
                                        <p:tav tm="100000">
                                          <p:val>
                                            <p:strVal val="#ppt_x"/>
                                          </p:val>
                                        </p:tav>
                                      </p:tavLst>
                                    </p:anim>
                                    <p:anim calcmode="lin" valueType="num">
                                      <p:cBhvr additive="base">
                                        <p:cTn id="30" dur="500" fill="hold"/>
                                        <p:tgtEl>
                                          <p:spTgt spid="24"/>
                                        </p:tgtEl>
                                        <p:attrNameLst>
                                          <p:attrName>ppt_y</p:attrName>
                                        </p:attrNameLst>
                                      </p:cBhvr>
                                      <p:tavLst>
                                        <p:tav tm="0">
                                          <p:val>
                                            <p:strVal val="1+#ppt_h/2"/>
                                          </p:val>
                                        </p:tav>
                                        <p:tav tm="100000">
                                          <p:val>
                                            <p:strVal val="#ppt_y"/>
                                          </p:val>
                                        </p:tav>
                                      </p:tavLst>
                                    </p:anim>
                                  </p:childTnLst>
                                </p:cTn>
                              </p:par>
                              <p:par>
                                <p:cTn id="31" presetID="49" presetClass="entr" presetSubtype="0" decel="100000" fill="hold" grpId="1" nodeType="withEffect">
                                  <p:stCondLst>
                                    <p:cond delay="0"/>
                                  </p:stCondLst>
                                  <p:childTnLst>
                                    <p:set>
                                      <p:cBhvr>
                                        <p:cTn id="32" dur="1" fill="hold">
                                          <p:stCondLst>
                                            <p:cond delay="0"/>
                                          </p:stCondLst>
                                        </p:cTn>
                                        <p:tgtEl>
                                          <p:spTgt spid="24"/>
                                        </p:tgtEl>
                                        <p:attrNameLst>
                                          <p:attrName>style.visibility</p:attrName>
                                        </p:attrNameLst>
                                      </p:cBhvr>
                                      <p:to>
                                        <p:strVal val="visible"/>
                                      </p:to>
                                    </p:set>
                                    <p:anim calcmode="lin" valueType="num">
                                      <p:cBhvr>
                                        <p:cTn id="33" dur="500" fill="hold"/>
                                        <p:tgtEl>
                                          <p:spTgt spid="24"/>
                                        </p:tgtEl>
                                        <p:attrNameLst>
                                          <p:attrName>ppt_w</p:attrName>
                                        </p:attrNameLst>
                                      </p:cBhvr>
                                      <p:tavLst>
                                        <p:tav tm="0">
                                          <p:val>
                                            <p:fltVal val="0"/>
                                          </p:val>
                                        </p:tav>
                                        <p:tav tm="100000">
                                          <p:val>
                                            <p:strVal val="#ppt_w"/>
                                          </p:val>
                                        </p:tav>
                                      </p:tavLst>
                                    </p:anim>
                                    <p:anim calcmode="lin" valueType="num">
                                      <p:cBhvr>
                                        <p:cTn id="34" dur="500" fill="hold"/>
                                        <p:tgtEl>
                                          <p:spTgt spid="24"/>
                                        </p:tgtEl>
                                        <p:attrNameLst>
                                          <p:attrName>ppt_h</p:attrName>
                                        </p:attrNameLst>
                                      </p:cBhvr>
                                      <p:tavLst>
                                        <p:tav tm="0">
                                          <p:val>
                                            <p:fltVal val="0"/>
                                          </p:val>
                                        </p:tav>
                                        <p:tav tm="100000">
                                          <p:val>
                                            <p:strVal val="#ppt_h"/>
                                          </p:val>
                                        </p:tav>
                                      </p:tavLst>
                                    </p:anim>
                                    <p:anim calcmode="lin" valueType="num">
                                      <p:cBhvr>
                                        <p:cTn id="35" dur="500" fill="hold"/>
                                        <p:tgtEl>
                                          <p:spTgt spid="24"/>
                                        </p:tgtEl>
                                        <p:attrNameLst>
                                          <p:attrName>style.rotation</p:attrName>
                                        </p:attrNameLst>
                                      </p:cBhvr>
                                      <p:tavLst>
                                        <p:tav tm="0">
                                          <p:val>
                                            <p:fltVal val="360"/>
                                          </p:val>
                                        </p:tav>
                                        <p:tav tm="100000">
                                          <p:val>
                                            <p:fltVal val="0"/>
                                          </p:val>
                                        </p:tav>
                                      </p:tavLst>
                                    </p:anim>
                                    <p:animEffect transition="in" filter="fade">
                                      <p:cBhvr>
                                        <p:cTn id="3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37" repeatCount="indefinite" fill="hold" display="0">
                  <p:stCondLst>
                    <p:cond delay="indefinite"/>
                  </p:stCondLst>
                  <p:endCondLst>
                    <p:cond evt="onStopAudio" delay="0">
                      <p:tgtEl>
                        <p:sldTgt/>
                      </p:tgtEl>
                    </p:cond>
                  </p:endCondLst>
                </p:cTn>
                <p:tgtEl>
                  <p:spTgt spid="8"/>
                </p:tgtEl>
              </p:cMediaNode>
            </p:audio>
          </p:childTnLst>
        </p:cTn>
      </p:par>
    </p:tnLst>
    <p:bldLst>
      <p:bldP spid="2" grpId="0" animBg="1"/>
      <p:bldP spid="5" grpId="0"/>
      <p:bldP spid="6" grpId="0" bldLvl="0" animBg="1"/>
      <p:bldP spid="6" grpId="1" bldLvl="0" animBg="1"/>
      <p:bldP spid="24" grpId="0"/>
      <p:bldP spid="24"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1942430" y="3572708"/>
            <a:ext cx="4018263" cy="4018263"/>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3236686" y="1698171"/>
            <a:ext cx="943428" cy="29464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688114" y="2674801"/>
            <a:ext cx="4608954" cy="1200329"/>
          </a:xfrm>
          <a:prstGeom prst="rect">
            <a:avLst/>
          </a:prstGeom>
          <a:noFill/>
        </p:spPr>
        <p:txBody>
          <a:bodyPr wrap="none" rtlCol="0">
            <a:spAutoFit/>
          </a:bodyPr>
          <a:lstStyle/>
          <a:p>
            <a:r>
              <a:rPr lang="en-US" altLang="zh-CN" sz="7200" dirty="0">
                <a:latin typeface="苹方 细体" panose="020B0200000000000000" pitchFamily="34" charset="-122"/>
                <a:ea typeface="苹方 细体" panose="020B0200000000000000" pitchFamily="34" charset="-122"/>
              </a:rPr>
              <a:t>Part Three</a:t>
            </a:r>
            <a:endParaRPr lang="zh-CN" altLang="en-US" sz="7200" dirty="0">
              <a:latin typeface="苹方 细体" panose="020B0200000000000000" pitchFamily="34" charset="-122"/>
              <a:ea typeface="苹方 细体" panose="020B0200000000000000" pitchFamily="34" charset="-122"/>
            </a:endParaRPr>
          </a:p>
        </p:txBody>
      </p:sp>
      <p:sp>
        <p:nvSpPr>
          <p:cNvPr id="5" name="椭圆 4"/>
          <p:cNvSpPr/>
          <p:nvPr/>
        </p:nvSpPr>
        <p:spPr>
          <a:xfrm>
            <a:off x="9315686" y="-970264"/>
            <a:ext cx="3466721" cy="3466721"/>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688205" y="3875405"/>
            <a:ext cx="3791585" cy="768350"/>
          </a:xfrm>
          <a:prstGeom prst="rect">
            <a:avLst/>
          </a:prstGeom>
          <a:solidFill>
            <a:schemeClr val="tx1">
              <a:lumMod val="85000"/>
              <a:lumOff val="15000"/>
            </a:schemeClr>
          </a:solidFill>
        </p:spPr>
        <p:txBody>
          <a:bodyPr wrap="square" lIns="90000" rtlCol="0">
            <a:spAutoFit/>
          </a:bodyPr>
          <a:lstStyle/>
          <a:p>
            <a:r>
              <a:rPr lang="en-US" altLang="zh-CN" sz="4400" spc="300" dirty="0">
                <a:solidFill>
                  <a:schemeClr val="bg1"/>
                </a:solidFill>
                <a:latin typeface="苹方 中等" panose="020B0400000000000000" pitchFamily="34" charset="-122"/>
                <a:ea typeface="苹方 中等" panose="020B0400000000000000" pitchFamily="34" charset="-122"/>
              </a:rPr>
              <a:t>从数电到计组</a:t>
            </a:r>
            <a:endParaRPr lang="en-US" altLang="zh-CN" sz="4400" spc="300" dirty="0">
              <a:solidFill>
                <a:schemeClr val="bg1"/>
              </a:solidFill>
              <a:latin typeface="苹方 中等" panose="020B0400000000000000" pitchFamily="34" charset="-122"/>
              <a:ea typeface="苹方 中等" panose="020B04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strVal val="4/3*#ppt_w"/>
                                          </p:val>
                                        </p:tav>
                                        <p:tav tm="100000">
                                          <p:val>
                                            <p:strVal val="#ppt_w"/>
                                          </p:val>
                                        </p:tav>
                                      </p:tavLst>
                                    </p:anim>
                                    <p:anim calcmode="lin" valueType="num">
                                      <p:cBhvr>
                                        <p:cTn id="12" dur="500" fill="hold"/>
                                        <p:tgtEl>
                                          <p:spTgt spid="5"/>
                                        </p:tgtEl>
                                        <p:attrNameLst>
                                          <p:attrName>ppt_h</p:attrName>
                                        </p:attrNameLst>
                                      </p:cBhvr>
                                      <p:tavLst>
                                        <p:tav tm="0">
                                          <p:val>
                                            <p:strVal val="4/3*#ppt_h"/>
                                          </p:val>
                                        </p:tav>
                                        <p:tav tm="100000">
                                          <p:val>
                                            <p:strVal val="#ppt_h"/>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0-#ppt_h/2"/>
                                          </p:val>
                                        </p:tav>
                                        <p:tav tm="100000">
                                          <p:val>
                                            <p:strVal val="#ppt_y"/>
                                          </p:val>
                                        </p:tav>
                                      </p:tavLst>
                                    </p:anim>
                                  </p:childTnLst>
                                </p:cTn>
                              </p:par>
                              <p:par>
                                <p:cTn id="18" presetID="49" presetClass="entr" presetSubtype="0" decel="100000" fill="hold" grpId="1" nodeType="with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p:cTn id="20" dur="500" fill="hold"/>
                                        <p:tgtEl>
                                          <p:spTgt spid="2"/>
                                        </p:tgtEl>
                                        <p:attrNameLst>
                                          <p:attrName>ppt_w</p:attrName>
                                        </p:attrNameLst>
                                      </p:cBhvr>
                                      <p:tavLst>
                                        <p:tav tm="0">
                                          <p:val>
                                            <p:fltVal val="0"/>
                                          </p:val>
                                        </p:tav>
                                        <p:tav tm="100000">
                                          <p:val>
                                            <p:strVal val="#ppt_w"/>
                                          </p:val>
                                        </p:tav>
                                      </p:tavLst>
                                    </p:anim>
                                    <p:anim calcmode="lin" valueType="num">
                                      <p:cBhvr>
                                        <p:cTn id="21" dur="500" fill="hold"/>
                                        <p:tgtEl>
                                          <p:spTgt spid="2"/>
                                        </p:tgtEl>
                                        <p:attrNameLst>
                                          <p:attrName>ppt_h</p:attrName>
                                        </p:attrNameLst>
                                      </p:cBhvr>
                                      <p:tavLst>
                                        <p:tav tm="0">
                                          <p:val>
                                            <p:fltVal val="0"/>
                                          </p:val>
                                        </p:tav>
                                        <p:tav tm="100000">
                                          <p:val>
                                            <p:strVal val="#ppt_h"/>
                                          </p:val>
                                        </p:tav>
                                      </p:tavLst>
                                    </p:anim>
                                    <p:anim calcmode="lin" valueType="num">
                                      <p:cBhvr>
                                        <p:cTn id="22" dur="500" fill="hold"/>
                                        <p:tgtEl>
                                          <p:spTgt spid="2"/>
                                        </p:tgtEl>
                                        <p:attrNameLst>
                                          <p:attrName>style.rotation</p:attrName>
                                        </p:attrNameLst>
                                      </p:cBhvr>
                                      <p:tavLst>
                                        <p:tav tm="0">
                                          <p:val>
                                            <p:fltVal val="360"/>
                                          </p:val>
                                        </p:tav>
                                        <p:tav tm="100000">
                                          <p:val>
                                            <p:fltVal val="0"/>
                                          </p:val>
                                        </p:tav>
                                      </p:tavLst>
                                    </p:anim>
                                    <p:animEffect transition="in" filter="fade">
                                      <p:cBhvr>
                                        <p:cTn id="23" dur="500"/>
                                        <p:tgtEl>
                                          <p:spTgt spid="2"/>
                                        </p:tgtEl>
                                      </p:cBhvr>
                                    </p:animEffect>
                                  </p:childTnLst>
                                </p:cTn>
                              </p:par>
                              <p:par>
                                <p:cTn id="24" presetID="2" presetClass="entr" presetSubtype="2"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additive="base">
                                        <p:cTn id="26" dur="500" fill="hold"/>
                                        <p:tgtEl>
                                          <p:spTgt spid="6"/>
                                        </p:tgtEl>
                                        <p:attrNameLst>
                                          <p:attrName>ppt_x</p:attrName>
                                        </p:attrNameLst>
                                      </p:cBhvr>
                                      <p:tavLst>
                                        <p:tav tm="0">
                                          <p:val>
                                            <p:strVal val="1+#ppt_w/2"/>
                                          </p:val>
                                        </p:tav>
                                        <p:tav tm="100000">
                                          <p:val>
                                            <p:strVal val="#ppt_x"/>
                                          </p:val>
                                        </p:tav>
                                      </p:tavLst>
                                    </p:anim>
                                    <p:anim calcmode="lin" valueType="num">
                                      <p:cBhvr additive="base">
                                        <p:cTn id="27" dur="500" fill="hold"/>
                                        <p:tgtEl>
                                          <p:spTgt spid="6"/>
                                        </p:tgtEl>
                                        <p:attrNameLst>
                                          <p:attrName>ppt_y</p:attrName>
                                        </p:attrNameLst>
                                      </p:cBhvr>
                                      <p:tavLst>
                                        <p:tav tm="0">
                                          <p:val>
                                            <p:strVal val="#ppt_y"/>
                                          </p:val>
                                        </p:tav>
                                        <p:tav tm="100000">
                                          <p:val>
                                            <p:strVal val="#ppt_y"/>
                                          </p:val>
                                        </p:tav>
                                      </p:tavLst>
                                    </p:anim>
                                  </p:childTnLst>
                                </p:cTn>
                              </p:par>
                              <p:par>
                                <p:cTn id="28" presetID="49" presetClass="entr" presetSubtype="0" decel="100000" fill="hold" grpId="1" nodeType="with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p:cTn id="30" dur="500" fill="hold"/>
                                        <p:tgtEl>
                                          <p:spTgt spid="6"/>
                                        </p:tgtEl>
                                        <p:attrNameLst>
                                          <p:attrName>ppt_w</p:attrName>
                                        </p:attrNameLst>
                                      </p:cBhvr>
                                      <p:tavLst>
                                        <p:tav tm="0">
                                          <p:val>
                                            <p:fltVal val="0"/>
                                          </p:val>
                                        </p:tav>
                                        <p:tav tm="100000">
                                          <p:val>
                                            <p:strVal val="#ppt_w"/>
                                          </p:val>
                                        </p:tav>
                                      </p:tavLst>
                                    </p:anim>
                                    <p:anim calcmode="lin" valueType="num">
                                      <p:cBhvr>
                                        <p:cTn id="31" dur="500" fill="hold"/>
                                        <p:tgtEl>
                                          <p:spTgt spid="6"/>
                                        </p:tgtEl>
                                        <p:attrNameLst>
                                          <p:attrName>ppt_h</p:attrName>
                                        </p:attrNameLst>
                                      </p:cBhvr>
                                      <p:tavLst>
                                        <p:tav tm="0">
                                          <p:val>
                                            <p:fltVal val="0"/>
                                          </p:val>
                                        </p:tav>
                                        <p:tav tm="100000">
                                          <p:val>
                                            <p:strVal val="#ppt_h"/>
                                          </p:val>
                                        </p:tav>
                                      </p:tavLst>
                                    </p:anim>
                                    <p:anim calcmode="lin" valueType="num">
                                      <p:cBhvr>
                                        <p:cTn id="32" dur="500" fill="hold"/>
                                        <p:tgtEl>
                                          <p:spTgt spid="6"/>
                                        </p:tgtEl>
                                        <p:attrNameLst>
                                          <p:attrName>style.rotation</p:attrName>
                                        </p:attrNameLst>
                                      </p:cBhvr>
                                      <p:tavLst>
                                        <p:tav tm="0">
                                          <p:val>
                                            <p:fltVal val="360"/>
                                          </p:val>
                                        </p:tav>
                                        <p:tav tm="100000">
                                          <p:val>
                                            <p:fltVal val="0"/>
                                          </p:val>
                                        </p:tav>
                                      </p:tavLst>
                                    </p:anim>
                                    <p:animEffect transition="in" filter="fade">
                                      <p:cBhvr>
                                        <p:cTn id="33" dur="500"/>
                                        <p:tgtEl>
                                          <p:spTgt spid="6"/>
                                        </p:tgtEl>
                                      </p:cBhvr>
                                    </p:animEffect>
                                  </p:childTnLst>
                                </p:cTn>
                              </p:par>
                            </p:childTnLst>
                          </p:cTn>
                        </p:par>
                        <p:par>
                          <p:cTn id="34" fill="hold">
                            <p:stCondLst>
                              <p:cond delay="1000"/>
                            </p:stCondLst>
                            <p:childTnLst>
                              <p:par>
                                <p:cTn id="35" presetID="42" presetClass="entr" presetSubtype="0" fill="hold" grpId="0" nodeType="after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1000"/>
                                        <p:tgtEl>
                                          <p:spTgt spid="4"/>
                                        </p:tgtEl>
                                      </p:cBhvr>
                                    </p:animEffect>
                                    <p:anim calcmode="lin" valueType="num">
                                      <p:cBhvr>
                                        <p:cTn id="38" dur="1000" fill="hold"/>
                                        <p:tgtEl>
                                          <p:spTgt spid="4"/>
                                        </p:tgtEl>
                                        <p:attrNameLst>
                                          <p:attrName>ppt_x</p:attrName>
                                        </p:attrNameLst>
                                      </p:cBhvr>
                                      <p:tavLst>
                                        <p:tav tm="0">
                                          <p:val>
                                            <p:strVal val="#ppt_x"/>
                                          </p:val>
                                        </p:tav>
                                        <p:tav tm="100000">
                                          <p:val>
                                            <p:strVal val="#ppt_x"/>
                                          </p:val>
                                        </p:tav>
                                      </p:tavLst>
                                    </p:anim>
                                    <p:anim calcmode="lin" valueType="num">
                                      <p:cBhvr>
                                        <p:cTn id="3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 grpId="0" animBg="1"/>
      <p:bldP spid="2" grpId="1" animBg="1"/>
      <p:bldP spid="4" grpId="0"/>
      <p:bldP spid="5" grpId="0" animBg="1"/>
      <p:bldP spid="6" grpId="0" bldLvl="0" animBg="1"/>
      <p:bldP spid="6" grpId="1"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301750"/>
            <a:ext cx="6813550" cy="502285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苹方 中等" panose="020B0400000000000000" pitchFamily="34" charset="-122"/>
              <a:ea typeface="苹方 中等" panose="020B0400000000000000" pitchFamily="34" charset="-122"/>
            </a:endParaRPr>
          </a:p>
        </p:txBody>
      </p:sp>
      <p:sp>
        <p:nvSpPr>
          <p:cNvPr id="4" name="矩形 3"/>
          <p:cNvSpPr/>
          <p:nvPr/>
        </p:nvSpPr>
        <p:spPr>
          <a:xfrm>
            <a:off x="680085" y="2921000"/>
            <a:ext cx="5507355" cy="2891790"/>
          </a:xfrm>
          <a:prstGeom prst="rect">
            <a:avLst/>
          </a:prstGeom>
        </p:spPr>
        <p:txBody>
          <a:bodyPr wrap="square">
            <a:spAutoFit/>
          </a:bodyPr>
          <a:lstStyle/>
          <a:p>
            <a:pPr>
              <a:lnSpc>
                <a:spcPct val="130000"/>
              </a:lnSpc>
            </a:pPr>
            <a:r>
              <a:rPr lang="en-US" altLang="zh-CN" sz="2000" b="1" dirty="0">
                <a:solidFill>
                  <a:schemeClr val="bg1"/>
                </a:solidFill>
                <a:latin typeface="苹方 细体" panose="020B0200000000000000" pitchFamily="34" charset="-122"/>
                <a:ea typeface="苹方 细体" panose="020B0200000000000000" pitchFamily="34" charset="-122"/>
              </a:rPr>
              <a:t>译码器是</a:t>
            </a:r>
            <a:r>
              <a:rPr lang="zh-CN" altLang="en-US" sz="2000" b="1" dirty="0">
                <a:solidFill>
                  <a:schemeClr val="bg1"/>
                </a:solidFill>
                <a:latin typeface="苹方 细体" panose="020B0200000000000000" pitchFamily="34" charset="-122"/>
                <a:ea typeface="苹方 细体" panose="020B0200000000000000" pitchFamily="34" charset="-122"/>
              </a:rPr>
              <a:t>什么？</a:t>
            </a:r>
            <a:endParaRPr lang="zh-CN" altLang="en-US" sz="2000" b="1" dirty="0">
              <a:solidFill>
                <a:schemeClr val="bg1"/>
              </a:solidFill>
              <a:latin typeface="苹方 细体" panose="020B0200000000000000" pitchFamily="34" charset="-122"/>
              <a:ea typeface="苹方 细体" panose="020B0200000000000000" pitchFamily="34" charset="-122"/>
            </a:endParaRPr>
          </a:p>
          <a:p>
            <a:pPr>
              <a:lnSpc>
                <a:spcPct val="130000"/>
              </a:lnSpc>
            </a:pPr>
            <a:endParaRPr lang="zh-CN" altLang="en-US" sz="2000" b="1" dirty="0">
              <a:solidFill>
                <a:schemeClr val="bg1"/>
              </a:solidFill>
              <a:latin typeface="苹方 细体" panose="020B0200000000000000" pitchFamily="34" charset="-122"/>
              <a:ea typeface="苹方 细体" panose="020B0200000000000000" pitchFamily="34" charset="-122"/>
            </a:endParaRPr>
          </a:p>
          <a:p>
            <a:pPr>
              <a:lnSpc>
                <a:spcPct val="130000"/>
              </a:lnSpc>
            </a:pPr>
            <a:endParaRPr lang="zh-CN" altLang="en-US" sz="2000" b="1" dirty="0">
              <a:solidFill>
                <a:schemeClr val="bg1"/>
              </a:solidFill>
              <a:latin typeface="苹方 细体" panose="020B0200000000000000" pitchFamily="34" charset="-122"/>
              <a:ea typeface="苹方 细体" panose="020B0200000000000000" pitchFamily="34" charset="-122"/>
            </a:endParaRPr>
          </a:p>
          <a:p>
            <a:pPr>
              <a:lnSpc>
                <a:spcPct val="130000"/>
              </a:lnSpc>
            </a:pPr>
            <a:endParaRPr lang="en-US" altLang="zh-CN" sz="2000" b="1" dirty="0">
              <a:solidFill>
                <a:schemeClr val="bg1"/>
              </a:solidFill>
              <a:latin typeface="苹方 细体" panose="020B0200000000000000" pitchFamily="34" charset="-122"/>
              <a:ea typeface="苹方 细体" panose="020B0200000000000000" pitchFamily="34" charset="-122"/>
            </a:endParaRPr>
          </a:p>
          <a:p>
            <a:pPr>
              <a:lnSpc>
                <a:spcPct val="130000"/>
              </a:lnSpc>
            </a:pPr>
            <a:r>
              <a:rPr lang="en-US" altLang="zh-CN" sz="2000" b="1" dirty="0">
                <a:solidFill>
                  <a:schemeClr val="bg1"/>
                </a:solidFill>
                <a:latin typeface="苹方 细体" panose="020B0200000000000000" pitchFamily="34" charset="-122"/>
                <a:ea typeface="苹方 细体" panose="020B0200000000000000" pitchFamily="34" charset="-122"/>
              </a:rPr>
              <a:t>电子技术中的一种多输入多输出的组合逻辑电路，负责将二进制代码翻译为特定的对象，译码器能将已编码的输入转换成已编码的输出</a:t>
            </a:r>
            <a:r>
              <a:rPr lang="zh-CN" altLang="en-US" sz="2000" b="1" dirty="0">
                <a:solidFill>
                  <a:schemeClr val="bg1"/>
                </a:solidFill>
                <a:latin typeface="苹方 细体" panose="020B0200000000000000" pitchFamily="34" charset="-122"/>
                <a:ea typeface="苹方 细体" panose="020B0200000000000000" pitchFamily="34" charset="-122"/>
              </a:rPr>
              <a:t>。</a:t>
            </a:r>
            <a:endParaRPr lang="zh-CN" altLang="en-US" sz="2000" b="1" dirty="0">
              <a:solidFill>
                <a:schemeClr val="bg1"/>
              </a:solidFill>
              <a:latin typeface="苹方 细体" panose="020B0200000000000000" pitchFamily="34" charset="-122"/>
              <a:ea typeface="苹方 细体" panose="020B0200000000000000" pitchFamily="34" charset="-122"/>
            </a:endParaRPr>
          </a:p>
        </p:txBody>
      </p:sp>
      <p:sp>
        <p:nvSpPr>
          <p:cNvPr id="12" name="文本框 11"/>
          <p:cNvSpPr txBox="1"/>
          <p:nvPr/>
        </p:nvSpPr>
        <p:spPr>
          <a:xfrm>
            <a:off x="275286" y="1512480"/>
            <a:ext cx="6126480" cy="1198880"/>
          </a:xfrm>
          <a:prstGeom prst="rect">
            <a:avLst/>
          </a:prstGeom>
          <a:noFill/>
        </p:spPr>
        <p:txBody>
          <a:bodyPr wrap="none" rtlCol="0">
            <a:spAutoFit/>
          </a:bodyPr>
          <a:lstStyle/>
          <a:p>
            <a:pPr algn="ctr"/>
            <a:r>
              <a:rPr lang="en-US" altLang="zh-CN" sz="7200" dirty="0">
                <a:solidFill>
                  <a:schemeClr val="bg1"/>
                </a:solidFill>
                <a:latin typeface="苹方 中等" panose="020B0400000000000000" pitchFamily="34" charset="-122"/>
                <a:ea typeface="苹方 中等" panose="020B0400000000000000" pitchFamily="34" charset="-122"/>
              </a:rPr>
              <a:t>3</a:t>
            </a:r>
            <a:r>
              <a:rPr lang="zh-CN" altLang="en-US" sz="7200" dirty="0">
                <a:solidFill>
                  <a:schemeClr val="bg1"/>
                </a:solidFill>
                <a:latin typeface="苹方 中等" panose="020B0400000000000000" pitchFamily="34" charset="-122"/>
                <a:ea typeface="苹方 中等" panose="020B0400000000000000" pitchFamily="34" charset="-122"/>
              </a:rPr>
              <a:t>线</a:t>
            </a:r>
            <a:r>
              <a:rPr lang="en-US" altLang="zh-CN" sz="7200" dirty="0">
                <a:solidFill>
                  <a:schemeClr val="bg1"/>
                </a:solidFill>
                <a:latin typeface="苹方 中等" panose="020B0400000000000000" pitchFamily="34" charset="-122"/>
                <a:ea typeface="苹方 中等" panose="020B0400000000000000" pitchFamily="34" charset="-122"/>
              </a:rPr>
              <a:t>-8</a:t>
            </a:r>
            <a:r>
              <a:rPr lang="zh-CN" altLang="en-US" sz="7200" dirty="0">
                <a:solidFill>
                  <a:schemeClr val="bg1"/>
                </a:solidFill>
                <a:latin typeface="苹方 中等" panose="020B0400000000000000" pitchFamily="34" charset="-122"/>
                <a:ea typeface="苹方 中等" panose="020B0400000000000000" pitchFamily="34" charset="-122"/>
              </a:rPr>
              <a:t>线译码器</a:t>
            </a:r>
            <a:endParaRPr lang="zh-CN" altLang="en-US" sz="7200" dirty="0">
              <a:solidFill>
                <a:schemeClr val="bg1"/>
              </a:solidFill>
              <a:latin typeface="苹方 中等" panose="020B0400000000000000" pitchFamily="34" charset="-122"/>
              <a:ea typeface="苹方 中等" panose="020B0400000000000000" pitchFamily="34" charset="-122"/>
            </a:endParaRPr>
          </a:p>
        </p:txBody>
      </p:sp>
      <p:sp>
        <p:nvSpPr>
          <p:cNvPr id="13" name="矩形 12"/>
          <p:cNvSpPr/>
          <p:nvPr/>
        </p:nvSpPr>
        <p:spPr>
          <a:xfrm>
            <a:off x="764737" y="2711539"/>
            <a:ext cx="5422900"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苹方 中等" panose="020B0400000000000000" pitchFamily="34" charset="-122"/>
              <a:ea typeface="苹方 中等" panose="020B0400000000000000" pitchFamily="34" charset="-122"/>
            </a:endParaRPr>
          </a:p>
        </p:txBody>
      </p:sp>
      <p:sp>
        <p:nvSpPr>
          <p:cNvPr id="16" name="矩形 15"/>
          <p:cNvSpPr/>
          <p:nvPr/>
        </p:nvSpPr>
        <p:spPr>
          <a:xfrm>
            <a:off x="0" y="0"/>
            <a:ext cx="798286" cy="79828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苹方 中等" panose="020B0400000000000000" pitchFamily="34" charset="-122"/>
                <a:ea typeface="苹方 中等" panose="020B0400000000000000" pitchFamily="34" charset="-122"/>
              </a:rPr>
              <a:t>2</a:t>
            </a:r>
            <a:endParaRPr lang="zh-CN" altLang="en-US" sz="2800" dirty="0">
              <a:latin typeface="苹方 中等" panose="020B0400000000000000" pitchFamily="34" charset="-122"/>
              <a:ea typeface="苹方 中等" panose="020B0400000000000000" pitchFamily="34" charset="-122"/>
            </a:endParaRPr>
          </a:p>
        </p:txBody>
      </p:sp>
      <p:pic>
        <p:nvPicPr>
          <p:cNvPr id="5" name="图片占位符 4" descr="aHR0cDovL2tqd3kuNWFueS5jb20vd2pqa2p5eS9jb250ZW50L2NoMDIvaW1hZ2VzL3RwMi0xMy5naWY"/>
          <p:cNvPicPr>
            <a:picLocks noChangeAspect="1"/>
          </p:cNvPicPr>
          <p:nvPr>
            <p:ph type="pic" sz="quarter" idx="10"/>
          </p:nvPr>
        </p:nvPicPr>
        <p:blipFill>
          <a:blip r:embed="rId1"/>
          <a:stretch>
            <a:fillRect/>
          </a:stretch>
        </p:blipFill>
        <p:spPr>
          <a:xfrm>
            <a:off x="7929245" y="2339975"/>
            <a:ext cx="3528060" cy="265049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9" presetClass="entr" presetSubtype="0" decel="100000"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anim calcmode="lin" valueType="num">
                                      <p:cBhvr>
                                        <p:cTn id="14" dur="500" fill="hold"/>
                                        <p:tgtEl>
                                          <p:spTgt spid="12"/>
                                        </p:tgtEl>
                                        <p:attrNameLst>
                                          <p:attrName>style.rotation</p:attrName>
                                        </p:attrNameLst>
                                      </p:cBhvr>
                                      <p:tavLst>
                                        <p:tav tm="0">
                                          <p:val>
                                            <p:fltVal val="360"/>
                                          </p:val>
                                        </p:tav>
                                        <p:tav tm="100000">
                                          <p:val>
                                            <p:fltVal val="0"/>
                                          </p:val>
                                        </p:tav>
                                      </p:tavLst>
                                    </p:anim>
                                    <p:animEffect transition="in" filter="fade">
                                      <p:cBhvr>
                                        <p:cTn id="15" dur="500"/>
                                        <p:tgtEl>
                                          <p:spTgt spid="12"/>
                                        </p:tgtEl>
                                      </p:cBhvr>
                                    </p:animEffect>
                                  </p:childTnLst>
                                </p:cTn>
                              </p:par>
                            </p:childTnLst>
                          </p:cTn>
                        </p:par>
                        <p:par>
                          <p:cTn id="16" fill="hold">
                            <p:stCondLst>
                              <p:cond delay="1000"/>
                            </p:stCondLst>
                            <p:childTnLst>
                              <p:par>
                                <p:cTn id="17" presetID="22" presetClass="entr" presetSubtype="8"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left)">
                                      <p:cBhvr>
                                        <p:cTn id="19" dur="500"/>
                                        <p:tgtEl>
                                          <p:spTgt spid="13"/>
                                        </p:tgtEl>
                                      </p:cBhvr>
                                    </p:animEffect>
                                  </p:childTnLst>
                                </p:cTn>
                              </p:par>
                            </p:childTnLst>
                          </p:cTn>
                        </p:par>
                        <p:par>
                          <p:cTn id="20" fill="hold">
                            <p:stCondLst>
                              <p:cond delay="1500"/>
                            </p:stCondLst>
                            <p:childTnLst>
                              <p:par>
                                <p:cTn id="21" presetID="14" presetClass="entr" presetSubtype="10" fill="hold" grpId="0"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randombar(horizontal)">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12" grpId="0"/>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301750"/>
            <a:ext cx="6813550" cy="502285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苹方 中等" panose="020B0400000000000000" pitchFamily="34" charset="-122"/>
              <a:ea typeface="苹方 中等" panose="020B0400000000000000" pitchFamily="34" charset="-122"/>
            </a:endParaRPr>
          </a:p>
        </p:txBody>
      </p:sp>
      <p:sp>
        <p:nvSpPr>
          <p:cNvPr id="4" name="矩形 3"/>
          <p:cNvSpPr/>
          <p:nvPr/>
        </p:nvSpPr>
        <p:spPr>
          <a:xfrm>
            <a:off x="680085" y="2921000"/>
            <a:ext cx="5507355" cy="2891790"/>
          </a:xfrm>
          <a:prstGeom prst="rect">
            <a:avLst/>
          </a:prstGeom>
        </p:spPr>
        <p:txBody>
          <a:bodyPr wrap="square">
            <a:spAutoFit/>
          </a:bodyPr>
          <a:lstStyle/>
          <a:p>
            <a:pPr>
              <a:lnSpc>
                <a:spcPct val="130000"/>
              </a:lnSpc>
            </a:pPr>
            <a:r>
              <a:rPr lang="zh-CN" altLang="en-US" sz="2000" b="1" dirty="0">
                <a:solidFill>
                  <a:schemeClr val="bg1"/>
                </a:solidFill>
                <a:latin typeface="苹方 细体" panose="020B0200000000000000" pitchFamily="34" charset="-122"/>
                <a:ea typeface="苹方 细体" panose="020B0200000000000000" pitchFamily="34" charset="-122"/>
              </a:rPr>
              <a:t>地址译码器是什么？</a:t>
            </a:r>
            <a:endParaRPr lang="zh-CN" altLang="en-US" sz="2000" b="1" dirty="0">
              <a:solidFill>
                <a:schemeClr val="bg1"/>
              </a:solidFill>
              <a:latin typeface="苹方 细体" panose="020B0200000000000000" pitchFamily="34" charset="-122"/>
              <a:ea typeface="苹方 细体" panose="020B0200000000000000" pitchFamily="34" charset="-122"/>
            </a:endParaRPr>
          </a:p>
          <a:p>
            <a:pPr>
              <a:lnSpc>
                <a:spcPct val="130000"/>
              </a:lnSpc>
            </a:pPr>
            <a:endParaRPr lang="zh-CN" altLang="en-US" sz="2000" b="1" dirty="0">
              <a:solidFill>
                <a:schemeClr val="bg1"/>
              </a:solidFill>
              <a:latin typeface="苹方 细体" panose="020B0200000000000000" pitchFamily="34" charset="-122"/>
              <a:ea typeface="苹方 细体" panose="020B0200000000000000" pitchFamily="34" charset="-122"/>
            </a:endParaRPr>
          </a:p>
          <a:p>
            <a:pPr>
              <a:lnSpc>
                <a:spcPct val="130000"/>
              </a:lnSpc>
            </a:pPr>
            <a:endParaRPr lang="zh-CN" altLang="en-US" sz="2000" b="1" dirty="0">
              <a:solidFill>
                <a:schemeClr val="bg1"/>
              </a:solidFill>
              <a:latin typeface="苹方 细体" panose="020B0200000000000000" pitchFamily="34" charset="-122"/>
              <a:ea typeface="苹方 细体" panose="020B0200000000000000" pitchFamily="34" charset="-122"/>
            </a:endParaRPr>
          </a:p>
          <a:p>
            <a:pPr>
              <a:lnSpc>
                <a:spcPct val="130000"/>
              </a:lnSpc>
            </a:pPr>
            <a:endParaRPr lang="zh-CN" altLang="en-US" sz="2000" b="1" dirty="0">
              <a:solidFill>
                <a:schemeClr val="bg1"/>
              </a:solidFill>
              <a:latin typeface="苹方 细体" panose="020B0200000000000000" pitchFamily="34" charset="-122"/>
              <a:ea typeface="苹方 细体" panose="020B0200000000000000" pitchFamily="34" charset="-122"/>
            </a:endParaRPr>
          </a:p>
          <a:p>
            <a:pPr>
              <a:lnSpc>
                <a:spcPct val="130000"/>
              </a:lnSpc>
            </a:pPr>
            <a:r>
              <a:rPr lang="en-US" altLang="zh-CN" sz="2000" b="1" dirty="0">
                <a:solidFill>
                  <a:schemeClr val="bg1"/>
                </a:solidFill>
                <a:latin typeface="苹方 细体" panose="020B0200000000000000" pitchFamily="34" charset="-122"/>
                <a:ea typeface="苹方 细体" panose="020B0200000000000000" pitchFamily="34" charset="-122"/>
              </a:rPr>
              <a:t>地址译码器是这样一种器件：输入为数字量（即地址），根据输入的数字量在多个输出端中选一个有效。</a:t>
            </a:r>
            <a:endParaRPr lang="en-US" altLang="zh-CN" sz="2000" b="1" dirty="0">
              <a:solidFill>
                <a:schemeClr val="bg1"/>
              </a:solidFill>
              <a:latin typeface="苹方 细体" panose="020B0200000000000000" pitchFamily="34" charset="-122"/>
              <a:ea typeface="苹方 细体" panose="020B0200000000000000" pitchFamily="34" charset="-122"/>
            </a:endParaRPr>
          </a:p>
        </p:txBody>
      </p:sp>
      <p:sp>
        <p:nvSpPr>
          <p:cNvPr id="12" name="文本框 11"/>
          <p:cNvSpPr txBox="1"/>
          <p:nvPr/>
        </p:nvSpPr>
        <p:spPr>
          <a:xfrm>
            <a:off x="961086" y="1512480"/>
            <a:ext cx="4754880" cy="1198880"/>
          </a:xfrm>
          <a:prstGeom prst="rect">
            <a:avLst/>
          </a:prstGeom>
          <a:noFill/>
        </p:spPr>
        <p:txBody>
          <a:bodyPr wrap="none" rtlCol="0">
            <a:spAutoFit/>
          </a:bodyPr>
          <a:lstStyle/>
          <a:p>
            <a:pPr algn="ctr"/>
            <a:r>
              <a:rPr lang="zh-CN" altLang="en-US" sz="7200" dirty="0">
                <a:solidFill>
                  <a:schemeClr val="bg1"/>
                </a:solidFill>
                <a:latin typeface="苹方 中等" panose="020B0400000000000000" pitchFamily="34" charset="-122"/>
                <a:ea typeface="苹方 中等" panose="020B0400000000000000" pitchFamily="34" charset="-122"/>
              </a:rPr>
              <a:t>地址译码器</a:t>
            </a:r>
            <a:endParaRPr lang="zh-CN" altLang="en-US" sz="7200" dirty="0">
              <a:solidFill>
                <a:schemeClr val="bg1"/>
              </a:solidFill>
              <a:latin typeface="苹方 中等" panose="020B0400000000000000" pitchFamily="34" charset="-122"/>
              <a:ea typeface="苹方 中等" panose="020B0400000000000000" pitchFamily="34" charset="-122"/>
            </a:endParaRPr>
          </a:p>
        </p:txBody>
      </p:sp>
      <p:sp>
        <p:nvSpPr>
          <p:cNvPr id="13" name="矩形 12"/>
          <p:cNvSpPr/>
          <p:nvPr/>
        </p:nvSpPr>
        <p:spPr>
          <a:xfrm>
            <a:off x="764737" y="2711539"/>
            <a:ext cx="5422900"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苹方 中等" panose="020B0400000000000000" pitchFamily="34" charset="-122"/>
              <a:ea typeface="苹方 中等" panose="020B0400000000000000" pitchFamily="34" charset="-122"/>
            </a:endParaRPr>
          </a:p>
        </p:txBody>
      </p:sp>
      <p:sp>
        <p:nvSpPr>
          <p:cNvPr id="16" name="矩形 15"/>
          <p:cNvSpPr/>
          <p:nvPr/>
        </p:nvSpPr>
        <p:spPr>
          <a:xfrm>
            <a:off x="0" y="0"/>
            <a:ext cx="798286" cy="79828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苹方 中等" panose="020B0400000000000000" pitchFamily="34" charset="-122"/>
                <a:ea typeface="苹方 中等" panose="020B0400000000000000" pitchFamily="34" charset="-122"/>
              </a:rPr>
              <a:t>2</a:t>
            </a:r>
            <a:endParaRPr lang="zh-CN" altLang="en-US" sz="2800" dirty="0">
              <a:latin typeface="苹方 中等" panose="020B0400000000000000" pitchFamily="34" charset="-122"/>
              <a:ea typeface="苹方 中等" panose="020B0400000000000000" pitchFamily="34" charset="-122"/>
            </a:endParaRPr>
          </a:p>
        </p:txBody>
      </p:sp>
      <p:pic>
        <p:nvPicPr>
          <p:cNvPr id="5" name="图片占位符 4" descr="aHR0cDovL2tqd3kuNWFueS5jb20vd2pqa2p5eS9jb250ZW50L2NoMDIvaW1hZ2VzL3RwMi0xMy5naWY"/>
          <p:cNvPicPr>
            <a:picLocks noChangeAspect="1"/>
          </p:cNvPicPr>
          <p:nvPr>
            <p:ph type="pic" sz="quarter" idx="10"/>
          </p:nvPr>
        </p:nvPicPr>
        <p:blipFill>
          <a:blip r:embed="rId1"/>
          <a:stretch>
            <a:fillRect/>
          </a:stretch>
        </p:blipFill>
        <p:spPr>
          <a:xfrm>
            <a:off x="7929245" y="2339975"/>
            <a:ext cx="3528060" cy="265049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9" presetClass="entr" presetSubtype="0" decel="100000"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anim calcmode="lin" valueType="num">
                                      <p:cBhvr>
                                        <p:cTn id="14" dur="500" fill="hold"/>
                                        <p:tgtEl>
                                          <p:spTgt spid="12"/>
                                        </p:tgtEl>
                                        <p:attrNameLst>
                                          <p:attrName>style.rotation</p:attrName>
                                        </p:attrNameLst>
                                      </p:cBhvr>
                                      <p:tavLst>
                                        <p:tav tm="0">
                                          <p:val>
                                            <p:fltVal val="360"/>
                                          </p:val>
                                        </p:tav>
                                        <p:tav tm="100000">
                                          <p:val>
                                            <p:fltVal val="0"/>
                                          </p:val>
                                        </p:tav>
                                      </p:tavLst>
                                    </p:anim>
                                    <p:animEffect transition="in" filter="fade">
                                      <p:cBhvr>
                                        <p:cTn id="15" dur="500"/>
                                        <p:tgtEl>
                                          <p:spTgt spid="12"/>
                                        </p:tgtEl>
                                      </p:cBhvr>
                                    </p:animEffect>
                                  </p:childTnLst>
                                </p:cTn>
                              </p:par>
                            </p:childTnLst>
                          </p:cTn>
                        </p:par>
                        <p:par>
                          <p:cTn id="16" fill="hold">
                            <p:stCondLst>
                              <p:cond delay="1000"/>
                            </p:stCondLst>
                            <p:childTnLst>
                              <p:par>
                                <p:cTn id="17" presetID="22" presetClass="entr" presetSubtype="8"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left)">
                                      <p:cBhvr>
                                        <p:cTn id="19" dur="500"/>
                                        <p:tgtEl>
                                          <p:spTgt spid="13"/>
                                        </p:tgtEl>
                                      </p:cBhvr>
                                    </p:animEffect>
                                  </p:childTnLst>
                                </p:cTn>
                              </p:par>
                            </p:childTnLst>
                          </p:cTn>
                        </p:par>
                        <p:par>
                          <p:cTn id="20" fill="hold">
                            <p:stCondLst>
                              <p:cond delay="1500"/>
                            </p:stCondLst>
                            <p:childTnLst>
                              <p:par>
                                <p:cTn id="21" presetID="14" presetClass="entr" presetSubtype="10" fill="hold" grpId="0"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randombar(horizontal)">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12" grpId="0"/>
      <p:bldP spid="13"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301750"/>
            <a:ext cx="6813550" cy="502285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苹方 中等" panose="020B0400000000000000" pitchFamily="34" charset="-122"/>
              <a:ea typeface="苹方 中等" panose="020B0400000000000000" pitchFamily="34" charset="-122"/>
            </a:endParaRPr>
          </a:p>
        </p:txBody>
      </p:sp>
      <p:sp>
        <p:nvSpPr>
          <p:cNvPr id="4" name="矩形 3"/>
          <p:cNvSpPr/>
          <p:nvPr/>
        </p:nvSpPr>
        <p:spPr>
          <a:xfrm>
            <a:off x="680085" y="2921000"/>
            <a:ext cx="5507355" cy="2968625"/>
          </a:xfrm>
          <a:prstGeom prst="rect">
            <a:avLst/>
          </a:prstGeom>
        </p:spPr>
        <p:txBody>
          <a:bodyPr wrap="square">
            <a:spAutoFit/>
          </a:bodyPr>
          <a:lstStyle/>
          <a:p>
            <a:pPr>
              <a:lnSpc>
                <a:spcPct val="130000"/>
              </a:lnSpc>
            </a:pPr>
            <a:r>
              <a:rPr lang="en-US" altLang="zh-CN" sz="2400" b="1" dirty="0">
                <a:solidFill>
                  <a:schemeClr val="bg1"/>
                </a:solidFill>
                <a:latin typeface="苹方 细体" panose="020B0200000000000000" pitchFamily="34" charset="-122"/>
                <a:ea typeface="苹方 细体" panose="020B0200000000000000" pitchFamily="34" charset="-122"/>
              </a:rPr>
              <a:t>在8086系统</a:t>
            </a:r>
            <a:r>
              <a:rPr lang="zh-CN" altLang="en-US" sz="2400" b="1" dirty="0">
                <a:solidFill>
                  <a:schemeClr val="bg1"/>
                </a:solidFill>
                <a:latin typeface="苹方 细体" panose="020B0200000000000000" pitchFamily="34" charset="-122"/>
                <a:ea typeface="苹方 细体" panose="020B0200000000000000" pitchFamily="34" charset="-122"/>
              </a:rPr>
              <a:t>（什么是</a:t>
            </a:r>
            <a:r>
              <a:rPr lang="en-US" altLang="zh-CN" sz="2400" b="1" dirty="0">
                <a:solidFill>
                  <a:schemeClr val="bg1"/>
                </a:solidFill>
                <a:latin typeface="苹方 细体" panose="020B0200000000000000" pitchFamily="34" charset="-122"/>
                <a:ea typeface="苹方 细体" panose="020B0200000000000000" pitchFamily="34" charset="-122"/>
              </a:rPr>
              <a:t>8086</a:t>
            </a:r>
            <a:r>
              <a:rPr lang="zh-CN" altLang="en-US" sz="2400" b="1" dirty="0">
                <a:solidFill>
                  <a:schemeClr val="bg1"/>
                </a:solidFill>
                <a:latin typeface="苹方 细体" panose="020B0200000000000000" pitchFamily="34" charset="-122"/>
                <a:ea typeface="苹方 细体" panose="020B0200000000000000" pitchFamily="34" charset="-122"/>
              </a:rPr>
              <a:t>系统？）</a:t>
            </a:r>
            <a:r>
              <a:rPr lang="en-US" altLang="zh-CN" sz="2400" b="1" dirty="0">
                <a:solidFill>
                  <a:schemeClr val="bg1"/>
                </a:solidFill>
                <a:latin typeface="苹方 细体" panose="020B0200000000000000" pitchFamily="34" charset="-122"/>
                <a:ea typeface="苹方 细体" panose="020B0200000000000000" pitchFamily="34" charset="-122"/>
              </a:rPr>
              <a:t>中，地址线数为20根，存储器单元数达到1M，当地址译码器输入线数为20根，输出线数便达到1048576根，采用一级译码难度很大。实际组成存储器系统时，通常采用多级译码的方法实现</a:t>
            </a:r>
            <a:r>
              <a:rPr lang="zh-CN" altLang="en-US" sz="2400" b="1" dirty="0">
                <a:solidFill>
                  <a:schemeClr val="bg1"/>
                </a:solidFill>
                <a:latin typeface="苹方 细体" panose="020B0200000000000000" pitchFamily="34" charset="-122"/>
                <a:ea typeface="苹方 细体" panose="020B0200000000000000" pitchFamily="34" charset="-122"/>
              </a:rPr>
              <a:t>。</a:t>
            </a:r>
            <a:endParaRPr lang="zh-CN" altLang="en-US" sz="2400" b="1" dirty="0">
              <a:solidFill>
                <a:schemeClr val="bg1"/>
              </a:solidFill>
              <a:latin typeface="苹方 细体" panose="020B0200000000000000" pitchFamily="34" charset="-122"/>
              <a:ea typeface="苹方 细体" panose="020B0200000000000000" pitchFamily="34" charset="-122"/>
            </a:endParaRPr>
          </a:p>
        </p:txBody>
      </p:sp>
      <p:sp>
        <p:nvSpPr>
          <p:cNvPr id="12" name="文本框 11"/>
          <p:cNvSpPr txBox="1"/>
          <p:nvPr/>
        </p:nvSpPr>
        <p:spPr>
          <a:xfrm>
            <a:off x="1418286" y="1512480"/>
            <a:ext cx="3840480" cy="1198880"/>
          </a:xfrm>
          <a:prstGeom prst="rect">
            <a:avLst/>
          </a:prstGeom>
          <a:noFill/>
        </p:spPr>
        <p:txBody>
          <a:bodyPr wrap="none" rtlCol="0">
            <a:spAutoFit/>
          </a:bodyPr>
          <a:lstStyle/>
          <a:p>
            <a:pPr algn="ctr"/>
            <a:r>
              <a:rPr lang="zh-CN" altLang="en-US" sz="7200" dirty="0">
                <a:solidFill>
                  <a:schemeClr val="bg1"/>
                </a:solidFill>
                <a:latin typeface="苹方 中等" panose="020B0400000000000000" pitchFamily="34" charset="-122"/>
                <a:ea typeface="苹方 中等" panose="020B0400000000000000" pitchFamily="34" charset="-122"/>
              </a:rPr>
              <a:t>多级</a:t>
            </a:r>
            <a:r>
              <a:rPr lang="zh-CN" altLang="en-US" sz="7200" dirty="0">
                <a:solidFill>
                  <a:schemeClr val="bg1"/>
                </a:solidFill>
                <a:latin typeface="苹方 中等" panose="020B0400000000000000" pitchFamily="34" charset="-122"/>
                <a:ea typeface="苹方 中等" panose="020B0400000000000000" pitchFamily="34" charset="-122"/>
              </a:rPr>
              <a:t>译码</a:t>
            </a:r>
            <a:endParaRPr lang="zh-CN" altLang="en-US" sz="7200" dirty="0">
              <a:solidFill>
                <a:schemeClr val="bg1"/>
              </a:solidFill>
              <a:latin typeface="苹方 中等" panose="020B0400000000000000" pitchFamily="34" charset="-122"/>
              <a:ea typeface="苹方 中等" panose="020B0400000000000000" pitchFamily="34" charset="-122"/>
            </a:endParaRPr>
          </a:p>
        </p:txBody>
      </p:sp>
      <p:sp>
        <p:nvSpPr>
          <p:cNvPr id="13" name="矩形 12"/>
          <p:cNvSpPr/>
          <p:nvPr/>
        </p:nvSpPr>
        <p:spPr>
          <a:xfrm>
            <a:off x="764737" y="2711539"/>
            <a:ext cx="5422900"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苹方 中等" panose="020B0400000000000000" pitchFamily="34" charset="-122"/>
              <a:ea typeface="苹方 中等" panose="020B0400000000000000" pitchFamily="34" charset="-122"/>
            </a:endParaRPr>
          </a:p>
        </p:txBody>
      </p:sp>
      <p:sp>
        <p:nvSpPr>
          <p:cNvPr id="16" name="矩形 15"/>
          <p:cNvSpPr/>
          <p:nvPr/>
        </p:nvSpPr>
        <p:spPr>
          <a:xfrm>
            <a:off x="0" y="0"/>
            <a:ext cx="798286" cy="79828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苹方 中等" panose="020B0400000000000000" pitchFamily="34" charset="-122"/>
                <a:ea typeface="苹方 中等" panose="020B0400000000000000" pitchFamily="34" charset="-122"/>
              </a:rPr>
              <a:t>2</a:t>
            </a:r>
            <a:endParaRPr lang="zh-CN" altLang="en-US" sz="2800" dirty="0">
              <a:latin typeface="苹方 中等" panose="020B0400000000000000" pitchFamily="34" charset="-122"/>
              <a:ea typeface="苹方 中等" panose="020B0400000000000000" pitchFamily="34" charset="-122"/>
            </a:endParaRPr>
          </a:p>
        </p:txBody>
      </p:sp>
      <p:pic>
        <p:nvPicPr>
          <p:cNvPr id="5" name="图片占位符 4" descr="aHR0cDovL2tqd3kuNWFueS5jb20vd2pqa2p5eS9jb250ZW50L2NoMDIvaW1hZ2VzL3RwMi0xMy5naWY"/>
          <p:cNvPicPr>
            <a:picLocks noChangeAspect="1"/>
          </p:cNvPicPr>
          <p:nvPr>
            <p:ph type="pic" sz="quarter" idx="10"/>
          </p:nvPr>
        </p:nvPicPr>
        <p:blipFill>
          <a:blip r:embed="rId1"/>
          <a:stretch>
            <a:fillRect/>
          </a:stretch>
        </p:blipFill>
        <p:spPr>
          <a:xfrm>
            <a:off x="7929245" y="2339975"/>
            <a:ext cx="3528060" cy="265049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9" presetClass="entr" presetSubtype="0" decel="100000"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anim calcmode="lin" valueType="num">
                                      <p:cBhvr>
                                        <p:cTn id="14" dur="500" fill="hold"/>
                                        <p:tgtEl>
                                          <p:spTgt spid="12"/>
                                        </p:tgtEl>
                                        <p:attrNameLst>
                                          <p:attrName>style.rotation</p:attrName>
                                        </p:attrNameLst>
                                      </p:cBhvr>
                                      <p:tavLst>
                                        <p:tav tm="0">
                                          <p:val>
                                            <p:fltVal val="360"/>
                                          </p:val>
                                        </p:tav>
                                        <p:tav tm="100000">
                                          <p:val>
                                            <p:fltVal val="0"/>
                                          </p:val>
                                        </p:tav>
                                      </p:tavLst>
                                    </p:anim>
                                    <p:animEffect transition="in" filter="fade">
                                      <p:cBhvr>
                                        <p:cTn id="15" dur="500"/>
                                        <p:tgtEl>
                                          <p:spTgt spid="12"/>
                                        </p:tgtEl>
                                      </p:cBhvr>
                                    </p:animEffect>
                                  </p:childTnLst>
                                </p:cTn>
                              </p:par>
                            </p:childTnLst>
                          </p:cTn>
                        </p:par>
                        <p:par>
                          <p:cTn id="16" fill="hold">
                            <p:stCondLst>
                              <p:cond delay="1000"/>
                            </p:stCondLst>
                            <p:childTnLst>
                              <p:par>
                                <p:cTn id="17" presetID="22" presetClass="entr" presetSubtype="8"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left)">
                                      <p:cBhvr>
                                        <p:cTn id="19" dur="500"/>
                                        <p:tgtEl>
                                          <p:spTgt spid="13"/>
                                        </p:tgtEl>
                                      </p:cBhvr>
                                    </p:animEffect>
                                  </p:childTnLst>
                                </p:cTn>
                              </p:par>
                            </p:childTnLst>
                          </p:cTn>
                        </p:par>
                        <p:par>
                          <p:cTn id="20" fill="hold">
                            <p:stCondLst>
                              <p:cond delay="1500"/>
                            </p:stCondLst>
                            <p:childTnLst>
                              <p:par>
                                <p:cTn id="21" presetID="14" presetClass="entr" presetSubtype="10" fill="hold" grpId="0"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randombar(horizontal)">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12" grpId="0"/>
      <p:bldP spid="13"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301750"/>
            <a:ext cx="6813550" cy="502285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苹方 中等" panose="020B0400000000000000" pitchFamily="34" charset="-122"/>
              <a:ea typeface="苹方 中等" panose="020B0400000000000000" pitchFamily="34" charset="-122"/>
            </a:endParaRPr>
          </a:p>
        </p:txBody>
      </p:sp>
      <p:sp>
        <p:nvSpPr>
          <p:cNvPr id="4" name="矩形 3"/>
          <p:cNvSpPr/>
          <p:nvPr/>
        </p:nvSpPr>
        <p:spPr>
          <a:xfrm>
            <a:off x="721995" y="2757170"/>
            <a:ext cx="5507355" cy="3406775"/>
          </a:xfrm>
          <a:prstGeom prst="rect">
            <a:avLst/>
          </a:prstGeom>
        </p:spPr>
        <p:txBody>
          <a:bodyPr wrap="square">
            <a:spAutoFit/>
          </a:bodyPr>
          <a:lstStyle/>
          <a:p>
            <a:pPr>
              <a:lnSpc>
                <a:spcPct val="130000"/>
              </a:lnSpc>
            </a:pPr>
            <a:r>
              <a:rPr lang="en-US" altLang="zh-CN" sz="1400" b="1" dirty="0">
                <a:solidFill>
                  <a:schemeClr val="bg1"/>
                </a:solidFill>
                <a:latin typeface="苹方 细体" panose="020B0200000000000000" pitchFamily="34" charset="-122"/>
                <a:ea typeface="苹方 细体" panose="020B0200000000000000" pitchFamily="34" charset="-122"/>
              </a:rPr>
              <a:t>如右图所示的存储器芯片内部有64K个8位的存储单元，即存储容量为64K×8位，外部引腿有16根地址线，8根数据线，读/写控制线，片选线等。芯片用16位地址线通过内部译码器选择存储单元。用16片这种存储器芯片可以组成1MB的存储器系统。</a:t>
            </a:r>
            <a:endParaRPr lang="en-US" altLang="zh-CN" sz="1400" b="1" dirty="0">
              <a:solidFill>
                <a:schemeClr val="bg1"/>
              </a:solidFill>
              <a:latin typeface="苹方 细体" panose="020B0200000000000000" pitchFamily="34" charset="-122"/>
              <a:ea typeface="苹方 细体" panose="020B0200000000000000" pitchFamily="34" charset="-122"/>
            </a:endParaRPr>
          </a:p>
          <a:p>
            <a:pPr>
              <a:lnSpc>
                <a:spcPct val="130000"/>
              </a:lnSpc>
            </a:pPr>
            <a:r>
              <a:rPr lang="en-US" altLang="zh-CN" sz="1400" b="1" dirty="0">
                <a:solidFill>
                  <a:schemeClr val="bg1"/>
                </a:solidFill>
                <a:latin typeface="苹方 细体" panose="020B0200000000000000" pitchFamily="34" charset="-122"/>
                <a:ea typeface="苹方 细体" panose="020B0200000000000000" pitchFamily="34" charset="-122"/>
              </a:rPr>
              <a:t>每一个存储器芯片内部的存储单元都有2个地址，一个是芯片内部地址，一个是系统地址。内部地址是与外部连线无关的，如右图的芯片，每一个芯片内部地址范围都是从0000H～FFFFH。而系统地址取决于外部连线。</a:t>
            </a:r>
            <a:endParaRPr lang="en-US" altLang="zh-CN" sz="1400" b="1" dirty="0">
              <a:solidFill>
                <a:schemeClr val="bg1"/>
              </a:solidFill>
              <a:latin typeface="苹方 细体" panose="020B0200000000000000" pitchFamily="34" charset="-122"/>
              <a:ea typeface="苹方 细体" panose="020B0200000000000000" pitchFamily="34" charset="-122"/>
            </a:endParaRPr>
          </a:p>
          <a:p>
            <a:pPr>
              <a:lnSpc>
                <a:spcPct val="130000"/>
              </a:lnSpc>
            </a:pPr>
            <a:r>
              <a:rPr lang="zh-CN" altLang="en-US" b="1" dirty="0">
                <a:solidFill>
                  <a:schemeClr val="bg1"/>
                </a:solidFill>
                <a:latin typeface="苹方 细体" panose="020B0200000000000000" pitchFamily="34" charset="-122"/>
                <a:ea typeface="苹方 细体" panose="020B0200000000000000" pitchFamily="34" charset="-122"/>
              </a:rPr>
              <a:t>如右图，</a:t>
            </a:r>
            <a:r>
              <a:rPr lang="en-US" altLang="zh-CN" b="1" dirty="0">
                <a:solidFill>
                  <a:schemeClr val="bg1"/>
                </a:solidFill>
                <a:latin typeface="苹方 细体" panose="020B0200000000000000" pitchFamily="34" charset="-122"/>
                <a:ea typeface="苹方 细体" panose="020B0200000000000000" pitchFamily="34" charset="-122"/>
              </a:rPr>
              <a:t>系统地址线A19接地址译码器的片选A18A17A16接到地址译码器的3个输入端。地址译码器的</a:t>
            </a:r>
            <a:r>
              <a:rPr lang="en-US" altLang="zh-CN" b="1" dirty="0">
                <a:solidFill>
                  <a:schemeClr val="bg1"/>
                </a:solidFill>
                <a:latin typeface="苹方 细体" panose="020B0200000000000000" pitchFamily="34" charset="-122"/>
                <a:ea typeface="苹方 细体" panose="020B0200000000000000" pitchFamily="34" charset="-122"/>
              </a:rPr>
              <a:t>Y0输出端接储器芯片IC1的片选。</a:t>
            </a:r>
            <a:endParaRPr lang="en-US" altLang="zh-CN" b="1" dirty="0">
              <a:solidFill>
                <a:schemeClr val="bg1"/>
              </a:solidFill>
              <a:latin typeface="苹方 细体" panose="020B0200000000000000" pitchFamily="34" charset="-122"/>
              <a:ea typeface="苹方 细体" panose="020B0200000000000000" pitchFamily="34" charset="-122"/>
            </a:endParaRPr>
          </a:p>
        </p:txBody>
      </p:sp>
      <p:sp>
        <p:nvSpPr>
          <p:cNvPr id="12" name="文本框 11"/>
          <p:cNvSpPr txBox="1"/>
          <p:nvPr/>
        </p:nvSpPr>
        <p:spPr>
          <a:xfrm>
            <a:off x="961086" y="1512480"/>
            <a:ext cx="4754880" cy="1198880"/>
          </a:xfrm>
          <a:prstGeom prst="rect">
            <a:avLst/>
          </a:prstGeom>
          <a:noFill/>
        </p:spPr>
        <p:txBody>
          <a:bodyPr wrap="none" rtlCol="0">
            <a:spAutoFit/>
          </a:bodyPr>
          <a:lstStyle/>
          <a:p>
            <a:pPr algn="ctr"/>
            <a:r>
              <a:rPr lang="zh-CN" altLang="en-US" sz="7200" dirty="0">
                <a:solidFill>
                  <a:schemeClr val="bg1"/>
                </a:solidFill>
                <a:latin typeface="苹方 中等" panose="020B0400000000000000" pitchFamily="34" charset="-122"/>
                <a:ea typeface="苹方 中等" panose="020B0400000000000000" pitchFamily="34" charset="-122"/>
              </a:rPr>
              <a:t>地址译码器</a:t>
            </a:r>
            <a:endParaRPr lang="zh-CN" altLang="en-US" sz="7200" dirty="0">
              <a:solidFill>
                <a:schemeClr val="bg1"/>
              </a:solidFill>
              <a:latin typeface="苹方 中等" panose="020B0400000000000000" pitchFamily="34" charset="-122"/>
              <a:ea typeface="苹方 中等" panose="020B0400000000000000" pitchFamily="34" charset="-122"/>
            </a:endParaRPr>
          </a:p>
        </p:txBody>
      </p:sp>
      <p:sp>
        <p:nvSpPr>
          <p:cNvPr id="13" name="矩形 12"/>
          <p:cNvSpPr/>
          <p:nvPr/>
        </p:nvSpPr>
        <p:spPr>
          <a:xfrm>
            <a:off x="764737" y="2711539"/>
            <a:ext cx="5422900"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苹方 中等" panose="020B0400000000000000" pitchFamily="34" charset="-122"/>
              <a:ea typeface="苹方 中等" panose="020B0400000000000000" pitchFamily="34" charset="-122"/>
            </a:endParaRPr>
          </a:p>
        </p:txBody>
      </p:sp>
      <p:sp>
        <p:nvSpPr>
          <p:cNvPr id="16" name="矩形 15"/>
          <p:cNvSpPr/>
          <p:nvPr/>
        </p:nvSpPr>
        <p:spPr>
          <a:xfrm>
            <a:off x="0" y="0"/>
            <a:ext cx="798286" cy="79828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苹方 中等" panose="020B0400000000000000" pitchFamily="34" charset="-122"/>
                <a:ea typeface="苹方 中等" panose="020B0400000000000000" pitchFamily="34" charset="-122"/>
              </a:rPr>
              <a:t>2</a:t>
            </a:r>
            <a:endParaRPr lang="zh-CN" altLang="en-US" sz="2800" dirty="0">
              <a:latin typeface="苹方 中等" panose="020B0400000000000000" pitchFamily="34" charset="-122"/>
              <a:ea typeface="苹方 中等" panose="020B0400000000000000" pitchFamily="34" charset="-122"/>
            </a:endParaRPr>
          </a:p>
        </p:txBody>
      </p:sp>
      <p:pic>
        <p:nvPicPr>
          <p:cNvPr id="6" name="图片占位符 5" descr="aHR0cDovL2tqd3kuNWFueS5jb20vd2pqa2p5eS9jb250ZW50L2NoMDIvaW1hZ2VzL3RwMi0xMy5naWY"/>
          <p:cNvPicPr>
            <a:picLocks noChangeAspect="1"/>
          </p:cNvPicPr>
          <p:nvPr>
            <p:ph type="pic" sz="quarter" idx="10"/>
            <p:custDataLst>
              <p:tags r:id="rId1"/>
            </p:custDataLst>
          </p:nvPr>
        </p:nvPicPr>
        <p:blipFill>
          <a:blip r:embed="rId2"/>
          <a:stretch>
            <a:fillRect/>
          </a:stretch>
        </p:blipFill>
        <p:spPr>
          <a:xfrm>
            <a:off x="7148830" y="1301750"/>
            <a:ext cx="4740910" cy="2132330"/>
          </a:xfrm>
          <a:prstGeom prst="rect">
            <a:avLst/>
          </a:prstGeom>
        </p:spPr>
      </p:pic>
      <p:pic>
        <p:nvPicPr>
          <p:cNvPr id="7" name="图片 6"/>
          <p:cNvPicPr>
            <a:picLocks noChangeAspect="1"/>
          </p:cNvPicPr>
          <p:nvPr/>
        </p:nvPicPr>
        <p:blipFill>
          <a:blip r:embed="rId3"/>
          <a:stretch>
            <a:fillRect/>
          </a:stretch>
        </p:blipFill>
        <p:spPr>
          <a:xfrm>
            <a:off x="6978015" y="3729990"/>
            <a:ext cx="5082540" cy="2433955"/>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9" presetClass="entr" presetSubtype="0" decel="100000"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anim calcmode="lin" valueType="num">
                                      <p:cBhvr>
                                        <p:cTn id="14" dur="500" fill="hold"/>
                                        <p:tgtEl>
                                          <p:spTgt spid="12"/>
                                        </p:tgtEl>
                                        <p:attrNameLst>
                                          <p:attrName>style.rotation</p:attrName>
                                        </p:attrNameLst>
                                      </p:cBhvr>
                                      <p:tavLst>
                                        <p:tav tm="0">
                                          <p:val>
                                            <p:fltVal val="360"/>
                                          </p:val>
                                        </p:tav>
                                        <p:tav tm="100000">
                                          <p:val>
                                            <p:fltVal val="0"/>
                                          </p:val>
                                        </p:tav>
                                      </p:tavLst>
                                    </p:anim>
                                    <p:animEffect transition="in" filter="fade">
                                      <p:cBhvr>
                                        <p:cTn id="15" dur="500"/>
                                        <p:tgtEl>
                                          <p:spTgt spid="12"/>
                                        </p:tgtEl>
                                      </p:cBhvr>
                                    </p:animEffect>
                                  </p:childTnLst>
                                </p:cTn>
                              </p:par>
                            </p:childTnLst>
                          </p:cTn>
                        </p:par>
                        <p:par>
                          <p:cTn id="16" fill="hold">
                            <p:stCondLst>
                              <p:cond delay="1000"/>
                            </p:stCondLst>
                            <p:childTnLst>
                              <p:par>
                                <p:cTn id="17" presetID="22" presetClass="entr" presetSubtype="8"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left)">
                                      <p:cBhvr>
                                        <p:cTn id="19" dur="500"/>
                                        <p:tgtEl>
                                          <p:spTgt spid="13"/>
                                        </p:tgtEl>
                                      </p:cBhvr>
                                    </p:animEffect>
                                  </p:childTnLst>
                                </p:cTn>
                              </p:par>
                            </p:childTnLst>
                          </p:cTn>
                        </p:par>
                        <p:par>
                          <p:cTn id="20" fill="hold">
                            <p:stCondLst>
                              <p:cond delay="1500"/>
                            </p:stCondLst>
                            <p:childTnLst>
                              <p:par>
                                <p:cTn id="21" presetID="14" presetClass="entr" presetSubtype="10" fill="hold" grpId="0"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randombar(horizontal)">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12" grpId="0"/>
      <p:bldP spid="13"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301750"/>
            <a:ext cx="6813550" cy="502285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苹方 中等" panose="020B0400000000000000" pitchFamily="34" charset="-122"/>
              <a:ea typeface="苹方 中等" panose="020B0400000000000000" pitchFamily="34" charset="-122"/>
            </a:endParaRPr>
          </a:p>
        </p:txBody>
      </p:sp>
      <p:sp>
        <p:nvSpPr>
          <p:cNvPr id="4" name="矩形 3"/>
          <p:cNvSpPr/>
          <p:nvPr/>
        </p:nvSpPr>
        <p:spPr>
          <a:xfrm>
            <a:off x="722630" y="2837815"/>
            <a:ext cx="5507355" cy="3328670"/>
          </a:xfrm>
          <a:prstGeom prst="rect">
            <a:avLst/>
          </a:prstGeom>
        </p:spPr>
        <p:txBody>
          <a:bodyPr wrap="square">
            <a:spAutoFit/>
          </a:bodyPr>
          <a:lstStyle/>
          <a:p>
            <a:pPr>
              <a:lnSpc>
                <a:spcPct val="130000"/>
              </a:lnSpc>
            </a:pPr>
            <a:r>
              <a:rPr lang="en-US" altLang="zh-CN" b="1" dirty="0">
                <a:solidFill>
                  <a:schemeClr val="bg1"/>
                </a:solidFill>
                <a:latin typeface="苹方 细体" panose="020B0200000000000000" pitchFamily="34" charset="-122"/>
                <a:ea typeface="苹方 细体" panose="020B0200000000000000" pitchFamily="34" charset="-122"/>
              </a:rPr>
              <a:t>我们可以计算该芯片的系统地址范围如下：系统地址线A9＝0选中地址译码器，而A18</a:t>
            </a:r>
            <a:r>
              <a:rPr lang="zh-CN" altLang="en-US" b="1" dirty="0">
                <a:solidFill>
                  <a:schemeClr val="bg1"/>
                </a:solidFill>
                <a:latin typeface="苹方 细体" panose="020B0200000000000000" pitchFamily="34" charset="-122"/>
                <a:ea typeface="苹方 细体" panose="020B0200000000000000" pitchFamily="34" charset="-122"/>
              </a:rPr>
              <a:t>、</a:t>
            </a:r>
            <a:r>
              <a:rPr lang="en-US" altLang="zh-CN" b="1" dirty="0">
                <a:solidFill>
                  <a:schemeClr val="bg1"/>
                </a:solidFill>
                <a:latin typeface="苹方 细体" panose="020B0200000000000000" pitchFamily="34" charset="-122"/>
                <a:ea typeface="苹方 细体" panose="020B0200000000000000" pitchFamily="34" charset="-122"/>
              </a:rPr>
              <a:t>A17</a:t>
            </a:r>
            <a:r>
              <a:rPr lang="zh-CN" altLang="en-US" b="1" dirty="0">
                <a:solidFill>
                  <a:schemeClr val="bg1"/>
                </a:solidFill>
                <a:latin typeface="苹方 细体" panose="020B0200000000000000" pitchFamily="34" charset="-122"/>
                <a:ea typeface="苹方 细体" panose="020B0200000000000000" pitchFamily="34" charset="-122"/>
              </a:rPr>
              <a:t>、</a:t>
            </a:r>
            <a:r>
              <a:rPr lang="en-US" altLang="zh-CN" b="1" dirty="0">
                <a:solidFill>
                  <a:schemeClr val="bg1"/>
                </a:solidFill>
                <a:latin typeface="苹方 细体" panose="020B0200000000000000" pitchFamily="34" charset="-122"/>
                <a:ea typeface="苹方 细体" panose="020B0200000000000000" pitchFamily="34" charset="-122"/>
              </a:rPr>
              <a:t>A16为000选中Y0端有效从而选中IC1，地址线A15-A0用于选择IC1内部单元。因此IC1占用的最低的系统地址为00000H，如图2.16所示，而占用的最高址为0FFFFH，如下图2.17所示</a:t>
            </a:r>
            <a:endParaRPr lang="en-US" altLang="zh-CN" b="1" dirty="0">
              <a:solidFill>
                <a:schemeClr val="bg1"/>
              </a:solidFill>
              <a:latin typeface="苹方 细体" panose="020B0200000000000000" pitchFamily="34" charset="-122"/>
              <a:ea typeface="苹方 细体" panose="020B0200000000000000" pitchFamily="34" charset="-122"/>
            </a:endParaRPr>
          </a:p>
          <a:p>
            <a:pPr>
              <a:lnSpc>
                <a:spcPct val="130000"/>
              </a:lnSpc>
            </a:pPr>
            <a:r>
              <a:rPr lang="en-US" altLang="zh-CN" b="1" dirty="0">
                <a:solidFill>
                  <a:schemeClr val="bg1"/>
                </a:solidFill>
                <a:latin typeface="苹方 细体" panose="020B0200000000000000" pitchFamily="34" charset="-122"/>
                <a:ea typeface="苹方 细体" panose="020B0200000000000000" pitchFamily="34" charset="-122"/>
              </a:rPr>
              <a:t>如果芯片IC1的片选输入端接到地址译码器的输出端</a:t>
            </a:r>
            <a:r>
              <a:rPr lang="en-US" altLang="zh-CN" b="1" dirty="0">
                <a:solidFill>
                  <a:schemeClr val="bg1"/>
                </a:solidFill>
                <a:latin typeface="苹方 细体" panose="020B0200000000000000" pitchFamily="34" charset="-122"/>
                <a:ea typeface="苹方 细体" panose="020B0200000000000000" pitchFamily="34" charset="-122"/>
              </a:rPr>
              <a:t>Y1，A18A17A16三根地址线为001选中端有效，则IC1占用的系统地址为10000H～1FFFFH。</a:t>
            </a:r>
            <a:endParaRPr lang="en-US" altLang="zh-CN" b="1" dirty="0">
              <a:solidFill>
                <a:schemeClr val="bg1"/>
              </a:solidFill>
              <a:latin typeface="苹方 细体" panose="020B0200000000000000" pitchFamily="34" charset="-122"/>
              <a:ea typeface="苹方 细体" panose="020B0200000000000000" pitchFamily="34" charset="-122"/>
            </a:endParaRPr>
          </a:p>
        </p:txBody>
      </p:sp>
      <p:sp>
        <p:nvSpPr>
          <p:cNvPr id="12" name="文本框 11"/>
          <p:cNvSpPr txBox="1"/>
          <p:nvPr/>
        </p:nvSpPr>
        <p:spPr>
          <a:xfrm>
            <a:off x="961086" y="1512480"/>
            <a:ext cx="4754880" cy="1198880"/>
          </a:xfrm>
          <a:prstGeom prst="rect">
            <a:avLst/>
          </a:prstGeom>
          <a:noFill/>
        </p:spPr>
        <p:txBody>
          <a:bodyPr wrap="none" rtlCol="0">
            <a:spAutoFit/>
          </a:bodyPr>
          <a:lstStyle/>
          <a:p>
            <a:pPr algn="ctr"/>
            <a:r>
              <a:rPr lang="zh-CN" altLang="en-US" sz="7200" dirty="0">
                <a:solidFill>
                  <a:schemeClr val="bg1"/>
                </a:solidFill>
                <a:latin typeface="苹方 中等" panose="020B0400000000000000" pitchFamily="34" charset="-122"/>
                <a:ea typeface="苹方 中等" panose="020B0400000000000000" pitchFamily="34" charset="-122"/>
              </a:rPr>
              <a:t>地址译码器</a:t>
            </a:r>
            <a:endParaRPr lang="zh-CN" altLang="en-US" sz="7200" dirty="0">
              <a:solidFill>
                <a:schemeClr val="bg1"/>
              </a:solidFill>
              <a:latin typeface="苹方 中等" panose="020B0400000000000000" pitchFamily="34" charset="-122"/>
              <a:ea typeface="苹方 中等" panose="020B0400000000000000" pitchFamily="34" charset="-122"/>
            </a:endParaRPr>
          </a:p>
        </p:txBody>
      </p:sp>
      <p:sp>
        <p:nvSpPr>
          <p:cNvPr id="13" name="矩形 12"/>
          <p:cNvSpPr/>
          <p:nvPr/>
        </p:nvSpPr>
        <p:spPr>
          <a:xfrm>
            <a:off x="764737" y="2711539"/>
            <a:ext cx="5422900"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苹方 中等" panose="020B0400000000000000" pitchFamily="34" charset="-122"/>
              <a:ea typeface="苹方 中等" panose="020B0400000000000000" pitchFamily="34" charset="-122"/>
            </a:endParaRPr>
          </a:p>
        </p:txBody>
      </p:sp>
      <p:sp>
        <p:nvSpPr>
          <p:cNvPr id="16" name="矩形 15"/>
          <p:cNvSpPr/>
          <p:nvPr/>
        </p:nvSpPr>
        <p:spPr>
          <a:xfrm>
            <a:off x="0" y="0"/>
            <a:ext cx="798286" cy="79828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苹方 中等" panose="020B0400000000000000" pitchFamily="34" charset="-122"/>
                <a:ea typeface="苹方 中等" panose="020B0400000000000000" pitchFamily="34" charset="-122"/>
              </a:rPr>
              <a:t>2</a:t>
            </a:r>
            <a:endParaRPr lang="zh-CN" altLang="en-US" sz="2800" dirty="0">
              <a:latin typeface="苹方 中等" panose="020B0400000000000000" pitchFamily="34" charset="-122"/>
              <a:ea typeface="苹方 中等" panose="020B0400000000000000" pitchFamily="34" charset="-122"/>
            </a:endParaRPr>
          </a:p>
        </p:txBody>
      </p:sp>
      <p:pic>
        <p:nvPicPr>
          <p:cNvPr id="6" name="图片占位符 5"/>
          <p:cNvPicPr>
            <a:picLocks noChangeAspect="1"/>
          </p:cNvPicPr>
          <p:nvPr>
            <p:ph type="pic" sz="quarter" idx="10"/>
          </p:nvPr>
        </p:nvPicPr>
        <p:blipFill>
          <a:blip r:embed="rId1"/>
          <a:stretch>
            <a:fillRect/>
          </a:stretch>
        </p:blipFill>
        <p:spPr>
          <a:xfrm>
            <a:off x="7399020" y="1141730"/>
            <a:ext cx="4373880" cy="1615440"/>
          </a:xfrm>
          <a:prstGeom prst="rect">
            <a:avLst/>
          </a:prstGeom>
        </p:spPr>
      </p:pic>
      <p:pic>
        <p:nvPicPr>
          <p:cNvPr id="7" name="图片 6"/>
          <p:cNvPicPr>
            <a:picLocks noChangeAspect="1"/>
          </p:cNvPicPr>
          <p:nvPr/>
        </p:nvPicPr>
        <p:blipFill>
          <a:blip r:embed="rId2"/>
          <a:stretch>
            <a:fillRect/>
          </a:stretch>
        </p:blipFill>
        <p:spPr>
          <a:xfrm>
            <a:off x="7399020" y="4163060"/>
            <a:ext cx="4290060" cy="156972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9" presetClass="entr" presetSubtype="0" decel="100000"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anim calcmode="lin" valueType="num">
                                      <p:cBhvr>
                                        <p:cTn id="14" dur="500" fill="hold"/>
                                        <p:tgtEl>
                                          <p:spTgt spid="12"/>
                                        </p:tgtEl>
                                        <p:attrNameLst>
                                          <p:attrName>style.rotation</p:attrName>
                                        </p:attrNameLst>
                                      </p:cBhvr>
                                      <p:tavLst>
                                        <p:tav tm="0">
                                          <p:val>
                                            <p:fltVal val="360"/>
                                          </p:val>
                                        </p:tav>
                                        <p:tav tm="100000">
                                          <p:val>
                                            <p:fltVal val="0"/>
                                          </p:val>
                                        </p:tav>
                                      </p:tavLst>
                                    </p:anim>
                                    <p:animEffect transition="in" filter="fade">
                                      <p:cBhvr>
                                        <p:cTn id="15" dur="500"/>
                                        <p:tgtEl>
                                          <p:spTgt spid="12"/>
                                        </p:tgtEl>
                                      </p:cBhvr>
                                    </p:animEffect>
                                  </p:childTnLst>
                                </p:cTn>
                              </p:par>
                            </p:childTnLst>
                          </p:cTn>
                        </p:par>
                        <p:par>
                          <p:cTn id="16" fill="hold">
                            <p:stCondLst>
                              <p:cond delay="1000"/>
                            </p:stCondLst>
                            <p:childTnLst>
                              <p:par>
                                <p:cTn id="17" presetID="22" presetClass="entr" presetSubtype="8"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left)">
                                      <p:cBhvr>
                                        <p:cTn id="19" dur="500"/>
                                        <p:tgtEl>
                                          <p:spTgt spid="13"/>
                                        </p:tgtEl>
                                      </p:cBhvr>
                                    </p:animEffect>
                                  </p:childTnLst>
                                </p:cTn>
                              </p:par>
                            </p:childTnLst>
                          </p:cTn>
                        </p:par>
                        <p:par>
                          <p:cTn id="20" fill="hold">
                            <p:stCondLst>
                              <p:cond delay="1500"/>
                            </p:stCondLst>
                            <p:childTnLst>
                              <p:par>
                                <p:cTn id="21" presetID="14" presetClass="entr" presetSubtype="10" fill="hold" grpId="0"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randombar(horizontal)">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12" grpId="0"/>
      <p:bldP spid="13"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798286" cy="79828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苹方 中等" panose="020B0400000000000000" pitchFamily="34" charset="-122"/>
                <a:ea typeface="苹方 中等" panose="020B0400000000000000" pitchFamily="34" charset="-122"/>
              </a:rPr>
              <a:t>5</a:t>
            </a:r>
            <a:endParaRPr lang="zh-CN" altLang="en-US" sz="2800" dirty="0">
              <a:latin typeface="苹方 中等" panose="020B0400000000000000" pitchFamily="34" charset="-122"/>
              <a:ea typeface="苹方 中等" panose="020B0400000000000000" pitchFamily="34" charset="-122"/>
            </a:endParaRPr>
          </a:p>
        </p:txBody>
      </p:sp>
      <p:sp>
        <p:nvSpPr>
          <p:cNvPr id="3" name="文本框 2"/>
          <p:cNvSpPr txBox="1"/>
          <p:nvPr/>
        </p:nvSpPr>
        <p:spPr>
          <a:xfrm>
            <a:off x="947082" y="309128"/>
            <a:ext cx="3143809" cy="584775"/>
          </a:xfrm>
          <a:prstGeom prst="rect">
            <a:avLst/>
          </a:prstGeom>
          <a:noFill/>
        </p:spPr>
        <p:txBody>
          <a:bodyPr wrap="none" rtlCol="0">
            <a:spAutoFit/>
          </a:bodyPr>
          <a:lstStyle/>
          <a:p>
            <a:r>
              <a:rPr lang="en-US" altLang="zh-CN" sz="3200" dirty="0">
                <a:latin typeface="苹方 粗体" panose="020B0600000000000000" pitchFamily="34" charset="-122"/>
                <a:ea typeface="苹方 粗体" panose="020B0600000000000000" pitchFamily="34" charset="-122"/>
              </a:rPr>
              <a:t>Right or Wrong</a:t>
            </a:r>
            <a:endParaRPr lang="zh-CN" altLang="en-US" sz="3200" dirty="0">
              <a:latin typeface="苹方 粗体" panose="020B0600000000000000" pitchFamily="34" charset="-122"/>
              <a:ea typeface="苹方 粗体" panose="020B0600000000000000" pitchFamily="34" charset="-122"/>
            </a:endParaRPr>
          </a:p>
        </p:txBody>
      </p:sp>
      <p:grpSp>
        <p:nvGrpSpPr>
          <p:cNvPr id="12" name="组合 11"/>
          <p:cNvGrpSpPr/>
          <p:nvPr/>
        </p:nvGrpSpPr>
        <p:grpSpPr>
          <a:xfrm>
            <a:off x="1570299" y="1608881"/>
            <a:ext cx="3993266" cy="729205"/>
            <a:chOff x="1570299" y="1608881"/>
            <a:chExt cx="3993266" cy="729205"/>
          </a:xfrm>
        </p:grpSpPr>
        <p:sp>
          <p:nvSpPr>
            <p:cNvPr id="4" name="矩形 3"/>
            <p:cNvSpPr/>
            <p:nvPr/>
          </p:nvSpPr>
          <p:spPr>
            <a:xfrm>
              <a:off x="1570299" y="1608881"/>
              <a:ext cx="3993266" cy="72920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苹方 中等" panose="020B0400000000000000" pitchFamily="34" charset="-122"/>
                <a:ea typeface="苹方 中等" panose="020B0400000000000000" pitchFamily="34" charset="-122"/>
              </a:endParaRPr>
            </a:p>
          </p:txBody>
        </p:sp>
        <p:grpSp>
          <p:nvGrpSpPr>
            <p:cNvPr id="8" name="组合 7"/>
            <p:cNvGrpSpPr/>
            <p:nvPr/>
          </p:nvGrpSpPr>
          <p:grpSpPr>
            <a:xfrm rot="2700000">
              <a:off x="3430635" y="1710951"/>
              <a:ext cx="272594" cy="448582"/>
              <a:chOff x="3544749" y="3702415"/>
              <a:chExt cx="791703" cy="1031633"/>
            </a:xfrm>
            <a:solidFill>
              <a:schemeClr val="bg1">
                <a:lumMod val="95000"/>
              </a:schemeClr>
            </a:solidFill>
          </p:grpSpPr>
          <p:sp>
            <p:nvSpPr>
              <p:cNvPr id="6" name="矩形 5"/>
              <p:cNvSpPr/>
              <p:nvPr/>
            </p:nvSpPr>
            <p:spPr>
              <a:xfrm>
                <a:off x="3544749" y="4507567"/>
                <a:ext cx="749454" cy="226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苹方 中等" panose="020B0400000000000000" pitchFamily="34" charset="-122"/>
                  <a:ea typeface="苹方 中等" panose="020B0400000000000000" pitchFamily="34" charset="-122"/>
                </a:endParaRPr>
              </a:p>
            </p:txBody>
          </p:sp>
          <p:sp>
            <p:nvSpPr>
              <p:cNvPr id="7" name="矩形 6"/>
              <p:cNvSpPr/>
              <p:nvPr/>
            </p:nvSpPr>
            <p:spPr>
              <a:xfrm rot="16200000">
                <a:off x="3665810" y="4061931"/>
                <a:ext cx="1030157" cy="3111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苹方 中等" panose="020B0400000000000000" pitchFamily="34" charset="-122"/>
                  <a:ea typeface="苹方 中等" panose="020B0400000000000000" pitchFamily="34" charset="-122"/>
                </a:endParaRPr>
              </a:p>
            </p:txBody>
          </p:sp>
        </p:grpSp>
      </p:grpSp>
      <p:grpSp>
        <p:nvGrpSpPr>
          <p:cNvPr id="13" name="组合 12"/>
          <p:cNvGrpSpPr/>
          <p:nvPr/>
        </p:nvGrpSpPr>
        <p:grpSpPr>
          <a:xfrm>
            <a:off x="6628436" y="1608881"/>
            <a:ext cx="3993266" cy="729205"/>
            <a:chOff x="6628436" y="1608881"/>
            <a:chExt cx="3993266" cy="729205"/>
          </a:xfrm>
        </p:grpSpPr>
        <p:sp>
          <p:nvSpPr>
            <p:cNvPr id="5" name="矩形 4"/>
            <p:cNvSpPr/>
            <p:nvPr/>
          </p:nvSpPr>
          <p:spPr>
            <a:xfrm>
              <a:off x="6628436" y="1608881"/>
              <a:ext cx="3993266" cy="72920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苹方 中等" panose="020B0400000000000000" pitchFamily="34" charset="-122"/>
                <a:ea typeface="苹方 中等" panose="020B0400000000000000" pitchFamily="34" charset="-122"/>
              </a:endParaRPr>
            </a:p>
          </p:txBody>
        </p:sp>
        <p:sp>
          <p:nvSpPr>
            <p:cNvPr id="9" name="十字形 8"/>
            <p:cNvSpPr/>
            <p:nvPr/>
          </p:nvSpPr>
          <p:spPr>
            <a:xfrm rot="2700000">
              <a:off x="8391640" y="1740054"/>
              <a:ext cx="466858" cy="466858"/>
            </a:xfrm>
            <a:prstGeom prst="plus">
              <a:avLst>
                <a:gd name="adj" fmla="val 42241"/>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苹方 中等" panose="020B0400000000000000" pitchFamily="34" charset="-122"/>
                <a:ea typeface="苹方 中等" panose="020B0400000000000000" pitchFamily="34" charset="-122"/>
              </a:endParaRPr>
            </a:p>
          </p:txBody>
        </p:sp>
      </p:grpSp>
      <p:sp>
        <p:nvSpPr>
          <p:cNvPr id="10" name="矩形 9"/>
          <p:cNvSpPr/>
          <p:nvPr/>
        </p:nvSpPr>
        <p:spPr>
          <a:xfrm>
            <a:off x="1747600" y="2822132"/>
            <a:ext cx="3632922" cy="4407535"/>
          </a:xfrm>
          <a:prstGeom prst="rect">
            <a:avLst/>
          </a:prstGeom>
        </p:spPr>
        <p:txBody>
          <a:bodyPr wrap="square">
            <a:spAutoFit/>
          </a:bodyPr>
          <a:lstStyle/>
          <a:p>
            <a:pPr indent="0" algn="just">
              <a:lnSpc>
                <a:spcPct val="130000"/>
              </a:lnSpc>
              <a:buFont typeface="Arial" panose="020B0604020202020204" pitchFamily="34" charset="0"/>
              <a:buNone/>
            </a:pPr>
            <a:r>
              <a:rPr lang="en-US" altLang="zh-CN" sz="2400" b="1" dirty="0">
                <a:solidFill>
                  <a:schemeClr val="tx1">
                    <a:lumMod val="85000"/>
                    <a:lumOff val="15000"/>
                  </a:schemeClr>
                </a:solidFill>
                <a:latin typeface="苹方 常规" panose="020B0300000000000000" pitchFamily="34" charset="-122"/>
                <a:ea typeface="苹方 常规" panose="020B0300000000000000" pitchFamily="34" charset="-122"/>
              </a:rPr>
              <a:t>总线仲裁-数电，流水线优化-数电，硬布线控制-数电、指令执行分析-数电，寻址方式-汇编、SRAM与DRAM-模电、ALU-数电、地址译码器-数电、主存储器扩展-数电、FPGA相关-数电</a:t>
            </a:r>
            <a:endParaRPr lang="en-US" altLang="zh-CN" sz="2400" b="1" dirty="0">
              <a:solidFill>
                <a:schemeClr val="tx1">
                  <a:lumMod val="85000"/>
                  <a:lumOff val="15000"/>
                </a:schemeClr>
              </a:solidFill>
              <a:latin typeface="苹方 常规" panose="020B0300000000000000" pitchFamily="34" charset="-122"/>
              <a:ea typeface="苹方 常规" panose="020B0300000000000000" pitchFamily="34" charset="-122"/>
            </a:endParaRPr>
          </a:p>
          <a:p>
            <a:pPr indent="0" algn="just">
              <a:lnSpc>
                <a:spcPct val="130000"/>
              </a:lnSpc>
              <a:buFont typeface="Arial" panose="020B0604020202020204" pitchFamily="34" charset="0"/>
              <a:buNone/>
            </a:pPr>
            <a:endParaRPr lang="en-US" altLang="zh-CN" sz="2400" b="1" dirty="0">
              <a:solidFill>
                <a:schemeClr val="tx1">
                  <a:lumMod val="85000"/>
                  <a:lumOff val="15000"/>
                </a:schemeClr>
              </a:solidFill>
              <a:latin typeface="苹方 常规" panose="020B0300000000000000" pitchFamily="34" charset="-122"/>
              <a:ea typeface="苹方 常规" panose="020B0300000000000000" pitchFamily="3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49" presetClass="entr" presetSubtype="0" decel="10000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p:cTn id="11" dur="500" fill="hold"/>
                                        <p:tgtEl>
                                          <p:spTgt spid="12"/>
                                        </p:tgtEl>
                                        <p:attrNameLst>
                                          <p:attrName>ppt_w</p:attrName>
                                        </p:attrNameLst>
                                      </p:cBhvr>
                                      <p:tavLst>
                                        <p:tav tm="0">
                                          <p:val>
                                            <p:fltVal val="0"/>
                                          </p:val>
                                        </p:tav>
                                        <p:tav tm="100000">
                                          <p:val>
                                            <p:strVal val="#ppt_w"/>
                                          </p:val>
                                        </p:tav>
                                      </p:tavLst>
                                    </p:anim>
                                    <p:anim calcmode="lin" valueType="num">
                                      <p:cBhvr>
                                        <p:cTn id="12" dur="500" fill="hold"/>
                                        <p:tgtEl>
                                          <p:spTgt spid="12"/>
                                        </p:tgtEl>
                                        <p:attrNameLst>
                                          <p:attrName>ppt_h</p:attrName>
                                        </p:attrNameLst>
                                      </p:cBhvr>
                                      <p:tavLst>
                                        <p:tav tm="0">
                                          <p:val>
                                            <p:fltVal val="0"/>
                                          </p:val>
                                        </p:tav>
                                        <p:tav tm="100000">
                                          <p:val>
                                            <p:strVal val="#ppt_h"/>
                                          </p:val>
                                        </p:tav>
                                      </p:tavLst>
                                    </p:anim>
                                    <p:anim calcmode="lin" valueType="num">
                                      <p:cBhvr>
                                        <p:cTn id="13" dur="500" fill="hold"/>
                                        <p:tgtEl>
                                          <p:spTgt spid="12"/>
                                        </p:tgtEl>
                                        <p:attrNameLst>
                                          <p:attrName>style.rotation</p:attrName>
                                        </p:attrNameLst>
                                      </p:cBhvr>
                                      <p:tavLst>
                                        <p:tav tm="0">
                                          <p:val>
                                            <p:fltVal val="360"/>
                                          </p:val>
                                        </p:tav>
                                        <p:tav tm="100000">
                                          <p:val>
                                            <p:fltVal val="0"/>
                                          </p:val>
                                        </p:tav>
                                      </p:tavLst>
                                    </p:anim>
                                    <p:animEffect transition="in" filter="fade">
                                      <p:cBhvr>
                                        <p:cTn id="14" dur="500"/>
                                        <p:tgtEl>
                                          <p:spTgt spid="12"/>
                                        </p:tgtEl>
                                      </p:cBhvr>
                                    </p:animEffect>
                                  </p:childTnLst>
                                </p:cTn>
                              </p:par>
                            </p:childTnLst>
                          </p:cTn>
                        </p:par>
                        <p:par>
                          <p:cTn id="15" fill="hold">
                            <p:stCondLst>
                              <p:cond delay="500"/>
                            </p:stCondLst>
                            <p:childTnLst>
                              <p:par>
                                <p:cTn id="16" presetID="14" presetClass="entr" presetSubtype="10"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randombar(horizontal)">
                                      <p:cBhvr>
                                        <p:cTn id="18" dur="500"/>
                                        <p:tgtEl>
                                          <p:spTgt spid="10"/>
                                        </p:tgtEl>
                                      </p:cBhvr>
                                    </p:animEffect>
                                  </p:childTnLst>
                                </p:cTn>
                              </p:par>
                              <p:par>
                                <p:cTn id="19" presetID="2" presetClass="entr" presetSubtype="4"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ppt_x"/>
                                          </p:val>
                                        </p:tav>
                                        <p:tav tm="100000">
                                          <p:val>
                                            <p:strVal val="#ppt_x"/>
                                          </p:val>
                                        </p:tav>
                                      </p:tavLst>
                                    </p:anim>
                                    <p:anim calcmode="lin" valueType="num">
                                      <p:cBhvr additive="base">
                                        <p:cTn id="22" dur="500" fill="hold"/>
                                        <p:tgtEl>
                                          <p:spTgt spid="13"/>
                                        </p:tgtEl>
                                        <p:attrNameLst>
                                          <p:attrName>ppt_y</p:attrName>
                                        </p:attrNameLst>
                                      </p:cBhvr>
                                      <p:tavLst>
                                        <p:tav tm="0">
                                          <p:val>
                                            <p:strVal val="1+#ppt_h/2"/>
                                          </p:val>
                                        </p:tav>
                                        <p:tav tm="100000">
                                          <p:val>
                                            <p:strVal val="#ppt_y"/>
                                          </p:val>
                                        </p:tav>
                                      </p:tavLst>
                                    </p:anim>
                                  </p:childTnLst>
                                </p:cTn>
                              </p:par>
                              <p:par>
                                <p:cTn id="23" presetID="49" presetClass="entr" presetSubtype="0" decel="10000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p:cTn id="25" dur="500" fill="hold"/>
                                        <p:tgtEl>
                                          <p:spTgt spid="13"/>
                                        </p:tgtEl>
                                        <p:attrNameLst>
                                          <p:attrName>ppt_w</p:attrName>
                                        </p:attrNameLst>
                                      </p:cBhvr>
                                      <p:tavLst>
                                        <p:tav tm="0">
                                          <p:val>
                                            <p:fltVal val="0"/>
                                          </p:val>
                                        </p:tav>
                                        <p:tav tm="100000">
                                          <p:val>
                                            <p:strVal val="#ppt_w"/>
                                          </p:val>
                                        </p:tav>
                                      </p:tavLst>
                                    </p:anim>
                                    <p:anim calcmode="lin" valueType="num">
                                      <p:cBhvr>
                                        <p:cTn id="26" dur="500" fill="hold"/>
                                        <p:tgtEl>
                                          <p:spTgt spid="13"/>
                                        </p:tgtEl>
                                        <p:attrNameLst>
                                          <p:attrName>ppt_h</p:attrName>
                                        </p:attrNameLst>
                                      </p:cBhvr>
                                      <p:tavLst>
                                        <p:tav tm="0">
                                          <p:val>
                                            <p:fltVal val="0"/>
                                          </p:val>
                                        </p:tav>
                                        <p:tav tm="100000">
                                          <p:val>
                                            <p:strVal val="#ppt_h"/>
                                          </p:val>
                                        </p:tav>
                                      </p:tavLst>
                                    </p:anim>
                                    <p:anim calcmode="lin" valueType="num">
                                      <p:cBhvr>
                                        <p:cTn id="27" dur="500" fill="hold"/>
                                        <p:tgtEl>
                                          <p:spTgt spid="13"/>
                                        </p:tgtEl>
                                        <p:attrNameLst>
                                          <p:attrName>style.rotation</p:attrName>
                                        </p:attrNameLst>
                                      </p:cBhvr>
                                      <p:tavLst>
                                        <p:tav tm="0">
                                          <p:val>
                                            <p:fltVal val="360"/>
                                          </p:val>
                                        </p:tav>
                                        <p:tav tm="100000">
                                          <p:val>
                                            <p:fltVal val="0"/>
                                          </p:val>
                                        </p:tav>
                                      </p:tavLst>
                                    </p:anim>
                                    <p:animEffect transition="in" filter="fade">
                                      <p:cBhvr>
                                        <p:cTn id="2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798286" cy="79828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苹方 中等" panose="020B0400000000000000" pitchFamily="34" charset="-122"/>
                <a:ea typeface="苹方 中等" panose="020B0400000000000000" pitchFamily="34" charset="-122"/>
              </a:rPr>
              <a:t>5</a:t>
            </a:r>
            <a:endParaRPr lang="zh-CN" altLang="en-US" sz="2800" dirty="0">
              <a:latin typeface="苹方 中等" panose="020B0400000000000000" pitchFamily="34" charset="-122"/>
              <a:ea typeface="苹方 中等" panose="020B0400000000000000" pitchFamily="34" charset="-122"/>
            </a:endParaRPr>
          </a:p>
        </p:txBody>
      </p:sp>
      <p:grpSp>
        <p:nvGrpSpPr>
          <p:cNvPr id="12" name="组合 11"/>
          <p:cNvGrpSpPr/>
          <p:nvPr/>
        </p:nvGrpSpPr>
        <p:grpSpPr>
          <a:xfrm>
            <a:off x="1465524" y="69006"/>
            <a:ext cx="3993266" cy="729205"/>
            <a:chOff x="1570299" y="1608881"/>
            <a:chExt cx="3993266" cy="729205"/>
          </a:xfrm>
        </p:grpSpPr>
        <p:sp>
          <p:nvSpPr>
            <p:cNvPr id="4" name="矩形 3"/>
            <p:cNvSpPr/>
            <p:nvPr/>
          </p:nvSpPr>
          <p:spPr>
            <a:xfrm>
              <a:off x="1570299" y="1608881"/>
              <a:ext cx="3993266" cy="72920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苹方 中等" panose="020B0400000000000000" pitchFamily="34" charset="-122"/>
                <a:ea typeface="苹方 中等" panose="020B0400000000000000" pitchFamily="34" charset="-122"/>
              </a:endParaRPr>
            </a:p>
          </p:txBody>
        </p:sp>
        <p:grpSp>
          <p:nvGrpSpPr>
            <p:cNvPr id="8" name="组合 7"/>
            <p:cNvGrpSpPr/>
            <p:nvPr/>
          </p:nvGrpSpPr>
          <p:grpSpPr>
            <a:xfrm rot="2700000">
              <a:off x="3430635" y="1710951"/>
              <a:ext cx="272594" cy="448582"/>
              <a:chOff x="3544749" y="3702415"/>
              <a:chExt cx="791703" cy="1031633"/>
            </a:xfrm>
            <a:solidFill>
              <a:schemeClr val="bg1">
                <a:lumMod val="95000"/>
              </a:schemeClr>
            </a:solidFill>
          </p:grpSpPr>
          <p:sp>
            <p:nvSpPr>
              <p:cNvPr id="6" name="矩形 5"/>
              <p:cNvSpPr/>
              <p:nvPr/>
            </p:nvSpPr>
            <p:spPr>
              <a:xfrm>
                <a:off x="3544749" y="4507567"/>
                <a:ext cx="749454" cy="226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苹方 中等" panose="020B0400000000000000" pitchFamily="34" charset="-122"/>
                  <a:ea typeface="苹方 中等" panose="020B0400000000000000" pitchFamily="34" charset="-122"/>
                </a:endParaRPr>
              </a:p>
            </p:txBody>
          </p:sp>
          <p:sp>
            <p:nvSpPr>
              <p:cNvPr id="7" name="矩形 6"/>
              <p:cNvSpPr/>
              <p:nvPr/>
            </p:nvSpPr>
            <p:spPr>
              <a:xfrm rot="16200000">
                <a:off x="3665810" y="4061931"/>
                <a:ext cx="1030157" cy="3111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苹方 中等" panose="020B0400000000000000" pitchFamily="34" charset="-122"/>
                  <a:ea typeface="苹方 中等" panose="020B0400000000000000" pitchFamily="34" charset="-122"/>
                </a:endParaRPr>
              </a:p>
            </p:txBody>
          </p:sp>
        </p:grpSp>
      </p:grpSp>
      <p:sp>
        <p:nvSpPr>
          <p:cNvPr id="11" name="文本框 10"/>
          <p:cNvSpPr txBox="1"/>
          <p:nvPr/>
        </p:nvSpPr>
        <p:spPr>
          <a:xfrm>
            <a:off x="605790" y="1296670"/>
            <a:ext cx="11148060" cy="4831080"/>
          </a:xfrm>
          <a:prstGeom prst="rect">
            <a:avLst/>
          </a:prstGeom>
          <a:noFill/>
        </p:spPr>
        <p:txBody>
          <a:bodyPr wrap="square" rtlCol="0" anchor="t">
            <a:spAutoFit/>
          </a:bodyPr>
          <a:p>
            <a:r>
              <a:rPr lang="zh-CN" altLang="en-US" sz="2800" dirty="0" smtClean="0">
                <a:latin typeface="苹方 中等" panose="020B0400000000000000" pitchFamily="34" charset="-122"/>
                <a:ea typeface="苹方 中等" panose="020B0400000000000000" pitchFamily="34" charset="-122"/>
              </a:rPr>
              <a:t>计算机科学离不开编码，几乎每本讲计算机原理的书都会提到CPU和存储层级架构的运作。高级语言的语句被编译链接后变成计算机可执行的二进制序列被存进存储，执行时，通过各级存储再到达CPU，CPU“读懂”这些序列，控制整台计算机进行相应操作。这一系列过程，都由芯片中的数字电路实现。一段代码是否优秀，是基于所运行的计算机芯片架构的，在此计算机上有效的代码不一定在彼计算机上有效，南橘北枳。掌握了数字电路，或者更进一步的嵌入式系统的知识，理解了代码在数字电路中运行的细节，就可以明白一段代码为什么好，为什么坏，为什么大牛的实现只需要22ms时间和12MB内存，为什么递归或者分治有时不一定有效，为什么做AI不用传统的CPU而要用GPU或者TPU。这样当然有助于创作更加有效的代码。</a:t>
            </a:r>
            <a:endParaRPr lang="zh-CN" altLang="en-US" sz="2800" dirty="0" smtClean="0">
              <a:latin typeface="苹方 中等" panose="020B0400000000000000" pitchFamily="34" charset="-122"/>
              <a:ea typeface="苹方 中等" panose="020B0400000000000000" pitchFamily="3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49" presetClass="entr" presetSubtype="0" decel="10000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p:cTn id="11" dur="500" fill="hold"/>
                                        <p:tgtEl>
                                          <p:spTgt spid="12"/>
                                        </p:tgtEl>
                                        <p:attrNameLst>
                                          <p:attrName>ppt_w</p:attrName>
                                        </p:attrNameLst>
                                      </p:cBhvr>
                                      <p:tavLst>
                                        <p:tav tm="0">
                                          <p:val>
                                            <p:fltVal val="0"/>
                                          </p:val>
                                        </p:tav>
                                        <p:tav tm="100000">
                                          <p:val>
                                            <p:strVal val="#ppt_w"/>
                                          </p:val>
                                        </p:tav>
                                      </p:tavLst>
                                    </p:anim>
                                    <p:anim calcmode="lin" valueType="num">
                                      <p:cBhvr>
                                        <p:cTn id="12" dur="500" fill="hold"/>
                                        <p:tgtEl>
                                          <p:spTgt spid="12"/>
                                        </p:tgtEl>
                                        <p:attrNameLst>
                                          <p:attrName>ppt_h</p:attrName>
                                        </p:attrNameLst>
                                      </p:cBhvr>
                                      <p:tavLst>
                                        <p:tav tm="0">
                                          <p:val>
                                            <p:fltVal val="0"/>
                                          </p:val>
                                        </p:tav>
                                        <p:tav tm="100000">
                                          <p:val>
                                            <p:strVal val="#ppt_h"/>
                                          </p:val>
                                        </p:tav>
                                      </p:tavLst>
                                    </p:anim>
                                    <p:anim calcmode="lin" valueType="num">
                                      <p:cBhvr>
                                        <p:cTn id="13" dur="500" fill="hold"/>
                                        <p:tgtEl>
                                          <p:spTgt spid="12"/>
                                        </p:tgtEl>
                                        <p:attrNameLst>
                                          <p:attrName>style.rotation</p:attrName>
                                        </p:attrNameLst>
                                      </p:cBhvr>
                                      <p:tavLst>
                                        <p:tav tm="0">
                                          <p:val>
                                            <p:fltVal val="360"/>
                                          </p:val>
                                        </p:tav>
                                        <p:tav tm="100000">
                                          <p:val>
                                            <p:fltVal val="0"/>
                                          </p:val>
                                        </p:tav>
                                      </p:tavLst>
                                    </p:anim>
                                    <p:animEffect transition="in" filter="fade">
                                      <p:cBhvr>
                                        <p:cTn id="1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1942430" y="3572708"/>
            <a:ext cx="4018263" cy="4018263"/>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3236686" y="1698171"/>
            <a:ext cx="943428" cy="29464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688114" y="2674801"/>
            <a:ext cx="4087979" cy="1200329"/>
          </a:xfrm>
          <a:prstGeom prst="rect">
            <a:avLst/>
          </a:prstGeom>
          <a:noFill/>
        </p:spPr>
        <p:txBody>
          <a:bodyPr wrap="none" rtlCol="0">
            <a:spAutoFit/>
          </a:bodyPr>
          <a:lstStyle/>
          <a:p>
            <a:r>
              <a:rPr lang="en-US" altLang="zh-CN" sz="7200" dirty="0">
                <a:latin typeface="苹方 细体" panose="020B0200000000000000" pitchFamily="34" charset="-122"/>
                <a:ea typeface="苹方 细体" panose="020B0200000000000000" pitchFamily="34" charset="-122"/>
              </a:rPr>
              <a:t>Part Four</a:t>
            </a:r>
            <a:endParaRPr lang="zh-CN" altLang="en-US" sz="7200" dirty="0">
              <a:latin typeface="苹方 细体" panose="020B0200000000000000" pitchFamily="34" charset="-122"/>
              <a:ea typeface="苹方 细体" panose="020B0200000000000000" pitchFamily="34" charset="-122"/>
            </a:endParaRPr>
          </a:p>
        </p:txBody>
      </p:sp>
      <p:sp>
        <p:nvSpPr>
          <p:cNvPr id="5" name="椭圆 4"/>
          <p:cNvSpPr/>
          <p:nvPr/>
        </p:nvSpPr>
        <p:spPr>
          <a:xfrm>
            <a:off x="9315686" y="-970264"/>
            <a:ext cx="3466721" cy="3466721"/>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5815330" y="3875405"/>
            <a:ext cx="1833880" cy="768350"/>
          </a:xfrm>
          <a:prstGeom prst="rect">
            <a:avLst/>
          </a:prstGeom>
          <a:solidFill>
            <a:schemeClr val="tx1">
              <a:lumMod val="85000"/>
              <a:lumOff val="15000"/>
            </a:schemeClr>
          </a:solidFill>
        </p:spPr>
        <p:txBody>
          <a:bodyPr wrap="square" lIns="90000" rtlCol="0">
            <a:spAutoFit/>
          </a:bodyPr>
          <a:lstStyle/>
          <a:p>
            <a:r>
              <a:rPr lang="en-US" altLang="zh-CN" sz="4400" spc="300" dirty="0">
                <a:solidFill>
                  <a:schemeClr val="bg1"/>
                </a:solidFill>
                <a:latin typeface="苹方 中等" panose="020B0400000000000000" pitchFamily="34" charset="-122"/>
                <a:ea typeface="苹方 中等" panose="020B0400000000000000" pitchFamily="34" charset="-122"/>
              </a:rPr>
              <a:t>CSAPP</a:t>
            </a:r>
            <a:endParaRPr lang="en-US" altLang="zh-CN" sz="4400" spc="300" dirty="0">
              <a:solidFill>
                <a:schemeClr val="bg1"/>
              </a:solidFill>
              <a:latin typeface="苹方 中等" panose="020B0400000000000000" pitchFamily="34" charset="-122"/>
              <a:ea typeface="苹方 中等" panose="020B04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strVal val="4/3*#ppt_w"/>
                                          </p:val>
                                        </p:tav>
                                        <p:tav tm="100000">
                                          <p:val>
                                            <p:strVal val="#ppt_w"/>
                                          </p:val>
                                        </p:tav>
                                      </p:tavLst>
                                    </p:anim>
                                    <p:anim calcmode="lin" valueType="num">
                                      <p:cBhvr>
                                        <p:cTn id="12" dur="500" fill="hold"/>
                                        <p:tgtEl>
                                          <p:spTgt spid="5"/>
                                        </p:tgtEl>
                                        <p:attrNameLst>
                                          <p:attrName>ppt_h</p:attrName>
                                        </p:attrNameLst>
                                      </p:cBhvr>
                                      <p:tavLst>
                                        <p:tav tm="0">
                                          <p:val>
                                            <p:strVal val="4/3*#ppt_h"/>
                                          </p:val>
                                        </p:tav>
                                        <p:tav tm="100000">
                                          <p:val>
                                            <p:strVal val="#ppt_h"/>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0-#ppt_h/2"/>
                                          </p:val>
                                        </p:tav>
                                        <p:tav tm="100000">
                                          <p:val>
                                            <p:strVal val="#ppt_y"/>
                                          </p:val>
                                        </p:tav>
                                      </p:tavLst>
                                    </p:anim>
                                  </p:childTnLst>
                                </p:cTn>
                              </p:par>
                              <p:par>
                                <p:cTn id="18" presetID="49" presetClass="entr" presetSubtype="0" decel="100000" fill="hold" grpId="1" nodeType="with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p:cTn id="20" dur="500" fill="hold"/>
                                        <p:tgtEl>
                                          <p:spTgt spid="2"/>
                                        </p:tgtEl>
                                        <p:attrNameLst>
                                          <p:attrName>ppt_w</p:attrName>
                                        </p:attrNameLst>
                                      </p:cBhvr>
                                      <p:tavLst>
                                        <p:tav tm="0">
                                          <p:val>
                                            <p:fltVal val="0"/>
                                          </p:val>
                                        </p:tav>
                                        <p:tav tm="100000">
                                          <p:val>
                                            <p:strVal val="#ppt_w"/>
                                          </p:val>
                                        </p:tav>
                                      </p:tavLst>
                                    </p:anim>
                                    <p:anim calcmode="lin" valueType="num">
                                      <p:cBhvr>
                                        <p:cTn id="21" dur="500" fill="hold"/>
                                        <p:tgtEl>
                                          <p:spTgt spid="2"/>
                                        </p:tgtEl>
                                        <p:attrNameLst>
                                          <p:attrName>ppt_h</p:attrName>
                                        </p:attrNameLst>
                                      </p:cBhvr>
                                      <p:tavLst>
                                        <p:tav tm="0">
                                          <p:val>
                                            <p:fltVal val="0"/>
                                          </p:val>
                                        </p:tav>
                                        <p:tav tm="100000">
                                          <p:val>
                                            <p:strVal val="#ppt_h"/>
                                          </p:val>
                                        </p:tav>
                                      </p:tavLst>
                                    </p:anim>
                                    <p:anim calcmode="lin" valueType="num">
                                      <p:cBhvr>
                                        <p:cTn id="22" dur="500" fill="hold"/>
                                        <p:tgtEl>
                                          <p:spTgt spid="2"/>
                                        </p:tgtEl>
                                        <p:attrNameLst>
                                          <p:attrName>style.rotation</p:attrName>
                                        </p:attrNameLst>
                                      </p:cBhvr>
                                      <p:tavLst>
                                        <p:tav tm="0">
                                          <p:val>
                                            <p:fltVal val="360"/>
                                          </p:val>
                                        </p:tav>
                                        <p:tav tm="100000">
                                          <p:val>
                                            <p:fltVal val="0"/>
                                          </p:val>
                                        </p:tav>
                                      </p:tavLst>
                                    </p:anim>
                                    <p:animEffect transition="in" filter="fade">
                                      <p:cBhvr>
                                        <p:cTn id="23" dur="500"/>
                                        <p:tgtEl>
                                          <p:spTgt spid="2"/>
                                        </p:tgtEl>
                                      </p:cBhvr>
                                    </p:animEffect>
                                  </p:childTnLst>
                                </p:cTn>
                              </p:par>
                              <p:par>
                                <p:cTn id="24" presetID="2" presetClass="entr" presetSubtype="2"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additive="base">
                                        <p:cTn id="26" dur="500" fill="hold"/>
                                        <p:tgtEl>
                                          <p:spTgt spid="6"/>
                                        </p:tgtEl>
                                        <p:attrNameLst>
                                          <p:attrName>ppt_x</p:attrName>
                                        </p:attrNameLst>
                                      </p:cBhvr>
                                      <p:tavLst>
                                        <p:tav tm="0">
                                          <p:val>
                                            <p:strVal val="1+#ppt_w/2"/>
                                          </p:val>
                                        </p:tav>
                                        <p:tav tm="100000">
                                          <p:val>
                                            <p:strVal val="#ppt_x"/>
                                          </p:val>
                                        </p:tav>
                                      </p:tavLst>
                                    </p:anim>
                                    <p:anim calcmode="lin" valueType="num">
                                      <p:cBhvr additive="base">
                                        <p:cTn id="27" dur="500" fill="hold"/>
                                        <p:tgtEl>
                                          <p:spTgt spid="6"/>
                                        </p:tgtEl>
                                        <p:attrNameLst>
                                          <p:attrName>ppt_y</p:attrName>
                                        </p:attrNameLst>
                                      </p:cBhvr>
                                      <p:tavLst>
                                        <p:tav tm="0">
                                          <p:val>
                                            <p:strVal val="#ppt_y"/>
                                          </p:val>
                                        </p:tav>
                                        <p:tav tm="100000">
                                          <p:val>
                                            <p:strVal val="#ppt_y"/>
                                          </p:val>
                                        </p:tav>
                                      </p:tavLst>
                                    </p:anim>
                                  </p:childTnLst>
                                </p:cTn>
                              </p:par>
                              <p:par>
                                <p:cTn id="28" presetID="49" presetClass="entr" presetSubtype="0" decel="100000" fill="hold" grpId="1" nodeType="with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p:cTn id="30" dur="500" fill="hold"/>
                                        <p:tgtEl>
                                          <p:spTgt spid="6"/>
                                        </p:tgtEl>
                                        <p:attrNameLst>
                                          <p:attrName>ppt_w</p:attrName>
                                        </p:attrNameLst>
                                      </p:cBhvr>
                                      <p:tavLst>
                                        <p:tav tm="0">
                                          <p:val>
                                            <p:fltVal val="0"/>
                                          </p:val>
                                        </p:tav>
                                        <p:tav tm="100000">
                                          <p:val>
                                            <p:strVal val="#ppt_w"/>
                                          </p:val>
                                        </p:tav>
                                      </p:tavLst>
                                    </p:anim>
                                    <p:anim calcmode="lin" valueType="num">
                                      <p:cBhvr>
                                        <p:cTn id="31" dur="500" fill="hold"/>
                                        <p:tgtEl>
                                          <p:spTgt spid="6"/>
                                        </p:tgtEl>
                                        <p:attrNameLst>
                                          <p:attrName>ppt_h</p:attrName>
                                        </p:attrNameLst>
                                      </p:cBhvr>
                                      <p:tavLst>
                                        <p:tav tm="0">
                                          <p:val>
                                            <p:fltVal val="0"/>
                                          </p:val>
                                        </p:tav>
                                        <p:tav tm="100000">
                                          <p:val>
                                            <p:strVal val="#ppt_h"/>
                                          </p:val>
                                        </p:tav>
                                      </p:tavLst>
                                    </p:anim>
                                    <p:anim calcmode="lin" valueType="num">
                                      <p:cBhvr>
                                        <p:cTn id="32" dur="500" fill="hold"/>
                                        <p:tgtEl>
                                          <p:spTgt spid="6"/>
                                        </p:tgtEl>
                                        <p:attrNameLst>
                                          <p:attrName>style.rotation</p:attrName>
                                        </p:attrNameLst>
                                      </p:cBhvr>
                                      <p:tavLst>
                                        <p:tav tm="0">
                                          <p:val>
                                            <p:fltVal val="360"/>
                                          </p:val>
                                        </p:tav>
                                        <p:tav tm="100000">
                                          <p:val>
                                            <p:fltVal val="0"/>
                                          </p:val>
                                        </p:tav>
                                      </p:tavLst>
                                    </p:anim>
                                    <p:animEffect transition="in" filter="fade">
                                      <p:cBhvr>
                                        <p:cTn id="33" dur="500"/>
                                        <p:tgtEl>
                                          <p:spTgt spid="6"/>
                                        </p:tgtEl>
                                      </p:cBhvr>
                                    </p:animEffect>
                                  </p:childTnLst>
                                </p:cTn>
                              </p:par>
                            </p:childTnLst>
                          </p:cTn>
                        </p:par>
                        <p:par>
                          <p:cTn id="34" fill="hold">
                            <p:stCondLst>
                              <p:cond delay="1000"/>
                            </p:stCondLst>
                            <p:childTnLst>
                              <p:par>
                                <p:cTn id="35" presetID="42" presetClass="entr" presetSubtype="0" fill="hold" grpId="0" nodeType="after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1000"/>
                                        <p:tgtEl>
                                          <p:spTgt spid="4"/>
                                        </p:tgtEl>
                                      </p:cBhvr>
                                    </p:animEffect>
                                    <p:anim calcmode="lin" valueType="num">
                                      <p:cBhvr>
                                        <p:cTn id="38" dur="1000" fill="hold"/>
                                        <p:tgtEl>
                                          <p:spTgt spid="4"/>
                                        </p:tgtEl>
                                        <p:attrNameLst>
                                          <p:attrName>ppt_x</p:attrName>
                                        </p:attrNameLst>
                                      </p:cBhvr>
                                      <p:tavLst>
                                        <p:tav tm="0">
                                          <p:val>
                                            <p:strVal val="#ppt_x"/>
                                          </p:val>
                                        </p:tav>
                                        <p:tav tm="100000">
                                          <p:val>
                                            <p:strVal val="#ppt_x"/>
                                          </p:val>
                                        </p:tav>
                                      </p:tavLst>
                                    </p:anim>
                                    <p:anim calcmode="lin" valueType="num">
                                      <p:cBhvr>
                                        <p:cTn id="3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2" grpId="0" bldLvl="0" animBg="1"/>
      <p:bldP spid="2" grpId="1" bldLvl="0" animBg="1"/>
      <p:bldP spid="4" grpId="0"/>
      <p:bldP spid="5" grpId="0" bldLvl="0" animBg="1"/>
      <p:bldP spid="6" grpId="0" bldLvl="0" animBg="1"/>
      <p:bldP spid="6" grpId="1"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798286" cy="79828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苹方 中等" panose="020B0400000000000000" pitchFamily="34" charset="-122"/>
                <a:ea typeface="苹方 中等" panose="020B0400000000000000" pitchFamily="34" charset="-122"/>
              </a:rPr>
              <a:t>1</a:t>
            </a:r>
            <a:endParaRPr lang="zh-CN" altLang="en-US" sz="2800" dirty="0">
              <a:latin typeface="苹方 中等" panose="020B0400000000000000" pitchFamily="34" charset="-122"/>
              <a:ea typeface="苹方 中等" panose="020B0400000000000000" pitchFamily="34" charset="-122"/>
            </a:endParaRPr>
          </a:p>
        </p:txBody>
      </p:sp>
      <p:sp>
        <p:nvSpPr>
          <p:cNvPr id="3" name="文本框 2"/>
          <p:cNvSpPr txBox="1"/>
          <p:nvPr/>
        </p:nvSpPr>
        <p:spPr>
          <a:xfrm>
            <a:off x="947082" y="309128"/>
            <a:ext cx="1198880" cy="583565"/>
          </a:xfrm>
          <a:prstGeom prst="rect">
            <a:avLst/>
          </a:prstGeom>
          <a:noFill/>
        </p:spPr>
        <p:txBody>
          <a:bodyPr wrap="none" rtlCol="0">
            <a:spAutoFit/>
          </a:bodyPr>
          <a:lstStyle>
            <a:defPPr>
              <a:defRPr lang="zh-CN"/>
            </a:defPPr>
            <a:lvl1pPr>
              <a:defRPr sz="3200">
                <a:latin typeface="苹方 粗体" panose="020B0600000000000000" pitchFamily="34" charset="-122"/>
                <a:ea typeface="苹方 粗体" panose="020B0600000000000000" pitchFamily="34" charset="-122"/>
              </a:defRPr>
            </a:lvl1pPr>
          </a:lstStyle>
          <a:p>
            <a:r>
              <a:rPr lang="en-US" altLang="zh-CN" dirty="0"/>
              <a:t>CSAPP</a:t>
            </a:r>
            <a:endParaRPr lang="en-US" altLang="zh-CN" dirty="0"/>
          </a:p>
        </p:txBody>
      </p:sp>
      <p:sp>
        <p:nvSpPr>
          <p:cNvPr id="10" name="矩形 9"/>
          <p:cNvSpPr/>
          <p:nvPr/>
        </p:nvSpPr>
        <p:spPr>
          <a:xfrm flipH="1">
            <a:off x="752564" y="1523999"/>
            <a:ext cx="45721" cy="47498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苹方 中等" panose="020B0400000000000000" pitchFamily="34" charset="-122"/>
              <a:ea typeface="苹方 中等" panose="020B0400000000000000" pitchFamily="34" charset="-122"/>
            </a:endParaRPr>
          </a:p>
        </p:txBody>
      </p:sp>
      <p:sp>
        <p:nvSpPr>
          <p:cNvPr id="11" name="矩形 10"/>
          <p:cNvSpPr/>
          <p:nvPr/>
        </p:nvSpPr>
        <p:spPr>
          <a:xfrm>
            <a:off x="947082" y="2425064"/>
            <a:ext cx="5453718" cy="2491740"/>
          </a:xfrm>
          <a:prstGeom prst="rect">
            <a:avLst/>
          </a:prstGeom>
        </p:spPr>
        <p:txBody>
          <a:bodyPr wrap="square">
            <a:spAutoFit/>
          </a:bodyPr>
          <a:lstStyle/>
          <a:p>
            <a:pPr>
              <a:lnSpc>
                <a:spcPct val="130000"/>
              </a:lnSpc>
            </a:pPr>
            <a:r>
              <a:rPr lang="en-US" altLang="zh-CN" sz="4000" b="1" dirty="0">
                <a:latin typeface="苹方 细体" panose="020B0200000000000000" pitchFamily="34" charset="-122"/>
                <a:ea typeface="苹方 细体" panose="020B0200000000000000" pitchFamily="34" charset="-122"/>
              </a:rPr>
              <a:t>1.cmu</a:t>
            </a:r>
            <a:r>
              <a:rPr lang="zh-CN" altLang="en-US" sz="4000" b="1" dirty="0">
                <a:latin typeface="苹方 细体" panose="020B0200000000000000" pitchFamily="34" charset="-122"/>
                <a:ea typeface="苹方 细体" panose="020B0200000000000000" pitchFamily="34" charset="-122"/>
              </a:rPr>
              <a:t>教材，高知名度</a:t>
            </a:r>
            <a:endParaRPr lang="zh-CN" altLang="en-US" sz="4000" b="1" dirty="0">
              <a:latin typeface="苹方 细体" panose="020B0200000000000000" pitchFamily="34" charset="-122"/>
              <a:ea typeface="苹方 细体" panose="020B0200000000000000" pitchFamily="34" charset="-122"/>
            </a:endParaRPr>
          </a:p>
          <a:p>
            <a:pPr>
              <a:lnSpc>
                <a:spcPct val="130000"/>
              </a:lnSpc>
            </a:pPr>
            <a:r>
              <a:rPr lang="en-US" altLang="zh-CN" sz="4000" b="1" dirty="0">
                <a:latin typeface="苹方 细体" panose="020B0200000000000000" pitchFamily="34" charset="-122"/>
                <a:ea typeface="苹方 细体" panose="020B0200000000000000" pitchFamily="34" charset="-122"/>
              </a:rPr>
              <a:t>2.</a:t>
            </a:r>
            <a:r>
              <a:rPr lang="zh-CN" altLang="en-US" sz="4000" b="1" dirty="0">
                <a:latin typeface="苹方 细体" panose="020B0200000000000000" pitchFamily="34" charset="-122"/>
                <a:ea typeface="苹方 细体" panose="020B0200000000000000" pitchFamily="34" charset="-122"/>
              </a:rPr>
              <a:t>在做</a:t>
            </a:r>
            <a:r>
              <a:rPr lang="en-US" altLang="zh-CN" sz="4000" b="1" dirty="0">
                <a:latin typeface="苹方 细体" panose="020B0200000000000000" pitchFamily="34" charset="-122"/>
                <a:ea typeface="苹方 细体" panose="020B0200000000000000" pitchFamily="34" charset="-122"/>
              </a:rPr>
              <a:t>Lab</a:t>
            </a:r>
            <a:r>
              <a:rPr lang="zh-CN" altLang="en-US" sz="4000" b="1" dirty="0">
                <a:latin typeface="苹方 细体" panose="020B0200000000000000" pitchFamily="34" charset="-122"/>
                <a:ea typeface="苹方 细体" panose="020B0200000000000000" pitchFamily="34" charset="-122"/>
              </a:rPr>
              <a:t>中学习</a:t>
            </a:r>
            <a:endParaRPr lang="zh-CN" altLang="en-US" sz="4000" b="1" dirty="0">
              <a:latin typeface="苹方 细体" panose="020B0200000000000000" pitchFamily="34" charset="-122"/>
              <a:ea typeface="苹方 细体" panose="020B0200000000000000" pitchFamily="34" charset="-122"/>
            </a:endParaRPr>
          </a:p>
          <a:p>
            <a:pPr>
              <a:lnSpc>
                <a:spcPct val="130000"/>
              </a:lnSpc>
            </a:pPr>
            <a:r>
              <a:rPr lang="en-US" altLang="zh-CN" sz="4000" b="1" dirty="0">
                <a:latin typeface="苹方 细体" panose="020B0200000000000000" pitchFamily="34" charset="-122"/>
                <a:ea typeface="苹方 细体" panose="020B0200000000000000" pitchFamily="34" charset="-122"/>
              </a:rPr>
              <a:t>3.</a:t>
            </a:r>
            <a:r>
              <a:rPr lang="zh-CN" altLang="en-US" sz="4000" b="1" dirty="0">
                <a:latin typeface="苹方 细体" panose="020B0200000000000000" pitchFamily="34" charset="-122"/>
                <a:ea typeface="苹方 细体" panose="020B0200000000000000" pitchFamily="34" charset="-122"/>
              </a:rPr>
              <a:t>劝退</a:t>
            </a:r>
            <a:endParaRPr lang="zh-CN" altLang="en-US" sz="4000" b="1" dirty="0">
              <a:latin typeface="苹方 细体" panose="020B0200000000000000" pitchFamily="34" charset="-122"/>
              <a:ea typeface="苹方 细体" panose="020B0200000000000000" pitchFamily="34" charset="-122"/>
            </a:endParaRPr>
          </a:p>
        </p:txBody>
      </p:sp>
      <p:grpSp>
        <p:nvGrpSpPr>
          <p:cNvPr id="4" name="组合 3"/>
          <p:cNvGrpSpPr/>
          <p:nvPr/>
        </p:nvGrpSpPr>
        <p:grpSpPr>
          <a:xfrm>
            <a:off x="6813550" y="0"/>
            <a:ext cx="311150" cy="6858000"/>
            <a:chOff x="6813550" y="0"/>
            <a:chExt cx="311150" cy="6858000"/>
          </a:xfrm>
        </p:grpSpPr>
        <p:sp>
          <p:nvSpPr>
            <p:cNvPr id="8" name="矩形 7"/>
            <p:cNvSpPr/>
            <p:nvPr/>
          </p:nvSpPr>
          <p:spPr>
            <a:xfrm>
              <a:off x="6813550" y="0"/>
              <a:ext cx="140406"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苹方 中等" panose="020B0400000000000000" pitchFamily="34" charset="-122"/>
                <a:ea typeface="苹方 中等" panose="020B0400000000000000" pitchFamily="34" charset="-122"/>
              </a:endParaRPr>
            </a:p>
          </p:txBody>
        </p:sp>
        <p:sp>
          <p:nvSpPr>
            <p:cNvPr id="20" name="等腰三角形 19"/>
            <p:cNvSpPr/>
            <p:nvPr/>
          </p:nvSpPr>
          <p:spPr>
            <a:xfrm rot="5400000">
              <a:off x="6712303" y="3302353"/>
              <a:ext cx="654050" cy="170744"/>
            </a:xfrm>
            <a:prstGeom prst="triangl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苹方 中等" panose="020B0400000000000000" pitchFamily="34" charset="-122"/>
                <a:ea typeface="苹方 中等" panose="020B0400000000000000" pitchFamily="34" charset="-122"/>
              </a:endParaRPr>
            </a:p>
          </p:txBody>
        </p:sp>
      </p:grpSp>
      <p:pic>
        <p:nvPicPr>
          <p:cNvPr id="13" name="图片 12" descr="1639379778386"/>
          <p:cNvPicPr>
            <a:picLocks noChangeAspect="1"/>
          </p:cNvPicPr>
          <p:nvPr/>
        </p:nvPicPr>
        <p:blipFill>
          <a:blip r:embed="rId1"/>
          <a:stretch>
            <a:fillRect/>
          </a:stretch>
        </p:blipFill>
        <p:spPr>
          <a:xfrm>
            <a:off x="7101205" y="133350"/>
            <a:ext cx="4953000" cy="659130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down)">
                                      <p:cBhvr>
                                        <p:cTn id="11" dur="500"/>
                                        <p:tgtEl>
                                          <p:spTgt spid="10"/>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randombar(horizontal)">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603552" y="377372"/>
            <a:ext cx="2979460" cy="297946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603552" y="2309966"/>
            <a:ext cx="4982187" cy="4982187"/>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891822" y="0"/>
            <a:ext cx="349956" cy="155786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430658" y="816112"/>
            <a:ext cx="3150414" cy="707886"/>
          </a:xfrm>
          <a:prstGeom prst="rect">
            <a:avLst/>
          </a:prstGeom>
          <a:noFill/>
        </p:spPr>
        <p:txBody>
          <a:bodyPr wrap="none" rtlCol="0">
            <a:spAutoFit/>
          </a:bodyPr>
          <a:lstStyle/>
          <a:p>
            <a:r>
              <a:rPr lang="en-US" altLang="zh-CN" sz="4000" spc="600" dirty="0">
                <a:latin typeface="思源黑体 CN Heavy" panose="020B0A00000000000000" pitchFamily="34" charset="-122"/>
                <a:ea typeface="思源黑体 CN Heavy" panose="020B0A00000000000000" pitchFamily="34" charset="-122"/>
              </a:rPr>
              <a:t>Contents</a:t>
            </a:r>
            <a:endParaRPr lang="zh-CN" altLang="en-US" sz="4000" spc="600" dirty="0">
              <a:latin typeface="思源黑体 CN Heavy" panose="020B0A00000000000000" pitchFamily="34" charset="-122"/>
              <a:ea typeface="思源黑体 CN Heavy" panose="020B0A00000000000000" pitchFamily="34" charset="-122"/>
            </a:endParaRPr>
          </a:p>
        </p:txBody>
      </p:sp>
      <p:sp>
        <p:nvSpPr>
          <p:cNvPr id="4" name="矩形 3"/>
          <p:cNvSpPr/>
          <p:nvPr/>
        </p:nvSpPr>
        <p:spPr>
          <a:xfrm>
            <a:off x="891822" y="944277"/>
            <a:ext cx="349956" cy="4515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p:cNvSpPr/>
          <p:nvPr/>
        </p:nvSpPr>
        <p:spPr>
          <a:xfrm>
            <a:off x="1708532" y="2671580"/>
            <a:ext cx="879796" cy="94613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latin typeface="苹方 细体" panose="020B0200000000000000" pitchFamily="34" charset="-122"/>
                <a:ea typeface="苹方 细体" panose="020B0200000000000000" pitchFamily="34" charset="-122"/>
              </a:rPr>
              <a:t>1</a:t>
            </a:r>
            <a:endParaRPr lang="zh-CN" altLang="en-US" sz="4800" dirty="0">
              <a:latin typeface="苹方 细体" panose="020B0200000000000000" pitchFamily="34" charset="-122"/>
              <a:ea typeface="苹方 细体" panose="020B0200000000000000" pitchFamily="34" charset="-122"/>
            </a:endParaRPr>
          </a:p>
        </p:txBody>
      </p:sp>
      <p:sp>
        <p:nvSpPr>
          <p:cNvPr id="8" name="矩形 7"/>
          <p:cNvSpPr/>
          <p:nvPr/>
        </p:nvSpPr>
        <p:spPr>
          <a:xfrm>
            <a:off x="1708532" y="4504414"/>
            <a:ext cx="879796" cy="94613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latin typeface="苹方 细体" panose="020B0200000000000000" pitchFamily="34" charset="-122"/>
                <a:ea typeface="苹方 细体" panose="020B0200000000000000" pitchFamily="34" charset="-122"/>
              </a:rPr>
              <a:t>3</a:t>
            </a:r>
            <a:endParaRPr lang="zh-CN" altLang="en-US" sz="4800" dirty="0">
              <a:latin typeface="苹方 细体" panose="020B0200000000000000" pitchFamily="34" charset="-122"/>
              <a:ea typeface="苹方 细体" panose="020B0200000000000000" pitchFamily="34" charset="-122"/>
            </a:endParaRPr>
          </a:p>
        </p:txBody>
      </p:sp>
      <p:sp>
        <p:nvSpPr>
          <p:cNvPr id="9" name="矩形 8"/>
          <p:cNvSpPr/>
          <p:nvPr/>
        </p:nvSpPr>
        <p:spPr>
          <a:xfrm>
            <a:off x="6985000" y="2671580"/>
            <a:ext cx="879796" cy="94613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latin typeface="苹方 细体" panose="020B0200000000000000" pitchFamily="34" charset="-122"/>
                <a:ea typeface="苹方 细体" panose="020B0200000000000000" pitchFamily="34" charset="-122"/>
              </a:rPr>
              <a:t>2</a:t>
            </a:r>
            <a:endParaRPr lang="zh-CN" altLang="en-US" sz="4800" dirty="0">
              <a:latin typeface="苹方 细体" panose="020B0200000000000000" pitchFamily="34" charset="-122"/>
              <a:ea typeface="苹方 细体" panose="020B0200000000000000" pitchFamily="34" charset="-122"/>
            </a:endParaRPr>
          </a:p>
        </p:txBody>
      </p:sp>
      <p:sp>
        <p:nvSpPr>
          <p:cNvPr id="10" name="矩形 9"/>
          <p:cNvSpPr/>
          <p:nvPr/>
        </p:nvSpPr>
        <p:spPr>
          <a:xfrm>
            <a:off x="6985000" y="4504414"/>
            <a:ext cx="879796" cy="94613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latin typeface="苹方 细体" panose="020B0200000000000000" pitchFamily="34" charset="-122"/>
                <a:ea typeface="苹方 细体" panose="020B0200000000000000" pitchFamily="34" charset="-122"/>
              </a:rPr>
              <a:t>4</a:t>
            </a:r>
            <a:endParaRPr lang="zh-CN" altLang="en-US" sz="4800" dirty="0">
              <a:latin typeface="苹方 细体" panose="020B0200000000000000" pitchFamily="34" charset="-122"/>
              <a:ea typeface="苹方 细体" panose="020B0200000000000000" pitchFamily="34" charset="-122"/>
            </a:endParaRPr>
          </a:p>
        </p:txBody>
      </p:sp>
      <p:sp>
        <p:nvSpPr>
          <p:cNvPr id="11" name="矩形 10"/>
          <p:cNvSpPr/>
          <p:nvPr/>
        </p:nvSpPr>
        <p:spPr>
          <a:xfrm>
            <a:off x="2588328" y="2671580"/>
            <a:ext cx="3108004" cy="9461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chemeClr val="tx1">
                    <a:lumMod val="85000"/>
                    <a:lumOff val="15000"/>
                  </a:schemeClr>
                </a:solidFill>
                <a:latin typeface="苹方 中等" panose="020B0400000000000000" pitchFamily="34" charset="-122"/>
                <a:ea typeface="苹方 中等" panose="020B0400000000000000" pitchFamily="34" charset="-122"/>
              </a:rPr>
              <a:t>数电和模电</a:t>
            </a:r>
            <a:r>
              <a:rPr lang="zh-CN" altLang="en-US" sz="3200" dirty="0">
                <a:solidFill>
                  <a:schemeClr val="tx1">
                    <a:lumMod val="85000"/>
                    <a:lumOff val="15000"/>
                  </a:schemeClr>
                </a:solidFill>
                <a:latin typeface="苹方 中等" panose="020B0400000000000000" pitchFamily="34" charset="-122"/>
                <a:ea typeface="苹方 中等" panose="020B0400000000000000" pitchFamily="34" charset="-122"/>
              </a:rPr>
              <a:t>本身</a:t>
            </a:r>
            <a:endParaRPr lang="zh-CN" altLang="en-US" sz="3200" dirty="0">
              <a:solidFill>
                <a:schemeClr val="tx1">
                  <a:lumMod val="85000"/>
                  <a:lumOff val="15000"/>
                </a:schemeClr>
              </a:solidFill>
              <a:latin typeface="苹方 中等" panose="020B0400000000000000" pitchFamily="34" charset="-122"/>
              <a:ea typeface="苹方 中等" panose="020B0400000000000000" pitchFamily="34" charset="-122"/>
            </a:endParaRPr>
          </a:p>
        </p:txBody>
      </p:sp>
      <p:sp>
        <p:nvSpPr>
          <p:cNvPr id="12" name="矩形 11"/>
          <p:cNvSpPr/>
          <p:nvPr/>
        </p:nvSpPr>
        <p:spPr>
          <a:xfrm>
            <a:off x="7864796" y="2671580"/>
            <a:ext cx="3108004" cy="9461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3200" dirty="0">
                <a:solidFill>
                  <a:prstClr val="black">
                    <a:lumMod val="85000"/>
                    <a:lumOff val="15000"/>
                  </a:prstClr>
                </a:solidFill>
                <a:latin typeface="苹方 中等" panose="020B0400000000000000" pitchFamily="34" charset="-122"/>
                <a:ea typeface="苹方 中等" panose="020B0400000000000000" pitchFamily="34" charset="-122"/>
              </a:rPr>
              <a:t>计算机科学</a:t>
            </a:r>
            <a:endParaRPr lang="zh-CN" altLang="en-US" sz="3200" dirty="0">
              <a:solidFill>
                <a:prstClr val="black">
                  <a:lumMod val="85000"/>
                  <a:lumOff val="15000"/>
                </a:prstClr>
              </a:solidFill>
              <a:latin typeface="苹方 中等" panose="020B0400000000000000" pitchFamily="34" charset="-122"/>
              <a:ea typeface="苹方 中等" panose="020B0400000000000000" pitchFamily="34" charset="-122"/>
            </a:endParaRPr>
          </a:p>
        </p:txBody>
      </p:sp>
      <p:sp>
        <p:nvSpPr>
          <p:cNvPr id="13" name="矩形 12"/>
          <p:cNvSpPr/>
          <p:nvPr/>
        </p:nvSpPr>
        <p:spPr>
          <a:xfrm>
            <a:off x="7864796" y="4504414"/>
            <a:ext cx="3108004" cy="9461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3200" dirty="0">
                <a:solidFill>
                  <a:prstClr val="black">
                    <a:lumMod val="85000"/>
                    <a:lumOff val="15000"/>
                  </a:prstClr>
                </a:solidFill>
                <a:latin typeface="苹方 中等" panose="020B0400000000000000" pitchFamily="34" charset="-122"/>
                <a:ea typeface="苹方 中等" panose="020B0400000000000000" pitchFamily="34" charset="-122"/>
              </a:rPr>
              <a:t>CSAPP</a:t>
            </a:r>
            <a:endParaRPr lang="en-US" altLang="zh-CN" sz="3200" dirty="0">
              <a:solidFill>
                <a:prstClr val="black">
                  <a:lumMod val="85000"/>
                  <a:lumOff val="15000"/>
                </a:prstClr>
              </a:solidFill>
              <a:latin typeface="苹方 中等" panose="020B0400000000000000" pitchFamily="34" charset="-122"/>
              <a:ea typeface="苹方 中等" panose="020B0400000000000000" pitchFamily="34" charset="-122"/>
            </a:endParaRPr>
          </a:p>
        </p:txBody>
      </p:sp>
      <p:sp>
        <p:nvSpPr>
          <p:cNvPr id="14" name="矩形 13"/>
          <p:cNvSpPr/>
          <p:nvPr/>
        </p:nvSpPr>
        <p:spPr>
          <a:xfrm>
            <a:off x="2588328" y="4504414"/>
            <a:ext cx="3108004" cy="9461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3200" dirty="0">
                <a:solidFill>
                  <a:prstClr val="black">
                    <a:lumMod val="85000"/>
                    <a:lumOff val="15000"/>
                  </a:prstClr>
                </a:solidFill>
                <a:latin typeface="苹方 中等" panose="020B0400000000000000" pitchFamily="34" charset="-122"/>
                <a:ea typeface="苹方 中等" panose="020B0400000000000000" pitchFamily="34" charset="-122"/>
              </a:rPr>
              <a:t>从数电到计组</a:t>
            </a:r>
            <a:endParaRPr lang="zh-CN" altLang="en-US" sz="3200" dirty="0">
              <a:solidFill>
                <a:prstClr val="black">
                  <a:lumMod val="85000"/>
                  <a:lumOff val="15000"/>
                </a:prstClr>
              </a:solidFill>
              <a:latin typeface="苹方 中等" panose="020B0400000000000000" pitchFamily="34" charset="-122"/>
              <a:ea typeface="苹方 中等" panose="020B0400000000000000" pitchFamily="34" charset="-122"/>
            </a:endParaRPr>
          </a:p>
        </p:txBody>
      </p:sp>
      <p:sp>
        <p:nvSpPr>
          <p:cNvPr id="15" name="椭圆 14"/>
          <p:cNvSpPr/>
          <p:nvPr/>
        </p:nvSpPr>
        <p:spPr>
          <a:xfrm>
            <a:off x="10137020" y="-856342"/>
            <a:ext cx="2979460" cy="297946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53" presetClass="entr" presetSubtype="16" fill="hold" grpId="0" nodeType="afterEffect">
                                  <p:stCondLst>
                                    <p:cond delay="0"/>
                                  </p:stCondLst>
                                  <p:iterate type="lt">
                                    <p:tmPct val="10000"/>
                                  </p:iterate>
                                  <p:childTnLst>
                                    <p:set>
                                      <p:cBhvr>
                                        <p:cTn id="15" dur="1" fill="hold">
                                          <p:stCondLst>
                                            <p:cond delay="0"/>
                                          </p:stCondLst>
                                        </p:cTn>
                                        <p:tgtEl>
                                          <p:spTgt spid="3"/>
                                        </p:tgtEl>
                                        <p:attrNameLst>
                                          <p:attrName>style.visibility</p:attrName>
                                        </p:attrNameLst>
                                      </p:cBhvr>
                                      <p:to>
                                        <p:strVal val="visible"/>
                                      </p:to>
                                    </p:set>
                                    <p:anim calcmode="lin" valueType="num">
                                      <p:cBhvr>
                                        <p:cTn id="16" dur="500" fill="hold"/>
                                        <p:tgtEl>
                                          <p:spTgt spid="3"/>
                                        </p:tgtEl>
                                        <p:attrNameLst>
                                          <p:attrName>ppt_w</p:attrName>
                                        </p:attrNameLst>
                                      </p:cBhvr>
                                      <p:tavLst>
                                        <p:tav tm="0">
                                          <p:val>
                                            <p:fltVal val="0"/>
                                          </p:val>
                                        </p:tav>
                                        <p:tav tm="100000">
                                          <p:val>
                                            <p:strVal val="#ppt_w"/>
                                          </p:val>
                                        </p:tav>
                                      </p:tavLst>
                                    </p:anim>
                                    <p:anim calcmode="lin" valueType="num">
                                      <p:cBhvr>
                                        <p:cTn id="17" dur="500" fill="hold"/>
                                        <p:tgtEl>
                                          <p:spTgt spid="3"/>
                                        </p:tgtEl>
                                        <p:attrNameLst>
                                          <p:attrName>ppt_h</p:attrName>
                                        </p:attrNameLst>
                                      </p:cBhvr>
                                      <p:tavLst>
                                        <p:tav tm="0">
                                          <p:val>
                                            <p:fltVal val="0"/>
                                          </p:val>
                                        </p:tav>
                                        <p:tav tm="100000">
                                          <p:val>
                                            <p:strVal val="#ppt_h"/>
                                          </p:val>
                                        </p:tav>
                                      </p:tavLst>
                                    </p:anim>
                                    <p:animEffect transition="in" filter="fade">
                                      <p:cBhvr>
                                        <p:cTn id="18" dur="500"/>
                                        <p:tgtEl>
                                          <p:spTgt spid="3"/>
                                        </p:tgtEl>
                                      </p:cBhvr>
                                    </p:animEffect>
                                  </p:childTnLst>
                                </p:cTn>
                              </p:par>
                            </p:childTnLst>
                          </p:cTn>
                        </p:par>
                        <p:par>
                          <p:cTn id="19" fill="hold">
                            <p:stCondLst>
                              <p:cond delay="1350"/>
                            </p:stCondLst>
                            <p:childTnLst>
                              <p:par>
                                <p:cTn id="20" presetID="23" presetClass="entr" presetSubtype="288"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strVal val="4/3*#ppt_w"/>
                                          </p:val>
                                        </p:tav>
                                        <p:tav tm="100000">
                                          <p:val>
                                            <p:strVal val="#ppt_w"/>
                                          </p:val>
                                        </p:tav>
                                      </p:tavLst>
                                    </p:anim>
                                    <p:anim calcmode="lin" valueType="num">
                                      <p:cBhvr>
                                        <p:cTn id="23" dur="500" fill="hold"/>
                                        <p:tgtEl>
                                          <p:spTgt spid="5"/>
                                        </p:tgtEl>
                                        <p:attrNameLst>
                                          <p:attrName>ppt_h</p:attrName>
                                        </p:attrNameLst>
                                      </p:cBhvr>
                                      <p:tavLst>
                                        <p:tav tm="0">
                                          <p:val>
                                            <p:strVal val="4/3*#ppt_h"/>
                                          </p:val>
                                        </p:tav>
                                        <p:tav tm="100000">
                                          <p:val>
                                            <p:strVal val="#ppt_h"/>
                                          </p:val>
                                        </p:tav>
                                      </p:tavLst>
                                    </p:anim>
                                  </p:childTnLst>
                                </p:cTn>
                              </p:par>
                              <p:par>
                                <p:cTn id="24" presetID="23" presetClass="entr" presetSubtype="288"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p:cTn id="26" dur="500" fill="hold"/>
                                        <p:tgtEl>
                                          <p:spTgt spid="6"/>
                                        </p:tgtEl>
                                        <p:attrNameLst>
                                          <p:attrName>ppt_w</p:attrName>
                                        </p:attrNameLst>
                                      </p:cBhvr>
                                      <p:tavLst>
                                        <p:tav tm="0">
                                          <p:val>
                                            <p:strVal val="4/3*#ppt_w"/>
                                          </p:val>
                                        </p:tav>
                                        <p:tav tm="100000">
                                          <p:val>
                                            <p:strVal val="#ppt_w"/>
                                          </p:val>
                                        </p:tav>
                                      </p:tavLst>
                                    </p:anim>
                                    <p:anim calcmode="lin" valueType="num">
                                      <p:cBhvr>
                                        <p:cTn id="27" dur="500" fill="hold"/>
                                        <p:tgtEl>
                                          <p:spTgt spid="6"/>
                                        </p:tgtEl>
                                        <p:attrNameLst>
                                          <p:attrName>ppt_h</p:attrName>
                                        </p:attrNameLst>
                                      </p:cBhvr>
                                      <p:tavLst>
                                        <p:tav tm="0">
                                          <p:val>
                                            <p:strVal val="4/3*#ppt_h"/>
                                          </p:val>
                                        </p:tav>
                                        <p:tav tm="100000">
                                          <p:val>
                                            <p:strVal val="#ppt_h"/>
                                          </p:val>
                                        </p:tav>
                                      </p:tavLst>
                                    </p:anim>
                                  </p:childTnLst>
                                </p:cTn>
                              </p:par>
                              <p:par>
                                <p:cTn id="28" presetID="23" presetClass="entr" presetSubtype="288"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 calcmode="lin" valueType="num">
                                      <p:cBhvr>
                                        <p:cTn id="30" dur="500" fill="hold"/>
                                        <p:tgtEl>
                                          <p:spTgt spid="15"/>
                                        </p:tgtEl>
                                        <p:attrNameLst>
                                          <p:attrName>ppt_w</p:attrName>
                                        </p:attrNameLst>
                                      </p:cBhvr>
                                      <p:tavLst>
                                        <p:tav tm="0">
                                          <p:val>
                                            <p:strVal val="4/3*#ppt_w"/>
                                          </p:val>
                                        </p:tav>
                                        <p:tav tm="100000">
                                          <p:val>
                                            <p:strVal val="#ppt_w"/>
                                          </p:val>
                                        </p:tav>
                                      </p:tavLst>
                                    </p:anim>
                                    <p:anim calcmode="lin" valueType="num">
                                      <p:cBhvr>
                                        <p:cTn id="31" dur="500" fill="hold"/>
                                        <p:tgtEl>
                                          <p:spTgt spid="15"/>
                                        </p:tgtEl>
                                        <p:attrNameLst>
                                          <p:attrName>ppt_h</p:attrName>
                                        </p:attrNameLst>
                                      </p:cBhvr>
                                      <p:tavLst>
                                        <p:tav tm="0">
                                          <p:val>
                                            <p:strVal val="4/3*#ppt_h"/>
                                          </p:val>
                                        </p:tav>
                                        <p:tav tm="100000">
                                          <p:val>
                                            <p:strVal val="#ppt_h"/>
                                          </p:val>
                                        </p:tav>
                                      </p:tavLst>
                                    </p:anim>
                                  </p:childTnLst>
                                </p:cTn>
                              </p:par>
                            </p:childTnLst>
                          </p:cTn>
                        </p:par>
                        <p:par>
                          <p:cTn id="32" fill="hold">
                            <p:stCondLst>
                              <p:cond delay="1850"/>
                            </p:stCondLst>
                            <p:childTnLst>
                              <p:par>
                                <p:cTn id="33" presetID="53" presetClass="entr" presetSubtype="16"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p:cTn id="35" dur="500" fill="hold"/>
                                        <p:tgtEl>
                                          <p:spTgt spid="7"/>
                                        </p:tgtEl>
                                        <p:attrNameLst>
                                          <p:attrName>ppt_w</p:attrName>
                                        </p:attrNameLst>
                                      </p:cBhvr>
                                      <p:tavLst>
                                        <p:tav tm="0">
                                          <p:val>
                                            <p:fltVal val="0"/>
                                          </p:val>
                                        </p:tav>
                                        <p:tav tm="100000">
                                          <p:val>
                                            <p:strVal val="#ppt_w"/>
                                          </p:val>
                                        </p:tav>
                                      </p:tavLst>
                                    </p:anim>
                                    <p:anim calcmode="lin" valueType="num">
                                      <p:cBhvr>
                                        <p:cTn id="36" dur="500" fill="hold"/>
                                        <p:tgtEl>
                                          <p:spTgt spid="7"/>
                                        </p:tgtEl>
                                        <p:attrNameLst>
                                          <p:attrName>ppt_h</p:attrName>
                                        </p:attrNameLst>
                                      </p:cBhvr>
                                      <p:tavLst>
                                        <p:tav tm="0">
                                          <p:val>
                                            <p:fltVal val="0"/>
                                          </p:val>
                                        </p:tav>
                                        <p:tav tm="100000">
                                          <p:val>
                                            <p:strVal val="#ppt_h"/>
                                          </p:val>
                                        </p:tav>
                                      </p:tavLst>
                                    </p:anim>
                                    <p:animEffect transition="in" filter="fade">
                                      <p:cBhvr>
                                        <p:cTn id="37" dur="500"/>
                                        <p:tgtEl>
                                          <p:spTgt spid="7"/>
                                        </p:tgtEl>
                                      </p:cBhvr>
                                    </p:animEffect>
                                  </p:childTnLst>
                                </p:cTn>
                              </p:par>
                              <p:par>
                                <p:cTn id="38" presetID="12" presetClass="entr" presetSubtype="2" fill="hold" grpId="0" nodeType="withEffect">
                                  <p:stCondLst>
                                    <p:cond delay="0"/>
                                  </p:stCondLst>
                                  <p:childTnLst>
                                    <p:set>
                                      <p:cBhvr>
                                        <p:cTn id="39" dur="1" fill="hold">
                                          <p:stCondLst>
                                            <p:cond delay="0"/>
                                          </p:stCondLst>
                                        </p:cTn>
                                        <p:tgtEl>
                                          <p:spTgt spid="11"/>
                                        </p:tgtEl>
                                        <p:attrNameLst>
                                          <p:attrName>style.visibility</p:attrName>
                                        </p:attrNameLst>
                                      </p:cBhvr>
                                      <p:to>
                                        <p:strVal val="visible"/>
                                      </p:to>
                                    </p:set>
                                    <p:anim calcmode="lin" valueType="num">
                                      <p:cBhvr additive="base">
                                        <p:cTn id="40" dur="500"/>
                                        <p:tgtEl>
                                          <p:spTgt spid="11"/>
                                        </p:tgtEl>
                                        <p:attrNameLst>
                                          <p:attrName>ppt_x</p:attrName>
                                        </p:attrNameLst>
                                      </p:cBhvr>
                                      <p:tavLst>
                                        <p:tav tm="0">
                                          <p:val>
                                            <p:strVal val="#ppt_x+#ppt_w*1.125000"/>
                                          </p:val>
                                        </p:tav>
                                        <p:tav tm="100000">
                                          <p:val>
                                            <p:strVal val="#ppt_x"/>
                                          </p:val>
                                        </p:tav>
                                      </p:tavLst>
                                    </p:anim>
                                    <p:animEffect transition="in" filter="wipe(left)">
                                      <p:cBhvr>
                                        <p:cTn id="41" dur="500"/>
                                        <p:tgtEl>
                                          <p:spTgt spid="11"/>
                                        </p:tgtEl>
                                      </p:cBhvr>
                                    </p:animEffect>
                                  </p:childTnLst>
                                </p:cTn>
                              </p:par>
                            </p:childTnLst>
                          </p:cTn>
                        </p:par>
                        <p:par>
                          <p:cTn id="42" fill="hold">
                            <p:stCondLst>
                              <p:cond delay="2350"/>
                            </p:stCondLst>
                            <p:childTnLst>
                              <p:par>
                                <p:cTn id="43" presetID="53" presetClass="entr" presetSubtype="16" fill="hold" grpId="0" nodeType="afterEffect">
                                  <p:stCondLst>
                                    <p:cond delay="0"/>
                                  </p:stCondLst>
                                  <p:childTnLst>
                                    <p:set>
                                      <p:cBhvr>
                                        <p:cTn id="44" dur="1" fill="hold">
                                          <p:stCondLst>
                                            <p:cond delay="0"/>
                                          </p:stCondLst>
                                        </p:cTn>
                                        <p:tgtEl>
                                          <p:spTgt spid="9"/>
                                        </p:tgtEl>
                                        <p:attrNameLst>
                                          <p:attrName>style.visibility</p:attrName>
                                        </p:attrNameLst>
                                      </p:cBhvr>
                                      <p:to>
                                        <p:strVal val="visible"/>
                                      </p:to>
                                    </p:set>
                                    <p:anim calcmode="lin" valueType="num">
                                      <p:cBhvr>
                                        <p:cTn id="45" dur="500" fill="hold"/>
                                        <p:tgtEl>
                                          <p:spTgt spid="9"/>
                                        </p:tgtEl>
                                        <p:attrNameLst>
                                          <p:attrName>ppt_w</p:attrName>
                                        </p:attrNameLst>
                                      </p:cBhvr>
                                      <p:tavLst>
                                        <p:tav tm="0">
                                          <p:val>
                                            <p:fltVal val="0"/>
                                          </p:val>
                                        </p:tav>
                                        <p:tav tm="100000">
                                          <p:val>
                                            <p:strVal val="#ppt_w"/>
                                          </p:val>
                                        </p:tav>
                                      </p:tavLst>
                                    </p:anim>
                                    <p:anim calcmode="lin" valueType="num">
                                      <p:cBhvr>
                                        <p:cTn id="46" dur="500" fill="hold"/>
                                        <p:tgtEl>
                                          <p:spTgt spid="9"/>
                                        </p:tgtEl>
                                        <p:attrNameLst>
                                          <p:attrName>ppt_h</p:attrName>
                                        </p:attrNameLst>
                                      </p:cBhvr>
                                      <p:tavLst>
                                        <p:tav tm="0">
                                          <p:val>
                                            <p:fltVal val="0"/>
                                          </p:val>
                                        </p:tav>
                                        <p:tav tm="100000">
                                          <p:val>
                                            <p:strVal val="#ppt_h"/>
                                          </p:val>
                                        </p:tav>
                                      </p:tavLst>
                                    </p:anim>
                                    <p:animEffect transition="in" filter="fade">
                                      <p:cBhvr>
                                        <p:cTn id="47" dur="500"/>
                                        <p:tgtEl>
                                          <p:spTgt spid="9"/>
                                        </p:tgtEl>
                                      </p:cBhvr>
                                    </p:animEffect>
                                  </p:childTnLst>
                                </p:cTn>
                              </p:par>
                              <p:par>
                                <p:cTn id="48" presetID="12" presetClass="entr" presetSubtype="2" fill="hold" grpId="0" nodeType="withEffect">
                                  <p:stCondLst>
                                    <p:cond delay="0"/>
                                  </p:stCondLst>
                                  <p:childTnLst>
                                    <p:set>
                                      <p:cBhvr>
                                        <p:cTn id="49" dur="1" fill="hold">
                                          <p:stCondLst>
                                            <p:cond delay="0"/>
                                          </p:stCondLst>
                                        </p:cTn>
                                        <p:tgtEl>
                                          <p:spTgt spid="12"/>
                                        </p:tgtEl>
                                        <p:attrNameLst>
                                          <p:attrName>style.visibility</p:attrName>
                                        </p:attrNameLst>
                                      </p:cBhvr>
                                      <p:to>
                                        <p:strVal val="visible"/>
                                      </p:to>
                                    </p:set>
                                    <p:anim calcmode="lin" valueType="num">
                                      <p:cBhvr additive="base">
                                        <p:cTn id="50" dur="500"/>
                                        <p:tgtEl>
                                          <p:spTgt spid="12"/>
                                        </p:tgtEl>
                                        <p:attrNameLst>
                                          <p:attrName>ppt_x</p:attrName>
                                        </p:attrNameLst>
                                      </p:cBhvr>
                                      <p:tavLst>
                                        <p:tav tm="0">
                                          <p:val>
                                            <p:strVal val="#ppt_x+#ppt_w*1.125000"/>
                                          </p:val>
                                        </p:tav>
                                        <p:tav tm="100000">
                                          <p:val>
                                            <p:strVal val="#ppt_x"/>
                                          </p:val>
                                        </p:tav>
                                      </p:tavLst>
                                    </p:anim>
                                    <p:animEffect transition="in" filter="wipe(left)">
                                      <p:cBhvr>
                                        <p:cTn id="51" dur="500"/>
                                        <p:tgtEl>
                                          <p:spTgt spid="12"/>
                                        </p:tgtEl>
                                      </p:cBhvr>
                                    </p:animEffect>
                                  </p:childTnLst>
                                </p:cTn>
                              </p:par>
                            </p:childTnLst>
                          </p:cTn>
                        </p:par>
                        <p:par>
                          <p:cTn id="52" fill="hold">
                            <p:stCondLst>
                              <p:cond delay="2850"/>
                            </p:stCondLst>
                            <p:childTnLst>
                              <p:par>
                                <p:cTn id="53" presetID="53" presetClass="entr" presetSubtype="16" fill="hold" grpId="0" nodeType="afterEffect">
                                  <p:stCondLst>
                                    <p:cond delay="0"/>
                                  </p:stCondLst>
                                  <p:childTnLst>
                                    <p:set>
                                      <p:cBhvr>
                                        <p:cTn id="54" dur="1" fill="hold">
                                          <p:stCondLst>
                                            <p:cond delay="0"/>
                                          </p:stCondLst>
                                        </p:cTn>
                                        <p:tgtEl>
                                          <p:spTgt spid="8"/>
                                        </p:tgtEl>
                                        <p:attrNameLst>
                                          <p:attrName>style.visibility</p:attrName>
                                        </p:attrNameLst>
                                      </p:cBhvr>
                                      <p:to>
                                        <p:strVal val="visible"/>
                                      </p:to>
                                    </p:set>
                                    <p:anim calcmode="lin" valueType="num">
                                      <p:cBhvr>
                                        <p:cTn id="55" dur="500" fill="hold"/>
                                        <p:tgtEl>
                                          <p:spTgt spid="8"/>
                                        </p:tgtEl>
                                        <p:attrNameLst>
                                          <p:attrName>ppt_w</p:attrName>
                                        </p:attrNameLst>
                                      </p:cBhvr>
                                      <p:tavLst>
                                        <p:tav tm="0">
                                          <p:val>
                                            <p:fltVal val="0"/>
                                          </p:val>
                                        </p:tav>
                                        <p:tav tm="100000">
                                          <p:val>
                                            <p:strVal val="#ppt_w"/>
                                          </p:val>
                                        </p:tav>
                                      </p:tavLst>
                                    </p:anim>
                                    <p:anim calcmode="lin" valueType="num">
                                      <p:cBhvr>
                                        <p:cTn id="56" dur="500" fill="hold"/>
                                        <p:tgtEl>
                                          <p:spTgt spid="8"/>
                                        </p:tgtEl>
                                        <p:attrNameLst>
                                          <p:attrName>ppt_h</p:attrName>
                                        </p:attrNameLst>
                                      </p:cBhvr>
                                      <p:tavLst>
                                        <p:tav tm="0">
                                          <p:val>
                                            <p:fltVal val="0"/>
                                          </p:val>
                                        </p:tav>
                                        <p:tav tm="100000">
                                          <p:val>
                                            <p:strVal val="#ppt_h"/>
                                          </p:val>
                                        </p:tav>
                                      </p:tavLst>
                                    </p:anim>
                                    <p:animEffect transition="in" filter="fade">
                                      <p:cBhvr>
                                        <p:cTn id="57" dur="500"/>
                                        <p:tgtEl>
                                          <p:spTgt spid="8"/>
                                        </p:tgtEl>
                                      </p:cBhvr>
                                    </p:animEffect>
                                  </p:childTnLst>
                                </p:cTn>
                              </p:par>
                              <p:par>
                                <p:cTn id="58" presetID="12" presetClass="entr" presetSubtype="2" fill="hold" grpId="0" nodeType="withEffect">
                                  <p:stCondLst>
                                    <p:cond delay="0"/>
                                  </p:stCondLst>
                                  <p:childTnLst>
                                    <p:set>
                                      <p:cBhvr>
                                        <p:cTn id="59" dur="1" fill="hold">
                                          <p:stCondLst>
                                            <p:cond delay="0"/>
                                          </p:stCondLst>
                                        </p:cTn>
                                        <p:tgtEl>
                                          <p:spTgt spid="14"/>
                                        </p:tgtEl>
                                        <p:attrNameLst>
                                          <p:attrName>style.visibility</p:attrName>
                                        </p:attrNameLst>
                                      </p:cBhvr>
                                      <p:to>
                                        <p:strVal val="visible"/>
                                      </p:to>
                                    </p:set>
                                    <p:anim calcmode="lin" valueType="num">
                                      <p:cBhvr additive="base">
                                        <p:cTn id="60" dur="500"/>
                                        <p:tgtEl>
                                          <p:spTgt spid="14"/>
                                        </p:tgtEl>
                                        <p:attrNameLst>
                                          <p:attrName>ppt_x</p:attrName>
                                        </p:attrNameLst>
                                      </p:cBhvr>
                                      <p:tavLst>
                                        <p:tav tm="0">
                                          <p:val>
                                            <p:strVal val="#ppt_x+#ppt_w*1.125000"/>
                                          </p:val>
                                        </p:tav>
                                        <p:tav tm="100000">
                                          <p:val>
                                            <p:strVal val="#ppt_x"/>
                                          </p:val>
                                        </p:tav>
                                      </p:tavLst>
                                    </p:anim>
                                    <p:animEffect transition="in" filter="wipe(left)">
                                      <p:cBhvr>
                                        <p:cTn id="61" dur="500"/>
                                        <p:tgtEl>
                                          <p:spTgt spid="14"/>
                                        </p:tgtEl>
                                      </p:cBhvr>
                                    </p:animEffect>
                                  </p:childTnLst>
                                </p:cTn>
                              </p:par>
                            </p:childTnLst>
                          </p:cTn>
                        </p:par>
                        <p:par>
                          <p:cTn id="62" fill="hold">
                            <p:stCondLst>
                              <p:cond delay="3350"/>
                            </p:stCondLst>
                            <p:childTnLst>
                              <p:par>
                                <p:cTn id="63" presetID="53" presetClass="entr" presetSubtype="16" fill="hold" grpId="0" nodeType="afterEffect">
                                  <p:stCondLst>
                                    <p:cond delay="0"/>
                                  </p:stCondLst>
                                  <p:childTnLst>
                                    <p:set>
                                      <p:cBhvr>
                                        <p:cTn id="64" dur="1" fill="hold">
                                          <p:stCondLst>
                                            <p:cond delay="0"/>
                                          </p:stCondLst>
                                        </p:cTn>
                                        <p:tgtEl>
                                          <p:spTgt spid="10"/>
                                        </p:tgtEl>
                                        <p:attrNameLst>
                                          <p:attrName>style.visibility</p:attrName>
                                        </p:attrNameLst>
                                      </p:cBhvr>
                                      <p:to>
                                        <p:strVal val="visible"/>
                                      </p:to>
                                    </p:set>
                                    <p:anim calcmode="lin" valueType="num">
                                      <p:cBhvr>
                                        <p:cTn id="65" dur="500" fill="hold"/>
                                        <p:tgtEl>
                                          <p:spTgt spid="10"/>
                                        </p:tgtEl>
                                        <p:attrNameLst>
                                          <p:attrName>ppt_w</p:attrName>
                                        </p:attrNameLst>
                                      </p:cBhvr>
                                      <p:tavLst>
                                        <p:tav tm="0">
                                          <p:val>
                                            <p:fltVal val="0"/>
                                          </p:val>
                                        </p:tav>
                                        <p:tav tm="100000">
                                          <p:val>
                                            <p:strVal val="#ppt_w"/>
                                          </p:val>
                                        </p:tav>
                                      </p:tavLst>
                                    </p:anim>
                                    <p:anim calcmode="lin" valueType="num">
                                      <p:cBhvr>
                                        <p:cTn id="66" dur="500" fill="hold"/>
                                        <p:tgtEl>
                                          <p:spTgt spid="10"/>
                                        </p:tgtEl>
                                        <p:attrNameLst>
                                          <p:attrName>ppt_h</p:attrName>
                                        </p:attrNameLst>
                                      </p:cBhvr>
                                      <p:tavLst>
                                        <p:tav tm="0">
                                          <p:val>
                                            <p:fltVal val="0"/>
                                          </p:val>
                                        </p:tav>
                                        <p:tav tm="100000">
                                          <p:val>
                                            <p:strVal val="#ppt_h"/>
                                          </p:val>
                                        </p:tav>
                                      </p:tavLst>
                                    </p:anim>
                                    <p:animEffect transition="in" filter="fade">
                                      <p:cBhvr>
                                        <p:cTn id="67" dur="500"/>
                                        <p:tgtEl>
                                          <p:spTgt spid="10"/>
                                        </p:tgtEl>
                                      </p:cBhvr>
                                    </p:animEffect>
                                  </p:childTnLst>
                                </p:cTn>
                              </p:par>
                              <p:par>
                                <p:cTn id="68" presetID="12" presetClass="entr" presetSubtype="2" fill="hold" grpId="0" nodeType="withEffect">
                                  <p:stCondLst>
                                    <p:cond delay="0"/>
                                  </p:stCondLst>
                                  <p:childTnLst>
                                    <p:set>
                                      <p:cBhvr>
                                        <p:cTn id="69" dur="1" fill="hold">
                                          <p:stCondLst>
                                            <p:cond delay="0"/>
                                          </p:stCondLst>
                                        </p:cTn>
                                        <p:tgtEl>
                                          <p:spTgt spid="13"/>
                                        </p:tgtEl>
                                        <p:attrNameLst>
                                          <p:attrName>style.visibility</p:attrName>
                                        </p:attrNameLst>
                                      </p:cBhvr>
                                      <p:to>
                                        <p:strVal val="visible"/>
                                      </p:to>
                                    </p:set>
                                    <p:anim calcmode="lin" valueType="num">
                                      <p:cBhvr additive="base">
                                        <p:cTn id="70" dur="500"/>
                                        <p:tgtEl>
                                          <p:spTgt spid="13"/>
                                        </p:tgtEl>
                                        <p:attrNameLst>
                                          <p:attrName>ppt_x</p:attrName>
                                        </p:attrNameLst>
                                      </p:cBhvr>
                                      <p:tavLst>
                                        <p:tav tm="0">
                                          <p:val>
                                            <p:strVal val="#ppt_x+#ppt_w*1.125000"/>
                                          </p:val>
                                        </p:tav>
                                        <p:tav tm="100000">
                                          <p:val>
                                            <p:strVal val="#ppt_x"/>
                                          </p:val>
                                        </p:tav>
                                      </p:tavLst>
                                    </p:anim>
                                    <p:animEffect transition="in" filter="wipe(left)">
                                      <p:cBhvr>
                                        <p:cTn id="7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2" grpId="0" animBg="1"/>
      <p:bldP spid="3" grpId="0"/>
      <p:bldP spid="4" grpId="0" animBg="1"/>
      <p:bldP spid="7" grpId="0" animBg="1"/>
      <p:bldP spid="8" grpId="0" animBg="1"/>
      <p:bldP spid="9" grpId="0" animBg="1"/>
      <p:bldP spid="10" grpId="0" animBg="1"/>
      <p:bldP spid="11" grpId="0" animBg="1"/>
      <p:bldP spid="12" grpId="0" animBg="1"/>
      <p:bldP spid="13" grpId="0" animBg="1"/>
      <p:bldP spid="14" grpId="0" animBg="1"/>
      <p:bldP spid="1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302882" y="2654300"/>
            <a:ext cx="2232000" cy="102121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苹方 中等" panose="020B0400000000000000" pitchFamily="34" charset="-122"/>
              <a:ea typeface="苹方 中等" panose="020B0400000000000000" pitchFamily="34" charset="-122"/>
            </a:endParaRPr>
          </a:p>
        </p:txBody>
      </p:sp>
      <p:sp>
        <p:nvSpPr>
          <p:cNvPr id="2" name="椭圆 1"/>
          <p:cNvSpPr/>
          <p:nvPr/>
        </p:nvSpPr>
        <p:spPr>
          <a:xfrm>
            <a:off x="1577629" y="1039989"/>
            <a:ext cx="3228622" cy="322862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4154808" y="2753452"/>
            <a:ext cx="3230880" cy="922020"/>
          </a:xfrm>
          <a:prstGeom prst="rect">
            <a:avLst/>
          </a:prstGeom>
          <a:noFill/>
        </p:spPr>
        <p:txBody>
          <a:bodyPr wrap="none" rtlCol="0">
            <a:spAutoFit/>
          </a:bodyPr>
          <a:lstStyle/>
          <a:p>
            <a:pPr algn="ctr"/>
            <a:r>
              <a:rPr lang="zh-CN" altLang="en-US" sz="5400" spc="600" dirty="0">
                <a:latin typeface="苹方 中等" panose="020B0400000000000000" pitchFamily="34" charset="-122"/>
                <a:ea typeface="苹方 中等" panose="020B0400000000000000" pitchFamily="34" charset="-122"/>
              </a:rPr>
              <a:t>谢谢大家</a:t>
            </a:r>
            <a:endParaRPr lang="zh-CN" altLang="en-US" sz="5400" spc="600" dirty="0">
              <a:latin typeface="苹方 中等" panose="020B0400000000000000" pitchFamily="34" charset="-122"/>
              <a:ea typeface="苹方 中等" panose="020B04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ppt_w"/>
                                          </p:val>
                                        </p:tav>
                                        <p:tav tm="100000">
                                          <p:val>
                                            <p:strVal val="#ppt_w"/>
                                          </p:val>
                                        </p:tav>
                                      </p:tavLst>
                                    </p:anim>
                                    <p:anim calcmode="lin" valueType="num">
                                      <p:cBhvr>
                                        <p:cTn id="8" dur="500" fill="hold"/>
                                        <p:tgtEl>
                                          <p:spTgt spid="2"/>
                                        </p:tgtEl>
                                        <p:attrNameLst>
                                          <p:attrName>ppt_h</p:attrName>
                                        </p:attrNameLst>
                                      </p:cBhvr>
                                      <p:tavLst>
                                        <p:tav tm="0">
                                          <p:val>
                                            <p:strVal val="4*#ppt_h"/>
                                          </p:val>
                                        </p:tav>
                                        <p:tav tm="100000">
                                          <p:val>
                                            <p:strVal val="#ppt_h"/>
                                          </p:val>
                                        </p:tav>
                                      </p:tavLst>
                                    </p:anim>
                                  </p:childTnLst>
                                </p:cTn>
                              </p:par>
                            </p:childTnLst>
                          </p:cTn>
                        </p:par>
                        <p:par>
                          <p:cTn id="9" fill="hold">
                            <p:stCondLst>
                              <p:cond delay="50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2" presetClass="entr" presetSubtype="2" fill="hold" grpId="0" nodeType="withEffect">
                                  <p:stCondLst>
                                    <p:cond delay="20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1+#ppt_w/2"/>
                                          </p:val>
                                        </p:tav>
                                        <p:tav tm="100000">
                                          <p:val>
                                            <p:strVal val="#ppt_x"/>
                                          </p:val>
                                        </p:tav>
                                      </p:tavLst>
                                    </p:anim>
                                    <p:anim calcmode="lin" valueType="num">
                                      <p:cBhvr additive="base">
                                        <p:cTn id="1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 grpId="0" animBg="1"/>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1942430" y="3572708"/>
            <a:ext cx="4018263" cy="4018263"/>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3236686" y="1698171"/>
            <a:ext cx="943428" cy="29464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688114" y="2674801"/>
            <a:ext cx="4003019" cy="1200329"/>
          </a:xfrm>
          <a:prstGeom prst="rect">
            <a:avLst/>
          </a:prstGeom>
          <a:noFill/>
        </p:spPr>
        <p:txBody>
          <a:bodyPr wrap="none" rtlCol="0">
            <a:spAutoFit/>
          </a:bodyPr>
          <a:lstStyle/>
          <a:p>
            <a:r>
              <a:rPr lang="en-US" altLang="zh-CN" sz="7200" dirty="0">
                <a:latin typeface="苹方 细体" panose="020B0200000000000000" pitchFamily="34" charset="-122"/>
                <a:ea typeface="苹方 细体" panose="020B0200000000000000" pitchFamily="34" charset="-122"/>
              </a:rPr>
              <a:t>Part One</a:t>
            </a:r>
            <a:endParaRPr lang="zh-CN" altLang="en-US" sz="7200" dirty="0">
              <a:latin typeface="苹方 细体" panose="020B0200000000000000" pitchFamily="34" charset="-122"/>
              <a:ea typeface="苹方 细体" panose="020B0200000000000000" pitchFamily="34" charset="-122"/>
            </a:endParaRPr>
          </a:p>
        </p:txBody>
      </p:sp>
      <p:sp>
        <p:nvSpPr>
          <p:cNvPr id="5" name="椭圆 4"/>
          <p:cNvSpPr/>
          <p:nvPr/>
        </p:nvSpPr>
        <p:spPr>
          <a:xfrm>
            <a:off x="9315686" y="-970264"/>
            <a:ext cx="3466721" cy="3466721"/>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688114" y="3875130"/>
            <a:ext cx="4746172" cy="768350"/>
          </a:xfrm>
          <a:prstGeom prst="rect">
            <a:avLst/>
          </a:prstGeom>
          <a:solidFill>
            <a:schemeClr val="tx1">
              <a:lumMod val="85000"/>
              <a:lumOff val="15000"/>
            </a:schemeClr>
          </a:solidFill>
        </p:spPr>
        <p:txBody>
          <a:bodyPr wrap="square" lIns="90000" rtlCol="0">
            <a:spAutoFit/>
          </a:bodyPr>
          <a:lstStyle/>
          <a:p>
            <a:r>
              <a:rPr lang="en-US" altLang="zh-CN" sz="4400" spc="300" dirty="0">
                <a:solidFill>
                  <a:schemeClr val="bg1"/>
                </a:solidFill>
                <a:latin typeface="苹方 中等" panose="020B0400000000000000" pitchFamily="34" charset="-122"/>
                <a:ea typeface="苹方 中等" panose="020B0400000000000000" pitchFamily="34" charset="-122"/>
              </a:rPr>
              <a:t>数电和模电本身</a:t>
            </a:r>
            <a:endParaRPr lang="en-US" altLang="zh-CN" sz="4400" spc="300" dirty="0">
              <a:solidFill>
                <a:schemeClr val="bg1"/>
              </a:solidFill>
              <a:latin typeface="苹方 中等" panose="020B0400000000000000" pitchFamily="34" charset="-122"/>
              <a:ea typeface="苹方 中等" panose="020B04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strVal val="4/3*#ppt_w"/>
                                          </p:val>
                                        </p:tav>
                                        <p:tav tm="100000">
                                          <p:val>
                                            <p:strVal val="#ppt_w"/>
                                          </p:val>
                                        </p:tav>
                                      </p:tavLst>
                                    </p:anim>
                                    <p:anim calcmode="lin" valueType="num">
                                      <p:cBhvr>
                                        <p:cTn id="12" dur="500" fill="hold"/>
                                        <p:tgtEl>
                                          <p:spTgt spid="5"/>
                                        </p:tgtEl>
                                        <p:attrNameLst>
                                          <p:attrName>ppt_h</p:attrName>
                                        </p:attrNameLst>
                                      </p:cBhvr>
                                      <p:tavLst>
                                        <p:tav tm="0">
                                          <p:val>
                                            <p:strVal val="4/3*#ppt_h"/>
                                          </p:val>
                                        </p:tav>
                                        <p:tav tm="100000">
                                          <p:val>
                                            <p:strVal val="#ppt_h"/>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0-#ppt_h/2"/>
                                          </p:val>
                                        </p:tav>
                                        <p:tav tm="100000">
                                          <p:val>
                                            <p:strVal val="#ppt_y"/>
                                          </p:val>
                                        </p:tav>
                                      </p:tavLst>
                                    </p:anim>
                                  </p:childTnLst>
                                </p:cTn>
                              </p:par>
                              <p:par>
                                <p:cTn id="18" presetID="49" presetClass="entr" presetSubtype="0" decel="100000" fill="hold" grpId="1" nodeType="with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p:cTn id="20" dur="500" fill="hold"/>
                                        <p:tgtEl>
                                          <p:spTgt spid="2"/>
                                        </p:tgtEl>
                                        <p:attrNameLst>
                                          <p:attrName>ppt_w</p:attrName>
                                        </p:attrNameLst>
                                      </p:cBhvr>
                                      <p:tavLst>
                                        <p:tav tm="0">
                                          <p:val>
                                            <p:fltVal val="0"/>
                                          </p:val>
                                        </p:tav>
                                        <p:tav tm="100000">
                                          <p:val>
                                            <p:strVal val="#ppt_w"/>
                                          </p:val>
                                        </p:tav>
                                      </p:tavLst>
                                    </p:anim>
                                    <p:anim calcmode="lin" valueType="num">
                                      <p:cBhvr>
                                        <p:cTn id="21" dur="500" fill="hold"/>
                                        <p:tgtEl>
                                          <p:spTgt spid="2"/>
                                        </p:tgtEl>
                                        <p:attrNameLst>
                                          <p:attrName>ppt_h</p:attrName>
                                        </p:attrNameLst>
                                      </p:cBhvr>
                                      <p:tavLst>
                                        <p:tav tm="0">
                                          <p:val>
                                            <p:fltVal val="0"/>
                                          </p:val>
                                        </p:tav>
                                        <p:tav tm="100000">
                                          <p:val>
                                            <p:strVal val="#ppt_h"/>
                                          </p:val>
                                        </p:tav>
                                      </p:tavLst>
                                    </p:anim>
                                    <p:anim calcmode="lin" valueType="num">
                                      <p:cBhvr>
                                        <p:cTn id="22" dur="500" fill="hold"/>
                                        <p:tgtEl>
                                          <p:spTgt spid="2"/>
                                        </p:tgtEl>
                                        <p:attrNameLst>
                                          <p:attrName>style.rotation</p:attrName>
                                        </p:attrNameLst>
                                      </p:cBhvr>
                                      <p:tavLst>
                                        <p:tav tm="0">
                                          <p:val>
                                            <p:fltVal val="360"/>
                                          </p:val>
                                        </p:tav>
                                        <p:tav tm="100000">
                                          <p:val>
                                            <p:fltVal val="0"/>
                                          </p:val>
                                        </p:tav>
                                      </p:tavLst>
                                    </p:anim>
                                    <p:animEffect transition="in" filter="fade">
                                      <p:cBhvr>
                                        <p:cTn id="23" dur="500"/>
                                        <p:tgtEl>
                                          <p:spTgt spid="2"/>
                                        </p:tgtEl>
                                      </p:cBhvr>
                                    </p:animEffect>
                                  </p:childTnLst>
                                </p:cTn>
                              </p:par>
                              <p:par>
                                <p:cTn id="24" presetID="2" presetClass="entr" presetSubtype="2"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additive="base">
                                        <p:cTn id="26" dur="500" fill="hold"/>
                                        <p:tgtEl>
                                          <p:spTgt spid="6"/>
                                        </p:tgtEl>
                                        <p:attrNameLst>
                                          <p:attrName>ppt_x</p:attrName>
                                        </p:attrNameLst>
                                      </p:cBhvr>
                                      <p:tavLst>
                                        <p:tav tm="0">
                                          <p:val>
                                            <p:strVal val="1+#ppt_w/2"/>
                                          </p:val>
                                        </p:tav>
                                        <p:tav tm="100000">
                                          <p:val>
                                            <p:strVal val="#ppt_x"/>
                                          </p:val>
                                        </p:tav>
                                      </p:tavLst>
                                    </p:anim>
                                    <p:anim calcmode="lin" valueType="num">
                                      <p:cBhvr additive="base">
                                        <p:cTn id="27" dur="500" fill="hold"/>
                                        <p:tgtEl>
                                          <p:spTgt spid="6"/>
                                        </p:tgtEl>
                                        <p:attrNameLst>
                                          <p:attrName>ppt_y</p:attrName>
                                        </p:attrNameLst>
                                      </p:cBhvr>
                                      <p:tavLst>
                                        <p:tav tm="0">
                                          <p:val>
                                            <p:strVal val="#ppt_y"/>
                                          </p:val>
                                        </p:tav>
                                        <p:tav tm="100000">
                                          <p:val>
                                            <p:strVal val="#ppt_y"/>
                                          </p:val>
                                        </p:tav>
                                      </p:tavLst>
                                    </p:anim>
                                  </p:childTnLst>
                                </p:cTn>
                              </p:par>
                              <p:par>
                                <p:cTn id="28" presetID="49" presetClass="entr" presetSubtype="0" decel="100000" fill="hold" grpId="1" nodeType="with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p:cTn id="30" dur="500" fill="hold"/>
                                        <p:tgtEl>
                                          <p:spTgt spid="6"/>
                                        </p:tgtEl>
                                        <p:attrNameLst>
                                          <p:attrName>ppt_w</p:attrName>
                                        </p:attrNameLst>
                                      </p:cBhvr>
                                      <p:tavLst>
                                        <p:tav tm="0">
                                          <p:val>
                                            <p:fltVal val="0"/>
                                          </p:val>
                                        </p:tav>
                                        <p:tav tm="100000">
                                          <p:val>
                                            <p:strVal val="#ppt_w"/>
                                          </p:val>
                                        </p:tav>
                                      </p:tavLst>
                                    </p:anim>
                                    <p:anim calcmode="lin" valueType="num">
                                      <p:cBhvr>
                                        <p:cTn id="31" dur="500" fill="hold"/>
                                        <p:tgtEl>
                                          <p:spTgt spid="6"/>
                                        </p:tgtEl>
                                        <p:attrNameLst>
                                          <p:attrName>ppt_h</p:attrName>
                                        </p:attrNameLst>
                                      </p:cBhvr>
                                      <p:tavLst>
                                        <p:tav tm="0">
                                          <p:val>
                                            <p:fltVal val="0"/>
                                          </p:val>
                                        </p:tav>
                                        <p:tav tm="100000">
                                          <p:val>
                                            <p:strVal val="#ppt_h"/>
                                          </p:val>
                                        </p:tav>
                                      </p:tavLst>
                                    </p:anim>
                                    <p:anim calcmode="lin" valueType="num">
                                      <p:cBhvr>
                                        <p:cTn id="32" dur="500" fill="hold"/>
                                        <p:tgtEl>
                                          <p:spTgt spid="6"/>
                                        </p:tgtEl>
                                        <p:attrNameLst>
                                          <p:attrName>style.rotation</p:attrName>
                                        </p:attrNameLst>
                                      </p:cBhvr>
                                      <p:tavLst>
                                        <p:tav tm="0">
                                          <p:val>
                                            <p:fltVal val="360"/>
                                          </p:val>
                                        </p:tav>
                                        <p:tav tm="100000">
                                          <p:val>
                                            <p:fltVal val="0"/>
                                          </p:val>
                                        </p:tav>
                                      </p:tavLst>
                                    </p:anim>
                                    <p:animEffect transition="in" filter="fade">
                                      <p:cBhvr>
                                        <p:cTn id="33" dur="500"/>
                                        <p:tgtEl>
                                          <p:spTgt spid="6"/>
                                        </p:tgtEl>
                                      </p:cBhvr>
                                    </p:animEffect>
                                  </p:childTnLst>
                                </p:cTn>
                              </p:par>
                            </p:childTnLst>
                          </p:cTn>
                        </p:par>
                        <p:par>
                          <p:cTn id="34" fill="hold">
                            <p:stCondLst>
                              <p:cond delay="1000"/>
                            </p:stCondLst>
                            <p:childTnLst>
                              <p:par>
                                <p:cTn id="35" presetID="42" presetClass="entr" presetSubtype="0" fill="hold" grpId="0" nodeType="after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1000"/>
                                        <p:tgtEl>
                                          <p:spTgt spid="4"/>
                                        </p:tgtEl>
                                      </p:cBhvr>
                                    </p:animEffect>
                                    <p:anim calcmode="lin" valueType="num">
                                      <p:cBhvr>
                                        <p:cTn id="38" dur="1000" fill="hold"/>
                                        <p:tgtEl>
                                          <p:spTgt spid="4"/>
                                        </p:tgtEl>
                                        <p:attrNameLst>
                                          <p:attrName>ppt_x</p:attrName>
                                        </p:attrNameLst>
                                      </p:cBhvr>
                                      <p:tavLst>
                                        <p:tav tm="0">
                                          <p:val>
                                            <p:strVal val="#ppt_x"/>
                                          </p:val>
                                        </p:tav>
                                        <p:tav tm="100000">
                                          <p:val>
                                            <p:strVal val="#ppt_x"/>
                                          </p:val>
                                        </p:tav>
                                      </p:tavLst>
                                    </p:anim>
                                    <p:anim calcmode="lin" valueType="num">
                                      <p:cBhvr>
                                        <p:cTn id="3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 grpId="0" animBg="1"/>
      <p:bldP spid="2" grpId="1" animBg="1"/>
      <p:bldP spid="4" grpId="0"/>
      <p:bldP spid="5" grpId="0" animBg="1"/>
      <p:bldP spid="6" grpId="0" bldLvl="0" animBg="1"/>
      <p:bldP spid="6" grpId="1"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 name="图片占位符 62"/>
          <p:cNvPicPr>
            <a:picLocks noGrp="1" noChangeAspect="1"/>
          </p:cNvPicPr>
          <p:nvPr>
            <p:ph type="pic" sz="quarter" idx="10"/>
          </p:nvPr>
        </p:nvPicPr>
        <p:blipFill>
          <a:blip r:embed="rId1" cstate="print">
            <a:extLst>
              <a:ext uri="{28A0092B-C50C-407E-A947-70E740481C1C}">
                <a14:useLocalDpi xmlns:a14="http://schemas.microsoft.com/office/drawing/2010/main" val="0"/>
              </a:ext>
            </a:extLst>
          </a:blip>
          <a:srcRect t="7813" b="7813"/>
          <a:stretch>
            <a:fillRect/>
          </a:stretch>
        </p:blipFill>
        <p:spPr/>
      </p:pic>
      <p:sp>
        <p:nvSpPr>
          <p:cNvPr id="61" name="矩形 60"/>
          <p:cNvSpPr/>
          <p:nvPr/>
        </p:nvSpPr>
        <p:spPr>
          <a:xfrm>
            <a:off x="0" y="0"/>
            <a:ext cx="12192000" cy="685800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苹方 中等" panose="020B0400000000000000" pitchFamily="34" charset="-122"/>
              <a:ea typeface="苹方 中等" panose="020B0400000000000000" pitchFamily="34" charset="-122"/>
            </a:endParaRPr>
          </a:p>
        </p:txBody>
      </p:sp>
      <p:sp>
        <p:nvSpPr>
          <p:cNvPr id="2" name="矩形 1"/>
          <p:cNvSpPr/>
          <p:nvPr/>
        </p:nvSpPr>
        <p:spPr>
          <a:xfrm>
            <a:off x="0" y="0"/>
            <a:ext cx="798286" cy="79828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苹方 中等" panose="020B0400000000000000" pitchFamily="34" charset="-122"/>
                <a:ea typeface="苹方 中等" panose="020B0400000000000000" pitchFamily="34" charset="-122"/>
              </a:rPr>
              <a:t>1</a:t>
            </a:r>
            <a:endParaRPr lang="zh-CN" altLang="en-US" sz="2800" dirty="0">
              <a:latin typeface="苹方 中等" panose="020B0400000000000000" pitchFamily="34" charset="-122"/>
              <a:ea typeface="苹方 中等" panose="020B0400000000000000" pitchFamily="34" charset="-122"/>
            </a:endParaRPr>
          </a:p>
        </p:txBody>
      </p:sp>
      <p:sp>
        <p:nvSpPr>
          <p:cNvPr id="3" name="文本框 2"/>
          <p:cNvSpPr txBox="1"/>
          <p:nvPr/>
        </p:nvSpPr>
        <p:spPr>
          <a:xfrm>
            <a:off x="947082" y="309128"/>
            <a:ext cx="5466080" cy="583565"/>
          </a:xfrm>
          <a:prstGeom prst="rect">
            <a:avLst/>
          </a:prstGeom>
          <a:noFill/>
        </p:spPr>
        <p:txBody>
          <a:bodyPr wrap="none" rtlCol="0">
            <a:spAutoFit/>
          </a:bodyPr>
          <a:lstStyle>
            <a:defPPr>
              <a:defRPr lang="zh-CN"/>
            </a:defPPr>
            <a:lvl1pPr>
              <a:defRPr sz="3200">
                <a:latin typeface="苹方 粗体" panose="020B0600000000000000" pitchFamily="34" charset="-122"/>
                <a:ea typeface="苹方 粗体" panose="020B0600000000000000" pitchFamily="34" charset="-122"/>
              </a:defRPr>
            </a:lvl1pPr>
          </a:lstStyle>
          <a:p>
            <a:r>
              <a:rPr lang="zh-CN" altLang="en-US" dirty="0"/>
              <a:t>模电（电路与电子</a:t>
            </a:r>
            <a:r>
              <a:rPr lang="zh-CN" altLang="en-US" dirty="0"/>
              <a:t>学）学</a:t>
            </a:r>
            <a:r>
              <a:rPr lang="zh-CN" altLang="en-US" dirty="0"/>
              <a:t>什么</a:t>
            </a:r>
            <a:endParaRPr lang="zh-CN" altLang="en-US" dirty="0"/>
          </a:p>
        </p:txBody>
      </p:sp>
      <p:sp>
        <p:nvSpPr>
          <p:cNvPr id="4" name="矩形 3"/>
          <p:cNvSpPr/>
          <p:nvPr/>
        </p:nvSpPr>
        <p:spPr>
          <a:xfrm>
            <a:off x="0" y="3612445"/>
            <a:ext cx="12192000" cy="15804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苹方 中等" panose="020B0400000000000000" pitchFamily="34" charset="-122"/>
              <a:ea typeface="苹方 中等" panose="020B0400000000000000" pitchFamily="34" charset="-122"/>
            </a:endParaRPr>
          </a:p>
        </p:txBody>
      </p:sp>
      <p:grpSp>
        <p:nvGrpSpPr>
          <p:cNvPr id="7" name="组合 6"/>
          <p:cNvGrpSpPr/>
          <p:nvPr/>
        </p:nvGrpSpPr>
        <p:grpSpPr>
          <a:xfrm>
            <a:off x="1494246" y="3492331"/>
            <a:ext cx="401093" cy="401093"/>
            <a:chOff x="2099733" y="2528711"/>
            <a:chExt cx="620889" cy="620889"/>
          </a:xfrm>
        </p:grpSpPr>
        <p:sp>
          <p:nvSpPr>
            <p:cNvPr id="5" name="椭圆 4"/>
            <p:cNvSpPr/>
            <p:nvPr/>
          </p:nvSpPr>
          <p:spPr>
            <a:xfrm>
              <a:off x="2099733" y="2528711"/>
              <a:ext cx="620889" cy="620889"/>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苹方 中等" panose="020B0400000000000000" pitchFamily="34" charset="-122"/>
                <a:ea typeface="苹方 中等" panose="020B0400000000000000" pitchFamily="34" charset="-122"/>
              </a:endParaRPr>
            </a:p>
          </p:txBody>
        </p:sp>
        <p:sp>
          <p:nvSpPr>
            <p:cNvPr id="6" name="椭圆 5"/>
            <p:cNvSpPr/>
            <p:nvPr/>
          </p:nvSpPr>
          <p:spPr>
            <a:xfrm>
              <a:off x="2212621" y="2641598"/>
              <a:ext cx="395114" cy="39511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苹方 中等" panose="020B0400000000000000" pitchFamily="34" charset="-122"/>
                <a:ea typeface="苹方 中等" panose="020B0400000000000000" pitchFamily="34" charset="-122"/>
              </a:endParaRPr>
            </a:p>
          </p:txBody>
        </p:sp>
      </p:grpSp>
      <p:grpSp>
        <p:nvGrpSpPr>
          <p:cNvPr id="8" name="组合 7"/>
          <p:cNvGrpSpPr/>
          <p:nvPr/>
        </p:nvGrpSpPr>
        <p:grpSpPr>
          <a:xfrm>
            <a:off x="4428385" y="3489509"/>
            <a:ext cx="401093" cy="401093"/>
            <a:chOff x="2099733" y="2528711"/>
            <a:chExt cx="620889" cy="620889"/>
          </a:xfrm>
        </p:grpSpPr>
        <p:sp>
          <p:nvSpPr>
            <p:cNvPr id="9" name="椭圆 8"/>
            <p:cNvSpPr/>
            <p:nvPr/>
          </p:nvSpPr>
          <p:spPr>
            <a:xfrm>
              <a:off x="2099733" y="2528711"/>
              <a:ext cx="620889" cy="620889"/>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苹方 中等" panose="020B0400000000000000" pitchFamily="34" charset="-122"/>
                <a:ea typeface="苹方 中等" panose="020B0400000000000000" pitchFamily="34" charset="-122"/>
              </a:endParaRPr>
            </a:p>
          </p:txBody>
        </p:sp>
        <p:sp>
          <p:nvSpPr>
            <p:cNvPr id="10" name="椭圆 9"/>
            <p:cNvSpPr/>
            <p:nvPr/>
          </p:nvSpPr>
          <p:spPr>
            <a:xfrm>
              <a:off x="2212621" y="2641598"/>
              <a:ext cx="395114" cy="39511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苹方 中等" panose="020B0400000000000000" pitchFamily="34" charset="-122"/>
                <a:ea typeface="苹方 中等" panose="020B0400000000000000" pitchFamily="34" charset="-122"/>
              </a:endParaRPr>
            </a:p>
          </p:txBody>
        </p:sp>
      </p:grpSp>
      <p:grpSp>
        <p:nvGrpSpPr>
          <p:cNvPr id="11" name="组合 10"/>
          <p:cNvGrpSpPr/>
          <p:nvPr/>
        </p:nvGrpSpPr>
        <p:grpSpPr>
          <a:xfrm>
            <a:off x="7362523" y="3489509"/>
            <a:ext cx="401093" cy="401093"/>
            <a:chOff x="2099733" y="2528711"/>
            <a:chExt cx="620889" cy="620889"/>
          </a:xfrm>
        </p:grpSpPr>
        <p:sp>
          <p:nvSpPr>
            <p:cNvPr id="12" name="椭圆 11"/>
            <p:cNvSpPr/>
            <p:nvPr/>
          </p:nvSpPr>
          <p:spPr>
            <a:xfrm>
              <a:off x="2099733" y="2528711"/>
              <a:ext cx="620889" cy="620889"/>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苹方 中等" panose="020B0400000000000000" pitchFamily="34" charset="-122"/>
                <a:ea typeface="苹方 中等" panose="020B0400000000000000" pitchFamily="34" charset="-122"/>
              </a:endParaRPr>
            </a:p>
          </p:txBody>
        </p:sp>
        <p:sp>
          <p:nvSpPr>
            <p:cNvPr id="13" name="椭圆 12"/>
            <p:cNvSpPr/>
            <p:nvPr/>
          </p:nvSpPr>
          <p:spPr>
            <a:xfrm>
              <a:off x="2212621" y="2641598"/>
              <a:ext cx="395114" cy="39511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苹方 中等" panose="020B0400000000000000" pitchFamily="34" charset="-122"/>
                <a:ea typeface="苹方 中等" panose="020B0400000000000000" pitchFamily="34" charset="-122"/>
              </a:endParaRPr>
            </a:p>
          </p:txBody>
        </p:sp>
      </p:grpSp>
      <p:grpSp>
        <p:nvGrpSpPr>
          <p:cNvPr id="17" name="组合 16"/>
          <p:cNvGrpSpPr/>
          <p:nvPr/>
        </p:nvGrpSpPr>
        <p:grpSpPr>
          <a:xfrm>
            <a:off x="1567158" y="4019210"/>
            <a:ext cx="4145280" cy="1952612"/>
            <a:chOff x="1567158" y="4019210"/>
            <a:chExt cx="4145280" cy="1952612"/>
          </a:xfrm>
        </p:grpSpPr>
        <p:sp>
          <p:nvSpPr>
            <p:cNvPr id="39" name="自由: 形状 38"/>
            <p:cNvSpPr/>
            <p:nvPr/>
          </p:nvSpPr>
          <p:spPr>
            <a:xfrm>
              <a:off x="1674867" y="4019210"/>
              <a:ext cx="3732510" cy="1952612"/>
            </a:xfrm>
            <a:custGeom>
              <a:avLst/>
              <a:gdLst>
                <a:gd name="connsiteX0" fmla="*/ 0 w 3732510"/>
                <a:gd name="connsiteY0" fmla="*/ 293512 h 2178757"/>
                <a:gd name="connsiteX1" fmla="*/ 3732510 w 3732510"/>
                <a:gd name="connsiteY1" fmla="*/ 293512 h 2178757"/>
                <a:gd name="connsiteX2" fmla="*/ 3732510 w 3732510"/>
                <a:gd name="connsiteY2" fmla="*/ 2178757 h 2178757"/>
                <a:gd name="connsiteX3" fmla="*/ 0 w 3732510"/>
                <a:gd name="connsiteY3" fmla="*/ 2178757 h 2178757"/>
                <a:gd name="connsiteX4" fmla="*/ 0 w 3732510"/>
                <a:gd name="connsiteY4" fmla="*/ 0 h 2178757"/>
                <a:gd name="connsiteX5" fmla="*/ 220471 w 3732510"/>
                <a:gd name="connsiteY5" fmla="*/ 293511 h 2178757"/>
                <a:gd name="connsiteX6" fmla="*/ 0 w 3732510"/>
                <a:gd name="connsiteY6" fmla="*/ 293511 h 2178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32510" h="2178757">
                  <a:moveTo>
                    <a:pt x="0" y="293512"/>
                  </a:moveTo>
                  <a:lnTo>
                    <a:pt x="3732510" y="293512"/>
                  </a:lnTo>
                  <a:lnTo>
                    <a:pt x="3732510" y="2178757"/>
                  </a:lnTo>
                  <a:lnTo>
                    <a:pt x="0" y="2178757"/>
                  </a:lnTo>
                  <a:close/>
                  <a:moveTo>
                    <a:pt x="0" y="0"/>
                  </a:moveTo>
                  <a:lnTo>
                    <a:pt x="220471" y="293511"/>
                  </a:lnTo>
                  <a:lnTo>
                    <a:pt x="0" y="293511"/>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苹方 中等" panose="020B0400000000000000" pitchFamily="34" charset="-122"/>
                <a:ea typeface="苹方 中等" panose="020B0400000000000000" pitchFamily="34" charset="-122"/>
              </a:endParaRPr>
            </a:p>
          </p:txBody>
        </p:sp>
        <p:sp>
          <p:nvSpPr>
            <p:cNvPr id="40" name="文本框 39"/>
            <p:cNvSpPr txBox="1"/>
            <p:nvPr/>
          </p:nvSpPr>
          <p:spPr>
            <a:xfrm>
              <a:off x="1567158" y="4561500"/>
              <a:ext cx="4145280" cy="1198880"/>
            </a:xfrm>
            <a:prstGeom prst="rect">
              <a:avLst/>
            </a:prstGeom>
            <a:noFill/>
          </p:spPr>
          <p:txBody>
            <a:bodyPr wrap="none" rtlCol="0">
              <a:spAutoFit/>
            </a:bodyPr>
            <a:lstStyle/>
            <a:p>
              <a:pPr algn="ctr"/>
              <a:r>
                <a:rPr lang="zh-CN" altLang="en-US" sz="2400" dirty="0">
                  <a:solidFill>
                    <a:schemeClr val="bg1"/>
                  </a:solidFill>
                  <a:latin typeface="苹方 中等" panose="020B0400000000000000" pitchFamily="34" charset="-122"/>
                  <a:ea typeface="苹方 中等" panose="020B0400000000000000" pitchFamily="34" charset="-122"/>
                </a:rPr>
                <a:t>基础电路</a:t>
              </a:r>
              <a:r>
                <a:rPr lang="zh-CN" altLang="en-US" sz="2400" dirty="0">
                  <a:solidFill>
                    <a:schemeClr val="bg1"/>
                  </a:solidFill>
                  <a:latin typeface="苹方 中等" panose="020B0400000000000000" pitchFamily="34" charset="-122"/>
                  <a:ea typeface="苹方 中等" panose="020B0400000000000000" pitchFamily="34" charset="-122"/>
                </a:rPr>
                <a:t>元件（电阻、电容、</a:t>
              </a:r>
              <a:endParaRPr lang="zh-CN" altLang="en-US" sz="2400" dirty="0">
                <a:solidFill>
                  <a:schemeClr val="bg1"/>
                </a:solidFill>
                <a:latin typeface="苹方 中等" panose="020B0400000000000000" pitchFamily="34" charset="-122"/>
                <a:ea typeface="苹方 中等" panose="020B0400000000000000" pitchFamily="34" charset="-122"/>
              </a:endParaRPr>
            </a:p>
            <a:p>
              <a:pPr algn="ctr"/>
              <a:r>
                <a:rPr lang="zh-CN" altLang="en-US" sz="2400" dirty="0">
                  <a:solidFill>
                    <a:schemeClr val="bg1"/>
                  </a:solidFill>
                  <a:latin typeface="苹方 中等" panose="020B0400000000000000" pitchFamily="34" charset="-122"/>
                  <a:ea typeface="苹方 中等" panose="020B0400000000000000" pitchFamily="34" charset="-122"/>
                </a:rPr>
                <a:t>二极管、稳压管、三极管、</a:t>
              </a:r>
              <a:endParaRPr lang="zh-CN" altLang="en-US" sz="2400" dirty="0">
                <a:solidFill>
                  <a:schemeClr val="bg1"/>
                </a:solidFill>
                <a:latin typeface="苹方 中等" panose="020B0400000000000000" pitchFamily="34" charset="-122"/>
                <a:ea typeface="苹方 中等" panose="020B0400000000000000" pitchFamily="34" charset="-122"/>
              </a:endParaRPr>
            </a:p>
            <a:p>
              <a:pPr algn="ctr"/>
              <a:r>
                <a:rPr lang="zh-CN" altLang="en-US" sz="2400" dirty="0">
                  <a:solidFill>
                    <a:schemeClr val="bg1"/>
                  </a:solidFill>
                  <a:latin typeface="苹方 中等" panose="020B0400000000000000" pitchFamily="34" charset="-122"/>
                  <a:ea typeface="苹方 中等" panose="020B0400000000000000" pitchFamily="34" charset="-122"/>
                </a:rPr>
                <a:t>比较器、运放、MOSFET</a:t>
              </a:r>
              <a:endParaRPr lang="zh-CN" altLang="en-US" sz="2400" dirty="0">
                <a:solidFill>
                  <a:schemeClr val="bg1"/>
                </a:solidFill>
                <a:latin typeface="苹方 中等" panose="020B0400000000000000" pitchFamily="34" charset="-122"/>
                <a:ea typeface="苹方 中等" panose="020B0400000000000000" pitchFamily="34" charset="-122"/>
              </a:endParaRPr>
            </a:p>
          </p:txBody>
        </p:sp>
        <p:sp>
          <p:nvSpPr>
            <p:cNvPr id="41" name="矩形 40"/>
            <p:cNvSpPr/>
            <p:nvPr/>
          </p:nvSpPr>
          <p:spPr>
            <a:xfrm>
              <a:off x="1855884" y="4883614"/>
              <a:ext cx="3370475" cy="450850"/>
            </a:xfrm>
            <a:prstGeom prst="rect">
              <a:avLst/>
            </a:prstGeom>
          </p:spPr>
          <p:txBody>
            <a:bodyPr wrap="square">
              <a:spAutoFit/>
            </a:bodyPr>
            <a:lstStyle/>
            <a:p>
              <a:pPr>
                <a:lnSpc>
                  <a:spcPct val="130000"/>
                </a:lnSpc>
              </a:pPr>
              <a:endParaRPr lang="zh-CN" altLang="en-US" dirty="0">
                <a:solidFill>
                  <a:schemeClr val="bg1"/>
                </a:solidFill>
              </a:endParaRPr>
            </a:p>
          </p:txBody>
        </p:sp>
      </p:grpSp>
      <p:grpSp>
        <p:nvGrpSpPr>
          <p:cNvPr id="19" name="组合 18"/>
          <p:cNvGrpSpPr/>
          <p:nvPr/>
        </p:nvGrpSpPr>
        <p:grpSpPr>
          <a:xfrm>
            <a:off x="7563555" y="4019210"/>
            <a:ext cx="4232091" cy="1983077"/>
            <a:chOff x="7563555" y="4019210"/>
            <a:chExt cx="4232091" cy="1983077"/>
          </a:xfrm>
        </p:grpSpPr>
        <p:sp>
          <p:nvSpPr>
            <p:cNvPr id="36" name="矩形 35"/>
            <p:cNvSpPr/>
            <p:nvPr/>
          </p:nvSpPr>
          <p:spPr>
            <a:xfrm>
              <a:off x="7563555" y="4312722"/>
              <a:ext cx="3732510" cy="168956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苹方 中等" panose="020B0400000000000000" pitchFamily="34" charset="-122"/>
                <a:ea typeface="苹方 中等" panose="020B0400000000000000" pitchFamily="34" charset="-122"/>
              </a:endParaRPr>
            </a:p>
          </p:txBody>
        </p:sp>
        <p:sp>
          <p:nvSpPr>
            <p:cNvPr id="37" name="直角三角形 36"/>
            <p:cNvSpPr/>
            <p:nvPr/>
          </p:nvSpPr>
          <p:spPr>
            <a:xfrm>
              <a:off x="7563555" y="4019210"/>
              <a:ext cx="220471" cy="293511"/>
            </a:xfrm>
            <a:prstGeom prst="rtTriangl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苹方 中等" panose="020B0400000000000000" pitchFamily="34" charset="-122"/>
                <a:ea typeface="苹方 中等" panose="020B0400000000000000" pitchFamily="34" charset="-122"/>
              </a:endParaRPr>
            </a:p>
          </p:txBody>
        </p:sp>
        <p:sp>
          <p:nvSpPr>
            <p:cNvPr id="42" name="文本框 41"/>
            <p:cNvSpPr txBox="1"/>
            <p:nvPr/>
          </p:nvSpPr>
          <p:spPr>
            <a:xfrm>
              <a:off x="7690675" y="4561500"/>
              <a:ext cx="3535680" cy="1198880"/>
            </a:xfrm>
            <a:prstGeom prst="rect">
              <a:avLst/>
            </a:prstGeom>
            <a:noFill/>
          </p:spPr>
          <p:txBody>
            <a:bodyPr wrap="none" rtlCol="0">
              <a:spAutoFit/>
            </a:bodyPr>
            <a:lstStyle/>
            <a:p>
              <a:pPr algn="r"/>
              <a:r>
                <a:rPr lang="zh-CN" altLang="en-US" sz="2400" dirty="0">
                  <a:solidFill>
                    <a:schemeClr val="bg1"/>
                  </a:solidFill>
                  <a:latin typeface="苹方 中等" panose="020B0400000000000000" pitchFamily="34" charset="-122"/>
                  <a:ea typeface="苹方 中等" panose="020B0400000000000000" pitchFamily="34" charset="-122"/>
                  <a:sym typeface="+mn-ea"/>
                </a:rPr>
                <a:t>电路分析（放大，振荡，</a:t>
              </a:r>
              <a:endParaRPr lang="zh-CN" altLang="en-US" sz="2400" dirty="0">
                <a:solidFill>
                  <a:schemeClr val="bg1"/>
                </a:solidFill>
                <a:latin typeface="苹方 中等" panose="020B0400000000000000" pitchFamily="34" charset="-122"/>
                <a:ea typeface="苹方 中等" panose="020B0400000000000000" pitchFamily="34" charset="-122"/>
              </a:endParaRPr>
            </a:p>
            <a:p>
              <a:pPr algn="r"/>
              <a:r>
                <a:rPr lang="zh-CN" altLang="en-US" sz="2400" dirty="0">
                  <a:solidFill>
                    <a:schemeClr val="bg1"/>
                  </a:solidFill>
                  <a:latin typeface="苹方 中等" panose="020B0400000000000000" pitchFamily="34" charset="-122"/>
                  <a:ea typeface="苹方 中等" panose="020B0400000000000000" pitchFamily="34" charset="-122"/>
                  <a:sym typeface="+mn-ea"/>
                </a:rPr>
                <a:t>反馈，频响，</a:t>
              </a:r>
              <a:endParaRPr lang="zh-CN" altLang="en-US" sz="2400" dirty="0">
                <a:solidFill>
                  <a:schemeClr val="bg1"/>
                </a:solidFill>
                <a:latin typeface="苹方 中等" panose="020B0400000000000000" pitchFamily="34" charset="-122"/>
                <a:ea typeface="苹方 中等" panose="020B0400000000000000" pitchFamily="34" charset="-122"/>
              </a:endParaRPr>
            </a:p>
            <a:p>
              <a:pPr algn="r"/>
              <a:r>
                <a:rPr lang="zh-CN" altLang="en-US" sz="2400" dirty="0">
                  <a:solidFill>
                    <a:schemeClr val="bg1"/>
                  </a:solidFill>
                  <a:latin typeface="苹方 中等" panose="020B0400000000000000" pitchFamily="34" charset="-122"/>
                  <a:ea typeface="苹方 中等" panose="020B0400000000000000" pitchFamily="34" charset="-122"/>
                  <a:sym typeface="+mn-ea"/>
                </a:rPr>
                <a:t>噪声，调制解调）</a:t>
              </a:r>
              <a:endParaRPr lang="zh-CN" altLang="en-US" sz="2400" dirty="0">
                <a:solidFill>
                  <a:schemeClr val="bg1"/>
                </a:solidFill>
                <a:latin typeface="苹方 中等" panose="020B0400000000000000" pitchFamily="34" charset="-122"/>
                <a:ea typeface="苹方 中等" panose="020B0400000000000000" pitchFamily="34" charset="-122"/>
              </a:endParaRPr>
            </a:p>
          </p:txBody>
        </p:sp>
        <p:sp>
          <p:nvSpPr>
            <p:cNvPr id="43" name="矩形 42"/>
            <p:cNvSpPr/>
            <p:nvPr/>
          </p:nvSpPr>
          <p:spPr>
            <a:xfrm>
              <a:off x="8425171" y="4533094"/>
              <a:ext cx="3370475" cy="450850"/>
            </a:xfrm>
            <a:prstGeom prst="rect">
              <a:avLst/>
            </a:prstGeom>
          </p:spPr>
          <p:txBody>
            <a:bodyPr wrap="square">
              <a:spAutoFit/>
            </a:bodyPr>
            <a:lstStyle/>
            <a:p>
              <a:pPr>
                <a:lnSpc>
                  <a:spcPct val="130000"/>
                </a:lnSpc>
              </a:pPr>
              <a:endParaRPr lang="zh-CN" altLang="en-US" dirty="0">
                <a:solidFill>
                  <a:schemeClr val="bg1"/>
                </a:solidFill>
              </a:endParaRPr>
            </a:p>
          </p:txBody>
        </p:sp>
      </p:grpSp>
      <p:grpSp>
        <p:nvGrpSpPr>
          <p:cNvPr id="18" name="组合 17"/>
          <p:cNvGrpSpPr/>
          <p:nvPr/>
        </p:nvGrpSpPr>
        <p:grpSpPr>
          <a:xfrm>
            <a:off x="896421" y="1436135"/>
            <a:ext cx="3788504" cy="1974775"/>
            <a:chOff x="896421" y="1436135"/>
            <a:chExt cx="3788504" cy="1974775"/>
          </a:xfrm>
        </p:grpSpPr>
        <p:sp>
          <p:nvSpPr>
            <p:cNvPr id="44" name="自由: 形状 43"/>
            <p:cNvSpPr/>
            <p:nvPr/>
          </p:nvSpPr>
          <p:spPr>
            <a:xfrm rot="10800000">
              <a:off x="896421" y="1436135"/>
              <a:ext cx="3732510" cy="1974775"/>
            </a:xfrm>
            <a:custGeom>
              <a:avLst/>
              <a:gdLst>
                <a:gd name="connsiteX0" fmla="*/ 0 w 3732510"/>
                <a:gd name="connsiteY0" fmla="*/ 293512 h 2178757"/>
                <a:gd name="connsiteX1" fmla="*/ 3732510 w 3732510"/>
                <a:gd name="connsiteY1" fmla="*/ 293512 h 2178757"/>
                <a:gd name="connsiteX2" fmla="*/ 3732510 w 3732510"/>
                <a:gd name="connsiteY2" fmla="*/ 2178757 h 2178757"/>
                <a:gd name="connsiteX3" fmla="*/ 0 w 3732510"/>
                <a:gd name="connsiteY3" fmla="*/ 2178757 h 2178757"/>
                <a:gd name="connsiteX4" fmla="*/ 0 w 3732510"/>
                <a:gd name="connsiteY4" fmla="*/ 0 h 2178757"/>
                <a:gd name="connsiteX5" fmla="*/ 220471 w 3732510"/>
                <a:gd name="connsiteY5" fmla="*/ 293511 h 2178757"/>
                <a:gd name="connsiteX6" fmla="*/ 0 w 3732510"/>
                <a:gd name="connsiteY6" fmla="*/ 293511 h 2178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32510" h="2178757">
                  <a:moveTo>
                    <a:pt x="0" y="293512"/>
                  </a:moveTo>
                  <a:lnTo>
                    <a:pt x="3732510" y="293512"/>
                  </a:lnTo>
                  <a:lnTo>
                    <a:pt x="3732510" y="2178757"/>
                  </a:lnTo>
                  <a:lnTo>
                    <a:pt x="0" y="2178757"/>
                  </a:lnTo>
                  <a:close/>
                  <a:moveTo>
                    <a:pt x="0" y="0"/>
                  </a:moveTo>
                  <a:lnTo>
                    <a:pt x="220471" y="293511"/>
                  </a:lnTo>
                  <a:lnTo>
                    <a:pt x="0" y="293511"/>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苹方 中等" panose="020B0400000000000000" pitchFamily="34" charset="-122"/>
                <a:ea typeface="苹方 中等" panose="020B0400000000000000" pitchFamily="34" charset="-122"/>
              </a:endParaRPr>
            </a:p>
          </p:txBody>
        </p:sp>
        <p:sp>
          <p:nvSpPr>
            <p:cNvPr id="46" name="文本框 45"/>
            <p:cNvSpPr txBox="1"/>
            <p:nvPr/>
          </p:nvSpPr>
          <p:spPr>
            <a:xfrm>
              <a:off x="4375045" y="1912564"/>
              <a:ext cx="309880" cy="460375"/>
            </a:xfrm>
            <a:prstGeom prst="rect">
              <a:avLst/>
            </a:prstGeom>
            <a:noFill/>
          </p:spPr>
          <p:txBody>
            <a:bodyPr wrap="none" rtlCol="0">
              <a:spAutoFit/>
            </a:bodyPr>
            <a:lstStyle/>
            <a:p>
              <a:pPr algn="r"/>
              <a:endParaRPr lang="zh-CN" altLang="en-US" sz="2400" dirty="0">
                <a:solidFill>
                  <a:schemeClr val="bg1"/>
                </a:solidFill>
                <a:latin typeface="苹方 中等" panose="020B0400000000000000" pitchFamily="34" charset="-122"/>
                <a:ea typeface="苹方 中等" panose="020B0400000000000000" pitchFamily="34" charset="-122"/>
              </a:endParaRPr>
            </a:p>
          </p:txBody>
        </p:sp>
        <p:sp>
          <p:nvSpPr>
            <p:cNvPr id="47" name="矩形 46"/>
            <p:cNvSpPr/>
            <p:nvPr/>
          </p:nvSpPr>
          <p:spPr>
            <a:xfrm>
              <a:off x="1077595" y="1912478"/>
              <a:ext cx="3370475" cy="450850"/>
            </a:xfrm>
            <a:prstGeom prst="rect">
              <a:avLst/>
            </a:prstGeom>
          </p:spPr>
          <p:txBody>
            <a:bodyPr wrap="square">
              <a:spAutoFit/>
            </a:bodyPr>
            <a:lstStyle/>
            <a:p>
              <a:pPr algn="r">
                <a:lnSpc>
                  <a:spcPct val="130000"/>
                </a:lnSpc>
              </a:pPr>
              <a:endParaRPr lang="zh-CN" altLang="en-US" dirty="0">
                <a:solidFill>
                  <a:schemeClr val="bg1"/>
                </a:solidFill>
              </a:endParaRPr>
            </a:p>
          </p:txBody>
        </p:sp>
      </p:grpSp>
      <p:sp>
        <p:nvSpPr>
          <p:cNvPr id="14" name="文本框 13"/>
          <p:cNvSpPr txBox="1"/>
          <p:nvPr/>
        </p:nvSpPr>
        <p:spPr>
          <a:xfrm>
            <a:off x="1027430" y="1516380"/>
            <a:ext cx="3347720" cy="1568450"/>
          </a:xfrm>
          <a:prstGeom prst="rect">
            <a:avLst/>
          </a:prstGeom>
          <a:noFill/>
        </p:spPr>
        <p:txBody>
          <a:bodyPr wrap="square" rtlCol="0" anchor="t">
            <a:spAutoFit/>
          </a:bodyPr>
          <a:p>
            <a:pPr algn="ctr"/>
            <a:r>
              <a:rPr lang="zh-CN" altLang="en-US" sz="2400" dirty="0">
                <a:solidFill>
                  <a:schemeClr val="bg1"/>
                </a:solidFill>
                <a:latin typeface="苹方 中等" panose="020B0400000000000000" pitchFamily="34" charset="-122"/>
                <a:ea typeface="苹方 中等" panose="020B0400000000000000" pitchFamily="34" charset="-122"/>
                <a:sym typeface="+mn-ea"/>
              </a:rPr>
              <a:t>半导体分立器件、</a:t>
            </a:r>
            <a:endParaRPr lang="zh-CN" altLang="en-US" sz="2400" dirty="0">
              <a:solidFill>
                <a:schemeClr val="bg1"/>
              </a:solidFill>
              <a:latin typeface="苹方 中等" panose="020B0400000000000000" pitchFamily="34" charset="-122"/>
              <a:ea typeface="苹方 中等" panose="020B0400000000000000" pitchFamily="34" charset="-122"/>
            </a:endParaRPr>
          </a:p>
          <a:p>
            <a:pPr algn="ctr"/>
            <a:r>
              <a:rPr lang="zh-CN" altLang="en-US" sz="2400" dirty="0">
                <a:solidFill>
                  <a:schemeClr val="bg1"/>
                </a:solidFill>
                <a:latin typeface="苹方 中等" panose="020B0400000000000000" pitchFamily="34" charset="-122"/>
                <a:ea typeface="苹方 中等" panose="020B0400000000000000" pitchFamily="34" charset="-122"/>
                <a:sym typeface="+mn-ea"/>
              </a:rPr>
              <a:t>集成组件特性（集成运放、</a:t>
            </a:r>
            <a:endParaRPr lang="zh-CN" altLang="en-US" sz="2400" dirty="0">
              <a:solidFill>
                <a:schemeClr val="bg1"/>
              </a:solidFill>
              <a:latin typeface="苹方 中等" panose="020B0400000000000000" pitchFamily="34" charset="-122"/>
              <a:ea typeface="苹方 中等" panose="020B0400000000000000" pitchFamily="34" charset="-122"/>
            </a:endParaRPr>
          </a:p>
          <a:p>
            <a:pPr algn="ctr"/>
            <a:r>
              <a:rPr lang="zh-CN" altLang="en-US" sz="2400" dirty="0">
                <a:solidFill>
                  <a:schemeClr val="bg1"/>
                </a:solidFill>
                <a:latin typeface="苹方 中等" panose="020B0400000000000000" pitchFamily="34" charset="-122"/>
                <a:ea typeface="苹方 中等" panose="020B0400000000000000" pitchFamily="34" charset="-122"/>
                <a:sym typeface="+mn-ea"/>
              </a:rPr>
              <a:t>比较器）</a:t>
            </a:r>
            <a:endParaRPr lang="zh-CN" altLang="en-US" sz="2400" dirty="0" smtClean="0">
              <a:solidFill>
                <a:schemeClr val="bg1"/>
              </a:solidFill>
              <a:latin typeface="苹方 中等" panose="020B0400000000000000" pitchFamily="34" charset="-122"/>
              <a:ea typeface="苹方 中等" panose="020B0400000000000000" pitchFamily="34" charset="-122"/>
              <a:sym typeface="+mn-ea"/>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par>
                          <p:cTn id="8" fill="hold">
                            <p:stCondLst>
                              <p:cond delay="1000"/>
                            </p:stCondLst>
                            <p:childTnLst>
                              <p:par>
                                <p:cTn id="9" presetID="2" presetClass="entr" presetSubtype="2"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14" presetClass="entr" presetSubtype="10" fill="hold" nodeType="after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randombar(horizontal)">
                                      <p:cBhvr>
                                        <p:cTn id="16" dur="500"/>
                                        <p:tgtEl>
                                          <p:spTgt spid="17"/>
                                        </p:tgtEl>
                                      </p:cBhvr>
                                    </p:animEffect>
                                  </p:childTnLst>
                                </p:cTn>
                              </p:par>
                            </p:childTnLst>
                          </p:cTn>
                        </p:par>
                        <p:par>
                          <p:cTn id="17" fill="hold">
                            <p:stCondLst>
                              <p:cond delay="2000"/>
                            </p:stCondLst>
                            <p:childTnLst>
                              <p:par>
                                <p:cTn id="18" presetID="2" presetClass="entr" presetSubtype="2"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1+#ppt_w/2"/>
                                          </p:val>
                                        </p:tav>
                                        <p:tav tm="100000">
                                          <p:val>
                                            <p:strVal val="#ppt_x"/>
                                          </p:val>
                                        </p:tav>
                                      </p:tavLst>
                                    </p:anim>
                                    <p:anim calcmode="lin" valueType="num">
                                      <p:cBhvr additive="base">
                                        <p:cTn id="21" dur="500" fill="hold"/>
                                        <p:tgtEl>
                                          <p:spTgt spid="8"/>
                                        </p:tgtEl>
                                        <p:attrNameLst>
                                          <p:attrName>ppt_y</p:attrName>
                                        </p:attrNameLst>
                                      </p:cBhvr>
                                      <p:tavLst>
                                        <p:tav tm="0">
                                          <p:val>
                                            <p:strVal val="#ppt_y"/>
                                          </p:val>
                                        </p:tav>
                                        <p:tav tm="100000">
                                          <p:val>
                                            <p:strVal val="#ppt_y"/>
                                          </p:val>
                                        </p:tav>
                                      </p:tavLst>
                                    </p:anim>
                                  </p:childTnLst>
                                </p:cTn>
                              </p:par>
                            </p:childTnLst>
                          </p:cTn>
                        </p:par>
                        <p:par>
                          <p:cTn id="22" fill="hold">
                            <p:stCondLst>
                              <p:cond delay="2500"/>
                            </p:stCondLst>
                            <p:childTnLst>
                              <p:par>
                                <p:cTn id="23" presetID="14" presetClass="entr" presetSubtype="10" fill="hold"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randombar(horizontal)">
                                      <p:cBhvr>
                                        <p:cTn id="25" dur="500"/>
                                        <p:tgtEl>
                                          <p:spTgt spid="18"/>
                                        </p:tgtEl>
                                      </p:cBhvr>
                                    </p:animEffect>
                                  </p:childTnLst>
                                </p:cTn>
                              </p:par>
                            </p:childTnLst>
                          </p:cTn>
                        </p:par>
                        <p:par>
                          <p:cTn id="26" fill="hold">
                            <p:stCondLst>
                              <p:cond delay="3000"/>
                            </p:stCondLst>
                            <p:childTnLst>
                              <p:par>
                                <p:cTn id="27" presetID="2" presetClass="entr" presetSubtype="2" fill="hold" nodeType="after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1+#ppt_w/2"/>
                                          </p:val>
                                        </p:tav>
                                        <p:tav tm="100000">
                                          <p:val>
                                            <p:strVal val="#ppt_x"/>
                                          </p:val>
                                        </p:tav>
                                      </p:tavLst>
                                    </p:anim>
                                    <p:anim calcmode="lin" valueType="num">
                                      <p:cBhvr additive="base">
                                        <p:cTn id="30" dur="500" fill="hold"/>
                                        <p:tgtEl>
                                          <p:spTgt spid="11"/>
                                        </p:tgtEl>
                                        <p:attrNameLst>
                                          <p:attrName>ppt_y</p:attrName>
                                        </p:attrNameLst>
                                      </p:cBhvr>
                                      <p:tavLst>
                                        <p:tav tm="0">
                                          <p:val>
                                            <p:strVal val="#ppt_y"/>
                                          </p:val>
                                        </p:tav>
                                        <p:tav tm="100000">
                                          <p:val>
                                            <p:strVal val="#ppt_y"/>
                                          </p:val>
                                        </p:tav>
                                      </p:tavLst>
                                    </p:anim>
                                  </p:childTnLst>
                                </p:cTn>
                              </p:par>
                            </p:childTnLst>
                          </p:cTn>
                        </p:par>
                        <p:par>
                          <p:cTn id="31" fill="hold">
                            <p:stCondLst>
                              <p:cond delay="3500"/>
                            </p:stCondLst>
                            <p:childTnLst>
                              <p:par>
                                <p:cTn id="32" presetID="14" presetClass="entr" presetSubtype="10" fill="hold" nodeType="after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randombar(horizontal)">
                                      <p:cBhvr>
                                        <p:cTn id="3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 name="图片占位符 62"/>
          <p:cNvPicPr>
            <a:picLocks noGrp="1" noChangeAspect="1"/>
          </p:cNvPicPr>
          <p:nvPr>
            <p:ph type="pic" sz="quarter" idx="10"/>
          </p:nvPr>
        </p:nvPicPr>
        <p:blipFill>
          <a:blip r:embed="rId1" cstate="print">
            <a:extLst>
              <a:ext uri="{28A0092B-C50C-407E-A947-70E740481C1C}">
                <a14:useLocalDpi xmlns:a14="http://schemas.microsoft.com/office/drawing/2010/main" val="0"/>
              </a:ext>
            </a:extLst>
          </a:blip>
          <a:srcRect t="7813" b="7813"/>
          <a:stretch>
            <a:fillRect/>
          </a:stretch>
        </p:blipFill>
        <p:spPr/>
      </p:pic>
      <p:sp>
        <p:nvSpPr>
          <p:cNvPr id="61" name="矩形 60"/>
          <p:cNvSpPr/>
          <p:nvPr/>
        </p:nvSpPr>
        <p:spPr>
          <a:xfrm>
            <a:off x="0" y="0"/>
            <a:ext cx="12192000" cy="685800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苹方 中等" panose="020B0400000000000000" pitchFamily="34" charset="-122"/>
              <a:ea typeface="苹方 中等" panose="020B0400000000000000" pitchFamily="34" charset="-122"/>
            </a:endParaRPr>
          </a:p>
        </p:txBody>
      </p:sp>
      <p:sp>
        <p:nvSpPr>
          <p:cNvPr id="2" name="矩形 1"/>
          <p:cNvSpPr/>
          <p:nvPr/>
        </p:nvSpPr>
        <p:spPr>
          <a:xfrm>
            <a:off x="0" y="0"/>
            <a:ext cx="798286" cy="79828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苹方 中等" panose="020B0400000000000000" pitchFamily="34" charset="-122"/>
                <a:ea typeface="苹方 中等" panose="020B0400000000000000" pitchFamily="34" charset="-122"/>
              </a:rPr>
              <a:t>1</a:t>
            </a:r>
            <a:endParaRPr lang="zh-CN" altLang="en-US" sz="2800" dirty="0">
              <a:latin typeface="苹方 中等" panose="020B0400000000000000" pitchFamily="34" charset="-122"/>
              <a:ea typeface="苹方 中等" panose="020B0400000000000000" pitchFamily="34" charset="-122"/>
            </a:endParaRPr>
          </a:p>
        </p:txBody>
      </p:sp>
      <p:sp>
        <p:nvSpPr>
          <p:cNvPr id="3" name="文本框 2"/>
          <p:cNvSpPr txBox="1"/>
          <p:nvPr/>
        </p:nvSpPr>
        <p:spPr>
          <a:xfrm>
            <a:off x="947082" y="309128"/>
            <a:ext cx="2214880" cy="583565"/>
          </a:xfrm>
          <a:prstGeom prst="rect">
            <a:avLst/>
          </a:prstGeom>
          <a:noFill/>
        </p:spPr>
        <p:txBody>
          <a:bodyPr wrap="none" rtlCol="0">
            <a:spAutoFit/>
          </a:bodyPr>
          <a:lstStyle>
            <a:defPPr>
              <a:defRPr lang="zh-CN"/>
            </a:defPPr>
            <a:lvl1pPr>
              <a:defRPr sz="3200">
                <a:latin typeface="苹方 粗体" panose="020B0600000000000000" pitchFamily="34" charset="-122"/>
                <a:ea typeface="苹方 粗体" panose="020B0600000000000000" pitchFamily="34" charset="-122"/>
              </a:defRPr>
            </a:lvl1pPr>
          </a:lstStyle>
          <a:p>
            <a:r>
              <a:rPr lang="zh-CN" altLang="en-US" dirty="0"/>
              <a:t>数电学</a:t>
            </a:r>
            <a:r>
              <a:rPr lang="zh-CN" altLang="en-US" dirty="0"/>
              <a:t>什么</a:t>
            </a:r>
            <a:endParaRPr lang="zh-CN" altLang="en-US" dirty="0"/>
          </a:p>
        </p:txBody>
      </p:sp>
      <p:sp>
        <p:nvSpPr>
          <p:cNvPr id="4" name="矩形 3"/>
          <p:cNvSpPr/>
          <p:nvPr/>
        </p:nvSpPr>
        <p:spPr>
          <a:xfrm>
            <a:off x="0" y="3612445"/>
            <a:ext cx="12192000" cy="15804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苹方 中等" panose="020B0400000000000000" pitchFamily="34" charset="-122"/>
              <a:ea typeface="苹方 中等" panose="020B0400000000000000" pitchFamily="34" charset="-122"/>
            </a:endParaRPr>
          </a:p>
        </p:txBody>
      </p:sp>
      <p:grpSp>
        <p:nvGrpSpPr>
          <p:cNvPr id="7" name="组合 6"/>
          <p:cNvGrpSpPr/>
          <p:nvPr/>
        </p:nvGrpSpPr>
        <p:grpSpPr>
          <a:xfrm>
            <a:off x="1494246" y="3492331"/>
            <a:ext cx="401093" cy="401093"/>
            <a:chOff x="2099733" y="2528711"/>
            <a:chExt cx="620889" cy="620889"/>
          </a:xfrm>
        </p:grpSpPr>
        <p:sp>
          <p:nvSpPr>
            <p:cNvPr id="5" name="椭圆 4"/>
            <p:cNvSpPr/>
            <p:nvPr/>
          </p:nvSpPr>
          <p:spPr>
            <a:xfrm>
              <a:off x="2099733" y="2528711"/>
              <a:ext cx="620889" cy="620889"/>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苹方 中等" panose="020B0400000000000000" pitchFamily="34" charset="-122"/>
                <a:ea typeface="苹方 中等" panose="020B0400000000000000" pitchFamily="34" charset="-122"/>
              </a:endParaRPr>
            </a:p>
          </p:txBody>
        </p:sp>
        <p:sp>
          <p:nvSpPr>
            <p:cNvPr id="6" name="椭圆 5"/>
            <p:cNvSpPr/>
            <p:nvPr/>
          </p:nvSpPr>
          <p:spPr>
            <a:xfrm>
              <a:off x="2212621" y="2641598"/>
              <a:ext cx="395114" cy="39511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苹方 中等" panose="020B0400000000000000" pitchFamily="34" charset="-122"/>
                <a:ea typeface="苹方 中等" panose="020B0400000000000000" pitchFamily="34" charset="-122"/>
              </a:endParaRPr>
            </a:p>
          </p:txBody>
        </p:sp>
      </p:grpSp>
      <p:grpSp>
        <p:nvGrpSpPr>
          <p:cNvPr id="8" name="组合 7"/>
          <p:cNvGrpSpPr/>
          <p:nvPr/>
        </p:nvGrpSpPr>
        <p:grpSpPr>
          <a:xfrm>
            <a:off x="4428385" y="3489509"/>
            <a:ext cx="401093" cy="401093"/>
            <a:chOff x="2099733" y="2528711"/>
            <a:chExt cx="620889" cy="620889"/>
          </a:xfrm>
        </p:grpSpPr>
        <p:sp>
          <p:nvSpPr>
            <p:cNvPr id="9" name="椭圆 8"/>
            <p:cNvSpPr/>
            <p:nvPr/>
          </p:nvSpPr>
          <p:spPr>
            <a:xfrm>
              <a:off x="2099733" y="2528711"/>
              <a:ext cx="620889" cy="620889"/>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苹方 中等" panose="020B0400000000000000" pitchFamily="34" charset="-122"/>
                <a:ea typeface="苹方 中等" panose="020B0400000000000000" pitchFamily="34" charset="-122"/>
              </a:endParaRPr>
            </a:p>
          </p:txBody>
        </p:sp>
        <p:sp>
          <p:nvSpPr>
            <p:cNvPr id="10" name="椭圆 9"/>
            <p:cNvSpPr/>
            <p:nvPr/>
          </p:nvSpPr>
          <p:spPr>
            <a:xfrm>
              <a:off x="2212621" y="2641598"/>
              <a:ext cx="395114" cy="39511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苹方 中等" panose="020B0400000000000000" pitchFamily="34" charset="-122"/>
                <a:ea typeface="苹方 中等" panose="020B0400000000000000" pitchFamily="34" charset="-122"/>
              </a:endParaRPr>
            </a:p>
          </p:txBody>
        </p:sp>
      </p:grpSp>
      <p:grpSp>
        <p:nvGrpSpPr>
          <p:cNvPr id="11" name="组合 10"/>
          <p:cNvGrpSpPr/>
          <p:nvPr/>
        </p:nvGrpSpPr>
        <p:grpSpPr>
          <a:xfrm>
            <a:off x="7362523" y="3489509"/>
            <a:ext cx="401093" cy="401093"/>
            <a:chOff x="2099733" y="2528711"/>
            <a:chExt cx="620889" cy="620889"/>
          </a:xfrm>
        </p:grpSpPr>
        <p:sp>
          <p:nvSpPr>
            <p:cNvPr id="12" name="椭圆 11"/>
            <p:cNvSpPr/>
            <p:nvPr/>
          </p:nvSpPr>
          <p:spPr>
            <a:xfrm>
              <a:off x="2099733" y="2528711"/>
              <a:ext cx="620889" cy="620889"/>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苹方 中等" panose="020B0400000000000000" pitchFamily="34" charset="-122"/>
                <a:ea typeface="苹方 中等" panose="020B0400000000000000" pitchFamily="34" charset="-122"/>
              </a:endParaRPr>
            </a:p>
          </p:txBody>
        </p:sp>
        <p:sp>
          <p:nvSpPr>
            <p:cNvPr id="13" name="椭圆 12"/>
            <p:cNvSpPr/>
            <p:nvPr/>
          </p:nvSpPr>
          <p:spPr>
            <a:xfrm>
              <a:off x="2212621" y="2641598"/>
              <a:ext cx="395114" cy="39511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苹方 中等" panose="020B0400000000000000" pitchFamily="34" charset="-122"/>
                <a:ea typeface="苹方 中等" panose="020B0400000000000000" pitchFamily="34" charset="-122"/>
              </a:endParaRPr>
            </a:p>
          </p:txBody>
        </p:sp>
      </p:grpSp>
      <p:grpSp>
        <p:nvGrpSpPr>
          <p:cNvPr id="17" name="组合 16"/>
          <p:cNvGrpSpPr/>
          <p:nvPr/>
        </p:nvGrpSpPr>
        <p:grpSpPr>
          <a:xfrm>
            <a:off x="1674867" y="4019210"/>
            <a:ext cx="3732510" cy="1952612"/>
            <a:chOff x="1674867" y="4019210"/>
            <a:chExt cx="3732510" cy="1952612"/>
          </a:xfrm>
        </p:grpSpPr>
        <p:sp>
          <p:nvSpPr>
            <p:cNvPr id="39" name="自由: 形状 38"/>
            <p:cNvSpPr/>
            <p:nvPr/>
          </p:nvSpPr>
          <p:spPr>
            <a:xfrm>
              <a:off x="1674867" y="4019210"/>
              <a:ext cx="3732510" cy="1952612"/>
            </a:xfrm>
            <a:custGeom>
              <a:avLst/>
              <a:gdLst>
                <a:gd name="connsiteX0" fmla="*/ 0 w 3732510"/>
                <a:gd name="connsiteY0" fmla="*/ 293512 h 2178757"/>
                <a:gd name="connsiteX1" fmla="*/ 3732510 w 3732510"/>
                <a:gd name="connsiteY1" fmla="*/ 293512 h 2178757"/>
                <a:gd name="connsiteX2" fmla="*/ 3732510 w 3732510"/>
                <a:gd name="connsiteY2" fmla="*/ 2178757 h 2178757"/>
                <a:gd name="connsiteX3" fmla="*/ 0 w 3732510"/>
                <a:gd name="connsiteY3" fmla="*/ 2178757 h 2178757"/>
                <a:gd name="connsiteX4" fmla="*/ 0 w 3732510"/>
                <a:gd name="connsiteY4" fmla="*/ 0 h 2178757"/>
                <a:gd name="connsiteX5" fmla="*/ 220471 w 3732510"/>
                <a:gd name="connsiteY5" fmla="*/ 293511 h 2178757"/>
                <a:gd name="connsiteX6" fmla="*/ 0 w 3732510"/>
                <a:gd name="connsiteY6" fmla="*/ 293511 h 2178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32510" h="2178757">
                  <a:moveTo>
                    <a:pt x="0" y="293512"/>
                  </a:moveTo>
                  <a:lnTo>
                    <a:pt x="3732510" y="293512"/>
                  </a:lnTo>
                  <a:lnTo>
                    <a:pt x="3732510" y="2178757"/>
                  </a:lnTo>
                  <a:lnTo>
                    <a:pt x="0" y="2178757"/>
                  </a:lnTo>
                  <a:close/>
                  <a:moveTo>
                    <a:pt x="0" y="0"/>
                  </a:moveTo>
                  <a:lnTo>
                    <a:pt x="220471" y="293511"/>
                  </a:lnTo>
                  <a:lnTo>
                    <a:pt x="0" y="293511"/>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苹方 中等" panose="020B0400000000000000" pitchFamily="34" charset="-122"/>
                <a:ea typeface="苹方 中等" panose="020B0400000000000000" pitchFamily="34" charset="-122"/>
              </a:endParaRPr>
            </a:p>
          </p:txBody>
        </p:sp>
        <p:sp>
          <p:nvSpPr>
            <p:cNvPr id="40" name="文本框 39"/>
            <p:cNvSpPr txBox="1"/>
            <p:nvPr/>
          </p:nvSpPr>
          <p:spPr>
            <a:xfrm>
              <a:off x="2840333" y="4765335"/>
              <a:ext cx="1402080" cy="460375"/>
            </a:xfrm>
            <a:prstGeom prst="rect">
              <a:avLst/>
            </a:prstGeom>
            <a:noFill/>
          </p:spPr>
          <p:txBody>
            <a:bodyPr wrap="none" rtlCol="0">
              <a:spAutoFit/>
            </a:bodyPr>
            <a:lstStyle/>
            <a:p>
              <a:pPr algn="ctr"/>
              <a:r>
                <a:rPr lang="zh-CN" altLang="en-US" sz="2400" dirty="0">
                  <a:solidFill>
                    <a:schemeClr val="bg1"/>
                  </a:solidFill>
                  <a:latin typeface="苹方 中等" panose="020B0400000000000000" pitchFamily="34" charset="-122"/>
                  <a:ea typeface="苹方 中等" panose="020B0400000000000000" pitchFamily="34" charset="-122"/>
                </a:rPr>
                <a:t>逻辑代数</a:t>
              </a:r>
              <a:endParaRPr lang="zh-CN" altLang="en-US" sz="2400" dirty="0">
                <a:solidFill>
                  <a:schemeClr val="bg1"/>
                </a:solidFill>
                <a:latin typeface="苹方 中等" panose="020B0400000000000000" pitchFamily="34" charset="-122"/>
                <a:ea typeface="苹方 中等" panose="020B0400000000000000" pitchFamily="34" charset="-122"/>
              </a:endParaRPr>
            </a:p>
          </p:txBody>
        </p:sp>
        <p:sp>
          <p:nvSpPr>
            <p:cNvPr id="41" name="矩形 40"/>
            <p:cNvSpPr/>
            <p:nvPr/>
          </p:nvSpPr>
          <p:spPr>
            <a:xfrm>
              <a:off x="1855884" y="4883614"/>
              <a:ext cx="3370475" cy="450850"/>
            </a:xfrm>
            <a:prstGeom prst="rect">
              <a:avLst/>
            </a:prstGeom>
          </p:spPr>
          <p:txBody>
            <a:bodyPr wrap="square">
              <a:spAutoFit/>
            </a:bodyPr>
            <a:lstStyle/>
            <a:p>
              <a:pPr>
                <a:lnSpc>
                  <a:spcPct val="130000"/>
                </a:lnSpc>
              </a:pPr>
              <a:endParaRPr lang="zh-CN" altLang="en-US" dirty="0">
                <a:solidFill>
                  <a:schemeClr val="bg1"/>
                </a:solidFill>
              </a:endParaRPr>
            </a:p>
          </p:txBody>
        </p:sp>
      </p:grpSp>
      <p:grpSp>
        <p:nvGrpSpPr>
          <p:cNvPr id="19" name="组合 18"/>
          <p:cNvGrpSpPr/>
          <p:nvPr/>
        </p:nvGrpSpPr>
        <p:grpSpPr>
          <a:xfrm>
            <a:off x="7563555" y="4019210"/>
            <a:ext cx="3732510" cy="1983077"/>
            <a:chOff x="7563555" y="4019210"/>
            <a:chExt cx="3732510" cy="1983077"/>
          </a:xfrm>
        </p:grpSpPr>
        <p:sp>
          <p:nvSpPr>
            <p:cNvPr id="36" name="矩形 35"/>
            <p:cNvSpPr/>
            <p:nvPr/>
          </p:nvSpPr>
          <p:spPr>
            <a:xfrm>
              <a:off x="7563555" y="4312722"/>
              <a:ext cx="3732510" cy="168956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苹方 中等" panose="020B0400000000000000" pitchFamily="34" charset="-122"/>
                <a:ea typeface="苹方 中等" panose="020B0400000000000000" pitchFamily="34" charset="-122"/>
              </a:endParaRPr>
            </a:p>
          </p:txBody>
        </p:sp>
        <p:sp>
          <p:nvSpPr>
            <p:cNvPr id="37" name="直角三角形 36"/>
            <p:cNvSpPr/>
            <p:nvPr/>
          </p:nvSpPr>
          <p:spPr>
            <a:xfrm>
              <a:off x="7563555" y="4019210"/>
              <a:ext cx="220471" cy="293511"/>
            </a:xfrm>
            <a:prstGeom prst="rtTriangl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苹方 中等" panose="020B0400000000000000" pitchFamily="34" charset="-122"/>
                <a:ea typeface="苹方 中等" panose="020B0400000000000000" pitchFamily="34" charset="-122"/>
              </a:endParaRPr>
            </a:p>
          </p:txBody>
        </p:sp>
        <p:sp>
          <p:nvSpPr>
            <p:cNvPr id="42" name="文本框 41"/>
            <p:cNvSpPr txBox="1"/>
            <p:nvPr/>
          </p:nvSpPr>
          <p:spPr>
            <a:xfrm>
              <a:off x="8424100" y="4874555"/>
              <a:ext cx="2011680" cy="460375"/>
            </a:xfrm>
            <a:prstGeom prst="rect">
              <a:avLst/>
            </a:prstGeom>
            <a:noFill/>
          </p:spPr>
          <p:txBody>
            <a:bodyPr wrap="none" rtlCol="0">
              <a:spAutoFit/>
            </a:bodyPr>
            <a:lstStyle/>
            <a:p>
              <a:pPr algn="ctr"/>
              <a:r>
                <a:rPr lang="zh-CN" altLang="en-US" sz="2400" dirty="0">
                  <a:solidFill>
                    <a:schemeClr val="bg1"/>
                  </a:solidFill>
                  <a:latin typeface="苹方 中等" panose="020B0400000000000000" pitchFamily="34" charset="-122"/>
                  <a:ea typeface="苹方 中等" panose="020B0400000000000000" pitchFamily="34" charset="-122"/>
                </a:rPr>
                <a:t>时序逻辑</a:t>
              </a:r>
              <a:r>
                <a:rPr lang="zh-CN" altLang="en-US" sz="2400" dirty="0">
                  <a:solidFill>
                    <a:schemeClr val="bg1"/>
                  </a:solidFill>
                  <a:latin typeface="苹方 中等" panose="020B0400000000000000" pitchFamily="34" charset="-122"/>
                  <a:ea typeface="苹方 中等" panose="020B0400000000000000" pitchFamily="34" charset="-122"/>
                </a:rPr>
                <a:t>电路</a:t>
              </a:r>
              <a:endParaRPr lang="zh-CN" altLang="en-US" sz="2400" dirty="0">
                <a:solidFill>
                  <a:schemeClr val="bg1"/>
                </a:solidFill>
                <a:latin typeface="苹方 中等" panose="020B0400000000000000" pitchFamily="34" charset="-122"/>
                <a:ea typeface="苹方 中等" panose="020B0400000000000000" pitchFamily="34" charset="-122"/>
              </a:endParaRPr>
            </a:p>
          </p:txBody>
        </p:sp>
        <p:sp>
          <p:nvSpPr>
            <p:cNvPr id="43" name="矩形 42"/>
            <p:cNvSpPr/>
            <p:nvPr/>
          </p:nvSpPr>
          <p:spPr>
            <a:xfrm>
              <a:off x="7842241" y="4883614"/>
              <a:ext cx="3370475" cy="450850"/>
            </a:xfrm>
            <a:prstGeom prst="rect">
              <a:avLst/>
            </a:prstGeom>
          </p:spPr>
          <p:txBody>
            <a:bodyPr wrap="square">
              <a:spAutoFit/>
            </a:bodyPr>
            <a:lstStyle/>
            <a:p>
              <a:pPr>
                <a:lnSpc>
                  <a:spcPct val="130000"/>
                </a:lnSpc>
              </a:pPr>
              <a:endParaRPr lang="zh-CN" altLang="en-US" dirty="0">
                <a:solidFill>
                  <a:schemeClr val="bg1"/>
                </a:solidFill>
              </a:endParaRPr>
            </a:p>
          </p:txBody>
        </p:sp>
      </p:grpSp>
      <p:grpSp>
        <p:nvGrpSpPr>
          <p:cNvPr id="18" name="组合 17"/>
          <p:cNvGrpSpPr/>
          <p:nvPr/>
        </p:nvGrpSpPr>
        <p:grpSpPr>
          <a:xfrm>
            <a:off x="896421" y="1436135"/>
            <a:ext cx="3732510" cy="1974775"/>
            <a:chOff x="896421" y="1436135"/>
            <a:chExt cx="3732510" cy="1974775"/>
          </a:xfrm>
        </p:grpSpPr>
        <p:sp>
          <p:nvSpPr>
            <p:cNvPr id="44" name="自由: 形状 43"/>
            <p:cNvSpPr/>
            <p:nvPr/>
          </p:nvSpPr>
          <p:spPr>
            <a:xfrm rot="10800000">
              <a:off x="896421" y="1436135"/>
              <a:ext cx="3732510" cy="1974775"/>
            </a:xfrm>
            <a:custGeom>
              <a:avLst/>
              <a:gdLst>
                <a:gd name="connsiteX0" fmla="*/ 0 w 3732510"/>
                <a:gd name="connsiteY0" fmla="*/ 293512 h 2178757"/>
                <a:gd name="connsiteX1" fmla="*/ 3732510 w 3732510"/>
                <a:gd name="connsiteY1" fmla="*/ 293512 h 2178757"/>
                <a:gd name="connsiteX2" fmla="*/ 3732510 w 3732510"/>
                <a:gd name="connsiteY2" fmla="*/ 2178757 h 2178757"/>
                <a:gd name="connsiteX3" fmla="*/ 0 w 3732510"/>
                <a:gd name="connsiteY3" fmla="*/ 2178757 h 2178757"/>
                <a:gd name="connsiteX4" fmla="*/ 0 w 3732510"/>
                <a:gd name="connsiteY4" fmla="*/ 0 h 2178757"/>
                <a:gd name="connsiteX5" fmla="*/ 220471 w 3732510"/>
                <a:gd name="connsiteY5" fmla="*/ 293511 h 2178757"/>
                <a:gd name="connsiteX6" fmla="*/ 0 w 3732510"/>
                <a:gd name="connsiteY6" fmla="*/ 293511 h 2178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32510" h="2178757">
                  <a:moveTo>
                    <a:pt x="0" y="293512"/>
                  </a:moveTo>
                  <a:lnTo>
                    <a:pt x="3732510" y="293512"/>
                  </a:lnTo>
                  <a:lnTo>
                    <a:pt x="3732510" y="2178757"/>
                  </a:lnTo>
                  <a:lnTo>
                    <a:pt x="0" y="2178757"/>
                  </a:lnTo>
                  <a:close/>
                  <a:moveTo>
                    <a:pt x="0" y="0"/>
                  </a:moveTo>
                  <a:lnTo>
                    <a:pt x="220471" y="293511"/>
                  </a:lnTo>
                  <a:lnTo>
                    <a:pt x="0" y="293511"/>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苹方 中等" panose="020B0400000000000000" pitchFamily="34" charset="-122"/>
                <a:ea typeface="苹方 中等" panose="020B0400000000000000" pitchFamily="34" charset="-122"/>
              </a:endParaRPr>
            </a:p>
          </p:txBody>
        </p:sp>
        <p:sp>
          <p:nvSpPr>
            <p:cNvPr id="46" name="文本框 45"/>
            <p:cNvSpPr txBox="1"/>
            <p:nvPr/>
          </p:nvSpPr>
          <p:spPr>
            <a:xfrm>
              <a:off x="1197505" y="2041469"/>
              <a:ext cx="3230880" cy="460375"/>
            </a:xfrm>
            <a:prstGeom prst="rect">
              <a:avLst/>
            </a:prstGeom>
            <a:noFill/>
          </p:spPr>
          <p:txBody>
            <a:bodyPr wrap="none" rtlCol="0">
              <a:spAutoFit/>
            </a:bodyPr>
            <a:lstStyle/>
            <a:p>
              <a:pPr algn="r"/>
              <a:r>
                <a:rPr lang="zh-CN" altLang="en-US" sz="2400" dirty="0">
                  <a:solidFill>
                    <a:schemeClr val="bg1"/>
                  </a:solidFill>
                  <a:latin typeface="苹方 中等" panose="020B0400000000000000" pitchFamily="34" charset="-122"/>
                  <a:ea typeface="苹方 中等" panose="020B0400000000000000" pitchFamily="34" charset="-122"/>
                </a:rPr>
                <a:t>逻辑门、组合逻辑</a:t>
              </a:r>
              <a:r>
                <a:rPr lang="zh-CN" altLang="en-US" sz="2400" dirty="0">
                  <a:solidFill>
                    <a:schemeClr val="bg1"/>
                  </a:solidFill>
                  <a:latin typeface="苹方 中等" panose="020B0400000000000000" pitchFamily="34" charset="-122"/>
                  <a:ea typeface="苹方 中等" panose="020B0400000000000000" pitchFamily="34" charset="-122"/>
                </a:rPr>
                <a:t>电路</a:t>
              </a:r>
              <a:endParaRPr lang="zh-CN" altLang="en-US" sz="2400" dirty="0">
                <a:solidFill>
                  <a:schemeClr val="bg1"/>
                </a:solidFill>
                <a:latin typeface="苹方 中等" panose="020B0400000000000000" pitchFamily="34" charset="-122"/>
                <a:ea typeface="苹方 中等" panose="020B0400000000000000" pitchFamily="34" charset="-122"/>
              </a:endParaRPr>
            </a:p>
          </p:txBody>
        </p:sp>
        <p:sp>
          <p:nvSpPr>
            <p:cNvPr id="47" name="矩形 46"/>
            <p:cNvSpPr/>
            <p:nvPr/>
          </p:nvSpPr>
          <p:spPr>
            <a:xfrm>
              <a:off x="1057910" y="2014713"/>
              <a:ext cx="3370475" cy="450850"/>
            </a:xfrm>
            <a:prstGeom prst="rect">
              <a:avLst/>
            </a:prstGeom>
          </p:spPr>
          <p:txBody>
            <a:bodyPr wrap="square">
              <a:spAutoFit/>
            </a:bodyPr>
            <a:lstStyle/>
            <a:p>
              <a:pPr algn="r">
                <a:lnSpc>
                  <a:spcPct val="130000"/>
                </a:lnSpc>
              </a:pPr>
              <a:endParaRPr lang="zh-CN" altLang="en-US" dirty="0">
                <a:solidFill>
                  <a:schemeClr val="bg1"/>
                </a:solidFill>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par>
                          <p:cTn id="8" fill="hold">
                            <p:stCondLst>
                              <p:cond delay="1000"/>
                            </p:stCondLst>
                            <p:childTnLst>
                              <p:par>
                                <p:cTn id="9" presetID="2" presetClass="entr" presetSubtype="2"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14" presetClass="entr" presetSubtype="10" fill="hold" nodeType="after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randombar(horizontal)">
                                      <p:cBhvr>
                                        <p:cTn id="16" dur="500"/>
                                        <p:tgtEl>
                                          <p:spTgt spid="17"/>
                                        </p:tgtEl>
                                      </p:cBhvr>
                                    </p:animEffect>
                                  </p:childTnLst>
                                </p:cTn>
                              </p:par>
                            </p:childTnLst>
                          </p:cTn>
                        </p:par>
                        <p:par>
                          <p:cTn id="17" fill="hold">
                            <p:stCondLst>
                              <p:cond delay="2000"/>
                            </p:stCondLst>
                            <p:childTnLst>
                              <p:par>
                                <p:cTn id="18" presetID="2" presetClass="entr" presetSubtype="2"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1+#ppt_w/2"/>
                                          </p:val>
                                        </p:tav>
                                        <p:tav tm="100000">
                                          <p:val>
                                            <p:strVal val="#ppt_x"/>
                                          </p:val>
                                        </p:tav>
                                      </p:tavLst>
                                    </p:anim>
                                    <p:anim calcmode="lin" valueType="num">
                                      <p:cBhvr additive="base">
                                        <p:cTn id="21" dur="500" fill="hold"/>
                                        <p:tgtEl>
                                          <p:spTgt spid="8"/>
                                        </p:tgtEl>
                                        <p:attrNameLst>
                                          <p:attrName>ppt_y</p:attrName>
                                        </p:attrNameLst>
                                      </p:cBhvr>
                                      <p:tavLst>
                                        <p:tav tm="0">
                                          <p:val>
                                            <p:strVal val="#ppt_y"/>
                                          </p:val>
                                        </p:tav>
                                        <p:tav tm="100000">
                                          <p:val>
                                            <p:strVal val="#ppt_y"/>
                                          </p:val>
                                        </p:tav>
                                      </p:tavLst>
                                    </p:anim>
                                  </p:childTnLst>
                                </p:cTn>
                              </p:par>
                            </p:childTnLst>
                          </p:cTn>
                        </p:par>
                        <p:par>
                          <p:cTn id="22" fill="hold">
                            <p:stCondLst>
                              <p:cond delay="2500"/>
                            </p:stCondLst>
                            <p:childTnLst>
                              <p:par>
                                <p:cTn id="23" presetID="14" presetClass="entr" presetSubtype="10" fill="hold"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randombar(horizontal)">
                                      <p:cBhvr>
                                        <p:cTn id="25" dur="500"/>
                                        <p:tgtEl>
                                          <p:spTgt spid="18"/>
                                        </p:tgtEl>
                                      </p:cBhvr>
                                    </p:animEffect>
                                  </p:childTnLst>
                                </p:cTn>
                              </p:par>
                            </p:childTnLst>
                          </p:cTn>
                        </p:par>
                        <p:par>
                          <p:cTn id="26" fill="hold">
                            <p:stCondLst>
                              <p:cond delay="3000"/>
                            </p:stCondLst>
                            <p:childTnLst>
                              <p:par>
                                <p:cTn id="27" presetID="2" presetClass="entr" presetSubtype="2" fill="hold" nodeType="after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1+#ppt_w/2"/>
                                          </p:val>
                                        </p:tav>
                                        <p:tav tm="100000">
                                          <p:val>
                                            <p:strVal val="#ppt_x"/>
                                          </p:val>
                                        </p:tav>
                                      </p:tavLst>
                                    </p:anim>
                                    <p:anim calcmode="lin" valueType="num">
                                      <p:cBhvr additive="base">
                                        <p:cTn id="30" dur="500" fill="hold"/>
                                        <p:tgtEl>
                                          <p:spTgt spid="11"/>
                                        </p:tgtEl>
                                        <p:attrNameLst>
                                          <p:attrName>ppt_y</p:attrName>
                                        </p:attrNameLst>
                                      </p:cBhvr>
                                      <p:tavLst>
                                        <p:tav tm="0">
                                          <p:val>
                                            <p:strVal val="#ppt_y"/>
                                          </p:val>
                                        </p:tav>
                                        <p:tav tm="100000">
                                          <p:val>
                                            <p:strVal val="#ppt_y"/>
                                          </p:val>
                                        </p:tav>
                                      </p:tavLst>
                                    </p:anim>
                                  </p:childTnLst>
                                </p:cTn>
                              </p:par>
                            </p:childTnLst>
                          </p:cTn>
                        </p:par>
                        <p:par>
                          <p:cTn id="31" fill="hold">
                            <p:stCondLst>
                              <p:cond delay="3500"/>
                            </p:stCondLst>
                            <p:childTnLst>
                              <p:par>
                                <p:cTn id="32" presetID="14" presetClass="entr" presetSubtype="10" fill="hold" nodeType="after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randombar(horizontal)">
                                      <p:cBhvr>
                                        <p:cTn id="3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1942430" y="3572708"/>
            <a:ext cx="4018263" cy="4018263"/>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3236686" y="1698171"/>
            <a:ext cx="943428" cy="29464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688114" y="2674801"/>
            <a:ext cx="4003019" cy="1200329"/>
          </a:xfrm>
          <a:prstGeom prst="rect">
            <a:avLst/>
          </a:prstGeom>
          <a:noFill/>
        </p:spPr>
        <p:txBody>
          <a:bodyPr wrap="none" rtlCol="0">
            <a:spAutoFit/>
          </a:bodyPr>
          <a:lstStyle/>
          <a:p>
            <a:r>
              <a:rPr lang="en-US" altLang="zh-CN" sz="7200" dirty="0">
                <a:latin typeface="苹方 细体" panose="020B0200000000000000" pitchFamily="34" charset="-122"/>
                <a:ea typeface="苹方 细体" panose="020B0200000000000000" pitchFamily="34" charset="-122"/>
              </a:rPr>
              <a:t>Part Two</a:t>
            </a:r>
            <a:endParaRPr lang="zh-CN" altLang="en-US" sz="7200" dirty="0">
              <a:latin typeface="苹方 细体" panose="020B0200000000000000" pitchFamily="34" charset="-122"/>
              <a:ea typeface="苹方 细体" panose="020B0200000000000000" pitchFamily="34" charset="-122"/>
            </a:endParaRPr>
          </a:p>
        </p:txBody>
      </p:sp>
      <p:sp>
        <p:nvSpPr>
          <p:cNvPr id="5" name="椭圆 4"/>
          <p:cNvSpPr/>
          <p:nvPr/>
        </p:nvSpPr>
        <p:spPr>
          <a:xfrm>
            <a:off x="9315686" y="-970264"/>
            <a:ext cx="3466721" cy="3466721"/>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688205" y="3875405"/>
            <a:ext cx="5059680" cy="768350"/>
          </a:xfrm>
          <a:prstGeom prst="rect">
            <a:avLst/>
          </a:prstGeom>
          <a:solidFill>
            <a:schemeClr val="tx1">
              <a:lumMod val="85000"/>
              <a:lumOff val="15000"/>
            </a:schemeClr>
          </a:solidFill>
        </p:spPr>
        <p:txBody>
          <a:bodyPr wrap="square" lIns="90000" rtlCol="0">
            <a:spAutoFit/>
          </a:bodyPr>
          <a:lstStyle/>
          <a:p>
            <a:r>
              <a:rPr lang="zh-CN" altLang="en-US" sz="4400" spc="300" dirty="0">
                <a:solidFill>
                  <a:schemeClr val="bg1"/>
                </a:solidFill>
                <a:latin typeface="苹方 中等" panose="020B0400000000000000" pitchFamily="34" charset="-122"/>
                <a:ea typeface="苹方 中等" panose="020B0400000000000000" pitchFamily="34" charset="-122"/>
              </a:rPr>
              <a:t>什么</a:t>
            </a:r>
            <a:r>
              <a:rPr lang="zh-CN" altLang="en-US" sz="4400" spc="300" dirty="0">
                <a:solidFill>
                  <a:schemeClr val="bg1"/>
                </a:solidFill>
                <a:latin typeface="苹方 中等" panose="020B0400000000000000" pitchFamily="34" charset="-122"/>
                <a:ea typeface="苹方 中等" panose="020B0400000000000000" pitchFamily="34" charset="-122"/>
              </a:rPr>
              <a:t>是计算机</a:t>
            </a:r>
            <a:r>
              <a:rPr lang="zh-CN" altLang="en-US" sz="4400" spc="300" dirty="0">
                <a:solidFill>
                  <a:schemeClr val="bg1"/>
                </a:solidFill>
                <a:latin typeface="苹方 中等" panose="020B0400000000000000" pitchFamily="34" charset="-122"/>
                <a:ea typeface="苹方 中等" panose="020B0400000000000000" pitchFamily="34" charset="-122"/>
              </a:rPr>
              <a:t>科学</a:t>
            </a:r>
            <a:endParaRPr lang="zh-CN" altLang="en-US" sz="4400" spc="300" dirty="0">
              <a:solidFill>
                <a:schemeClr val="bg1"/>
              </a:solidFill>
              <a:latin typeface="苹方 中等" panose="020B0400000000000000" pitchFamily="34" charset="-122"/>
              <a:ea typeface="苹方 中等" panose="020B04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strVal val="4/3*#ppt_w"/>
                                          </p:val>
                                        </p:tav>
                                        <p:tav tm="100000">
                                          <p:val>
                                            <p:strVal val="#ppt_w"/>
                                          </p:val>
                                        </p:tav>
                                      </p:tavLst>
                                    </p:anim>
                                    <p:anim calcmode="lin" valueType="num">
                                      <p:cBhvr>
                                        <p:cTn id="12" dur="500" fill="hold"/>
                                        <p:tgtEl>
                                          <p:spTgt spid="5"/>
                                        </p:tgtEl>
                                        <p:attrNameLst>
                                          <p:attrName>ppt_h</p:attrName>
                                        </p:attrNameLst>
                                      </p:cBhvr>
                                      <p:tavLst>
                                        <p:tav tm="0">
                                          <p:val>
                                            <p:strVal val="4/3*#ppt_h"/>
                                          </p:val>
                                        </p:tav>
                                        <p:tav tm="100000">
                                          <p:val>
                                            <p:strVal val="#ppt_h"/>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0-#ppt_h/2"/>
                                          </p:val>
                                        </p:tav>
                                        <p:tav tm="100000">
                                          <p:val>
                                            <p:strVal val="#ppt_y"/>
                                          </p:val>
                                        </p:tav>
                                      </p:tavLst>
                                    </p:anim>
                                  </p:childTnLst>
                                </p:cTn>
                              </p:par>
                              <p:par>
                                <p:cTn id="18" presetID="49" presetClass="entr" presetSubtype="0" decel="100000" fill="hold" grpId="1" nodeType="with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p:cTn id="20" dur="500" fill="hold"/>
                                        <p:tgtEl>
                                          <p:spTgt spid="2"/>
                                        </p:tgtEl>
                                        <p:attrNameLst>
                                          <p:attrName>ppt_w</p:attrName>
                                        </p:attrNameLst>
                                      </p:cBhvr>
                                      <p:tavLst>
                                        <p:tav tm="0">
                                          <p:val>
                                            <p:fltVal val="0"/>
                                          </p:val>
                                        </p:tav>
                                        <p:tav tm="100000">
                                          <p:val>
                                            <p:strVal val="#ppt_w"/>
                                          </p:val>
                                        </p:tav>
                                      </p:tavLst>
                                    </p:anim>
                                    <p:anim calcmode="lin" valueType="num">
                                      <p:cBhvr>
                                        <p:cTn id="21" dur="500" fill="hold"/>
                                        <p:tgtEl>
                                          <p:spTgt spid="2"/>
                                        </p:tgtEl>
                                        <p:attrNameLst>
                                          <p:attrName>ppt_h</p:attrName>
                                        </p:attrNameLst>
                                      </p:cBhvr>
                                      <p:tavLst>
                                        <p:tav tm="0">
                                          <p:val>
                                            <p:fltVal val="0"/>
                                          </p:val>
                                        </p:tav>
                                        <p:tav tm="100000">
                                          <p:val>
                                            <p:strVal val="#ppt_h"/>
                                          </p:val>
                                        </p:tav>
                                      </p:tavLst>
                                    </p:anim>
                                    <p:anim calcmode="lin" valueType="num">
                                      <p:cBhvr>
                                        <p:cTn id="22" dur="500" fill="hold"/>
                                        <p:tgtEl>
                                          <p:spTgt spid="2"/>
                                        </p:tgtEl>
                                        <p:attrNameLst>
                                          <p:attrName>style.rotation</p:attrName>
                                        </p:attrNameLst>
                                      </p:cBhvr>
                                      <p:tavLst>
                                        <p:tav tm="0">
                                          <p:val>
                                            <p:fltVal val="360"/>
                                          </p:val>
                                        </p:tav>
                                        <p:tav tm="100000">
                                          <p:val>
                                            <p:fltVal val="0"/>
                                          </p:val>
                                        </p:tav>
                                      </p:tavLst>
                                    </p:anim>
                                    <p:animEffect transition="in" filter="fade">
                                      <p:cBhvr>
                                        <p:cTn id="23" dur="500"/>
                                        <p:tgtEl>
                                          <p:spTgt spid="2"/>
                                        </p:tgtEl>
                                      </p:cBhvr>
                                    </p:animEffect>
                                  </p:childTnLst>
                                </p:cTn>
                              </p:par>
                              <p:par>
                                <p:cTn id="24" presetID="2" presetClass="entr" presetSubtype="2"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additive="base">
                                        <p:cTn id="26" dur="500" fill="hold"/>
                                        <p:tgtEl>
                                          <p:spTgt spid="6"/>
                                        </p:tgtEl>
                                        <p:attrNameLst>
                                          <p:attrName>ppt_x</p:attrName>
                                        </p:attrNameLst>
                                      </p:cBhvr>
                                      <p:tavLst>
                                        <p:tav tm="0">
                                          <p:val>
                                            <p:strVal val="1+#ppt_w/2"/>
                                          </p:val>
                                        </p:tav>
                                        <p:tav tm="100000">
                                          <p:val>
                                            <p:strVal val="#ppt_x"/>
                                          </p:val>
                                        </p:tav>
                                      </p:tavLst>
                                    </p:anim>
                                    <p:anim calcmode="lin" valueType="num">
                                      <p:cBhvr additive="base">
                                        <p:cTn id="27" dur="500" fill="hold"/>
                                        <p:tgtEl>
                                          <p:spTgt spid="6"/>
                                        </p:tgtEl>
                                        <p:attrNameLst>
                                          <p:attrName>ppt_y</p:attrName>
                                        </p:attrNameLst>
                                      </p:cBhvr>
                                      <p:tavLst>
                                        <p:tav tm="0">
                                          <p:val>
                                            <p:strVal val="#ppt_y"/>
                                          </p:val>
                                        </p:tav>
                                        <p:tav tm="100000">
                                          <p:val>
                                            <p:strVal val="#ppt_y"/>
                                          </p:val>
                                        </p:tav>
                                      </p:tavLst>
                                    </p:anim>
                                  </p:childTnLst>
                                </p:cTn>
                              </p:par>
                              <p:par>
                                <p:cTn id="28" presetID="49" presetClass="entr" presetSubtype="0" decel="100000" fill="hold" grpId="1" nodeType="with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p:cTn id="30" dur="500" fill="hold"/>
                                        <p:tgtEl>
                                          <p:spTgt spid="6"/>
                                        </p:tgtEl>
                                        <p:attrNameLst>
                                          <p:attrName>ppt_w</p:attrName>
                                        </p:attrNameLst>
                                      </p:cBhvr>
                                      <p:tavLst>
                                        <p:tav tm="0">
                                          <p:val>
                                            <p:fltVal val="0"/>
                                          </p:val>
                                        </p:tav>
                                        <p:tav tm="100000">
                                          <p:val>
                                            <p:strVal val="#ppt_w"/>
                                          </p:val>
                                        </p:tav>
                                      </p:tavLst>
                                    </p:anim>
                                    <p:anim calcmode="lin" valueType="num">
                                      <p:cBhvr>
                                        <p:cTn id="31" dur="500" fill="hold"/>
                                        <p:tgtEl>
                                          <p:spTgt spid="6"/>
                                        </p:tgtEl>
                                        <p:attrNameLst>
                                          <p:attrName>ppt_h</p:attrName>
                                        </p:attrNameLst>
                                      </p:cBhvr>
                                      <p:tavLst>
                                        <p:tav tm="0">
                                          <p:val>
                                            <p:fltVal val="0"/>
                                          </p:val>
                                        </p:tav>
                                        <p:tav tm="100000">
                                          <p:val>
                                            <p:strVal val="#ppt_h"/>
                                          </p:val>
                                        </p:tav>
                                      </p:tavLst>
                                    </p:anim>
                                    <p:anim calcmode="lin" valueType="num">
                                      <p:cBhvr>
                                        <p:cTn id="32" dur="500" fill="hold"/>
                                        <p:tgtEl>
                                          <p:spTgt spid="6"/>
                                        </p:tgtEl>
                                        <p:attrNameLst>
                                          <p:attrName>style.rotation</p:attrName>
                                        </p:attrNameLst>
                                      </p:cBhvr>
                                      <p:tavLst>
                                        <p:tav tm="0">
                                          <p:val>
                                            <p:fltVal val="360"/>
                                          </p:val>
                                        </p:tav>
                                        <p:tav tm="100000">
                                          <p:val>
                                            <p:fltVal val="0"/>
                                          </p:val>
                                        </p:tav>
                                      </p:tavLst>
                                    </p:anim>
                                    <p:animEffect transition="in" filter="fade">
                                      <p:cBhvr>
                                        <p:cTn id="33" dur="500"/>
                                        <p:tgtEl>
                                          <p:spTgt spid="6"/>
                                        </p:tgtEl>
                                      </p:cBhvr>
                                    </p:animEffect>
                                  </p:childTnLst>
                                </p:cTn>
                              </p:par>
                            </p:childTnLst>
                          </p:cTn>
                        </p:par>
                        <p:par>
                          <p:cTn id="34" fill="hold">
                            <p:stCondLst>
                              <p:cond delay="1000"/>
                            </p:stCondLst>
                            <p:childTnLst>
                              <p:par>
                                <p:cTn id="35" presetID="42" presetClass="entr" presetSubtype="0" fill="hold" grpId="0" nodeType="after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1000"/>
                                        <p:tgtEl>
                                          <p:spTgt spid="4"/>
                                        </p:tgtEl>
                                      </p:cBhvr>
                                    </p:animEffect>
                                    <p:anim calcmode="lin" valueType="num">
                                      <p:cBhvr>
                                        <p:cTn id="38" dur="1000" fill="hold"/>
                                        <p:tgtEl>
                                          <p:spTgt spid="4"/>
                                        </p:tgtEl>
                                        <p:attrNameLst>
                                          <p:attrName>ppt_x</p:attrName>
                                        </p:attrNameLst>
                                      </p:cBhvr>
                                      <p:tavLst>
                                        <p:tav tm="0">
                                          <p:val>
                                            <p:strVal val="#ppt_x"/>
                                          </p:val>
                                        </p:tav>
                                        <p:tav tm="100000">
                                          <p:val>
                                            <p:strVal val="#ppt_x"/>
                                          </p:val>
                                        </p:tav>
                                      </p:tavLst>
                                    </p:anim>
                                    <p:anim calcmode="lin" valueType="num">
                                      <p:cBhvr>
                                        <p:cTn id="3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 grpId="0" animBg="1"/>
      <p:bldP spid="2" grpId="1" animBg="1"/>
      <p:bldP spid="4" grpId="0"/>
      <p:bldP spid="5" grpId="0" animBg="1"/>
      <p:bldP spid="6" grpId="0" bldLvl="0" animBg="1"/>
      <p:bldP spid="6" grpId="1"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占位符 14"/>
          <p:cNvPicPr>
            <a:picLocks noGrp="1" noChangeAspect="1"/>
          </p:cNvPicPr>
          <p:nvPr>
            <p:ph type="pic" sz="quarter" idx="10"/>
          </p:nvPr>
        </p:nvPicPr>
        <p:blipFill>
          <a:blip r:embed="rId1" cstate="print">
            <a:extLst>
              <a:ext uri="{28A0092B-C50C-407E-A947-70E740481C1C}">
                <a14:useLocalDpi xmlns:a14="http://schemas.microsoft.com/office/drawing/2010/main" val="0"/>
              </a:ext>
            </a:extLst>
          </a:blip>
          <a:srcRect t="7813" b="7813"/>
          <a:stretch>
            <a:fillRect/>
          </a:stretch>
        </p:blipFill>
        <p:spPr/>
      </p:pic>
      <p:sp>
        <p:nvSpPr>
          <p:cNvPr id="14" name="矩形 13"/>
          <p:cNvSpPr/>
          <p:nvPr/>
        </p:nvSpPr>
        <p:spPr>
          <a:xfrm>
            <a:off x="0" y="0"/>
            <a:ext cx="12192000" cy="6858000"/>
          </a:xfrm>
          <a:prstGeom prst="rect">
            <a:avLst/>
          </a:prstGeom>
          <a:solidFill>
            <a:schemeClr val="bg1">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苹方 中等" panose="020B0400000000000000" pitchFamily="34" charset="-122"/>
              <a:ea typeface="苹方 中等" panose="020B0400000000000000" pitchFamily="34" charset="-122"/>
            </a:endParaRPr>
          </a:p>
        </p:txBody>
      </p:sp>
      <p:sp>
        <p:nvSpPr>
          <p:cNvPr id="2" name="矩形 1"/>
          <p:cNvSpPr/>
          <p:nvPr/>
        </p:nvSpPr>
        <p:spPr>
          <a:xfrm>
            <a:off x="0" y="0"/>
            <a:ext cx="798286" cy="79828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苹方 中等" panose="020B0400000000000000" pitchFamily="34" charset="-122"/>
                <a:ea typeface="苹方 中等" panose="020B0400000000000000" pitchFamily="34" charset="-122"/>
              </a:rPr>
              <a:t>2</a:t>
            </a:r>
            <a:endParaRPr lang="zh-CN" altLang="en-US" sz="2800" dirty="0">
              <a:latin typeface="苹方 中等" panose="020B0400000000000000" pitchFamily="34" charset="-122"/>
              <a:ea typeface="苹方 中等" panose="020B0400000000000000" pitchFamily="34" charset="-122"/>
            </a:endParaRPr>
          </a:p>
        </p:txBody>
      </p:sp>
      <p:sp>
        <p:nvSpPr>
          <p:cNvPr id="3" name="文本框 2"/>
          <p:cNvSpPr txBox="1"/>
          <p:nvPr/>
        </p:nvSpPr>
        <p:spPr>
          <a:xfrm>
            <a:off x="947082" y="214513"/>
            <a:ext cx="3840480" cy="583565"/>
          </a:xfrm>
          <a:prstGeom prst="rect">
            <a:avLst/>
          </a:prstGeom>
          <a:noFill/>
        </p:spPr>
        <p:txBody>
          <a:bodyPr wrap="none" rtlCol="0">
            <a:spAutoFit/>
          </a:bodyPr>
          <a:lstStyle/>
          <a:p>
            <a:pPr lvl="0" algn="ctr"/>
            <a:r>
              <a:rPr lang="zh-CN" altLang="en-US" sz="3200" dirty="0">
                <a:solidFill>
                  <a:prstClr val="black">
                    <a:lumMod val="85000"/>
                    <a:lumOff val="15000"/>
                  </a:prstClr>
                </a:solidFill>
                <a:latin typeface="苹方 中等" panose="020B0400000000000000" pitchFamily="34" charset="-122"/>
                <a:ea typeface="苹方 中等" panose="020B0400000000000000" pitchFamily="34" charset="-122"/>
                <a:sym typeface="+mn-ea"/>
              </a:rPr>
              <a:t>计算机科学</a:t>
            </a:r>
            <a:r>
              <a:rPr lang="en-US" altLang="zh-CN" sz="3200" dirty="0">
                <a:solidFill>
                  <a:prstClr val="black">
                    <a:lumMod val="85000"/>
                    <a:lumOff val="15000"/>
                  </a:prstClr>
                </a:solidFill>
                <a:latin typeface="苹方 中等" panose="020B0400000000000000" pitchFamily="34" charset="-122"/>
                <a:ea typeface="苹方 中等" panose="020B0400000000000000" pitchFamily="34" charset="-122"/>
                <a:sym typeface="+mn-ea"/>
              </a:rPr>
              <a:t> Road</a:t>
            </a:r>
            <a:r>
              <a:rPr lang="en-US" altLang="zh-CN" sz="3200" dirty="0">
                <a:solidFill>
                  <a:prstClr val="black">
                    <a:lumMod val="85000"/>
                    <a:lumOff val="15000"/>
                  </a:prstClr>
                </a:solidFill>
                <a:latin typeface="苹方 中等" panose="020B0400000000000000" pitchFamily="34" charset="-122"/>
                <a:ea typeface="苹方 中等" panose="020B0400000000000000" pitchFamily="34" charset="-122"/>
                <a:sym typeface="+mn-ea"/>
              </a:rPr>
              <a:t>Map</a:t>
            </a:r>
            <a:endParaRPr lang="en-US" altLang="zh-CN" sz="3200" dirty="0">
              <a:solidFill>
                <a:prstClr val="black">
                  <a:lumMod val="85000"/>
                  <a:lumOff val="15000"/>
                </a:prstClr>
              </a:solidFill>
              <a:latin typeface="苹方 中等" panose="020B0400000000000000" pitchFamily="34" charset="-122"/>
              <a:ea typeface="苹方 中等" panose="020B0400000000000000" pitchFamily="34" charset="-122"/>
              <a:sym typeface="+mn-ea"/>
            </a:endParaRPr>
          </a:p>
        </p:txBody>
      </p:sp>
      <p:pic>
        <p:nvPicPr>
          <p:cNvPr id="30" name="图片 29"/>
          <p:cNvPicPr>
            <a:picLocks noChangeAspect="1"/>
          </p:cNvPicPr>
          <p:nvPr/>
        </p:nvPicPr>
        <p:blipFill>
          <a:blip r:embed="rId2"/>
          <a:stretch>
            <a:fillRect/>
          </a:stretch>
        </p:blipFill>
        <p:spPr>
          <a:xfrm>
            <a:off x="6852285" y="798195"/>
            <a:ext cx="3370580" cy="1384300"/>
          </a:xfrm>
          <a:prstGeom prst="rect">
            <a:avLst/>
          </a:prstGeom>
        </p:spPr>
      </p:pic>
      <p:pic>
        <p:nvPicPr>
          <p:cNvPr id="32" name="图片 31"/>
          <p:cNvPicPr>
            <a:picLocks noChangeAspect="1"/>
          </p:cNvPicPr>
          <p:nvPr/>
        </p:nvPicPr>
        <p:blipFill>
          <a:blip r:embed="rId3"/>
          <a:stretch>
            <a:fillRect/>
          </a:stretch>
        </p:blipFill>
        <p:spPr>
          <a:xfrm>
            <a:off x="4010660" y="3985260"/>
            <a:ext cx="8138795" cy="2872740"/>
          </a:xfrm>
          <a:prstGeom prst="rect">
            <a:avLst/>
          </a:prstGeom>
        </p:spPr>
      </p:pic>
      <p:pic>
        <p:nvPicPr>
          <p:cNvPr id="33" name="图片 32"/>
          <p:cNvPicPr>
            <a:picLocks noChangeAspect="1"/>
          </p:cNvPicPr>
          <p:nvPr/>
        </p:nvPicPr>
        <p:blipFill>
          <a:blip r:embed="rId4"/>
          <a:stretch>
            <a:fillRect/>
          </a:stretch>
        </p:blipFill>
        <p:spPr>
          <a:xfrm>
            <a:off x="192405" y="701675"/>
            <a:ext cx="3818255" cy="6156325"/>
          </a:xfrm>
          <a:prstGeom prst="rect">
            <a:avLst/>
          </a:prstGeom>
        </p:spPr>
      </p:pic>
    </p:spTree>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占位符 14"/>
          <p:cNvPicPr>
            <a:picLocks noGrp="1" noChangeAspect="1"/>
          </p:cNvPicPr>
          <p:nvPr>
            <p:ph type="pic" sz="quarter" idx="10"/>
          </p:nvPr>
        </p:nvPicPr>
        <p:blipFill>
          <a:blip r:embed="rId1" cstate="print">
            <a:extLst>
              <a:ext uri="{28A0092B-C50C-407E-A947-70E740481C1C}">
                <a14:useLocalDpi xmlns:a14="http://schemas.microsoft.com/office/drawing/2010/main" val="0"/>
              </a:ext>
            </a:extLst>
          </a:blip>
          <a:srcRect t="7813" b="7813"/>
          <a:stretch>
            <a:fillRect/>
          </a:stretch>
        </p:blipFill>
        <p:spPr/>
      </p:pic>
      <p:sp>
        <p:nvSpPr>
          <p:cNvPr id="14" name="矩形 13"/>
          <p:cNvSpPr/>
          <p:nvPr/>
        </p:nvSpPr>
        <p:spPr>
          <a:xfrm>
            <a:off x="0" y="0"/>
            <a:ext cx="12192000" cy="6858000"/>
          </a:xfrm>
          <a:prstGeom prst="rect">
            <a:avLst/>
          </a:prstGeom>
          <a:solidFill>
            <a:schemeClr val="bg1">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苹方 中等" panose="020B0400000000000000" pitchFamily="34" charset="-122"/>
              <a:ea typeface="苹方 中等" panose="020B0400000000000000" pitchFamily="34" charset="-122"/>
            </a:endParaRPr>
          </a:p>
        </p:txBody>
      </p:sp>
      <p:sp>
        <p:nvSpPr>
          <p:cNvPr id="2" name="矩形 1"/>
          <p:cNvSpPr/>
          <p:nvPr/>
        </p:nvSpPr>
        <p:spPr>
          <a:xfrm>
            <a:off x="0" y="0"/>
            <a:ext cx="798286" cy="79828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苹方 中等" panose="020B0400000000000000" pitchFamily="34" charset="-122"/>
                <a:ea typeface="苹方 中等" panose="020B0400000000000000" pitchFamily="34" charset="-122"/>
              </a:rPr>
              <a:t>2</a:t>
            </a:r>
            <a:endParaRPr lang="zh-CN" altLang="en-US" sz="2800" dirty="0">
              <a:latin typeface="苹方 中等" panose="020B0400000000000000" pitchFamily="34" charset="-122"/>
              <a:ea typeface="苹方 中等" panose="020B0400000000000000" pitchFamily="34" charset="-122"/>
            </a:endParaRPr>
          </a:p>
        </p:txBody>
      </p:sp>
      <p:sp>
        <p:nvSpPr>
          <p:cNvPr id="3" name="文本框 2"/>
          <p:cNvSpPr txBox="1"/>
          <p:nvPr/>
        </p:nvSpPr>
        <p:spPr>
          <a:xfrm>
            <a:off x="947082" y="214513"/>
            <a:ext cx="3840480" cy="583565"/>
          </a:xfrm>
          <a:prstGeom prst="rect">
            <a:avLst/>
          </a:prstGeom>
          <a:noFill/>
        </p:spPr>
        <p:txBody>
          <a:bodyPr wrap="none" rtlCol="0">
            <a:spAutoFit/>
          </a:bodyPr>
          <a:lstStyle/>
          <a:p>
            <a:pPr lvl="0" algn="ctr"/>
            <a:r>
              <a:rPr lang="zh-CN" altLang="en-US" sz="3200" dirty="0">
                <a:solidFill>
                  <a:prstClr val="black">
                    <a:lumMod val="85000"/>
                    <a:lumOff val="15000"/>
                  </a:prstClr>
                </a:solidFill>
                <a:latin typeface="苹方 中等" panose="020B0400000000000000" pitchFamily="34" charset="-122"/>
                <a:ea typeface="苹方 中等" panose="020B0400000000000000" pitchFamily="34" charset="-122"/>
                <a:sym typeface="+mn-ea"/>
              </a:rPr>
              <a:t>计算机科学</a:t>
            </a:r>
            <a:r>
              <a:rPr lang="en-US" altLang="zh-CN" sz="3200" dirty="0">
                <a:solidFill>
                  <a:prstClr val="black">
                    <a:lumMod val="85000"/>
                    <a:lumOff val="15000"/>
                  </a:prstClr>
                </a:solidFill>
                <a:latin typeface="苹方 中等" panose="020B0400000000000000" pitchFamily="34" charset="-122"/>
                <a:ea typeface="苹方 中等" panose="020B0400000000000000" pitchFamily="34" charset="-122"/>
                <a:sym typeface="+mn-ea"/>
              </a:rPr>
              <a:t> Road</a:t>
            </a:r>
            <a:r>
              <a:rPr lang="en-US" altLang="zh-CN" sz="3200" dirty="0">
                <a:solidFill>
                  <a:prstClr val="black">
                    <a:lumMod val="85000"/>
                    <a:lumOff val="15000"/>
                  </a:prstClr>
                </a:solidFill>
                <a:latin typeface="苹方 中等" panose="020B0400000000000000" pitchFamily="34" charset="-122"/>
                <a:ea typeface="苹方 中等" panose="020B0400000000000000" pitchFamily="34" charset="-122"/>
                <a:sym typeface="+mn-ea"/>
              </a:rPr>
              <a:t>Map</a:t>
            </a:r>
            <a:endParaRPr lang="en-US" altLang="zh-CN" sz="3200" dirty="0">
              <a:solidFill>
                <a:prstClr val="black">
                  <a:lumMod val="85000"/>
                  <a:lumOff val="15000"/>
                </a:prstClr>
              </a:solidFill>
              <a:latin typeface="苹方 中等" panose="020B0400000000000000" pitchFamily="34" charset="-122"/>
              <a:ea typeface="苹方 中等" panose="020B0400000000000000" pitchFamily="34" charset="-122"/>
              <a:sym typeface="+mn-ea"/>
            </a:endParaRPr>
          </a:p>
        </p:txBody>
      </p:sp>
      <p:pic>
        <p:nvPicPr>
          <p:cNvPr id="29" name="图片 28"/>
          <p:cNvPicPr>
            <a:picLocks noChangeAspect="1"/>
          </p:cNvPicPr>
          <p:nvPr/>
        </p:nvPicPr>
        <p:blipFill>
          <a:blip r:embed="rId2"/>
          <a:stretch>
            <a:fillRect/>
          </a:stretch>
        </p:blipFill>
        <p:spPr>
          <a:xfrm>
            <a:off x="2381885" y="1109345"/>
            <a:ext cx="7616190" cy="5109845"/>
          </a:xfrm>
          <a:prstGeom prst="rect">
            <a:avLst/>
          </a:prstGeom>
        </p:spPr>
      </p:pic>
    </p:spTree>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占位符 14"/>
          <p:cNvPicPr>
            <a:picLocks noGrp="1" noChangeAspect="1"/>
          </p:cNvPicPr>
          <p:nvPr>
            <p:ph type="pic" sz="quarter" idx="10"/>
          </p:nvPr>
        </p:nvPicPr>
        <p:blipFill>
          <a:blip r:embed="rId1" cstate="print">
            <a:extLst>
              <a:ext uri="{28A0092B-C50C-407E-A947-70E740481C1C}">
                <a14:useLocalDpi xmlns:a14="http://schemas.microsoft.com/office/drawing/2010/main" val="0"/>
              </a:ext>
            </a:extLst>
          </a:blip>
          <a:srcRect t="7813" b="7813"/>
          <a:stretch>
            <a:fillRect/>
          </a:stretch>
        </p:blipFill>
        <p:spPr/>
      </p:pic>
      <p:sp>
        <p:nvSpPr>
          <p:cNvPr id="14" name="矩形 13"/>
          <p:cNvSpPr/>
          <p:nvPr/>
        </p:nvSpPr>
        <p:spPr>
          <a:xfrm>
            <a:off x="0" y="0"/>
            <a:ext cx="12192000" cy="6858000"/>
          </a:xfrm>
          <a:prstGeom prst="rect">
            <a:avLst/>
          </a:prstGeom>
          <a:solidFill>
            <a:schemeClr val="bg1">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苹方 中等" panose="020B0400000000000000" pitchFamily="34" charset="-122"/>
              <a:ea typeface="苹方 中等" panose="020B0400000000000000" pitchFamily="34" charset="-122"/>
            </a:endParaRPr>
          </a:p>
        </p:txBody>
      </p:sp>
      <p:sp>
        <p:nvSpPr>
          <p:cNvPr id="2" name="矩形 1"/>
          <p:cNvSpPr/>
          <p:nvPr/>
        </p:nvSpPr>
        <p:spPr>
          <a:xfrm>
            <a:off x="0" y="0"/>
            <a:ext cx="798286" cy="79828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苹方 中等" panose="020B0400000000000000" pitchFamily="34" charset="-122"/>
                <a:ea typeface="苹方 中等" panose="020B0400000000000000" pitchFamily="34" charset="-122"/>
              </a:rPr>
              <a:t>2</a:t>
            </a:r>
            <a:endParaRPr lang="zh-CN" altLang="en-US" sz="2800" dirty="0">
              <a:latin typeface="苹方 中等" panose="020B0400000000000000" pitchFamily="34" charset="-122"/>
              <a:ea typeface="苹方 中等" panose="020B0400000000000000" pitchFamily="34" charset="-122"/>
            </a:endParaRPr>
          </a:p>
        </p:txBody>
      </p:sp>
      <p:sp>
        <p:nvSpPr>
          <p:cNvPr id="3" name="文本框 2"/>
          <p:cNvSpPr txBox="1"/>
          <p:nvPr/>
        </p:nvSpPr>
        <p:spPr>
          <a:xfrm>
            <a:off x="947082" y="214513"/>
            <a:ext cx="3840480" cy="583565"/>
          </a:xfrm>
          <a:prstGeom prst="rect">
            <a:avLst/>
          </a:prstGeom>
          <a:noFill/>
        </p:spPr>
        <p:txBody>
          <a:bodyPr wrap="none" rtlCol="0">
            <a:spAutoFit/>
          </a:bodyPr>
          <a:lstStyle/>
          <a:p>
            <a:pPr lvl="0" algn="ctr"/>
            <a:r>
              <a:rPr lang="zh-CN" altLang="en-US" sz="3200" dirty="0">
                <a:solidFill>
                  <a:prstClr val="black">
                    <a:lumMod val="85000"/>
                    <a:lumOff val="15000"/>
                  </a:prstClr>
                </a:solidFill>
                <a:latin typeface="苹方 中等" panose="020B0400000000000000" pitchFamily="34" charset="-122"/>
                <a:ea typeface="苹方 中等" panose="020B0400000000000000" pitchFamily="34" charset="-122"/>
                <a:sym typeface="+mn-ea"/>
              </a:rPr>
              <a:t>计算机科学</a:t>
            </a:r>
            <a:r>
              <a:rPr lang="en-US" altLang="zh-CN" sz="3200" dirty="0">
                <a:solidFill>
                  <a:prstClr val="black">
                    <a:lumMod val="85000"/>
                    <a:lumOff val="15000"/>
                  </a:prstClr>
                </a:solidFill>
                <a:latin typeface="苹方 中等" panose="020B0400000000000000" pitchFamily="34" charset="-122"/>
                <a:ea typeface="苹方 中等" panose="020B0400000000000000" pitchFamily="34" charset="-122"/>
                <a:sym typeface="+mn-ea"/>
              </a:rPr>
              <a:t> Road</a:t>
            </a:r>
            <a:r>
              <a:rPr lang="en-US" altLang="zh-CN" sz="3200" dirty="0">
                <a:solidFill>
                  <a:prstClr val="black">
                    <a:lumMod val="85000"/>
                    <a:lumOff val="15000"/>
                  </a:prstClr>
                </a:solidFill>
                <a:latin typeface="苹方 中等" panose="020B0400000000000000" pitchFamily="34" charset="-122"/>
                <a:ea typeface="苹方 中等" panose="020B0400000000000000" pitchFamily="34" charset="-122"/>
                <a:sym typeface="+mn-ea"/>
              </a:rPr>
              <a:t>Map</a:t>
            </a:r>
            <a:endParaRPr lang="en-US" altLang="zh-CN" sz="3200" dirty="0">
              <a:solidFill>
                <a:prstClr val="black">
                  <a:lumMod val="85000"/>
                  <a:lumOff val="15000"/>
                </a:prstClr>
              </a:solidFill>
              <a:latin typeface="苹方 中等" panose="020B0400000000000000" pitchFamily="34" charset="-122"/>
              <a:ea typeface="苹方 中等" panose="020B0400000000000000" pitchFamily="34" charset="-122"/>
              <a:sym typeface="+mn-ea"/>
            </a:endParaRPr>
          </a:p>
        </p:txBody>
      </p:sp>
      <p:pic>
        <p:nvPicPr>
          <p:cNvPr id="7" name="图片 6" descr="1639376113596"/>
          <p:cNvPicPr>
            <a:picLocks noChangeAspect="1"/>
          </p:cNvPicPr>
          <p:nvPr/>
        </p:nvPicPr>
        <p:blipFill>
          <a:blip r:embed="rId2"/>
          <a:stretch>
            <a:fillRect/>
          </a:stretch>
        </p:blipFill>
        <p:spPr>
          <a:xfrm>
            <a:off x="3160395" y="0"/>
            <a:ext cx="9180195" cy="6858000"/>
          </a:xfrm>
          <a:prstGeom prst="rect">
            <a:avLst/>
          </a:prstGeom>
        </p:spPr>
      </p:pic>
    </p:spTree>
  </p:cSld>
  <p:clrMapOvr>
    <a:masterClrMapping/>
  </p:clrMapOvr>
  <p:transition spd="slow">
    <p:push dir="u"/>
  </p:transition>
  <p:timing>
    <p:tnLst>
      <p:par>
        <p:cTn id="1" dur="indefinite" restart="never" nodeType="tmRoot"/>
      </p:par>
    </p:tnLst>
  </p:timing>
</p:sld>
</file>

<file path=ppt/tags/tag1.xml><?xml version="1.0" encoding="utf-8"?>
<p:tagLst xmlns:p="http://schemas.openxmlformats.org/presentationml/2006/main">
  <p:tag name="KSO_WM_UNIT_PLACING_PICTURE_USER_VIEWPORT" val="{&quot;height&quot;:2280,&quot;width&quot;:507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lumMod val="85000"/>
            <a:lumOff val="15000"/>
          </a:schemeClr>
        </a:solidFill>
        <a:ln>
          <a:noFill/>
        </a:ln>
      </a:spPr>
      <a:bodyPr rtlCol="0" anchor="ctr"/>
      <a:lstStyle>
        <a:defPPr algn="ctr">
          <a:defRPr dirty="0" smtClean="0">
            <a:latin typeface="苹方 中等" panose="020B0400000000000000" pitchFamily="34" charset="-122"/>
            <a:ea typeface="苹方 中等" panose="020B0400000000000000"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z="2800" dirty="0" smtClean="0">
            <a:latin typeface="苹方 中等" panose="020B0400000000000000" pitchFamily="34" charset="-122"/>
            <a:ea typeface="苹方 中等" panose="020B0400000000000000"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lumMod val="85000"/>
            <a:lumOff val="15000"/>
          </a:schemeClr>
        </a:solidFill>
        <a:ln>
          <a:noFill/>
        </a:ln>
      </a:spPr>
      <a:bodyPr rtlCol="0" anchor="ctr"/>
      <a:lstStyle>
        <a:defPPr algn="ctr">
          <a:defRPr dirty="0" smtClean="0">
            <a:latin typeface="苹方 中等" panose="020B0400000000000000" pitchFamily="34" charset="-122"/>
            <a:ea typeface="苹方 中等" panose="020B0400000000000000"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z="2800" dirty="0" smtClean="0">
            <a:latin typeface="苹方 中等" panose="020B0400000000000000" pitchFamily="34" charset="-122"/>
            <a:ea typeface="苹方 中等" panose="020B0400000000000000"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1545</Words>
  <Application>WPS 演示</Application>
  <PresentationFormat>宽屏</PresentationFormat>
  <Paragraphs>140</Paragraphs>
  <Slides>20</Slides>
  <Notes>0</Notes>
  <HiddenSlides>0</HiddenSlides>
  <MMClips>1</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20</vt:i4>
      </vt:variant>
    </vt:vector>
  </HeadingPairs>
  <TitlesOfParts>
    <vt:vector size="37" baseType="lpstr">
      <vt:lpstr>Arial</vt:lpstr>
      <vt:lpstr>宋体</vt:lpstr>
      <vt:lpstr>Wingdings</vt:lpstr>
      <vt:lpstr>苹方 中等</vt:lpstr>
      <vt:lpstr>思源黑体 CN Light</vt:lpstr>
      <vt:lpstr>思源黑体 CN Heavy</vt:lpstr>
      <vt:lpstr>黑体</vt:lpstr>
      <vt:lpstr>苹方 细体</vt:lpstr>
      <vt:lpstr>苹方 粗体</vt:lpstr>
      <vt:lpstr>等线</vt:lpstr>
      <vt:lpstr>微软雅黑</vt:lpstr>
      <vt:lpstr>Arial Unicode MS</vt:lpstr>
      <vt:lpstr>等线 Light</vt:lpstr>
      <vt:lpstr>Calibri</vt:lpstr>
      <vt:lpstr>苹方 常规</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熊猫办公PPT</dc:title>
  <dc:creator>熊猫办公</dc:creator>
  <cp:keywords>www.tukuppt.com</cp:keywords>
  <cp:lastModifiedBy>张义</cp:lastModifiedBy>
  <cp:revision>4</cp:revision>
  <dcterms:created xsi:type="dcterms:W3CDTF">2016-08-12T14:00:00Z</dcterms:created>
  <dcterms:modified xsi:type="dcterms:W3CDTF">2021-12-19T13:59:45Z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5235521919F9492F8F6C7121CE68215B</vt:lpwstr>
  </property>
  <property fmtid="{D5CDD505-2E9C-101B-9397-08002B2CF9AE}" pid="3" name="KSOProductBuildVer">
    <vt:lpwstr>2052-11.1.0.11115</vt:lpwstr>
  </property>
</Properties>
</file>