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305" r:id="rId4"/>
    <p:sldId id="257" r:id="rId5"/>
    <p:sldId id="306" r:id="rId6"/>
    <p:sldId id="258" r:id="rId7"/>
    <p:sldId id="260" r:id="rId8"/>
    <p:sldId id="262" r:id="rId9"/>
    <p:sldId id="261" r:id="rId10"/>
    <p:sldId id="307" r:id="rId11"/>
    <p:sldId id="259" r:id="rId12"/>
    <p:sldId id="308" r:id="rId13"/>
    <p:sldId id="309" r:id="rId14"/>
    <p:sldId id="310" r:id="rId15"/>
    <p:sldId id="314" r:id="rId16"/>
    <p:sldId id="311" r:id="rId17"/>
    <p:sldId id="312" r:id="rId18"/>
    <p:sldId id="292" r:id="rId19"/>
    <p:sldId id="316" r:id="rId20"/>
    <p:sldId id="303" r:id="rId21"/>
    <p:sldId id="31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99"/>
    <a:srgbClr val="FFFFFF"/>
    <a:srgbClr val="FFFFCC"/>
    <a:srgbClr val="FF3300"/>
    <a:srgbClr val="FF3399"/>
    <a:srgbClr val="6EFD03"/>
    <a:srgbClr val="FF6600"/>
    <a:srgbClr val="FF9933"/>
    <a:srgbClr val="B0F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FA0BA-BDDA-4A28-96EF-CC9EA95DFD43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9A445-70AD-4DDF-84F1-143D6894C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4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9A445-70AD-4DDF-84F1-143D6894C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9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8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6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4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8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1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4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A30B-9836-46B8-B471-1CD1470ECDBC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298D-BD37-4BFA-8148-354895F828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3B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605" y="0"/>
            <a:ext cx="11627893" cy="3804481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7200" b="1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高等数学</a:t>
            </a:r>
            <a:r>
              <a:rPr lang="zh-CN" altLang="en-US" sz="40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下册</a:t>
            </a:r>
            <a:r>
              <a:rPr lang="en-US" altLang="zh-CN" sz="7200" b="1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r>
              <a:rPr lang="en-US" altLang="zh-CN" sz="72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72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7200" b="1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7200" b="1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7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辅导与答疑</a:t>
            </a:r>
            <a:endParaRPr lang="zh-CN" altLang="en-US" sz="7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1296" y="4277607"/>
            <a:ext cx="9144000" cy="2218733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3200" b="1" dirty="0" smtClean="0">
                <a:solidFill>
                  <a:srgbClr val="00B0F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理学院  谢强军</a:t>
            </a:r>
            <a:endParaRPr lang="en-US" altLang="zh-CN" sz="3200" b="1" dirty="0" smtClean="0">
              <a:solidFill>
                <a:srgbClr val="00B0F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2018</a:t>
            </a:r>
            <a:r>
              <a:rPr lang="zh-CN" altLang="en-US" b="1" dirty="0" smtClean="0">
                <a:solidFill>
                  <a:srgbClr val="00B0F0"/>
                </a:solidFill>
              </a:rPr>
              <a:t>年</a:t>
            </a:r>
            <a:r>
              <a:rPr lang="en-US" altLang="zh-CN" b="1" dirty="0" smtClean="0">
                <a:solidFill>
                  <a:srgbClr val="00B0F0"/>
                </a:solidFill>
              </a:rPr>
              <a:t>6</a:t>
            </a:r>
            <a:r>
              <a:rPr lang="zh-CN" altLang="en-US" b="1" dirty="0" smtClean="0">
                <a:solidFill>
                  <a:srgbClr val="00B0F0"/>
                </a:solidFill>
              </a:rPr>
              <a:t>月</a:t>
            </a:r>
            <a:r>
              <a:rPr lang="en-US" altLang="zh-CN" b="1" dirty="0" smtClean="0">
                <a:solidFill>
                  <a:srgbClr val="00B0F0"/>
                </a:solidFill>
              </a:rPr>
              <a:t>25</a:t>
            </a:r>
            <a:r>
              <a:rPr lang="zh-CN" altLang="en-US" b="1" dirty="0" smtClean="0">
                <a:solidFill>
                  <a:srgbClr val="00B0F0"/>
                </a:solidFill>
              </a:rPr>
              <a:t>日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4" y="281320"/>
            <a:ext cx="1027302" cy="10317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2" y="5500468"/>
            <a:ext cx="1922736" cy="117465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38" y="5528603"/>
            <a:ext cx="1885071" cy="1174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763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102" y="3162852"/>
            <a:ext cx="1175248" cy="9751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rgbClr val="FFFF00"/>
              </a:gs>
              <a:gs pos="100000">
                <a:srgbClr val="FF6600"/>
              </a:gs>
            </a:gsLst>
            <a:lin ang="5400000" scaled="1"/>
          </a:gra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42" y="126609"/>
            <a:ext cx="5542673" cy="562708"/>
          </a:xfrm>
          <a:prstGeom prst="rect">
            <a:avLst/>
          </a:prstGeom>
          <a:gradFill>
            <a:gsLst>
              <a:gs pos="0">
                <a:srgbClr val="FF9999"/>
              </a:gs>
              <a:gs pos="99000">
                <a:srgbClr val="FF6600"/>
              </a:gs>
              <a:gs pos="27000">
                <a:srgbClr val="FFFF00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第九章：</a:t>
            </a:r>
            <a:r>
              <a:rPr lang="zh-CN" altLang="zh-CN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多元函数</a:t>
            </a:r>
            <a:r>
              <a:rPr lang="zh-CN" altLang="zh-CN" sz="2800" b="1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微分法及其</a:t>
            </a:r>
            <a:r>
              <a:rPr lang="zh-CN" altLang="zh-CN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</a:t>
            </a:r>
            <a:endParaRPr lang="en-US" altLang="zh-CN" sz="28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100854" y="1066762"/>
            <a:ext cx="9615865" cy="558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endParaRPr lang="en-US" altLang="zh-CN" sz="32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lang="en-US" altLang="zh-CN" sz="32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极值、条件极值、最值</a:t>
            </a:r>
            <a:endParaRPr lang="en-US" altLang="zh-CN" sz="3200" b="1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9371" y="1059072"/>
            <a:ext cx="7398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1) </a:t>
            </a:r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切线方程</a:t>
            </a:r>
            <a:r>
              <a:rPr lang="en-US" altLang="zh-CN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法平面</a:t>
            </a:r>
            <a:r>
              <a:rPr lang="zh-CN" altLang="en-US" sz="32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方程：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过曲线一点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endParaRPr lang="en-US" altLang="zh-CN" sz="3200" b="1" i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2285" y="1831405"/>
            <a:ext cx="781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2) </a:t>
            </a:r>
            <a:r>
              <a:rPr lang="zh-CN" altLang="en-US" sz="32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切</a:t>
            </a:r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平面</a:t>
            </a:r>
            <a:r>
              <a:rPr lang="zh-CN" altLang="en-US" sz="32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方程</a:t>
            </a:r>
            <a:r>
              <a:rPr lang="en-US" altLang="zh-CN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32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法</a:t>
            </a:r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sz="32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方程：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过曲面上一点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endParaRPr lang="en-US" altLang="zh-CN" sz="3200" b="1" i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96431"/>
              </p:ext>
            </p:extLst>
          </p:nvPr>
        </p:nvGraphicFramePr>
        <p:xfrm>
          <a:off x="2830889" y="4565383"/>
          <a:ext cx="18986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" name="Equation" r:id="rId3" imgW="825480" imgH="482400" progId="Equation.DSMT4">
                  <p:embed/>
                </p:oleObj>
              </mc:Choice>
              <mc:Fallback>
                <p:oleObj name="Equation" r:id="rId3" imgW="825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0889" y="4565383"/>
                        <a:ext cx="1898650" cy="1085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33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4974957" y="4835469"/>
            <a:ext cx="495946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6E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54773"/>
              </p:ext>
            </p:extLst>
          </p:nvPr>
        </p:nvGraphicFramePr>
        <p:xfrm>
          <a:off x="5723018" y="4278043"/>
          <a:ext cx="22494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" name="Equation" r:id="rId5" imgW="977760" imgH="736560" progId="Equation.DSMT4">
                  <p:embed/>
                </p:oleObj>
              </mc:Choice>
              <mc:Fallback>
                <p:oleObj name="Equation" r:id="rId5" imgW="9777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3018" y="4278043"/>
                        <a:ext cx="2249488" cy="16573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33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8227016" y="4817389"/>
            <a:ext cx="495946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6E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008624" y="4840659"/>
            <a:ext cx="3182281" cy="461665"/>
          </a:xfrm>
          <a:prstGeom prst="rect">
            <a:avLst/>
          </a:prstGeom>
          <a:ln w="28575">
            <a:solidFill>
              <a:srgbClr val="FF3399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EFD03"/>
                </a:solidFill>
                <a:latin typeface="宋体" panose="02010600030101010101" pitchFamily="2" charset="-122"/>
              </a:rPr>
              <a:t>判别式</a:t>
            </a:r>
            <a:r>
              <a:rPr lang="zh-CN" altLang="en-US" sz="20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=&gt; </a:t>
            </a:r>
            <a:r>
              <a:rPr lang="zh-CN" altLang="en-US" sz="20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极值问题</a:t>
            </a:r>
            <a:r>
              <a:rPr lang="en-US" altLang="zh-CN" sz="20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OK</a:t>
            </a:r>
            <a:r>
              <a:rPr lang="zh-CN" altLang="en-US" sz="20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！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939258"/>
              </p:ext>
            </p:extLst>
          </p:nvPr>
        </p:nvGraphicFramePr>
        <p:xfrm>
          <a:off x="3557023" y="3657707"/>
          <a:ext cx="400356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" name="Equation" r:id="rId7" imgW="2120760" imgH="228600" progId="Equation.DSMT4">
                  <p:embed/>
                </p:oleObj>
              </mc:Choice>
              <mc:Fallback>
                <p:oleObj name="Equation" r:id="rId7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7023" y="3657707"/>
                        <a:ext cx="400356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2696883" y="3492307"/>
            <a:ext cx="5335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拉格朗日乘数法求</a:t>
            </a:r>
            <a:r>
              <a:rPr lang="zh-CN" altLang="zh-CN" sz="3200" b="1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条件极值</a:t>
            </a:r>
            <a:r>
              <a:rPr lang="en-US" altLang="zh-CN" sz="3200" b="1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3200" b="1" dirty="0">
              <a:solidFill>
                <a:srgbClr val="FF66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200532"/>
              </p:ext>
            </p:extLst>
          </p:nvPr>
        </p:nvGraphicFramePr>
        <p:xfrm>
          <a:off x="2365454" y="4024581"/>
          <a:ext cx="2940423" cy="45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" name="Equation" r:id="rId9" imgW="1396800" imgH="215640" progId="Equation.DSMT4">
                  <p:embed/>
                </p:oleObj>
              </mc:Choice>
              <mc:Fallback>
                <p:oleObj name="Equation" r:id="rId9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454" y="4024581"/>
                        <a:ext cx="2940423" cy="454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140318"/>
              </p:ext>
            </p:extLst>
          </p:nvPr>
        </p:nvGraphicFramePr>
        <p:xfrm>
          <a:off x="5268267" y="4089371"/>
          <a:ext cx="3241080" cy="40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" name="Equation" r:id="rId11" imgW="1828800" imgH="228600" progId="Equation.DSMT4">
                  <p:embed/>
                </p:oleObj>
              </mc:Choice>
              <mc:Fallback>
                <p:oleObj name="Equation" r:id="rId11" imgW="182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267" y="4089371"/>
                        <a:ext cx="3241080" cy="40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35646"/>
              </p:ext>
            </p:extLst>
          </p:nvPr>
        </p:nvGraphicFramePr>
        <p:xfrm>
          <a:off x="4431007" y="5115812"/>
          <a:ext cx="4697493" cy="68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9" name="Equation" r:id="rId13" imgW="1384200" imgH="203040" progId="Equation.DSMT4">
                  <p:embed/>
                </p:oleObj>
              </mc:Choice>
              <mc:Fallback>
                <p:oleObj name="Equation" r:id="rId13" imgW="1384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07" y="5115812"/>
                        <a:ext cx="4697493" cy="689540"/>
                      </a:xfrm>
                      <a:prstGeom prst="rect">
                        <a:avLst/>
                      </a:prstGeom>
                      <a:noFill/>
                      <a:ln w="44450">
                        <a:solidFill>
                          <a:srgbClr val="FF3399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67707"/>
              </p:ext>
            </p:extLst>
          </p:nvPr>
        </p:nvGraphicFramePr>
        <p:xfrm>
          <a:off x="2399520" y="4643141"/>
          <a:ext cx="8743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0" name="Equation" r:id="rId15" imgW="4152600" imgH="215640" progId="Equation.DSMT4">
                  <p:embed/>
                </p:oleObj>
              </mc:Choice>
              <mc:Fallback>
                <p:oleObj name="Equation" r:id="rId15" imgW="415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520" y="4643141"/>
                        <a:ext cx="87439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84167"/>
              </p:ext>
            </p:extLst>
          </p:nvPr>
        </p:nvGraphicFramePr>
        <p:xfrm>
          <a:off x="2370595" y="5281236"/>
          <a:ext cx="92932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" name="Equation" r:id="rId17" imgW="5244840" imgH="228600" progId="Equation.DSMT4">
                  <p:embed/>
                </p:oleObj>
              </mc:Choice>
              <mc:Fallback>
                <p:oleObj name="Equation" r:id="rId17" imgW="524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595" y="5281236"/>
                        <a:ext cx="92932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890983"/>
              </p:ext>
            </p:extLst>
          </p:nvPr>
        </p:nvGraphicFramePr>
        <p:xfrm>
          <a:off x="3360738" y="5903913"/>
          <a:ext cx="68945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2" name="Equation" r:id="rId19" imgW="2031840" imgH="203040" progId="Equation.DSMT4">
                  <p:embed/>
                </p:oleObj>
              </mc:Choice>
              <mc:Fallback>
                <p:oleObj name="Equation" r:id="rId19" imgW="2031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5903913"/>
                        <a:ext cx="6894512" cy="688975"/>
                      </a:xfrm>
                      <a:prstGeom prst="rect">
                        <a:avLst/>
                      </a:prstGeom>
                      <a:noFill/>
                      <a:ln w="44450">
                        <a:solidFill>
                          <a:srgbClr val="FF3399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080976"/>
              </p:ext>
            </p:extLst>
          </p:nvPr>
        </p:nvGraphicFramePr>
        <p:xfrm>
          <a:off x="4527550" y="5145088"/>
          <a:ext cx="43084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" name="Equation" r:id="rId21" imgW="1269720" imgH="228600" progId="Equation.DSMT4">
                  <p:embed/>
                </p:oleObj>
              </mc:Choice>
              <mc:Fallback>
                <p:oleObj name="Equation" r:id="rId21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5145088"/>
                        <a:ext cx="4308475" cy="776287"/>
                      </a:xfrm>
                      <a:prstGeom prst="rect">
                        <a:avLst/>
                      </a:prstGeom>
                      <a:noFill/>
                      <a:ln w="44450">
                        <a:solidFill>
                          <a:srgbClr val="FF3399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7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1015" y="3066757"/>
            <a:ext cx="1230327" cy="1083211"/>
          </a:xfrm>
          <a:prstGeom prst="roundRect">
            <a:avLst/>
          </a:prstGeom>
          <a:gradFill>
            <a:gsLst>
              <a:gs pos="0">
                <a:srgbClr val="FF0000"/>
              </a:gs>
              <a:gs pos="99000">
                <a:srgbClr val="FF3399"/>
              </a:gs>
              <a:gs pos="27000">
                <a:srgbClr val="FFFFFF"/>
              </a:gs>
            </a:gsLst>
            <a:lin ang="5400000" scaled="1"/>
          </a:gra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大纲</a:t>
            </a:r>
            <a:endParaRPr lang="en-US" altLang="zh-CN" sz="2800" dirty="0" smtClean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重点</a:t>
            </a:r>
            <a:endParaRPr lang="zh-CN" altLang="en-US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193844" y="904028"/>
            <a:ext cx="9383390" cy="5953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</a:t>
            </a: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积分性质</a:t>
            </a: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线性性质、</a:t>
            </a:r>
            <a:r>
              <a:rPr lang="zh-CN" altLang="en-US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不等式性质</a:t>
            </a: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、中值定理</a:t>
            </a: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600" b="1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二重积分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的直角坐标系下的计算（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en-US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Y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zh-CN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积分次序</a:t>
            </a:r>
            <a:endParaRPr lang="en-US" altLang="zh-CN" sz="26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二重积分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极坐标系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下的计算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三重积分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的直角坐标系下的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6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一后</a:t>
            </a:r>
            <a:r>
              <a:rPr lang="zh-CN" altLang="zh-CN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的投影法，</a:t>
            </a:r>
            <a:r>
              <a:rPr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二后</a:t>
            </a:r>
            <a:r>
              <a:rPr lang="zh-CN" altLang="zh-CN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截面法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⑥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三重积分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柱面坐标系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下的计算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⑦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重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</a:rPr>
              <a:t>积分方法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求面积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⑧</a:t>
            </a: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重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</a:rPr>
              <a:t>积分方法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求体积</a:t>
            </a:r>
          </a:p>
        </p:txBody>
      </p:sp>
      <p:sp>
        <p:nvSpPr>
          <p:cNvPr id="8" name="矩形 7"/>
          <p:cNvSpPr/>
          <p:nvPr/>
        </p:nvSpPr>
        <p:spPr>
          <a:xfrm>
            <a:off x="112543" y="126609"/>
            <a:ext cx="2847634" cy="562708"/>
          </a:xfrm>
          <a:prstGeom prst="rect">
            <a:avLst/>
          </a:prstGeom>
          <a:gradFill>
            <a:gsLst>
              <a:gs pos="0">
                <a:srgbClr val="FF0000"/>
              </a:gs>
              <a:gs pos="99000">
                <a:srgbClr val="FF3399"/>
              </a:gs>
              <a:gs pos="27000">
                <a:srgbClr val="FFFFFF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十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章：重积分</a:t>
            </a:r>
            <a:endParaRPr lang="en-US" altLang="zh-CN" sz="2800" b="1" dirty="0">
              <a:solidFill>
                <a:schemeClr val="accent1">
                  <a:lumMod val="60000"/>
                  <a:lumOff val="4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8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543" y="126609"/>
            <a:ext cx="2847634" cy="562708"/>
          </a:xfrm>
          <a:prstGeom prst="rect">
            <a:avLst/>
          </a:prstGeom>
          <a:gradFill>
            <a:gsLst>
              <a:gs pos="0">
                <a:srgbClr val="FF0000"/>
              </a:gs>
              <a:gs pos="99000">
                <a:srgbClr val="FF3399"/>
              </a:gs>
              <a:gs pos="27000">
                <a:srgbClr val="FFFFFF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十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章：重积分</a:t>
            </a:r>
            <a:endParaRPr lang="en-US" altLang="zh-CN" sz="2800" b="1" dirty="0">
              <a:solidFill>
                <a:schemeClr val="accent1">
                  <a:lumMod val="60000"/>
                  <a:lumOff val="4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1015" y="3066757"/>
            <a:ext cx="1230327" cy="1083211"/>
          </a:xfrm>
          <a:prstGeom prst="roundRect">
            <a:avLst/>
          </a:prstGeom>
          <a:gradFill>
            <a:gsLst>
              <a:gs pos="0">
                <a:srgbClr val="FF0000"/>
              </a:gs>
              <a:gs pos="99000">
                <a:srgbClr val="FF3399"/>
              </a:gs>
              <a:gs pos="27000">
                <a:srgbClr val="FFFFFF"/>
              </a:gs>
            </a:gsLst>
            <a:lin ang="5400000" scaled="1"/>
          </a:gra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举例</a:t>
            </a:r>
            <a:endParaRPr lang="zh-CN" altLang="en-US" sz="2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14733" y="1041010"/>
            <a:ext cx="9764150" cy="5627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 </a:t>
            </a:r>
            <a:endParaRPr lang="en-US" altLang="zh-CN" b="1" dirty="0" smtClean="0">
              <a:solidFill>
                <a:srgbClr val="FF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endParaRPr lang="en-US" altLang="zh-CN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4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</a:p>
          <a:p>
            <a:pPr marL="0" indent="0">
              <a:lnSpc>
                <a:spcPct val="100000"/>
              </a:lnSpc>
              <a:spcBef>
                <a:spcPts val="4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</a:p>
          <a:p>
            <a:pPr marL="0" indent="0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   </a:t>
            </a:r>
            <a:endParaRPr lang="zh-CN" altLang="en-US" b="1" dirty="0">
              <a:solidFill>
                <a:srgbClr val="FF33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423324"/>
              </p:ext>
            </p:extLst>
          </p:nvPr>
        </p:nvGraphicFramePr>
        <p:xfrm>
          <a:off x="2540616" y="942951"/>
          <a:ext cx="55229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" name="Equation" r:id="rId3" imgW="2400120" imgH="355320" progId="Equation.DSMT4">
                  <p:embed/>
                </p:oleObj>
              </mc:Choice>
              <mc:Fallback>
                <p:oleObj name="Equation" r:id="rId3" imgW="24001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616" y="942951"/>
                        <a:ext cx="5522913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71106"/>
              </p:ext>
            </p:extLst>
          </p:nvPr>
        </p:nvGraphicFramePr>
        <p:xfrm>
          <a:off x="8469668" y="878907"/>
          <a:ext cx="30384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" name="Equation" r:id="rId5" imgW="1320480" imgH="368280" progId="Equation.DSMT4">
                  <p:embed/>
                </p:oleObj>
              </mc:Choice>
              <mc:Fallback>
                <p:oleObj name="Equation" r:id="rId5" imgW="1320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69668" y="878907"/>
                        <a:ext cx="303847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036849"/>
              </p:ext>
            </p:extLst>
          </p:nvPr>
        </p:nvGraphicFramePr>
        <p:xfrm>
          <a:off x="2499009" y="2035910"/>
          <a:ext cx="39449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9" name="Equation" r:id="rId7" imgW="1714320" imgH="368280" progId="Equation.DSMT4">
                  <p:embed/>
                </p:oleObj>
              </mc:Choice>
              <mc:Fallback>
                <p:oleObj name="Equation" r:id="rId7" imgW="1714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9009" y="2035910"/>
                        <a:ext cx="3944938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46562"/>
              </p:ext>
            </p:extLst>
          </p:nvPr>
        </p:nvGraphicFramePr>
        <p:xfrm>
          <a:off x="2502779" y="3619145"/>
          <a:ext cx="42656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0" name="Equation" r:id="rId9" imgW="1854000" imgH="368280" progId="Equation.DSMT4">
                  <p:embed/>
                </p:oleObj>
              </mc:Choice>
              <mc:Fallback>
                <p:oleObj name="Equation" r:id="rId9" imgW="18540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2779" y="3619145"/>
                        <a:ext cx="4265612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51097"/>
              </p:ext>
            </p:extLst>
          </p:nvPr>
        </p:nvGraphicFramePr>
        <p:xfrm>
          <a:off x="6761684" y="1909502"/>
          <a:ext cx="22209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1" name="Equation" r:id="rId11" imgW="965160" imgH="177480" progId="Equation.DSMT4">
                  <p:embed/>
                </p:oleObj>
              </mc:Choice>
              <mc:Fallback>
                <p:oleObj name="Equation" r:id="rId11" imgW="965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61684" y="1909502"/>
                        <a:ext cx="22209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53689"/>
              </p:ext>
            </p:extLst>
          </p:nvPr>
        </p:nvGraphicFramePr>
        <p:xfrm>
          <a:off x="6756614" y="2361963"/>
          <a:ext cx="289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" name="Equation" r:id="rId13" imgW="1257120" imgH="203040" progId="Equation.DSMT4">
                  <p:embed/>
                </p:oleObj>
              </mc:Choice>
              <mc:Fallback>
                <p:oleObj name="Equation" r:id="rId13" imgW="1257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56614" y="2361963"/>
                        <a:ext cx="28924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236705"/>
              </p:ext>
            </p:extLst>
          </p:nvPr>
        </p:nvGraphicFramePr>
        <p:xfrm>
          <a:off x="6760428" y="2841435"/>
          <a:ext cx="2862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3" name="Equation" r:id="rId15" imgW="1244520" imgH="203040" progId="Equation.DSMT4">
                  <p:embed/>
                </p:oleObj>
              </mc:Choice>
              <mc:Fallback>
                <p:oleObj name="Equation" r:id="rId15" imgW="124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60428" y="2841435"/>
                        <a:ext cx="286226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34888"/>
              </p:ext>
            </p:extLst>
          </p:nvPr>
        </p:nvGraphicFramePr>
        <p:xfrm>
          <a:off x="7022578" y="3467218"/>
          <a:ext cx="35353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" name="Equation" r:id="rId17" imgW="1536480" imgH="190440" progId="Equation.DSMT4">
                  <p:embed/>
                </p:oleObj>
              </mc:Choice>
              <mc:Fallback>
                <p:oleObj name="Equation" r:id="rId17" imgW="1536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22578" y="3467218"/>
                        <a:ext cx="353536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914536"/>
              </p:ext>
            </p:extLst>
          </p:nvPr>
        </p:nvGraphicFramePr>
        <p:xfrm>
          <a:off x="7015306" y="3879637"/>
          <a:ext cx="29797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" name="Equation" r:id="rId19" imgW="1295280" imgH="177480" progId="Equation.DSMT4">
                  <p:embed/>
                </p:oleObj>
              </mc:Choice>
              <mc:Fallback>
                <p:oleObj name="Equation" r:id="rId19" imgW="1295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15306" y="3879637"/>
                        <a:ext cx="2979737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103089"/>
              </p:ext>
            </p:extLst>
          </p:nvPr>
        </p:nvGraphicFramePr>
        <p:xfrm>
          <a:off x="7031938" y="4232749"/>
          <a:ext cx="286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6" name="Equation" r:id="rId21" imgW="1244520" imgH="203040" progId="Equation.DSMT4">
                  <p:embed/>
                </p:oleObj>
              </mc:Choice>
              <mc:Fallback>
                <p:oleObj name="Equation" r:id="rId21" imgW="124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31938" y="4232749"/>
                        <a:ext cx="28638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99798"/>
              </p:ext>
            </p:extLst>
          </p:nvPr>
        </p:nvGraphicFramePr>
        <p:xfrm>
          <a:off x="2466714" y="5876926"/>
          <a:ext cx="58451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7" name="Equation" r:id="rId23" imgW="2539800" imgH="393480" progId="Equation.DSMT4">
                  <p:embed/>
                </p:oleObj>
              </mc:Choice>
              <mc:Fallback>
                <p:oleObj name="Equation" r:id="rId23" imgW="2539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66714" y="5876926"/>
                        <a:ext cx="584517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42049"/>
              </p:ext>
            </p:extLst>
          </p:nvPr>
        </p:nvGraphicFramePr>
        <p:xfrm>
          <a:off x="2382838" y="4841875"/>
          <a:ext cx="80629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" name="Equation" r:id="rId25" imgW="3504960" imgH="368280" progId="Equation.DSMT4">
                  <p:embed/>
                </p:oleObj>
              </mc:Choice>
              <mc:Fallback>
                <p:oleObj name="Equation" r:id="rId25" imgW="3504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82838" y="4841875"/>
                        <a:ext cx="8062912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43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542" y="126609"/>
            <a:ext cx="5497843" cy="562708"/>
          </a:xfrm>
          <a:prstGeom prst="rect">
            <a:avLst/>
          </a:prstGeom>
          <a:gradFill>
            <a:gsLst>
              <a:gs pos="0">
                <a:srgbClr val="FF0000"/>
              </a:gs>
              <a:gs pos="99000">
                <a:srgbClr val="6EFD03"/>
              </a:gs>
              <a:gs pos="27000">
                <a:srgbClr val="FFFFFF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第十一章：曲线积分和曲面积分</a:t>
            </a:r>
            <a:endParaRPr lang="en-US" altLang="zh-CN" sz="28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1015" y="3066757"/>
            <a:ext cx="1230327" cy="1083211"/>
          </a:xfrm>
          <a:prstGeom prst="roundRect">
            <a:avLst/>
          </a:prstGeom>
          <a:gradFill>
            <a:gsLst>
              <a:gs pos="0">
                <a:srgbClr val="FF0000"/>
              </a:gs>
              <a:gs pos="99000">
                <a:srgbClr val="6EFD03"/>
              </a:gs>
              <a:gs pos="27000">
                <a:srgbClr val="FFFFFF"/>
              </a:gs>
            </a:gsLst>
            <a:lin ang="5400000" scaled="1"/>
          </a:gra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大纲</a:t>
            </a:r>
            <a:endParaRPr lang="en-US" altLang="zh-CN" sz="2800" dirty="0" smtClean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重点</a:t>
            </a:r>
            <a:endParaRPr lang="zh-CN" altLang="en-US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76868" y="919527"/>
            <a:ext cx="9383390" cy="5822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en-US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第一型曲线积分计算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型曲线积分计算</a:t>
            </a:r>
            <a:r>
              <a:rPr lang="zh-CN" altLang="en-US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两类曲线积分的相互关系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格林公式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及其计算应用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 平面上曲线积分与路径无关的条件及计算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 第一型曲面积分计算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⑥ 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第二型曲面积分计算</a:t>
            </a:r>
            <a:r>
              <a:rPr lang="zh-CN" altLang="en-US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两类曲面积分的相互关系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⑦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高斯公式计算曲面积分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⑧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</a:t>
            </a:r>
            <a:r>
              <a:rPr lang="zh-CN" altLang="en-US" b="1" dirty="0">
                <a:solidFill>
                  <a:srgbClr val="FFFFFF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利用格林公式、对</a:t>
            </a:r>
            <a:r>
              <a:rPr lang="zh-CN" altLang="en-US" b="1" dirty="0">
                <a:solidFill>
                  <a:srgbClr val="FFFFFF"/>
                </a:solidFill>
                <a:latin typeface="宋体" panose="02010600030101010101" pitchFamily="2" charset="-122"/>
              </a:rPr>
              <a:t>弧长的积分）</a:t>
            </a:r>
            <a:endParaRPr lang="zh-CN" altLang="zh-CN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1015" y="3066757"/>
            <a:ext cx="1230327" cy="1083211"/>
          </a:xfrm>
          <a:prstGeom prst="roundRect">
            <a:avLst/>
          </a:prstGeom>
          <a:gradFill>
            <a:gsLst>
              <a:gs pos="0">
                <a:srgbClr val="FF0000"/>
              </a:gs>
              <a:gs pos="99000">
                <a:srgbClr val="6EFD03"/>
              </a:gs>
              <a:gs pos="27000">
                <a:srgbClr val="FFFFFF"/>
              </a:gs>
            </a:gsLst>
            <a:lin ang="5400000" scaled="1"/>
          </a:gra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举例</a:t>
            </a:r>
            <a:endParaRPr lang="zh-CN" altLang="en-US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5497843" cy="562708"/>
          </a:xfrm>
          <a:prstGeom prst="rect">
            <a:avLst/>
          </a:prstGeom>
          <a:gradFill>
            <a:gsLst>
              <a:gs pos="0">
                <a:srgbClr val="FF0000"/>
              </a:gs>
              <a:gs pos="99000">
                <a:srgbClr val="6EFD03"/>
              </a:gs>
              <a:gs pos="27000">
                <a:srgbClr val="FFFFFF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第十一章：曲线积分和曲面积分</a:t>
            </a:r>
            <a:endParaRPr lang="en-US" altLang="zh-CN" sz="28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14732" y="790414"/>
            <a:ext cx="10377267" cy="58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3200" b="1" dirty="0">
              <a:solidFill>
                <a:srgbClr val="FF33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510072"/>
              </p:ext>
            </p:extLst>
          </p:nvPr>
        </p:nvGraphicFramePr>
        <p:xfrm>
          <a:off x="2475105" y="789305"/>
          <a:ext cx="47926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3" imgW="2082600" imgH="291960" progId="Equation.DSMT4">
                  <p:embed/>
                </p:oleObj>
              </mc:Choice>
              <mc:Fallback>
                <p:oleObj name="Equation" r:id="rId3" imgW="2082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5105" y="789305"/>
                        <a:ext cx="47926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480881"/>
              </p:ext>
            </p:extLst>
          </p:nvPr>
        </p:nvGraphicFramePr>
        <p:xfrm>
          <a:off x="5331955" y="1463810"/>
          <a:ext cx="57277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5" imgW="2489040" imgH="330120" progId="Equation.DSMT4">
                  <p:embed/>
                </p:oleObj>
              </mc:Choice>
              <mc:Fallback>
                <p:oleObj name="Equation" r:id="rId5" imgW="2489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1955" y="1463810"/>
                        <a:ext cx="572770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445568" y="867904"/>
            <a:ext cx="26741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一代 二换 三定限</a:t>
            </a:r>
            <a:endParaRPr lang="zh-CN" altLang="en-US" sz="24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51028"/>
              </p:ext>
            </p:extLst>
          </p:nvPr>
        </p:nvGraphicFramePr>
        <p:xfrm>
          <a:off x="2469478" y="3909771"/>
          <a:ext cx="52022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7" imgW="2260440" imgH="368280" progId="Equation.DSMT4">
                  <p:embed/>
                </p:oleObj>
              </mc:Choice>
              <mc:Fallback>
                <p:oleObj name="Equation" r:id="rId7" imgW="22604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478" y="3909771"/>
                        <a:ext cx="5202237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75362"/>
              </p:ext>
            </p:extLst>
          </p:nvPr>
        </p:nvGraphicFramePr>
        <p:xfrm>
          <a:off x="5283846" y="2995370"/>
          <a:ext cx="67786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Equation" r:id="rId9" imgW="2946240" imgH="330120" progId="Equation.DSMT4">
                  <p:embed/>
                </p:oleObj>
              </mc:Choice>
              <mc:Fallback>
                <p:oleObj name="Equation" r:id="rId9" imgW="2946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3846" y="2995370"/>
                        <a:ext cx="677862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9442983" y="2399655"/>
            <a:ext cx="266119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一代 二代 三定限</a:t>
            </a:r>
            <a:endParaRPr lang="zh-CN" altLang="en-US" sz="24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51492"/>
              </p:ext>
            </p:extLst>
          </p:nvPr>
        </p:nvGraphicFramePr>
        <p:xfrm>
          <a:off x="2509300" y="2309247"/>
          <a:ext cx="6575425" cy="6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11" imgW="2857320" imgH="291960" progId="Equation.DSMT4">
                  <p:embed/>
                </p:oleObj>
              </mc:Choice>
              <mc:Fallback>
                <p:oleObj name="Equation" r:id="rId11" imgW="2857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09300" y="2309247"/>
                        <a:ext cx="6575425" cy="651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424905" y="3900405"/>
            <a:ext cx="244679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一投 二代 三换</a:t>
            </a:r>
            <a:endParaRPr lang="zh-CN" altLang="en-US" sz="24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75906"/>
              </p:ext>
            </p:extLst>
          </p:nvPr>
        </p:nvGraphicFramePr>
        <p:xfrm>
          <a:off x="6374323" y="4443978"/>
          <a:ext cx="54927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13" imgW="2387520" imgH="431640" progId="Equation.DSMT4">
                  <p:embed/>
                </p:oleObj>
              </mc:Choice>
              <mc:Fallback>
                <p:oleObj name="Equation" r:id="rId13" imgW="2387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4323" y="4443978"/>
                        <a:ext cx="549275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07996"/>
              </p:ext>
            </p:extLst>
          </p:nvPr>
        </p:nvGraphicFramePr>
        <p:xfrm>
          <a:off x="2517775" y="5332870"/>
          <a:ext cx="68373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15" imgW="2971800" imgH="368280" progId="Equation.DSMT4">
                  <p:embed/>
                </p:oleObj>
              </mc:Choice>
              <mc:Fallback>
                <p:oleObj name="Equation" r:id="rId15" imgW="29718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7775" y="5332870"/>
                        <a:ext cx="6837363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9437819" y="5416655"/>
            <a:ext cx="266635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一投 二代 三定号</a:t>
            </a:r>
            <a:endParaRPr lang="zh-CN" altLang="en-US" sz="24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19177"/>
              </p:ext>
            </p:extLst>
          </p:nvPr>
        </p:nvGraphicFramePr>
        <p:xfrm>
          <a:off x="6400800" y="5943600"/>
          <a:ext cx="388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Equation" r:id="rId17" imgW="1688760" imgH="406080" progId="Equation.DSMT4">
                  <p:embed/>
                </p:oleObj>
              </mc:Choice>
              <mc:Fallback>
                <p:oleObj name="Equation" r:id="rId17" imgW="1688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00800" y="5943600"/>
                        <a:ext cx="3886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8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11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497843" cy="562708"/>
          </a:xfrm>
          <a:prstGeom prst="rect">
            <a:avLst/>
          </a:prstGeom>
          <a:gradFill>
            <a:gsLst>
              <a:gs pos="0">
                <a:srgbClr val="FF0000"/>
              </a:gs>
              <a:gs pos="99000">
                <a:srgbClr val="6EFD03"/>
              </a:gs>
              <a:gs pos="27000">
                <a:srgbClr val="FFFFFF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第十一章：曲线积分和曲面积分</a:t>
            </a:r>
            <a:endParaRPr lang="en-US" altLang="zh-CN" sz="28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1015" y="3066757"/>
            <a:ext cx="1230327" cy="1083211"/>
          </a:xfrm>
          <a:prstGeom prst="roundRect">
            <a:avLst/>
          </a:prstGeom>
          <a:gradFill>
            <a:gsLst>
              <a:gs pos="0">
                <a:srgbClr val="FF0000"/>
              </a:gs>
              <a:gs pos="99000">
                <a:srgbClr val="6EFD03"/>
              </a:gs>
              <a:gs pos="27000">
                <a:srgbClr val="FFFFFF"/>
              </a:gs>
            </a:gsLst>
            <a:lin ang="5400000" scaled="1"/>
          </a:gra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举例</a:t>
            </a:r>
            <a:endParaRPr lang="zh-CN" altLang="en-US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14732" y="790414"/>
            <a:ext cx="10377267" cy="58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格林公式、应用</a:t>
            </a:r>
            <a:endParaRPr lang="en-US" altLang="zh-CN" sz="32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altLang="zh-CN" sz="32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积分与路径无关：</a:t>
            </a:r>
            <a:endParaRPr lang="en-US" altLang="zh-CN" sz="32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32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高斯公式、应用</a:t>
            </a:r>
            <a:endParaRPr lang="en-US" altLang="zh-CN" sz="32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 </a:t>
            </a: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用对弧长积分求面积</a:t>
            </a:r>
            <a:endParaRPr lang="en-US" altLang="zh-CN" sz="32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349773"/>
              </p:ext>
            </p:extLst>
          </p:nvPr>
        </p:nvGraphicFramePr>
        <p:xfrm>
          <a:off x="3546475" y="1347788"/>
          <a:ext cx="6546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3" imgW="2844720" imgH="431640" progId="Equation.DSMT4">
                  <p:embed/>
                </p:oleObj>
              </mc:Choice>
              <mc:Fallback>
                <p:oleObj name="Equation" r:id="rId3" imgW="2844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6475" y="1347788"/>
                        <a:ext cx="654685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87467"/>
              </p:ext>
            </p:extLst>
          </p:nvPr>
        </p:nvGraphicFramePr>
        <p:xfrm>
          <a:off x="3667072" y="3033470"/>
          <a:ext cx="14017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5" imgW="609480" imgH="419040" progId="Equation.DSMT4">
                  <p:embed/>
                </p:oleObj>
              </mc:Choice>
              <mc:Fallback>
                <p:oleObj name="Equation" r:id="rId5" imgW="609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7072" y="3033470"/>
                        <a:ext cx="140176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855748"/>
              </p:ext>
            </p:extLst>
          </p:nvPr>
        </p:nvGraphicFramePr>
        <p:xfrm>
          <a:off x="6223403" y="3175136"/>
          <a:ext cx="41798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7" imgW="1815840" imgH="291960" progId="Equation.DSMT4">
                  <p:embed/>
                </p:oleObj>
              </mc:Choice>
              <mc:Fallback>
                <p:oleObj name="Equation" r:id="rId7" imgW="1815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3403" y="3175136"/>
                        <a:ext cx="4179887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946058"/>
              </p:ext>
            </p:extLst>
          </p:nvPr>
        </p:nvGraphicFramePr>
        <p:xfrm>
          <a:off x="3601177" y="4569579"/>
          <a:ext cx="73644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9" imgW="3200400" imgH="431640" progId="Equation.DSMT4">
                  <p:embed/>
                </p:oleObj>
              </mc:Choice>
              <mc:Fallback>
                <p:oleObj name="Equation" r:id="rId9" imgW="3200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1177" y="4569579"/>
                        <a:ext cx="7364412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07486"/>
              </p:ext>
            </p:extLst>
          </p:nvPr>
        </p:nvGraphicFramePr>
        <p:xfrm>
          <a:off x="6040491" y="5964615"/>
          <a:ext cx="280511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11" imgW="1218960" imgH="393480" progId="Equation.DSMT4">
                  <p:embed/>
                </p:oleObj>
              </mc:Choice>
              <mc:Fallback>
                <p:oleObj name="Equation" r:id="rId11" imgW="1218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40491" y="5964615"/>
                        <a:ext cx="2805112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5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543" y="126609"/>
            <a:ext cx="3669044" cy="562708"/>
          </a:xfrm>
          <a:prstGeom prst="rect">
            <a:avLst/>
          </a:prstGeom>
          <a:gradFill>
            <a:gsLst>
              <a:gs pos="0">
                <a:srgbClr val="FF6600"/>
              </a:gs>
              <a:gs pos="99000">
                <a:srgbClr val="00B0F0"/>
              </a:gs>
              <a:gs pos="72000">
                <a:srgbClr val="FFFFCC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第十二章：无穷级数</a:t>
            </a:r>
            <a:endParaRPr lang="en-US" altLang="zh-CN" sz="28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1015" y="3066757"/>
            <a:ext cx="1230327" cy="1083211"/>
          </a:xfrm>
          <a:prstGeom prst="roundRect">
            <a:avLst/>
          </a:prstGeom>
          <a:gradFill>
            <a:gsLst>
              <a:gs pos="0">
                <a:srgbClr val="FFC000"/>
              </a:gs>
              <a:gs pos="99000">
                <a:srgbClr val="00B0F0"/>
              </a:gs>
              <a:gs pos="75000">
                <a:srgbClr val="FFFFCC"/>
              </a:gs>
            </a:gsLst>
            <a:lin ang="5400000" scaled="1"/>
          </a:gra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大纲</a:t>
            </a:r>
            <a:endParaRPr lang="en-US" altLang="zh-CN" sz="2800" dirty="0" smtClean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重点</a:t>
            </a:r>
            <a:endParaRPr lang="zh-CN" altLang="en-US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038860" y="935024"/>
            <a:ext cx="10153139" cy="5636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几何级数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q-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级数）、</a:t>
            </a:r>
            <a:r>
              <a:rPr lang="en-US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级数的敛散性</a:t>
            </a:r>
          </a:p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正项级数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审敛法（以及极限形式）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比值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审敛法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莱布尼兹定理</a:t>
            </a:r>
            <a:endParaRPr lang="en-US" altLang="zh-CN" sz="26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绝对收敛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与条件收敛</a:t>
            </a:r>
          </a:p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幂级数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6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Abel</a:t>
            </a:r>
            <a:r>
              <a:rPr lang="zh-CN" altLang="zh-CN" sz="26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及推论</a:t>
            </a:r>
          </a:p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⑥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幂级数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6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收敛半径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、收敛区间及</a:t>
            </a:r>
            <a:r>
              <a:rPr lang="zh-CN" altLang="zh-CN" sz="26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收敛域</a:t>
            </a:r>
          </a:p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⑦ 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已知的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马克劳林</a:t>
            </a: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，进行</a:t>
            </a: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间接展开</a:t>
            </a:r>
            <a:endParaRPr lang="en-US" altLang="zh-CN" sz="2600" b="1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sz="26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⑧</a:t>
            </a:r>
            <a:r>
              <a:rPr lang="en-US" altLang="zh-CN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傅里叶级数</a:t>
            </a:r>
            <a:r>
              <a:rPr lang="zh-CN" altLang="en-US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展开公式、</a:t>
            </a:r>
            <a:r>
              <a:rPr lang="zh-CN" altLang="en-US" sz="26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收敛定理</a:t>
            </a:r>
            <a:r>
              <a:rPr lang="zh-CN" altLang="en-US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（狄力克雷条件）、</a:t>
            </a:r>
            <a:r>
              <a:rPr lang="zh-CN" altLang="en-US" sz="26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正弦级数、余弦</a:t>
            </a:r>
            <a:r>
              <a:rPr lang="zh-CN" altLang="en-US" sz="26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级数形式</a:t>
            </a:r>
            <a:endParaRPr lang="zh-CN" altLang="zh-CN" sz="26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075360"/>
              </p:ext>
            </p:extLst>
          </p:nvPr>
        </p:nvGraphicFramePr>
        <p:xfrm>
          <a:off x="4788976" y="4877420"/>
          <a:ext cx="4055282" cy="78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1993680" imgH="393480" progId="Equation.DSMT4">
                  <p:embed/>
                </p:oleObj>
              </mc:Choice>
              <mc:Fallback>
                <p:oleObj name="Equation" r:id="rId3" imgW="1993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976" y="4877420"/>
                        <a:ext cx="4055282" cy="782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3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543" y="126609"/>
            <a:ext cx="3669044" cy="562708"/>
          </a:xfrm>
          <a:prstGeom prst="rect">
            <a:avLst/>
          </a:prstGeom>
          <a:gradFill>
            <a:gsLst>
              <a:gs pos="0">
                <a:srgbClr val="FF0000"/>
              </a:gs>
              <a:gs pos="99000">
                <a:srgbClr val="00B0F0"/>
              </a:gs>
              <a:gs pos="72000">
                <a:srgbClr val="FFFFCC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第十二章：无穷级数</a:t>
            </a:r>
            <a:endParaRPr lang="en-US" altLang="zh-CN" sz="28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1015" y="3066757"/>
            <a:ext cx="1230327" cy="1083211"/>
          </a:xfrm>
          <a:prstGeom prst="roundRect">
            <a:avLst/>
          </a:prstGeom>
          <a:gradFill>
            <a:gsLst>
              <a:gs pos="0">
                <a:srgbClr val="6EFD03"/>
              </a:gs>
              <a:gs pos="99000">
                <a:srgbClr val="00B0F0"/>
              </a:gs>
              <a:gs pos="75000">
                <a:srgbClr val="FF9999"/>
              </a:gs>
            </a:gsLst>
            <a:lin ang="5400000" scaled="1"/>
          </a:gra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举例</a:t>
            </a:r>
            <a:endParaRPr lang="zh-CN" altLang="en-US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14732" y="790414"/>
            <a:ext cx="10377267" cy="6067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常数项级数敛散性：</a:t>
            </a:r>
            <a:endParaRPr lang="en-US" altLang="zh-CN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4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Abel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定理的应用：</a:t>
            </a:r>
            <a:endParaRPr lang="en-US" altLang="zh-CN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48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收敛域：</a:t>
            </a:r>
            <a:endParaRPr lang="en-US" altLang="zh-CN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幂级数展开：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间接法</a:t>
            </a:r>
            <a:endParaRPr lang="en-US" altLang="zh-CN" b="1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 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傅里叶级数：掌握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公式？     </a:t>
            </a:r>
            <a:r>
              <a:rPr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ii)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级数收敛于？</a:t>
            </a:r>
            <a:endParaRPr lang="en-US" altLang="zh-CN" sz="2400" b="1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iii)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奇偶延拓的系数？  </a:t>
            </a:r>
            <a:r>
              <a:rPr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iv)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正、余弦级数系数？</a:t>
            </a:r>
            <a:endParaRPr lang="en-US" altLang="zh-CN" sz="2400" b="1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52693"/>
              </p:ext>
            </p:extLst>
          </p:nvPr>
        </p:nvGraphicFramePr>
        <p:xfrm>
          <a:off x="6100763" y="586352"/>
          <a:ext cx="2192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3" imgW="952200" imgH="431640" progId="Equation.DSMT4">
                  <p:embed/>
                </p:oleObj>
              </mc:Choice>
              <mc:Fallback>
                <p:oleObj name="Equation" r:id="rId3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0763" y="586352"/>
                        <a:ext cx="2192337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77558"/>
              </p:ext>
            </p:extLst>
          </p:nvPr>
        </p:nvGraphicFramePr>
        <p:xfrm>
          <a:off x="8975161" y="598757"/>
          <a:ext cx="14906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5" imgW="647640" imgH="431640" progId="Equation.DSMT4">
                  <p:embed/>
                </p:oleObj>
              </mc:Choice>
              <mc:Fallback>
                <p:oleObj name="Equation" r:id="rId5" imgW="64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75161" y="598757"/>
                        <a:ext cx="1490662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865692"/>
              </p:ext>
            </p:extLst>
          </p:nvPr>
        </p:nvGraphicFramePr>
        <p:xfrm>
          <a:off x="5755736" y="1820918"/>
          <a:ext cx="37703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7" imgW="1638000" imgH="431640" progId="Equation.DSMT4">
                  <p:embed/>
                </p:oleObj>
              </mc:Choice>
              <mc:Fallback>
                <p:oleObj name="Equation" r:id="rId7" imgW="1638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5736" y="1820918"/>
                        <a:ext cx="3770313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130635"/>
              </p:ext>
            </p:extLst>
          </p:nvPr>
        </p:nvGraphicFramePr>
        <p:xfrm>
          <a:off x="3710419" y="3075500"/>
          <a:ext cx="1841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9" imgW="799920" imgH="444240" progId="Equation.DSMT4">
                  <p:embed/>
                </p:oleObj>
              </mc:Choice>
              <mc:Fallback>
                <p:oleObj name="Equation" r:id="rId9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10419" y="3075500"/>
                        <a:ext cx="18415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>
            <a:off x="5641382" y="3409627"/>
            <a:ext cx="588936" cy="387457"/>
          </a:xfrm>
          <a:prstGeom prst="rightArrow">
            <a:avLst/>
          </a:prstGeom>
          <a:solidFill>
            <a:srgbClr val="FF33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58710"/>
              </p:ext>
            </p:extLst>
          </p:nvPr>
        </p:nvGraphicFramePr>
        <p:xfrm>
          <a:off x="6384764" y="3356782"/>
          <a:ext cx="11985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11" imgW="520560" imgH="203040" progId="Equation.DSMT4">
                  <p:embed/>
                </p:oleObj>
              </mc:Choice>
              <mc:Fallback>
                <p:oleObj name="Equation" r:id="rId11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84764" y="3356782"/>
                        <a:ext cx="1198563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7855057" y="3391547"/>
            <a:ext cx="588936" cy="387457"/>
          </a:xfrm>
          <a:prstGeom prst="rightArrow">
            <a:avLst/>
          </a:prstGeom>
          <a:solidFill>
            <a:srgbClr val="FF33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48776"/>
              </p:ext>
            </p:extLst>
          </p:nvPr>
        </p:nvGraphicFramePr>
        <p:xfrm>
          <a:off x="8692748" y="3371151"/>
          <a:ext cx="3244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13" imgW="1409400" imgH="215640" progId="Equation.DSMT4">
                  <p:embed/>
                </p:oleObj>
              </mc:Choice>
              <mc:Fallback>
                <p:oleObj name="Equation" r:id="rId13" imgW="1409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92748" y="3371151"/>
                        <a:ext cx="324485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38595"/>
              </p:ext>
            </p:extLst>
          </p:nvPr>
        </p:nvGraphicFramePr>
        <p:xfrm>
          <a:off x="5962084" y="4681080"/>
          <a:ext cx="12874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15" imgW="558720" imgH="203040" progId="Equation.DSMT4">
                  <p:embed/>
                </p:oleObj>
              </mc:Choice>
              <mc:Fallback>
                <p:oleObj name="Equation" r:id="rId15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62084" y="4681080"/>
                        <a:ext cx="1287462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622263"/>
              </p:ext>
            </p:extLst>
          </p:nvPr>
        </p:nvGraphicFramePr>
        <p:xfrm>
          <a:off x="7753565" y="4456356"/>
          <a:ext cx="4195627" cy="766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17" imgW="2323800" imgH="444240" progId="Equation.DSMT4">
                  <p:embed/>
                </p:oleObj>
              </mc:Choice>
              <mc:Fallback>
                <p:oleObj name="Equation" r:id="rId17" imgW="232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53565" y="4456356"/>
                        <a:ext cx="4195627" cy="766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6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03003" y="323713"/>
            <a:ext cx="3785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3F30D"/>
              </a:buClr>
              <a:buSzPct val="100000"/>
            </a:pPr>
            <a:r>
              <a:rPr lang="zh-CN" altLang="en-US" sz="54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知识点总结</a:t>
            </a:r>
            <a:endParaRPr lang="en-US" altLang="zh-CN" sz="5400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4774" y="1610435"/>
            <a:ext cx="2138081" cy="24129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40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7494" y="1608090"/>
            <a:ext cx="2138081" cy="24129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考点</a:t>
            </a:r>
            <a:endParaRPr lang="en-US" altLang="zh-CN" sz="4400" b="1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endParaRPr lang="en-US" altLang="zh-CN" sz="2800" b="1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40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+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4958" y="1605746"/>
            <a:ext cx="2138081" cy="24129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复习点</a:t>
            </a:r>
            <a:endParaRPr lang="en-US" altLang="zh-CN" sz="4400" b="1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endParaRPr lang="en-US" altLang="zh-CN" sz="2800" b="1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40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+ + 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15475" y="1561198"/>
            <a:ext cx="2138081" cy="24129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考试</a:t>
            </a:r>
            <a:endParaRPr lang="en-US" altLang="zh-CN" sz="4400" b="1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endParaRPr lang="en-US" altLang="zh-CN" sz="2800" b="1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？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个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3147" y="3165686"/>
            <a:ext cx="27699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b="1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Q&amp;A</a:t>
            </a:r>
            <a:endParaRPr lang="zh-CN" altLang="en-US" sz="8800" b="1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4014" y="873094"/>
            <a:ext cx="585128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答疑环节：</a:t>
            </a:r>
            <a:endParaRPr lang="zh-CN" altLang="en-US" sz="88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4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25" y="2366729"/>
            <a:ext cx="4023176" cy="3019491"/>
          </a:xfrm>
          <a:prstGeom prst="rect">
            <a:avLst/>
          </a:prstGeom>
        </p:spPr>
      </p:pic>
      <p:sp>
        <p:nvSpPr>
          <p:cNvPr id="12" name="爆炸形 2 11"/>
          <p:cNvSpPr/>
          <p:nvPr/>
        </p:nvSpPr>
        <p:spPr>
          <a:xfrm>
            <a:off x="6209730" y="591683"/>
            <a:ext cx="5982270" cy="3125337"/>
          </a:xfrm>
          <a:prstGeom prst="irregularSeal2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好耶！</a:t>
            </a:r>
            <a:endParaRPr lang="en-US" altLang="zh-CN" sz="3200" dirty="0" smtClean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32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32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高数</a:t>
            </a:r>
            <a:r>
              <a:rPr lang="en-US" altLang="zh-CN" sz="32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</a:p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开始复习啦！</a:t>
            </a:r>
            <a:endParaRPr lang="zh-CN" altLang="en-US" sz="3200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314" y="391951"/>
            <a:ext cx="72323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本报讯</a:t>
            </a:r>
            <a:r>
              <a:rPr lang="en-US" altLang="zh-CN" sz="2800" dirty="0" smtClean="0">
                <a:solidFill>
                  <a:srgbClr val="FFFF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. </a:t>
            </a:r>
            <a:r>
              <a:rPr lang="zh-CN" altLang="en-US" sz="2800" dirty="0" smtClean="0">
                <a:solidFill>
                  <a:srgbClr val="FFFF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扎比瓦卡，今天早上发来</a:t>
            </a:r>
            <a:r>
              <a:rPr lang="zh-CN" altLang="en-US" sz="2800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视频</a:t>
            </a:r>
            <a:r>
              <a:rPr lang="en-US" altLang="zh-CN" sz="2800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+</a:t>
            </a:r>
            <a:r>
              <a:rPr lang="zh-CN" altLang="en-US" sz="2800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祝福</a:t>
            </a:r>
            <a:r>
              <a:rPr lang="en-US" altLang="zh-CN" sz="2800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:</a:t>
            </a:r>
            <a:endParaRPr lang="zh-CN" altLang="en-US" sz="2800" dirty="0">
              <a:solidFill>
                <a:srgbClr val="FFFFFF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6318913" y="3725838"/>
            <a:ext cx="5404513" cy="3002508"/>
          </a:xfrm>
          <a:prstGeom prst="horizontalScroll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+mn-ea"/>
              </a:rPr>
              <a:t>各位杭电靴子：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  值此期末考试季，请大家好好复习，奋斗拼搏，考出好成绩！不辜负青春好时光！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   我负责任地告诉你，世界杯没有中国队，要看也请放假后随便看看！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                     </a:t>
            </a:r>
            <a:r>
              <a:rPr lang="zh-CN" altLang="en-US" dirty="0" smtClean="0">
                <a:latin typeface="+mn-ea"/>
              </a:rPr>
              <a:t>扎比瓦卡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9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4" y="430722"/>
            <a:ext cx="6583877" cy="43892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76200">
            <a:solidFill>
              <a:srgbClr val="FF66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129" y="3963530"/>
            <a:ext cx="3744132" cy="2452406"/>
          </a:xfrm>
          <a:prstGeom prst="rect">
            <a:avLst/>
          </a:prstGeom>
        </p:spPr>
      </p:pic>
      <p:sp>
        <p:nvSpPr>
          <p:cNvPr id="8" name="爆炸形 1 7"/>
          <p:cNvSpPr/>
          <p:nvPr/>
        </p:nvSpPr>
        <p:spPr>
          <a:xfrm>
            <a:off x="7532175" y="449450"/>
            <a:ext cx="3874577" cy="2882685"/>
          </a:xfrm>
          <a:prstGeom prst="irregularSeal1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真的</a:t>
            </a:r>
            <a:endParaRPr lang="zh-CN" altLang="en-US" sz="7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7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1410" y="929898"/>
            <a:ext cx="103591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谢谢！</a:t>
            </a:r>
            <a:endParaRPr lang="en-US" altLang="zh-CN" sz="6600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endParaRPr lang="en-US" altLang="zh-CN" sz="6600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zh-CN" altLang="en-US" sz="66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祝</a:t>
            </a:r>
            <a:r>
              <a:rPr lang="zh-CN" altLang="en-US" sz="6600" dirty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大家</a:t>
            </a:r>
            <a:r>
              <a:rPr lang="zh-CN" altLang="en-US" sz="66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：</a:t>
            </a:r>
            <a:endParaRPr lang="en-US" altLang="zh-CN" sz="6600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en-US" altLang="zh-CN" sz="6600" dirty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sz="66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     </a:t>
            </a:r>
            <a:r>
              <a:rPr lang="zh-CN" altLang="en-US" sz="6600" dirty="0" smtClean="0">
                <a:solidFill>
                  <a:srgbClr val="FF66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认真复习</a:t>
            </a:r>
            <a:r>
              <a:rPr lang="zh-CN" altLang="en-US" sz="66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endParaRPr lang="en-US" altLang="zh-CN" sz="6600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en-US" altLang="zh-CN" sz="6600" dirty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sz="66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                       </a:t>
            </a:r>
            <a:r>
              <a:rPr lang="zh-CN" altLang="en-US" sz="6600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考出好成绩！</a:t>
            </a:r>
            <a:endParaRPr lang="zh-CN" altLang="en-US" sz="6600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2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8" y="1668176"/>
            <a:ext cx="10707519" cy="3995102"/>
          </a:xfrm>
          <a:prstGeom prst="rect">
            <a:avLst/>
          </a:prstGeom>
        </p:spPr>
      </p:pic>
      <p:sp>
        <p:nvSpPr>
          <p:cNvPr id="11" name="云形 10"/>
          <p:cNvSpPr/>
          <p:nvPr/>
        </p:nvSpPr>
        <p:spPr>
          <a:xfrm>
            <a:off x="1569493" y="204716"/>
            <a:ext cx="8393373" cy="1992573"/>
          </a:xfrm>
          <a:prstGeom prst="cloud">
            <a:avLst/>
          </a:prstGeom>
          <a:solidFill>
            <a:srgbClr val="FFFFCC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恭喜各位</a:t>
            </a:r>
            <a:r>
              <a:rPr lang="zh-CN" altLang="en-US" sz="36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马上成为</a:t>
            </a:r>
            <a:r>
              <a:rPr lang="en-US" altLang="zh-CN" sz="36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</a:p>
          <a:p>
            <a:pPr algn="ctr"/>
            <a:r>
              <a:rPr lang="en-US" altLang="zh-CN" sz="36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Segoe UI Black" panose="020B0A02040204020203" pitchFamily="34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Segoe UI Black" panose="020B0A02040204020203" pitchFamily="34" charset="0"/>
              </a:rPr>
              <a:t>   </a:t>
            </a:r>
            <a:r>
              <a:rPr lang="en-US" altLang="zh-CN" sz="4800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sophomore</a:t>
            </a:r>
            <a:r>
              <a:rPr lang="zh-CN" altLang="en-US" sz="4800" dirty="0" smtClean="0">
                <a:solidFill>
                  <a:srgbClr val="FF0000"/>
                </a:solidFill>
                <a:latin typeface="Segoe UI Black" panose="020B0A02040204020203" pitchFamily="34" charset="0"/>
                <a:ea typeface="华文琥珀" panose="02010800040101010101" pitchFamily="2" charset="-122"/>
                <a:cs typeface="Segoe UI Black" panose="020B0A02040204020203" pitchFamily="34" charset="0"/>
              </a:rPr>
              <a:t>！</a:t>
            </a:r>
            <a:endParaRPr lang="zh-CN" altLang="en-US" sz="4800" dirty="0">
              <a:solidFill>
                <a:srgbClr val="FF0000"/>
              </a:solidFill>
              <a:latin typeface="Segoe UI Black" panose="020B0A02040204020203" pitchFamily="34" charset="0"/>
              <a:ea typeface="华文琥珀" panose="02010800040101010101" pitchFamily="2" charset="-122"/>
              <a:cs typeface="Segoe UI Black" panose="020B0A02040204020203" pitchFamily="34" charset="0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5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6427" y="2158211"/>
            <a:ext cx="6087322" cy="2318255"/>
          </a:xfrm>
        </p:spPr>
        <p:txBody>
          <a:bodyPr>
            <a:noAutofit/>
          </a:bodyPr>
          <a:lstStyle/>
          <a:p>
            <a:pPr marL="742950" indent="-742950">
              <a:buClr>
                <a:srgbClr val="F3F30D"/>
              </a:buClr>
              <a:buSzPct val="100000"/>
              <a:buAutoNum type="arabicPeriod"/>
            </a:pPr>
            <a:r>
              <a:rPr lang="zh-CN" altLang="en-US" sz="48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知识点总结、举例</a:t>
            </a:r>
            <a:endParaRPr lang="en-US" altLang="zh-CN" sz="4800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742950" indent="-742950">
              <a:buClr>
                <a:srgbClr val="F3F30D"/>
              </a:buClr>
              <a:buSzPct val="100000"/>
              <a:buAutoNum type="arabicPeriod" startAt="2"/>
            </a:pPr>
            <a:endParaRPr lang="en-US" altLang="zh-CN" sz="4800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742950" indent="-742950">
              <a:buClr>
                <a:srgbClr val="F3F30D"/>
              </a:buClr>
              <a:buSzPct val="100000"/>
              <a:buAutoNum type="arabicPeriod" startAt="2"/>
            </a:pPr>
            <a:r>
              <a:rPr lang="zh-CN" altLang="en-US" sz="48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答疑</a:t>
            </a:r>
            <a:endParaRPr lang="en-US" altLang="zh-CN" sz="4800" dirty="0" smtClean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23" y="3931947"/>
            <a:ext cx="2451763" cy="2800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8" y="356461"/>
            <a:ext cx="1472339" cy="14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30461" y="1476371"/>
            <a:ext cx="54944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b="1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知识点</a:t>
            </a:r>
            <a:endParaRPr lang="zh-CN" altLang="en-US" sz="8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4191" y="3647290"/>
            <a:ext cx="585128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总结、举例</a:t>
            </a:r>
            <a:endParaRPr lang="zh-CN" altLang="en-US" sz="88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7323" y="915590"/>
            <a:ext cx="10209091" cy="594241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zh-CN" b="1" dirty="0" smtClean="0">
                <a:solidFill>
                  <a:srgbClr val="FFFFFF"/>
                </a:solidFill>
              </a:rPr>
              <a:t>向量</a:t>
            </a:r>
            <a:r>
              <a:rPr lang="zh-CN" altLang="zh-CN" b="1" dirty="0">
                <a:solidFill>
                  <a:srgbClr val="FFFFFF"/>
                </a:solidFill>
              </a:rPr>
              <a:t>的线性运算</a:t>
            </a:r>
            <a:r>
              <a:rPr lang="en-US" altLang="zh-CN" b="1" dirty="0">
                <a:solidFill>
                  <a:srgbClr val="FFFFFF"/>
                </a:solidFill>
              </a:rPr>
              <a:t>(</a:t>
            </a:r>
            <a:r>
              <a:rPr lang="zh-CN" altLang="zh-CN" b="1" dirty="0">
                <a:solidFill>
                  <a:srgbClr val="FFFFFF"/>
                </a:solidFill>
              </a:rPr>
              <a:t>坐标表达式</a:t>
            </a:r>
            <a:r>
              <a:rPr lang="en-US" altLang="zh-CN" b="1" dirty="0">
                <a:solidFill>
                  <a:srgbClr val="FFFFFF"/>
                </a:solidFill>
              </a:rPr>
              <a:t>)</a:t>
            </a:r>
            <a:r>
              <a:rPr lang="zh-CN" altLang="zh-CN" b="1" dirty="0">
                <a:solidFill>
                  <a:srgbClr val="FFFFFF"/>
                </a:solidFill>
              </a:rPr>
              <a:t>、数量积、</a:t>
            </a:r>
            <a:r>
              <a:rPr lang="zh-CN" altLang="zh-CN" b="1" dirty="0" smtClean="0">
                <a:solidFill>
                  <a:srgbClr val="FFFFFF"/>
                </a:solidFill>
              </a:rPr>
              <a:t>向量积</a:t>
            </a:r>
            <a:endParaRPr lang="en-US" altLang="zh-CN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zh-CN" b="1" dirty="0" smtClean="0">
                <a:solidFill>
                  <a:schemeClr val="bg1"/>
                </a:solidFill>
              </a:rPr>
              <a:t>向量</a:t>
            </a:r>
            <a:r>
              <a:rPr lang="zh-CN" altLang="zh-CN" b="1" dirty="0">
                <a:solidFill>
                  <a:schemeClr val="bg1"/>
                </a:solidFill>
              </a:rPr>
              <a:t>垂直、平行</a:t>
            </a:r>
            <a:r>
              <a:rPr lang="zh-CN" altLang="zh-CN" b="1" dirty="0" smtClean="0">
                <a:solidFill>
                  <a:schemeClr val="bg1"/>
                </a:solidFill>
              </a:rPr>
              <a:t>条件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en-US" altLang="zh-CN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zh-CN" b="1" dirty="0" smtClean="0">
                <a:solidFill>
                  <a:schemeClr val="bg1"/>
                </a:solidFill>
              </a:rPr>
              <a:t>向量</a:t>
            </a:r>
            <a:r>
              <a:rPr lang="zh-CN" altLang="zh-CN" b="1" dirty="0">
                <a:solidFill>
                  <a:schemeClr val="bg1"/>
                </a:solidFill>
              </a:rPr>
              <a:t>的模、方向角、方向余弦、</a:t>
            </a:r>
            <a:r>
              <a:rPr lang="zh-CN" altLang="zh-CN" b="1" dirty="0" smtClean="0">
                <a:solidFill>
                  <a:schemeClr val="bg1"/>
                </a:solidFill>
              </a:rPr>
              <a:t>单位向量</a:t>
            </a:r>
            <a:endParaRPr lang="en-US" altLang="zh-CN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 </a:t>
            </a:r>
            <a:r>
              <a:rPr lang="zh-CN" altLang="zh-CN" b="1" dirty="0" smtClean="0">
                <a:solidFill>
                  <a:schemeClr val="bg1"/>
                </a:solidFill>
              </a:rPr>
              <a:t>向量</a:t>
            </a:r>
            <a:r>
              <a:rPr lang="zh-CN" altLang="zh-CN" b="1" dirty="0">
                <a:solidFill>
                  <a:schemeClr val="bg1"/>
                </a:solidFill>
              </a:rPr>
              <a:t>的夹角、向量的投影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 </a:t>
            </a:r>
            <a:r>
              <a:rPr lang="zh-CN" altLang="zh-CN" b="1" dirty="0" smtClean="0">
                <a:solidFill>
                  <a:schemeClr val="bg1"/>
                </a:solidFill>
              </a:rPr>
              <a:t>平面</a:t>
            </a:r>
            <a:r>
              <a:rPr lang="zh-CN" altLang="zh-CN" b="1" dirty="0">
                <a:solidFill>
                  <a:schemeClr val="bg1"/>
                </a:solidFill>
              </a:rPr>
              <a:t>方程求法（点</a:t>
            </a:r>
            <a:r>
              <a:rPr lang="zh-CN" altLang="zh-CN" b="1" dirty="0" smtClean="0">
                <a:solidFill>
                  <a:schemeClr val="bg1"/>
                </a:solidFill>
              </a:rPr>
              <a:t>法式、</a:t>
            </a:r>
            <a:r>
              <a:rPr lang="zh-CN" altLang="zh-CN" b="1" dirty="0">
                <a:solidFill>
                  <a:schemeClr val="bg1"/>
                </a:solidFill>
              </a:rPr>
              <a:t>一般</a:t>
            </a:r>
            <a:r>
              <a:rPr lang="zh-CN" altLang="zh-CN" b="1" dirty="0" smtClean="0">
                <a:solidFill>
                  <a:schemeClr val="bg1"/>
                </a:solidFill>
              </a:rPr>
              <a:t>式、</a:t>
            </a:r>
            <a:r>
              <a:rPr lang="zh-CN" altLang="zh-CN" b="1" dirty="0">
                <a:solidFill>
                  <a:schemeClr val="bg1"/>
                </a:solidFill>
              </a:rPr>
              <a:t>截距式方程</a:t>
            </a:r>
            <a:r>
              <a:rPr lang="zh-CN" altLang="zh-CN" b="1" dirty="0" smtClean="0">
                <a:solidFill>
                  <a:schemeClr val="bg1"/>
                </a:solidFill>
              </a:rPr>
              <a:t>）</a:t>
            </a:r>
            <a:endParaRPr lang="en-US" altLang="zh-CN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⑥ </a:t>
            </a:r>
            <a:r>
              <a:rPr lang="zh-CN" altLang="zh-CN" b="1" dirty="0" smtClean="0">
                <a:solidFill>
                  <a:schemeClr val="bg1"/>
                </a:solidFill>
              </a:rPr>
              <a:t>直线</a:t>
            </a:r>
            <a:r>
              <a:rPr lang="zh-CN" altLang="zh-CN" b="1" dirty="0">
                <a:solidFill>
                  <a:schemeClr val="bg1"/>
                </a:solidFill>
              </a:rPr>
              <a:t>方程求法（一般</a:t>
            </a:r>
            <a:r>
              <a:rPr lang="zh-CN" altLang="zh-CN" b="1" dirty="0" smtClean="0">
                <a:solidFill>
                  <a:schemeClr val="bg1"/>
                </a:solidFill>
              </a:rPr>
              <a:t>式、</a:t>
            </a:r>
            <a:r>
              <a:rPr lang="zh-CN" altLang="zh-CN" b="1" dirty="0">
                <a:solidFill>
                  <a:schemeClr val="bg1"/>
                </a:solidFill>
              </a:rPr>
              <a:t>点向式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zh-CN" b="1" dirty="0">
                <a:solidFill>
                  <a:schemeClr val="bg1"/>
                </a:solidFill>
              </a:rPr>
              <a:t>对称</a:t>
            </a:r>
            <a:r>
              <a:rPr lang="zh-CN" altLang="zh-CN" b="1" dirty="0" smtClean="0">
                <a:solidFill>
                  <a:schemeClr val="bg1"/>
                </a:solidFill>
              </a:rPr>
              <a:t>式、</a:t>
            </a:r>
            <a:r>
              <a:rPr lang="zh-CN" altLang="zh-CN" b="1" dirty="0">
                <a:solidFill>
                  <a:schemeClr val="bg1"/>
                </a:solidFill>
              </a:rPr>
              <a:t>参数式方程）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⑦ </a:t>
            </a:r>
            <a:r>
              <a:rPr lang="zh-CN" altLang="zh-CN" b="1" dirty="0" smtClean="0">
                <a:solidFill>
                  <a:srgbClr val="FFFF00"/>
                </a:solidFill>
              </a:rPr>
              <a:t>夹角</a:t>
            </a:r>
            <a:r>
              <a:rPr lang="zh-CN" altLang="zh-CN" b="1" dirty="0">
                <a:solidFill>
                  <a:schemeClr val="bg1"/>
                </a:solidFill>
              </a:rPr>
              <a:t>：</a:t>
            </a:r>
            <a:r>
              <a:rPr lang="zh-CN" altLang="zh-CN" b="1" dirty="0" smtClean="0">
                <a:solidFill>
                  <a:schemeClr val="bg1"/>
                </a:solidFill>
              </a:rPr>
              <a:t>面面、</a:t>
            </a:r>
            <a:r>
              <a:rPr lang="zh-CN" altLang="en-US" b="1" dirty="0" smtClean="0">
                <a:solidFill>
                  <a:schemeClr val="bg1"/>
                </a:solidFill>
              </a:rPr>
              <a:t>线线、线面</a:t>
            </a:r>
            <a:r>
              <a:rPr lang="zh-CN" altLang="zh-CN" b="1" dirty="0" smtClean="0">
                <a:solidFill>
                  <a:schemeClr val="bg1"/>
                </a:solidFill>
              </a:rPr>
              <a:t>；</a:t>
            </a:r>
            <a:r>
              <a:rPr lang="zh-CN" altLang="zh-CN" b="1" dirty="0" smtClean="0">
                <a:solidFill>
                  <a:srgbClr val="FFFF00"/>
                </a:solidFill>
              </a:rPr>
              <a:t>距离</a:t>
            </a:r>
            <a:r>
              <a:rPr lang="zh-CN" altLang="zh-CN" b="1" dirty="0">
                <a:solidFill>
                  <a:schemeClr val="bg1"/>
                </a:solidFill>
              </a:rPr>
              <a:t>：点到直线，点到平面等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⑧ </a:t>
            </a:r>
            <a:r>
              <a:rPr lang="zh-CN" altLang="zh-CN" b="1" dirty="0" smtClean="0">
                <a:solidFill>
                  <a:schemeClr val="bg1"/>
                </a:solidFill>
              </a:rPr>
              <a:t>曲面</a:t>
            </a:r>
            <a:r>
              <a:rPr lang="zh-CN" altLang="zh-CN" b="1" dirty="0">
                <a:solidFill>
                  <a:schemeClr val="bg1"/>
                </a:solidFill>
              </a:rPr>
              <a:t>方程概念，</a:t>
            </a:r>
            <a:r>
              <a:rPr lang="zh-CN" altLang="zh-CN" b="1" dirty="0">
                <a:solidFill>
                  <a:srgbClr val="FFFF00"/>
                </a:solidFill>
              </a:rPr>
              <a:t>球面、圆锥面、旋转</a:t>
            </a:r>
            <a:r>
              <a:rPr lang="zh-CN" altLang="zh-CN" b="1" dirty="0" smtClean="0">
                <a:solidFill>
                  <a:srgbClr val="FFFF00"/>
                </a:solidFill>
              </a:rPr>
              <a:t>抛物面</a:t>
            </a:r>
            <a:endParaRPr lang="zh-CN" altLang="en-US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540" y="126609"/>
            <a:ext cx="5542673" cy="5627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rgbClr val="FFFF00"/>
              </a:gs>
              <a:gs pos="100000">
                <a:srgbClr val="6EFD03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第八章：向量代数与空间解析几何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3077" y="2923219"/>
            <a:ext cx="1209821" cy="10832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rgbClr val="FFFF00"/>
              </a:gs>
              <a:gs pos="100000">
                <a:srgbClr val="6EFD03"/>
              </a:gs>
            </a:gsLst>
            <a:lin ang="5400000" scaled="1"/>
          </a:gra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大纲重点</a:t>
            </a:r>
            <a:endParaRPr lang="zh-CN" altLang="en-US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2096" y="3262990"/>
            <a:ext cx="1209821" cy="10832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rgbClr val="FFFF00"/>
              </a:gs>
              <a:gs pos="100000">
                <a:srgbClr val="6EFD03"/>
              </a:gs>
            </a:gsLst>
            <a:lin ang="5400000" scaled="1"/>
          </a:gradFill>
          <a:ln w="28575">
            <a:solidFill>
              <a:srgbClr val="FF3300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 prstMaterial="dkEdge">
            <a:bevelT w="1905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举例</a:t>
            </a:r>
            <a:endParaRPr lang="zh-CN" altLang="en-US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14733" y="1041010"/>
            <a:ext cx="9764150" cy="56270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endParaRPr lang="en-US" altLang="zh-CN" sz="900" b="1" dirty="0" smtClean="0">
              <a:solidFill>
                <a:srgbClr val="FF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54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endParaRPr lang="en-US" altLang="zh-CN" sz="8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4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</a:p>
          <a:p>
            <a:pPr marL="0" indent="0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</a:p>
          <a:p>
            <a:pPr marL="0" indent="0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   </a:t>
            </a:r>
            <a:endParaRPr lang="zh-CN" altLang="en-US" sz="3200" b="1" dirty="0">
              <a:solidFill>
                <a:srgbClr val="FF33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37684"/>
              </p:ext>
            </p:extLst>
          </p:nvPr>
        </p:nvGraphicFramePr>
        <p:xfrm>
          <a:off x="2581275" y="2149475"/>
          <a:ext cx="7367588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" name="Equation" r:id="rId3" imgW="2946240" imgH="482400" progId="Equation.DSMT4">
                  <p:embed/>
                </p:oleObj>
              </mc:Choice>
              <mc:Fallback>
                <p:oleObj name="Equation" r:id="rId3" imgW="2946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1275" y="2149475"/>
                        <a:ext cx="7367588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222036"/>
              </p:ext>
            </p:extLst>
          </p:nvPr>
        </p:nvGraphicFramePr>
        <p:xfrm>
          <a:off x="2698750" y="926461"/>
          <a:ext cx="94932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" name="Equation" r:id="rId5" imgW="4051080" imgH="482400" progId="Equation.DSMT4">
                  <p:embed/>
                </p:oleObj>
              </mc:Choice>
              <mc:Fallback>
                <p:oleObj name="Equation" r:id="rId5" imgW="4051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8750" y="926461"/>
                        <a:ext cx="9493250" cy="113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39929"/>
              </p:ext>
            </p:extLst>
          </p:nvPr>
        </p:nvGraphicFramePr>
        <p:xfrm>
          <a:off x="9857299" y="2432642"/>
          <a:ext cx="21129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57299" y="2432642"/>
                        <a:ext cx="2112963" cy="5381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>
                        <a:solidFill>
                          <a:srgbClr val="6EFD03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52035"/>
              </p:ext>
            </p:extLst>
          </p:nvPr>
        </p:nvGraphicFramePr>
        <p:xfrm>
          <a:off x="2540269" y="4716453"/>
          <a:ext cx="84121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" name="Equation" r:id="rId9" imgW="3377880" imgH="203040" progId="Equation.DSMT4">
                  <p:embed/>
                </p:oleObj>
              </mc:Choice>
              <mc:Fallback>
                <p:oleObj name="Equation" r:id="rId9" imgW="3377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0269" y="4716453"/>
                        <a:ext cx="8412162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72862"/>
              </p:ext>
            </p:extLst>
          </p:nvPr>
        </p:nvGraphicFramePr>
        <p:xfrm>
          <a:off x="2585991" y="3633966"/>
          <a:ext cx="8032774" cy="50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" name="Equation" r:id="rId11" imgW="3225600" imgH="203040" progId="Equation.DSMT4">
                  <p:embed/>
                </p:oleObj>
              </mc:Choice>
              <mc:Fallback>
                <p:oleObj name="Equation" r:id="rId11" imgW="322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5991" y="3633966"/>
                        <a:ext cx="8032774" cy="509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552969"/>
              </p:ext>
            </p:extLst>
          </p:nvPr>
        </p:nvGraphicFramePr>
        <p:xfrm>
          <a:off x="2519742" y="5877565"/>
          <a:ext cx="52800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" name="Equation" r:id="rId13" imgW="2120760" imgH="203040" progId="Equation.DSMT4">
                  <p:embed/>
                </p:oleObj>
              </mc:Choice>
              <mc:Fallback>
                <p:oleObj name="Equation" r:id="rId13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9742" y="5877565"/>
                        <a:ext cx="528002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12540" y="126609"/>
            <a:ext cx="5542673" cy="5627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rgbClr val="FFFF00"/>
              </a:gs>
              <a:gs pos="100000">
                <a:srgbClr val="6EFD03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第八章：向量代数与空间解析几何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73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58562" y="3082254"/>
            <a:ext cx="1209821" cy="10832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rgbClr val="FFFF00"/>
              </a:gs>
              <a:gs pos="100000">
                <a:srgbClr val="FF6600"/>
              </a:gs>
            </a:gsLst>
            <a:lin ang="5400000" scaled="1"/>
          </a:gra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大纲重点</a:t>
            </a:r>
            <a:endParaRPr lang="zh-CN" altLang="en-US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30375" y="1051261"/>
            <a:ext cx="9429884" cy="561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多元函数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的极限、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</a:t>
            </a:r>
            <a:endParaRPr lang="en-US" altLang="zh-CN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多元函数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的偏导数、全微分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方向导数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，梯度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复合函数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的一阶偏导数、二阶偏导数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隐函数（</a:t>
            </a:r>
            <a:r>
              <a:rPr lang="zh-CN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一个方程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）的偏导数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⑥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曲线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的切线与法平面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曲面的法线与切平面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⑦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多元函数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的极值、拉格朗日乘数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r>
              <a:rPr lang="zh-CN" altLang="en-US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条件极值</a:t>
            </a:r>
            <a:endParaRPr lang="zh-CN" altLang="zh-CN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⑧</a:t>
            </a:r>
            <a:r>
              <a:rPr lang="en-US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的最大值、最小值</a:t>
            </a:r>
          </a:p>
        </p:txBody>
      </p:sp>
      <p:sp>
        <p:nvSpPr>
          <p:cNvPr id="12" name="矩形 11"/>
          <p:cNvSpPr/>
          <p:nvPr/>
        </p:nvSpPr>
        <p:spPr>
          <a:xfrm>
            <a:off x="112542" y="126609"/>
            <a:ext cx="5542673" cy="562708"/>
          </a:xfrm>
          <a:prstGeom prst="rect">
            <a:avLst/>
          </a:prstGeom>
          <a:gradFill>
            <a:gsLst>
              <a:gs pos="0">
                <a:srgbClr val="FF9999"/>
              </a:gs>
              <a:gs pos="99000">
                <a:srgbClr val="FF6600"/>
              </a:gs>
              <a:gs pos="27000">
                <a:srgbClr val="FFFF00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第九章：</a:t>
            </a:r>
            <a:r>
              <a:rPr lang="zh-CN" altLang="zh-CN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多元函数</a:t>
            </a:r>
            <a:r>
              <a:rPr lang="zh-CN" altLang="zh-CN" sz="2800" b="1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微分法及其</a:t>
            </a:r>
            <a:r>
              <a:rPr lang="zh-CN" altLang="zh-CN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</a:t>
            </a:r>
            <a:endParaRPr lang="en-US" altLang="zh-CN" sz="28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102" y="3162852"/>
            <a:ext cx="1175248" cy="9751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rgbClr val="FFFF00"/>
              </a:gs>
              <a:gs pos="100000">
                <a:srgbClr val="FF6600"/>
              </a:gs>
            </a:gsLst>
            <a:lin ang="5400000" scaled="1"/>
          </a:gra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314619"/>
              </p:ext>
            </p:extLst>
          </p:nvPr>
        </p:nvGraphicFramePr>
        <p:xfrm>
          <a:off x="8981455" y="5829300"/>
          <a:ext cx="30400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3" name="Equation" r:id="rId3" imgW="1320480" imgH="457200" progId="Equation.DSMT4">
                  <p:embed/>
                </p:oleObj>
              </mc:Choice>
              <mc:Fallback>
                <p:oleObj name="Equation" r:id="rId3" imgW="1320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1455" y="5829300"/>
                        <a:ext cx="3040063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1892224" y="1230924"/>
            <a:ext cx="9764150" cy="5627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endParaRPr lang="en-US" altLang="zh-CN" sz="900" b="1" dirty="0" smtClean="0">
              <a:solidFill>
                <a:srgbClr val="FF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54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重要关系：</a:t>
            </a:r>
            <a:endParaRPr lang="en-US" altLang="zh-CN" sz="8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4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en-US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大量计算：</a:t>
            </a:r>
            <a:endParaRPr lang="en-US" altLang="zh-CN" sz="3200" b="1" dirty="0" smtClean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3200" b="1" dirty="0">
              <a:solidFill>
                <a:srgbClr val="FF33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542" y="126609"/>
            <a:ext cx="5542673" cy="562708"/>
          </a:xfrm>
          <a:prstGeom prst="rect">
            <a:avLst/>
          </a:prstGeom>
          <a:gradFill>
            <a:gsLst>
              <a:gs pos="0">
                <a:srgbClr val="FF9999"/>
              </a:gs>
              <a:gs pos="99000">
                <a:srgbClr val="FF6600"/>
              </a:gs>
              <a:gs pos="27000">
                <a:srgbClr val="FFFF00"/>
              </a:gs>
            </a:gsLst>
            <a:lin ang="5400000" scaled="1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第九章：</a:t>
            </a:r>
            <a:r>
              <a:rPr lang="zh-CN" altLang="zh-CN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多元函数</a:t>
            </a:r>
            <a:r>
              <a:rPr lang="zh-CN" altLang="zh-CN" sz="2800" b="1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微分法及其</a:t>
            </a:r>
            <a:r>
              <a:rPr lang="zh-CN" altLang="zh-CN" sz="28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</a:t>
            </a:r>
            <a:endParaRPr lang="en-US" altLang="zh-CN" sz="28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7353406" y="3137118"/>
            <a:ext cx="425450" cy="576263"/>
            <a:chOff x="1827" y="1663"/>
            <a:chExt cx="333" cy="593"/>
          </a:xfrm>
        </p:grpSpPr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8091594" y="2624356"/>
            <a:ext cx="1439862" cy="360362"/>
            <a:chOff x="2208" y="1268"/>
            <a:chExt cx="1060" cy="384"/>
          </a:xfrm>
        </p:grpSpPr>
        <p:sp>
          <p:nvSpPr>
            <p:cNvPr id="15" name="Line 45"/>
            <p:cNvSpPr>
              <a:spLocks noChangeShapeType="1"/>
            </p:cNvSpPr>
            <p:nvPr/>
          </p:nvSpPr>
          <p:spPr bwMode="auto">
            <a:xfrm>
              <a:off x="2208" y="1385"/>
              <a:ext cx="1060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2208" y="1522"/>
              <a:ext cx="1060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2640" y="1268"/>
              <a:ext cx="144" cy="384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9039331" y="4210268"/>
            <a:ext cx="498475" cy="350838"/>
            <a:chOff x="2858" y="2592"/>
            <a:chExt cx="314" cy="510"/>
          </a:xfrm>
        </p:grpSpPr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3015" y="2592"/>
              <a:ext cx="0" cy="51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0"/>
            <p:cNvSpPr>
              <a:spLocks noChangeShapeType="1"/>
            </p:cNvSpPr>
            <p:nvPr/>
          </p:nvSpPr>
          <p:spPr bwMode="auto">
            <a:xfrm>
              <a:off x="2858" y="2788"/>
              <a:ext cx="314" cy="11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Line 52"/>
          <p:cNvSpPr>
            <a:spLocks noChangeShapeType="1"/>
          </p:cNvSpPr>
          <p:nvPr/>
        </p:nvSpPr>
        <p:spPr bwMode="auto">
          <a:xfrm flipV="1">
            <a:off x="8432906" y="4192806"/>
            <a:ext cx="0" cy="395287"/>
          </a:xfrm>
          <a:prstGeom prst="line">
            <a:avLst/>
          </a:prstGeom>
          <a:noFill/>
          <a:ln w="698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53"/>
          <p:cNvGrpSpPr>
            <a:grpSpLocks/>
          </p:cNvGrpSpPr>
          <p:nvPr/>
        </p:nvGrpSpPr>
        <p:grpSpPr bwMode="auto">
          <a:xfrm flipH="1">
            <a:off x="9868006" y="3137118"/>
            <a:ext cx="425450" cy="576263"/>
            <a:chOff x="1827" y="1663"/>
            <a:chExt cx="333" cy="593"/>
          </a:xfrm>
        </p:grpSpPr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5950056" y="2527518"/>
            <a:ext cx="5638800" cy="2667000"/>
            <a:chOff x="1776" y="2256"/>
            <a:chExt cx="3552" cy="1680"/>
          </a:xfrm>
          <a:solidFill>
            <a:srgbClr val="B0F10F"/>
          </a:solidFill>
        </p:grpSpPr>
        <p:sp>
          <p:nvSpPr>
            <p:cNvPr id="26" name="Rectangle 64"/>
            <p:cNvSpPr>
              <a:spLocks noChangeArrowheads="1"/>
            </p:cNvSpPr>
            <p:nvPr/>
          </p:nvSpPr>
          <p:spPr bwMode="auto">
            <a:xfrm>
              <a:off x="4080" y="2256"/>
              <a:ext cx="1248" cy="384"/>
            </a:xfrm>
            <a:prstGeom prst="rect">
              <a:avLst/>
            </a:prstGeom>
            <a:grpFill/>
            <a:ln w="222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sz="2800" b="1" dirty="0"/>
                <a:t>函数</a:t>
              </a:r>
              <a:r>
                <a:rPr lang="zh-CN" altLang="en-US" sz="2800" b="1" dirty="0" smtClean="0"/>
                <a:t>可偏导</a:t>
              </a:r>
              <a:endParaRPr lang="zh-CN" altLang="en-US" sz="2800" b="1" dirty="0"/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2954" y="2928"/>
              <a:ext cx="1248" cy="384"/>
            </a:xfrm>
            <a:prstGeom prst="rect">
              <a:avLst/>
            </a:prstGeom>
            <a:grpFill/>
            <a:ln w="222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sz="2800" b="1" dirty="0"/>
                <a:t>函数可微</a:t>
              </a:r>
            </a:p>
          </p:txBody>
        </p:sp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2845" y="3552"/>
              <a:ext cx="1440" cy="384"/>
            </a:xfrm>
            <a:prstGeom prst="rect">
              <a:avLst/>
            </a:prstGeom>
            <a:grpFill/>
            <a:ln w="222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sz="2800" b="1" dirty="0"/>
                <a:t>偏导数连续</a:t>
              </a:r>
            </a:p>
          </p:txBody>
        </p:sp>
        <p:sp>
          <p:nvSpPr>
            <p:cNvPr id="29" name="Rectangle 63"/>
            <p:cNvSpPr>
              <a:spLocks noChangeArrowheads="1"/>
            </p:cNvSpPr>
            <p:nvPr/>
          </p:nvSpPr>
          <p:spPr bwMode="auto">
            <a:xfrm>
              <a:off x="1776" y="2256"/>
              <a:ext cx="1248" cy="384"/>
            </a:xfrm>
            <a:prstGeom prst="rect">
              <a:avLst/>
            </a:prstGeom>
            <a:grpFill/>
            <a:ln w="222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sz="2800" b="1" dirty="0"/>
                <a:t>函数连续</a:t>
              </a:r>
            </a:p>
          </p:txBody>
        </p:sp>
      </p:grpSp>
      <p:sp>
        <p:nvSpPr>
          <p:cNvPr id="30" name="Freeform 76"/>
          <p:cNvSpPr>
            <a:spLocks/>
          </p:cNvSpPr>
          <p:nvPr/>
        </p:nvSpPr>
        <p:spPr bwMode="auto">
          <a:xfrm>
            <a:off x="9836256" y="3137118"/>
            <a:ext cx="990600" cy="762000"/>
          </a:xfrm>
          <a:custGeom>
            <a:avLst/>
            <a:gdLst>
              <a:gd name="T0" fmla="*/ 0 w 624"/>
              <a:gd name="T1" fmla="*/ 762000 h 480"/>
              <a:gd name="T2" fmla="*/ 990600 w 624"/>
              <a:gd name="T3" fmla="*/ 762000 h 480"/>
              <a:gd name="T4" fmla="*/ 990600 w 62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63500" cmpd="sng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77"/>
          <p:cNvSpPr>
            <a:spLocks/>
          </p:cNvSpPr>
          <p:nvPr/>
        </p:nvSpPr>
        <p:spPr bwMode="auto">
          <a:xfrm flipH="1">
            <a:off x="6788256" y="3137118"/>
            <a:ext cx="990600" cy="762000"/>
          </a:xfrm>
          <a:custGeom>
            <a:avLst/>
            <a:gdLst>
              <a:gd name="T0" fmla="*/ 0 w 624"/>
              <a:gd name="T1" fmla="*/ 762000 h 480"/>
              <a:gd name="T2" fmla="*/ 990600 w 624"/>
              <a:gd name="T3" fmla="*/ 762000 h 480"/>
              <a:gd name="T4" fmla="*/ 990600 w 62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63500" cmpd="sng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616939" y="3879764"/>
            <a:ext cx="6317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200"/>
              </a:spcBef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一阶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偏导（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复合函数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）、二阶偏导</a:t>
            </a:r>
            <a:endParaRPr lang="en-US" altLang="zh-CN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98858" y="4574605"/>
            <a:ext cx="7220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求全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微分（二元、三元、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复合</a:t>
            </a:r>
            <a:r>
              <a:rPr lang="en-US" altLang="zh-CN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、链式法则</a:t>
            </a:r>
            <a:endParaRPr lang="en-US" altLang="zh-CN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80776" y="5300442"/>
            <a:ext cx="5596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200"/>
              </a:spcBef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3)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求隐函数的偏导数（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一个方程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）</a:t>
            </a:r>
            <a:endParaRPr lang="en-US" altLang="zh-CN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9190" y="5995283"/>
            <a:ext cx="451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200"/>
              </a:spcBef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4)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求方向导数、梯度向量：</a:t>
            </a:r>
            <a:endParaRPr lang="en-US" altLang="zh-CN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809476"/>
              </p:ext>
            </p:extLst>
          </p:nvPr>
        </p:nvGraphicFramePr>
        <p:xfrm>
          <a:off x="2602955" y="1076966"/>
          <a:ext cx="90582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4" name="Equation" r:id="rId5" imgW="3936960" imgH="444240" progId="Equation.DSMT4">
                  <p:embed/>
                </p:oleObj>
              </mc:Choice>
              <mc:Fallback>
                <p:oleObj name="Equation" r:id="rId5" imgW="3936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2955" y="1076966"/>
                        <a:ext cx="905827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2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1" grpId="0" animBg="1"/>
      <p:bldP spid="21" grpId="1" animBg="1"/>
      <p:bldP spid="30" grpId="0" animBg="1"/>
      <p:bldP spid="30" grpId="1" animBg="1"/>
      <p:bldP spid="31" grpId="0" animBg="1"/>
      <p:bldP spid="31" grpId="1" animBg="1"/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038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光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877</Words>
  <Application>Microsoft Office PowerPoint</Application>
  <PresentationFormat>宽屏</PresentationFormat>
  <Paragraphs>160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黑体</vt:lpstr>
      <vt:lpstr>华文行楷</vt:lpstr>
      <vt:lpstr>华文琥珀</vt:lpstr>
      <vt:lpstr>华文楷体</vt:lpstr>
      <vt:lpstr>华文隶书</vt:lpstr>
      <vt:lpstr>华文新魏</vt:lpstr>
      <vt:lpstr>华文中宋</vt:lpstr>
      <vt:lpstr>楷体</vt:lpstr>
      <vt:lpstr>楷体_GB2312</vt:lpstr>
      <vt:lpstr>隶书</vt:lpstr>
      <vt:lpstr>宋体</vt:lpstr>
      <vt:lpstr>幼圆</vt:lpstr>
      <vt:lpstr>Arial</vt:lpstr>
      <vt:lpstr>Calibri</vt:lpstr>
      <vt:lpstr>Calibri Light</vt:lpstr>
      <vt:lpstr>Segoe UI Black</vt:lpstr>
      <vt:lpstr>Times New Roman</vt:lpstr>
      <vt:lpstr>Office 主题</vt:lpstr>
      <vt:lpstr>Equation</vt:lpstr>
      <vt:lpstr>《高等数学下册》  辅导与答疑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235</cp:revision>
  <dcterms:created xsi:type="dcterms:W3CDTF">2017-12-31T15:27:39Z</dcterms:created>
  <dcterms:modified xsi:type="dcterms:W3CDTF">2018-06-22T04:34:42Z</dcterms:modified>
</cp:coreProperties>
</file>