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78"/>
  </p:notesMasterIdLst>
  <p:handoutMasterIdLst>
    <p:handoutMasterId r:id="rId79"/>
  </p:handoutMasterIdLst>
  <p:sldIdLst>
    <p:sldId id="256" r:id="rId2"/>
    <p:sldId id="257" r:id="rId3"/>
    <p:sldId id="258" r:id="rId4"/>
    <p:sldId id="259" r:id="rId5"/>
    <p:sldId id="260" r:id="rId6"/>
    <p:sldId id="261" r:id="rId7"/>
    <p:sldId id="262" r:id="rId8"/>
    <p:sldId id="330" r:id="rId9"/>
    <p:sldId id="331" r:id="rId10"/>
    <p:sldId id="263" r:id="rId11"/>
    <p:sldId id="332"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9" r:id="rId77"/>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9900"/>
    <a:srgbClr val="0099CC"/>
    <a:srgbClr val="00FF00"/>
    <a:srgbClr val="CC3300"/>
    <a:srgbClr val="FF0066"/>
    <a:srgbClr val="FF33C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2830" autoAdjust="0"/>
  </p:normalViewPr>
  <p:slideViewPr>
    <p:cSldViewPr>
      <p:cViewPr>
        <p:scale>
          <a:sx n="66" d="100"/>
          <a:sy n="66" d="100"/>
        </p:scale>
        <p:origin x="-1278"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562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9218" name="页眉占位符 9217"/>
          <p:cNvSpPr>
            <a:spLocks noGrp="1"/>
          </p:cNvSpPr>
          <p:nvPr>
            <p:ph type="hdr" sz="quarter"/>
          </p:nvPr>
        </p:nvSpPr>
        <p:spPr>
          <a:xfrm>
            <a:off x="0" y="0"/>
            <a:ext cx="2971800" cy="457200"/>
          </a:xfrm>
          <a:prstGeom prst="rect">
            <a:avLst/>
          </a:prstGeom>
          <a:noFill/>
          <a:ln w="9525">
            <a:noFill/>
            <a:miter/>
          </a:ln>
        </p:spPr>
        <p:txBody>
          <a:bodyPr/>
          <a:lstStyle>
            <a:lvl1pPr>
              <a:buFont typeface="Arial" pitchFamily="34" charset="0"/>
              <a:buNone/>
              <a:defRPr sz="1200" noProof="1">
                <a:latin typeface="Arial" charset="0"/>
                <a:cs typeface="+mn-ea"/>
              </a:defRPr>
            </a:lvl1pPr>
          </a:lstStyle>
          <a:p>
            <a:pPr>
              <a:defRPr/>
            </a:pPr>
            <a:r>
              <a:rPr lang="zh-CN"/>
              <a:t>网络工程系</a:t>
            </a:r>
            <a:endParaRPr lang="zh-CN">
              <a:latin typeface="Arial" pitchFamily="34" charset="0"/>
              <a:cs typeface="+mn-cs"/>
            </a:endParaRPr>
          </a:p>
        </p:txBody>
      </p:sp>
      <p:sp>
        <p:nvSpPr>
          <p:cNvPr id="9219" name="日期占位符 9218"/>
          <p:cNvSpPr>
            <a:spLocks noGrp="1"/>
          </p:cNvSpPr>
          <p:nvPr>
            <p:ph type="dt" sz="quarter" idx="1"/>
          </p:nvPr>
        </p:nvSpPr>
        <p:spPr>
          <a:xfrm>
            <a:off x="3884613" y="0"/>
            <a:ext cx="2971800" cy="457200"/>
          </a:xfrm>
          <a:prstGeom prst="rect">
            <a:avLst/>
          </a:prstGeom>
          <a:noFill/>
          <a:ln w="9525">
            <a:noFill/>
            <a:miter/>
          </a:ln>
        </p:spPr>
        <p:txBody>
          <a:bodyPr/>
          <a:lstStyle>
            <a:lvl1pPr algn="r">
              <a:buFont typeface="Arial" pitchFamily="34" charset="0"/>
              <a:buNone/>
              <a:defRPr sz="1200" noProof="1">
                <a:latin typeface="Arial" charset="0"/>
                <a:cs typeface="+mn-ea"/>
              </a:defRPr>
            </a:lvl1pPr>
          </a:lstStyle>
          <a:p>
            <a:pPr>
              <a:defRPr/>
            </a:pPr>
            <a:fld id="{87B672A0-0D9E-489D-84E1-BECFC22FC961}" type="datetimeFigureOut">
              <a:rPr lang="zh-CN" altLang="en-US"/>
              <a:pPr>
                <a:defRPr/>
              </a:pPr>
              <a:t>2016-10-8</a:t>
            </a:fld>
            <a:endParaRPr lang="zh-CN" altLang="en-US"/>
          </a:p>
        </p:txBody>
      </p:sp>
      <p:sp>
        <p:nvSpPr>
          <p:cNvPr id="9220" name="页脚占位符 9219"/>
          <p:cNvSpPr>
            <a:spLocks noGrp="1"/>
          </p:cNvSpPr>
          <p:nvPr>
            <p:ph type="ftr" sz="quarter" idx="2"/>
          </p:nvPr>
        </p:nvSpPr>
        <p:spPr>
          <a:xfrm>
            <a:off x="0" y="8685213"/>
            <a:ext cx="2971800" cy="457200"/>
          </a:xfrm>
          <a:prstGeom prst="rect">
            <a:avLst/>
          </a:prstGeom>
          <a:noFill/>
          <a:ln w="9525">
            <a:noFill/>
            <a:miter/>
          </a:ln>
        </p:spPr>
        <p:txBody>
          <a:bodyPr anchor="b"/>
          <a:lstStyle>
            <a:lvl1pPr>
              <a:buFont typeface="Arial" pitchFamily="34" charset="0"/>
              <a:buNone/>
              <a:defRPr sz="1200" noProof="1">
                <a:latin typeface="Arial" charset="0"/>
                <a:cs typeface="+mn-ea"/>
              </a:defRPr>
            </a:lvl1pPr>
          </a:lstStyle>
          <a:p>
            <a:pPr>
              <a:defRPr/>
            </a:pPr>
            <a:r>
              <a:rPr lang="zh-CN"/>
              <a:t>电子科大通信学院</a:t>
            </a:r>
            <a:endParaRPr lang="zh-CN">
              <a:latin typeface="Arial" pitchFamily="34" charset="0"/>
              <a:cs typeface="+mn-cs"/>
            </a:endParaRPr>
          </a:p>
        </p:txBody>
      </p:sp>
      <p:sp>
        <p:nvSpPr>
          <p:cNvPr id="9221" name="灯片编号占位符 9220"/>
          <p:cNvSpPr>
            <a:spLocks noGrp="1"/>
          </p:cNvSpPr>
          <p:nvPr>
            <p:ph type="sldNum" sz="quarter" idx="3"/>
          </p:nvPr>
        </p:nvSpPr>
        <p:spPr>
          <a:xfrm>
            <a:off x="3884613" y="8685213"/>
            <a:ext cx="2971800" cy="457200"/>
          </a:xfrm>
          <a:prstGeom prst="rect">
            <a:avLst/>
          </a:prstGeom>
          <a:noFill/>
          <a:ln w="9525">
            <a:noFill/>
            <a:miter/>
          </a:ln>
        </p:spPr>
        <p:txBody>
          <a:bodyPr vert="horz" wrap="square" lIns="91440" tIns="45720" rIns="91440" bIns="45720" numCol="1" anchor="b" anchorCtr="0" compatLnSpc="1">
            <a:prstTxWarp prst="textNoShape">
              <a:avLst/>
            </a:prstTxWarp>
          </a:bodyPr>
          <a:lstStyle>
            <a:lvl1pPr algn="r">
              <a:buFont typeface="Arial" pitchFamily="34" charset="0"/>
              <a:buNone/>
              <a:defRPr sz="1200">
                <a:latin typeface="Arial" pitchFamily="34" charset="0"/>
              </a:defRPr>
            </a:lvl1pPr>
          </a:lstStyle>
          <a:p>
            <a:pPr>
              <a:defRPr/>
            </a:pPr>
            <a:fld id="{CE546368-C90D-42E7-86C2-3B2537D52BCF}" type="slidenum">
              <a:rPr lang="zh-CN" altLang="en-US"/>
              <a:pPr>
                <a:defRPr/>
              </a:pPr>
              <a:t>‹#›</a:t>
            </a:fld>
            <a:endParaRPr lang="zh-CN" altLang="en-US"/>
          </a:p>
        </p:txBody>
      </p:sp>
    </p:spTree>
    <p:extLst>
      <p:ext uri="{BB962C8B-B14F-4D97-AF65-F5344CB8AC3E}">
        <p14:creationId xmlns:p14="http://schemas.microsoft.com/office/powerpoint/2010/main" val="786211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194" name="页眉占位符 8193"/>
          <p:cNvSpPr>
            <a:spLocks noGrp="1"/>
          </p:cNvSpPr>
          <p:nvPr>
            <p:ph type="hdr" sz="quarter"/>
          </p:nvPr>
        </p:nvSpPr>
        <p:spPr>
          <a:xfrm>
            <a:off x="0" y="0"/>
            <a:ext cx="2971800" cy="457200"/>
          </a:xfrm>
          <a:prstGeom prst="rect">
            <a:avLst/>
          </a:prstGeom>
          <a:noFill/>
          <a:ln w="9525">
            <a:noFill/>
            <a:miter/>
          </a:ln>
        </p:spPr>
        <p:txBody>
          <a:bodyPr/>
          <a:lstStyle>
            <a:lvl1pPr>
              <a:buFont typeface="Arial" pitchFamily="34" charset="0"/>
              <a:buNone/>
              <a:defRPr sz="1200" noProof="1">
                <a:latin typeface="Arial" charset="0"/>
                <a:cs typeface="+mn-ea"/>
              </a:defRPr>
            </a:lvl1pPr>
          </a:lstStyle>
          <a:p>
            <a:pPr>
              <a:defRPr/>
            </a:pPr>
            <a:r>
              <a:rPr lang="zh-CN"/>
              <a:t>网络工程系</a:t>
            </a:r>
            <a:endParaRPr lang="zh-CN">
              <a:latin typeface="Arial" pitchFamily="34" charset="0"/>
              <a:cs typeface="+mn-cs"/>
            </a:endParaRPr>
          </a:p>
        </p:txBody>
      </p:sp>
      <p:sp>
        <p:nvSpPr>
          <p:cNvPr id="8195" name="日期占位符 8194"/>
          <p:cNvSpPr>
            <a:spLocks noGrp="1"/>
          </p:cNvSpPr>
          <p:nvPr>
            <p:ph type="dt" idx="1"/>
          </p:nvPr>
        </p:nvSpPr>
        <p:spPr>
          <a:xfrm>
            <a:off x="3884613" y="0"/>
            <a:ext cx="2971800" cy="457200"/>
          </a:xfrm>
          <a:prstGeom prst="rect">
            <a:avLst/>
          </a:prstGeom>
          <a:noFill/>
          <a:ln w="9525">
            <a:noFill/>
            <a:miter/>
          </a:ln>
        </p:spPr>
        <p:txBody>
          <a:bodyPr/>
          <a:lstStyle>
            <a:lvl1pPr algn="r">
              <a:buFont typeface="Arial" pitchFamily="34" charset="0"/>
              <a:buNone/>
              <a:defRPr sz="1200" noProof="1">
                <a:latin typeface="Arial" charset="0"/>
                <a:cs typeface="+mn-ea"/>
              </a:defRPr>
            </a:lvl1pPr>
          </a:lstStyle>
          <a:p>
            <a:pPr>
              <a:defRPr/>
            </a:pPr>
            <a:fld id="{FE66FB20-A002-4912-B3E5-FCC5710F90D7}" type="datetimeFigureOut">
              <a:rPr lang="zh-CN" altLang="en-US"/>
              <a:pPr>
                <a:defRPr/>
              </a:pPr>
              <a:t>2016-10-8</a:t>
            </a:fld>
            <a:endParaRPr lang="zh-CN" altLang="en-US"/>
          </a:p>
        </p:txBody>
      </p:sp>
      <p:sp>
        <p:nvSpPr>
          <p:cNvPr id="91140" name="幻灯片图像占位符 8195"/>
          <p:cNvSpPr>
            <a:spLocks noRo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文本占位符 8196"/>
          <p:cNvSpPr>
            <a:spLocks noGrp="1" noChangeArrowheads="1"/>
          </p:cNvSpPr>
          <p:nvPr>
            <p:ph type="body" sz="quarter" idx="4294967295"/>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8198" name="页脚占位符 8197"/>
          <p:cNvSpPr>
            <a:spLocks noGrp="1"/>
          </p:cNvSpPr>
          <p:nvPr>
            <p:ph type="ftr" sz="quarter" idx="4"/>
          </p:nvPr>
        </p:nvSpPr>
        <p:spPr>
          <a:xfrm>
            <a:off x="0" y="8685213"/>
            <a:ext cx="2971800" cy="457200"/>
          </a:xfrm>
          <a:prstGeom prst="rect">
            <a:avLst/>
          </a:prstGeom>
          <a:noFill/>
          <a:ln w="9525">
            <a:noFill/>
            <a:miter/>
          </a:ln>
        </p:spPr>
        <p:txBody>
          <a:bodyPr anchor="b"/>
          <a:lstStyle>
            <a:lvl1pPr>
              <a:buFont typeface="Arial" pitchFamily="34" charset="0"/>
              <a:buNone/>
              <a:defRPr sz="1200" noProof="1">
                <a:latin typeface="Arial" charset="0"/>
                <a:cs typeface="+mn-ea"/>
              </a:defRPr>
            </a:lvl1pPr>
          </a:lstStyle>
          <a:p>
            <a:pPr>
              <a:defRPr/>
            </a:pPr>
            <a:r>
              <a:rPr lang="zh-CN"/>
              <a:t>电子科大通信学院</a:t>
            </a:r>
            <a:endParaRPr lang="zh-CN">
              <a:latin typeface="Arial" pitchFamily="34" charset="0"/>
              <a:cs typeface="+mn-cs"/>
            </a:endParaRPr>
          </a:p>
        </p:txBody>
      </p:sp>
      <p:sp>
        <p:nvSpPr>
          <p:cNvPr id="8199" name="灯片编号占位符 8198"/>
          <p:cNvSpPr>
            <a:spLocks noGrp="1"/>
          </p:cNvSpPr>
          <p:nvPr>
            <p:ph type="sldNum" sz="quarter" idx="5"/>
          </p:nvPr>
        </p:nvSpPr>
        <p:spPr>
          <a:xfrm>
            <a:off x="3884613" y="8685213"/>
            <a:ext cx="2971800" cy="457200"/>
          </a:xfrm>
          <a:prstGeom prst="rect">
            <a:avLst/>
          </a:prstGeom>
          <a:noFill/>
          <a:ln w="9525">
            <a:noFill/>
            <a:miter/>
          </a:ln>
        </p:spPr>
        <p:txBody>
          <a:bodyPr vert="horz" wrap="square" lIns="91440" tIns="45720" rIns="91440" bIns="45720" numCol="1" anchor="b" anchorCtr="0" compatLnSpc="1">
            <a:prstTxWarp prst="textNoShape">
              <a:avLst/>
            </a:prstTxWarp>
          </a:bodyPr>
          <a:lstStyle>
            <a:lvl1pPr algn="r">
              <a:buFont typeface="Arial" pitchFamily="34" charset="0"/>
              <a:buNone/>
              <a:defRPr sz="1200">
                <a:latin typeface="Arial" pitchFamily="34" charset="0"/>
              </a:defRPr>
            </a:lvl1pPr>
          </a:lstStyle>
          <a:p>
            <a:pPr>
              <a:defRPr/>
            </a:pPr>
            <a:fld id="{B0C8CAB7-56ED-4DFF-9ACF-DB806948F41A}" type="slidenum">
              <a:rPr lang="zh-CN" altLang="en-US"/>
              <a:pPr>
                <a:defRPr/>
              </a:pPr>
              <a:t>‹#›</a:t>
            </a:fld>
            <a:endParaRPr lang="zh-CN" altLang="en-US"/>
          </a:p>
        </p:txBody>
      </p:sp>
    </p:spTree>
    <p:extLst>
      <p:ext uri="{BB962C8B-B14F-4D97-AF65-F5344CB8AC3E}">
        <p14:creationId xmlns:p14="http://schemas.microsoft.com/office/powerpoint/2010/main" val="23325889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lvl="1"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lvl="2"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lvl="3"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lvl="4"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lvl="5"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cSld name="标题幻灯片">
    <p:bg>
      <p:bgPr>
        <a:pattFill prst="lgConfetti">
          <a:fgClr>
            <a:schemeClr val="bg1"/>
          </a:fgClr>
          <a:bgClr>
            <a:srgbClr val="0B0B0D"/>
          </a:bgClr>
        </a:pattFill>
        <a:effectLst/>
      </p:bgPr>
    </p:bg>
    <p:spTree>
      <p:nvGrpSpPr>
        <p:cNvPr id="1" name=""/>
        <p:cNvGrpSpPr/>
        <p:nvPr/>
      </p:nvGrpSpPr>
      <p:grpSpPr>
        <a:xfrm>
          <a:off x="0" y="0"/>
          <a:ext cx="0" cy="0"/>
          <a:chOff x="0" y="0"/>
          <a:chExt cx="0" cy="0"/>
        </a:xfrm>
      </p:grpSpPr>
      <p:sp>
        <p:nvSpPr>
          <p:cNvPr id="176130" name="标题 176129"/>
          <p:cNvSpPr>
            <a:spLocks noGrp="1"/>
          </p:cNvSpPr>
          <p:nvPr>
            <p:ph type="ctrTitle" sz="quarter"/>
          </p:nvPr>
        </p:nvSpPr>
        <p:spPr>
          <a:xfrm>
            <a:off x="685800" y="1873250"/>
            <a:ext cx="7772400" cy="1555750"/>
          </a:xfrm>
          <a:prstGeom prst="rect">
            <a:avLst/>
          </a:prstGeom>
          <a:noFill/>
          <a:ln w="9525">
            <a:noFill/>
            <a:miter/>
          </a:ln>
        </p:spPr>
        <p:txBody>
          <a:bodyPr/>
          <a:lstStyle>
            <a:lvl1pPr lvl="0">
              <a:defRPr sz="4800" kern="1200"/>
            </a:lvl1pPr>
          </a:lstStyle>
          <a:p>
            <a:pPr lvl="0"/>
            <a:r>
              <a:rPr lang="zh-CN" altLang="en-US" noProof="1"/>
              <a:t>单击此处编辑母版标题样式</a:t>
            </a:r>
          </a:p>
        </p:txBody>
      </p:sp>
      <p:sp>
        <p:nvSpPr>
          <p:cNvPr id="176131" name="副标题 176130"/>
          <p:cNvSpPr>
            <a:spLocks noGrp="1"/>
          </p:cNvSpPr>
          <p:nvPr>
            <p:ph type="subTitle" sz="quarter" idx="1"/>
          </p:nvPr>
        </p:nvSpPr>
        <p:spPr>
          <a:xfrm>
            <a:off x="1371600" y="3886200"/>
            <a:ext cx="6400800" cy="1752600"/>
          </a:xfrm>
          <a:prstGeom prst="rect">
            <a:avLst/>
          </a:prstGeom>
          <a:noFill/>
          <a:ln w="9525">
            <a:noFill/>
            <a:miter/>
          </a:ln>
        </p:spPr>
        <p:txBody>
          <a:bodyPr anchor="t"/>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a:r>
              <a:rPr lang="zh-CN" altLang="en-US" noProof="1"/>
              <a:t>单击此处编辑母版副标题样式</a:t>
            </a:r>
          </a:p>
        </p:txBody>
      </p:sp>
      <p:sp>
        <p:nvSpPr>
          <p:cNvPr id="4" name="日期占位符 176131"/>
          <p:cNvSpPr>
            <a:spLocks noGrp="1"/>
          </p:cNvSpPr>
          <p:nvPr>
            <p:ph type="dt" sz="quarter" idx="10"/>
          </p:nvPr>
        </p:nvSpPr>
        <p:spPr>
          <a:xfrm>
            <a:off x="457200" y="6284913"/>
            <a:ext cx="2133600" cy="457200"/>
          </a:xfrm>
        </p:spPr>
        <p:txBody>
          <a:bodyPr anchor="t"/>
          <a:lstStyle>
            <a:lvl1pPr>
              <a:defRPr/>
            </a:lvl1pPr>
          </a:lstStyle>
          <a:p>
            <a:pPr>
              <a:defRPr/>
            </a:pPr>
            <a:fld id="{EDA32D83-DD5C-4518-9F07-46F8CF1E4022}" type="datetimeFigureOut">
              <a:rPr lang="zh-CN" altLang="en-US"/>
              <a:pPr>
                <a:defRPr/>
              </a:pPr>
              <a:t>2016-10-8</a:t>
            </a:fld>
            <a:endParaRPr lang="zh-CN" altLang="en-US"/>
          </a:p>
        </p:txBody>
      </p:sp>
      <p:sp>
        <p:nvSpPr>
          <p:cNvPr id="5" name="页脚占位符 176132"/>
          <p:cNvSpPr>
            <a:spLocks noGrp="1"/>
          </p:cNvSpPr>
          <p:nvPr>
            <p:ph type="ftr" sz="quarter" idx="11"/>
          </p:nvPr>
        </p:nvSpPr>
        <p:spPr>
          <a:xfrm>
            <a:off x="3124200" y="6284913"/>
            <a:ext cx="2895600" cy="457200"/>
          </a:xfrm>
        </p:spPr>
        <p:txBody>
          <a:bodyPr/>
          <a:lstStyle>
            <a:lvl1pPr>
              <a:defRPr>
                <a:latin typeface="Arial" charset="0"/>
                <a:cs typeface="+mn-ea"/>
              </a:defRPr>
            </a:lvl1pPr>
          </a:lstStyle>
          <a:p>
            <a:pPr>
              <a:defRPr/>
            </a:pPr>
            <a:r>
              <a:rPr lang="zh-CN"/>
              <a:t>TCP/IP Protocol Analysis</a:t>
            </a:r>
          </a:p>
        </p:txBody>
      </p:sp>
      <p:sp>
        <p:nvSpPr>
          <p:cNvPr id="6" name="灯片编号占位符 176133"/>
          <p:cNvSpPr>
            <a:spLocks noGrp="1"/>
          </p:cNvSpPr>
          <p:nvPr>
            <p:ph type="sldNum" sz="quarter" idx="12"/>
          </p:nvPr>
        </p:nvSpPr>
        <p:spPr>
          <a:xfrm>
            <a:off x="6553200" y="6284913"/>
            <a:ext cx="2133600" cy="457200"/>
          </a:xfrm>
        </p:spPr>
        <p:txBody>
          <a:bodyPr/>
          <a:lstStyle>
            <a:lvl1pPr>
              <a:defRPr/>
            </a:lvl1pPr>
          </a:lstStyle>
          <a:p>
            <a:pPr>
              <a:defRPr/>
            </a:pPr>
            <a:fld id="{3691A580-1591-404F-8F55-0B8461C5EF88}" type="slidenum">
              <a:rPr lang="zh-CN" altLang="en-US"/>
              <a:pPr>
                <a:defRPr/>
              </a:pPr>
              <a:t>‹#›</a:t>
            </a:fld>
            <a:endParaRPr lang="zh-CN" altLang="en-US"/>
          </a:p>
        </p:txBody>
      </p:sp>
    </p:spTree>
    <p:extLst>
      <p:ext uri="{BB962C8B-B14F-4D97-AF65-F5344CB8AC3E}">
        <p14:creationId xmlns:p14="http://schemas.microsoft.com/office/powerpoint/2010/main" val="2435196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175107"/>
          <p:cNvSpPr>
            <a:spLocks noGrp="1"/>
          </p:cNvSpPr>
          <p:nvPr>
            <p:ph type="dt" sz="half" idx="10"/>
          </p:nvPr>
        </p:nvSpPr>
        <p:spPr/>
        <p:txBody>
          <a:bodyPr/>
          <a:lstStyle>
            <a:lvl1pPr>
              <a:defRPr/>
            </a:lvl1pPr>
          </a:lstStyle>
          <a:p>
            <a:pPr>
              <a:defRPr/>
            </a:pPr>
            <a:fld id="{FF4D8FF0-ED33-4503-8095-479A31CED5C8}" type="datetimeFigureOut">
              <a:rPr lang="zh-CN" altLang="en-US"/>
              <a:pPr>
                <a:defRPr/>
              </a:pPr>
              <a:t>2016-10-8</a:t>
            </a:fld>
            <a:endParaRPr lang="zh-CN" altLang="en-US"/>
          </a:p>
        </p:txBody>
      </p:sp>
      <p:sp>
        <p:nvSpPr>
          <p:cNvPr id="5" name="页脚占位符 175108"/>
          <p:cNvSpPr>
            <a:spLocks noGrp="1"/>
          </p:cNvSpPr>
          <p:nvPr>
            <p:ph type="ftr" sz="quarter" idx="11"/>
          </p:nvPr>
        </p:nvSpPr>
        <p:spPr/>
        <p:txBody>
          <a:bodyPr/>
          <a:lstStyle>
            <a:lvl1pPr>
              <a:defRPr>
                <a:latin typeface="Arial" charset="0"/>
                <a:cs typeface="+mn-ea"/>
              </a:defRPr>
            </a:lvl1pPr>
          </a:lstStyle>
          <a:p>
            <a:pPr>
              <a:defRPr/>
            </a:pPr>
            <a:r>
              <a:rPr lang="zh-CN"/>
              <a:t>TCP/IP Protocol Analysis</a:t>
            </a:r>
          </a:p>
        </p:txBody>
      </p:sp>
      <p:sp>
        <p:nvSpPr>
          <p:cNvPr id="6" name="灯片编号占位符 175109"/>
          <p:cNvSpPr>
            <a:spLocks noGrp="1"/>
          </p:cNvSpPr>
          <p:nvPr>
            <p:ph type="sldNum" sz="quarter" idx="12"/>
          </p:nvPr>
        </p:nvSpPr>
        <p:spPr/>
        <p:txBody>
          <a:bodyPr/>
          <a:lstStyle>
            <a:lvl1pPr>
              <a:defRPr/>
            </a:lvl1pPr>
          </a:lstStyle>
          <a:p>
            <a:pPr>
              <a:defRPr/>
            </a:pPr>
            <a:fld id="{480E0A56-E4D8-4BE6-8AAD-332EFB40EA5B}" type="slidenum">
              <a:rPr lang="zh-CN" altLang="en-US"/>
              <a:pPr>
                <a:defRPr/>
              </a:pPr>
              <a:t>‹#›</a:t>
            </a:fld>
            <a:endParaRPr lang="zh-CN" altLang="en-US"/>
          </a:p>
        </p:txBody>
      </p:sp>
    </p:spTree>
    <p:extLst>
      <p:ext uri="{BB962C8B-B14F-4D97-AF65-F5344CB8AC3E}">
        <p14:creationId xmlns:p14="http://schemas.microsoft.com/office/powerpoint/2010/main" val="3814907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95947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7813"/>
            <a:ext cx="6052930" cy="595947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175107"/>
          <p:cNvSpPr>
            <a:spLocks noGrp="1"/>
          </p:cNvSpPr>
          <p:nvPr>
            <p:ph type="dt" sz="half" idx="10"/>
          </p:nvPr>
        </p:nvSpPr>
        <p:spPr/>
        <p:txBody>
          <a:bodyPr/>
          <a:lstStyle>
            <a:lvl1pPr>
              <a:defRPr/>
            </a:lvl1pPr>
          </a:lstStyle>
          <a:p>
            <a:pPr>
              <a:defRPr/>
            </a:pPr>
            <a:fld id="{346311B0-88C2-4BFE-8943-351B3AA986F6}" type="datetimeFigureOut">
              <a:rPr lang="zh-CN" altLang="en-US"/>
              <a:pPr>
                <a:defRPr/>
              </a:pPr>
              <a:t>2016-10-8</a:t>
            </a:fld>
            <a:endParaRPr lang="zh-CN" altLang="en-US"/>
          </a:p>
        </p:txBody>
      </p:sp>
      <p:sp>
        <p:nvSpPr>
          <p:cNvPr id="5" name="页脚占位符 175108"/>
          <p:cNvSpPr>
            <a:spLocks noGrp="1"/>
          </p:cNvSpPr>
          <p:nvPr>
            <p:ph type="ftr" sz="quarter" idx="11"/>
          </p:nvPr>
        </p:nvSpPr>
        <p:spPr/>
        <p:txBody>
          <a:bodyPr/>
          <a:lstStyle>
            <a:lvl1pPr>
              <a:defRPr>
                <a:latin typeface="Arial" charset="0"/>
                <a:cs typeface="+mn-ea"/>
              </a:defRPr>
            </a:lvl1pPr>
          </a:lstStyle>
          <a:p>
            <a:pPr>
              <a:defRPr/>
            </a:pPr>
            <a:r>
              <a:rPr lang="zh-CN"/>
              <a:t>TCP/IP Protocol Analysis</a:t>
            </a:r>
          </a:p>
        </p:txBody>
      </p:sp>
      <p:sp>
        <p:nvSpPr>
          <p:cNvPr id="6" name="灯片编号占位符 175109"/>
          <p:cNvSpPr>
            <a:spLocks noGrp="1"/>
          </p:cNvSpPr>
          <p:nvPr>
            <p:ph type="sldNum" sz="quarter" idx="12"/>
          </p:nvPr>
        </p:nvSpPr>
        <p:spPr/>
        <p:txBody>
          <a:bodyPr/>
          <a:lstStyle>
            <a:lvl1pPr>
              <a:defRPr/>
            </a:lvl1pPr>
          </a:lstStyle>
          <a:p>
            <a:pPr>
              <a:defRPr/>
            </a:pPr>
            <a:fld id="{E080EE44-EBE3-4EE3-B88A-F4091C7819E4}" type="slidenum">
              <a:rPr lang="zh-CN" altLang="en-US"/>
              <a:pPr>
                <a:defRPr/>
              </a:pPr>
              <a:t>‹#›</a:t>
            </a:fld>
            <a:endParaRPr lang="zh-CN" altLang="en-US"/>
          </a:p>
        </p:txBody>
      </p:sp>
    </p:spTree>
    <p:extLst>
      <p:ext uri="{BB962C8B-B14F-4D97-AF65-F5344CB8AC3E}">
        <p14:creationId xmlns:p14="http://schemas.microsoft.com/office/powerpoint/2010/main" val="20350697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175107"/>
          <p:cNvSpPr>
            <a:spLocks noGrp="1"/>
          </p:cNvSpPr>
          <p:nvPr>
            <p:ph type="dt" sz="half" idx="10"/>
          </p:nvPr>
        </p:nvSpPr>
        <p:spPr/>
        <p:txBody>
          <a:bodyPr/>
          <a:lstStyle>
            <a:lvl1pPr>
              <a:defRPr/>
            </a:lvl1pPr>
          </a:lstStyle>
          <a:p>
            <a:pPr>
              <a:defRPr/>
            </a:pPr>
            <a:fld id="{AD6051B3-182F-4B0C-8631-7ED31044BB73}" type="datetimeFigureOut">
              <a:rPr lang="zh-CN" altLang="en-US"/>
              <a:pPr>
                <a:defRPr/>
              </a:pPr>
              <a:t>2016-10-8</a:t>
            </a:fld>
            <a:endParaRPr lang="zh-CN" altLang="en-US"/>
          </a:p>
        </p:txBody>
      </p:sp>
      <p:sp>
        <p:nvSpPr>
          <p:cNvPr id="5" name="页脚占位符 175108"/>
          <p:cNvSpPr>
            <a:spLocks noGrp="1"/>
          </p:cNvSpPr>
          <p:nvPr>
            <p:ph type="ftr" sz="quarter" idx="11"/>
          </p:nvPr>
        </p:nvSpPr>
        <p:spPr/>
        <p:txBody>
          <a:bodyPr/>
          <a:lstStyle>
            <a:lvl1pPr>
              <a:defRPr>
                <a:latin typeface="Arial" charset="0"/>
                <a:cs typeface="+mn-ea"/>
              </a:defRPr>
            </a:lvl1pPr>
          </a:lstStyle>
          <a:p>
            <a:pPr>
              <a:defRPr/>
            </a:pPr>
            <a:r>
              <a:rPr lang="zh-CN"/>
              <a:t>TCP/IP Protocol Analysis</a:t>
            </a:r>
          </a:p>
        </p:txBody>
      </p:sp>
      <p:sp>
        <p:nvSpPr>
          <p:cNvPr id="6" name="灯片编号占位符 175109"/>
          <p:cNvSpPr>
            <a:spLocks noGrp="1"/>
          </p:cNvSpPr>
          <p:nvPr>
            <p:ph type="sldNum" sz="quarter" idx="12"/>
          </p:nvPr>
        </p:nvSpPr>
        <p:spPr/>
        <p:txBody>
          <a:bodyPr/>
          <a:lstStyle>
            <a:lvl1pPr>
              <a:defRPr/>
            </a:lvl1pPr>
          </a:lstStyle>
          <a:p>
            <a:pPr>
              <a:defRPr/>
            </a:pPr>
            <a:fld id="{938E6663-0BD1-4054-88E3-1CDFA204FE3E}" type="slidenum">
              <a:rPr lang="zh-CN" altLang="en-US"/>
              <a:pPr>
                <a:defRPr/>
              </a:pPr>
              <a:t>‹#›</a:t>
            </a:fld>
            <a:endParaRPr lang="zh-CN" altLang="en-US"/>
          </a:p>
        </p:txBody>
      </p:sp>
    </p:spTree>
    <p:extLst>
      <p:ext uri="{BB962C8B-B14F-4D97-AF65-F5344CB8AC3E}">
        <p14:creationId xmlns:p14="http://schemas.microsoft.com/office/powerpoint/2010/main" val="14442216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628650" y="1825625"/>
            <a:ext cx="3886200" cy="4351338"/>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lstStyle>
            <a:lvl1pPr>
              <a:defRPr dirty="0">
                <a:effectLst/>
              </a:defRPr>
            </a:lvl1pPr>
          </a:lstStyle>
          <a:p>
            <a:pPr>
              <a:defRPr/>
            </a:pPr>
            <a:fld id="{4844AF86-D745-4ABE-9D99-3CF16123239F}" type="datetimeFigureOut">
              <a:rPr lang="zh-CN" altLang="en-US"/>
              <a:pPr>
                <a:defRPr/>
              </a:pPr>
              <a:t>2016-10-8</a:t>
            </a:fld>
            <a:endParaRPr lang="zh-CN" altLang="en-US"/>
          </a:p>
        </p:txBody>
      </p:sp>
      <p:sp>
        <p:nvSpPr>
          <p:cNvPr id="6" name="页脚占位符 5"/>
          <p:cNvSpPr>
            <a:spLocks noGrp="1"/>
          </p:cNvSpPr>
          <p:nvPr>
            <p:ph type="ftr" sz="quarter" idx="11"/>
          </p:nvPr>
        </p:nvSpPr>
        <p:spPr/>
        <p:txBody>
          <a:bodyPr/>
          <a:lstStyle>
            <a:lvl1pPr>
              <a:defRPr>
                <a:effectLst/>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smtClean="0"/>
            </a:lvl1pPr>
          </a:lstStyle>
          <a:p>
            <a:pPr>
              <a:defRPr/>
            </a:pPr>
            <a:fld id="{750C10F2-EF73-44FD-BA64-797EADB3DCC8}" type="slidenum">
              <a:rPr lang="zh-CN" altLang="en-US"/>
              <a:pPr>
                <a:defRPr/>
              </a:pPr>
              <a:t>‹#›</a:t>
            </a:fld>
            <a:endParaRPr lang="zh-CN" altLang="en-US"/>
          </a:p>
        </p:txBody>
      </p:sp>
    </p:spTree>
    <p:extLst>
      <p:ext uri="{BB962C8B-B14F-4D97-AF65-F5344CB8AC3E}">
        <p14:creationId xmlns:p14="http://schemas.microsoft.com/office/powerpoint/2010/main" val="3650914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175107"/>
          <p:cNvSpPr>
            <a:spLocks noGrp="1"/>
          </p:cNvSpPr>
          <p:nvPr>
            <p:ph type="dt" sz="half" idx="10"/>
          </p:nvPr>
        </p:nvSpPr>
        <p:spPr/>
        <p:txBody>
          <a:bodyPr/>
          <a:lstStyle>
            <a:lvl1pPr>
              <a:defRPr/>
            </a:lvl1pPr>
          </a:lstStyle>
          <a:p>
            <a:pPr>
              <a:defRPr/>
            </a:pPr>
            <a:fld id="{80BCCB71-AA0B-4201-A40B-5E89C1DC1A1D}" type="datetimeFigureOut">
              <a:rPr lang="zh-CN" altLang="en-US"/>
              <a:pPr>
                <a:defRPr/>
              </a:pPr>
              <a:t>2016-10-8</a:t>
            </a:fld>
            <a:endParaRPr lang="zh-CN" altLang="en-US"/>
          </a:p>
        </p:txBody>
      </p:sp>
      <p:sp>
        <p:nvSpPr>
          <p:cNvPr id="5" name="页脚占位符 175108"/>
          <p:cNvSpPr>
            <a:spLocks noGrp="1"/>
          </p:cNvSpPr>
          <p:nvPr>
            <p:ph type="ftr" sz="quarter" idx="11"/>
          </p:nvPr>
        </p:nvSpPr>
        <p:spPr/>
        <p:txBody>
          <a:bodyPr/>
          <a:lstStyle>
            <a:lvl1pPr>
              <a:defRPr>
                <a:latin typeface="Arial" charset="0"/>
                <a:cs typeface="+mn-ea"/>
              </a:defRPr>
            </a:lvl1pPr>
          </a:lstStyle>
          <a:p>
            <a:pPr>
              <a:defRPr/>
            </a:pPr>
            <a:r>
              <a:rPr lang="zh-CN"/>
              <a:t>TCP/IP Protocol Analysis</a:t>
            </a:r>
          </a:p>
        </p:txBody>
      </p:sp>
      <p:sp>
        <p:nvSpPr>
          <p:cNvPr id="6" name="灯片编号占位符 175109"/>
          <p:cNvSpPr>
            <a:spLocks noGrp="1"/>
          </p:cNvSpPr>
          <p:nvPr>
            <p:ph type="sldNum" sz="quarter" idx="12"/>
          </p:nvPr>
        </p:nvSpPr>
        <p:spPr/>
        <p:txBody>
          <a:bodyPr/>
          <a:lstStyle>
            <a:lvl1pPr>
              <a:defRPr/>
            </a:lvl1pPr>
          </a:lstStyle>
          <a:p>
            <a:pPr>
              <a:defRPr/>
            </a:pPr>
            <a:fld id="{4CE64C5F-57C8-4D32-AFFF-0880E3689C08}" type="slidenum">
              <a:rPr lang="zh-CN" altLang="en-US"/>
              <a:pPr>
                <a:defRPr/>
              </a:pPr>
              <a:t>‹#›</a:t>
            </a:fld>
            <a:endParaRPr lang="zh-CN" altLang="en-US"/>
          </a:p>
        </p:txBody>
      </p:sp>
    </p:spTree>
    <p:extLst>
      <p:ext uri="{BB962C8B-B14F-4D97-AF65-F5344CB8AC3E}">
        <p14:creationId xmlns:p14="http://schemas.microsoft.com/office/powerpoint/2010/main" val="38539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lgn="l">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lgn="l">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175107"/>
          <p:cNvSpPr>
            <a:spLocks noGrp="1"/>
          </p:cNvSpPr>
          <p:nvPr>
            <p:ph type="dt" sz="half" idx="10"/>
          </p:nvPr>
        </p:nvSpPr>
        <p:spPr/>
        <p:txBody>
          <a:bodyPr/>
          <a:lstStyle>
            <a:lvl1pPr>
              <a:defRPr/>
            </a:lvl1pPr>
          </a:lstStyle>
          <a:p>
            <a:pPr>
              <a:defRPr/>
            </a:pPr>
            <a:fld id="{5CBA9F78-31AF-49C9-AD94-228BA2737D80}" type="datetimeFigureOut">
              <a:rPr lang="zh-CN" altLang="en-US"/>
              <a:pPr>
                <a:defRPr/>
              </a:pPr>
              <a:t>2016-10-8</a:t>
            </a:fld>
            <a:endParaRPr lang="zh-CN" altLang="en-US"/>
          </a:p>
        </p:txBody>
      </p:sp>
      <p:sp>
        <p:nvSpPr>
          <p:cNvPr id="5" name="页脚占位符 175108"/>
          <p:cNvSpPr>
            <a:spLocks noGrp="1"/>
          </p:cNvSpPr>
          <p:nvPr>
            <p:ph type="ftr" sz="quarter" idx="11"/>
          </p:nvPr>
        </p:nvSpPr>
        <p:spPr/>
        <p:txBody>
          <a:bodyPr/>
          <a:lstStyle>
            <a:lvl1pPr>
              <a:defRPr>
                <a:latin typeface="Arial" charset="0"/>
                <a:cs typeface="+mn-ea"/>
              </a:defRPr>
            </a:lvl1pPr>
          </a:lstStyle>
          <a:p>
            <a:pPr>
              <a:defRPr/>
            </a:pPr>
            <a:r>
              <a:rPr lang="zh-CN"/>
              <a:t>TCP/IP Protocol Analysis</a:t>
            </a:r>
          </a:p>
        </p:txBody>
      </p:sp>
      <p:sp>
        <p:nvSpPr>
          <p:cNvPr id="6" name="灯片编号占位符 175109"/>
          <p:cNvSpPr>
            <a:spLocks noGrp="1"/>
          </p:cNvSpPr>
          <p:nvPr>
            <p:ph type="sldNum" sz="quarter" idx="12"/>
          </p:nvPr>
        </p:nvSpPr>
        <p:spPr/>
        <p:txBody>
          <a:bodyPr/>
          <a:lstStyle>
            <a:lvl1pPr>
              <a:defRPr/>
            </a:lvl1pPr>
          </a:lstStyle>
          <a:p>
            <a:pPr>
              <a:defRPr/>
            </a:pPr>
            <a:fld id="{316CE82D-AC27-4458-B827-7E9751A113D5}" type="slidenum">
              <a:rPr lang="zh-CN" altLang="en-US"/>
              <a:pPr>
                <a:defRPr/>
              </a:pPr>
              <a:t>‹#›</a:t>
            </a:fld>
            <a:endParaRPr lang="zh-CN" altLang="en-US"/>
          </a:p>
        </p:txBody>
      </p:sp>
    </p:spTree>
    <p:extLst>
      <p:ext uri="{BB962C8B-B14F-4D97-AF65-F5344CB8AC3E}">
        <p14:creationId xmlns:p14="http://schemas.microsoft.com/office/powerpoint/2010/main" val="1957329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6370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6370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175107"/>
          <p:cNvSpPr>
            <a:spLocks noGrp="1"/>
          </p:cNvSpPr>
          <p:nvPr>
            <p:ph type="dt" sz="half" idx="10"/>
          </p:nvPr>
        </p:nvSpPr>
        <p:spPr/>
        <p:txBody>
          <a:bodyPr/>
          <a:lstStyle>
            <a:lvl1pPr>
              <a:defRPr/>
            </a:lvl1pPr>
          </a:lstStyle>
          <a:p>
            <a:pPr>
              <a:defRPr/>
            </a:pPr>
            <a:fld id="{8240C295-3B18-475F-A025-AE2E297246DD}" type="datetimeFigureOut">
              <a:rPr lang="zh-CN" altLang="en-US"/>
              <a:pPr>
                <a:defRPr/>
              </a:pPr>
              <a:t>2016-10-8</a:t>
            </a:fld>
            <a:endParaRPr lang="zh-CN" altLang="en-US"/>
          </a:p>
        </p:txBody>
      </p:sp>
      <p:sp>
        <p:nvSpPr>
          <p:cNvPr id="6" name="页脚占位符 175108"/>
          <p:cNvSpPr>
            <a:spLocks noGrp="1"/>
          </p:cNvSpPr>
          <p:nvPr>
            <p:ph type="ftr" sz="quarter" idx="11"/>
          </p:nvPr>
        </p:nvSpPr>
        <p:spPr/>
        <p:txBody>
          <a:bodyPr/>
          <a:lstStyle>
            <a:lvl1pPr>
              <a:defRPr>
                <a:latin typeface="Arial" charset="0"/>
                <a:cs typeface="+mn-ea"/>
              </a:defRPr>
            </a:lvl1pPr>
          </a:lstStyle>
          <a:p>
            <a:pPr>
              <a:defRPr/>
            </a:pPr>
            <a:r>
              <a:rPr lang="zh-CN"/>
              <a:t>TCP/IP Protocol Analysis</a:t>
            </a:r>
          </a:p>
        </p:txBody>
      </p:sp>
      <p:sp>
        <p:nvSpPr>
          <p:cNvPr id="7" name="灯片编号占位符 175109"/>
          <p:cNvSpPr>
            <a:spLocks noGrp="1"/>
          </p:cNvSpPr>
          <p:nvPr>
            <p:ph type="sldNum" sz="quarter" idx="12"/>
          </p:nvPr>
        </p:nvSpPr>
        <p:spPr/>
        <p:txBody>
          <a:bodyPr/>
          <a:lstStyle>
            <a:lvl1pPr>
              <a:defRPr/>
            </a:lvl1pPr>
          </a:lstStyle>
          <a:p>
            <a:pPr>
              <a:defRPr/>
            </a:pPr>
            <a:fld id="{FD78E975-22B3-4FB6-931F-4DEB04726E63}" type="slidenum">
              <a:rPr lang="zh-CN" altLang="en-US"/>
              <a:pPr>
                <a:defRPr/>
              </a:pPr>
              <a:t>‹#›</a:t>
            </a:fld>
            <a:endParaRPr lang="zh-CN" altLang="en-US"/>
          </a:p>
        </p:txBody>
      </p:sp>
    </p:spTree>
    <p:extLst>
      <p:ext uri="{BB962C8B-B14F-4D97-AF65-F5344CB8AC3E}">
        <p14:creationId xmlns:p14="http://schemas.microsoft.com/office/powerpoint/2010/main" val="2642177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970222"/>
          </a:xfrm>
        </p:spPr>
        <p:txBody>
          <a:bodyPr/>
          <a:lstStyle>
            <a:lvl1pPr algn="ct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44793" y="1567346"/>
            <a:ext cx="3526380" cy="710095"/>
          </a:xfrm>
        </p:spPr>
        <p:txBody>
          <a:bodyPr anchor="ctr" anchorCtr="0">
            <a:norm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944793" y="2338388"/>
            <a:ext cx="3526380" cy="3785964"/>
          </a:xfrm>
        </p:spPr>
        <p:txBody>
          <a:bodyPr>
            <a:normAutofit/>
          </a:bodyPr>
          <a:lstStyle>
            <a:lvl1pPr>
              <a:defRPr sz="1800"/>
            </a:lvl1pPr>
            <a:lvl2pPr>
              <a:defRPr sz="1500"/>
            </a:lvl2pPr>
            <a:lvl3pPr>
              <a:defRPr sz="1350"/>
            </a:lvl3pPr>
            <a:lvl4pPr>
              <a:defRPr sz="1200"/>
            </a:lvl4pPr>
            <a:lvl5pPr>
              <a:defRPr sz="1200"/>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717212" y="1567346"/>
            <a:ext cx="3526381" cy="710095"/>
          </a:xfrm>
        </p:spPr>
        <p:txBody>
          <a:bodyPr vert="horz" lIns="91440" tIns="45720" rIns="91440" bIns="45720" rtlCol="0" anchor="ctr" anchorCtr="0">
            <a:normAutofit/>
          </a:bodyPr>
          <a:lstStyle>
            <a:lvl1pPr marL="171450" indent="-171450">
              <a:buNone/>
              <a:defRPr lang="zh-CN" altLang="en-US" b="0" smtClean="0"/>
            </a:lvl1pPr>
          </a:lstStyle>
          <a:p>
            <a:pPr lvl="0"/>
            <a:r>
              <a:rPr lang="zh-CN" altLang="en-US" noProof="1" smtClean="0"/>
              <a:t>单击此处编辑母版文本样式</a:t>
            </a:r>
          </a:p>
        </p:txBody>
      </p:sp>
      <p:sp>
        <p:nvSpPr>
          <p:cNvPr id="6" name="内容占位符 5"/>
          <p:cNvSpPr>
            <a:spLocks noGrp="1"/>
          </p:cNvSpPr>
          <p:nvPr>
            <p:ph sz="quarter" idx="4"/>
          </p:nvPr>
        </p:nvSpPr>
        <p:spPr>
          <a:xfrm>
            <a:off x="4717212" y="2357460"/>
            <a:ext cx="3526381" cy="3766892"/>
          </a:xfrm>
        </p:spPr>
        <p:txBody>
          <a:bodyPr>
            <a:normAutofit/>
          </a:bodyPr>
          <a:lstStyle>
            <a:lvl1pPr>
              <a:defRPr sz="1800"/>
            </a:lvl1pPr>
            <a:lvl2pPr>
              <a:defRPr sz="1500"/>
            </a:lvl2pPr>
            <a:lvl3pPr>
              <a:defRPr sz="1350"/>
            </a:lvl3pPr>
            <a:lvl4pPr>
              <a:defRPr sz="1200"/>
            </a:lvl4pPr>
            <a:lvl5pPr>
              <a:defRPr sz="1200"/>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175107"/>
          <p:cNvSpPr>
            <a:spLocks noGrp="1"/>
          </p:cNvSpPr>
          <p:nvPr>
            <p:ph type="dt" sz="half" idx="10"/>
          </p:nvPr>
        </p:nvSpPr>
        <p:spPr/>
        <p:txBody>
          <a:bodyPr/>
          <a:lstStyle>
            <a:lvl1pPr>
              <a:defRPr/>
            </a:lvl1pPr>
          </a:lstStyle>
          <a:p>
            <a:pPr>
              <a:defRPr/>
            </a:pPr>
            <a:fld id="{16927B8D-A4DC-484B-BC54-CBC39B1E5731}" type="datetimeFigureOut">
              <a:rPr lang="zh-CN" altLang="en-US"/>
              <a:pPr>
                <a:defRPr/>
              </a:pPr>
              <a:t>2016-10-8</a:t>
            </a:fld>
            <a:endParaRPr lang="zh-CN" altLang="en-US"/>
          </a:p>
        </p:txBody>
      </p:sp>
      <p:sp>
        <p:nvSpPr>
          <p:cNvPr id="8" name="页脚占位符 175108"/>
          <p:cNvSpPr>
            <a:spLocks noGrp="1"/>
          </p:cNvSpPr>
          <p:nvPr>
            <p:ph type="ftr" sz="quarter" idx="11"/>
          </p:nvPr>
        </p:nvSpPr>
        <p:spPr/>
        <p:txBody>
          <a:bodyPr/>
          <a:lstStyle>
            <a:lvl1pPr>
              <a:defRPr>
                <a:latin typeface="Arial" charset="0"/>
                <a:cs typeface="+mn-ea"/>
              </a:defRPr>
            </a:lvl1pPr>
          </a:lstStyle>
          <a:p>
            <a:pPr>
              <a:defRPr/>
            </a:pPr>
            <a:r>
              <a:rPr lang="zh-CN"/>
              <a:t>TCP/IP Protocol Analysis</a:t>
            </a:r>
          </a:p>
        </p:txBody>
      </p:sp>
      <p:sp>
        <p:nvSpPr>
          <p:cNvPr id="9" name="灯片编号占位符 175109"/>
          <p:cNvSpPr>
            <a:spLocks noGrp="1"/>
          </p:cNvSpPr>
          <p:nvPr>
            <p:ph type="sldNum" sz="quarter" idx="12"/>
          </p:nvPr>
        </p:nvSpPr>
        <p:spPr/>
        <p:txBody>
          <a:bodyPr/>
          <a:lstStyle>
            <a:lvl1pPr>
              <a:defRPr/>
            </a:lvl1pPr>
          </a:lstStyle>
          <a:p>
            <a:pPr>
              <a:defRPr/>
            </a:pPr>
            <a:fld id="{B04B6F3E-A7CC-4DCB-B313-D0E766F5DBBB}" type="slidenum">
              <a:rPr lang="zh-CN" altLang="en-US"/>
              <a:pPr>
                <a:defRPr/>
              </a:pPr>
              <a:t>‹#›</a:t>
            </a:fld>
            <a:endParaRPr lang="zh-CN" altLang="en-US"/>
          </a:p>
        </p:txBody>
      </p:sp>
    </p:spTree>
    <p:extLst>
      <p:ext uri="{BB962C8B-B14F-4D97-AF65-F5344CB8AC3E}">
        <p14:creationId xmlns:p14="http://schemas.microsoft.com/office/powerpoint/2010/main" val="4230611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175107"/>
          <p:cNvSpPr>
            <a:spLocks noGrp="1"/>
          </p:cNvSpPr>
          <p:nvPr>
            <p:ph type="dt" sz="half" idx="10"/>
          </p:nvPr>
        </p:nvSpPr>
        <p:spPr/>
        <p:txBody>
          <a:bodyPr/>
          <a:lstStyle>
            <a:lvl1pPr>
              <a:defRPr/>
            </a:lvl1pPr>
          </a:lstStyle>
          <a:p>
            <a:pPr>
              <a:defRPr/>
            </a:pPr>
            <a:fld id="{E263D80B-5AC7-40F0-BC7D-A10AE2D084C9}" type="datetimeFigureOut">
              <a:rPr lang="zh-CN" altLang="en-US"/>
              <a:pPr>
                <a:defRPr/>
              </a:pPr>
              <a:t>2016-10-8</a:t>
            </a:fld>
            <a:endParaRPr lang="zh-CN" altLang="en-US"/>
          </a:p>
        </p:txBody>
      </p:sp>
      <p:sp>
        <p:nvSpPr>
          <p:cNvPr id="4" name="页脚占位符 175108"/>
          <p:cNvSpPr>
            <a:spLocks noGrp="1"/>
          </p:cNvSpPr>
          <p:nvPr>
            <p:ph type="ftr" sz="quarter" idx="11"/>
          </p:nvPr>
        </p:nvSpPr>
        <p:spPr/>
        <p:txBody>
          <a:bodyPr/>
          <a:lstStyle>
            <a:lvl1pPr>
              <a:defRPr>
                <a:latin typeface="Arial" charset="0"/>
                <a:cs typeface="+mn-ea"/>
              </a:defRPr>
            </a:lvl1pPr>
          </a:lstStyle>
          <a:p>
            <a:pPr>
              <a:defRPr/>
            </a:pPr>
            <a:r>
              <a:rPr lang="zh-CN"/>
              <a:t>TCP/IP Protocol Analysis</a:t>
            </a:r>
          </a:p>
        </p:txBody>
      </p:sp>
      <p:sp>
        <p:nvSpPr>
          <p:cNvPr id="5" name="灯片编号占位符 175109"/>
          <p:cNvSpPr>
            <a:spLocks noGrp="1"/>
          </p:cNvSpPr>
          <p:nvPr>
            <p:ph type="sldNum" sz="quarter" idx="12"/>
          </p:nvPr>
        </p:nvSpPr>
        <p:spPr/>
        <p:txBody>
          <a:bodyPr/>
          <a:lstStyle>
            <a:lvl1pPr>
              <a:defRPr/>
            </a:lvl1pPr>
          </a:lstStyle>
          <a:p>
            <a:pPr>
              <a:defRPr/>
            </a:pPr>
            <a:fld id="{70DDAA6B-2C4E-4DDA-BFA4-D30EC163C444}" type="slidenum">
              <a:rPr lang="zh-CN" altLang="en-US"/>
              <a:pPr>
                <a:defRPr/>
              </a:pPr>
              <a:t>‹#›</a:t>
            </a:fld>
            <a:endParaRPr lang="zh-CN" altLang="en-US"/>
          </a:p>
        </p:txBody>
      </p:sp>
    </p:spTree>
    <p:extLst>
      <p:ext uri="{BB962C8B-B14F-4D97-AF65-F5344CB8AC3E}">
        <p14:creationId xmlns:p14="http://schemas.microsoft.com/office/powerpoint/2010/main" val="2319709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75107"/>
          <p:cNvSpPr>
            <a:spLocks noGrp="1"/>
          </p:cNvSpPr>
          <p:nvPr>
            <p:ph type="dt" sz="half" idx="10"/>
          </p:nvPr>
        </p:nvSpPr>
        <p:spPr/>
        <p:txBody>
          <a:bodyPr/>
          <a:lstStyle>
            <a:lvl1pPr>
              <a:defRPr/>
            </a:lvl1pPr>
          </a:lstStyle>
          <a:p>
            <a:pPr>
              <a:defRPr/>
            </a:pPr>
            <a:fld id="{7681DA07-8B59-4374-8F22-B0155E3A399B}" type="datetimeFigureOut">
              <a:rPr lang="zh-CN" altLang="en-US"/>
              <a:pPr>
                <a:defRPr/>
              </a:pPr>
              <a:t>2016-10-8</a:t>
            </a:fld>
            <a:endParaRPr lang="zh-CN" altLang="en-US"/>
          </a:p>
        </p:txBody>
      </p:sp>
      <p:sp>
        <p:nvSpPr>
          <p:cNvPr id="3" name="页脚占位符 175108"/>
          <p:cNvSpPr>
            <a:spLocks noGrp="1"/>
          </p:cNvSpPr>
          <p:nvPr>
            <p:ph type="ftr" sz="quarter" idx="11"/>
          </p:nvPr>
        </p:nvSpPr>
        <p:spPr/>
        <p:txBody>
          <a:bodyPr/>
          <a:lstStyle>
            <a:lvl1pPr>
              <a:defRPr>
                <a:latin typeface="Arial" charset="0"/>
                <a:cs typeface="+mn-ea"/>
              </a:defRPr>
            </a:lvl1pPr>
          </a:lstStyle>
          <a:p>
            <a:pPr>
              <a:defRPr/>
            </a:pPr>
            <a:r>
              <a:rPr lang="zh-CN"/>
              <a:t>TCP/IP Protocol Analysis</a:t>
            </a:r>
          </a:p>
        </p:txBody>
      </p:sp>
      <p:sp>
        <p:nvSpPr>
          <p:cNvPr id="4" name="灯片编号占位符 175109"/>
          <p:cNvSpPr>
            <a:spLocks noGrp="1"/>
          </p:cNvSpPr>
          <p:nvPr>
            <p:ph type="sldNum" sz="quarter" idx="12"/>
          </p:nvPr>
        </p:nvSpPr>
        <p:spPr/>
        <p:txBody>
          <a:bodyPr/>
          <a:lstStyle>
            <a:lvl1pPr>
              <a:defRPr/>
            </a:lvl1pPr>
          </a:lstStyle>
          <a:p>
            <a:pPr>
              <a:defRPr/>
            </a:pPr>
            <a:fld id="{9E6D9C27-2FDB-4477-BCF0-55F4FAED13FF}" type="slidenum">
              <a:rPr lang="zh-CN" altLang="en-US"/>
              <a:pPr>
                <a:defRPr/>
              </a:pPr>
              <a:t>‹#›</a:t>
            </a:fld>
            <a:endParaRPr lang="zh-CN" altLang="en-US"/>
          </a:p>
        </p:txBody>
      </p:sp>
    </p:spTree>
    <p:extLst>
      <p:ext uri="{BB962C8B-B14F-4D97-AF65-F5344CB8AC3E}">
        <p14:creationId xmlns:p14="http://schemas.microsoft.com/office/powerpoint/2010/main" val="1816177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175107"/>
          <p:cNvSpPr>
            <a:spLocks noGrp="1"/>
          </p:cNvSpPr>
          <p:nvPr>
            <p:ph type="dt" sz="half" idx="10"/>
          </p:nvPr>
        </p:nvSpPr>
        <p:spPr/>
        <p:txBody>
          <a:bodyPr/>
          <a:lstStyle>
            <a:lvl1pPr>
              <a:defRPr/>
            </a:lvl1pPr>
          </a:lstStyle>
          <a:p>
            <a:pPr>
              <a:defRPr/>
            </a:pPr>
            <a:fld id="{F844FC8A-2543-4894-B0C6-8E0C73E57F4E}" type="datetimeFigureOut">
              <a:rPr lang="zh-CN" altLang="en-US"/>
              <a:pPr>
                <a:defRPr/>
              </a:pPr>
              <a:t>2016-10-8</a:t>
            </a:fld>
            <a:endParaRPr lang="zh-CN" altLang="en-US"/>
          </a:p>
        </p:txBody>
      </p:sp>
      <p:sp>
        <p:nvSpPr>
          <p:cNvPr id="6" name="页脚占位符 175108"/>
          <p:cNvSpPr>
            <a:spLocks noGrp="1"/>
          </p:cNvSpPr>
          <p:nvPr>
            <p:ph type="ftr" sz="quarter" idx="11"/>
          </p:nvPr>
        </p:nvSpPr>
        <p:spPr/>
        <p:txBody>
          <a:bodyPr/>
          <a:lstStyle>
            <a:lvl1pPr>
              <a:defRPr>
                <a:latin typeface="Arial" charset="0"/>
                <a:cs typeface="+mn-ea"/>
              </a:defRPr>
            </a:lvl1pPr>
          </a:lstStyle>
          <a:p>
            <a:pPr>
              <a:defRPr/>
            </a:pPr>
            <a:r>
              <a:rPr lang="zh-CN"/>
              <a:t>TCP/IP Protocol Analysis</a:t>
            </a:r>
          </a:p>
        </p:txBody>
      </p:sp>
      <p:sp>
        <p:nvSpPr>
          <p:cNvPr id="7" name="灯片编号占位符 175109"/>
          <p:cNvSpPr>
            <a:spLocks noGrp="1"/>
          </p:cNvSpPr>
          <p:nvPr>
            <p:ph type="sldNum" sz="quarter" idx="12"/>
          </p:nvPr>
        </p:nvSpPr>
        <p:spPr/>
        <p:txBody>
          <a:bodyPr/>
          <a:lstStyle>
            <a:lvl1pPr>
              <a:defRPr/>
            </a:lvl1pPr>
          </a:lstStyle>
          <a:p>
            <a:pPr>
              <a:defRPr/>
            </a:pPr>
            <a:fld id="{7FEE07A5-19D9-464A-BBF0-719C9A55F755}" type="slidenum">
              <a:rPr lang="zh-CN" altLang="en-US"/>
              <a:pPr>
                <a:defRPr/>
              </a:pPr>
              <a:t>‹#›</a:t>
            </a:fld>
            <a:endParaRPr lang="zh-CN" altLang="en-US"/>
          </a:p>
        </p:txBody>
      </p:sp>
    </p:spTree>
    <p:extLst>
      <p:ext uri="{BB962C8B-B14F-4D97-AF65-F5344CB8AC3E}">
        <p14:creationId xmlns:p14="http://schemas.microsoft.com/office/powerpoint/2010/main" val="2610630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95638" cy="1600200"/>
          </a:xfrm>
        </p:spPr>
        <p:txBody>
          <a:bodyPr anchor="t" anchorCtr="0">
            <a:normAutofit/>
          </a:bodyPr>
          <a:lstStyle>
            <a:lvl1pPr>
              <a:defRPr sz="30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4038600" y="457201"/>
            <a:ext cx="4477941"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95638" cy="3811588"/>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175107"/>
          <p:cNvSpPr>
            <a:spLocks noGrp="1"/>
          </p:cNvSpPr>
          <p:nvPr>
            <p:ph type="dt" sz="half" idx="10"/>
          </p:nvPr>
        </p:nvSpPr>
        <p:spPr/>
        <p:txBody>
          <a:bodyPr/>
          <a:lstStyle>
            <a:lvl1pPr>
              <a:defRPr/>
            </a:lvl1pPr>
          </a:lstStyle>
          <a:p>
            <a:pPr>
              <a:defRPr/>
            </a:pPr>
            <a:fld id="{CE0293F0-41E0-44A8-B9E4-CC7C2841BD0D}" type="datetimeFigureOut">
              <a:rPr lang="zh-CN" altLang="en-US"/>
              <a:pPr>
                <a:defRPr/>
              </a:pPr>
              <a:t>2016-10-8</a:t>
            </a:fld>
            <a:endParaRPr lang="zh-CN" altLang="en-US"/>
          </a:p>
        </p:txBody>
      </p:sp>
      <p:sp>
        <p:nvSpPr>
          <p:cNvPr id="6" name="页脚占位符 175108"/>
          <p:cNvSpPr>
            <a:spLocks noGrp="1"/>
          </p:cNvSpPr>
          <p:nvPr>
            <p:ph type="ftr" sz="quarter" idx="11"/>
          </p:nvPr>
        </p:nvSpPr>
        <p:spPr/>
        <p:txBody>
          <a:bodyPr/>
          <a:lstStyle>
            <a:lvl1pPr>
              <a:defRPr>
                <a:latin typeface="Arial" charset="0"/>
                <a:cs typeface="+mn-ea"/>
              </a:defRPr>
            </a:lvl1pPr>
          </a:lstStyle>
          <a:p>
            <a:pPr>
              <a:defRPr/>
            </a:pPr>
            <a:r>
              <a:rPr lang="zh-CN"/>
              <a:t>TCP/IP Protocol Analysis</a:t>
            </a:r>
          </a:p>
        </p:txBody>
      </p:sp>
      <p:sp>
        <p:nvSpPr>
          <p:cNvPr id="7" name="灯片编号占位符 175109"/>
          <p:cNvSpPr>
            <a:spLocks noGrp="1"/>
          </p:cNvSpPr>
          <p:nvPr>
            <p:ph type="sldNum" sz="quarter" idx="12"/>
          </p:nvPr>
        </p:nvSpPr>
        <p:spPr/>
        <p:txBody>
          <a:bodyPr/>
          <a:lstStyle>
            <a:lvl1pPr>
              <a:defRPr/>
            </a:lvl1pPr>
          </a:lstStyle>
          <a:p>
            <a:pPr>
              <a:defRPr/>
            </a:pPr>
            <a:fld id="{2F230BA9-8F89-4A9C-90CF-87AF3849CA08}" type="slidenum">
              <a:rPr lang="zh-CN" altLang="en-US"/>
              <a:pPr>
                <a:defRPr/>
              </a:pPr>
              <a:t>‹#›</a:t>
            </a:fld>
            <a:endParaRPr lang="zh-CN" altLang="en-US"/>
          </a:p>
        </p:txBody>
      </p:sp>
    </p:spTree>
    <p:extLst>
      <p:ext uri="{BB962C8B-B14F-4D97-AF65-F5344CB8AC3E}">
        <p14:creationId xmlns:p14="http://schemas.microsoft.com/office/powerpoint/2010/main" val="730564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pattFill prst="lgConfetti">
          <a:fgClr>
            <a:schemeClr val="bg1"/>
          </a:fgClr>
          <a:bgClr>
            <a:srgbClr val="0B0B0D"/>
          </a:bgClr>
        </a:pattFill>
        <a:effectLst/>
      </p:bgPr>
    </p:bg>
    <p:spTree>
      <p:nvGrpSpPr>
        <p:cNvPr id="1" name=""/>
        <p:cNvGrpSpPr/>
        <p:nvPr/>
      </p:nvGrpSpPr>
      <p:grpSpPr>
        <a:xfrm>
          <a:off x="0" y="0"/>
          <a:ext cx="0" cy="0"/>
          <a:chOff x="0" y="0"/>
          <a:chExt cx="0" cy="0"/>
        </a:xfrm>
      </p:grpSpPr>
      <p:sp>
        <p:nvSpPr>
          <p:cNvPr id="175106" name="标题 175105"/>
          <p:cNvSpPr>
            <a:spLocks noGrp="1"/>
          </p:cNvSpPr>
          <p:nvPr>
            <p:ph type="title"/>
          </p:nvPr>
        </p:nvSpPr>
        <p:spPr>
          <a:xfrm>
            <a:off x="457200" y="277813"/>
            <a:ext cx="8229600" cy="1139825"/>
          </a:xfrm>
          <a:prstGeom prst="rect">
            <a:avLst/>
          </a:prstGeom>
          <a:noFill/>
          <a:ln w="9525">
            <a:noFill/>
            <a:miter/>
          </a:ln>
        </p:spPr>
        <p:txBody>
          <a:bodyPr anchor="ctr" anchorCtr="1"/>
          <a:lstStyle/>
          <a:p>
            <a:pPr lvl="0"/>
            <a:r>
              <a:rPr lang="zh-CN" altLang="en-US" noProof="1"/>
              <a:t>单击此处编辑母版标题样式</a:t>
            </a:r>
          </a:p>
        </p:txBody>
      </p:sp>
      <p:sp>
        <p:nvSpPr>
          <p:cNvPr id="175107" name="文本占位符 175106"/>
          <p:cNvSpPr>
            <a:spLocks noGrp="1"/>
          </p:cNvSpPr>
          <p:nvPr>
            <p:ph type="body" idx="1"/>
          </p:nvPr>
        </p:nvSpPr>
        <p:spPr>
          <a:xfrm>
            <a:off x="457200" y="1600200"/>
            <a:ext cx="8229600" cy="4637088"/>
          </a:xfrm>
          <a:prstGeom prst="rect">
            <a:avLst/>
          </a:prstGeom>
          <a:noFill/>
          <a:ln w="9525">
            <a:noFill/>
            <a:miter/>
          </a:ln>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75108" name="日期占位符 175107"/>
          <p:cNvSpPr>
            <a:spLocks noGrp="1"/>
          </p:cNvSpPr>
          <p:nvPr>
            <p:ph type="dt" sz="half" idx="2"/>
          </p:nvPr>
        </p:nvSpPr>
        <p:spPr>
          <a:xfrm>
            <a:off x="457200" y="6500813"/>
            <a:ext cx="2133600" cy="457200"/>
          </a:xfrm>
          <a:prstGeom prst="rect">
            <a:avLst/>
          </a:prstGeom>
          <a:noFill/>
          <a:ln w="9525">
            <a:noFill/>
            <a:miter/>
          </a:ln>
        </p:spPr>
        <p:txBody>
          <a:bodyPr/>
          <a:lstStyle>
            <a:lvl1pPr>
              <a:buFont typeface="Arial" pitchFamily="34" charset="0"/>
              <a:buNone/>
              <a:defRPr sz="1000" noProof="1">
                <a:latin typeface="Arial" charset="0"/>
                <a:cs typeface="+mn-ea"/>
              </a:defRPr>
            </a:lvl1pPr>
          </a:lstStyle>
          <a:p>
            <a:pPr>
              <a:defRPr/>
            </a:pPr>
            <a:fld id="{FC0C7BB0-E0B1-434D-AA4C-FF60EC444C5A}" type="datetimeFigureOut">
              <a:rPr lang="zh-CN" altLang="en-US"/>
              <a:pPr>
                <a:defRPr/>
              </a:pPr>
              <a:t>2016-10-8</a:t>
            </a:fld>
            <a:endParaRPr lang="zh-CN" altLang="en-US"/>
          </a:p>
        </p:txBody>
      </p:sp>
      <p:sp>
        <p:nvSpPr>
          <p:cNvPr id="175109" name="页脚占位符 175108"/>
          <p:cNvSpPr>
            <a:spLocks noGrp="1"/>
          </p:cNvSpPr>
          <p:nvPr>
            <p:ph type="ftr" sz="quarter" idx="3"/>
          </p:nvPr>
        </p:nvSpPr>
        <p:spPr>
          <a:xfrm>
            <a:off x="3124200" y="6500813"/>
            <a:ext cx="2895600" cy="457200"/>
          </a:xfrm>
          <a:prstGeom prst="rect">
            <a:avLst/>
          </a:prstGeom>
          <a:noFill/>
          <a:ln w="9525">
            <a:noFill/>
            <a:miter/>
          </a:ln>
        </p:spPr>
        <p:txBody>
          <a:bodyPr vert="horz" wrap="square" lIns="91440" tIns="45720" rIns="91440" bIns="45720" numCol="1" anchor="t" anchorCtr="0" compatLnSpc="1">
            <a:prstTxWarp prst="textNoShape">
              <a:avLst/>
            </a:prstTxWarp>
          </a:bodyPr>
          <a:lstStyle>
            <a:lvl1pPr algn="ctr">
              <a:buFont typeface="Arial" pitchFamily="34" charset="0"/>
              <a:buNone/>
              <a:defRPr sz="1000" noProof="1" smtClean="0">
                <a:latin typeface="Arial" pitchFamily="34" charset="0"/>
              </a:defRPr>
            </a:lvl1pPr>
          </a:lstStyle>
          <a:p>
            <a:pPr>
              <a:defRPr/>
            </a:pPr>
            <a:r>
              <a:rPr lang="en-US" altLang="zh-CN"/>
              <a:t>TCP/IP Protocol Analysis</a:t>
            </a:r>
          </a:p>
        </p:txBody>
      </p:sp>
      <p:sp>
        <p:nvSpPr>
          <p:cNvPr id="175110" name="灯片编号占位符 175109"/>
          <p:cNvSpPr>
            <a:spLocks noGrp="1"/>
          </p:cNvSpPr>
          <p:nvPr>
            <p:ph type="sldNum" sz="quarter" idx="4"/>
          </p:nvPr>
        </p:nvSpPr>
        <p:spPr>
          <a:xfrm>
            <a:off x="6553200" y="6500813"/>
            <a:ext cx="2133600" cy="457200"/>
          </a:xfrm>
          <a:prstGeom prst="rect">
            <a:avLst/>
          </a:prstGeom>
          <a:noFill/>
          <a:ln w="9525">
            <a:noFill/>
            <a:miter/>
          </a:ln>
        </p:spPr>
        <p:txBody>
          <a:bodyPr vert="horz" wrap="square" lIns="91440" tIns="45720" rIns="91440" bIns="45720" numCol="1" anchor="t" anchorCtr="0" compatLnSpc="1">
            <a:prstTxWarp prst="textNoShape">
              <a:avLst/>
            </a:prstTxWarp>
          </a:bodyPr>
          <a:lstStyle>
            <a:lvl1pPr algn="r">
              <a:buFont typeface="Arial" pitchFamily="34" charset="0"/>
              <a:buNone/>
              <a:defRPr sz="1000">
                <a:latin typeface="Arial" pitchFamily="34" charset="0"/>
              </a:defRPr>
            </a:lvl1pPr>
          </a:lstStyle>
          <a:p>
            <a:pPr>
              <a:defRPr/>
            </a:pPr>
            <a:fld id="{47F0B215-1680-4F34-A26B-04EAC341143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txStyles>
    <p:titleStyle>
      <a:lvl1pPr algn="ctr" rtl="0" eaLnBrk="0" fontAlgn="base" hangingPunct="0">
        <a:spcBef>
          <a:spcPct val="0"/>
        </a:spcBef>
        <a:spcAft>
          <a:spcPct val="0"/>
        </a:spcAft>
        <a:defRPr sz="4400" b="1" kern="1200">
          <a:solidFill>
            <a:schemeClr val="tx1"/>
          </a:solidFill>
          <a:effectLst>
            <a:outerShdw blurRad="38100" dist="38100" dir="2700000">
              <a:srgbClr val="000000"/>
            </a:outerShdw>
          </a:effectLst>
          <a:latin typeface="+mj-lt"/>
          <a:ea typeface="+mj-ea"/>
          <a:cs typeface="+mj-cs"/>
        </a:defRPr>
      </a:lvl1pPr>
      <a:lvl2pPr algn="ctr" rtl="0" eaLnBrk="0" fontAlgn="base" hangingPunct="0">
        <a:spcBef>
          <a:spcPct val="0"/>
        </a:spcBef>
        <a:spcAft>
          <a:spcPct val="0"/>
        </a:spcAft>
        <a:defRPr sz="4400" b="1">
          <a:solidFill>
            <a:schemeClr val="tx1"/>
          </a:solidFill>
          <a:latin typeface="Arial" pitchFamily="34" charset="0"/>
          <a:ea typeface="宋体" pitchFamily="2" charset="-122"/>
        </a:defRPr>
      </a:lvl2pPr>
      <a:lvl3pPr algn="ctr" rtl="0" eaLnBrk="0" fontAlgn="base" hangingPunct="0">
        <a:spcBef>
          <a:spcPct val="0"/>
        </a:spcBef>
        <a:spcAft>
          <a:spcPct val="0"/>
        </a:spcAft>
        <a:defRPr sz="4400" b="1">
          <a:solidFill>
            <a:schemeClr val="tx1"/>
          </a:solidFill>
          <a:latin typeface="Arial" pitchFamily="34" charset="0"/>
          <a:ea typeface="宋体" pitchFamily="2" charset="-122"/>
        </a:defRPr>
      </a:lvl3pPr>
      <a:lvl4pPr algn="ctr" rtl="0" eaLnBrk="0" fontAlgn="base" hangingPunct="0">
        <a:spcBef>
          <a:spcPct val="0"/>
        </a:spcBef>
        <a:spcAft>
          <a:spcPct val="0"/>
        </a:spcAft>
        <a:defRPr sz="4400" b="1">
          <a:solidFill>
            <a:schemeClr val="tx1"/>
          </a:solidFill>
          <a:latin typeface="Arial" pitchFamily="34" charset="0"/>
          <a:ea typeface="宋体" pitchFamily="2" charset="-122"/>
        </a:defRPr>
      </a:lvl4pPr>
      <a:lvl5pPr algn="ctr" rtl="0" eaLnBrk="0" fontAlgn="base" hangingPunct="0">
        <a:spcBef>
          <a:spcPct val="0"/>
        </a:spcBef>
        <a:spcAft>
          <a:spcPct val="0"/>
        </a:spcAft>
        <a:defRPr sz="4400" b="1">
          <a:solidFill>
            <a:schemeClr val="tx1"/>
          </a:solidFill>
          <a:latin typeface="Arial" pitchFamily="34" charset="0"/>
          <a:ea typeface="宋体" pitchFamily="2" charset="-122"/>
        </a:defRPr>
      </a:lvl5pPr>
      <a:lvl6pPr marL="457200" algn="ctr" rtl="0" fontAlgn="base">
        <a:spcBef>
          <a:spcPct val="0"/>
        </a:spcBef>
        <a:spcAft>
          <a:spcPct val="0"/>
        </a:spcAft>
        <a:defRPr sz="4400" b="1">
          <a:solidFill>
            <a:schemeClr val="tx1"/>
          </a:solidFill>
          <a:latin typeface="Arial" pitchFamily="34" charset="0"/>
          <a:ea typeface="宋体" pitchFamily="2" charset="-122"/>
        </a:defRPr>
      </a:lvl6pPr>
      <a:lvl7pPr marL="914400" algn="ctr" rtl="0" fontAlgn="base">
        <a:spcBef>
          <a:spcPct val="0"/>
        </a:spcBef>
        <a:spcAft>
          <a:spcPct val="0"/>
        </a:spcAft>
        <a:defRPr sz="4400" b="1">
          <a:solidFill>
            <a:schemeClr val="tx1"/>
          </a:solidFill>
          <a:latin typeface="Arial" pitchFamily="34" charset="0"/>
          <a:ea typeface="宋体" pitchFamily="2" charset="-122"/>
        </a:defRPr>
      </a:lvl7pPr>
      <a:lvl8pPr marL="1371600" algn="ctr" rtl="0" fontAlgn="base">
        <a:spcBef>
          <a:spcPct val="0"/>
        </a:spcBef>
        <a:spcAft>
          <a:spcPct val="0"/>
        </a:spcAft>
        <a:defRPr sz="4400" b="1">
          <a:solidFill>
            <a:schemeClr val="tx1"/>
          </a:solidFill>
          <a:latin typeface="Arial" pitchFamily="34" charset="0"/>
          <a:ea typeface="宋体" pitchFamily="2" charset="-122"/>
        </a:defRPr>
      </a:lvl8pPr>
      <a:lvl9pPr marL="1828800" algn="ctr" rtl="0" fontAlgn="base">
        <a:spcBef>
          <a:spcPct val="0"/>
        </a:spcBef>
        <a:spcAft>
          <a:spcPct val="0"/>
        </a:spcAft>
        <a:defRPr sz="44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itchFamily="2" charset="2"/>
        <a:buChar char="l"/>
        <a:defRPr sz="3200" b="1" kern="1200">
          <a:solidFill>
            <a:schemeClr val="tx1"/>
          </a:solidFill>
          <a:effectLst>
            <a:outerShdw blurRad="38100" dist="38100" dir="2700000">
              <a:srgbClr val="000000"/>
            </a:outerShdw>
          </a:effectLst>
          <a:latin typeface="+mn-lt"/>
          <a:ea typeface="+mn-ea"/>
          <a:cs typeface="+mn-cs"/>
        </a:defRPr>
      </a:lvl1pPr>
      <a:lvl2pPr marL="742950" lvl="1" indent="-285750" algn="l" rtl="0" eaLnBrk="0" fontAlgn="base" hangingPunct="0">
        <a:spcBef>
          <a:spcPct val="20000"/>
        </a:spcBef>
        <a:spcAft>
          <a:spcPct val="0"/>
        </a:spcAft>
        <a:buClr>
          <a:schemeClr val="tx2"/>
        </a:buClr>
        <a:buSzPct val="75000"/>
        <a:buFont typeface="Wingdings" pitchFamily="2" charset="2"/>
        <a:buChar char="l"/>
        <a:defRPr sz="2800" b="1" kern="1200">
          <a:solidFill>
            <a:schemeClr val="tx1"/>
          </a:solidFill>
          <a:effectLst>
            <a:outerShdw blurRad="38100" dist="38100" dir="2700000">
              <a:srgbClr val="000000"/>
            </a:outerShdw>
          </a:effectLst>
          <a:latin typeface="+mn-lt"/>
          <a:ea typeface="+mn-ea"/>
          <a:cs typeface="+mn-cs"/>
        </a:defRPr>
      </a:lvl2pPr>
      <a:lvl3pPr marL="1143000" lvl="2" indent="-228600" algn="l" rtl="0" eaLnBrk="0" fontAlgn="base" hangingPunct="0">
        <a:spcBef>
          <a:spcPct val="20000"/>
        </a:spcBef>
        <a:spcAft>
          <a:spcPct val="0"/>
        </a:spcAft>
        <a:buClr>
          <a:schemeClr val="accent2"/>
        </a:buClr>
        <a:buSzPct val="75000"/>
        <a:buFont typeface="Wingdings" pitchFamily="2" charset="2"/>
        <a:buChar char="l"/>
        <a:defRPr sz="2400" b="1" kern="1200">
          <a:solidFill>
            <a:schemeClr val="tx1"/>
          </a:solidFill>
          <a:effectLst>
            <a:outerShdw blurRad="38100" dist="38100" dir="2700000">
              <a:srgbClr val="000000"/>
            </a:outerShdw>
          </a:effectLst>
          <a:latin typeface="+mn-lt"/>
          <a:ea typeface="+mn-ea"/>
          <a:cs typeface="+mn-cs"/>
        </a:defRPr>
      </a:lvl3pPr>
      <a:lvl4pPr marL="1600200" lvl="3" indent="-228600" algn="l" rtl="0" eaLnBrk="0" fontAlgn="base" hangingPunct="0">
        <a:spcBef>
          <a:spcPct val="20000"/>
        </a:spcBef>
        <a:spcAft>
          <a:spcPct val="0"/>
        </a:spcAft>
        <a:buClr>
          <a:schemeClr val="folHlink"/>
        </a:buClr>
        <a:buSzPct val="75000"/>
        <a:buFont typeface="Wingdings" pitchFamily="2" charset="2"/>
        <a:buChar char="l"/>
        <a:defRPr sz="2000" b="1" kern="1200">
          <a:solidFill>
            <a:schemeClr val="tx1"/>
          </a:solidFill>
          <a:effectLst>
            <a:outerShdw blurRad="38100" dist="38100" dir="2700000">
              <a:srgbClr val="000000"/>
            </a:outerShdw>
          </a:effectLst>
          <a:latin typeface="+mn-lt"/>
          <a:ea typeface="+mn-ea"/>
          <a:cs typeface="+mn-cs"/>
        </a:defRPr>
      </a:lvl4pPr>
      <a:lvl5pPr marL="2057400" lvl="4" indent="-228600" algn="l" rtl="0" eaLnBrk="0" fontAlgn="base" hangingPunct="0">
        <a:spcBef>
          <a:spcPct val="20000"/>
        </a:spcBef>
        <a:spcAft>
          <a:spcPct val="0"/>
        </a:spcAft>
        <a:buClr>
          <a:schemeClr val="tx1"/>
        </a:buClr>
        <a:buSzPct val="75000"/>
        <a:buFont typeface="Wingdings" pitchFamily="2" charset="2"/>
        <a:buChar char="l"/>
        <a:defRPr sz="2000" b="1" kern="120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spcBef>
          <a:spcPct val="20000"/>
        </a:spcBef>
        <a:spcAft>
          <a:spcPct val="0"/>
        </a:spcAft>
        <a:buClr>
          <a:schemeClr val="tx1"/>
        </a:buClr>
        <a:buSzPct val="75000"/>
        <a:buFont typeface="Wingdings" pitchFamily="2" charset="2"/>
        <a:buChar char="l"/>
        <a:defRPr sz="2000" b="1"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spcBef>
          <a:spcPct val="20000"/>
        </a:spcBef>
        <a:spcAft>
          <a:spcPct val="0"/>
        </a:spcAft>
        <a:buClr>
          <a:schemeClr val="tx1"/>
        </a:buClr>
        <a:buSzPct val="75000"/>
        <a:buFont typeface="Wingdings" pitchFamily="2" charset="2"/>
        <a:buChar char="l"/>
        <a:defRPr sz="2000" b="1"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spcBef>
          <a:spcPct val="20000"/>
        </a:spcBef>
        <a:spcAft>
          <a:spcPct val="0"/>
        </a:spcAft>
        <a:buClr>
          <a:schemeClr val="tx1"/>
        </a:buClr>
        <a:buSzPct val="75000"/>
        <a:buFont typeface="Wingdings" pitchFamily="2" charset="2"/>
        <a:buChar char="l"/>
        <a:defRPr sz="2000" b="1"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spcBef>
          <a:spcPct val="20000"/>
        </a:spcBef>
        <a:spcAft>
          <a:spcPct val="0"/>
        </a:spcAft>
        <a:buClr>
          <a:schemeClr val="tx1"/>
        </a:buClr>
        <a:buSzPct val="75000"/>
        <a:buFont typeface="Wingdings" pitchFamily="2" charset="2"/>
        <a:buChar char="l"/>
        <a:defRPr sz="2000" b="1" i="0" u="none" kern="1200" baseline="0">
          <a:solidFill>
            <a:schemeClr val="tx1"/>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emf"/><Relationship Id="rId5" Type="http://schemas.openxmlformats.org/officeDocument/2006/relationships/oleObject" Target="../embeddings/oleObject2.bin"/><Relationship Id="rId4" Type="http://schemas.openxmlformats.org/officeDocument/2006/relationships/image" Target="../media/image6.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continuum.io/downloads" TargetMode="External"/><Relationship Id="rId2" Type="http://schemas.openxmlformats.org/officeDocument/2006/relationships/hyperlink" Target="http://www.oschina.net/p/Anaconda-Pyth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2049"/>
          <p:cNvSpPr>
            <a:spLocks noGrp="1"/>
          </p:cNvSpPr>
          <p:nvPr>
            <p:ph type="ctrTitle" sz="quarter"/>
          </p:nvPr>
        </p:nvSpPr>
        <p:spPr>
          <a:xfrm>
            <a:off x="611188" y="1268413"/>
            <a:ext cx="7772400" cy="1555750"/>
          </a:xfrm>
        </p:spPr>
        <p:txBody>
          <a:bodyPr/>
          <a:lstStyle/>
          <a:p>
            <a:pPr eaLnBrk="1" hangingPunct="1">
              <a:defRPr/>
            </a:pPr>
            <a:r>
              <a:rPr lang="en-US" altLang="zh-CN" dirty="0" smtClean="0">
                <a:latin typeface="隶书" pitchFamily="49" charset="-122"/>
                <a:ea typeface="隶书" pitchFamily="49" charset="-122"/>
              </a:rPr>
              <a:t>Python</a:t>
            </a:r>
            <a:r>
              <a:rPr lang="zh-CN" altLang="en-US" dirty="0" smtClean="0">
                <a:latin typeface="隶书" pitchFamily="49" charset="-122"/>
                <a:ea typeface="隶书" pitchFamily="49" charset="-122"/>
              </a:rPr>
              <a:t>编程</a:t>
            </a:r>
            <a:endParaRPr lang="zh-CN" altLang="en-US" noProof="1">
              <a:latin typeface="隶书" pitchFamily="49" charset="-122"/>
              <a:ea typeface="隶书" pitchFamily="49" charset="-122"/>
            </a:endParaRPr>
          </a:p>
        </p:txBody>
      </p:sp>
      <p:sp>
        <p:nvSpPr>
          <p:cNvPr id="2051" name="副标题 2050"/>
          <p:cNvSpPr>
            <a:spLocks noGrp="1"/>
          </p:cNvSpPr>
          <p:nvPr>
            <p:ph type="subTitle" sz="quarter" idx="1"/>
          </p:nvPr>
        </p:nvSpPr>
        <p:spPr>
          <a:xfrm>
            <a:off x="1187450" y="3886200"/>
            <a:ext cx="6945313" cy="2279650"/>
          </a:xfrm>
        </p:spPr>
        <p:txBody>
          <a:bodyPr/>
          <a:lstStyle/>
          <a:p>
            <a:pPr eaLnBrk="1" hangingPunct="1">
              <a:defRPr/>
            </a:pPr>
            <a:r>
              <a:rPr lang="zh-CN" altLang="en-US" noProof="1">
                <a:latin typeface="Comic Sans MS" pitchFamily="66" charset="0"/>
                <a:ea typeface="华文新魏" pitchFamily="2" charset="-122"/>
              </a:rPr>
              <a:t>张祯</a:t>
            </a:r>
          </a:p>
          <a:p>
            <a:pPr eaLnBrk="1" hangingPunct="1">
              <a:defRPr/>
            </a:pPr>
            <a:r>
              <a:rPr lang="zh-CN" altLang="en-US" sz="2800" noProof="1">
                <a:latin typeface="Comic Sans MS" pitchFamily="66" charset="0"/>
                <a:ea typeface="华文新魏" pitchFamily="2" charset="-122"/>
              </a:rPr>
              <a:t>杭州电子科技</a:t>
            </a:r>
            <a:r>
              <a:rPr lang="zh-CN" altLang="en-US" sz="2800" noProof="1" smtClean="0">
                <a:latin typeface="Comic Sans MS" pitchFamily="66" charset="0"/>
                <a:ea typeface="华文新魏" pitchFamily="2" charset="-122"/>
              </a:rPr>
              <a:t>大学网络空间安全学院</a:t>
            </a:r>
            <a:endParaRPr lang="zh-CN" altLang="en-US" sz="2800" noProof="1">
              <a:latin typeface="Comic Sans MS" pitchFamily="66" charset="0"/>
              <a:ea typeface="华文新魏" pitchFamily="2" charset="-122"/>
            </a:endParaRPr>
          </a:p>
          <a:p>
            <a:pPr eaLnBrk="1" hangingPunct="1">
              <a:defRPr/>
            </a:pPr>
            <a:r>
              <a:rPr lang="en-US" altLang="zh-CN" sz="2800" noProof="1">
                <a:latin typeface="Comic Sans MS" pitchFamily="66" charset="0"/>
                <a:ea typeface="华文新魏" pitchFamily="2" charset="-122"/>
              </a:rPr>
              <a:t>E-mail:  zhangzhen@hdu.edu.cn</a:t>
            </a:r>
          </a:p>
          <a:p>
            <a:pPr eaLnBrk="1" hangingPunct="1">
              <a:spcBef>
                <a:spcPct val="50000"/>
              </a:spcBef>
              <a:defRPr/>
            </a:pPr>
            <a:endParaRPr lang="en-US" altLang="zh-CN" sz="2800" noProof="1">
              <a:latin typeface="Comic Sans MS" pitchFamily="66" charset="0"/>
              <a:ea typeface="华文新魏" pitchFamily="2" charset="-122"/>
            </a:endParaRPr>
          </a:p>
        </p:txBody>
      </p:sp>
      <p:sp>
        <p:nvSpPr>
          <p:cNvPr id="2" name="TextBox 1"/>
          <p:cNvSpPr txBox="1"/>
          <p:nvPr/>
        </p:nvSpPr>
        <p:spPr>
          <a:xfrm>
            <a:off x="4954588" y="2636838"/>
            <a:ext cx="2519362" cy="523875"/>
          </a:xfrm>
          <a:prstGeom prst="rect">
            <a:avLst/>
          </a:prstGeom>
          <a:noFill/>
        </p:spPr>
        <p:txBody>
          <a:bodyPr>
            <a:spAutoFit/>
          </a:bodyPr>
          <a:lstStyle/>
          <a:p>
            <a:pPr algn="ctr">
              <a:buFont typeface="Arial" pitchFamily="34" charset="0"/>
              <a:buNone/>
              <a:defRPr/>
            </a:pPr>
            <a:r>
              <a:rPr lang="en-US" altLang="zh-CN" sz="2800" b="1" noProof="1">
                <a:effectLst>
                  <a:outerShdw blurRad="38100" dist="38100" dir="2700000">
                    <a:srgbClr val="000000"/>
                  </a:outerShdw>
                </a:effectLst>
                <a:latin typeface="隶书" pitchFamily="49" charset="-122"/>
                <a:ea typeface="隶书" pitchFamily="49" charset="-122"/>
                <a:cs typeface="+mj-cs"/>
              </a:rPr>
              <a:t>2016</a:t>
            </a:r>
            <a:r>
              <a:rPr lang="zh-CN" altLang="en-US" sz="2800" b="1" noProof="1">
                <a:effectLst>
                  <a:outerShdw blurRad="38100" dist="38100" dir="2700000">
                    <a:srgbClr val="000000"/>
                  </a:outerShdw>
                </a:effectLst>
                <a:latin typeface="隶书" pitchFamily="49" charset="-122"/>
                <a:ea typeface="隶书" pitchFamily="49" charset="-122"/>
                <a:cs typeface="+mj-cs"/>
              </a:rPr>
              <a:t> </a:t>
            </a:r>
            <a:r>
              <a:rPr lang="en-US" altLang="zh-CN" sz="2800" b="1" noProof="1">
                <a:effectLst>
                  <a:outerShdw blurRad="38100" dist="38100" dir="2700000">
                    <a:srgbClr val="000000"/>
                  </a:outerShdw>
                </a:effectLst>
                <a:latin typeface="隶书" pitchFamily="49" charset="-122"/>
                <a:ea typeface="隶书" pitchFamily="49" charset="-122"/>
                <a:cs typeface="+mj-cs"/>
              </a:rPr>
              <a:t>Fall</a:t>
            </a:r>
            <a:endParaRPr lang="zh-CN" altLang="en-US" sz="2800" b="1" dirty="0">
              <a:effectLst>
                <a:outerShdw blurRad="38100" dist="38100" dir="2700000">
                  <a:srgbClr val="000000"/>
                </a:outerShdw>
              </a:effectLst>
              <a:latin typeface="隶书" pitchFamily="49" charset="-122"/>
              <a:ea typeface="隶书" pitchFamily="49" charset="-122"/>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1265"/>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a:defRPr/>
            </a:pPr>
            <a:r>
              <a:rPr lang="en-US" altLang="zh-CN" smtClean="0"/>
              <a:t>1.2 Python</a:t>
            </a:r>
            <a:r>
              <a:rPr lang="zh-CN" altLang="en-US" smtClean="0"/>
              <a:t>安装与简单使用</a:t>
            </a:r>
          </a:p>
        </p:txBody>
      </p:sp>
      <p:sp>
        <p:nvSpPr>
          <p:cNvPr id="25602" name="文本占位符 11266"/>
          <p:cNvSpPr>
            <a:spLocks noGrp="1" noChangeArrowheads="1"/>
          </p:cNvSpPr>
          <p:nvPr>
            <p:ph idx="1"/>
          </p:nvPr>
        </p:nvSpPr>
        <p:spPr bwMode="auto"/>
        <p:txBody>
          <a:bodyPr vert="horz" wrap="square" lIns="91440" tIns="45720" rIns="91440" bIns="45720" numCol="1" anchor="t" anchorCtr="0" compatLnSpc="1">
            <a:prstTxWarp prst="textNoShape">
              <a:avLst/>
            </a:prstTxWarp>
          </a:bodyPr>
          <a:lstStyle/>
          <a:p>
            <a:pPr>
              <a:lnSpc>
                <a:spcPct val="80000"/>
              </a:lnSpc>
              <a:buFont typeface="Wingdings" pitchFamily="2" charset="2"/>
              <a:buNone/>
              <a:defRPr/>
            </a:pPr>
            <a:r>
              <a:rPr lang="en-US" sz="2600" dirty="0" smtClean="0"/>
              <a:t>https://www.python.org/</a:t>
            </a:r>
          </a:p>
          <a:p>
            <a:pPr>
              <a:lnSpc>
                <a:spcPct val="80000"/>
              </a:lnSpc>
              <a:buFont typeface="Wingdings" pitchFamily="2" charset="2"/>
              <a:buNone/>
              <a:defRPr/>
            </a:pPr>
            <a:r>
              <a:rPr lang="en-US" sz="2600" dirty="0" smtClean="0"/>
              <a:t>https://www.python.org/doc/</a:t>
            </a:r>
          </a:p>
          <a:p>
            <a:pPr>
              <a:lnSpc>
                <a:spcPct val="80000"/>
              </a:lnSpc>
              <a:buFont typeface="Wingdings" pitchFamily="2" charset="2"/>
              <a:buNone/>
              <a:defRPr/>
            </a:pPr>
            <a:r>
              <a:rPr lang="en-US" sz="2600" dirty="0" smtClean="0"/>
              <a:t>http://bugs.python.org/</a:t>
            </a:r>
          </a:p>
          <a:p>
            <a:pPr>
              <a:lnSpc>
                <a:spcPct val="80000"/>
              </a:lnSpc>
              <a:buFont typeface="Wingdings" pitchFamily="2" charset="2"/>
              <a:buNone/>
              <a:defRPr/>
            </a:pPr>
            <a:r>
              <a:rPr lang="en-US" sz="2600" dirty="0" smtClean="0"/>
              <a:t>https://hackerone.com/python</a:t>
            </a:r>
          </a:p>
          <a:p>
            <a:pPr>
              <a:lnSpc>
                <a:spcPct val="80000"/>
              </a:lnSpc>
              <a:buFont typeface="Wingdings" pitchFamily="2" charset="2"/>
              <a:buNone/>
              <a:defRPr/>
            </a:pPr>
            <a:r>
              <a:rPr lang="zh-CN" altLang="en-US" sz="2600" dirty="0" smtClean="0"/>
              <a:t>默认编程环境：</a:t>
            </a:r>
            <a:r>
              <a:rPr lang="en-US" sz="2600" dirty="0" smtClean="0"/>
              <a:t>IDLE</a:t>
            </a:r>
          </a:p>
          <a:p>
            <a:pPr>
              <a:lnSpc>
                <a:spcPct val="80000"/>
              </a:lnSpc>
              <a:buFont typeface="Wingdings" pitchFamily="2" charset="2"/>
              <a:buNone/>
              <a:defRPr/>
            </a:pPr>
            <a:endParaRPr lang="en-US" sz="2600" dirty="0"/>
          </a:p>
          <a:p>
            <a:pPr>
              <a:lnSpc>
                <a:spcPct val="80000"/>
              </a:lnSpc>
              <a:buFont typeface="Wingdings" pitchFamily="2" charset="2"/>
              <a:buNone/>
              <a:defRPr/>
            </a:pPr>
            <a:r>
              <a:rPr lang="zh-CN" altLang="en-US" sz="2600" dirty="0" smtClean="0"/>
              <a:t>编辑器：</a:t>
            </a:r>
            <a:r>
              <a:rPr lang="en-US" altLang="zh-CN" sz="2600" dirty="0" smtClean="0"/>
              <a:t>Notepad++、Sublime </a:t>
            </a:r>
            <a:r>
              <a:rPr lang="en-US" altLang="zh-CN" sz="2600" dirty="0" err="1" smtClean="0"/>
              <a:t>Text、PyCharm</a:t>
            </a:r>
            <a:r>
              <a:rPr lang="zh-CN" altLang="en-US" sz="2600" dirty="0" smtClean="0"/>
              <a:t>等</a:t>
            </a:r>
            <a:endParaRPr lang="en-US" altLang="zh-CN" sz="2600" dirty="0" smtClean="0"/>
          </a:p>
          <a:p>
            <a:pPr>
              <a:lnSpc>
                <a:spcPct val="80000"/>
              </a:lnSpc>
              <a:buFont typeface="Wingdings" pitchFamily="2" charset="2"/>
              <a:buNone/>
              <a:defRPr/>
            </a:pPr>
            <a:r>
              <a:rPr lang="zh-CN" altLang="en-US" sz="2600" dirty="0" smtClean="0"/>
              <a:t>集成开发环境：</a:t>
            </a:r>
            <a:r>
              <a:rPr lang="en-US" altLang="zh-CN" sz="2600" dirty="0" err="1" smtClean="0"/>
              <a:t>spyder</a:t>
            </a:r>
            <a:endParaRPr lang="en-US" altLang="zh-CN" sz="2600" dirty="0" smtClean="0"/>
          </a:p>
          <a:p>
            <a:pPr>
              <a:lnSpc>
                <a:spcPct val="80000"/>
              </a:lnSpc>
              <a:buFont typeface="Wingdings" pitchFamily="2" charset="2"/>
              <a:buNone/>
              <a:defRPr/>
            </a:pPr>
            <a:endParaRPr lang="en-US" sz="2600" dirty="0"/>
          </a:p>
          <a:p>
            <a:pPr>
              <a:lnSpc>
                <a:spcPct val="80000"/>
              </a:lnSpc>
              <a:buFont typeface="Wingdings" pitchFamily="2" charset="2"/>
              <a:buNone/>
              <a:defRPr/>
            </a:pPr>
            <a:r>
              <a:rPr lang="en-US" altLang="zh-CN" sz="2600" dirty="0" err="1" smtClean="0"/>
              <a:t>IPython</a:t>
            </a:r>
            <a:r>
              <a:rPr lang="en-US" altLang="zh-CN" sz="2600" dirty="0" smtClean="0"/>
              <a:t> </a:t>
            </a:r>
            <a:r>
              <a:rPr lang="en-US" altLang="zh-CN" sz="2600" dirty="0" err="1" smtClean="0"/>
              <a:t>Notebook：jypyter</a:t>
            </a:r>
            <a:r>
              <a:rPr lang="en-US" altLang="zh-CN" sz="2600" dirty="0" smtClean="0"/>
              <a:t> notebook</a:t>
            </a:r>
            <a:endParaRPr lang="en-US" sz="26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Python</a:t>
            </a:r>
            <a:r>
              <a:rPr lang="zh-CN" altLang="en-US" dirty="0" smtClean="0"/>
              <a:t>相关</a:t>
            </a:r>
            <a:endParaRPr lang="zh-CN" altLang="en-US" dirty="0"/>
          </a:p>
        </p:txBody>
      </p:sp>
      <p:sp>
        <p:nvSpPr>
          <p:cNvPr id="3" name="内容占位符 2"/>
          <p:cNvSpPr>
            <a:spLocks noGrp="1"/>
          </p:cNvSpPr>
          <p:nvPr>
            <p:ph idx="1"/>
          </p:nvPr>
        </p:nvSpPr>
        <p:spPr/>
        <p:txBody>
          <a:bodyPr/>
          <a:lstStyle/>
          <a:p>
            <a:r>
              <a:rPr lang="en-US" altLang="zh-CN" dirty="0" smtClean="0"/>
              <a:t>python</a:t>
            </a:r>
          </a:p>
          <a:p>
            <a:r>
              <a:rPr lang="en-US" altLang="zh-CN" dirty="0" err="1"/>
              <a:t>i</a:t>
            </a:r>
            <a:r>
              <a:rPr lang="en-US" altLang="zh-CN" dirty="0" err="1" smtClean="0"/>
              <a:t>python</a:t>
            </a:r>
            <a:endParaRPr lang="en-US" altLang="zh-CN" dirty="0" smtClean="0"/>
          </a:p>
          <a:p>
            <a:r>
              <a:rPr lang="en-US" altLang="zh-CN" dirty="0" err="1"/>
              <a:t>j</a:t>
            </a:r>
            <a:r>
              <a:rPr lang="en-US" altLang="zh-CN" dirty="0" err="1" smtClean="0"/>
              <a:t>upyter</a:t>
            </a:r>
            <a:r>
              <a:rPr lang="en-US" altLang="zh-CN" dirty="0" smtClean="0"/>
              <a:t> notebook</a:t>
            </a:r>
            <a:endParaRPr lang="en-US" altLang="zh-CN" dirty="0"/>
          </a:p>
          <a:p>
            <a:r>
              <a:rPr lang="en-US" altLang="zh-CN" dirty="0" err="1" smtClean="0"/>
              <a:t>spyder</a:t>
            </a:r>
            <a:endParaRPr lang="en-US" altLang="zh-CN" dirty="0" smtClean="0"/>
          </a:p>
          <a:p>
            <a:r>
              <a:rPr lang="en-US" altLang="zh-CN" dirty="0" smtClean="0"/>
              <a:t>idle</a:t>
            </a:r>
            <a:endParaRPr lang="zh-CN" altLang="en-US" dirty="0"/>
          </a:p>
        </p:txBody>
      </p:sp>
    </p:spTree>
    <p:extLst>
      <p:ext uri="{BB962C8B-B14F-4D97-AF65-F5344CB8AC3E}">
        <p14:creationId xmlns:p14="http://schemas.microsoft.com/office/powerpoint/2010/main" val="2835487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2289"/>
          <p:cNvSpPr>
            <a:spLocks noGrp="1"/>
          </p:cNvSpPr>
          <p:nvPr>
            <p:ph type="title"/>
          </p:nvPr>
        </p:nvSpPr>
        <p:spPr/>
        <p:txBody>
          <a:bodyPr/>
          <a:lstStyle/>
          <a:p>
            <a:pPr>
              <a:defRPr/>
            </a:pPr>
            <a:r>
              <a:rPr lang="en-US" altLang="zh-CN" noProof="1">
                <a:effectLst>
                  <a:outerShdw blurRad="38100" dist="38100" dir="2700000">
                    <a:srgbClr val="C0C0C0"/>
                  </a:outerShdw>
                </a:effectLst>
              </a:rPr>
              <a:t>1.2 Python</a:t>
            </a:r>
            <a:r>
              <a:rPr lang="zh-CN" altLang="en-US" noProof="1">
                <a:effectLst>
                  <a:outerShdw blurRad="38100" dist="38100" dir="2700000">
                    <a:srgbClr val="C0C0C0"/>
                  </a:outerShdw>
                </a:effectLst>
              </a:rPr>
              <a:t>安装与简单使用</a:t>
            </a:r>
          </a:p>
        </p:txBody>
      </p:sp>
      <p:sp>
        <p:nvSpPr>
          <p:cNvPr id="12291" name="文本占位符 12290"/>
          <p:cNvSpPr>
            <a:spLocks noGrp="1"/>
          </p:cNvSpPr>
          <p:nvPr>
            <p:ph idx="1"/>
          </p:nvPr>
        </p:nvSpPr>
        <p:spPr/>
        <p:txBody>
          <a:bodyPr/>
          <a:lstStyle/>
          <a:p>
            <a:pPr>
              <a:lnSpc>
                <a:spcPct val="80000"/>
              </a:lnSpc>
              <a:buFont typeface="Wingdings" panose="05000000000000000000" charset="0"/>
              <a:buChar char="n"/>
              <a:defRPr/>
            </a:pPr>
            <a:r>
              <a:rPr lang="zh-CN" altLang="en-US" sz="2000" noProof="1">
                <a:latin typeface="宋体" panose="02010600030101010101" pitchFamily="2" charset="-122"/>
              </a:rPr>
              <a:t>安装好以后，默认以</a:t>
            </a:r>
            <a:r>
              <a:rPr lang="en-US" altLang="zh-CN" sz="2000" noProof="1">
                <a:latin typeface="宋体" panose="02010600030101010101" pitchFamily="2" charset="-122"/>
              </a:rPr>
              <a:t>IDLE</a:t>
            </a:r>
            <a:r>
              <a:rPr lang="zh-CN" altLang="en-US" sz="2000" noProof="1">
                <a:latin typeface="宋体" panose="02010600030101010101" pitchFamily="2" charset="-122"/>
              </a:rPr>
              <a:t>为开发环境，当然也可以安装使用其他的开发环境，例如</a:t>
            </a:r>
            <a:r>
              <a:rPr lang="en-US" altLang="zh-CN" sz="2000" noProof="1">
                <a:latin typeface="宋体" panose="02010600030101010101" pitchFamily="2" charset="-122"/>
              </a:rPr>
              <a:t>PythonWin</a:t>
            </a:r>
            <a:r>
              <a:rPr lang="zh-CN" altLang="zh-CN" sz="2000" noProof="1">
                <a:latin typeface="宋体" panose="02010600030101010101" pitchFamily="2" charset="-122"/>
              </a:rPr>
              <a:t>、</a:t>
            </a:r>
            <a:r>
              <a:rPr lang="en-US" altLang="zh-CN" sz="2000" noProof="1">
                <a:latin typeface="宋体" panose="02010600030101010101" pitchFamily="2" charset="-122"/>
              </a:rPr>
              <a:t>PyCharm</a:t>
            </a:r>
            <a:r>
              <a:rPr lang="zh-CN" altLang="en-US" sz="2000" noProof="1">
                <a:latin typeface="宋体" panose="02010600030101010101" pitchFamily="2" charset="-122"/>
              </a:rPr>
              <a:t>、</a:t>
            </a:r>
            <a:r>
              <a:rPr lang="en-US" altLang="zh-CN" sz="2000" noProof="1">
                <a:latin typeface="宋体" panose="02010600030101010101" pitchFamily="2" charset="-122"/>
              </a:rPr>
              <a:t>WingIDE</a:t>
            </a:r>
            <a:r>
              <a:rPr lang="zh-CN" altLang="en-US" sz="2000" noProof="1">
                <a:latin typeface="宋体" panose="02010600030101010101" pitchFamily="2" charset="-122"/>
              </a:rPr>
              <a:t>。本书均以</a:t>
            </a:r>
            <a:r>
              <a:rPr lang="en-US" altLang="zh-CN" sz="2000" noProof="1">
                <a:latin typeface="宋体" panose="02010600030101010101" pitchFamily="2" charset="-122"/>
              </a:rPr>
              <a:t>IDLE</a:t>
            </a:r>
            <a:r>
              <a:rPr lang="zh-CN" altLang="en-US" sz="2000" noProof="1">
                <a:latin typeface="宋体" panose="02010600030101010101" pitchFamily="2" charset="-122"/>
              </a:rPr>
              <a:t>为例，如果使用交互式编程模式，那么直接在</a:t>
            </a:r>
            <a:r>
              <a:rPr lang="en-US" altLang="zh-CN" sz="2000" noProof="1">
                <a:latin typeface="宋体" panose="02010600030101010101" pitchFamily="2" charset="-122"/>
              </a:rPr>
              <a:t>IDLE</a:t>
            </a:r>
            <a:r>
              <a:rPr lang="zh-CN" altLang="en-US" sz="2000" noProof="1">
                <a:latin typeface="宋体" panose="02010600030101010101" pitchFamily="2" charset="-122"/>
              </a:rPr>
              <a:t>提示符“</a:t>
            </a:r>
            <a:r>
              <a:rPr lang="en-US" altLang="zh-CN" sz="2000" noProof="1">
                <a:latin typeface="宋体" panose="02010600030101010101" pitchFamily="2" charset="-122"/>
              </a:rPr>
              <a:t>&gt;&gt;&gt;”</a:t>
            </a:r>
            <a:r>
              <a:rPr lang="zh-CN" altLang="en-US" sz="2000" noProof="1">
                <a:latin typeface="宋体" panose="02010600030101010101" pitchFamily="2" charset="-122"/>
              </a:rPr>
              <a:t>后面输入相应的命令并回车执行即可，如果执行顺利的话，马上就可以看到执行结果，否则会抛出异常。</a:t>
            </a:r>
          </a:p>
          <a:p>
            <a:pPr marL="1905" indent="-344805">
              <a:lnSpc>
                <a:spcPct val="80000"/>
              </a:lnSpc>
              <a:buFont typeface="Wingdings" pitchFamily="2" charset="2"/>
              <a:buNone/>
              <a:defRPr/>
            </a:pPr>
            <a:r>
              <a:rPr lang="en-US" altLang="zh-CN" sz="2000" noProof="1">
                <a:latin typeface="宋体" panose="02010600030101010101" pitchFamily="2" charset="-122"/>
              </a:rPr>
              <a:t>&gt;&gt;&gt; 3+5</a:t>
            </a:r>
          </a:p>
          <a:p>
            <a:pPr marL="1905" indent="-344805">
              <a:lnSpc>
                <a:spcPct val="80000"/>
              </a:lnSpc>
              <a:buFont typeface="Wingdings" pitchFamily="2" charset="2"/>
              <a:buNone/>
              <a:defRPr/>
            </a:pPr>
            <a:r>
              <a:rPr lang="en-US" altLang="zh-CN" sz="2000" noProof="1">
                <a:latin typeface="宋体" panose="02010600030101010101" pitchFamily="2" charset="-122"/>
              </a:rPr>
              <a:t>8</a:t>
            </a:r>
          </a:p>
          <a:p>
            <a:pPr marL="1905" indent="-344805">
              <a:lnSpc>
                <a:spcPct val="80000"/>
              </a:lnSpc>
              <a:buFont typeface="Wingdings" pitchFamily="2" charset="2"/>
              <a:buNone/>
              <a:defRPr/>
            </a:pPr>
            <a:r>
              <a:rPr lang="en-US" altLang="zh-CN" sz="2000" noProof="1">
                <a:latin typeface="宋体" panose="02010600030101010101" pitchFamily="2" charset="-122"/>
              </a:rPr>
              <a:t>&gt;&gt;&gt; import math</a:t>
            </a:r>
          </a:p>
          <a:p>
            <a:pPr marL="1905" indent="-344805">
              <a:lnSpc>
                <a:spcPct val="80000"/>
              </a:lnSpc>
              <a:buFont typeface="Wingdings" pitchFamily="2" charset="2"/>
              <a:buNone/>
              <a:defRPr/>
            </a:pPr>
            <a:r>
              <a:rPr lang="en-US" altLang="zh-CN" sz="2000" noProof="1">
                <a:latin typeface="宋体" panose="02010600030101010101" pitchFamily="2" charset="-122"/>
              </a:rPr>
              <a:t>&gt;&gt;&gt; math.sqrt(9)</a:t>
            </a:r>
          </a:p>
          <a:p>
            <a:pPr marL="1905" indent="-344805">
              <a:lnSpc>
                <a:spcPct val="80000"/>
              </a:lnSpc>
              <a:buFont typeface="Wingdings" pitchFamily="2" charset="2"/>
              <a:buNone/>
              <a:defRPr/>
            </a:pPr>
            <a:r>
              <a:rPr lang="en-US" altLang="zh-CN" sz="2000" noProof="1">
                <a:latin typeface="宋体" panose="02010600030101010101" pitchFamily="2" charset="-122"/>
              </a:rPr>
              <a:t>3.0</a:t>
            </a:r>
          </a:p>
          <a:p>
            <a:pPr marL="1905" indent="-344805">
              <a:lnSpc>
                <a:spcPct val="80000"/>
              </a:lnSpc>
              <a:buFont typeface="Wingdings" pitchFamily="2" charset="2"/>
              <a:buNone/>
              <a:defRPr/>
            </a:pPr>
            <a:r>
              <a:rPr lang="en-US" altLang="zh-CN" sz="2000" noProof="1">
                <a:latin typeface="宋体" panose="02010600030101010101" pitchFamily="2" charset="-122"/>
              </a:rPr>
              <a:t>&gt;&gt;&gt; 3*(2+6)</a:t>
            </a:r>
          </a:p>
          <a:p>
            <a:pPr marL="1905" indent="-344805">
              <a:lnSpc>
                <a:spcPct val="80000"/>
              </a:lnSpc>
              <a:buFont typeface="Wingdings" pitchFamily="2" charset="2"/>
              <a:buNone/>
              <a:defRPr/>
            </a:pPr>
            <a:r>
              <a:rPr lang="en-US" altLang="zh-CN" sz="2000" noProof="1">
                <a:latin typeface="宋体" panose="02010600030101010101" pitchFamily="2" charset="-122"/>
              </a:rPr>
              <a:t>24</a:t>
            </a:r>
          </a:p>
          <a:p>
            <a:pPr marL="1905" indent="-344805">
              <a:lnSpc>
                <a:spcPct val="80000"/>
              </a:lnSpc>
              <a:buFont typeface="Wingdings" pitchFamily="2" charset="2"/>
              <a:buNone/>
              <a:defRPr/>
            </a:pPr>
            <a:r>
              <a:rPr lang="en-US" altLang="zh-CN" sz="2000" noProof="1">
                <a:latin typeface="宋体" panose="02010600030101010101" pitchFamily="2" charset="-122"/>
              </a:rPr>
              <a:t>&gt;&gt;&gt; 2/0</a:t>
            </a:r>
          </a:p>
          <a:p>
            <a:pPr marL="1905" indent="-344805">
              <a:lnSpc>
                <a:spcPct val="80000"/>
              </a:lnSpc>
              <a:buFont typeface="Wingdings" pitchFamily="2" charset="2"/>
              <a:buNone/>
              <a:defRPr/>
            </a:pPr>
            <a:r>
              <a:rPr lang="en-US" altLang="zh-CN" sz="2000" noProof="1">
                <a:latin typeface="宋体" panose="02010600030101010101" pitchFamily="2" charset="-122"/>
              </a:rPr>
              <a:t>Traceback (most recent call last):</a:t>
            </a:r>
          </a:p>
          <a:p>
            <a:pPr marL="1905" indent="-344805">
              <a:lnSpc>
                <a:spcPct val="80000"/>
              </a:lnSpc>
              <a:buFont typeface="Wingdings" pitchFamily="2" charset="2"/>
              <a:buNone/>
              <a:defRPr/>
            </a:pPr>
            <a:r>
              <a:rPr lang="en-US" altLang="zh-CN" sz="2000" noProof="1">
                <a:latin typeface="宋体" panose="02010600030101010101" pitchFamily="2" charset="-122"/>
              </a:rPr>
              <a:t>  File "&lt;pyshell#18&gt;", line 1, in &lt;module&gt;</a:t>
            </a:r>
          </a:p>
          <a:p>
            <a:pPr marL="1905" indent="-344805">
              <a:lnSpc>
                <a:spcPct val="80000"/>
              </a:lnSpc>
              <a:buFont typeface="Wingdings" pitchFamily="2" charset="2"/>
              <a:buNone/>
              <a:defRPr/>
            </a:pPr>
            <a:r>
              <a:rPr lang="en-US" altLang="zh-CN" sz="2000" noProof="1">
                <a:latin typeface="宋体" panose="02010600030101010101" pitchFamily="2" charset="-122"/>
              </a:rPr>
              <a:t>    2/0</a:t>
            </a:r>
          </a:p>
          <a:p>
            <a:pPr marL="1905" indent="-344805">
              <a:lnSpc>
                <a:spcPct val="80000"/>
              </a:lnSpc>
              <a:buFont typeface="Wingdings" pitchFamily="2" charset="2"/>
              <a:buNone/>
              <a:defRPr/>
            </a:pPr>
            <a:r>
              <a:rPr lang="en-US" altLang="zh-CN" sz="2000" noProof="1">
                <a:latin typeface="宋体" panose="02010600030101010101" pitchFamily="2" charset="-122"/>
              </a:rPr>
              <a:t>ZeroDivisionError: integer division or modulo by zero</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3313"/>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a:defRPr/>
            </a:pPr>
            <a:r>
              <a:rPr lang="en-US" altLang="zh-CN" smtClean="0"/>
              <a:t>1.2 Python</a:t>
            </a:r>
            <a:r>
              <a:rPr lang="zh-CN" altLang="en-US" smtClean="0"/>
              <a:t>安装与简单使用</a:t>
            </a:r>
          </a:p>
        </p:txBody>
      </p:sp>
      <p:sp>
        <p:nvSpPr>
          <p:cNvPr id="27650" name="文本占位符 13314"/>
          <p:cNvSpPr>
            <a:spLocks noGrp="1" noChangeArrowheads="1"/>
          </p:cNvSpPr>
          <p:nvPr>
            <p:ph idx="1"/>
          </p:nvPr>
        </p:nvSpPr>
        <p:spPr bwMode="auto"/>
        <p:txBody>
          <a:bodyPr vert="horz" wrap="square" lIns="91440" tIns="45720" rIns="91440" bIns="45720" numCol="1" anchor="t" anchorCtr="0" compatLnSpc="1">
            <a:prstTxWarp prst="textNoShape">
              <a:avLst/>
            </a:prstTxWarp>
          </a:bodyPr>
          <a:lstStyle/>
          <a:p>
            <a:pPr>
              <a:defRPr/>
            </a:pPr>
            <a:r>
              <a:rPr lang="zh-CN" altLang="en-US" sz="2400" smtClean="0">
                <a:latin typeface="宋体" pitchFamily="2" charset="-122"/>
              </a:rPr>
              <a:t>在</a:t>
            </a:r>
            <a:r>
              <a:rPr lang="en-US" altLang="zh-CN" sz="2400" smtClean="0">
                <a:latin typeface="宋体" pitchFamily="2" charset="-122"/>
              </a:rPr>
              <a:t>IDLE</a:t>
            </a:r>
            <a:r>
              <a:rPr lang="zh-CN" altLang="en-US" sz="2400" smtClean="0">
                <a:latin typeface="宋体" pitchFamily="2" charset="-122"/>
              </a:rPr>
              <a:t>界面中使用菜单“</a:t>
            </a:r>
            <a:r>
              <a:rPr lang="en-US" altLang="zh-CN" sz="2400" smtClean="0">
                <a:latin typeface="宋体" pitchFamily="2" charset="-122"/>
              </a:rPr>
              <a:t>File”==&gt;“New File”</a:t>
            </a:r>
            <a:r>
              <a:rPr lang="zh-CN" altLang="en-US" sz="2400" smtClean="0">
                <a:latin typeface="宋体" pitchFamily="2" charset="-122"/>
              </a:rPr>
              <a:t>创建一个程序文件，输入代码并保存为文件（务必要保证扩展名为“</a:t>
            </a:r>
            <a:r>
              <a:rPr lang="en-US" altLang="zh-CN" sz="2400" smtClean="0">
                <a:latin typeface="宋体" pitchFamily="2" charset="-122"/>
              </a:rPr>
              <a:t>.py”</a:t>
            </a:r>
            <a:r>
              <a:rPr lang="zh-CN" altLang="en-US" sz="2400" smtClean="0">
                <a:latin typeface="宋体" pitchFamily="2" charset="-122"/>
              </a:rPr>
              <a:t>，如果是</a:t>
            </a:r>
            <a:r>
              <a:rPr lang="en-US" altLang="zh-CN" sz="2400" smtClean="0">
                <a:latin typeface="宋体" pitchFamily="2" charset="-122"/>
              </a:rPr>
              <a:t>GUI</a:t>
            </a:r>
            <a:r>
              <a:rPr lang="zh-CN" altLang="en-US" sz="2400" smtClean="0">
                <a:latin typeface="宋体" pitchFamily="2" charset="-122"/>
              </a:rPr>
              <a:t>程序可以保存为“</a:t>
            </a:r>
            <a:r>
              <a:rPr lang="en-US" altLang="zh-CN" sz="2400" smtClean="0">
                <a:latin typeface="宋体" pitchFamily="2" charset="-122"/>
              </a:rPr>
              <a:t>.pyw”</a:t>
            </a:r>
            <a:r>
              <a:rPr lang="zh-CN" altLang="en-US" sz="2400" smtClean="0">
                <a:latin typeface="宋体" pitchFamily="2" charset="-122"/>
              </a:rPr>
              <a:t>文件。如果您保存为其他扩展名的文件，一般并不影响在</a:t>
            </a:r>
            <a:r>
              <a:rPr lang="en-US" altLang="zh-CN" sz="2400" smtClean="0">
                <a:latin typeface="宋体" pitchFamily="2" charset="-122"/>
              </a:rPr>
              <a:t>IDLE</a:t>
            </a:r>
            <a:r>
              <a:rPr lang="zh-CN" altLang="en-US" sz="2400" smtClean="0">
                <a:latin typeface="宋体" pitchFamily="2" charset="-122"/>
              </a:rPr>
              <a:t>中直接运行，但是在“命令提示符”环境中运行时需要显式调用</a:t>
            </a:r>
            <a:r>
              <a:rPr lang="en-US" altLang="zh-CN" sz="2400" smtClean="0">
                <a:latin typeface="宋体" pitchFamily="2" charset="-122"/>
              </a:rPr>
              <a:t>Python</a:t>
            </a:r>
            <a:r>
              <a:rPr lang="zh-CN" altLang="en-US" sz="2400" smtClean="0">
                <a:latin typeface="宋体" pitchFamily="2" charset="-122"/>
              </a:rPr>
              <a:t>主程序，并且在资源管理器中直接双击该文件时可能会无法关联</a:t>
            </a:r>
            <a:r>
              <a:rPr lang="en-US" altLang="zh-CN" sz="2400" smtClean="0">
                <a:latin typeface="宋体" pitchFamily="2" charset="-122"/>
              </a:rPr>
              <a:t>Python</a:t>
            </a:r>
            <a:r>
              <a:rPr lang="zh-CN" altLang="en-US" sz="2400" smtClean="0">
                <a:latin typeface="宋体" pitchFamily="2" charset="-122"/>
              </a:rPr>
              <a:t>主程序从而导致无法运行）后，使用菜单“</a:t>
            </a:r>
            <a:r>
              <a:rPr lang="en-US" altLang="zh-CN" sz="2400" smtClean="0">
                <a:latin typeface="宋体" pitchFamily="2" charset="-122"/>
              </a:rPr>
              <a:t>Run”==&gt;“Check Module”</a:t>
            </a:r>
            <a:r>
              <a:rPr lang="zh-CN" altLang="en-US" sz="2400" smtClean="0">
                <a:latin typeface="宋体" pitchFamily="2" charset="-122"/>
              </a:rPr>
              <a:t>来检查程序中是否存在语法错误，或者使用菜单“</a:t>
            </a:r>
            <a:r>
              <a:rPr lang="en-US" altLang="zh-CN" sz="2400" smtClean="0">
                <a:latin typeface="宋体" pitchFamily="2" charset="-122"/>
              </a:rPr>
              <a:t>Run”==&gt;“Run Module”</a:t>
            </a:r>
            <a:r>
              <a:rPr lang="zh-CN" altLang="en-US" sz="2400" smtClean="0">
                <a:latin typeface="宋体" pitchFamily="2" charset="-122"/>
              </a:rPr>
              <a:t>运行程序，程序运行结果将直接显示在</a:t>
            </a:r>
            <a:r>
              <a:rPr lang="en-US" altLang="zh-CN" sz="2400" smtClean="0">
                <a:latin typeface="宋体" pitchFamily="2" charset="-122"/>
              </a:rPr>
              <a:t>IDLE</a:t>
            </a:r>
            <a:r>
              <a:rPr lang="zh-CN" altLang="en-US" sz="2400" smtClean="0">
                <a:latin typeface="宋体" pitchFamily="2" charset="-122"/>
              </a:rPr>
              <a:t>交互界面上。</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4337"/>
          <p:cNvSpPr>
            <a:spLocks noGrp="1"/>
          </p:cNvSpPr>
          <p:nvPr>
            <p:ph type="title"/>
          </p:nvPr>
        </p:nvSpPr>
        <p:spPr/>
        <p:txBody>
          <a:bodyPr/>
          <a:lstStyle/>
          <a:p>
            <a:pPr>
              <a:defRPr/>
            </a:pPr>
            <a:r>
              <a:rPr lang="en-US" altLang="zh-CN" noProof="1">
                <a:effectLst>
                  <a:outerShdw blurRad="38100" dist="38100" dir="2700000">
                    <a:srgbClr val="C0C0C0"/>
                  </a:outerShdw>
                </a:effectLst>
              </a:rPr>
              <a:t>1.2 Python</a:t>
            </a:r>
            <a:r>
              <a:rPr lang="zh-CN" altLang="en-US" noProof="1">
                <a:effectLst>
                  <a:outerShdw blurRad="38100" dist="38100" dir="2700000">
                    <a:srgbClr val="C0C0C0"/>
                  </a:outerShdw>
                </a:effectLst>
              </a:rPr>
              <a:t>安装与简单使用</a:t>
            </a:r>
          </a:p>
        </p:txBody>
      </p:sp>
      <p:sp>
        <p:nvSpPr>
          <p:cNvPr id="14339" name="文本占位符 14338"/>
          <p:cNvSpPr>
            <a:spLocks noGrp="1"/>
          </p:cNvSpPr>
          <p:nvPr>
            <p:ph idx="1"/>
          </p:nvPr>
        </p:nvSpPr>
        <p:spPr/>
        <p:txBody>
          <a:bodyPr/>
          <a:lstStyle/>
          <a:p>
            <a:pPr marL="1905" indent="-1905">
              <a:lnSpc>
                <a:spcPct val="90000"/>
              </a:lnSpc>
              <a:defRPr/>
            </a:pPr>
            <a:r>
              <a:rPr lang="zh-CN" altLang="en-US" sz="2400" noProof="1"/>
              <a:t>也可以通过在资源管理器中双击扩展名为“</a:t>
            </a:r>
            <a:r>
              <a:rPr lang="en-US" altLang="zh-CN" sz="2400" noProof="1"/>
              <a:t>.py”</a:t>
            </a:r>
            <a:r>
              <a:rPr lang="zh-CN" altLang="en-US" sz="2400" noProof="1"/>
              <a:t>或“</a:t>
            </a:r>
            <a:r>
              <a:rPr lang="en-US" altLang="zh-CN" sz="2400" noProof="1"/>
              <a:t>.pyc”</a:t>
            </a:r>
            <a:r>
              <a:rPr lang="zh-CN" altLang="en-US" sz="2400" noProof="1"/>
              <a:t>的</a:t>
            </a:r>
            <a:r>
              <a:rPr lang="en-US" altLang="zh-CN" sz="2400" noProof="1"/>
              <a:t>Python</a:t>
            </a:r>
            <a:r>
              <a:rPr lang="zh-CN" altLang="en-US" sz="2400" noProof="1"/>
              <a:t>程序文件直接运行；在有些情况下，可能还需要您在命令提示符环境中运行</a:t>
            </a:r>
            <a:r>
              <a:rPr lang="en-US" altLang="zh-CN" sz="2400" noProof="1"/>
              <a:t>Python</a:t>
            </a:r>
            <a:r>
              <a:rPr lang="zh-CN" altLang="en-US" sz="2400" noProof="1"/>
              <a:t>程序文件。在“开始”菜单的“附件”中单击“命令提示符”，然后执行</a:t>
            </a:r>
            <a:r>
              <a:rPr lang="en-US" altLang="zh-CN" sz="2400" noProof="1"/>
              <a:t>Python</a:t>
            </a:r>
            <a:r>
              <a:rPr lang="zh-CN" altLang="en-US" sz="2400" noProof="1"/>
              <a:t>程序。例如，假设有程序</a:t>
            </a:r>
            <a:r>
              <a:rPr lang="en-US" altLang="zh-CN" sz="2400" noProof="1"/>
              <a:t>HelloWorld.py</a:t>
            </a:r>
            <a:r>
              <a:rPr lang="zh-CN" altLang="en-US" sz="2400" noProof="1"/>
              <a:t>内容如下。</a:t>
            </a:r>
          </a:p>
          <a:p>
            <a:pPr marL="1905" indent="-344805">
              <a:lnSpc>
                <a:spcPct val="90000"/>
              </a:lnSpc>
              <a:buFont typeface="Wingdings" pitchFamily="2" charset="2"/>
              <a:buNone/>
              <a:defRPr/>
            </a:pPr>
            <a:r>
              <a:rPr lang="en-US" altLang="zh-CN" sz="2400" noProof="1"/>
              <a:t>def main():</a:t>
            </a:r>
          </a:p>
          <a:p>
            <a:pPr marL="1905" indent="-344805">
              <a:lnSpc>
                <a:spcPct val="90000"/>
              </a:lnSpc>
              <a:buFont typeface="Wingdings" pitchFamily="2" charset="2"/>
              <a:buNone/>
              <a:defRPr/>
            </a:pPr>
            <a:r>
              <a:rPr lang="en-US" altLang="zh-CN" sz="2400" noProof="1"/>
              <a:t>    print('Hello world')</a:t>
            </a:r>
          </a:p>
          <a:p>
            <a:pPr marL="1905" indent="-344805">
              <a:lnSpc>
                <a:spcPct val="90000"/>
              </a:lnSpc>
              <a:buFont typeface="Wingdings" pitchFamily="2" charset="2"/>
              <a:buNone/>
              <a:defRPr/>
            </a:pPr>
            <a:r>
              <a:rPr lang="en-US" altLang="zh-CN" sz="2400" noProof="1"/>
              <a:t>main()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5361"/>
          <p:cNvSpPr>
            <a:spLocks noGrp="1"/>
          </p:cNvSpPr>
          <p:nvPr>
            <p:ph type="title"/>
          </p:nvPr>
        </p:nvSpPr>
        <p:spPr/>
        <p:txBody>
          <a:bodyPr/>
          <a:lstStyle/>
          <a:p>
            <a:pPr>
              <a:defRPr/>
            </a:pPr>
            <a:r>
              <a:rPr lang="en-US" altLang="zh-CN" noProof="1">
                <a:effectLst>
                  <a:outerShdw blurRad="38100" dist="38100" dir="2700000">
                    <a:srgbClr val="C0C0C0"/>
                  </a:outerShdw>
                </a:effectLst>
              </a:rPr>
              <a:t>1.2 Python</a:t>
            </a:r>
            <a:r>
              <a:rPr lang="zh-CN" altLang="en-US" noProof="1">
                <a:effectLst>
                  <a:outerShdw blurRad="38100" dist="38100" dir="2700000">
                    <a:srgbClr val="C0C0C0"/>
                  </a:outerShdw>
                </a:effectLst>
              </a:rPr>
              <a:t>安装与简单使用</a:t>
            </a:r>
          </a:p>
        </p:txBody>
      </p:sp>
      <p:pic>
        <p:nvPicPr>
          <p:cNvPr id="26627" name="图片 4" descr="IMG_2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20913"/>
            <a:ext cx="8194675" cy="213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6385"/>
          <p:cNvSpPr>
            <a:spLocks noGrp="1"/>
          </p:cNvSpPr>
          <p:nvPr>
            <p:ph type="title"/>
          </p:nvPr>
        </p:nvSpPr>
        <p:spPr/>
        <p:txBody>
          <a:bodyPr/>
          <a:lstStyle/>
          <a:p>
            <a:pPr>
              <a:defRPr/>
            </a:pPr>
            <a:r>
              <a:rPr lang="en-US" altLang="zh-CN" noProof="1">
                <a:effectLst>
                  <a:outerShdw blurRad="38100" dist="38100" dir="2700000">
                    <a:srgbClr val="C0C0C0"/>
                  </a:outerShdw>
                </a:effectLst>
              </a:rPr>
              <a:t>1.2 Python</a:t>
            </a:r>
            <a:r>
              <a:rPr lang="zh-CN" altLang="en-US" noProof="1">
                <a:effectLst>
                  <a:outerShdw blurRad="38100" dist="38100" dir="2700000">
                    <a:srgbClr val="C0C0C0"/>
                  </a:outerShdw>
                </a:effectLst>
              </a:rPr>
              <a:t>安装与简单使用</a:t>
            </a:r>
          </a:p>
        </p:txBody>
      </p:sp>
      <p:pic>
        <p:nvPicPr>
          <p:cNvPr id="27651" name="图片 55" descr="6]K_1U%2@H6O7EMDKP0VHC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2738" y="2182813"/>
            <a:ext cx="5318125" cy="325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7409"/>
          <p:cNvSpPr>
            <a:spLocks noGrp="1"/>
          </p:cNvSpPr>
          <p:nvPr>
            <p:ph type="title"/>
          </p:nvPr>
        </p:nvSpPr>
        <p:spPr/>
        <p:txBody>
          <a:bodyPr/>
          <a:lstStyle/>
          <a:p>
            <a:pPr>
              <a:defRPr/>
            </a:pPr>
            <a:r>
              <a:rPr lang="en-US" altLang="zh-CN" noProof="1">
                <a:effectLst>
                  <a:outerShdw blurRad="38100" dist="38100" dir="2700000">
                    <a:srgbClr val="C0C0C0"/>
                  </a:outerShdw>
                </a:effectLst>
              </a:rPr>
              <a:t>1.2 Python</a:t>
            </a:r>
            <a:r>
              <a:rPr lang="zh-CN" altLang="en-US" noProof="1">
                <a:effectLst>
                  <a:outerShdw blurRad="38100" dist="38100" dir="2700000">
                    <a:srgbClr val="C0C0C0"/>
                  </a:outerShdw>
                </a:effectLst>
              </a:rPr>
              <a:t>安装与简单使用</a:t>
            </a:r>
          </a:p>
        </p:txBody>
      </p:sp>
      <p:sp>
        <p:nvSpPr>
          <p:cNvPr id="28675" name="文本框 17410"/>
          <p:cNvSpPr txBox="1">
            <a:spLocks noChangeArrowheads="1"/>
          </p:cNvSpPr>
          <p:nvPr/>
        </p:nvSpPr>
        <p:spPr bwMode="auto">
          <a:xfrm>
            <a:off x="457200" y="1535113"/>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67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1600">
                <a:latin typeface="宋体" pitchFamily="2" charset="-122"/>
                <a:sym typeface="宋体" pitchFamily="2" charset="-122"/>
              </a:rPr>
              <a:t>在实际开发中，如果您能够熟练使用集成开发环境</a:t>
            </a:r>
            <a:r>
              <a:rPr lang="zh-CN" altLang="en-US" sz="1600">
                <a:latin typeface="宋体" pitchFamily="2" charset="-122"/>
                <a:sym typeface="Times New Roman" pitchFamily="18" charset="0"/>
              </a:rPr>
              <a:t>IDLE</a:t>
            </a:r>
            <a:r>
              <a:rPr lang="zh-CN" altLang="en-US" sz="1600">
                <a:latin typeface="宋体" pitchFamily="2" charset="-122"/>
                <a:sym typeface="宋体" pitchFamily="2" charset="-122"/>
              </a:rPr>
              <a:t>提供的一些快捷键，将会大幅度提高您的编写速度和开发效率。在</a:t>
            </a:r>
            <a:r>
              <a:rPr lang="zh-CN" altLang="en-US" sz="1600">
                <a:latin typeface="宋体" pitchFamily="2" charset="-122"/>
                <a:sym typeface="Times New Roman" pitchFamily="18" charset="0"/>
              </a:rPr>
              <a:t>IDLE</a:t>
            </a:r>
            <a:r>
              <a:rPr lang="zh-CN" altLang="en-US" sz="1600">
                <a:latin typeface="宋体" pitchFamily="2" charset="-122"/>
                <a:sym typeface="宋体" pitchFamily="2" charset="-122"/>
              </a:rPr>
              <a:t>环境下，除了撤销（Ctrl+Z）、全选（Ctrl+A）、复制（Ctrl+C）、粘贴（Ctrl+V）、剪切（Ctrl+X）等常规快捷键之外，其他比较常用的快捷键如下表所示。</a:t>
            </a:r>
            <a:endParaRPr lang="zh-CN" altLang="en-US" sz="1600">
              <a:latin typeface="宋体" pitchFamily="2" charset="-122"/>
            </a:endParaRPr>
          </a:p>
        </p:txBody>
      </p:sp>
      <p:graphicFrame>
        <p:nvGraphicFramePr>
          <p:cNvPr id="17412" name="表格 17411"/>
          <p:cNvGraphicFramePr/>
          <p:nvPr/>
        </p:nvGraphicFramePr>
        <p:xfrm>
          <a:off x="1027113" y="2601913"/>
          <a:ext cx="6753225" cy="3292481"/>
        </p:xfrm>
        <a:graphic>
          <a:graphicData uri="http://schemas.openxmlformats.org/drawingml/2006/table">
            <a:tbl>
              <a:tblPr/>
              <a:tblGrid>
                <a:gridCol w="1604963"/>
                <a:gridCol w="5148262"/>
              </a:tblGrid>
              <a:tr h="307942">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ctr">
                        <a:buNone/>
                      </a:pPr>
                      <a:r>
                        <a:rPr lang="zh-CN" altLang="en-US" sz="1400" u="none">
                          <a:latin typeface="宋体" panose="02010600030101010101" pitchFamily="2" charset="-122"/>
                          <a:ea typeface="宋体" panose="02010600030101010101" pitchFamily="2" charset="-122"/>
                          <a:sym typeface="宋体" panose="02010600030101010101" pitchFamily="2" charset="-122"/>
                        </a:rPr>
                        <a:t>快捷键</a:t>
                      </a:r>
                    </a:p>
                  </a:txBody>
                  <a:tcPr marL="90170" marR="90170" marT="46984" marB="4698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ctr">
                        <a:buNone/>
                      </a:pPr>
                      <a:r>
                        <a:rPr lang="zh-CN" altLang="en-US" sz="1400" u="none">
                          <a:latin typeface="宋体" panose="02010600030101010101" pitchFamily="2" charset="-122"/>
                          <a:ea typeface="宋体" panose="02010600030101010101" pitchFamily="2" charset="-122"/>
                          <a:sym typeface="宋体" panose="02010600030101010101" pitchFamily="2" charset="-122"/>
                        </a:rPr>
                        <a:t>功能说明</a:t>
                      </a:r>
                    </a:p>
                  </a:txBody>
                  <a:tcPr marL="90170" marR="90170" marT="46984" marB="4698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07942">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a:latin typeface="宋体" panose="02010600030101010101" pitchFamily="2" charset="-122"/>
                          <a:ea typeface="宋体" panose="02010600030101010101" pitchFamily="2" charset="-122"/>
                          <a:sym typeface="宋体" panose="02010600030101010101" pitchFamily="2" charset="-122"/>
                        </a:rPr>
                        <a:t>Alt+p</a:t>
                      </a:r>
                    </a:p>
                  </a:txBody>
                  <a:tcPr marL="90170" marR="90170" marT="46984" marB="4698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400" u="none">
                          <a:latin typeface="宋体" panose="02010600030101010101" pitchFamily="2" charset="-122"/>
                          <a:ea typeface="宋体" panose="02010600030101010101" pitchFamily="2" charset="-122"/>
                          <a:sym typeface="宋体" panose="02010600030101010101" pitchFamily="2" charset="-122"/>
                        </a:rPr>
                        <a:t>浏览历史命令（上一条）</a:t>
                      </a:r>
                    </a:p>
                  </a:txBody>
                  <a:tcPr marL="90170" marR="90170" marT="46984" marB="4698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07942">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a:latin typeface="宋体" panose="02010600030101010101" pitchFamily="2" charset="-122"/>
                          <a:ea typeface="宋体" panose="02010600030101010101" pitchFamily="2" charset="-122"/>
                          <a:sym typeface="宋体" panose="02010600030101010101" pitchFamily="2" charset="-122"/>
                        </a:rPr>
                        <a:t>Alt+n</a:t>
                      </a:r>
                    </a:p>
                  </a:txBody>
                  <a:tcPr marL="90170" marR="90170" marT="46984" marB="4698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400" u="none">
                          <a:latin typeface="宋体" panose="02010600030101010101" pitchFamily="2" charset="-122"/>
                          <a:ea typeface="宋体" panose="02010600030101010101" pitchFamily="2" charset="-122"/>
                          <a:sym typeface="宋体" panose="02010600030101010101" pitchFamily="2" charset="-122"/>
                        </a:rPr>
                        <a:t>浏览历史命令（下一条）</a:t>
                      </a:r>
                    </a:p>
                  </a:txBody>
                  <a:tcPr marL="90170" marR="90170" marT="46984" marB="4698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07327">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a:latin typeface="宋体" panose="02010600030101010101" pitchFamily="2" charset="-122"/>
                          <a:ea typeface="宋体" panose="02010600030101010101" pitchFamily="2" charset="-122"/>
                          <a:sym typeface="宋体" panose="02010600030101010101" pitchFamily="2" charset="-122"/>
                        </a:rPr>
                        <a:t>Ctrl+F6</a:t>
                      </a:r>
                    </a:p>
                  </a:txBody>
                  <a:tcPr marL="90170" marR="90170" marT="46984" marB="4698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400" u="none">
                          <a:latin typeface="宋体" panose="02010600030101010101" pitchFamily="2" charset="-122"/>
                          <a:ea typeface="宋体" panose="02010600030101010101" pitchFamily="2" charset="-122"/>
                          <a:sym typeface="宋体" panose="02010600030101010101" pitchFamily="2" charset="-122"/>
                        </a:rPr>
                        <a:t>重启</a:t>
                      </a:r>
                      <a:r>
                        <a:rPr lang="en-US" altLang="zh-CN" sz="1400" u="none">
                          <a:latin typeface="宋体" panose="02010600030101010101" pitchFamily="2" charset="-122"/>
                          <a:ea typeface="宋体" panose="02010600030101010101" pitchFamily="2" charset="-122"/>
                          <a:sym typeface="宋体" panose="02010600030101010101" pitchFamily="2" charset="-122"/>
                        </a:rPr>
                        <a:t>Shell</a:t>
                      </a:r>
                      <a:r>
                        <a:rPr lang="zh-CN" altLang="en-US" sz="1400" u="none">
                          <a:latin typeface="宋体" panose="02010600030101010101" pitchFamily="2" charset="-122"/>
                          <a:ea typeface="宋体" panose="02010600030101010101" pitchFamily="2" charset="-122"/>
                          <a:sym typeface="宋体" panose="02010600030101010101" pitchFamily="2" charset="-122"/>
                        </a:rPr>
                        <a:t>，之前定义的对象和导入的模块全部失效</a:t>
                      </a:r>
                    </a:p>
                  </a:txBody>
                  <a:tcPr marL="90170" marR="90170" marT="46984" marB="4698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07942">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a:latin typeface="宋体" panose="02010600030101010101" pitchFamily="2" charset="-122"/>
                          <a:ea typeface="宋体" panose="02010600030101010101" pitchFamily="2" charset="-122"/>
                          <a:sym typeface="宋体" panose="02010600030101010101" pitchFamily="2" charset="-122"/>
                        </a:rPr>
                        <a:t>F1</a:t>
                      </a:r>
                    </a:p>
                  </a:txBody>
                  <a:tcPr marL="90170" marR="90170" marT="46984" marB="4698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400" u="none">
                          <a:latin typeface="宋体" panose="02010600030101010101" pitchFamily="2" charset="-122"/>
                          <a:ea typeface="宋体" panose="02010600030101010101" pitchFamily="2" charset="-122"/>
                          <a:sym typeface="宋体" panose="02010600030101010101" pitchFamily="2" charset="-122"/>
                        </a:rPr>
                        <a:t>打开</a:t>
                      </a:r>
                      <a:r>
                        <a:rPr lang="en-US" altLang="zh-CN" sz="1400" u="none">
                          <a:latin typeface="宋体" panose="02010600030101010101" pitchFamily="2" charset="-122"/>
                          <a:ea typeface="宋体" panose="02010600030101010101" pitchFamily="2" charset="-122"/>
                          <a:sym typeface="宋体" panose="02010600030101010101" pitchFamily="2" charset="-122"/>
                        </a:rPr>
                        <a:t>Python</a:t>
                      </a:r>
                      <a:r>
                        <a:rPr lang="zh-CN" altLang="en-US" sz="1400" u="none">
                          <a:latin typeface="宋体" panose="02010600030101010101" pitchFamily="2" charset="-122"/>
                          <a:ea typeface="宋体" panose="02010600030101010101" pitchFamily="2" charset="-122"/>
                          <a:sym typeface="宋体" panose="02010600030101010101" pitchFamily="2" charset="-122"/>
                        </a:rPr>
                        <a:t>帮助文档</a:t>
                      </a:r>
                    </a:p>
                  </a:txBody>
                  <a:tcPr marL="90170" marR="90170" marT="46984" marB="4698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2231">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a:latin typeface="宋体" panose="02010600030101010101" pitchFamily="2" charset="-122"/>
                          <a:ea typeface="宋体" panose="02010600030101010101" pitchFamily="2" charset="-122"/>
                          <a:sym typeface="宋体" panose="02010600030101010101" pitchFamily="2" charset="-122"/>
                        </a:rPr>
                        <a:t>Alt+/</a:t>
                      </a:r>
                    </a:p>
                  </a:txBody>
                  <a:tcPr marL="90170" marR="90170" marT="46984" marB="4698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400" u="none">
                          <a:latin typeface="宋体" panose="02010600030101010101" pitchFamily="2" charset="-122"/>
                          <a:ea typeface="宋体" panose="02010600030101010101" pitchFamily="2" charset="-122"/>
                          <a:sym typeface="宋体" panose="02010600030101010101" pitchFamily="2" charset="-122"/>
                        </a:rPr>
                        <a:t>自动补全前面曾经出现过的单词，如果之前有多个单词具有相同前缀，则在多个单词中循环选择</a:t>
                      </a:r>
                    </a:p>
                  </a:txBody>
                  <a:tcPr marL="90170" marR="90170" marT="46984" marB="4698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07942">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a:latin typeface="宋体" panose="02010600030101010101" pitchFamily="2" charset="-122"/>
                          <a:ea typeface="宋体" panose="02010600030101010101" pitchFamily="2" charset="-122"/>
                          <a:sym typeface="宋体" panose="02010600030101010101" pitchFamily="2" charset="-122"/>
                        </a:rPr>
                        <a:t>Ctrl+]</a:t>
                      </a:r>
                    </a:p>
                  </a:txBody>
                  <a:tcPr marL="90170" marR="90170" marT="46984" marB="4698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400" u="none">
                          <a:latin typeface="宋体" panose="02010600030101010101" pitchFamily="2" charset="-122"/>
                          <a:ea typeface="宋体" panose="02010600030101010101" pitchFamily="2" charset="-122"/>
                          <a:sym typeface="宋体" panose="02010600030101010101" pitchFamily="2" charset="-122"/>
                        </a:rPr>
                        <a:t>缩进代码块</a:t>
                      </a:r>
                    </a:p>
                  </a:txBody>
                  <a:tcPr marL="90170" marR="90170" marT="46984" marB="4698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07942">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a:latin typeface="宋体" panose="02010600030101010101" pitchFamily="2" charset="-122"/>
                          <a:ea typeface="宋体" panose="02010600030101010101" pitchFamily="2" charset="-122"/>
                          <a:sym typeface="宋体" panose="02010600030101010101" pitchFamily="2" charset="-122"/>
                        </a:rPr>
                        <a:t>Ctrl+[</a:t>
                      </a:r>
                    </a:p>
                  </a:txBody>
                  <a:tcPr marL="90170" marR="90170" marT="46984" marB="4698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400" u="none">
                          <a:latin typeface="宋体" panose="02010600030101010101" pitchFamily="2" charset="-122"/>
                          <a:ea typeface="宋体" panose="02010600030101010101" pitchFamily="2" charset="-122"/>
                          <a:sym typeface="宋体" panose="02010600030101010101" pitchFamily="2" charset="-122"/>
                        </a:rPr>
                        <a:t>取消代码块缩进</a:t>
                      </a:r>
                    </a:p>
                  </a:txBody>
                  <a:tcPr marL="90170" marR="90170" marT="46984" marB="4698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07942">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a:latin typeface="宋体" panose="02010600030101010101" pitchFamily="2" charset="-122"/>
                          <a:ea typeface="宋体" panose="02010600030101010101" pitchFamily="2" charset="-122"/>
                          <a:sym typeface="宋体" panose="02010600030101010101" pitchFamily="2" charset="-122"/>
                        </a:rPr>
                        <a:t>Alt+3</a:t>
                      </a:r>
                    </a:p>
                  </a:txBody>
                  <a:tcPr marL="90170" marR="90170" marT="46984" marB="4698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400" u="none">
                          <a:latin typeface="宋体" panose="02010600030101010101" pitchFamily="2" charset="-122"/>
                          <a:ea typeface="宋体" panose="02010600030101010101" pitchFamily="2" charset="-122"/>
                          <a:sym typeface="宋体" panose="02010600030101010101" pitchFamily="2" charset="-122"/>
                        </a:rPr>
                        <a:t>注释代码块</a:t>
                      </a:r>
                    </a:p>
                  </a:txBody>
                  <a:tcPr marL="90170" marR="90170" marT="46984" marB="4698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07327">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a:latin typeface="宋体" panose="02010600030101010101" pitchFamily="2" charset="-122"/>
                          <a:ea typeface="宋体" panose="02010600030101010101" pitchFamily="2" charset="-122"/>
                          <a:sym typeface="宋体" panose="02010600030101010101" pitchFamily="2" charset="-122"/>
                        </a:rPr>
                        <a:t>Alt+4</a:t>
                      </a:r>
                    </a:p>
                  </a:txBody>
                  <a:tcPr marL="90170" marR="90170" marT="46984" marB="4698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400" u="none">
                          <a:latin typeface="宋体" panose="02010600030101010101" pitchFamily="2" charset="-122"/>
                          <a:ea typeface="宋体" panose="02010600030101010101" pitchFamily="2" charset="-122"/>
                          <a:sym typeface="宋体" panose="02010600030101010101" pitchFamily="2" charset="-122"/>
                        </a:rPr>
                        <a:t>取消代码块注释。</a:t>
                      </a:r>
                    </a:p>
                  </a:txBody>
                  <a:tcPr marL="90170" marR="90170" marT="46984" marB="4698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8433"/>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a:defRPr/>
            </a:pPr>
            <a:r>
              <a:rPr lang="en-US" smtClean="0"/>
              <a:t>1.3 </a:t>
            </a:r>
            <a:r>
              <a:rPr lang="zh-CN" altLang="en-US" smtClean="0"/>
              <a:t>使用</a:t>
            </a:r>
            <a:r>
              <a:rPr lang="en-US" smtClean="0"/>
              <a:t>pip</a:t>
            </a:r>
            <a:r>
              <a:rPr lang="zh-CN" altLang="en-US" smtClean="0"/>
              <a:t>管理第三方包</a:t>
            </a:r>
          </a:p>
        </p:txBody>
      </p:sp>
      <p:sp>
        <p:nvSpPr>
          <p:cNvPr id="32770" name="文本占位符 18434"/>
          <p:cNvSpPr>
            <a:spLocks noGrp="1" noChangeArrowheads="1"/>
          </p:cNvSpPr>
          <p:nvPr>
            <p:ph idx="1"/>
          </p:nvPr>
        </p:nvSpPr>
        <p:spPr bwMode="auto"/>
        <p:txBody>
          <a:bodyPr vert="horz" wrap="square" lIns="91440" tIns="45720" rIns="91440" bIns="45720" numCol="1" anchor="t" anchorCtr="0" compatLnSpc="1">
            <a:prstTxWarp prst="textNoShape">
              <a:avLst/>
            </a:prstTxWarp>
          </a:bodyPr>
          <a:lstStyle/>
          <a:p>
            <a:pPr>
              <a:lnSpc>
                <a:spcPct val="80000"/>
              </a:lnSpc>
              <a:defRPr/>
            </a:pPr>
            <a:r>
              <a:rPr lang="zh-CN" altLang="en-US" sz="2800" smtClean="0"/>
              <a:t>Python2中需要单独安装</a:t>
            </a:r>
          </a:p>
          <a:p>
            <a:pPr>
              <a:lnSpc>
                <a:spcPct val="80000"/>
              </a:lnSpc>
              <a:defRPr/>
            </a:pPr>
            <a:r>
              <a:rPr lang="zh-CN" altLang="en-US" sz="2800" smtClean="0"/>
              <a:t>下载地址：</a:t>
            </a:r>
            <a:r>
              <a:rPr lang="en-US" sz="2800" smtClean="0"/>
              <a:t>https://pypi.python.org/pypi/pip</a:t>
            </a:r>
          </a:p>
          <a:p>
            <a:pPr>
              <a:lnSpc>
                <a:spcPct val="80000"/>
              </a:lnSpc>
              <a:defRPr/>
            </a:pPr>
            <a:r>
              <a:rPr lang="zh-CN" altLang="en-US" sz="2800" smtClean="0"/>
              <a:t>安装方法：cmd==&gt;</a:t>
            </a:r>
            <a:r>
              <a:rPr lang="en-US" sz="2800" smtClean="0"/>
              <a:t>python get-pip.py</a:t>
            </a:r>
          </a:p>
          <a:p>
            <a:pPr>
              <a:lnSpc>
                <a:spcPct val="80000"/>
              </a:lnSpc>
              <a:defRPr/>
            </a:pPr>
            <a:r>
              <a:rPr lang="zh-CN" altLang="en-US" sz="2800" smtClean="0"/>
              <a:t>用法示例</a:t>
            </a:r>
            <a:endParaRPr lang="en-US" sz="2800" smtClean="0"/>
          </a:p>
          <a:p>
            <a:pPr>
              <a:lnSpc>
                <a:spcPct val="80000"/>
              </a:lnSpc>
              <a:buFont typeface="Wingdings" pitchFamily="2" charset="2"/>
              <a:buNone/>
              <a:defRPr/>
            </a:pPr>
            <a:r>
              <a:rPr lang="en-US" sz="2800" smtClean="0"/>
              <a:t>pip install NumPy</a:t>
            </a:r>
          </a:p>
          <a:p>
            <a:pPr>
              <a:lnSpc>
                <a:spcPct val="80000"/>
              </a:lnSpc>
              <a:buFont typeface="Wingdings" pitchFamily="2" charset="2"/>
              <a:buNone/>
              <a:defRPr/>
            </a:pPr>
            <a:r>
              <a:rPr lang="en-US" sz="2800" smtClean="0"/>
              <a:t>pip list</a:t>
            </a:r>
          </a:p>
          <a:p>
            <a:pPr>
              <a:lnSpc>
                <a:spcPct val="80000"/>
              </a:lnSpc>
              <a:buFont typeface="Wingdings" pitchFamily="2" charset="2"/>
              <a:buNone/>
              <a:defRPr/>
            </a:pPr>
            <a:r>
              <a:rPr lang="en-US" sz="2800" smtClean="0"/>
              <a:t>pip install --upgrade SomePackage</a:t>
            </a:r>
          </a:p>
          <a:p>
            <a:pPr>
              <a:lnSpc>
                <a:spcPct val="80000"/>
              </a:lnSpc>
              <a:buFont typeface="Wingdings" pitchFamily="2" charset="2"/>
              <a:buNone/>
              <a:defRPr/>
            </a:pPr>
            <a:r>
              <a:rPr lang="en-US" sz="2800" smtClean="0"/>
              <a:t>pip uninstall SomePackage</a:t>
            </a:r>
          </a:p>
          <a:p>
            <a:pPr>
              <a:lnSpc>
                <a:spcPct val="80000"/>
              </a:lnSpc>
              <a:defRPr/>
            </a:pPr>
            <a:r>
              <a:rPr lang="en-US" sz="2800" smtClean="0"/>
              <a:t>Python 2.7.9</a:t>
            </a:r>
            <a:r>
              <a:rPr lang="zh-CN" sz="2800" smtClean="0"/>
              <a:t>和</a:t>
            </a:r>
            <a:r>
              <a:rPr lang="en-US" altLang="zh-CN" sz="2800" smtClean="0"/>
              <a:t>Python 3.4.0</a:t>
            </a:r>
            <a:r>
              <a:rPr lang="zh-CN" altLang="en-US" sz="2800" smtClean="0"/>
              <a:t>之后的安装包中已默认包含</a:t>
            </a:r>
            <a:r>
              <a:rPr lang="en-US" sz="2800" smtClean="0"/>
              <a:t>pip</a:t>
            </a:r>
            <a:r>
              <a:rPr lang="zh-CN" altLang="en-US" sz="2800" smtClean="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9457"/>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a:defRPr/>
            </a:pPr>
            <a:r>
              <a:rPr lang="en-US" smtClean="0">
                <a:latin typeface="Times New Roman" pitchFamily="18" charset="0"/>
              </a:rPr>
              <a:t>1.</a:t>
            </a:r>
            <a:r>
              <a:rPr lang="zh-CN" altLang="en-US" smtClean="0">
                <a:latin typeface="Times New Roman" pitchFamily="18" charset="0"/>
              </a:rPr>
              <a:t>4</a:t>
            </a:r>
            <a:r>
              <a:rPr lang="en-US" smtClean="0">
                <a:latin typeface="Times New Roman" pitchFamily="18" charset="0"/>
              </a:rPr>
              <a:t>.1 Python</a:t>
            </a:r>
            <a:r>
              <a:rPr lang="zh-CN" altLang="en-US" smtClean="0">
                <a:latin typeface="Times New Roman" pitchFamily="18" charset="0"/>
              </a:rPr>
              <a:t>的对象模型</a:t>
            </a:r>
          </a:p>
        </p:txBody>
      </p:sp>
      <p:sp>
        <p:nvSpPr>
          <p:cNvPr id="33794" name="文本占位符 19458"/>
          <p:cNvSpPr>
            <a:spLocks noGrp="1" noChangeArrowheads="1"/>
          </p:cNvSpPr>
          <p:nvPr>
            <p:ph idx="1"/>
          </p:nvPr>
        </p:nvSpPr>
        <p:spPr bwMode="auto"/>
        <p:txBody>
          <a:bodyPr vert="horz" wrap="square" lIns="91440" tIns="45720" rIns="91440" bIns="45720" numCol="1" anchor="t" anchorCtr="0" compatLnSpc="1">
            <a:prstTxWarp prst="textNoShape">
              <a:avLst/>
            </a:prstTxWarp>
          </a:bodyPr>
          <a:lstStyle/>
          <a:p>
            <a:pPr>
              <a:spcBef>
                <a:spcPts val="2000"/>
              </a:spcBef>
              <a:buFont typeface="Wingdings" pitchFamily="2" charset="2"/>
              <a:buNone/>
              <a:defRPr/>
            </a:pPr>
            <a:r>
              <a:rPr lang="zh-CN" altLang="en-US" dirty="0" smtClean="0"/>
              <a:t>对象是</a:t>
            </a:r>
            <a:r>
              <a:rPr lang="en-US" dirty="0" smtClean="0"/>
              <a:t>python</a:t>
            </a:r>
            <a:r>
              <a:rPr lang="zh-CN" altLang="en-US" dirty="0" smtClean="0"/>
              <a:t>语言中最基本的概念，在</a:t>
            </a:r>
            <a:r>
              <a:rPr lang="en-US" dirty="0" smtClean="0"/>
              <a:t>python</a:t>
            </a:r>
            <a:r>
              <a:rPr lang="zh-CN" altLang="en-US" dirty="0" smtClean="0"/>
              <a:t>中处理的每样东西都是对象。</a:t>
            </a:r>
            <a:r>
              <a:rPr lang="en-US" dirty="0" smtClean="0"/>
              <a:t>python</a:t>
            </a:r>
            <a:r>
              <a:rPr lang="zh-CN" altLang="en-US" dirty="0" smtClean="0"/>
              <a:t>中有许多内置对象可供编程者使用，内置对象可直接使用，如数字、字符串、列表、</a:t>
            </a:r>
            <a:r>
              <a:rPr lang="en-US" dirty="0" smtClean="0"/>
              <a:t>del</a:t>
            </a:r>
            <a:r>
              <a:rPr lang="zh-CN" altLang="en-US" dirty="0" smtClean="0"/>
              <a:t>等；非</a:t>
            </a:r>
            <a:r>
              <a:rPr lang="en-US" dirty="0" err="1" smtClean="0"/>
              <a:t>内置对象需要导入模块才能使用，如正弦函数sin</a:t>
            </a:r>
            <a:r>
              <a:rPr lang="en-US" dirty="0" smtClean="0"/>
              <a:t>(x)</a:t>
            </a:r>
            <a:r>
              <a:rPr lang="zh-CN" altLang="en-US" dirty="0" smtClean="0"/>
              <a:t>，随机数产生函数</a:t>
            </a:r>
            <a:r>
              <a:rPr lang="en-US" dirty="0" smtClean="0"/>
              <a:t>random( )</a:t>
            </a:r>
            <a:r>
              <a:rPr lang="zh-CN" altLang="en-US" dirty="0" smtClean="0"/>
              <a:t>等。</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5121"/>
          <p:cNvSpPr>
            <a:spLocks noGrp="1" noChangeArrowheads="1"/>
          </p:cNvSpPr>
          <p:nvPr>
            <p:ph type="ctrTitle" sz="quarter"/>
          </p:nvPr>
        </p:nvSpPr>
        <p:spPr bwMode="auto">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a:defRPr/>
            </a:pPr>
            <a:r>
              <a:rPr lang="zh-CN" altLang="en-US" smtClean="0">
                <a:latin typeface="隶书" pitchFamily="49" charset="-122"/>
              </a:rPr>
              <a:t>第</a:t>
            </a:r>
            <a:r>
              <a:rPr lang="en-US" smtClean="0">
                <a:latin typeface="隶书" pitchFamily="49" charset="-122"/>
              </a:rPr>
              <a:t>1</a:t>
            </a:r>
            <a:r>
              <a:rPr lang="zh-CN" altLang="en-US" smtClean="0">
                <a:latin typeface="隶书" pitchFamily="49" charset="-122"/>
              </a:rPr>
              <a:t>章　基础知识</a:t>
            </a:r>
          </a:p>
        </p:txBody>
      </p:sp>
      <p:sp>
        <p:nvSpPr>
          <p:cNvPr id="10242" name="副标题 5122"/>
          <p:cNvSpPr>
            <a:spLocks noGrp="1"/>
          </p:cNvSpPr>
          <p:nvPr>
            <p:ph type="subTitle" sz="quarter" idx="1"/>
          </p:nvPr>
        </p:nvSpPr>
        <p:spPr/>
        <p:txBody>
          <a:bodyPr/>
          <a:lstStyle/>
          <a:p>
            <a:pPr>
              <a:defRPr/>
            </a:pPr>
            <a:endParaRPr lang="zh-CN" altLang="en-US" noProof="1">
              <a:effectLst>
                <a:outerShdw blurRad="38100" dist="38100" dir="2700000">
                  <a:srgbClr val="C0C0C0"/>
                </a:outerShdw>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20481"/>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r>
              <a:rPr lang="en-US" altLang="zh-CN" smtClean="0">
                <a:latin typeface="Times New Roman" pitchFamily="18" charset="0"/>
              </a:rPr>
              <a:t>1.</a:t>
            </a:r>
            <a:r>
              <a:rPr lang="zh-CN" altLang="en-US" smtClean="0">
                <a:latin typeface="Times New Roman" pitchFamily="18" charset="0"/>
              </a:rPr>
              <a:t>4</a:t>
            </a:r>
            <a:r>
              <a:rPr lang="en-US" altLang="zh-CN" smtClean="0">
                <a:latin typeface="Times New Roman" pitchFamily="18" charset="0"/>
              </a:rPr>
              <a:t>.1 Python</a:t>
            </a:r>
            <a:r>
              <a:rPr lang="zh-CN" altLang="en-US" smtClean="0">
                <a:latin typeface="Times New Roman" pitchFamily="18" charset="0"/>
              </a:rPr>
              <a:t>的对象模型</a:t>
            </a:r>
          </a:p>
        </p:txBody>
      </p:sp>
      <p:sp>
        <p:nvSpPr>
          <p:cNvPr id="31747" name="文本占位符 20482"/>
          <p:cNvSpPr>
            <a:spLocks noGrp="1" noChangeArrowheads="1"/>
          </p:cNvSpPr>
          <p:nvPr>
            <p:ph type="body" sz="half" idx="1"/>
          </p:nvPr>
        </p:nvSpPr>
        <p:spPr bwMode="auto">
          <a:xfrm>
            <a:off x="457200" y="1600200"/>
            <a:ext cx="4038600" cy="4530725"/>
          </a:xfrm>
        </p:spPr>
        <p:txBody>
          <a:bodyPr vert="horz" wrap="square" lIns="91440" tIns="45720" rIns="91440" bIns="45720" numCol="1" anchor="t" anchorCtr="0" compatLnSpc="1">
            <a:prstTxWarp prst="textNoShape">
              <a:avLst/>
            </a:prstTxWarp>
          </a:bodyPr>
          <a:lstStyle/>
          <a:p>
            <a:r>
              <a:rPr lang="zh-CN" altLang="en-US" sz="2800" smtClean="0"/>
              <a:t>常用内置对象</a:t>
            </a:r>
          </a:p>
          <a:p>
            <a:endParaRPr lang="zh-CN" altLang="en-US" sz="2800" smtClean="0"/>
          </a:p>
        </p:txBody>
      </p:sp>
      <p:graphicFrame>
        <p:nvGraphicFramePr>
          <p:cNvPr id="20484" name="内容占位符 20483"/>
          <p:cNvGraphicFramePr>
            <a:graphicFrameLocks noGrp="1"/>
          </p:cNvGraphicFramePr>
          <p:nvPr>
            <p:ph sz="half" idx="2"/>
          </p:nvPr>
        </p:nvGraphicFramePr>
        <p:xfrm>
          <a:off x="4187825" y="1422400"/>
          <a:ext cx="4270375" cy="4498978"/>
        </p:xfrm>
        <a:graphic>
          <a:graphicData uri="http://schemas.openxmlformats.org/drawingml/2006/table">
            <a:tbl>
              <a:tblPr/>
              <a:tblGrid>
                <a:gridCol w="1473200"/>
                <a:gridCol w="2797175"/>
              </a:tblGrid>
              <a:tr h="466725">
                <a:tc>
                  <a:txBody>
                    <a:bodyPr/>
                    <a:lstStyle/>
                    <a:p>
                      <a:pPr marL="0" marR="0" lvl="0" indent="0" algn="ctr" defTabSz="914400" rtl="0" eaLnBrk="1" fontAlgn="base" latinLnBrk="0" hangingPunct="1">
                        <a:lnSpc>
                          <a:spcPct val="100000"/>
                        </a:lnSpc>
                        <a:spcBef>
                          <a:spcPct val="0"/>
                        </a:spcBef>
                        <a:spcAft>
                          <a:spcPct val="0"/>
                        </a:spcAft>
                        <a:buClr>
                          <a:schemeClr val="hlink"/>
                        </a:buClr>
                        <a:buSzPct val="90000"/>
                        <a:buFont typeface="Wingdings" pitchFamily="2" charset="2"/>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rPr>
                        <a:t>对象类型</a:t>
                      </a:r>
                      <a:endPar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0170" marR="90170" marT="46990" marB="4699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90000"/>
                        <a:buFont typeface="Wingdings" pitchFamily="2" charset="2"/>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示例</a:t>
                      </a:r>
                    </a:p>
                  </a:txBody>
                  <a:tcPr marL="90170" marR="90170" marT="46990" marB="4699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2275">
                <a:tc>
                  <a:txBody>
                    <a:bodyPr/>
                    <a:lstStyle/>
                    <a:p>
                      <a:pPr marL="0" marR="0" lvl="0" indent="0" algn="ctr" defTabSz="914400" rtl="0" eaLnBrk="1" fontAlgn="base" latinLnBrk="0" hangingPunct="1">
                        <a:lnSpc>
                          <a:spcPct val="100000"/>
                        </a:lnSpc>
                        <a:spcBef>
                          <a:spcPct val="0"/>
                        </a:spcBef>
                        <a:spcAft>
                          <a:spcPct val="0"/>
                        </a:spcAft>
                        <a:buClr>
                          <a:schemeClr val="hlink"/>
                        </a:buClr>
                        <a:buSzPct val="90000"/>
                        <a:buFont typeface="Wingdings" pitchFamily="2" charset="2"/>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rPr>
                        <a:t>数字</a:t>
                      </a:r>
                      <a:endPar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0170" marR="90170" marT="46990" marB="4699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1234, </a:t>
                      </a: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 </a:t>
                      </a:r>
                      <a:r>
                        <a:rPr kumimoji="0" 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3.14, </a:t>
                      </a: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 </a:t>
                      </a:r>
                      <a:r>
                        <a:rPr kumimoji="0" 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3+4j</a:t>
                      </a:r>
                      <a:endPar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90170" marR="90170" marT="46990" marB="4699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9900">
                <a:tc>
                  <a:txBody>
                    <a:bodyPr/>
                    <a:lstStyle/>
                    <a:p>
                      <a:pPr marL="0" marR="0" lvl="0" indent="0" algn="ctr" defTabSz="914400" rtl="0" eaLnBrk="1" fontAlgn="base" latinLnBrk="0" hangingPunct="1">
                        <a:lnSpc>
                          <a:spcPct val="100000"/>
                        </a:lnSpc>
                        <a:spcBef>
                          <a:spcPct val="0"/>
                        </a:spcBef>
                        <a:spcAft>
                          <a:spcPct val="0"/>
                        </a:spcAft>
                        <a:buClr>
                          <a:schemeClr val="hlink"/>
                        </a:buClr>
                        <a:buSzPct val="90000"/>
                        <a:buFont typeface="Wingdings" pitchFamily="2" charset="2"/>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字符串</a:t>
                      </a:r>
                      <a:endPar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90170" marR="90170" marT="46990" marB="4699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'swfu', "I'm student"</a:t>
                      </a: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 '''Python '''</a:t>
                      </a:r>
                      <a:r>
                        <a:rPr kumimoji="0" 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90170" marR="90170" marT="46990" marB="4699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
                          <a:schemeClr val="hlink"/>
                        </a:buClr>
                        <a:buSzPct val="90000"/>
                        <a:buFont typeface="Wingdings" pitchFamily="2" charset="2"/>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列表</a:t>
                      </a:r>
                      <a:endPar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90170" marR="90170" marT="46990" marB="4699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 2, 3]</a:t>
                      </a:r>
                    </a:p>
                  </a:txBody>
                  <a:tcPr marL="90170" marR="90170" marT="46990" marB="4699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575">
                <a:tc>
                  <a:txBody>
                    <a:bodyPr/>
                    <a:lstStyle/>
                    <a:p>
                      <a:pPr marL="0" marR="0" lvl="0" indent="0" algn="ctr" defTabSz="914400" rtl="0" eaLnBrk="1" fontAlgn="base" latinLnBrk="0" hangingPunct="1">
                        <a:lnSpc>
                          <a:spcPct val="100000"/>
                        </a:lnSpc>
                        <a:spcBef>
                          <a:spcPct val="0"/>
                        </a:spcBef>
                        <a:spcAft>
                          <a:spcPct val="0"/>
                        </a:spcAft>
                        <a:buClr>
                          <a:schemeClr val="hlink"/>
                        </a:buClr>
                        <a:buSzPct val="90000"/>
                        <a:buFont typeface="Wingdings" pitchFamily="2" charset="2"/>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字典</a:t>
                      </a:r>
                      <a:endPar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90170" marR="90170" marT="46990" marB="4699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{1:'food' ,2:'taste', 3:'import'}</a:t>
                      </a:r>
                    </a:p>
                  </a:txBody>
                  <a:tcPr marL="90170" marR="90170" marT="46990" marB="4699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0"/>
                        </a:spcBef>
                        <a:spcAft>
                          <a:spcPct val="0"/>
                        </a:spcAft>
                        <a:buClr>
                          <a:schemeClr val="hlink"/>
                        </a:buClr>
                        <a:buSzPct val="90000"/>
                        <a:buFont typeface="Wingdings" pitchFamily="2" charset="2"/>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元组</a:t>
                      </a:r>
                      <a:endPar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90170" marR="90170" marT="46990" marB="4699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 -5, 6)</a:t>
                      </a:r>
                    </a:p>
                  </a:txBody>
                  <a:tcPr marL="90170" marR="90170" marT="46990" marB="4699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ctr" defTabSz="914400" rtl="0" eaLnBrk="1" fontAlgn="base" latinLnBrk="0" hangingPunct="1">
                        <a:lnSpc>
                          <a:spcPct val="100000"/>
                        </a:lnSpc>
                        <a:spcBef>
                          <a:spcPct val="0"/>
                        </a:spcBef>
                        <a:spcAft>
                          <a:spcPct val="0"/>
                        </a:spcAft>
                        <a:buClr>
                          <a:schemeClr val="hlink"/>
                        </a:buClr>
                        <a:buSzPct val="90000"/>
                        <a:buFont typeface="Wingdings" pitchFamily="2" charset="2"/>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文件</a:t>
                      </a:r>
                      <a:endPar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90170" marR="90170" marT="46990" marB="4699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f=open('data.dat', 'r')</a:t>
                      </a:r>
                    </a:p>
                  </a:txBody>
                  <a:tcPr marL="90170" marR="90170" marT="46990" marB="4699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ctr" defTabSz="914400" rtl="0" eaLnBrk="1" fontAlgn="base" latinLnBrk="0" hangingPunct="1">
                        <a:lnSpc>
                          <a:spcPct val="100000"/>
                        </a:lnSpc>
                        <a:spcBef>
                          <a:spcPct val="0"/>
                        </a:spcBef>
                        <a:spcAft>
                          <a:spcPct val="0"/>
                        </a:spcAft>
                        <a:buClr>
                          <a:schemeClr val="hlink"/>
                        </a:buClr>
                        <a:buSzPct val="90000"/>
                        <a:buFont typeface="Wingdings" pitchFamily="2" charset="2"/>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集合</a:t>
                      </a:r>
                      <a:endPar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90170" marR="90170" marT="46990" marB="4699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set('abc'), {'a', 'b', 'c'}</a:t>
                      </a:r>
                    </a:p>
                  </a:txBody>
                  <a:tcPr marL="90170" marR="90170" marT="46990" marB="4699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ctr" defTabSz="914400" rtl="0" eaLnBrk="1" fontAlgn="base" latinLnBrk="0" hangingPunct="1">
                        <a:lnSpc>
                          <a:spcPct val="100000"/>
                        </a:lnSpc>
                        <a:spcBef>
                          <a:spcPct val="0"/>
                        </a:spcBef>
                        <a:spcAft>
                          <a:spcPct val="0"/>
                        </a:spcAft>
                        <a:buClr>
                          <a:schemeClr val="hlink"/>
                        </a:buClr>
                        <a:buSzPct val="90000"/>
                        <a:buFont typeface="Wingdings" pitchFamily="2" charset="2"/>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布尔型</a:t>
                      </a:r>
                      <a:endPar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90170" marR="90170" marT="46990" marB="4699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True, False</a:t>
                      </a:r>
                    </a:p>
                  </a:txBody>
                  <a:tcPr marL="90170" marR="90170" marT="46990" marB="4699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0213">
                <a:tc>
                  <a:txBody>
                    <a:bodyPr/>
                    <a:lstStyle/>
                    <a:p>
                      <a:pPr marL="0" marR="0" lvl="0" indent="0" algn="ctr" defTabSz="914400" rtl="0" eaLnBrk="1" fontAlgn="base" latinLnBrk="0" hangingPunct="1">
                        <a:lnSpc>
                          <a:spcPct val="100000"/>
                        </a:lnSpc>
                        <a:spcBef>
                          <a:spcPct val="0"/>
                        </a:spcBef>
                        <a:spcAft>
                          <a:spcPct val="0"/>
                        </a:spcAft>
                        <a:buClr>
                          <a:schemeClr val="hlink"/>
                        </a:buClr>
                        <a:buSzPct val="90000"/>
                        <a:buFont typeface="Wingdings" pitchFamily="2" charset="2"/>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空类型</a:t>
                      </a:r>
                      <a:endPar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90170" marR="90170" marT="46990" marB="4699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hlink"/>
                        </a:buClr>
                        <a:buSzPct val="9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None</a:t>
                      </a:r>
                    </a:p>
                  </a:txBody>
                  <a:tcPr marL="90170" marR="90170" marT="46990" marB="4699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6238">
                <a:tc>
                  <a:txBody>
                    <a:bodyPr/>
                    <a:lstStyle/>
                    <a:p>
                      <a:pPr marL="0" marR="0" lvl="0" indent="0" algn="ctr" defTabSz="914400" rtl="0" eaLnBrk="1" fontAlgn="base" latinLnBrk="0" hangingPunct="1">
                        <a:lnSpc>
                          <a:spcPct val="100000"/>
                        </a:lnSpc>
                        <a:spcBef>
                          <a:spcPct val="0"/>
                        </a:spcBef>
                        <a:spcAft>
                          <a:spcPct val="0"/>
                        </a:spcAft>
                        <a:buClr>
                          <a:schemeClr val="hlink"/>
                        </a:buClr>
                        <a:buSzPct val="90000"/>
                        <a:buFont typeface="Wingdings" pitchFamily="2" charset="2"/>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编程单元类型</a:t>
                      </a:r>
                      <a:endPar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90170" marR="90170" marT="46990" marB="4699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hlink"/>
                        </a:buClr>
                        <a:buSzPct val="90000"/>
                        <a:buFont typeface="Wingdings" pitchFamily="2" charset="2"/>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函数、模块、类</a:t>
                      </a:r>
                      <a:endPar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L="90170" marR="90170" marT="46990" marB="4699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文本占位符 21505"/>
          <p:cNvSpPr>
            <a:spLocks noGrp="1" noChangeArrowheads="1"/>
          </p:cNvSpPr>
          <p:nvPr>
            <p:ph idx="1"/>
          </p:nvPr>
        </p:nvSpPr>
        <p:spPr bwMode="auto"/>
        <p:txBody>
          <a:bodyPr vert="horz" wrap="square" lIns="91440" tIns="45720" rIns="91440" bIns="45720" numCol="1" anchor="t" anchorCtr="0" compatLnSpc="1">
            <a:prstTxWarp prst="textNoShape">
              <a:avLst/>
            </a:prstTxWarp>
          </a:bodyPr>
          <a:lstStyle/>
          <a:p>
            <a:pPr>
              <a:buFont typeface="Wingdings" pitchFamily="2" charset="2"/>
              <a:buNone/>
              <a:defRPr/>
            </a:pPr>
            <a:r>
              <a:rPr lang="zh-CN" altLang="en-US" sz="2400" dirty="0" smtClean="0">
                <a:latin typeface="宋体" pitchFamily="2" charset="-122"/>
              </a:rPr>
              <a:t>在</a:t>
            </a:r>
            <a:r>
              <a:rPr lang="en-US" altLang="zh-CN" sz="2400" dirty="0" smtClean="0">
                <a:latin typeface="宋体" pitchFamily="2" charset="-122"/>
              </a:rPr>
              <a:t>Python</a:t>
            </a:r>
            <a:r>
              <a:rPr lang="zh-CN" altLang="en-US" sz="2400" dirty="0" smtClean="0">
                <a:latin typeface="宋体" pitchFamily="2" charset="-122"/>
              </a:rPr>
              <a:t>中，不需要事先声明变量名及其类型，直接赋值即可创建各种类型的对象变量。例如语句</a:t>
            </a:r>
          </a:p>
          <a:p>
            <a:pPr>
              <a:buFont typeface="Wingdings" pitchFamily="2" charset="2"/>
              <a:buNone/>
              <a:defRPr/>
            </a:pPr>
            <a:r>
              <a:rPr lang="en-US" altLang="zh-CN" sz="2400" dirty="0" smtClean="0">
                <a:latin typeface="宋体" pitchFamily="2" charset="-122"/>
              </a:rPr>
              <a:t>&gt;&gt;&gt; x = 3</a:t>
            </a:r>
          </a:p>
          <a:p>
            <a:pPr>
              <a:buFont typeface="Wingdings" pitchFamily="2" charset="2"/>
              <a:buNone/>
              <a:defRPr/>
            </a:pPr>
            <a:r>
              <a:rPr lang="zh-CN" altLang="en-US" sz="2400" dirty="0" smtClean="0">
                <a:latin typeface="宋体" pitchFamily="2" charset="-122"/>
              </a:rPr>
              <a:t>创建了整型变量</a:t>
            </a:r>
            <a:r>
              <a:rPr lang="en-US" altLang="zh-CN" sz="2400" dirty="0" smtClean="0">
                <a:latin typeface="宋体" pitchFamily="2" charset="-122"/>
              </a:rPr>
              <a:t>x</a:t>
            </a:r>
            <a:r>
              <a:rPr lang="zh-CN" altLang="en-US" sz="2400" dirty="0" smtClean="0">
                <a:latin typeface="宋体" pitchFamily="2" charset="-122"/>
              </a:rPr>
              <a:t>，并赋值为</a:t>
            </a:r>
            <a:r>
              <a:rPr lang="en-US" altLang="zh-CN" sz="2400" dirty="0" smtClean="0">
                <a:latin typeface="宋体" pitchFamily="2" charset="-122"/>
              </a:rPr>
              <a:t>3</a:t>
            </a:r>
            <a:r>
              <a:rPr lang="zh-CN" altLang="en-US" sz="2400" dirty="0" smtClean="0">
                <a:latin typeface="宋体" pitchFamily="2" charset="-122"/>
              </a:rPr>
              <a:t>，再例如语句</a:t>
            </a:r>
          </a:p>
          <a:p>
            <a:pPr>
              <a:buFont typeface="Wingdings" pitchFamily="2" charset="2"/>
              <a:buNone/>
              <a:defRPr/>
            </a:pPr>
            <a:r>
              <a:rPr lang="en-US" altLang="zh-CN" sz="2400" dirty="0" smtClean="0">
                <a:latin typeface="宋体" pitchFamily="2" charset="-122"/>
              </a:rPr>
              <a:t>&gt;&gt;&gt; x = 'Hello world.'</a:t>
            </a:r>
          </a:p>
          <a:p>
            <a:pPr>
              <a:buFont typeface="Wingdings" pitchFamily="2" charset="2"/>
              <a:buNone/>
              <a:defRPr/>
            </a:pPr>
            <a:r>
              <a:rPr lang="zh-CN" altLang="en-US" sz="2400" dirty="0" smtClean="0">
                <a:latin typeface="宋体" pitchFamily="2" charset="-122"/>
              </a:rPr>
              <a:t>创建了字符串变量</a:t>
            </a:r>
            <a:r>
              <a:rPr lang="en-US" altLang="zh-CN" sz="2400" dirty="0" smtClean="0">
                <a:latin typeface="宋体" pitchFamily="2" charset="-122"/>
              </a:rPr>
              <a:t>x</a:t>
            </a:r>
            <a:r>
              <a:rPr lang="zh-CN" altLang="en-US" sz="2400" dirty="0" smtClean="0">
                <a:latin typeface="宋体" pitchFamily="2" charset="-122"/>
              </a:rPr>
              <a:t>，并赋值为</a:t>
            </a:r>
            <a:r>
              <a:rPr lang="en-US" altLang="zh-CN" sz="2400" dirty="0" smtClean="0">
                <a:latin typeface="宋体" pitchFamily="2" charset="-122"/>
              </a:rPr>
              <a:t>'Hello world.'</a:t>
            </a:r>
            <a:r>
              <a:rPr lang="zh-CN" altLang="en-US" sz="2400" dirty="0" smtClean="0">
                <a:latin typeface="宋体" pitchFamily="2" charset="-122"/>
              </a:rPr>
              <a:t>。这一点适用于</a:t>
            </a:r>
            <a:r>
              <a:rPr lang="en-US" altLang="zh-CN" sz="2400" dirty="0" smtClean="0">
                <a:latin typeface="宋体" pitchFamily="2" charset="-122"/>
              </a:rPr>
              <a:t>Python</a:t>
            </a:r>
            <a:r>
              <a:rPr lang="zh-CN" altLang="en-US" sz="2400" dirty="0" smtClean="0">
                <a:latin typeface="宋体" pitchFamily="2" charset="-122"/>
              </a:rPr>
              <a:t>任意类型的对象。</a:t>
            </a:r>
          </a:p>
        </p:txBody>
      </p:sp>
      <p:sp>
        <p:nvSpPr>
          <p:cNvPr id="35842" name="标题 21506"/>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a:defRPr/>
            </a:pPr>
            <a:r>
              <a:rPr lang="en-US" altLang="zh-CN" dirty="0" smtClean="0"/>
              <a:t>1.4.2 Python</a:t>
            </a:r>
            <a:r>
              <a:rPr lang="zh-CN" altLang="en-US" dirty="0" smtClean="0"/>
              <a:t>变量</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22529"/>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a:defRPr/>
            </a:pPr>
            <a:r>
              <a:rPr lang="en-US" altLang="zh-CN" smtClean="0"/>
              <a:t>1.4.2 Python</a:t>
            </a:r>
            <a:r>
              <a:rPr lang="zh-CN" altLang="en-US" smtClean="0"/>
              <a:t>变量</a:t>
            </a:r>
          </a:p>
        </p:txBody>
      </p:sp>
      <p:sp>
        <p:nvSpPr>
          <p:cNvPr id="36866" name="文本占位符 22530"/>
          <p:cNvSpPr>
            <a:spLocks noGrp="1" noChangeArrowheads="1"/>
          </p:cNvSpPr>
          <p:nvPr>
            <p:ph idx="1"/>
          </p:nvPr>
        </p:nvSpPr>
        <p:spPr bwMode="auto">
          <a:xfrm>
            <a:off x="457200" y="1484313"/>
            <a:ext cx="8291513" cy="5113337"/>
          </a:xfrm>
        </p:spPr>
        <p:txBody>
          <a:bodyPr vert="horz" wrap="square" lIns="91440" tIns="45720" rIns="91440" bIns="45720" numCol="1" anchor="t" anchorCtr="0" compatLnSpc="1">
            <a:prstTxWarp prst="textNoShape">
              <a:avLst/>
            </a:prstTxWarp>
          </a:bodyPr>
          <a:lstStyle/>
          <a:p>
            <a:pPr>
              <a:lnSpc>
                <a:spcPct val="80000"/>
              </a:lnSpc>
              <a:defRPr/>
            </a:pPr>
            <a:r>
              <a:rPr lang="zh-CN" altLang="en-US" sz="1800" dirty="0" smtClean="0">
                <a:latin typeface="宋体" pitchFamily="2" charset="-122"/>
              </a:rPr>
              <a:t>虽然不需要在使用之前显式地声明变量及其类型，但是</a:t>
            </a:r>
            <a:r>
              <a:rPr lang="en-US" altLang="zh-CN" sz="1800" dirty="0" smtClean="0">
                <a:latin typeface="宋体" pitchFamily="2" charset="-122"/>
              </a:rPr>
              <a:t>Python</a:t>
            </a:r>
            <a:r>
              <a:rPr lang="zh-CN" altLang="en-US" sz="1800" dirty="0" smtClean="0">
                <a:latin typeface="宋体" pitchFamily="2" charset="-122"/>
              </a:rPr>
              <a:t>仍属于强类型编程语言，</a:t>
            </a:r>
            <a:r>
              <a:rPr lang="en-US" altLang="zh-CN" sz="1800" dirty="0" smtClean="0">
                <a:latin typeface="宋体" pitchFamily="2" charset="-122"/>
              </a:rPr>
              <a:t>Python</a:t>
            </a:r>
            <a:r>
              <a:rPr lang="zh-CN" altLang="en-US" sz="1800" dirty="0" smtClean="0">
                <a:latin typeface="宋体" pitchFamily="2" charset="-122"/>
              </a:rPr>
              <a:t>解释器会根据赋值或运算来自动推断变量类型。每种类型支持的运算也不完全一样，因此在使用变量时需要程序员自己确定所进行的运算是否合适，以免出现异常或者意料之外的结果。同一个运算符对于不同类型数据操作的含义和计算结果也是不一样的，后面会进行介绍。另外，</a:t>
            </a:r>
            <a:r>
              <a:rPr lang="en-US" altLang="zh-CN" sz="1800" dirty="0" smtClean="0">
                <a:latin typeface="宋体" pitchFamily="2" charset="-122"/>
              </a:rPr>
              <a:t>Python</a:t>
            </a:r>
            <a:r>
              <a:rPr lang="zh-CN" altLang="en-US" sz="1800" dirty="0" smtClean="0">
                <a:latin typeface="宋体" pitchFamily="2" charset="-122"/>
              </a:rPr>
              <a:t>还是一种动态类型语言，也就是说，变量的类型是可以随时变化的。</a:t>
            </a:r>
          </a:p>
          <a:p>
            <a:pPr>
              <a:lnSpc>
                <a:spcPct val="80000"/>
              </a:lnSpc>
              <a:buFont typeface="Wingdings" pitchFamily="2" charset="2"/>
              <a:buNone/>
              <a:defRPr/>
            </a:pPr>
            <a:r>
              <a:rPr lang="en-US" altLang="zh-CN" sz="1800" dirty="0" smtClean="0">
                <a:latin typeface="宋体" pitchFamily="2" charset="-122"/>
              </a:rPr>
              <a:t>&gt;&gt;&gt; x = 3</a:t>
            </a:r>
          </a:p>
          <a:p>
            <a:pPr>
              <a:lnSpc>
                <a:spcPct val="80000"/>
              </a:lnSpc>
              <a:buFont typeface="Wingdings" pitchFamily="2" charset="2"/>
              <a:buNone/>
              <a:defRPr/>
            </a:pPr>
            <a:r>
              <a:rPr lang="en-US" altLang="zh-CN" sz="1800" dirty="0" smtClean="0">
                <a:latin typeface="宋体" pitchFamily="2" charset="-122"/>
              </a:rPr>
              <a:t>&gt;&gt;&gt; print(type(x))</a:t>
            </a:r>
          </a:p>
          <a:p>
            <a:pPr>
              <a:lnSpc>
                <a:spcPct val="80000"/>
              </a:lnSpc>
              <a:buFont typeface="Wingdings" pitchFamily="2" charset="2"/>
              <a:buNone/>
              <a:defRPr/>
            </a:pPr>
            <a:r>
              <a:rPr lang="en-US" altLang="zh-CN" sz="1800" dirty="0" smtClean="0">
                <a:latin typeface="宋体" pitchFamily="2" charset="-122"/>
              </a:rPr>
              <a:t>&lt;class '</a:t>
            </a:r>
            <a:r>
              <a:rPr lang="en-US" altLang="zh-CN" sz="1800" dirty="0" err="1" smtClean="0">
                <a:latin typeface="宋体" pitchFamily="2" charset="-122"/>
              </a:rPr>
              <a:t>int</a:t>
            </a:r>
            <a:r>
              <a:rPr lang="en-US" altLang="zh-CN" sz="1800" dirty="0" smtClean="0">
                <a:latin typeface="宋体" pitchFamily="2" charset="-122"/>
              </a:rPr>
              <a:t>'&gt;</a:t>
            </a:r>
          </a:p>
          <a:p>
            <a:pPr>
              <a:lnSpc>
                <a:spcPct val="80000"/>
              </a:lnSpc>
              <a:buFont typeface="Wingdings" pitchFamily="2" charset="2"/>
              <a:buNone/>
              <a:defRPr/>
            </a:pPr>
            <a:r>
              <a:rPr lang="en-US" altLang="zh-CN" sz="1800" dirty="0" smtClean="0">
                <a:latin typeface="宋体" pitchFamily="2" charset="-122"/>
              </a:rPr>
              <a:t>&gt;&gt;&gt; x = 'Hello world.'</a:t>
            </a:r>
          </a:p>
          <a:p>
            <a:pPr>
              <a:lnSpc>
                <a:spcPct val="80000"/>
              </a:lnSpc>
              <a:buFont typeface="Wingdings" pitchFamily="2" charset="2"/>
              <a:buNone/>
              <a:defRPr/>
            </a:pPr>
            <a:r>
              <a:rPr lang="en-US" altLang="zh-CN" sz="1800" dirty="0" smtClean="0">
                <a:latin typeface="宋体" pitchFamily="2" charset="-122"/>
              </a:rPr>
              <a:t>&gt;&gt;&gt; print(type(x))</a:t>
            </a:r>
          </a:p>
          <a:p>
            <a:pPr>
              <a:lnSpc>
                <a:spcPct val="80000"/>
              </a:lnSpc>
              <a:buFont typeface="Wingdings" pitchFamily="2" charset="2"/>
              <a:buNone/>
              <a:defRPr/>
            </a:pPr>
            <a:r>
              <a:rPr lang="en-US" altLang="zh-CN" sz="1800" dirty="0" smtClean="0">
                <a:latin typeface="宋体" pitchFamily="2" charset="-122"/>
              </a:rPr>
              <a:t>&lt;class '</a:t>
            </a:r>
            <a:r>
              <a:rPr lang="en-US" altLang="zh-CN" sz="1800" dirty="0" err="1" smtClean="0">
                <a:latin typeface="宋体" pitchFamily="2" charset="-122"/>
              </a:rPr>
              <a:t>str</a:t>
            </a:r>
            <a:r>
              <a:rPr lang="en-US" altLang="zh-CN" sz="1800" dirty="0" smtClean="0">
                <a:latin typeface="宋体" pitchFamily="2" charset="-122"/>
              </a:rPr>
              <a:t>'&gt;</a:t>
            </a:r>
          </a:p>
          <a:p>
            <a:pPr>
              <a:lnSpc>
                <a:spcPct val="80000"/>
              </a:lnSpc>
              <a:buFont typeface="Wingdings" pitchFamily="2" charset="2"/>
              <a:buNone/>
              <a:defRPr/>
            </a:pPr>
            <a:r>
              <a:rPr lang="en-US" altLang="zh-CN" sz="1800" dirty="0" smtClean="0">
                <a:latin typeface="宋体" pitchFamily="2" charset="-122"/>
              </a:rPr>
              <a:t>&gt;&gt;&gt; x = [1,2,3]</a:t>
            </a:r>
          </a:p>
          <a:p>
            <a:pPr>
              <a:lnSpc>
                <a:spcPct val="80000"/>
              </a:lnSpc>
              <a:buFont typeface="Wingdings" pitchFamily="2" charset="2"/>
              <a:buNone/>
              <a:defRPr/>
            </a:pPr>
            <a:r>
              <a:rPr lang="en-US" altLang="zh-CN" sz="1800" dirty="0" smtClean="0">
                <a:latin typeface="宋体" pitchFamily="2" charset="-122"/>
              </a:rPr>
              <a:t>&gt;&gt;&gt; print(type(x))</a:t>
            </a:r>
          </a:p>
          <a:p>
            <a:pPr>
              <a:lnSpc>
                <a:spcPct val="80000"/>
              </a:lnSpc>
              <a:buFont typeface="Wingdings" pitchFamily="2" charset="2"/>
              <a:buNone/>
              <a:defRPr/>
            </a:pPr>
            <a:r>
              <a:rPr lang="en-US" altLang="zh-CN" sz="1800" dirty="0" smtClean="0">
                <a:latin typeface="宋体" pitchFamily="2" charset="-122"/>
              </a:rPr>
              <a:t>&lt;class 'list'&gt;</a:t>
            </a:r>
          </a:p>
          <a:p>
            <a:pPr>
              <a:lnSpc>
                <a:spcPct val="80000"/>
              </a:lnSpc>
              <a:buFont typeface="Wingdings" pitchFamily="2" charset="2"/>
              <a:buNone/>
              <a:defRPr/>
            </a:pPr>
            <a:r>
              <a:rPr lang="en-US" altLang="zh-CN" sz="1800" dirty="0" smtClean="0">
                <a:latin typeface="宋体" pitchFamily="2" charset="-122"/>
              </a:rPr>
              <a:t>&gt;&gt;&gt; </a:t>
            </a:r>
            <a:r>
              <a:rPr lang="en-US" altLang="zh-CN" sz="1800" dirty="0" err="1" smtClean="0">
                <a:latin typeface="宋体" pitchFamily="2" charset="-122"/>
              </a:rPr>
              <a:t>isinstance</a:t>
            </a:r>
            <a:r>
              <a:rPr lang="en-US" altLang="zh-CN" sz="1800" dirty="0" smtClean="0">
                <a:latin typeface="宋体" pitchFamily="2" charset="-122"/>
              </a:rPr>
              <a:t>(3, </a:t>
            </a:r>
            <a:r>
              <a:rPr lang="en-US" altLang="zh-CN" sz="1800" dirty="0" err="1" smtClean="0">
                <a:latin typeface="宋体" pitchFamily="2" charset="-122"/>
              </a:rPr>
              <a:t>int</a:t>
            </a:r>
            <a:r>
              <a:rPr lang="en-US" altLang="zh-CN" sz="1800" dirty="0" smtClean="0">
                <a:latin typeface="宋体" pitchFamily="2" charset="-122"/>
              </a:rPr>
              <a:t>)</a:t>
            </a:r>
          </a:p>
          <a:p>
            <a:pPr>
              <a:lnSpc>
                <a:spcPct val="80000"/>
              </a:lnSpc>
              <a:buFont typeface="Wingdings" pitchFamily="2" charset="2"/>
              <a:buNone/>
              <a:defRPr/>
            </a:pPr>
            <a:r>
              <a:rPr lang="en-US" altLang="zh-CN" sz="1800" dirty="0" smtClean="0">
                <a:latin typeface="宋体" pitchFamily="2" charset="-122"/>
              </a:rPr>
              <a:t>True</a:t>
            </a:r>
          </a:p>
          <a:p>
            <a:pPr>
              <a:lnSpc>
                <a:spcPct val="80000"/>
              </a:lnSpc>
              <a:buFont typeface="Wingdings" pitchFamily="2" charset="2"/>
              <a:buNone/>
              <a:defRPr/>
            </a:pPr>
            <a:r>
              <a:rPr lang="en-US" altLang="zh-CN" sz="1800" dirty="0" smtClean="0">
                <a:latin typeface="宋体" pitchFamily="2" charset="-122"/>
              </a:rPr>
              <a:t>&gt;&gt;&gt; </a:t>
            </a:r>
            <a:r>
              <a:rPr lang="en-US" altLang="zh-CN" sz="1800" dirty="0" err="1" smtClean="0">
                <a:latin typeface="宋体" pitchFamily="2" charset="-122"/>
              </a:rPr>
              <a:t>isinstance</a:t>
            </a:r>
            <a:r>
              <a:rPr lang="en-US" altLang="zh-CN" sz="1800" dirty="0" smtClean="0">
                <a:latin typeface="宋体" pitchFamily="2" charset="-122"/>
              </a:rPr>
              <a:t>('Hello world', </a:t>
            </a:r>
            <a:r>
              <a:rPr lang="en-US" altLang="zh-CN" sz="1800" dirty="0" err="1" smtClean="0">
                <a:latin typeface="宋体" pitchFamily="2" charset="-122"/>
              </a:rPr>
              <a:t>str</a:t>
            </a:r>
            <a:r>
              <a:rPr lang="en-US" altLang="zh-CN" sz="1800" dirty="0" smtClean="0">
                <a:latin typeface="宋体" pitchFamily="2" charset="-122"/>
              </a:rPr>
              <a:t>)</a:t>
            </a:r>
          </a:p>
          <a:p>
            <a:pPr>
              <a:lnSpc>
                <a:spcPct val="80000"/>
              </a:lnSpc>
              <a:buFont typeface="Wingdings" pitchFamily="2" charset="2"/>
              <a:buNone/>
              <a:defRPr/>
            </a:pPr>
            <a:r>
              <a:rPr lang="en-US" altLang="zh-CN" sz="1800" dirty="0" smtClean="0">
                <a:latin typeface="宋体" pitchFamily="2" charset="-122"/>
              </a:rPr>
              <a:t>True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23553"/>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a:defRPr/>
            </a:pPr>
            <a:r>
              <a:rPr lang="en-US" altLang="zh-CN" smtClean="0"/>
              <a:t>1.4.2 Python</a:t>
            </a:r>
            <a:r>
              <a:rPr lang="zh-CN" altLang="en-US" smtClean="0"/>
              <a:t>变量</a:t>
            </a:r>
          </a:p>
        </p:txBody>
      </p:sp>
      <p:sp>
        <p:nvSpPr>
          <p:cNvPr id="37890" name="文本占位符 23554"/>
          <p:cNvSpPr>
            <a:spLocks noGrp="1" noChangeArrowheads="1"/>
          </p:cNvSpPr>
          <p:nvPr>
            <p:ph idx="1"/>
          </p:nvPr>
        </p:nvSpPr>
        <p:spPr bwMode="auto"/>
        <p:txBody>
          <a:bodyPr vert="horz" wrap="square" lIns="91440" tIns="45720" rIns="91440" bIns="45720" numCol="1" anchor="t" anchorCtr="0" compatLnSpc="1">
            <a:prstTxWarp prst="textNoShape">
              <a:avLst/>
            </a:prstTxWarp>
          </a:bodyPr>
          <a:lstStyle/>
          <a:p>
            <a:pPr>
              <a:spcBef>
                <a:spcPct val="5000"/>
              </a:spcBef>
              <a:defRPr/>
            </a:pPr>
            <a:r>
              <a:rPr lang="zh-CN" altLang="en-US" sz="2400" dirty="0" smtClean="0"/>
              <a:t>内置函数</a:t>
            </a:r>
            <a:r>
              <a:rPr lang="en-US" altLang="zh-CN" sz="2400" dirty="0" smtClean="0"/>
              <a:t>type()</a:t>
            </a:r>
            <a:r>
              <a:rPr lang="zh-CN" altLang="en-US" sz="2400" dirty="0" smtClean="0"/>
              <a:t>用来返回变量类型，内置函数</a:t>
            </a:r>
            <a:r>
              <a:rPr lang="en-US" altLang="zh-CN" sz="2400" dirty="0" err="1" smtClean="0"/>
              <a:t>isinstance</a:t>
            </a:r>
            <a:r>
              <a:rPr lang="en-US" altLang="zh-CN" sz="2400" dirty="0" smtClean="0"/>
              <a:t>()</a:t>
            </a:r>
            <a:r>
              <a:rPr lang="zh-CN" altLang="en-US" sz="2400" dirty="0" smtClean="0"/>
              <a:t>用来测试对象是否为指定类型的实例。代码中首先创建了整型变量</a:t>
            </a:r>
            <a:r>
              <a:rPr lang="en-US" altLang="zh-CN" sz="2400" dirty="0" smtClean="0"/>
              <a:t>x</a:t>
            </a:r>
            <a:r>
              <a:rPr lang="zh-CN" altLang="en-US" sz="2400" dirty="0" smtClean="0"/>
              <a:t>，然后又分别创建了字符串和列表类型的变量</a:t>
            </a:r>
            <a:r>
              <a:rPr lang="en-US" altLang="zh-CN" sz="2400" dirty="0" smtClean="0"/>
              <a:t>x</a:t>
            </a:r>
            <a:r>
              <a:rPr lang="zh-CN" altLang="en-US" sz="2400" dirty="0" smtClean="0"/>
              <a:t>。当创建了字符串类型的变量</a:t>
            </a:r>
            <a:r>
              <a:rPr lang="en-US" altLang="zh-CN" sz="2400" dirty="0" smtClean="0"/>
              <a:t>x</a:t>
            </a:r>
            <a:r>
              <a:rPr lang="zh-CN" altLang="en-US" sz="2400" dirty="0" smtClean="0"/>
              <a:t>之后，之前创建的整型变量</a:t>
            </a:r>
            <a:r>
              <a:rPr lang="en-US" altLang="zh-CN" sz="2400" dirty="0" smtClean="0"/>
              <a:t>x</a:t>
            </a:r>
            <a:r>
              <a:rPr lang="zh-CN" altLang="en-US" sz="2400" dirty="0" smtClean="0"/>
              <a:t>自动失效，创建列表对象</a:t>
            </a:r>
            <a:r>
              <a:rPr lang="en-US" altLang="zh-CN" sz="2400" dirty="0" smtClean="0"/>
              <a:t>x</a:t>
            </a:r>
            <a:r>
              <a:rPr lang="zh-CN" altLang="en-US" sz="2400" dirty="0" smtClean="0"/>
              <a:t>之后，之前创建的字符串变量</a:t>
            </a:r>
            <a:r>
              <a:rPr lang="en-US" altLang="zh-CN" sz="2400" dirty="0" smtClean="0"/>
              <a:t>x</a:t>
            </a:r>
            <a:r>
              <a:rPr lang="zh-CN" altLang="en-US" sz="2400" dirty="0" smtClean="0"/>
              <a:t>自动失效。可以将该模型理解为“状态机”，在显式修改其类型或删除之前，变量将一直保持上次的类型。</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24577"/>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a:defRPr/>
            </a:pPr>
            <a:r>
              <a:rPr lang="en-US" altLang="zh-CN" smtClean="0"/>
              <a:t>1.4.2 Python</a:t>
            </a:r>
            <a:r>
              <a:rPr lang="zh-CN" altLang="en-US" smtClean="0"/>
              <a:t>变量</a:t>
            </a:r>
          </a:p>
        </p:txBody>
      </p:sp>
      <p:sp>
        <p:nvSpPr>
          <p:cNvPr id="38914" name="文本占位符 24578"/>
          <p:cNvSpPr>
            <a:spLocks noGrp="1" noChangeArrowheads="1"/>
          </p:cNvSpPr>
          <p:nvPr>
            <p:ph idx="1"/>
          </p:nvPr>
        </p:nvSpPr>
        <p:spPr bwMode="auto"/>
        <p:txBody>
          <a:bodyPr vert="horz" wrap="square" lIns="91440" tIns="45720" rIns="91440" bIns="45720" numCol="1" anchor="t" anchorCtr="0" compatLnSpc="1">
            <a:prstTxWarp prst="textNoShape">
              <a:avLst/>
            </a:prstTxWarp>
          </a:bodyPr>
          <a:lstStyle/>
          <a:p>
            <a:pPr>
              <a:lnSpc>
                <a:spcPct val="80000"/>
              </a:lnSpc>
              <a:defRPr/>
            </a:pPr>
            <a:r>
              <a:rPr lang="zh-CN" altLang="en-US" sz="1600" dirty="0" smtClean="0">
                <a:latin typeface="宋体" pitchFamily="2" charset="-122"/>
              </a:rPr>
              <a:t>在大多数情况下，如果变量出现在赋值运算符或复合赋值运算符（例如</a:t>
            </a:r>
            <a:r>
              <a:rPr lang="en-US" altLang="zh-CN" sz="1600" dirty="0" smtClean="0">
                <a:latin typeface="宋体" pitchFamily="2" charset="-122"/>
              </a:rPr>
              <a:t>+=</a:t>
            </a:r>
            <a:r>
              <a:rPr lang="zh-CN" altLang="en-US" sz="1600" dirty="0" smtClean="0">
                <a:latin typeface="宋体" pitchFamily="2" charset="-122"/>
              </a:rPr>
              <a:t>、</a:t>
            </a:r>
            <a:r>
              <a:rPr lang="en-US" altLang="zh-CN" sz="1600" dirty="0" smtClean="0">
                <a:latin typeface="宋体" pitchFamily="2" charset="-122"/>
              </a:rPr>
              <a:t>*=</a:t>
            </a:r>
            <a:r>
              <a:rPr lang="zh-CN" altLang="en-US" sz="1600" dirty="0" smtClean="0">
                <a:latin typeface="宋体" pitchFamily="2" charset="-122"/>
              </a:rPr>
              <a:t>等等）的左边则表示创建变量或修改变量的值，否则表示引用该变量的值，这一点同样适用于使用下标来访问列表、字典等可变序列以及其他自定义对象中元素的情况。例如下面的代码：</a:t>
            </a:r>
          </a:p>
          <a:p>
            <a:pPr>
              <a:lnSpc>
                <a:spcPct val="80000"/>
              </a:lnSpc>
              <a:buFont typeface="Wingdings" pitchFamily="2" charset="2"/>
              <a:buNone/>
              <a:defRPr/>
            </a:pPr>
            <a:r>
              <a:rPr lang="en-US" altLang="zh-CN" sz="1600" dirty="0" smtClean="0">
                <a:latin typeface="宋体" pitchFamily="2" charset="-122"/>
              </a:rPr>
              <a:t>&gt;&gt;&gt; x = 3 #</a:t>
            </a:r>
            <a:r>
              <a:rPr lang="zh-CN" altLang="en-US" sz="1600" dirty="0" smtClean="0">
                <a:latin typeface="宋体" pitchFamily="2" charset="-122"/>
              </a:rPr>
              <a:t>创建整型变量</a:t>
            </a:r>
          </a:p>
          <a:p>
            <a:pPr>
              <a:lnSpc>
                <a:spcPct val="80000"/>
              </a:lnSpc>
              <a:buFont typeface="Wingdings" pitchFamily="2" charset="2"/>
              <a:buNone/>
              <a:defRPr/>
            </a:pPr>
            <a:r>
              <a:rPr lang="en-US" altLang="zh-CN" sz="1600" dirty="0" smtClean="0">
                <a:latin typeface="宋体" pitchFamily="2" charset="-122"/>
              </a:rPr>
              <a:t>&gt;&gt;&gt; print(x**2)</a:t>
            </a:r>
          </a:p>
          <a:p>
            <a:pPr>
              <a:lnSpc>
                <a:spcPct val="80000"/>
              </a:lnSpc>
              <a:buFont typeface="Wingdings" pitchFamily="2" charset="2"/>
              <a:buNone/>
              <a:defRPr/>
            </a:pPr>
            <a:r>
              <a:rPr lang="en-US" altLang="zh-CN" sz="1600" dirty="0" smtClean="0">
                <a:latin typeface="宋体" pitchFamily="2" charset="-122"/>
              </a:rPr>
              <a:t>9</a:t>
            </a:r>
          </a:p>
          <a:p>
            <a:pPr>
              <a:lnSpc>
                <a:spcPct val="80000"/>
              </a:lnSpc>
              <a:buFont typeface="Wingdings" pitchFamily="2" charset="2"/>
              <a:buNone/>
              <a:defRPr/>
            </a:pPr>
            <a:r>
              <a:rPr lang="en-US" altLang="zh-CN" sz="1600" dirty="0" smtClean="0">
                <a:latin typeface="宋体" pitchFamily="2" charset="-122"/>
              </a:rPr>
              <a:t>&gt;&gt;&gt; x += 6 #</a:t>
            </a:r>
            <a:r>
              <a:rPr lang="zh-CN" altLang="en-US" sz="1600" dirty="0" smtClean="0">
                <a:latin typeface="宋体" pitchFamily="2" charset="-122"/>
              </a:rPr>
              <a:t>修改变量值</a:t>
            </a:r>
          </a:p>
          <a:p>
            <a:pPr>
              <a:lnSpc>
                <a:spcPct val="80000"/>
              </a:lnSpc>
              <a:buFont typeface="Wingdings" pitchFamily="2" charset="2"/>
              <a:buNone/>
              <a:defRPr/>
            </a:pPr>
            <a:r>
              <a:rPr lang="en-US" altLang="zh-CN" sz="1600" dirty="0" smtClean="0">
                <a:latin typeface="宋体" pitchFamily="2" charset="-122"/>
              </a:rPr>
              <a:t>&gt;&gt;&gt; print(x) #</a:t>
            </a:r>
            <a:r>
              <a:rPr lang="zh-CN" altLang="en-US" sz="1600" dirty="0" smtClean="0">
                <a:latin typeface="宋体" pitchFamily="2" charset="-122"/>
              </a:rPr>
              <a:t>读取变量值并输出显示</a:t>
            </a:r>
          </a:p>
          <a:p>
            <a:pPr>
              <a:lnSpc>
                <a:spcPct val="80000"/>
              </a:lnSpc>
              <a:buFont typeface="Wingdings" pitchFamily="2" charset="2"/>
              <a:buNone/>
              <a:defRPr/>
            </a:pPr>
            <a:r>
              <a:rPr lang="en-US" altLang="zh-CN" sz="1600" dirty="0" smtClean="0">
                <a:latin typeface="宋体" pitchFamily="2" charset="-122"/>
              </a:rPr>
              <a:t>9</a:t>
            </a:r>
          </a:p>
          <a:p>
            <a:pPr>
              <a:lnSpc>
                <a:spcPct val="80000"/>
              </a:lnSpc>
              <a:buFont typeface="Wingdings" pitchFamily="2" charset="2"/>
              <a:buNone/>
              <a:defRPr/>
            </a:pPr>
            <a:r>
              <a:rPr lang="en-US" altLang="zh-CN" sz="1600" dirty="0" smtClean="0">
                <a:latin typeface="宋体" pitchFamily="2" charset="-122"/>
              </a:rPr>
              <a:t>&gt;&gt;&gt; x = [1,2,3] #</a:t>
            </a:r>
            <a:r>
              <a:rPr lang="zh-CN" altLang="en-US" sz="1600" dirty="0" smtClean="0">
                <a:latin typeface="宋体" pitchFamily="2" charset="-122"/>
              </a:rPr>
              <a:t>创建列表对象</a:t>
            </a:r>
          </a:p>
          <a:p>
            <a:pPr>
              <a:lnSpc>
                <a:spcPct val="80000"/>
              </a:lnSpc>
              <a:buFont typeface="Wingdings" pitchFamily="2" charset="2"/>
              <a:buNone/>
              <a:defRPr/>
            </a:pPr>
            <a:r>
              <a:rPr lang="en-US" altLang="zh-CN" sz="1600" dirty="0" smtClean="0">
                <a:latin typeface="宋体" pitchFamily="2" charset="-122"/>
              </a:rPr>
              <a:t>&gt;&gt;&gt; print(x)</a:t>
            </a:r>
          </a:p>
          <a:p>
            <a:pPr>
              <a:lnSpc>
                <a:spcPct val="80000"/>
              </a:lnSpc>
              <a:buFont typeface="Wingdings" pitchFamily="2" charset="2"/>
              <a:buNone/>
              <a:defRPr/>
            </a:pPr>
            <a:r>
              <a:rPr lang="en-US" altLang="zh-CN" sz="1600" dirty="0" smtClean="0">
                <a:latin typeface="宋体" pitchFamily="2" charset="-122"/>
              </a:rPr>
              <a:t>[1, 2, 3]</a:t>
            </a:r>
          </a:p>
          <a:p>
            <a:pPr>
              <a:lnSpc>
                <a:spcPct val="80000"/>
              </a:lnSpc>
              <a:buFont typeface="Wingdings" pitchFamily="2" charset="2"/>
              <a:buNone/>
              <a:defRPr/>
            </a:pPr>
            <a:r>
              <a:rPr lang="en-US" altLang="zh-CN" sz="1600" dirty="0" smtClean="0">
                <a:latin typeface="宋体" pitchFamily="2" charset="-122"/>
              </a:rPr>
              <a:t>&gt;&gt;&gt; x[1] = 5 #</a:t>
            </a:r>
            <a:r>
              <a:rPr lang="zh-CN" altLang="en-US" sz="1600" dirty="0" smtClean="0">
                <a:latin typeface="宋体" pitchFamily="2" charset="-122"/>
              </a:rPr>
              <a:t>修改列表元素值</a:t>
            </a:r>
          </a:p>
          <a:p>
            <a:pPr>
              <a:lnSpc>
                <a:spcPct val="80000"/>
              </a:lnSpc>
              <a:buFont typeface="Wingdings" pitchFamily="2" charset="2"/>
              <a:buNone/>
              <a:defRPr/>
            </a:pPr>
            <a:r>
              <a:rPr lang="en-US" altLang="zh-CN" sz="1600" dirty="0" smtClean="0">
                <a:latin typeface="宋体" pitchFamily="2" charset="-122"/>
              </a:rPr>
              <a:t>&gt;&gt;&gt; print(x) #</a:t>
            </a:r>
            <a:r>
              <a:rPr lang="zh-CN" altLang="en-US" sz="1600" dirty="0" smtClean="0">
                <a:latin typeface="宋体" pitchFamily="2" charset="-122"/>
              </a:rPr>
              <a:t>输出显示整个列表</a:t>
            </a:r>
          </a:p>
          <a:p>
            <a:pPr>
              <a:lnSpc>
                <a:spcPct val="80000"/>
              </a:lnSpc>
              <a:buFont typeface="Wingdings" pitchFamily="2" charset="2"/>
              <a:buNone/>
              <a:defRPr/>
            </a:pPr>
            <a:r>
              <a:rPr lang="en-US" altLang="zh-CN" sz="1600" dirty="0" smtClean="0">
                <a:latin typeface="宋体" pitchFamily="2" charset="-122"/>
              </a:rPr>
              <a:t>[1, 5, 3]</a:t>
            </a:r>
          </a:p>
          <a:p>
            <a:pPr>
              <a:lnSpc>
                <a:spcPct val="80000"/>
              </a:lnSpc>
              <a:buFont typeface="Wingdings" pitchFamily="2" charset="2"/>
              <a:buNone/>
              <a:defRPr/>
            </a:pPr>
            <a:r>
              <a:rPr lang="en-US" altLang="zh-CN" sz="1600" dirty="0" smtClean="0">
                <a:latin typeface="宋体" pitchFamily="2" charset="-122"/>
              </a:rPr>
              <a:t>&gt;&gt;&gt; print(x[2]) #</a:t>
            </a:r>
            <a:r>
              <a:rPr lang="zh-CN" altLang="en-US" sz="1600" dirty="0" smtClean="0">
                <a:latin typeface="宋体" pitchFamily="2" charset="-122"/>
              </a:rPr>
              <a:t>输出显示列表指定元素</a:t>
            </a:r>
          </a:p>
          <a:p>
            <a:pPr>
              <a:lnSpc>
                <a:spcPct val="80000"/>
              </a:lnSpc>
              <a:buFont typeface="Wingdings" pitchFamily="2" charset="2"/>
              <a:buNone/>
              <a:defRPr/>
            </a:pPr>
            <a:r>
              <a:rPr lang="en-US" altLang="zh-CN" sz="1600" dirty="0" smtClean="0">
                <a:latin typeface="宋体" pitchFamily="2" charset="-122"/>
              </a:rPr>
              <a:t>3</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25601"/>
          <p:cNvSpPr>
            <a:spLocks noGrp="1"/>
          </p:cNvSpPr>
          <p:nvPr>
            <p:ph type="title"/>
          </p:nvPr>
        </p:nvSpPr>
        <p:spPr/>
        <p:txBody>
          <a:bodyPr/>
          <a:lstStyle/>
          <a:p>
            <a:pPr>
              <a:defRPr/>
            </a:pPr>
            <a:r>
              <a:rPr lang="en-US" altLang="zh-CN" noProof="1">
                <a:effectLst>
                  <a:outerShdw blurRad="38100" dist="38100" dir="2700000">
                    <a:srgbClr val="C0C0C0"/>
                  </a:outerShdw>
                </a:effectLst>
              </a:rPr>
              <a:t>1.4.2 Python</a:t>
            </a:r>
            <a:r>
              <a:rPr lang="zh-CN" altLang="en-US" noProof="1">
                <a:effectLst>
                  <a:outerShdw blurRad="38100" dist="38100" dir="2700000">
                    <a:srgbClr val="C0C0C0"/>
                  </a:outerShdw>
                </a:effectLst>
              </a:rPr>
              <a:t>变量</a:t>
            </a:r>
          </a:p>
        </p:txBody>
      </p:sp>
      <p:sp>
        <p:nvSpPr>
          <p:cNvPr id="25603" name="文本占位符 25602"/>
          <p:cNvSpPr>
            <a:spLocks noGrp="1"/>
          </p:cNvSpPr>
          <p:nvPr>
            <p:ph idx="1"/>
          </p:nvPr>
        </p:nvSpPr>
        <p:spPr/>
        <p:txBody>
          <a:bodyPr/>
          <a:lstStyle/>
          <a:p>
            <a:pPr>
              <a:lnSpc>
                <a:spcPct val="80000"/>
              </a:lnSpc>
              <a:buFont typeface="Wingdings" panose="05000000000000000000" charset="0"/>
              <a:buChar char="n"/>
              <a:defRPr/>
            </a:pPr>
            <a:r>
              <a:rPr lang="zh-CN" altLang="en-US" sz="2000" noProof="1">
                <a:latin typeface="宋体" panose="02010600030101010101" pitchFamily="2" charset="-122"/>
              </a:rPr>
              <a:t>字符串和元组属于不可变序列，这意味着不能通过下标的方式来修改其中的元素值，例如下面的代码试图修改元组中元素的值时抛出异常。</a:t>
            </a:r>
          </a:p>
          <a:p>
            <a:pPr marL="1905" indent="-344805">
              <a:lnSpc>
                <a:spcPct val="80000"/>
              </a:lnSpc>
              <a:buFont typeface="Wingdings" pitchFamily="2" charset="2"/>
              <a:buNone/>
              <a:defRPr/>
            </a:pPr>
            <a:r>
              <a:rPr lang="en-US" altLang="zh-CN" sz="2000" noProof="1">
                <a:latin typeface="宋体" panose="02010600030101010101" pitchFamily="2" charset="-122"/>
              </a:rPr>
              <a:t>&gt;&gt;&gt; x = (1,2,3)</a:t>
            </a:r>
          </a:p>
          <a:p>
            <a:pPr marL="1905" indent="-344805">
              <a:lnSpc>
                <a:spcPct val="80000"/>
              </a:lnSpc>
              <a:buFont typeface="Wingdings" pitchFamily="2" charset="2"/>
              <a:buNone/>
              <a:defRPr/>
            </a:pPr>
            <a:r>
              <a:rPr lang="en-US" altLang="zh-CN" sz="2000" noProof="1">
                <a:latin typeface="宋体" panose="02010600030101010101" pitchFamily="2" charset="-122"/>
              </a:rPr>
              <a:t>&gt;&gt;&gt; print(x)</a:t>
            </a:r>
          </a:p>
          <a:p>
            <a:pPr marL="1905" indent="-344805">
              <a:lnSpc>
                <a:spcPct val="80000"/>
              </a:lnSpc>
              <a:buFont typeface="Wingdings" pitchFamily="2" charset="2"/>
              <a:buNone/>
              <a:defRPr/>
            </a:pPr>
            <a:r>
              <a:rPr lang="en-US" altLang="zh-CN" sz="2000" noProof="1">
                <a:latin typeface="宋体" panose="02010600030101010101" pitchFamily="2" charset="-122"/>
              </a:rPr>
              <a:t>(1, 2, 3)</a:t>
            </a:r>
          </a:p>
          <a:p>
            <a:pPr marL="1905" indent="-344805">
              <a:lnSpc>
                <a:spcPct val="80000"/>
              </a:lnSpc>
              <a:buFont typeface="Wingdings" pitchFamily="2" charset="2"/>
              <a:buNone/>
              <a:defRPr/>
            </a:pPr>
            <a:r>
              <a:rPr lang="en-US" altLang="zh-CN" sz="2000" noProof="1">
                <a:latin typeface="宋体" panose="02010600030101010101" pitchFamily="2" charset="-122"/>
              </a:rPr>
              <a:t>&gt;&gt;&gt; x[1] = 5</a:t>
            </a:r>
          </a:p>
          <a:p>
            <a:pPr marL="1905" indent="-344805">
              <a:lnSpc>
                <a:spcPct val="80000"/>
              </a:lnSpc>
              <a:buFont typeface="Wingdings" pitchFamily="2" charset="2"/>
              <a:buNone/>
              <a:defRPr/>
            </a:pPr>
            <a:r>
              <a:rPr lang="en-US" altLang="zh-CN" sz="2000" noProof="1">
                <a:latin typeface="宋体" panose="02010600030101010101" pitchFamily="2" charset="-122"/>
              </a:rPr>
              <a:t>Traceback (most recent call last):</a:t>
            </a:r>
          </a:p>
          <a:p>
            <a:pPr marL="1905" indent="-344805">
              <a:lnSpc>
                <a:spcPct val="80000"/>
              </a:lnSpc>
              <a:buFont typeface="Wingdings" pitchFamily="2" charset="2"/>
              <a:buNone/>
              <a:defRPr/>
            </a:pPr>
            <a:r>
              <a:rPr lang="en-US" altLang="zh-CN" sz="2000" noProof="1">
                <a:latin typeface="宋体" panose="02010600030101010101" pitchFamily="2" charset="-122"/>
              </a:rPr>
              <a:t>  File "&lt;pyshell#7&gt;", line 1, in &lt;module&gt;</a:t>
            </a:r>
          </a:p>
          <a:p>
            <a:pPr marL="1905" indent="-344805">
              <a:lnSpc>
                <a:spcPct val="80000"/>
              </a:lnSpc>
              <a:buFont typeface="Wingdings" pitchFamily="2" charset="2"/>
              <a:buNone/>
              <a:defRPr/>
            </a:pPr>
            <a:r>
              <a:rPr lang="en-US" altLang="zh-CN" sz="2000" noProof="1">
                <a:latin typeface="宋体" panose="02010600030101010101" pitchFamily="2" charset="-122"/>
              </a:rPr>
              <a:t>    x[1] = 5</a:t>
            </a:r>
          </a:p>
          <a:p>
            <a:pPr marL="1905" indent="-344805">
              <a:lnSpc>
                <a:spcPct val="80000"/>
              </a:lnSpc>
              <a:buFont typeface="Wingdings" pitchFamily="2" charset="2"/>
              <a:buNone/>
              <a:defRPr/>
            </a:pPr>
            <a:r>
              <a:rPr lang="en-US" altLang="zh-CN" sz="2000" noProof="1">
                <a:latin typeface="宋体" panose="02010600030101010101" pitchFamily="2" charset="-122"/>
              </a:rPr>
              <a:t>TypeError: 'tuple' object does not support item assignment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26625"/>
          <p:cNvSpPr>
            <a:spLocks noGrp="1"/>
          </p:cNvSpPr>
          <p:nvPr>
            <p:ph type="title"/>
          </p:nvPr>
        </p:nvSpPr>
        <p:spPr/>
        <p:txBody>
          <a:bodyPr/>
          <a:lstStyle/>
          <a:p>
            <a:pPr>
              <a:defRPr/>
            </a:pPr>
            <a:r>
              <a:rPr lang="en-US" altLang="zh-CN" noProof="1">
                <a:effectLst>
                  <a:outerShdw blurRad="38100" dist="38100" dir="2700000">
                    <a:srgbClr val="C0C0C0"/>
                  </a:outerShdw>
                </a:effectLst>
              </a:rPr>
              <a:t>1.4.2 Python</a:t>
            </a:r>
            <a:r>
              <a:rPr lang="zh-CN" altLang="en-US" noProof="1">
                <a:effectLst>
                  <a:outerShdw blurRad="38100" dist="38100" dir="2700000">
                    <a:srgbClr val="C0C0C0"/>
                  </a:outerShdw>
                </a:effectLst>
              </a:rPr>
              <a:t>变量</a:t>
            </a:r>
          </a:p>
        </p:txBody>
      </p:sp>
      <p:sp>
        <p:nvSpPr>
          <p:cNvPr id="26627" name="文本占位符 26626"/>
          <p:cNvSpPr>
            <a:spLocks noGrp="1"/>
          </p:cNvSpPr>
          <p:nvPr>
            <p:ph idx="1"/>
          </p:nvPr>
        </p:nvSpPr>
        <p:spPr/>
        <p:txBody>
          <a:bodyPr/>
          <a:lstStyle/>
          <a:p>
            <a:pPr marL="285750" indent="-285750">
              <a:lnSpc>
                <a:spcPct val="80000"/>
              </a:lnSpc>
              <a:buFont typeface="Wingdings" panose="05000000000000000000" charset="0"/>
              <a:buChar char="n"/>
              <a:defRPr/>
            </a:pPr>
            <a:r>
              <a:rPr lang="zh-CN" altLang="en-US" sz="1800" noProof="1">
                <a:latin typeface="宋体" panose="02010600030101010101" pitchFamily="2" charset="-122"/>
              </a:rPr>
              <a:t>在</a:t>
            </a:r>
            <a:r>
              <a:rPr lang="en-US" altLang="zh-CN" sz="1800" noProof="1">
                <a:latin typeface="宋体" panose="02010600030101010101" pitchFamily="2" charset="-122"/>
              </a:rPr>
              <a:t>Python</a:t>
            </a:r>
            <a:r>
              <a:rPr lang="zh-CN" altLang="en-US" sz="1800" noProof="1">
                <a:latin typeface="宋体" panose="02010600030101010101" pitchFamily="2" charset="-122"/>
              </a:rPr>
              <a:t>中，允许多个变量指向同一个值，例如：</a:t>
            </a:r>
          </a:p>
          <a:p>
            <a:pPr marL="1905" indent="-344805">
              <a:lnSpc>
                <a:spcPct val="80000"/>
              </a:lnSpc>
              <a:buFont typeface="Wingdings" pitchFamily="2" charset="2"/>
              <a:buNone/>
              <a:defRPr/>
            </a:pPr>
            <a:r>
              <a:rPr lang="en-US" altLang="zh-CN" sz="1800" noProof="1">
                <a:latin typeface="宋体" panose="02010600030101010101" pitchFamily="2" charset="-122"/>
              </a:rPr>
              <a:t>&gt;&gt;&gt; x = 3</a:t>
            </a:r>
          </a:p>
          <a:p>
            <a:pPr marL="1905" indent="-344805">
              <a:lnSpc>
                <a:spcPct val="80000"/>
              </a:lnSpc>
              <a:buFont typeface="Wingdings" pitchFamily="2" charset="2"/>
              <a:buNone/>
              <a:defRPr/>
            </a:pPr>
            <a:r>
              <a:rPr lang="en-US" altLang="zh-CN" sz="1800" noProof="1">
                <a:latin typeface="宋体" panose="02010600030101010101" pitchFamily="2" charset="-122"/>
              </a:rPr>
              <a:t>&gt;&gt;&gt; id(x)</a:t>
            </a:r>
          </a:p>
          <a:p>
            <a:pPr marL="1905" indent="-344805">
              <a:lnSpc>
                <a:spcPct val="80000"/>
              </a:lnSpc>
              <a:buFont typeface="Wingdings" pitchFamily="2" charset="2"/>
              <a:buNone/>
              <a:defRPr/>
            </a:pPr>
            <a:r>
              <a:rPr lang="en-US" altLang="zh-CN" sz="1800" noProof="1">
                <a:latin typeface="宋体" panose="02010600030101010101" pitchFamily="2" charset="-122"/>
              </a:rPr>
              <a:t>1786684560</a:t>
            </a:r>
          </a:p>
          <a:p>
            <a:pPr marL="1905" indent="-344805">
              <a:lnSpc>
                <a:spcPct val="80000"/>
              </a:lnSpc>
              <a:buFont typeface="Wingdings" pitchFamily="2" charset="2"/>
              <a:buNone/>
              <a:defRPr/>
            </a:pPr>
            <a:r>
              <a:rPr lang="en-US" altLang="zh-CN" sz="1800" noProof="1">
                <a:latin typeface="宋体" panose="02010600030101010101" pitchFamily="2" charset="-122"/>
              </a:rPr>
              <a:t>&gt;&gt;&gt; y = x</a:t>
            </a:r>
          </a:p>
          <a:p>
            <a:pPr marL="1905" indent="-344805">
              <a:lnSpc>
                <a:spcPct val="80000"/>
              </a:lnSpc>
              <a:buFont typeface="Wingdings" pitchFamily="2" charset="2"/>
              <a:buNone/>
              <a:defRPr/>
            </a:pPr>
            <a:r>
              <a:rPr lang="en-US" altLang="zh-CN" sz="1800" noProof="1">
                <a:latin typeface="宋体" panose="02010600030101010101" pitchFamily="2" charset="-122"/>
              </a:rPr>
              <a:t>&gt;&gt;&gt; id(y)</a:t>
            </a:r>
          </a:p>
          <a:p>
            <a:pPr marL="1905" indent="-344805">
              <a:lnSpc>
                <a:spcPct val="80000"/>
              </a:lnSpc>
              <a:buFont typeface="Wingdings" pitchFamily="2" charset="2"/>
              <a:buNone/>
              <a:defRPr/>
            </a:pPr>
            <a:r>
              <a:rPr lang="en-US" altLang="zh-CN" sz="1800" noProof="1">
                <a:latin typeface="宋体" panose="02010600030101010101" pitchFamily="2" charset="-122"/>
              </a:rPr>
              <a:t>1786684560</a:t>
            </a:r>
          </a:p>
          <a:p>
            <a:pPr marL="285750" indent="-285750">
              <a:lnSpc>
                <a:spcPct val="80000"/>
              </a:lnSpc>
              <a:buFont typeface="Wingdings" panose="05000000000000000000" charset="0"/>
              <a:buChar char="n"/>
              <a:defRPr/>
            </a:pPr>
            <a:r>
              <a:rPr lang="zh-CN" altLang="en-US" sz="1800" noProof="1">
                <a:latin typeface="宋体" panose="02010600030101010101" pitchFamily="2" charset="-122"/>
              </a:rPr>
              <a:t>然而，需要注意的是，继续上面的示例代码，当为其中一个变量修改值以后，其内存地址将会变化，但这并不影响另一个变量，例如接着上面的代码再继续执行下面的代码：</a:t>
            </a:r>
          </a:p>
          <a:p>
            <a:pPr marL="1905" indent="-344805">
              <a:lnSpc>
                <a:spcPct val="80000"/>
              </a:lnSpc>
              <a:buFont typeface="Wingdings" pitchFamily="2" charset="2"/>
              <a:buNone/>
              <a:defRPr/>
            </a:pPr>
            <a:r>
              <a:rPr lang="en-US" altLang="zh-CN" sz="1800" noProof="1">
                <a:latin typeface="宋体" panose="02010600030101010101" pitchFamily="2" charset="-122"/>
              </a:rPr>
              <a:t>&gt;&gt;&gt; x += 6</a:t>
            </a:r>
          </a:p>
          <a:p>
            <a:pPr marL="1905" indent="-344805">
              <a:lnSpc>
                <a:spcPct val="80000"/>
              </a:lnSpc>
              <a:buFont typeface="Wingdings" pitchFamily="2" charset="2"/>
              <a:buNone/>
              <a:defRPr/>
            </a:pPr>
            <a:r>
              <a:rPr lang="en-US" altLang="zh-CN" sz="1800" noProof="1">
                <a:latin typeface="宋体" panose="02010600030101010101" pitchFamily="2" charset="-122"/>
              </a:rPr>
              <a:t>&gt;&gt;&gt; id(x)</a:t>
            </a:r>
          </a:p>
          <a:p>
            <a:pPr marL="1905" indent="-344805">
              <a:lnSpc>
                <a:spcPct val="80000"/>
              </a:lnSpc>
              <a:buFont typeface="Wingdings" pitchFamily="2" charset="2"/>
              <a:buNone/>
              <a:defRPr/>
            </a:pPr>
            <a:r>
              <a:rPr lang="en-US" altLang="zh-CN" sz="1800" noProof="1">
                <a:latin typeface="宋体" panose="02010600030101010101" pitchFamily="2" charset="-122"/>
              </a:rPr>
              <a:t>1786684752</a:t>
            </a:r>
          </a:p>
          <a:p>
            <a:pPr marL="1905" indent="-344805">
              <a:lnSpc>
                <a:spcPct val="80000"/>
              </a:lnSpc>
              <a:buFont typeface="Wingdings" pitchFamily="2" charset="2"/>
              <a:buNone/>
              <a:defRPr/>
            </a:pPr>
            <a:r>
              <a:rPr lang="en-US" altLang="zh-CN" sz="1800" noProof="1">
                <a:latin typeface="宋体" panose="02010600030101010101" pitchFamily="2" charset="-122"/>
              </a:rPr>
              <a:t>&gt;&gt;&gt; y</a:t>
            </a:r>
          </a:p>
          <a:p>
            <a:pPr marL="1905" indent="-344805">
              <a:lnSpc>
                <a:spcPct val="80000"/>
              </a:lnSpc>
              <a:buFont typeface="Wingdings" pitchFamily="2" charset="2"/>
              <a:buNone/>
              <a:defRPr/>
            </a:pPr>
            <a:r>
              <a:rPr lang="en-US" altLang="zh-CN" sz="1800" noProof="1">
                <a:latin typeface="宋体" panose="02010600030101010101" pitchFamily="2" charset="-122"/>
              </a:rPr>
              <a:t>3</a:t>
            </a:r>
          </a:p>
          <a:p>
            <a:pPr marL="1905" indent="-344805">
              <a:lnSpc>
                <a:spcPct val="80000"/>
              </a:lnSpc>
              <a:buFont typeface="Wingdings" pitchFamily="2" charset="2"/>
              <a:buNone/>
              <a:defRPr/>
            </a:pPr>
            <a:r>
              <a:rPr lang="en-US" altLang="zh-CN" sz="1800" noProof="1">
                <a:latin typeface="宋体" panose="02010600030101010101" pitchFamily="2" charset="-122"/>
              </a:rPr>
              <a:t>&gt;&gt;&gt; id(y)</a:t>
            </a:r>
          </a:p>
          <a:p>
            <a:pPr marL="1905" indent="-344805">
              <a:lnSpc>
                <a:spcPct val="80000"/>
              </a:lnSpc>
              <a:buFont typeface="Wingdings" pitchFamily="2" charset="2"/>
              <a:buNone/>
              <a:defRPr/>
            </a:pPr>
            <a:r>
              <a:rPr lang="en-US" altLang="zh-CN" sz="1800" noProof="1">
                <a:latin typeface="宋体" panose="02010600030101010101" pitchFamily="2" charset="-122"/>
              </a:rPr>
              <a:t>1786684560</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27649"/>
          <p:cNvSpPr>
            <a:spLocks noGrp="1"/>
          </p:cNvSpPr>
          <p:nvPr>
            <p:ph type="title"/>
          </p:nvPr>
        </p:nvSpPr>
        <p:spPr/>
        <p:txBody>
          <a:bodyPr/>
          <a:lstStyle/>
          <a:p>
            <a:pPr>
              <a:defRPr/>
            </a:pPr>
            <a:r>
              <a:rPr lang="en-US" altLang="zh-CN" noProof="1">
                <a:effectLst>
                  <a:outerShdw blurRad="38100" dist="38100" dir="2700000">
                    <a:srgbClr val="C0C0C0"/>
                  </a:outerShdw>
                </a:effectLst>
              </a:rPr>
              <a:t>1.4.2 Python</a:t>
            </a:r>
            <a:r>
              <a:rPr lang="zh-CN" altLang="en-US" noProof="1">
                <a:effectLst>
                  <a:outerShdw blurRad="38100" dist="38100" dir="2700000">
                    <a:srgbClr val="C0C0C0"/>
                  </a:outerShdw>
                </a:effectLst>
              </a:rPr>
              <a:t>变量</a:t>
            </a:r>
          </a:p>
        </p:txBody>
      </p:sp>
      <p:graphicFrame>
        <p:nvGraphicFramePr>
          <p:cNvPr id="38915" name="图片 82"/>
          <p:cNvGraphicFramePr>
            <a:graphicFrameLocks noChangeAspect="1"/>
          </p:cNvGraphicFramePr>
          <p:nvPr/>
        </p:nvGraphicFramePr>
        <p:xfrm>
          <a:off x="1679575" y="1639888"/>
          <a:ext cx="4922838" cy="1452562"/>
        </p:xfrm>
        <a:graphic>
          <a:graphicData uri="http://schemas.openxmlformats.org/presentationml/2006/ole">
            <mc:AlternateContent xmlns:mc="http://schemas.openxmlformats.org/markup-compatibility/2006">
              <mc:Choice xmlns:v="urn:schemas-microsoft-com:vml" Requires="v">
                <p:oleObj spid="_x0000_s38925" r:id="rId3" imgW="2535480" imgH="741960" progId="Visio.Drawing.11">
                  <p:embed/>
                </p:oleObj>
              </mc:Choice>
              <mc:Fallback>
                <p:oleObj r:id="rId3" imgW="2535480" imgH="741960" progId="Visio.Drawing.11">
                  <p:embed/>
                  <p:pic>
                    <p:nvPicPr>
                      <p:cNvPr id="0" name="图片 8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9575" y="1639888"/>
                        <a:ext cx="4922838" cy="145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8916" name="图片 83"/>
          <p:cNvGraphicFramePr>
            <a:graphicFrameLocks noChangeAspect="1"/>
          </p:cNvGraphicFramePr>
          <p:nvPr/>
        </p:nvGraphicFramePr>
        <p:xfrm>
          <a:off x="1677988" y="3522663"/>
          <a:ext cx="4857750" cy="2967037"/>
        </p:xfrm>
        <a:graphic>
          <a:graphicData uri="http://schemas.openxmlformats.org/presentationml/2006/ole">
            <mc:AlternateContent xmlns:mc="http://schemas.openxmlformats.org/markup-compatibility/2006">
              <mc:Choice xmlns:v="urn:schemas-microsoft-com:vml" Requires="v">
                <p:oleObj spid="_x0000_s38926" r:id="rId5" imgW="2535480" imgH="1549800" progId="Visio.Drawing.11">
                  <p:embed/>
                </p:oleObj>
              </mc:Choice>
              <mc:Fallback>
                <p:oleObj r:id="rId5" imgW="2535480" imgH="1549800" progId="Visio.Drawing.11">
                  <p:embed/>
                  <p:pic>
                    <p:nvPicPr>
                      <p:cNvPr id="0" name="图片 8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7988" y="3522663"/>
                        <a:ext cx="4857750" cy="296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28673"/>
          <p:cNvSpPr>
            <a:spLocks noGrp="1"/>
          </p:cNvSpPr>
          <p:nvPr>
            <p:ph type="title"/>
          </p:nvPr>
        </p:nvSpPr>
        <p:spPr/>
        <p:txBody>
          <a:bodyPr/>
          <a:lstStyle/>
          <a:p>
            <a:pPr>
              <a:defRPr/>
            </a:pPr>
            <a:r>
              <a:rPr lang="en-US" altLang="zh-CN" noProof="1">
                <a:effectLst>
                  <a:outerShdw blurRad="38100" dist="38100" dir="2700000">
                    <a:srgbClr val="C0C0C0"/>
                  </a:outerShdw>
                </a:effectLst>
              </a:rPr>
              <a:t>1.4.2 Python</a:t>
            </a:r>
            <a:r>
              <a:rPr lang="zh-CN" altLang="en-US" noProof="1">
                <a:effectLst>
                  <a:outerShdw blurRad="38100" dist="38100" dir="2700000">
                    <a:srgbClr val="C0C0C0"/>
                  </a:outerShdw>
                </a:effectLst>
              </a:rPr>
              <a:t>变量</a:t>
            </a:r>
          </a:p>
        </p:txBody>
      </p:sp>
      <p:sp>
        <p:nvSpPr>
          <p:cNvPr id="28675" name="文本占位符 28674"/>
          <p:cNvSpPr>
            <a:spLocks noGrp="1"/>
          </p:cNvSpPr>
          <p:nvPr>
            <p:ph idx="1"/>
          </p:nvPr>
        </p:nvSpPr>
        <p:spPr/>
        <p:txBody>
          <a:bodyPr/>
          <a:lstStyle/>
          <a:p>
            <a:pPr>
              <a:lnSpc>
                <a:spcPct val="80000"/>
              </a:lnSpc>
              <a:buFont typeface="Wingdings" panose="05000000000000000000" charset="0"/>
              <a:buChar char="n"/>
              <a:defRPr/>
            </a:pPr>
            <a:r>
              <a:rPr lang="en-US" altLang="zh-CN" sz="2400" noProof="1">
                <a:latin typeface="宋体" panose="02010600030101010101" pitchFamily="2" charset="-122"/>
              </a:rPr>
              <a:t>Python</a:t>
            </a:r>
            <a:r>
              <a:rPr lang="zh-CN" altLang="en-US" sz="2400" noProof="1">
                <a:latin typeface="宋体" panose="02010600030101010101" pitchFamily="2" charset="-122"/>
              </a:rPr>
              <a:t>采用的是基于值的内存管理方式，如果为不同变量赋值为相同值，这个值在内存中只有一份，多个变量指向同一块内存地址，前面的几段代码也说明了这个特点。再例如下面的代码：</a:t>
            </a:r>
          </a:p>
          <a:p>
            <a:pPr marL="1905" indent="-344805">
              <a:lnSpc>
                <a:spcPct val="80000"/>
              </a:lnSpc>
              <a:buFont typeface="Wingdings" pitchFamily="2" charset="2"/>
              <a:buNone/>
              <a:defRPr/>
            </a:pPr>
            <a:r>
              <a:rPr lang="en-US" altLang="zh-CN" sz="1800" noProof="1">
                <a:latin typeface="宋体" panose="02010600030101010101" pitchFamily="2" charset="-122"/>
              </a:rPr>
              <a:t>&gt;&gt;&gt; x = 3</a:t>
            </a:r>
          </a:p>
          <a:p>
            <a:pPr marL="1905" indent="-344805">
              <a:lnSpc>
                <a:spcPct val="80000"/>
              </a:lnSpc>
              <a:buFont typeface="Wingdings" pitchFamily="2" charset="2"/>
              <a:buNone/>
              <a:defRPr/>
            </a:pPr>
            <a:r>
              <a:rPr lang="en-US" altLang="zh-CN" sz="1800" noProof="1">
                <a:latin typeface="宋体" panose="02010600030101010101" pitchFamily="2" charset="-122"/>
              </a:rPr>
              <a:t>&gt;&gt;&gt; id(x)</a:t>
            </a:r>
          </a:p>
          <a:p>
            <a:pPr marL="1905" indent="-344805">
              <a:lnSpc>
                <a:spcPct val="80000"/>
              </a:lnSpc>
              <a:buFont typeface="Wingdings" pitchFamily="2" charset="2"/>
              <a:buNone/>
              <a:defRPr/>
            </a:pPr>
            <a:r>
              <a:rPr lang="en-US" altLang="zh-CN" sz="1800" noProof="1">
                <a:latin typeface="宋体" panose="02010600030101010101" pitchFamily="2" charset="-122"/>
              </a:rPr>
              <a:t>10417624</a:t>
            </a:r>
          </a:p>
          <a:p>
            <a:pPr marL="1905" indent="-344805">
              <a:lnSpc>
                <a:spcPct val="80000"/>
              </a:lnSpc>
              <a:buFont typeface="Wingdings" pitchFamily="2" charset="2"/>
              <a:buNone/>
              <a:defRPr/>
            </a:pPr>
            <a:r>
              <a:rPr lang="en-US" altLang="zh-CN" sz="1800" noProof="1">
                <a:latin typeface="宋体" panose="02010600030101010101" pitchFamily="2" charset="-122"/>
              </a:rPr>
              <a:t>&gt;&gt;&gt; y = 3</a:t>
            </a:r>
          </a:p>
          <a:p>
            <a:pPr marL="1905" indent="-344805">
              <a:lnSpc>
                <a:spcPct val="80000"/>
              </a:lnSpc>
              <a:buFont typeface="Wingdings" pitchFamily="2" charset="2"/>
              <a:buNone/>
              <a:defRPr/>
            </a:pPr>
            <a:r>
              <a:rPr lang="en-US" altLang="zh-CN" sz="1800" noProof="1">
                <a:latin typeface="宋体" panose="02010600030101010101" pitchFamily="2" charset="-122"/>
              </a:rPr>
              <a:t>&gt;&gt;&gt; id(y)</a:t>
            </a:r>
          </a:p>
          <a:p>
            <a:pPr marL="1905" indent="-344805">
              <a:lnSpc>
                <a:spcPct val="80000"/>
              </a:lnSpc>
              <a:buFont typeface="Wingdings" pitchFamily="2" charset="2"/>
              <a:buNone/>
              <a:defRPr/>
            </a:pPr>
            <a:r>
              <a:rPr lang="en-US" altLang="zh-CN" sz="1800" noProof="1">
                <a:latin typeface="宋体" panose="02010600030101010101" pitchFamily="2" charset="-122"/>
              </a:rPr>
              <a:t>10417624</a:t>
            </a:r>
          </a:p>
          <a:p>
            <a:pPr marL="1905" indent="-344805">
              <a:lnSpc>
                <a:spcPct val="80000"/>
              </a:lnSpc>
              <a:buFont typeface="Wingdings" pitchFamily="2" charset="2"/>
              <a:buNone/>
              <a:defRPr/>
            </a:pPr>
            <a:r>
              <a:rPr lang="en-US" altLang="zh-CN" sz="1800" noProof="1">
                <a:latin typeface="宋体" panose="02010600030101010101" pitchFamily="2" charset="-122"/>
              </a:rPr>
              <a:t>&gt;&gt;&gt; y = 5</a:t>
            </a:r>
          </a:p>
          <a:p>
            <a:pPr marL="1905" indent="-344805">
              <a:lnSpc>
                <a:spcPct val="80000"/>
              </a:lnSpc>
              <a:buFont typeface="Wingdings" pitchFamily="2" charset="2"/>
              <a:buNone/>
              <a:defRPr/>
            </a:pPr>
            <a:r>
              <a:rPr lang="en-US" altLang="zh-CN" sz="1800" noProof="1">
                <a:latin typeface="宋体" panose="02010600030101010101" pitchFamily="2" charset="-122"/>
              </a:rPr>
              <a:t>&gt;&gt;&gt; id(y)</a:t>
            </a:r>
          </a:p>
          <a:p>
            <a:pPr marL="1905" indent="-344805">
              <a:lnSpc>
                <a:spcPct val="80000"/>
              </a:lnSpc>
              <a:buFont typeface="Wingdings" pitchFamily="2" charset="2"/>
              <a:buNone/>
              <a:defRPr/>
            </a:pPr>
            <a:r>
              <a:rPr lang="en-US" altLang="zh-CN" sz="1800" noProof="1">
                <a:latin typeface="宋体" panose="02010600030101010101" pitchFamily="2" charset="-122"/>
              </a:rPr>
              <a:t>10417600</a:t>
            </a:r>
          </a:p>
          <a:p>
            <a:pPr marL="1905" indent="-344805">
              <a:lnSpc>
                <a:spcPct val="80000"/>
              </a:lnSpc>
              <a:buFont typeface="Wingdings" pitchFamily="2" charset="2"/>
              <a:buNone/>
              <a:defRPr/>
            </a:pPr>
            <a:r>
              <a:rPr lang="en-US" altLang="zh-CN" sz="1800" noProof="1">
                <a:latin typeface="宋体" panose="02010600030101010101" pitchFamily="2" charset="-122"/>
              </a:rPr>
              <a:t>&gt;&gt;&gt; id(x)</a:t>
            </a:r>
          </a:p>
          <a:p>
            <a:pPr marL="1905" indent="-344805">
              <a:lnSpc>
                <a:spcPct val="80000"/>
              </a:lnSpc>
              <a:buFont typeface="Wingdings" pitchFamily="2" charset="2"/>
              <a:buNone/>
              <a:defRPr/>
            </a:pPr>
            <a:r>
              <a:rPr lang="en-US" altLang="zh-CN" sz="1800" noProof="1">
                <a:latin typeface="宋体" panose="02010600030101010101" pitchFamily="2" charset="-122"/>
              </a:rPr>
              <a:t>10417624</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29697"/>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a:defRPr/>
            </a:pPr>
            <a:r>
              <a:rPr lang="en-US" altLang="zh-CN" smtClean="0"/>
              <a:t>1.4.2 Python</a:t>
            </a:r>
            <a:r>
              <a:rPr lang="zh-CN" altLang="en-US" smtClean="0"/>
              <a:t>变量</a:t>
            </a:r>
          </a:p>
        </p:txBody>
      </p:sp>
      <p:sp>
        <p:nvSpPr>
          <p:cNvPr id="44034" name="文本占位符 29698"/>
          <p:cNvSpPr>
            <a:spLocks noGrp="1" noChangeArrowheads="1"/>
          </p:cNvSpPr>
          <p:nvPr>
            <p:ph idx="1"/>
          </p:nvPr>
        </p:nvSpPr>
        <p:spPr bwMode="auto"/>
        <p:txBody>
          <a:bodyPr vert="horz" wrap="square" lIns="91440" tIns="45720" rIns="91440" bIns="45720" numCol="1" anchor="t" anchorCtr="0" compatLnSpc="1">
            <a:prstTxWarp prst="textNoShape">
              <a:avLst/>
            </a:prstTxWarp>
          </a:bodyPr>
          <a:lstStyle/>
          <a:p>
            <a:pPr>
              <a:defRPr/>
            </a:pPr>
            <a:r>
              <a:rPr lang="en-US" altLang="zh-CN" sz="2400" smtClean="0">
                <a:latin typeface="宋体" pitchFamily="2" charset="-122"/>
              </a:rPr>
              <a:t>Python</a:t>
            </a:r>
            <a:r>
              <a:rPr lang="zh-CN" altLang="en-US" sz="2400" smtClean="0">
                <a:latin typeface="宋体" pitchFamily="2" charset="-122"/>
              </a:rPr>
              <a:t>具有自动内存管理功能，对于没有任何变量指向的值，</a:t>
            </a:r>
            <a:r>
              <a:rPr lang="en-US" altLang="zh-CN" sz="2400" smtClean="0">
                <a:latin typeface="宋体" pitchFamily="2" charset="-122"/>
              </a:rPr>
              <a:t>Python</a:t>
            </a:r>
            <a:r>
              <a:rPr lang="zh-CN" altLang="en-US" sz="2400" smtClean="0">
                <a:latin typeface="宋体" pitchFamily="2" charset="-122"/>
              </a:rPr>
              <a:t>自动将其删除。</a:t>
            </a:r>
            <a:r>
              <a:rPr lang="en-US" altLang="zh-CN" sz="2400" smtClean="0">
                <a:latin typeface="宋体" pitchFamily="2" charset="-122"/>
              </a:rPr>
              <a:t>Python</a:t>
            </a:r>
            <a:r>
              <a:rPr lang="zh-CN" altLang="en-US" sz="2400" smtClean="0">
                <a:latin typeface="宋体" pitchFamily="2" charset="-122"/>
              </a:rPr>
              <a:t>会跟踪所有的值，并自动删除不再有变量指向的值。因此，</a:t>
            </a:r>
            <a:r>
              <a:rPr lang="en-US" altLang="zh-CN" sz="2400" smtClean="0">
                <a:latin typeface="宋体" pitchFamily="2" charset="-122"/>
              </a:rPr>
              <a:t>Python</a:t>
            </a:r>
            <a:r>
              <a:rPr lang="zh-CN" altLang="en-US" sz="2400" smtClean="0">
                <a:latin typeface="宋体" pitchFamily="2" charset="-122"/>
              </a:rPr>
              <a:t>程序员一般情况下不需要太多考虑内存管理的问题。尽管如此，显式使用</a:t>
            </a:r>
            <a:r>
              <a:rPr lang="en-US" altLang="zh-CN" sz="2400" smtClean="0">
                <a:latin typeface="宋体" pitchFamily="2" charset="-122"/>
              </a:rPr>
              <a:t>del</a:t>
            </a:r>
            <a:r>
              <a:rPr lang="zh-CN" altLang="en-US" sz="2400" smtClean="0">
                <a:latin typeface="宋体" pitchFamily="2" charset="-122"/>
              </a:rPr>
              <a:t>命令删除不需要的值或显式关闭不再需要访问的资源，仍是一个好的习惯，同时也是一个优秀程序员的基本素养之一。</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6145"/>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a:defRPr/>
            </a:pPr>
            <a:r>
              <a:rPr lang="en-US" smtClean="0"/>
              <a:t>1.0 Python</a:t>
            </a:r>
            <a:r>
              <a:rPr lang="zh-CN" altLang="en-US" smtClean="0"/>
              <a:t>是一种怎样的语言</a:t>
            </a:r>
          </a:p>
        </p:txBody>
      </p:sp>
      <p:sp>
        <p:nvSpPr>
          <p:cNvPr id="20482" name="文本占位符 6146"/>
          <p:cNvSpPr>
            <a:spLocks noGrp="1" noChangeArrowheads="1"/>
          </p:cNvSpPr>
          <p:nvPr>
            <p:ph idx="1"/>
          </p:nvPr>
        </p:nvSpPr>
        <p:spPr bwMode="auto"/>
        <p:txBody>
          <a:bodyPr vert="horz" wrap="square" lIns="91440" tIns="45720" rIns="91440" bIns="45720" numCol="1" anchor="t" anchorCtr="0" compatLnSpc="1">
            <a:prstTxWarp prst="textNoShape">
              <a:avLst/>
            </a:prstTxWarp>
          </a:bodyPr>
          <a:lstStyle/>
          <a:p>
            <a:pPr>
              <a:lnSpc>
                <a:spcPct val="90000"/>
              </a:lnSpc>
              <a:defRPr/>
            </a:pPr>
            <a:r>
              <a:rPr lang="zh-CN" altLang="en-US" sz="2400" smtClean="0">
                <a:latin typeface="宋体" pitchFamily="2" charset="-122"/>
              </a:rPr>
              <a:t>Python是一门跨平台、开源、免费的解释型高级动态编程语言，同时也支持伪编译将Python源程序转换为字节码来优化程序和提高运行速度，并且支持使用py2exe工具将Python程序转换为扩展名为“.exe”的可执行程序，可以在没有安装Python解释器和相关依赖包的Windows平台上运行。</a:t>
            </a:r>
          </a:p>
          <a:p>
            <a:pPr>
              <a:lnSpc>
                <a:spcPct val="90000"/>
              </a:lnSpc>
              <a:defRPr/>
            </a:pPr>
            <a:r>
              <a:rPr lang="zh-CN" altLang="en-US" sz="2400" smtClean="0">
                <a:latin typeface="宋体" pitchFamily="2" charset="-122"/>
              </a:rPr>
              <a:t>Python支持命令式编程、函数式编程，完全支持面向对象程序设计，语法简洁清晰，并且拥有大量的几乎支持所有领域应用开发的成熟扩展库。</a:t>
            </a:r>
          </a:p>
          <a:p>
            <a:pPr>
              <a:lnSpc>
                <a:spcPct val="90000"/>
              </a:lnSpc>
              <a:defRPr/>
            </a:pPr>
            <a:r>
              <a:rPr lang="zh-CN" altLang="en-US" sz="2400" smtClean="0">
                <a:latin typeface="宋体" pitchFamily="2" charset="-122"/>
              </a:rPr>
              <a:t>Python就像胶水一样，可以把多种不同语言编写的程序融合到一起实现无缝拼接，更好地发挥不同语言和工具的优势，满足不同应用领域的需求。</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30721"/>
          <p:cNvSpPr>
            <a:spLocks noGrp="1"/>
          </p:cNvSpPr>
          <p:nvPr>
            <p:ph type="title"/>
          </p:nvPr>
        </p:nvSpPr>
        <p:spPr/>
        <p:txBody>
          <a:bodyPr/>
          <a:lstStyle/>
          <a:p>
            <a:pPr>
              <a:defRPr/>
            </a:pPr>
            <a:r>
              <a:rPr lang="en-US" altLang="zh-CN" noProof="1">
                <a:effectLst>
                  <a:outerShdw blurRad="38100" dist="38100" dir="2700000">
                    <a:srgbClr val="C0C0C0"/>
                  </a:outerShdw>
                </a:effectLst>
              </a:rPr>
              <a:t>1.4.2 Python</a:t>
            </a:r>
            <a:r>
              <a:rPr lang="zh-CN" altLang="en-US" noProof="1">
                <a:effectLst>
                  <a:outerShdw blurRad="38100" dist="38100" dir="2700000">
                    <a:srgbClr val="C0C0C0"/>
                  </a:outerShdw>
                </a:effectLst>
              </a:rPr>
              <a:t>变量</a:t>
            </a:r>
          </a:p>
        </p:txBody>
      </p:sp>
      <p:sp>
        <p:nvSpPr>
          <p:cNvPr id="45058" name="文本占位符 30722"/>
          <p:cNvSpPr>
            <a:spLocks noGrp="1" noChangeArrowheads="1"/>
          </p:cNvSpPr>
          <p:nvPr>
            <p:ph idx="1"/>
          </p:nvPr>
        </p:nvSpPr>
        <p:spPr bwMode="auto"/>
        <p:txBody>
          <a:bodyPr vert="horz" wrap="square" lIns="91440" tIns="45720" rIns="91440" bIns="45720" numCol="1" anchor="t" anchorCtr="0" compatLnSpc="1">
            <a:prstTxWarp prst="textNoShape">
              <a:avLst/>
            </a:prstTxWarp>
          </a:bodyPr>
          <a:lstStyle/>
          <a:p>
            <a:pPr marL="285750" indent="-285750">
              <a:lnSpc>
                <a:spcPct val="80000"/>
              </a:lnSpc>
              <a:defRPr/>
            </a:pPr>
            <a:r>
              <a:rPr lang="zh-CN" altLang="en-US" sz="2400" dirty="0" smtClean="0">
                <a:latin typeface="宋体" pitchFamily="2" charset="-122"/>
              </a:rPr>
              <a:t>最后，在定义变量名的时候，需要注意以下问题：</a:t>
            </a:r>
          </a:p>
          <a:p>
            <a:pPr marL="285750" indent="-285750">
              <a:lnSpc>
                <a:spcPct val="80000"/>
              </a:lnSpc>
              <a:defRPr/>
            </a:pPr>
            <a:r>
              <a:rPr lang="zh-CN" altLang="en-US" sz="2400" dirty="0" smtClean="0">
                <a:latin typeface="宋体" pitchFamily="2" charset="-122"/>
              </a:rPr>
              <a:t>变量名必须以字母或下划线开头，但以下划线开头的变量在</a:t>
            </a:r>
            <a:r>
              <a:rPr lang="en-US" altLang="zh-CN" sz="2400" dirty="0" smtClean="0">
                <a:latin typeface="宋体" pitchFamily="2" charset="-122"/>
              </a:rPr>
              <a:t>Python</a:t>
            </a:r>
            <a:r>
              <a:rPr lang="zh-CN" altLang="en-US" sz="2400" dirty="0" smtClean="0">
                <a:latin typeface="宋体" pitchFamily="2" charset="-122"/>
              </a:rPr>
              <a:t>中有特殊含义，本书后面第</a:t>
            </a:r>
            <a:r>
              <a:rPr lang="en-US" altLang="zh-CN" sz="2400" dirty="0" smtClean="0">
                <a:latin typeface="宋体" pitchFamily="2" charset="-122"/>
              </a:rPr>
              <a:t>6</a:t>
            </a:r>
            <a:r>
              <a:rPr lang="zh-CN" altLang="en-US" sz="2400" dirty="0" smtClean="0">
                <a:latin typeface="宋体" pitchFamily="2" charset="-122"/>
              </a:rPr>
              <a:t>章会详细讲解；</a:t>
            </a:r>
          </a:p>
          <a:p>
            <a:pPr marL="285750" indent="-285750">
              <a:lnSpc>
                <a:spcPct val="80000"/>
              </a:lnSpc>
              <a:defRPr/>
            </a:pPr>
            <a:r>
              <a:rPr lang="zh-CN" altLang="en-US" sz="2400" dirty="0" smtClean="0">
                <a:latin typeface="宋体" pitchFamily="2" charset="-122"/>
              </a:rPr>
              <a:t>变量名中不能有空格以及标点符号（括号、引号、逗号、斜线、反斜线、冒号、句号、问号等等）；</a:t>
            </a:r>
          </a:p>
          <a:p>
            <a:pPr marL="285750" indent="-285750">
              <a:lnSpc>
                <a:spcPct val="80000"/>
              </a:lnSpc>
              <a:defRPr/>
            </a:pPr>
            <a:r>
              <a:rPr lang="zh-CN" altLang="en-US" sz="2400" dirty="0" smtClean="0">
                <a:latin typeface="宋体" pitchFamily="2" charset="-122"/>
              </a:rPr>
              <a:t>不能使用关键字作变量名，可以导入</a:t>
            </a:r>
            <a:r>
              <a:rPr lang="en-US" altLang="zh-CN" sz="2400" dirty="0" smtClean="0">
                <a:latin typeface="宋体" pitchFamily="2" charset="-122"/>
              </a:rPr>
              <a:t>keyword</a:t>
            </a:r>
            <a:r>
              <a:rPr lang="zh-CN" altLang="en-US" sz="2400" dirty="0" smtClean="0">
                <a:latin typeface="宋体" pitchFamily="2" charset="-122"/>
              </a:rPr>
              <a:t>模块后使用</a:t>
            </a:r>
            <a:r>
              <a:rPr lang="en-US" altLang="zh-CN" sz="2400" dirty="0" smtClean="0">
                <a:latin typeface="宋体" pitchFamily="2" charset="-122"/>
              </a:rPr>
              <a:t>print(</a:t>
            </a:r>
            <a:r>
              <a:rPr lang="en-US" altLang="zh-CN" sz="2400" dirty="0" err="1" smtClean="0">
                <a:latin typeface="宋体" pitchFamily="2" charset="-122"/>
              </a:rPr>
              <a:t>keyword.kwlist</a:t>
            </a:r>
            <a:r>
              <a:rPr lang="en-US" altLang="zh-CN" sz="2400" dirty="0" smtClean="0">
                <a:latin typeface="宋体" pitchFamily="2" charset="-122"/>
              </a:rPr>
              <a:t>)</a:t>
            </a:r>
            <a:r>
              <a:rPr lang="zh-CN" altLang="en-US" sz="2400" dirty="0" smtClean="0">
                <a:latin typeface="宋体" pitchFamily="2" charset="-122"/>
              </a:rPr>
              <a:t>查看所有</a:t>
            </a:r>
            <a:r>
              <a:rPr lang="en-US" altLang="zh-CN" sz="2400" dirty="0" smtClean="0">
                <a:latin typeface="宋体" pitchFamily="2" charset="-122"/>
              </a:rPr>
              <a:t>Python</a:t>
            </a:r>
            <a:r>
              <a:rPr lang="zh-CN" altLang="en-US" sz="2400" dirty="0" smtClean="0">
                <a:latin typeface="宋体" pitchFamily="2" charset="-122"/>
              </a:rPr>
              <a:t>关键字；</a:t>
            </a:r>
            <a:endParaRPr lang="en-US" altLang="zh-CN" sz="2400" dirty="0" smtClean="0">
              <a:latin typeface="宋体" pitchFamily="2" charset="-122"/>
            </a:endParaRPr>
          </a:p>
          <a:p>
            <a:pPr marL="285750" indent="-285750">
              <a:lnSpc>
                <a:spcPct val="80000"/>
              </a:lnSpc>
              <a:defRPr/>
            </a:pPr>
            <a:r>
              <a:rPr lang="zh-CN" altLang="en-US" sz="2400" dirty="0" smtClean="0">
                <a:latin typeface="宋体" pitchFamily="2" charset="-122"/>
              </a:rPr>
              <a:t>不建议使用系统内置的模块名、类型名或函数名以及已导入的模块名及其成员名作变量名，这将会改变其类型和含义，可以通过</a:t>
            </a:r>
            <a:r>
              <a:rPr lang="en-US" altLang="zh-CN" sz="2400" dirty="0" err="1" smtClean="0">
                <a:latin typeface="宋体" pitchFamily="2" charset="-122"/>
              </a:rPr>
              <a:t>dir</a:t>
            </a:r>
            <a:r>
              <a:rPr lang="en-US" altLang="zh-CN" sz="2400" dirty="0" smtClean="0">
                <a:latin typeface="宋体" pitchFamily="2" charset="-122"/>
              </a:rPr>
              <a:t>(__</a:t>
            </a:r>
            <a:r>
              <a:rPr lang="en-US" altLang="zh-CN" sz="2400" dirty="0" err="1" smtClean="0">
                <a:latin typeface="宋体" pitchFamily="2" charset="-122"/>
              </a:rPr>
              <a:t>builtins</a:t>
            </a:r>
            <a:r>
              <a:rPr lang="en-US" altLang="zh-CN" sz="2400" dirty="0" smtClean="0">
                <a:latin typeface="宋体" pitchFamily="2" charset="-122"/>
              </a:rPr>
              <a:t>__)</a:t>
            </a:r>
            <a:r>
              <a:rPr lang="zh-CN" altLang="en-US" sz="2400" dirty="0" smtClean="0">
                <a:latin typeface="宋体" pitchFamily="2" charset="-122"/>
              </a:rPr>
              <a:t>查看所有内置模块、类型和函数；</a:t>
            </a:r>
          </a:p>
          <a:p>
            <a:pPr marL="285750" indent="-285750">
              <a:lnSpc>
                <a:spcPct val="80000"/>
              </a:lnSpc>
              <a:defRPr/>
            </a:pPr>
            <a:r>
              <a:rPr lang="zh-CN" altLang="en-US" sz="2400" dirty="0" smtClean="0">
                <a:latin typeface="宋体" pitchFamily="2" charset="-122"/>
              </a:rPr>
              <a:t>变量名对英文字母的大小写敏感，例如</a:t>
            </a:r>
            <a:r>
              <a:rPr lang="en-US" altLang="zh-CN" sz="2400" dirty="0" smtClean="0">
                <a:latin typeface="宋体" pitchFamily="2" charset="-122"/>
              </a:rPr>
              <a:t>student</a:t>
            </a:r>
            <a:r>
              <a:rPr lang="zh-CN" altLang="en-US" sz="2400" dirty="0" smtClean="0">
                <a:latin typeface="宋体" pitchFamily="2" charset="-122"/>
              </a:rPr>
              <a:t>和</a:t>
            </a:r>
            <a:r>
              <a:rPr lang="en-US" altLang="zh-CN" sz="2400" dirty="0" smtClean="0">
                <a:latin typeface="宋体" pitchFamily="2" charset="-122"/>
              </a:rPr>
              <a:t>Student</a:t>
            </a:r>
            <a:r>
              <a:rPr lang="zh-CN" altLang="en-US" sz="2400" dirty="0" smtClean="0">
                <a:latin typeface="宋体" pitchFamily="2" charset="-122"/>
              </a:rPr>
              <a:t>是不同的变量。</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31745"/>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a:defRPr/>
            </a:pPr>
            <a:r>
              <a:rPr lang="en-US" dirty="0" smtClean="0"/>
              <a:t>1.</a:t>
            </a:r>
            <a:r>
              <a:rPr lang="zh-CN" altLang="en-US" dirty="0" smtClean="0"/>
              <a:t>4</a:t>
            </a:r>
            <a:r>
              <a:rPr lang="en-US" dirty="0" smtClean="0"/>
              <a:t>.3  </a:t>
            </a:r>
            <a:r>
              <a:rPr lang="zh-CN" altLang="en-US" dirty="0" smtClean="0"/>
              <a:t>数字</a:t>
            </a:r>
          </a:p>
        </p:txBody>
      </p:sp>
      <p:sp>
        <p:nvSpPr>
          <p:cNvPr id="46082" name="文本占位符 31746"/>
          <p:cNvSpPr>
            <a:spLocks noGrp="1" noChangeArrowheads="1"/>
          </p:cNvSpPr>
          <p:nvPr>
            <p:ph idx="1"/>
          </p:nvPr>
        </p:nvSpPr>
        <p:spPr bwMode="auto"/>
        <p:txBody>
          <a:bodyPr vert="horz" wrap="square" lIns="91440" tIns="45720" rIns="91440" bIns="45720" numCol="1" anchor="t" anchorCtr="0" compatLnSpc="1">
            <a:prstTxWarp prst="textNoShape">
              <a:avLst/>
            </a:prstTxWarp>
          </a:bodyPr>
          <a:lstStyle/>
          <a:p>
            <a:pPr>
              <a:defRPr/>
            </a:pPr>
            <a:r>
              <a:rPr lang="zh-CN" altLang="en-US" dirty="0" smtClean="0"/>
              <a:t>数字是</a:t>
            </a:r>
            <a:r>
              <a:rPr lang="en-US" dirty="0" smtClean="0"/>
              <a:t>python</a:t>
            </a:r>
            <a:r>
              <a:rPr lang="zh-CN" altLang="en-US" dirty="0" smtClean="0"/>
              <a:t>中最常用的对象，属于</a:t>
            </a:r>
            <a:r>
              <a:rPr lang="zh-CN" altLang="en-US" dirty="0" smtClean="0">
                <a:solidFill>
                  <a:srgbClr val="FF0000"/>
                </a:solidFill>
              </a:rPr>
              <a:t>不可变对象</a:t>
            </a:r>
            <a:r>
              <a:rPr lang="zh-CN" altLang="en-US" dirty="0" smtClean="0"/>
              <a:t>。</a:t>
            </a:r>
          </a:p>
          <a:p>
            <a:pPr>
              <a:defRPr/>
            </a:pPr>
            <a:r>
              <a:rPr lang="zh-CN" altLang="en-US" dirty="0" smtClean="0"/>
              <a:t>可以表示任意大小的数字。</a:t>
            </a:r>
          </a:p>
          <a:p>
            <a:pPr>
              <a:lnSpc>
                <a:spcPct val="90000"/>
              </a:lnSpc>
              <a:buFont typeface="Wingdings" pitchFamily="2" charset="2"/>
              <a:buNone/>
              <a:defRPr/>
            </a:pPr>
            <a:r>
              <a:rPr lang="pt-BR" altLang="en-US" sz="2000" dirty="0" smtClean="0"/>
              <a:t>&gt;&gt;&gt; a=99999999999999999999999999999999</a:t>
            </a:r>
          </a:p>
          <a:p>
            <a:pPr>
              <a:lnSpc>
                <a:spcPct val="90000"/>
              </a:lnSpc>
              <a:buFont typeface="Wingdings" pitchFamily="2" charset="2"/>
              <a:buNone/>
              <a:defRPr/>
            </a:pPr>
            <a:r>
              <a:rPr lang="pt-BR" altLang="en-US" sz="2000" dirty="0" smtClean="0"/>
              <a:t>&gt;&gt;&gt; a*a</a:t>
            </a:r>
          </a:p>
          <a:p>
            <a:pPr>
              <a:lnSpc>
                <a:spcPct val="90000"/>
              </a:lnSpc>
              <a:buFont typeface="Wingdings" pitchFamily="2" charset="2"/>
              <a:buNone/>
              <a:defRPr/>
            </a:pPr>
            <a:r>
              <a:rPr lang="pt-BR" altLang="en-US" sz="2000" dirty="0" smtClean="0"/>
              <a:t>9999999999999999999999999999999800000000000000000000000000000001L</a:t>
            </a:r>
          </a:p>
          <a:p>
            <a:pPr>
              <a:lnSpc>
                <a:spcPct val="90000"/>
              </a:lnSpc>
              <a:buFont typeface="Wingdings" pitchFamily="2" charset="2"/>
              <a:buNone/>
              <a:defRPr/>
            </a:pPr>
            <a:r>
              <a:rPr lang="pt-BR" altLang="en-US" sz="2000" dirty="0" smtClean="0"/>
              <a:t>&gt;&gt;&gt; a**3</a:t>
            </a:r>
          </a:p>
          <a:p>
            <a:pPr>
              <a:lnSpc>
                <a:spcPct val="90000"/>
              </a:lnSpc>
              <a:buFont typeface="Wingdings" pitchFamily="2" charset="2"/>
              <a:buNone/>
              <a:defRPr/>
            </a:pPr>
            <a:r>
              <a:rPr lang="pt-BR" altLang="en-US" sz="2000" dirty="0" smtClean="0"/>
              <a:t>999999999999999999999999999999970000000000000000000000000000000299999999999999999999999999999999L</a:t>
            </a:r>
          </a:p>
          <a:p>
            <a:pPr>
              <a:lnSpc>
                <a:spcPct val="90000"/>
              </a:lnSpc>
              <a:buFont typeface="Wingdings" pitchFamily="2" charset="2"/>
              <a:buNone/>
              <a:defRPr/>
            </a:pPr>
            <a:r>
              <a:rPr lang="zh-CN" altLang="en-US" sz="2800" dirty="0" smtClean="0"/>
              <a:t>Python的IDEL交互界面可以当做简便计算器来使用。</a:t>
            </a:r>
          </a:p>
          <a:p>
            <a:pPr>
              <a:buFont typeface="Wingdings" pitchFamily="2" charset="2"/>
              <a:buNone/>
              <a:defRPr/>
            </a:pPr>
            <a:endParaRPr lang="en-GB" altLang="en-US" sz="2000"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32769"/>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a:defRPr/>
            </a:pPr>
            <a:r>
              <a:rPr lang="en-US" smtClean="0"/>
              <a:t>1.</a:t>
            </a:r>
            <a:r>
              <a:rPr lang="zh-CN" altLang="en-US" smtClean="0"/>
              <a:t>4</a:t>
            </a:r>
            <a:r>
              <a:rPr lang="en-US" smtClean="0"/>
              <a:t>.3  </a:t>
            </a:r>
            <a:r>
              <a:rPr lang="zh-CN" altLang="en-US" smtClean="0"/>
              <a:t>数字</a:t>
            </a:r>
          </a:p>
        </p:txBody>
      </p:sp>
      <p:sp>
        <p:nvSpPr>
          <p:cNvPr id="47106" name="文本占位符 32770"/>
          <p:cNvSpPr>
            <a:spLocks noGrp="1" noChangeArrowheads="1"/>
          </p:cNvSpPr>
          <p:nvPr>
            <p:ph idx="1"/>
          </p:nvPr>
        </p:nvSpPr>
        <p:spPr bwMode="auto"/>
        <p:txBody>
          <a:bodyPr vert="horz" wrap="square" lIns="91440" tIns="45720" rIns="91440" bIns="45720" numCol="1" anchor="t" anchorCtr="0" compatLnSpc="1">
            <a:prstTxWarp prst="textNoShape">
              <a:avLst/>
            </a:prstTxWarp>
          </a:bodyPr>
          <a:lstStyle/>
          <a:p>
            <a:pPr>
              <a:lnSpc>
                <a:spcPct val="90000"/>
              </a:lnSpc>
              <a:defRPr/>
            </a:pPr>
            <a:r>
              <a:rPr lang="zh-CN" altLang="en-US" sz="2400" dirty="0" smtClean="0">
                <a:latin typeface="Times New Roman" pitchFamily="18" charset="0"/>
              </a:rPr>
              <a:t>十进制整数如，</a:t>
            </a:r>
            <a:r>
              <a:rPr lang="en-US" sz="2400" dirty="0" smtClean="0">
                <a:latin typeface="Times New Roman" pitchFamily="18" charset="0"/>
              </a:rPr>
              <a:t>0</a:t>
            </a:r>
            <a:r>
              <a:rPr lang="zh-CN" altLang="en-US" sz="2400" dirty="0" smtClean="0">
                <a:latin typeface="Times New Roman" pitchFamily="18" charset="0"/>
              </a:rPr>
              <a:t>、</a:t>
            </a:r>
            <a:r>
              <a:rPr lang="en-US" sz="2400" dirty="0" smtClean="0">
                <a:latin typeface="Times New Roman" pitchFamily="18" charset="0"/>
              </a:rPr>
              <a:t>-1</a:t>
            </a:r>
            <a:r>
              <a:rPr lang="zh-CN" altLang="en-US" sz="2400" dirty="0" smtClean="0">
                <a:latin typeface="Times New Roman" pitchFamily="18" charset="0"/>
              </a:rPr>
              <a:t>、</a:t>
            </a:r>
            <a:r>
              <a:rPr lang="en-US" sz="2400" dirty="0" smtClean="0">
                <a:latin typeface="Times New Roman" pitchFamily="18" charset="0"/>
              </a:rPr>
              <a:t>9</a:t>
            </a:r>
            <a:r>
              <a:rPr lang="zh-CN" altLang="en-US" sz="2400" dirty="0" smtClean="0">
                <a:latin typeface="Times New Roman" pitchFamily="18" charset="0"/>
              </a:rPr>
              <a:t>、</a:t>
            </a:r>
            <a:r>
              <a:rPr lang="en-US" sz="2400" dirty="0" smtClean="0">
                <a:latin typeface="Times New Roman" pitchFamily="18" charset="0"/>
              </a:rPr>
              <a:t>123</a:t>
            </a:r>
            <a:endParaRPr lang="en-GB" altLang="en-US" sz="2400" dirty="0" smtClean="0"/>
          </a:p>
          <a:p>
            <a:pPr>
              <a:lnSpc>
                <a:spcPct val="90000"/>
              </a:lnSpc>
              <a:defRPr/>
            </a:pPr>
            <a:r>
              <a:rPr lang="zh-CN" altLang="en-US" sz="2400" dirty="0" smtClean="0">
                <a:latin typeface="Times New Roman" pitchFamily="18" charset="0"/>
              </a:rPr>
              <a:t>十六进制整数，需要</a:t>
            </a:r>
            <a:r>
              <a:rPr lang="en-US" sz="2400" dirty="0" smtClean="0">
                <a:latin typeface="Times New Roman" pitchFamily="18" charset="0"/>
              </a:rPr>
              <a:t>16</a:t>
            </a:r>
            <a:r>
              <a:rPr lang="zh-CN" altLang="en-US" sz="2400" dirty="0" smtClean="0">
                <a:latin typeface="Times New Roman" pitchFamily="18" charset="0"/>
              </a:rPr>
              <a:t>个数字</a:t>
            </a:r>
            <a:r>
              <a:rPr lang="en-US" sz="2400" dirty="0" smtClean="0">
                <a:latin typeface="Times New Roman" pitchFamily="18" charset="0"/>
              </a:rPr>
              <a:t>0</a:t>
            </a:r>
            <a:r>
              <a:rPr lang="zh-CN" altLang="en-US" sz="2400" dirty="0" smtClean="0">
                <a:latin typeface="Times New Roman" pitchFamily="18" charset="0"/>
              </a:rPr>
              <a:t>、</a:t>
            </a:r>
            <a:r>
              <a:rPr lang="en-US" sz="2400" dirty="0" smtClean="0">
                <a:latin typeface="Times New Roman" pitchFamily="18" charset="0"/>
              </a:rPr>
              <a:t>1</a:t>
            </a:r>
            <a:r>
              <a:rPr lang="zh-CN" altLang="en-US" sz="2400" dirty="0" smtClean="0">
                <a:latin typeface="Times New Roman" pitchFamily="18" charset="0"/>
              </a:rPr>
              <a:t>、</a:t>
            </a:r>
            <a:r>
              <a:rPr lang="en-US" sz="2400" dirty="0" smtClean="0">
                <a:latin typeface="Times New Roman" pitchFamily="18" charset="0"/>
              </a:rPr>
              <a:t>2</a:t>
            </a:r>
            <a:r>
              <a:rPr lang="zh-CN" altLang="en-US" sz="2400" dirty="0" smtClean="0">
                <a:latin typeface="Times New Roman" pitchFamily="18" charset="0"/>
              </a:rPr>
              <a:t>、</a:t>
            </a:r>
            <a:r>
              <a:rPr lang="en-US" sz="2400" dirty="0" smtClean="0">
                <a:latin typeface="Times New Roman" pitchFamily="18" charset="0"/>
              </a:rPr>
              <a:t>3</a:t>
            </a:r>
            <a:r>
              <a:rPr lang="zh-CN" altLang="en-US" sz="2400" dirty="0" smtClean="0">
                <a:latin typeface="Times New Roman" pitchFamily="18" charset="0"/>
              </a:rPr>
              <a:t>、</a:t>
            </a:r>
            <a:r>
              <a:rPr lang="en-US" sz="2400" dirty="0" smtClean="0">
                <a:latin typeface="Times New Roman" pitchFamily="18" charset="0"/>
              </a:rPr>
              <a:t>4</a:t>
            </a:r>
            <a:r>
              <a:rPr lang="zh-CN" altLang="en-US" sz="2400" dirty="0" smtClean="0">
                <a:latin typeface="Times New Roman" pitchFamily="18" charset="0"/>
              </a:rPr>
              <a:t>、</a:t>
            </a:r>
            <a:r>
              <a:rPr lang="en-US" sz="2400" dirty="0" smtClean="0">
                <a:latin typeface="Times New Roman" pitchFamily="18" charset="0"/>
              </a:rPr>
              <a:t>5</a:t>
            </a:r>
            <a:r>
              <a:rPr lang="zh-CN" altLang="en-US" sz="2400" dirty="0" smtClean="0">
                <a:latin typeface="Times New Roman" pitchFamily="18" charset="0"/>
              </a:rPr>
              <a:t>、</a:t>
            </a:r>
            <a:r>
              <a:rPr lang="en-US" sz="2400" dirty="0" smtClean="0">
                <a:latin typeface="Times New Roman" pitchFamily="18" charset="0"/>
              </a:rPr>
              <a:t>6</a:t>
            </a:r>
            <a:r>
              <a:rPr lang="zh-CN" altLang="en-US" sz="2400" dirty="0" smtClean="0">
                <a:latin typeface="Times New Roman" pitchFamily="18" charset="0"/>
              </a:rPr>
              <a:t>、</a:t>
            </a:r>
            <a:r>
              <a:rPr lang="en-US" sz="2400" dirty="0" smtClean="0">
                <a:latin typeface="Times New Roman" pitchFamily="18" charset="0"/>
              </a:rPr>
              <a:t>7</a:t>
            </a:r>
            <a:r>
              <a:rPr lang="zh-CN" altLang="en-US" sz="2400" dirty="0" smtClean="0">
                <a:latin typeface="Times New Roman" pitchFamily="18" charset="0"/>
              </a:rPr>
              <a:t>、</a:t>
            </a:r>
            <a:r>
              <a:rPr lang="en-US" sz="2400" dirty="0" smtClean="0">
                <a:latin typeface="Times New Roman" pitchFamily="18" charset="0"/>
              </a:rPr>
              <a:t>8</a:t>
            </a:r>
            <a:r>
              <a:rPr lang="zh-CN" altLang="en-US" sz="2400" dirty="0" smtClean="0">
                <a:latin typeface="Times New Roman" pitchFamily="18" charset="0"/>
              </a:rPr>
              <a:t>、</a:t>
            </a:r>
            <a:r>
              <a:rPr lang="en-US" sz="2400" dirty="0" smtClean="0">
                <a:latin typeface="Times New Roman" pitchFamily="18" charset="0"/>
              </a:rPr>
              <a:t>9</a:t>
            </a:r>
            <a:r>
              <a:rPr lang="zh-CN" altLang="en-US" sz="2400" dirty="0" smtClean="0">
                <a:latin typeface="Times New Roman" pitchFamily="18" charset="0"/>
              </a:rPr>
              <a:t>、</a:t>
            </a:r>
            <a:r>
              <a:rPr lang="en-US" sz="2400" dirty="0" smtClean="0">
                <a:latin typeface="Times New Roman" pitchFamily="18" charset="0"/>
              </a:rPr>
              <a:t>a</a:t>
            </a:r>
            <a:r>
              <a:rPr lang="zh-CN" altLang="en-US" sz="2400" dirty="0" smtClean="0">
                <a:latin typeface="Times New Roman" pitchFamily="18" charset="0"/>
              </a:rPr>
              <a:t>、</a:t>
            </a:r>
            <a:r>
              <a:rPr lang="en-US" sz="2400" dirty="0" smtClean="0">
                <a:latin typeface="Times New Roman" pitchFamily="18" charset="0"/>
              </a:rPr>
              <a:t>b</a:t>
            </a:r>
            <a:r>
              <a:rPr lang="zh-CN" altLang="en-US" sz="2400" dirty="0" smtClean="0">
                <a:latin typeface="Times New Roman" pitchFamily="18" charset="0"/>
              </a:rPr>
              <a:t>、</a:t>
            </a:r>
            <a:r>
              <a:rPr lang="en-US" sz="2400" dirty="0" smtClean="0">
                <a:latin typeface="Times New Roman" pitchFamily="18" charset="0"/>
              </a:rPr>
              <a:t>c</a:t>
            </a:r>
            <a:r>
              <a:rPr lang="zh-CN" altLang="en-US" sz="2400" dirty="0" smtClean="0">
                <a:latin typeface="Times New Roman" pitchFamily="18" charset="0"/>
              </a:rPr>
              <a:t>、</a:t>
            </a:r>
            <a:r>
              <a:rPr lang="en-US" sz="2400" dirty="0" smtClean="0">
                <a:latin typeface="Times New Roman" pitchFamily="18" charset="0"/>
              </a:rPr>
              <a:t>d</a:t>
            </a:r>
            <a:r>
              <a:rPr lang="zh-CN" altLang="en-US" sz="2400" dirty="0" smtClean="0">
                <a:latin typeface="Times New Roman" pitchFamily="18" charset="0"/>
              </a:rPr>
              <a:t>、</a:t>
            </a:r>
            <a:r>
              <a:rPr lang="en-US" sz="2400" dirty="0" smtClean="0">
                <a:latin typeface="Times New Roman" pitchFamily="18" charset="0"/>
              </a:rPr>
              <a:t>e</a:t>
            </a:r>
            <a:r>
              <a:rPr lang="zh-CN" altLang="en-US" sz="2400" dirty="0" smtClean="0">
                <a:latin typeface="Times New Roman" pitchFamily="18" charset="0"/>
              </a:rPr>
              <a:t>、</a:t>
            </a:r>
            <a:r>
              <a:rPr lang="en-US" sz="2400" dirty="0" smtClean="0">
                <a:latin typeface="Times New Roman" pitchFamily="18" charset="0"/>
              </a:rPr>
              <a:t>f</a:t>
            </a:r>
            <a:r>
              <a:rPr lang="zh-CN" altLang="en-US" sz="2400" dirty="0" smtClean="0">
                <a:latin typeface="Times New Roman" pitchFamily="18" charset="0"/>
              </a:rPr>
              <a:t>来表示整数，必须以</a:t>
            </a:r>
            <a:r>
              <a:rPr lang="en-US" sz="2400" dirty="0" smtClean="0">
                <a:latin typeface="Times New Roman" pitchFamily="18" charset="0"/>
              </a:rPr>
              <a:t>0x</a:t>
            </a:r>
            <a:r>
              <a:rPr lang="zh-CN" altLang="en-US" sz="2400" dirty="0" smtClean="0">
                <a:latin typeface="Times New Roman" pitchFamily="18" charset="0"/>
              </a:rPr>
              <a:t>开头，如</a:t>
            </a:r>
            <a:r>
              <a:rPr lang="en-US" sz="2400" dirty="0" smtClean="0">
                <a:latin typeface="Times New Roman" pitchFamily="18" charset="0"/>
              </a:rPr>
              <a:t>0x10</a:t>
            </a:r>
            <a:r>
              <a:rPr lang="zh-CN" altLang="en-US" sz="2400" dirty="0" smtClean="0">
                <a:latin typeface="Times New Roman" pitchFamily="18" charset="0"/>
              </a:rPr>
              <a:t>、</a:t>
            </a:r>
            <a:r>
              <a:rPr lang="en-US" sz="2400" dirty="0" smtClean="0">
                <a:latin typeface="Times New Roman" pitchFamily="18" charset="0"/>
              </a:rPr>
              <a:t>0xfa</a:t>
            </a:r>
            <a:r>
              <a:rPr lang="zh-CN" altLang="en-US" sz="2400" dirty="0" smtClean="0">
                <a:latin typeface="Times New Roman" pitchFamily="18" charset="0"/>
              </a:rPr>
              <a:t>、</a:t>
            </a:r>
            <a:r>
              <a:rPr lang="en-US" sz="2400" dirty="0" smtClean="0">
                <a:latin typeface="Times New Roman" pitchFamily="18" charset="0"/>
              </a:rPr>
              <a:t>0xabcdef</a:t>
            </a:r>
            <a:endParaRPr lang="en-GB" altLang="en-US" sz="2400" dirty="0" smtClean="0"/>
          </a:p>
          <a:p>
            <a:pPr>
              <a:lnSpc>
                <a:spcPct val="90000"/>
              </a:lnSpc>
              <a:defRPr/>
            </a:pPr>
            <a:r>
              <a:rPr lang="zh-CN" altLang="en-US" sz="2400" dirty="0" smtClean="0">
                <a:latin typeface="Times New Roman" pitchFamily="18" charset="0"/>
              </a:rPr>
              <a:t>八进制整数，只需要</a:t>
            </a:r>
            <a:r>
              <a:rPr lang="en-US" sz="2400" dirty="0" smtClean="0">
                <a:latin typeface="Times New Roman" pitchFamily="18" charset="0"/>
              </a:rPr>
              <a:t>8</a:t>
            </a:r>
            <a:r>
              <a:rPr lang="zh-CN" altLang="en-US" sz="2400" dirty="0" smtClean="0">
                <a:latin typeface="Times New Roman" pitchFamily="18" charset="0"/>
              </a:rPr>
              <a:t>个数字</a:t>
            </a:r>
            <a:r>
              <a:rPr lang="en-US" sz="2400" dirty="0" smtClean="0">
                <a:latin typeface="Times New Roman" pitchFamily="18" charset="0"/>
              </a:rPr>
              <a:t>0</a:t>
            </a:r>
            <a:r>
              <a:rPr lang="zh-CN" altLang="en-US" sz="2400" dirty="0" smtClean="0">
                <a:latin typeface="Times New Roman" pitchFamily="18" charset="0"/>
              </a:rPr>
              <a:t>、</a:t>
            </a:r>
            <a:r>
              <a:rPr lang="en-US" sz="2400" dirty="0" smtClean="0">
                <a:latin typeface="Times New Roman" pitchFamily="18" charset="0"/>
              </a:rPr>
              <a:t>1</a:t>
            </a:r>
            <a:r>
              <a:rPr lang="zh-CN" altLang="en-US" sz="2400" dirty="0" smtClean="0">
                <a:latin typeface="Times New Roman" pitchFamily="18" charset="0"/>
              </a:rPr>
              <a:t>、</a:t>
            </a:r>
            <a:r>
              <a:rPr lang="en-US" sz="2400" dirty="0" smtClean="0">
                <a:latin typeface="Times New Roman" pitchFamily="18" charset="0"/>
              </a:rPr>
              <a:t>2</a:t>
            </a:r>
            <a:r>
              <a:rPr lang="zh-CN" altLang="en-US" sz="2400" dirty="0" smtClean="0">
                <a:latin typeface="Times New Roman" pitchFamily="18" charset="0"/>
              </a:rPr>
              <a:t>、</a:t>
            </a:r>
            <a:r>
              <a:rPr lang="en-US" sz="2400" dirty="0" smtClean="0">
                <a:latin typeface="Times New Roman" pitchFamily="18" charset="0"/>
              </a:rPr>
              <a:t>3</a:t>
            </a:r>
            <a:r>
              <a:rPr lang="zh-CN" altLang="en-US" sz="2400" dirty="0" smtClean="0">
                <a:latin typeface="Times New Roman" pitchFamily="18" charset="0"/>
              </a:rPr>
              <a:t>、</a:t>
            </a:r>
            <a:r>
              <a:rPr lang="en-US" sz="2400" dirty="0" smtClean="0">
                <a:latin typeface="Times New Roman" pitchFamily="18" charset="0"/>
              </a:rPr>
              <a:t>4</a:t>
            </a:r>
            <a:r>
              <a:rPr lang="zh-CN" altLang="en-US" sz="2400" dirty="0" smtClean="0">
                <a:latin typeface="Times New Roman" pitchFamily="18" charset="0"/>
              </a:rPr>
              <a:t>、</a:t>
            </a:r>
            <a:r>
              <a:rPr lang="en-US" sz="2400" dirty="0" smtClean="0">
                <a:latin typeface="Times New Roman" pitchFamily="18" charset="0"/>
              </a:rPr>
              <a:t>5</a:t>
            </a:r>
            <a:r>
              <a:rPr lang="zh-CN" altLang="en-US" sz="2400" dirty="0" smtClean="0">
                <a:latin typeface="Times New Roman" pitchFamily="18" charset="0"/>
              </a:rPr>
              <a:t>、</a:t>
            </a:r>
            <a:r>
              <a:rPr lang="en-US" sz="2400" dirty="0" smtClean="0">
                <a:latin typeface="Times New Roman" pitchFamily="18" charset="0"/>
              </a:rPr>
              <a:t>6</a:t>
            </a:r>
            <a:r>
              <a:rPr lang="zh-CN" altLang="en-US" sz="2400" dirty="0" smtClean="0">
                <a:latin typeface="Times New Roman" pitchFamily="18" charset="0"/>
              </a:rPr>
              <a:t>、</a:t>
            </a:r>
            <a:r>
              <a:rPr lang="en-US" sz="2400" dirty="0" smtClean="0">
                <a:latin typeface="Times New Roman" pitchFamily="18" charset="0"/>
              </a:rPr>
              <a:t>7</a:t>
            </a:r>
            <a:r>
              <a:rPr lang="zh-CN" altLang="en-US" sz="2400" dirty="0" smtClean="0">
                <a:latin typeface="Times New Roman" pitchFamily="18" charset="0"/>
              </a:rPr>
              <a:t>来表示整数，必须以</a:t>
            </a:r>
            <a:r>
              <a:rPr lang="en-US" sz="2400" dirty="0" smtClean="0">
                <a:latin typeface="Times New Roman" pitchFamily="18" charset="0"/>
              </a:rPr>
              <a:t>0o</a:t>
            </a:r>
            <a:r>
              <a:rPr lang="zh-CN" altLang="en-US" sz="2400" dirty="0" smtClean="0">
                <a:latin typeface="Times New Roman" pitchFamily="18" charset="0"/>
              </a:rPr>
              <a:t>开头，如</a:t>
            </a:r>
            <a:r>
              <a:rPr lang="en-US" sz="2400" dirty="0" smtClean="0">
                <a:latin typeface="Times New Roman" pitchFamily="18" charset="0"/>
              </a:rPr>
              <a:t>0o35</a:t>
            </a:r>
            <a:r>
              <a:rPr lang="zh-CN" altLang="en-US" sz="2400" dirty="0" smtClean="0">
                <a:latin typeface="Times New Roman" pitchFamily="18" charset="0"/>
              </a:rPr>
              <a:t>、</a:t>
            </a:r>
            <a:r>
              <a:rPr lang="en-US" sz="2400" dirty="0" smtClean="0">
                <a:latin typeface="Times New Roman" pitchFamily="18" charset="0"/>
              </a:rPr>
              <a:t>0o11</a:t>
            </a:r>
            <a:endParaRPr lang="en-GB" altLang="en-US" sz="2400" dirty="0" smtClean="0"/>
          </a:p>
          <a:p>
            <a:pPr>
              <a:lnSpc>
                <a:spcPct val="90000"/>
              </a:lnSpc>
              <a:defRPr/>
            </a:pPr>
            <a:r>
              <a:rPr lang="zh-CN" altLang="en-US" sz="2400" dirty="0" smtClean="0">
                <a:latin typeface="Times New Roman" pitchFamily="18" charset="0"/>
              </a:rPr>
              <a:t>二进制整数、只需要</a:t>
            </a:r>
            <a:r>
              <a:rPr lang="en-US" sz="2400" dirty="0" smtClean="0">
                <a:latin typeface="Times New Roman" pitchFamily="18" charset="0"/>
              </a:rPr>
              <a:t>2</a:t>
            </a:r>
            <a:r>
              <a:rPr lang="zh-CN" altLang="en-US" sz="2400" dirty="0" smtClean="0">
                <a:latin typeface="Times New Roman" pitchFamily="18" charset="0"/>
              </a:rPr>
              <a:t>个数字</a:t>
            </a:r>
            <a:r>
              <a:rPr lang="en-US" sz="2400" dirty="0" smtClean="0">
                <a:latin typeface="Times New Roman" pitchFamily="18" charset="0"/>
              </a:rPr>
              <a:t>0</a:t>
            </a:r>
            <a:r>
              <a:rPr lang="zh-CN" altLang="en-US" sz="2400" dirty="0" smtClean="0">
                <a:latin typeface="Times New Roman" pitchFamily="18" charset="0"/>
              </a:rPr>
              <a:t>、</a:t>
            </a:r>
            <a:r>
              <a:rPr lang="en-US" sz="2400" dirty="0" smtClean="0">
                <a:latin typeface="Times New Roman" pitchFamily="18" charset="0"/>
              </a:rPr>
              <a:t>1</a:t>
            </a:r>
            <a:r>
              <a:rPr lang="zh-CN" altLang="en-US" sz="2400" dirty="0" smtClean="0">
                <a:latin typeface="Times New Roman" pitchFamily="18" charset="0"/>
              </a:rPr>
              <a:t>来表示整数，必须以</a:t>
            </a:r>
            <a:r>
              <a:rPr lang="en-US" sz="2400" dirty="0" smtClean="0">
                <a:latin typeface="Times New Roman" pitchFamily="18" charset="0"/>
              </a:rPr>
              <a:t>0b</a:t>
            </a:r>
            <a:r>
              <a:rPr lang="zh-CN" altLang="en-US" sz="2400" dirty="0" smtClean="0">
                <a:latin typeface="Times New Roman" pitchFamily="18" charset="0"/>
              </a:rPr>
              <a:t>开头如，</a:t>
            </a:r>
            <a:r>
              <a:rPr lang="en-US" sz="2400" dirty="0" smtClean="0">
                <a:latin typeface="Times New Roman" pitchFamily="18" charset="0"/>
              </a:rPr>
              <a:t>0b101</a:t>
            </a:r>
            <a:r>
              <a:rPr lang="zh-CN" altLang="en-US" sz="2400" dirty="0" smtClean="0">
                <a:latin typeface="Times New Roman" pitchFamily="18" charset="0"/>
              </a:rPr>
              <a:t>、</a:t>
            </a:r>
            <a:r>
              <a:rPr lang="en-US" sz="2400" dirty="0" smtClean="0">
                <a:latin typeface="Times New Roman" pitchFamily="18" charset="0"/>
              </a:rPr>
              <a:t>0b100</a:t>
            </a:r>
            <a:endParaRPr lang="en-GB" altLang="en-US" sz="2400"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33793"/>
          <p:cNvSpPr>
            <a:spLocks noGrp="1"/>
          </p:cNvSpPr>
          <p:nvPr>
            <p:ph type="title"/>
          </p:nvPr>
        </p:nvSpPr>
        <p:spPr/>
        <p:txBody>
          <a:bodyPr/>
          <a:lstStyle/>
          <a:p>
            <a:pPr>
              <a:defRPr/>
            </a:pPr>
            <a:r>
              <a:rPr lang="en-US" altLang="x-none" noProof="1">
                <a:effectLst>
                  <a:outerShdw blurRad="38100" dist="38100" dir="2700000">
                    <a:srgbClr val="C0C0C0"/>
                  </a:outerShdw>
                </a:effectLst>
              </a:rPr>
              <a:t>1.</a:t>
            </a:r>
            <a:r>
              <a:rPr lang="zh-CN" altLang="en-US" noProof="1">
                <a:effectLst>
                  <a:outerShdw blurRad="38100" dist="38100" dir="2700000">
                    <a:srgbClr val="C0C0C0"/>
                  </a:outerShdw>
                </a:effectLst>
              </a:rPr>
              <a:t>4</a:t>
            </a:r>
            <a:r>
              <a:rPr lang="en-US" altLang="x-none" noProof="1">
                <a:effectLst>
                  <a:outerShdw blurRad="38100" dist="38100" dir="2700000">
                    <a:srgbClr val="C0C0C0"/>
                  </a:outerShdw>
                </a:effectLst>
              </a:rPr>
              <a:t>.3  </a:t>
            </a:r>
            <a:r>
              <a:rPr lang="zh-CN" altLang="en-US" noProof="1">
                <a:effectLst>
                  <a:outerShdw blurRad="38100" dist="38100" dir="2700000">
                    <a:srgbClr val="C0C0C0"/>
                  </a:outerShdw>
                </a:effectLst>
              </a:rPr>
              <a:t>数字</a:t>
            </a:r>
          </a:p>
        </p:txBody>
      </p:sp>
      <p:sp>
        <p:nvSpPr>
          <p:cNvPr id="33795" name="文本占位符 33794"/>
          <p:cNvSpPr>
            <a:spLocks noGrp="1"/>
          </p:cNvSpPr>
          <p:nvPr>
            <p:ph idx="1"/>
          </p:nvPr>
        </p:nvSpPr>
        <p:spPr/>
        <p:txBody>
          <a:bodyPr/>
          <a:lstStyle/>
          <a:p>
            <a:pPr marL="1905" indent="-1905">
              <a:defRPr/>
            </a:pPr>
            <a:r>
              <a:rPr lang="zh-CN" altLang="en-US" noProof="1"/>
              <a:t>浮点数又称小数</a:t>
            </a:r>
          </a:p>
          <a:p>
            <a:pPr marL="1905" indent="-344805">
              <a:buFont typeface="Wingdings" pitchFamily="2" charset="2"/>
              <a:buNone/>
              <a:defRPr/>
            </a:pPr>
            <a:r>
              <a:rPr lang="en-US" altLang="x-none" noProof="1"/>
              <a:t>15.0</a:t>
            </a:r>
            <a:r>
              <a:rPr lang="zh-CN" altLang="en-US" noProof="1"/>
              <a:t>、</a:t>
            </a:r>
            <a:r>
              <a:rPr lang="en-US" altLang="x-none" noProof="1"/>
              <a:t>0.37</a:t>
            </a:r>
            <a:r>
              <a:rPr lang="zh-CN" altLang="en-US" noProof="1"/>
              <a:t>、</a:t>
            </a:r>
            <a:r>
              <a:rPr lang="en-US" altLang="x-none" noProof="1"/>
              <a:t>-11.2</a:t>
            </a:r>
            <a:r>
              <a:rPr lang="zh-CN" altLang="en-US" noProof="1"/>
              <a:t>、</a:t>
            </a:r>
            <a:r>
              <a:rPr lang="en-US" altLang="x-none" noProof="1"/>
              <a:t>1.2e2、314.15e-2</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34817"/>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a:defRPr/>
            </a:pPr>
            <a:r>
              <a:rPr lang="en-US" smtClean="0"/>
              <a:t>1.</a:t>
            </a:r>
            <a:r>
              <a:rPr lang="zh-CN" altLang="en-US" smtClean="0"/>
              <a:t>4</a:t>
            </a:r>
            <a:r>
              <a:rPr lang="en-US" smtClean="0"/>
              <a:t>.3  </a:t>
            </a:r>
            <a:r>
              <a:rPr lang="zh-CN" altLang="en-US" smtClean="0"/>
              <a:t>数字</a:t>
            </a:r>
          </a:p>
        </p:txBody>
      </p:sp>
      <p:sp>
        <p:nvSpPr>
          <p:cNvPr id="49154" name="文本占位符 34818"/>
          <p:cNvSpPr>
            <a:spLocks noGrp="1" noChangeArrowheads="1"/>
          </p:cNvSpPr>
          <p:nvPr>
            <p:ph idx="1"/>
          </p:nvPr>
        </p:nvSpPr>
        <p:spPr bwMode="auto"/>
        <p:txBody>
          <a:bodyPr vert="horz" wrap="square" lIns="91440" tIns="45720" rIns="91440" bIns="45720" numCol="1" anchor="t" anchorCtr="0" compatLnSpc="1">
            <a:prstTxWarp prst="textNoShape">
              <a:avLst/>
            </a:prstTxWarp>
          </a:bodyPr>
          <a:lstStyle/>
          <a:p>
            <a:pPr>
              <a:lnSpc>
                <a:spcPct val="80000"/>
              </a:lnSpc>
              <a:defRPr/>
            </a:pPr>
            <a:r>
              <a:rPr lang="zh-CN" altLang="en-US" dirty="0" smtClean="0"/>
              <a:t>Python内置支持复数类型。</a:t>
            </a:r>
            <a:endParaRPr lang="zh-CN" altLang="en-US" sz="2000" dirty="0" smtClean="0">
              <a:latin typeface="宋体" pitchFamily="2" charset="-122"/>
            </a:endParaRPr>
          </a:p>
          <a:p>
            <a:pPr>
              <a:lnSpc>
                <a:spcPct val="80000"/>
              </a:lnSpc>
              <a:buFont typeface="Wingdings" pitchFamily="2" charset="2"/>
              <a:buNone/>
              <a:defRPr/>
            </a:pPr>
            <a:r>
              <a:rPr lang="en-US" altLang="zh-CN" sz="2000" dirty="0" smtClean="0">
                <a:latin typeface="宋体" pitchFamily="2" charset="-122"/>
              </a:rPr>
              <a:t>&gt;&gt;&gt; a = 3+4j</a:t>
            </a:r>
          </a:p>
          <a:p>
            <a:pPr>
              <a:lnSpc>
                <a:spcPct val="80000"/>
              </a:lnSpc>
              <a:spcBef>
                <a:spcPct val="10000"/>
              </a:spcBef>
              <a:buFont typeface="Wingdings" pitchFamily="2" charset="2"/>
              <a:buNone/>
              <a:defRPr/>
            </a:pPr>
            <a:r>
              <a:rPr lang="en-US" altLang="zh-CN" sz="2000" dirty="0" smtClean="0">
                <a:latin typeface="宋体" pitchFamily="2" charset="-122"/>
              </a:rPr>
              <a:t>&gt;&gt;&gt; b = 5+6j</a:t>
            </a:r>
          </a:p>
          <a:p>
            <a:pPr>
              <a:lnSpc>
                <a:spcPct val="80000"/>
              </a:lnSpc>
              <a:spcBef>
                <a:spcPct val="10000"/>
              </a:spcBef>
              <a:buFont typeface="Wingdings" pitchFamily="2" charset="2"/>
              <a:buNone/>
              <a:defRPr/>
            </a:pPr>
            <a:r>
              <a:rPr lang="en-US" altLang="zh-CN" sz="2000" dirty="0" smtClean="0">
                <a:latin typeface="宋体" pitchFamily="2" charset="-122"/>
              </a:rPr>
              <a:t>&gt;&gt;&gt; c = </a:t>
            </a:r>
            <a:r>
              <a:rPr lang="en-US" altLang="zh-CN" sz="2000" dirty="0" err="1" smtClean="0">
                <a:latin typeface="宋体" pitchFamily="2" charset="-122"/>
              </a:rPr>
              <a:t>a+b</a:t>
            </a:r>
            <a:endParaRPr lang="en-US" altLang="zh-CN" sz="2000" dirty="0" smtClean="0">
              <a:latin typeface="宋体" pitchFamily="2" charset="-122"/>
            </a:endParaRPr>
          </a:p>
          <a:p>
            <a:pPr>
              <a:lnSpc>
                <a:spcPct val="80000"/>
              </a:lnSpc>
              <a:spcBef>
                <a:spcPct val="10000"/>
              </a:spcBef>
              <a:buFont typeface="Wingdings" pitchFamily="2" charset="2"/>
              <a:buNone/>
              <a:defRPr/>
            </a:pPr>
            <a:r>
              <a:rPr lang="en-US" altLang="zh-CN" sz="2000" dirty="0" smtClean="0">
                <a:latin typeface="宋体" pitchFamily="2" charset="-122"/>
              </a:rPr>
              <a:t>&gt;&gt;&gt; c</a:t>
            </a:r>
          </a:p>
          <a:p>
            <a:pPr>
              <a:lnSpc>
                <a:spcPct val="80000"/>
              </a:lnSpc>
              <a:spcBef>
                <a:spcPct val="10000"/>
              </a:spcBef>
              <a:buFont typeface="Wingdings" pitchFamily="2" charset="2"/>
              <a:buNone/>
              <a:defRPr/>
            </a:pPr>
            <a:r>
              <a:rPr lang="en-US" altLang="zh-CN" sz="2000" dirty="0" smtClean="0">
                <a:latin typeface="宋体" pitchFamily="2" charset="-122"/>
              </a:rPr>
              <a:t>(8+10j)</a:t>
            </a:r>
          </a:p>
          <a:p>
            <a:pPr>
              <a:lnSpc>
                <a:spcPct val="80000"/>
              </a:lnSpc>
              <a:spcBef>
                <a:spcPct val="10000"/>
              </a:spcBef>
              <a:buFont typeface="Wingdings" pitchFamily="2" charset="2"/>
              <a:buNone/>
              <a:defRPr/>
            </a:pPr>
            <a:r>
              <a:rPr lang="en-US" altLang="zh-CN" sz="2000" dirty="0" smtClean="0">
                <a:latin typeface="宋体" pitchFamily="2" charset="-122"/>
              </a:rPr>
              <a:t>&gt;&gt;&gt; </a:t>
            </a:r>
            <a:r>
              <a:rPr lang="en-US" altLang="zh-CN" sz="2000" dirty="0" err="1" smtClean="0">
                <a:latin typeface="宋体" pitchFamily="2" charset="-122"/>
              </a:rPr>
              <a:t>c.real</a:t>
            </a:r>
            <a:r>
              <a:rPr lang="en-US" altLang="zh-CN" sz="2000" dirty="0" smtClean="0">
                <a:latin typeface="宋体" pitchFamily="2" charset="-122"/>
              </a:rPr>
              <a:t> #</a:t>
            </a:r>
            <a:r>
              <a:rPr lang="zh-CN" altLang="en-US" sz="2000" dirty="0" smtClean="0">
                <a:latin typeface="宋体" pitchFamily="2" charset="-122"/>
              </a:rPr>
              <a:t>查看复数实部</a:t>
            </a:r>
          </a:p>
          <a:p>
            <a:pPr>
              <a:lnSpc>
                <a:spcPct val="80000"/>
              </a:lnSpc>
              <a:spcBef>
                <a:spcPct val="10000"/>
              </a:spcBef>
              <a:buFont typeface="Wingdings" pitchFamily="2" charset="2"/>
              <a:buNone/>
              <a:defRPr/>
            </a:pPr>
            <a:r>
              <a:rPr lang="en-US" altLang="zh-CN" sz="2000" dirty="0" smtClean="0">
                <a:latin typeface="宋体" pitchFamily="2" charset="-122"/>
              </a:rPr>
              <a:t>8.0</a:t>
            </a:r>
          </a:p>
          <a:p>
            <a:pPr>
              <a:lnSpc>
                <a:spcPct val="80000"/>
              </a:lnSpc>
              <a:spcBef>
                <a:spcPct val="10000"/>
              </a:spcBef>
              <a:buFont typeface="Wingdings" pitchFamily="2" charset="2"/>
              <a:buNone/>
              <a:defRPr/>
            </a:pPr>
            <a:r>
              <a:rPr lang="en-US" altLang="zh-CN" sz="2000" dirty="0" smtClean="0">
                <a:latin typeface="宋体" pitchFamily="2" charset="-122"/>
              </a:rPr>
              <a:t>&gt;&gt;&gt; </a:t>
            </a:r>
            <a:r>
              <a:rPr lang="en-US" altLang="zh-CN" sz="2000" dirty="0" err="1" smtClean="0">
                <a:latin typeface="宋体" pitchFamily="2" charset="-122"/>
              </a:rPr>
              <a:t>c.imag</a:t>
            </a:r>
            <a:r>
              <a:rPr lang="en-US" altLang="zh-CN" sz="2000" dirty="0" smtClean="0">
                <a:latin typeface="宋体" pitchFamily="2" charset="-122"/>
              </a:rPr>
              <a:t> #</a:t>
            </a:r>
            <a:r>
              <a:rPr lang="zh-CN" altLang="en-US" sz="2000" dirty="0" smtClean="0">
                <a:latin typeface="宋体" pitchFamily="2" charset="-122"/>
              </a:rPr>
              <a:t>查看复数虚部</a:t>
            </a:r>
          </a:p>
          <a:p>
            <a:pPr>
              <a:lnSpc>
                <a:spcPct val="80000"/>
              </a:lnSpc>
              <a:spcBef>
                <a:spcPct val="10000"/>
              </a:spcBef>
              <a:buFont typeface="Wingdings" pitchFamily="2" charset="2"/>
              <a:buNone/>
              <a:defRPr/>
            </a:pPr>
            <a:r>
              <a:rPr lang="en-US" altLang="zh-CN" sz="2000" dirty="0" smtClean="0">
                <a:latin typeface="宋体" pitchFamily="2" charset="-122"/>
              </a:rPr>
              <a:t>10.0</a:t>
            </a:r>
          </a:p>
          <a:p>
            <a:pPr>
              <a:lnSpc>
                <a:spcPct val="80000"/>
              </a:lnSpc>
              <a:spcBef>
                <a:spcPct val="10000"/>
              </a:spcBef>
              <a:buFont typeface="Wingdings" pitchFamily="2" charset="2"/>
              <a:buNone/>
              <a:defRPr/>
            </a:pPr>
            <a:r>
              <a:rPr lang="en-US" altLang="zh-CN" sz="2000" dirty="0" smtClean="0">
                <a:latin typeface="宋体" pitchFamily="2" charset="-122"/>
              </a:rPr>
              <a:t>&gt;&gt;&gt; </a:t>
            </a:r>
            <a:r>
              <a:rPr lang="en-US" altLang="zh-CN" sz="2000" dirty="0" err="1" smtClean="0">
                <a:latin typeface="宋体" pitchFamily="2" charset="-122"/>
              </a:rPr>
              <a:t>a.conjugate</a:t>
            </a:r>
            <a:r>
              <a:rPr lang="en-US" altLang="zh-CN" sz="2000" dirty="0" smtClean="0">
                <a:latin typeface="宋体" pitchFamily="2" charset="-122"/>
              </a:rPr>
              <a:t>() #</a:t>
            </a:r>
            <a:r>
              <a:rPr lang="zh-CN" altLang="en-US" sz="2000" dirty="0" smtClean="0">
                <a:latin typeface="宋体" pitchFamily="2" charset="-122"/>
              </a:rPr>
              <a:t>返回共轭复数</a:t>
            </a:r>
          </a:p>
          <a:p>
            <a:pPr>
              <a:lnSpc>
                <a:spcPct val="80000"/>
              </a:lnSpc>
              <a:spcBef>
                <a:spcPct val="10000"/>
              </a:spcBef>
              <a:buFont typeface="Wingdings" pitchFamily="2" charset="2"/>
              <a:buNone/>
              <a:defRPr/>
            </a:pPr>
            <a:r>
              <a:rPr lang="en-US" altLang="zh-CN" sz="2000" dirty="0" smtClean="0">
                <a:latin typeface="宋体" pitchFamily="2" charset="-122"/>
              </a:rPr>
              <a:t>(3-4j)</a:t>
            </a:r>
          </a:p>
          <a:p>
            <a:pPr>
              <a:lnSpc>
                <a:spcPct val="80000"/>
              </a:lnSpc>
              <a:spcBef>
                <a:spcPct val="10000"/>
              </a:spcBef>
              <a:buFont typeface="Wingdings" pitchFamily="2" charset="2"/>
              <a:buNone/>
              <a:defRPr/>
            </a:pPr>
            <a:r>
              <a:rPr lang="en-US" altLang="zh-CN" sz="2000" dirty="0" smtClean="0">
                <a:latin typeface="宋体" pitchFamily="2" charset="-122"/>
              </a:rPr>
              <a:t>&gt;&gt;&gt; a*b #</a:t>
            </a:r>
            <a:r>
              <a:rPr lang="zh-CN" altLang="en-US" sz="2000" dirty="0" smtClean="0">
                <a:latin typeface="宋体" pitchFamily="2" charset="-122"/>
              </a:rPr>
              <a:t>复数乘法</a:t>
            </a:r>
          </a:p>
          <a:p>
            <a:pPr>
              <a:lnSpc>
                <a:spcPct val="80000"/>
              </a:lnSpc>
              <a:spcBef>
                <a:spcPct val="10000"/>
              </a:spcBef>
              <a:buFont typeface="Wingdings" pitchFamily="2" charset="2"/>
              <a:buNone/>
              <a:defRPr/>
            </a:pPr>
            <a:r>
              <a:rPr lang="en-US" altLang="zh-CN" sz="2000" dirty="0" smtClean="0">
                <a:latin typeface="宋体" pitchFamily="2" charset="-122"/>
              </a:rPr>
              <a:t>(-9+38j)</a:t>
            </a:r>
          </a:p>
          <a:p>
            <a:pPr>
              <a:lnSpc>
                <a:spcPct val="80000"/>
              </a:lnSpc>
              <a:spcBef>
                <a:spcPct val="10000"/>
              </a:spcBef>
              <a:buFont typeface="Wingdings" pitchFamily="2" charset="2"/>
              <a:buNone/>
              <a:defRPr/>
            </a:pPr>
            <a:r>
              <a:rPr lang="en-US" altLang="zh-CN" sz="2000" dirty="0" smtClean="0">
                <a:latin typeface="宋体" pitchFamily="2" charset="-122"/>
              </a:rPr>
              <a:t>&gt;&gt;&gt; a/b #</a:t>
            </a:r>
            <a:r>
              <a:rPr lang="zh-CN" altLang="en-US" sz="2000" dirty="0" smtClean="0">
                <a:latin typeface="宋体" pitchFamily="2" charset="-122"/>
              </a:rPr>
              <a:t>复数除法</a:t>
            </a:r>
          </a:p>
          <a:p>
            <a:pPr>
              <a:lnSpc>
                <a:spcPct val="80000"/>
              </a:lnSpc>
              <a:spcBef>
                <a:spcPct val="10000"/>
              </a:spcBef>
              <a:buFont typeface="Wingdings" pitchFamily="2" charset="2"/>
              <a:buNone/>
              <a:defRPr/>
            </a:pPr>
            <a:r>
              <a:rPr lang="en-US" altLang="zh-CN" sz="2000" dirty="0" smtClean="0">
                <a:latin typeface="宋体" pitchFamily="2" charset="-122"/>
              </a:rPr>
              <a:t>(0.6393442622950819+0.03278688524590165j)</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35841"/>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a:defRPr/>
            </a:pPr>
            <a:r>
              <a:rPr lang="en-US" dirty="0" smtClean="0">
                <a:latin typeface="Times New Roman" pitchFamily="18" charset="0"/>
              </a:rPr>
              <a:t>1.</a:t>
            </a:r>
            <a:r>
              <a:rPr lang="zh-CN" altLang="en-US" dirty="0" smtClean="0">
                <a:latin typeface="Times New Roman" pitchFamily="18" charset="0"/>
              </a:rPr>
              <a:t>4</a:t>
            </a:r>
            <a:r>
              <a:rPr lang="en-US" dirty="0" smtClean="0">
                <a:latin typeface="Times New Roman" pitchFamily="18" charset="0"/>
              </a:rPr>
              <a:t>.4  </a:t>
            </a:r>
            <a:r>
              <a:rPr lang="zh-CN" altLang="en-US" dirty="0" smtClean="0">
                <a:latin typeface="Times New Roman" pitchFamily="18" charset="0"/>
              </a:rPr>
              <a:t>字符串</a:t>
            </a:r>
          </a:p>
        </p:txBody>
      </p:sp>
      <p:sp>
        <p:nvSpPr>
          <p:cNvPr id="50178" name="文本占位符 35842"/>
          <p:cNvSpPr>
            <a:spLocks noGrp="1" noChangeArrowheads="1"/>
          </p:cNvSpPr>
          <p:nvPr>
            <p:ph idx="1"/>
          </p:nvPr>
        </p:nvSpPr>
        <p:spPr bwMode="auto"/>
        <p:txBody>
          <a:bodyPr vert="horz" wrap="square" lIns="91440" tIns="45720" rIns="91440" bIns="45720" numCol="1" anchor="t" anchorCtr="0" compatLnSpc="1">
            <a:prstTxWarp prst="textNoShape">
              <a:avLst/>
            </a:prstTxWarp>
          </a:bodyPr>
          <a:lstStyle/>
          <a:p>
            <a:pPr>
              <a:defRPr/>
            </a:pPr>
            <a:r>
              <a:rPr lang="zh-CN" altLang="en-US" sz="2400" dirty="0" smtClean="0">
                <a:latin typeface="Times New Roman" pitchFamily="18" charset="0"/>
              </a:rPr>
              <a:t>用单引号、双引号或三引号括起来的符号系列称为字符串</a:t>
            </a:r>
          </a:p>
          <a:p>
            <a:pPr>
              <a:defRPr/>
            </a:pPr>
            <a:r>
              <a:rPr lang="zh-CN" altLang="en-US" sz="2400" dirty="0" smtClean="0">
                <a:latin typeface="Times New Roman" pitchFamily="18" charset="0"/>
              </a:rPr>
              <a:t>单引号、双引号、三单引号、三双引号可以互相嵌套，用来表示复杂字符串。</a:t>
            </a:r>
          </a:p>
          <a:p>
            <a:pPr>
              <a:defRPr/>
            </a:pPr>
            <a:r>
              <a:rPr lang="en-US" sz="2400" dirty="0" smtClean="0">
                <a:latin typeface="Times New Roman" pitchFamily="18" charset="0"/>
              </a:rPr>
              <a:t>'</a:t>
            </a:r>
            <a:r>
              <a:rPr lang="en-US" sz="2400" dirty="0" err="1" smtClean="0">
                <a:latin typeface="Times New Roman" pitchFamily="18" charset="0"/>
              </a:rPr>
              <a:t>abc</a:t>
            </a:r>
            <a:r>
              <a:rPr lang="en-US" sz="2400" dirty="0" smtClean="0">
                <a:latin typeface="Times New Roman" pitchFamily="18" charset="0"/>
              </a:rPr>
              <a:t>'</a:t>
            </a:r>
            <a:r>
              <a:rPr lang="zh-CN" altLang="en-US" sz="2400" dirty="0" smtClean="0">
                <a:latin typeface="Times New Roman" pitchFamily="18" charset="0"/>
              </a:rPr>
              <a:t>、</a:t>
            </a:r>
            <a:r>
              <a:rPr lang="en-US" sz="2400" dirty="0" smtClean="0">
                <a:latin typeface="Times New Roman" pitchFamily="18" charset="0"/>
              </a:rPr>
              <a:t>'123'</a:t>
            </a:r>
            <a:r>
              <a:rPr lang="zh-CN" altLang="en-US" sz="2400" dirty="0" smtClean="0">
                <a:latin typeface="Times New Roman" pitchFamily="18" charset="0"/>
              </a:rPr>
              <a:t>、</a:t>
            </a:r>
            <a:r>
              <a:rPr lang="en-US" sz="2400" dirty="0" smtClean="0">
                <a:latin typeface="Times New Roman" pitchFamily="18" charset="0"/>
              </a:rPr>
              <a:t>'</a:t>
            </a:r>
            <a:r>
              <a:rPr lang="zh-CN" altLang="en-US" sz="2400" dirty="0" smtClean="0">
                <a:latin typeface="Times New Roman" pitchFamily="18" charset="0"/>
              </a:rPr>
              <a:t>中国</a:t>
            </a:r>
            <a:r>
              <a:rPr lang="en-US" sz="2400" dirty="0" smtClean="0">
                <a:latin typeface="Times New Roman" pitchFamily="18" charset="0"/>
              </a:rPr>
              <a:t>'</a:t>
            </a:r>
            <a:r>
              <a:rPr lang="zh-CN" altLang="en-US" sz="2400" dirty="0" smtClean="0">
                <a:latin typeface="Times New Roman" pitchFamily="18" charset="0"/>
              </a:rPr>
              <a:t>、</a:t>
            </a:r>
            <a:r>
              <a:rPr lang="en-US" sz="2400" dirty="0" smtClean="0">
                <a:latin typeface="Times New Roman" pitchFamily="18" charset="0"/>
              </a:rPr>
              <a:t>"Python"</a:t>
            </a:r>
            <a:endParaRPr lang="zh-CN" altLang="en-US" sz="2400" dirty="0" smtClean="0">
              <a:latin typeface="Times New Roman" pitchFamily="18" charset="0"/>
            </a:endParaRPr>
          </a:p>
          <a:p>
            <a:pPr>
              <a:defRPr/>
            </a:pPr>
            <a:r>
              <a:rPr lang="zh-CN" altLang="en-US" sz="2400" dirty="0" smtClean="0">
                <a:latin typeface="Times New Roman" pitchFamily="18" charset="0"/>
              </a:rPr>
              <a:t>字符串属于不可变序列</a:t>
            </a:r>
            <a:endParaRPr lang="en-US" sz="2400" dirty="0" smtClean="0">
              <a:latin typeface="Times New Roman" pitchFamily="18" charset="0"/>
              <a:cs typeface="Times New Roman" pitchFamily="18" charset="0"/>
            </a:endParaRPr>
          </a:p>
          <a:p>
            <a:pPr>
              <a:defRPr/>
            </a:pPr>
            <a:r>
              <a:rPr lang="en-US" sz="2400" dirty="0" smtClean="0">
                <a:latin typeface="Times New Roman" pitchFamily="18" charset="0"/>
                <a:cs typeface="Times New Roman" pitchFamily="18" charset="0"/>
              </a:rPr>
              <a:t> </a:t>
            </a:r>
            <a:r>
              <a:rPr lang="zh-CN" altLang="en-US" sz="2400" dirty="0" smtClean="0">
                <a:latin typeface="Times New Roman" pitchFamily="18" charset="0"/>
              </a:rPr>
              <a:t>空串表示为</a:t>
            </a:r>
            <a:r>
              <a:rPr lang="en-US" sz="2400" dirty="0" smtClean="0">
                <a:latin typeface="Times New Roman" pitchFamily="18" charset="0"/>
                <a:cs typeface="Times New Roman" pitchFamily="18" charset="0"/>
              </a:rPr>
              <a:t>''</a:t>
            </a:r>
            <a:r>
              <a:rPr lang="zh-CN" altLang="en-US" sz="2400" dirty="0" smtClean="0">
                <a:latin typeface="Times New Roman" pitchFamily="18" charset="0"/>
              </a:rPr>
              <a:t>或</a:t>
            </a:r>
            <a:r>
              <a:rPr lang="zh-CN" alt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t>
            </a:r>
            <a:r>
              <a:rPr lang="en-GB" altLang="en-US" sz="2400" dirty="0" smtClean="0"/>
              <a:t> </a:t>
            </a:r>
          </a:p>
          <a:p>
            <a:pPr>
              <a:defRPr/>
            </a:pPr>
            <a:r>
              <a:rPr lang="zh-CN" altLang="en-US" sz="2400" dirty="0" smtClean="0"/>
              <a:t>三引号'''或"""表示的字符串可以换行，支持排版较为复杂的字符串；三引号还可以在程序中表示较长的注释。</a:t>
            </a:r>
            <a:endParaRPr lang="en-GB" altLang="en-US" sz="2400"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36865"/>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a:defRPr/>
            </a:pPr>
            <a:r>
              <a:rPr lang="en-US" smtClean="0">
                <a:latin typeface="Times New Roman" pitchFamily="18" charset="0"/>
              </a:rPr>
              <a:t>1.</a:t>
            </a:r>
            <a:r>
              <a:rPr lang="zh-CN" altLang="en-US" smtClean="0">
                <a:latin typeface="Times New Roman" pitchFamily="18" charset="0"/>
              </a:rPr>
              <a:t>4</a:t>
            </a:r>
            <a:r>
              <a:rPr lang="en-US" smtClean="0">
                <a:latin typeface="Times New Roman" pitchFamily="18" charset="0"/>
              </a:rPr>
              <a:t>.4  </a:t>
            </a:r>
            <a:r>
              <a:rPr lang="zh-CN" altLang="en-US" smtClean="0">
                <a:latin typeface="Times New Roman" pitchFamily="18" charset="0"/>
              </a:rPr>
              <a:t>字符串</a:t>
            </a:r>
          </a:p>
        </p:txBody>
      </p:sp>
      <p:sp>
        <p:nvSpPr>
          <p:cNvPr id="51202" name="文本占位符 36866"/>
          <p:cNvSpPr>
            <a:spLocks noGrp="1" noChangeArrowheads="1"/>
          </p:cNvSpPr>
          <p:nvPr>
            <p:ph idx="1"/>
          </p:nvPr>
        </p:nvSpPr>
        <p:spPr bwMode="auto"/>
        <p:txBody>
          <a:bodyPr vert="horz" wrap="square" lIns="91440" tIns="45720" rIns="91440" bIns="45720" numCol="1" anchor="t" anchorCtr="0" compatLnSpc="1">
            <a:prstTxWarp prst="textNoShape">
              <a:avLst/>
            </a:prstTxWarp>
          </a:bodyPr>
          <a:lstStyle/>
          <a:p>
            <a:pPr>
              <a:lnSpc>
                <a:spcPct val="80000"/>
              </a:lnSpc>
              <a:buFont typeface="Wingdings" pitchFamily="2" charset="2"/>
              <a:buNone/>
              <a:defRPr/>
            </a:pPr>
            <a:r>
              <a:rPr lang="zh-CN" altLang="en-US" sz="2000" dirty="0" smtClean="0">
                <a:latin typeface="宋体" pitchFamily="2" charset="-122"/>
              </a:rPr>
              <a:t>1. 字符串合并</a:t>
            </a:r>
          </a:p>
          <a:p>
            <a:pPr>
              <a:lnSpc>
                <a:spcPct val="80000"/>
              </a:lnSpc>
              <a:buFont typeface="Wingdings" pitchFamily="2" charset="2"/>
              <a:buNone/>
              <a:defRPr/>
            </a:pPr>
            <a:r>
              <a:rPr lang="en-US" sz="2000" dirty="0" smtClean="0">
                <a:latin typeface="宋体" pitchFamily="2" charset="-122"/>
              </a:rPr>
              <a:t>&gt;&gt;&gt; a='</a:t>
            </a:r>
            <a:r>
              <a:rPr lang="en-US" sz="2000" dirty="0" err="1" smtClean="0">
                <a:latin typeface="宋体" pitchFamily="2" charset="-122"/>
              </a:rPr>
              <a:t>abc</a:t>
            </a:r>
            <a:r>
              <a:rPr lang="en-US" sz="2000" dirty="0" smtClean="0">
                <a:latin typeface="宋体" pitchFamily="2" charset="-122"/>
              </a:rPr>
              <a:t>' + '123</a:t>
            </a:r>
            <a:r>
              <a:rPr lang="zh-CN" altLang="en-US" sz="2000" dirty="0" smtClean="0">
                <a:latin typeface="宋体" pitchFamily="2" charset="-122"/>
              </a:rPr>
              <a:t>'     #生成新对象</a:t>
            </a:r>
          </a:p>
          <a:p>
            <a:pPr>
              <a:lnSpc>
                <a:spcPct val="80000"/>
              </a:lnSpc>
              <a:buFont typeface="Wingdings" pitchFamily="2" charset="2"/>
              <a:buNone/>
              <a:defRPr/>
            </a:pPr>
            <a:r>
              <a:rPr lang="en-US" sz="2000" dirty="0" smtClean="0">
                <a:latin typeface="宋体" pitchFamily="2" charset="-122"/>
              </a:rPr>
              <a:t>2. </a:t>
            </a:r>
            <a:r>
              <a:rPr lang="zh-CN" altLang="en-US" sz="2000" dirty="0" smtClean="0">
                <a:latin typeface="宋体" pitchFamily="2" charset="-122"/>
              </a:rPr>
              <a:t>字符串格式化</a:t>
            </a:r>
          </a:p>
          <a:p>
            <a:pPr>
              <a:lnSpc>
                <a:spcPct val="80000"/>
              </a:lnSpc>
              <a:buFont typeface="Wingdings" pitchFamily="2" charset="2"/>
              <a:buNone/>
              <a:defRPr/>
            </a:pPr>
            <a:r>
              <a:rPr lang="en-US" sz="2000" dirty="0" smtClean="0">
                <a:latin typeface="宋体" pitchFamily="2" charset="-122"/>
              </a:rPr>
              <a:t>&gt;&gt;&gt;a = 3.6674</a:t>
            </a:r>
          </a:p>
          <a:p>
            <a:pPr>
              <a:lnSpc>
                <a:spcPct val="80000"/>
              </a:lnSpc>
              <a:buFont typeface="Wingdings" pitchFamily="2" charset="2"/>
              <a:buNone/>
              <a:defRPr/>
            </a:pPr>
            <a:r>
              <a:rPr lang="en-US" sz="2000" dirty="0" smtClean="0">
                <a:latin typeface="宋体" pitchFamily="2" charset="-122"/>
              </a:rPr>
              <a:t>&gt;&gt;&gt;'%7.3f' % a</a:t>
            </a:r>
          </a:p>
          <a:p>
            <a:pPr>
              <a:lnSpc>
                <a:spcPct val="80000"/>
              </a:lnSpc>
              <a:buFont typeface="Wingdings" pitchFamily="2" charset="2"/>
              <a:buNone/>
              <a:defRPr/>
            </a:pPr>
            <a:r>
              <a:rPr lang="en-US" sz="2000" dirty="0" smtClean="0">
                <a:latin typeface="宋体" pitchFamily="2" charset="-122"/>
              </a:rPr>
              <a:t>'  3.667'</a:t>
            </a:r>
          </a:p>
          <a:p>
            <a:pPr>
              <a:lnSpc>
                <a:spcPct val="80000"/>
              </a:lnSpc>
              <a:buFont typeface="Wingdings" pitchFamily="2" charset="2"/>
              <a:buNone/>
              <a:defRPr/>
            </a:pPr>
            <a:r>
              <a:rPr lang="en-US" sz="2000" dirty="0" smtClean="0">
                <a:latin typeface="宋体" pitchFamily="2" charset="-122"/>
              </a:rPr>
              <a:t>&gt;&gt;&gt; "%d:%c"%(65,65)</a:t>
            </a:r>
          </a:p>
          <a:p>
            <a:pPr>
              <a:lnSpc>
                <a:spcPct val="80000"/>
              </a:lnSpc>
              <a:buFont typeface="Wingdings" pitchFamily="2" charset="2"/>
              <a:buNone/>
              <a:defRPr/>
            </a:pPr>
            <a:r>
              <a:rPr lang="en-US" sz="2000" dirty="0" smtClean="0">
                <a:latin typeface="宋体" pitchFamily="2" charset="-122"/>
              </a:rPr>
              <a:t>'65:A'</a:t>
            </a:r>
          </a:p>
          <a:p>
            <a:pPr>
              <a:lnSpc>
                <a:spcPct val="80000"/>
              </a:lnSpc>
              <a:buFont typeface="Wingdings" pitchFamily="2" charset="2"/>
              <a:buNone/>
              <a:defRPr/>
            </a:pPr>
            <a:r>
              <a:rPr lang="en-US" sz="2000" dirty="0" smtClean="0">
                <a:latin typeface="宋体" pitchFamily="2" charset="-122"/>
              </a:rPr>
              <a:t>&gt;&gt;&gt; """My name is %s, and my age is %d"""%('Dong Fuguo',38)</a:t>
            </a:r>
          </a:p>
          <a:p>
            <a:pPr>
              <a:lnSpc>
                <a:spcPct val="80000"/>
              </a:lnSpc>
              <a:buFont typeface="Wingdings" pitchFamily="2" charset="2"/>
              <a:buNone/>
              <a:defRPr/>
            </a:pPr>
            <a:r>
              <a:rPr lang="en-US" sz="2000" dirty="0" smtClean="0">
                <a:latin typeface="宋体" pitchFamily="2" charset="-122"/>
              </a:rPr>
              <a:t>'My name is Dong </a:t>
            </a:r>
            <a:r>
              <a:rPr lang="en-US" sz="2000" dirty="0" err="1" smtClean="0">
                <a:latin typeface="宋体" pitchFamily="2" charset="-122"/>
              </a:rPr>
              <a:t>Fuguo</a:t>
            </a:r>
            <a:r>
              <a:rPr lang="en-US" sz="2000" dirty="0" smtClean="0">
                <a:latin typeface="宋体" pitchFamily="2" charset="-122"/>
              </a:rPr>
              <a:t>, and my age is 38'</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37889"/>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a:defRPr/>
            </a:pPr>
            <a:r>
              <a:rPr lang="en-US" smtClean="0">
                <a:latin typeface="Times New Roman" pitchFamily="18" charset="0"/>
              </a:rPr>
              <a:t>1.</a:t>
            </a:r>
            <a:r>
              <a:rPr lang="zh-CN" altLang="en-US" smtClean="0">
                <a:latin typeface="Times New Roman" pitchFamily="18" charset="0"/>
              </a:rPr>
              <a:t>4</a:t>
            </a:r>
            <a:r>
              <a:rPr lang="en-US" smtClean="0">
                <a:latin typeface="Times New Roman" pitchFamily="18" charset="0"/>
              </a:rPr>
              <a:t>.4  </a:t>
            </a:r>
            <a:r>
              <a:rPr lang="zh-CN" altLang="en-US" smtClean="0">
                <a:latin typeface="Times New Roman" pitchFamily="18" charset="0"/>
              </a:rPr>
              <a:t>字符串</a:t>
            </a:r>
          </a:p>
        </p:txBody>
      </p:sp>
      <p:sp>
        <p:nvSpPr>
          <p:cNvPr id="52226" name="文本占位符 37890"/>
          <p:cNvSpPr>
            <a:spLocks noGrp="1" noChangeArrowheads="1"/>
          </p:cNvSpPr>
          <p:nvPr>
            <p:ph idx="1"/>
          </p:nvPr>
        </p:nvSpPr>
        <p:spPr bwMode="auto"/>
        <p:txBody>
          <a:bodyPr vert="horz" wrap="square" lIns="91440" tIns="45720" rIns="91440" bIns="45720" numCol="1" anchor="t" anchorCtr="0" compatLnSpc="1">
            <a:prstTxWarp prst="textNoShape">
              <a:avLst/>
            </a:prstTxWarp>
          </a:bodyPr>
          <a:lstStyle/>
          <a:p>
            <a:pPr>
              <a:lnSpc>
                <a:spcPct val="90000"/>
              </a:lnSpc>
              <a:buFont typeface="Wingdings" pitchFamily="2" charset="2"/>
              <a:buNone/>
              <a:defRPr/>
            </a:pPr>
            <a:r>
              <a:rPr lang="en-US" sz="2400" dirty="0" smtClean="0"/>
              <a:t>3. </a:t>
            </a:r>
            <a:r>
              <a:rPr lang="zh-CN" altLang="en-US" sz="2400" dirty="0" smtClean="0"/>
              <a:t>转义字符</a:t>
            </a:r>
          </a:p>
          <a:p>
            <a:pPr>
              <a:lnSpc>
                <a:spcPct val="90000"/>
              </a:lnSpc>
              <a:defRPr/>
            </a:pPr>
            <a:r>
              <a:rPr lang="en-US" sz="2400" dirty="0" smtClean="0"/>
              <a:t>\n</a:t>
            </a:r>
            <a:r>
              <a:rPr lang="zh-CN" altLang="en-US" sz="2400" dirty="0" smtClean="0"/>
              <a:t>：换行符</a:t>
            </a:r>
          </a:p>
          <a:p>
            <a:pPr>
              <a:lnSpc>
                <a:spcPct val="90000"/>
              </a:lnSpc>
              <a:defRPr/>
            </a:pPr>
            <a:r>
              <a:rPr lang="en-US" sz="2400" dirty="0" smtClean="0"/>
              <a:t>\t</a:t>
            </a:r>
            <a:r>
              <a:rPr lang="zh-CN" altLang="en-US" sz="2400" dirty="0" smtClean="0"/>
              <a:t>：制表符</a:t>
            </a:r>
          </a:p>
          <a:p>
            <a:pPr>
              <a:lnSpc>
                <a:spcPct val="90000"/>
              </a:lnSpc>
              <a:defRPr/>
            </a:pPr>
            <a:r>
              <a:rPr lang="en-US" sz="2400" dirty="0" smtClean="0"/>
              <a:t>\r</a:t>
            </a:r>
            <a:r>
              <a:rPr lang="zh-CN" altLang="en-US" sz="2400" dirty="0" smtClean="0"/>
              <a:t>：回车</a:t>
            </a:r>
          </a:p>
          <a:p>
            <a:pPr>
              <a:lnSpc>
                <a:spcPct val="90000"/>
              </a:lnSpc>
              <a:defRPr/>
            </a:pPr>
            <a:r>
              <a:rPr lang="en-US" sz="2400" dirty="0" smtClean="0"/>
              <a:t>\’</a:t>
            </a:r>
            <a:r>
              <a:rPr lang="zh-CN" altLang="en-US" sz="2400" dirty="0" smtClean="0"/>
              <a:t>：单引号</a:t>
            </a:r>
          </a:p>
          <a:p>
            <a:pPr>
              <a:lnSpc>
                <a:spcPct val="90000"/>
              </a:lnSpc>
              <a:defRPr/>
            </a:pPr>
            <a:r>
              <a:rPr lang="en-US" sz="2400" dirty="0" smtClean="0"/>
              <a:t>\”</a:t>
            </a:r>
            <a:r>
              <a:rPr lang="zh-CN" altLang="en-US" sz="2400" dirty="0" smtClean="0"/>
              <a:t>：双引号</a:t>
            </a:r>
          </a:p>
          <a:p>
            <a:pPr>
              <a:lnSpc>
                <a:spcPct val="90000"/>
              </a:lnSpc>
              <a:defRPr/>
            </a:pPr>
            <a:r>
              <a:rPr lang="en-US" sz="2400" dirty="0" smtClean="0"/>
              <a:t>\\</a:t>
            </a:r>
            <a:r>
              <a:rPr lang="zh-CN" altLang="en-US" sz="2400" dirty="0" smtClean="0"/>
              <a:t>：一个</a:t>
            </a:r>
            <a:r>
              <a:rPr lang="en-US" sz="2400" dirty="0" smtClean="0"/>
              <a:t>\</a:t>
            </a:r>
          </a:p>
          <a:p>
            <a:pPr>
              <a:lnSpc>
                <a:spcPct val="90000"/>
              </a:lnSpc>
              <a:defRPr/>
            </a:pPr>
            <a:r>
              <a:rPr lang="en-US" sz="2400" dirty="0" smtClean="0"/>
              <a:t>\</a:t>
            </a:r>
            <a:r>
              <a:rPr lang="en-US" sz="2400" dirty="0" err="1" smtClean="0"/>
              <a:t>ddd</a:t>
            </a:r>
            <a:r>
              <a:rPr lang="zh-CN" altLang="en-US" sz="2400" dirty="0" smtClean="0"/>
              <a:t>：</a:t>
            </a:r>
            <a:r>
              <a:rPr lang="en-US" sz="2400" dirty="0" smtClean="0"/>
              <a:t>3</a:t>
            </a:r>
            <a:r>
              <a:rPr lang="zh-CN" altLang="en-US" sz="2400" dirty="0" smtClean="0"/>
              <a:t>位八进制数对应的字符</a:t>
            </a:r>
          </a:p>
          <a:p>
            <a:pPr>
              <a:lnSpc>
                <a:spcPct val="90000"/>
              </a:lnSpc>
              <a:defRPr/>
            </a:pPr>
            <a:r>
              <a:rPr lang="en-US" sz="2400" dirty="0" smtClean="0"/>
              <a:t>\</a:t>
            </a:r>
            <a:r>
              <a:rPr lang="en-US" sz="2400" dirty="0" err="1" smtClean="0"/>
              <a:t>xhh</a:t>
            </a:r>
            <a:r>
              <a:rPr lang="zh-CN" altLang="en-US" sz="2400" dirty="0" smtClean="0"/>
              <a:t>：</a:t>
            </a:r>
            <a:r>
              <a:rPr lang="en-US" sz="2400" dirty="0" smtClean="0"/>
              <a:t>2</a:t>
            </a:r>
            <a:r>
              <a:rPr lang="zh-CN" altLang="en-US" sz="2400" dirty="0" smtClean="0"/>
              <a:t>位十六进制数对应的字符</a:t>
            </a:r>
          </a:p>
          <a:p>
            <a:pPr>
              <a:lnSpc>
                <a:spcPct val="90000"/>
              </a:lnSpc>
              <a:buFont typeface="Wingdings" pitchFamily="2" charset="2"/>
              <a:buNone/>
              <a:defRPr/>
            </a:pPr>
            <a:r>
              <a:rPr lang="zh-CN" altLang="en-US" sz="2400" dirty="0" smtClean="0"/>
              <a:t> 字符串界定符前面加字母r表示原始字符串，其中的特殊字符不进行转义，但字符串的最后一个字符不能是</a:t>
            </a:r>
            <a:r>
              <a:rPr lang="en-US" sz="2400" dirty="0" smtClean="0"/>
              <a:t>\</a:t>
            </a:r>
            <a:r>
              <a:rPr lang="zh-CN" altLang="en-US" sz="2400" dirty="0" smtClean="0"/>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915" name="表格 38914"/>
          <p:cNvGraphicFramePr/>
          <p:nvPr>
            <p:extLst>
              <p:ext uri="{D42A27DB-BD31-4B8C-83A1-F6EECF244321}">
                <p14:modId xmlns:p14="http://schemas.microsoft.com/office/powerpoint/2010/main" val="4132014970"/>
              </p:ext>
            </p:extLst>
          </p:nvPr>
        </p:nvGraphicFramePr>
        <p:xfrm>
          <a:off x="457200" y="1412777"/>
          <a:ext cx="8229600" cy="5270600"/>
        </p:xfrm>
        <a:graphic>
          <a:graphicData uri="http://schemas.openxmlformats.org/drawingml/2006/table">
            <a:tbl>
              <a:tblPr/>
              <a:tblGrid>
                <a:gridCol w="3327400"/>
                <a:gridCol w="4902200"/>
              </a:tblGrid>
              <a:tr h="271562">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ctr">
                        <a:buNone/>
                      </a:pPr>
                      <a:r>
                        <a:rPr lang="zh-CN" altLang="en-US" sz="1600" u="none" dirty="0">
                          <a:effectLst/>
                          <a:latin typeface="宋体" panose="02010600030101010101" pitchFamily="2" charset="-122"/>
                          <a:ea typeface="宋体" panose="02010600030101010101" pitchFamily="2" charset="-122"/>
                          <a:sym typeface="宋体" panose="02010600030101010101" pitchFamily="2" charset="-122"/>
                        </a:rPr>
                        <a:t>运算符示例</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ctr">
                        <a:buNone/>
                      </a:pPr>
                      <a:r>
                        <a:rPr lang="zh-CN" altLang="en-US" sz="1600" u="none" dirty="0">
                          <a:effectLst/>
                          <a:latin typeface="宋体" panose="02010600030101010101" pitchFamily="2" charset="-122"/>
                          <a:ea typeface="宋体" panose="02010600030101010101" pitchFamily="2" charset="-122"/>
                          <a:sym typeface="宋体" panose="02010600030101010101" pitchFamily="2" charset="-122"/>
                        </a:rPr>
                        <a:t>功能说明</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63525">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600" u="none" dirty="0" err="1">
                          <a:effectLst/>
                          <a:latin typeface="宋体" panose="02010600030101010101" pitchFamily="2" charset="-122"/>
                          <a:ea typeface="宋体" panose="02010600030101010101" pitchFamily="2" charset="-122"/>
                          <a:sym typeface="宋体" panose="02010600030101010101" pitchFamily="2" charset="-122"/>
                        </a:rPr>
                        <a:t>x+y</a:t>
                      </a:r>
                      <a:endParaRPr lang="en-US" altLang="zh-CN" sz="1600" u="none" dirty="0">
                        <a:effectLst/>
                        <a:latin typeface="宋体" panose="02010600030101010101" pitchFamily="2" charset="-122"/>
                        <a:ea typeface="宋体" panose="02010600030101010101" pitchFamily="2" charset="-122"/>
                        <a:sym typeface="宋体" panose="02010600030101010101" pitchFamily="2" charset="-122"/>
                      </a:endParaRP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600" u="none" dirty="0">
                          <a:effectLst/>
                          <a:latin typeface="宋体" panose="02010600030101010101" pitchFamily="2" charset="-122"/>
                          <a:ea typeface="宋体" panose="02010600030101010101" pitchFamily="2" charset="-122"/>
                          <a:sym typeface="宋体" panose="02010600030101010101" pitchFamily="2" charset="-122"/>
                        </a:rPr>
                        <a:t>算术加法，列表、元组、字符串合并</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61938">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600" u="none" dirty="0">
                          <a:effectLst/>
                          <a:latin typeface="宋体" panose="02010600030101010101" pitchFamily="2" charset="-122"/>
                          <a:ea typeface="宋体" panose="02010600030101010101" pitchFamily="2" charset="-122"/>
                          <a:sym typeface="宋体" panose="02010600030101010101" pitchFamily="2" charset="-122"/>
                        </a:rPr>
                        <a:t>x-y</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600" u="none" dirty="0">
                          <a:effectLst/>
                          <a:latin typeface="宋体" panose="02010600030101010101" pitchFamily="2" charset="-122"/>
                          <a:ea typeface="宋体" panose="02010600030101010101" pitchFamily="2" charset="-122"/>
                          <a:sym typeface="宋体" panose="02010600030101010101" pitchFamily="2" charset="-122"/>
                        </a:rPr>
                        <a:t>算术减法，集合差集</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63525">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600" u="none" dirty="0">
                          <a:effectLst/>
                          <a:latin typeface="宋体" panose="02010600030101010101" pitchFamily="2" charset="-122"/>
                          <a:ea typeface="宋体" panose="02010600030101010101" pitchFamily="2" charset="-122"/>
                          <a:sym typeface="宋体" panose="02010600030101010101" pitchFamily="2" charset="-122"/>
                        </a:rPr>
                        <a:t>x*y</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600" u="none" dirty="0">
                          <a:effectLst/>
                          <a:latin typeface="宋体" panose="02010600030101010101" pitchFamily="2" charset="-122"/>
                          <a:ea typeface="宋体" panose="02010600030101010101" pitchFamily="2" charset="-122"/>
                          <a:sym typeface="宋体" panose="02010600030101010101" pitchFamily="2" charset="-122"/>
                        </a:rPr>
                        <a:t>乘法，序列重复</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63525">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600" u="none" dirty="0">
                          <a:effectLst/>
                          <a:latin typeface="宋体" panose="02010600030101010101" pitchFamily="2" charset="-122"/>
                          <a:ea typeface="宋体" panose="02010600030101010101" pitchFamily="2" charset="-122"/>
                          <a:sym typeface="宋体" panose="02010600030101010101" pitchFamily="2" charset="-122"/>
                        </a:rPr>
                        <a:t>x/y</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600" u="none">
                          <a:effectLst/>
                          <a:latin typeface="宋体" panose="02010600030101010101" pitchFamily="2" charset="-122"/>
                          <a:ea typeface="宋体" panose="02010600030101010101" pitchFamily="2" charset="-122"/>
                          <a:sym typeface="宋体" panose="02010600030101010101" pitchFamily="2" charset="-122"/>
                        </a:rPr>
                        <a:t>除法（在</a:t>
                      </a:r>
                      <a:r>
                        <a:rPr lang="en-US" altLang="zh-CN" sz="1600" u="none">
                          <a:effectLst/>
                          <a:latin typeface="宋体" panose="02010600030101010101" pitchFamily="2" charset="-122"/>
                          <a:ea typeface="宋体" panose="02010600030101010101" pitchFamily="2" charset="-122"/>
                          <a:sym typeface="宋体" panose="02010600030101010101" pitchFamily="2" charset="-122"/>
                        </a:rPr>
                        <a:t>Python 3.x</a:t>
                      </a:r>
                      <a:r>
                        <a:rPr lang="zh-CN" altLang="en-US" sz="1600" u="none">
                          <a:effectLst/>
                          <a:latin typeface="宋体" panose="02010600030101010101" pitchFamily="2" charset="-122"/>
                          <a:ea typeface="宋体" panose="02010600030101010101" pitchFamily="2" charset="-122"/>
                          <a:sym typeface="宋体" panose="02010600030101010101" pitchFamily="2" charset="-122"/>
                        </a:rPr>
                        <a:t>中叫做真除法）</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61937">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600" u="none" dirty="0">
                          <a:effectLst/>
                          <a:latin typeface="宋体" panose="02010600030101010101" pitchFamily="2" charset="-122"/>
                          <a:ea typeface="宋体" panose="02010600030101010101" pitchFamily="2" charset="-122"/>
                          <a:sym typeface="宋体" panose="02010600030101010101" pitchFamily="2" charset="-122"/>
                        </a:rPr>
                        <a:t>x//y</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600" u="none" dirty="0">
                          <a:effectLst/>
                          <a:latin typeface="宋体" panose="02010600030101010101" pitchFamily="2" charset="-122"/>
                          <a:ea typeface="宋体" panose="02010600030101010101" pitchFamily="2" charset="-122"/>
                          <a:sym typeface="宋体" panose="02010600030101010101" pitchFamily="2" charset="-122"/>
                        </a:rPr>
                        <a:t>求整商</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63525">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600" u="none" dirty="0">
                          <a:effectLst/>
                          <a:latin typeface="宋体" panose="02010600030101010101" pitchFamily="2" charset="-122"/>
                          <a:ea typeface="宋体" panose="02010600030101010101" pitchFamily="2" charset="-122"/>
                          <a:sym typeface="宋体" panose="02010600030101010101" pitchFamily="2" charset="-122"/>
                        </a:rPr>
                        <a:t>-x</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600" u="none" dirty="0">
                          <a:effectLst/>
                          <a:latin typeface="宋体" panose="02010600030101010101" pitchFamily="2" charset="-122"/>
                          <a:ea typeface="宋体" panose="02010600030101010101" pitchFamily="2" charset="-122"/>
                          <a:sym typeface="宋体" panose="02010600030101010101" pitchFamily="2" charset="-122"/>
                        </a:rPr>
                        <a:t>相反数</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705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600" u="none" dirty="0" err="1">
                          <a:effectLst/>
                          <a:latin typeface="宋体" panose="02010600030101010101" pitchFamily="2" charset="-122"/>
                          <a:ea typeface="宋体" panose="02010600030101010101" pitchFamily="2" charset="-122"/>
                          <a:sym typeface="宋体" panose="02010600030101010101" pitchFamily="2" charset="-122"/>
                        </a:rPr>
                        <a:t>x%y</a:t>
                      </a:r>
                      <a:endParaRPr lang="en-US" altLang="zh-CN" sz="1600" u="none" dirty="0">
                        <a:effectLst/>
                        <a:latin typeface="宋体" panose="02010600030101010101" pitchFamily="2" charset="-122"/>
                        <a:ea typeface="宋体" panose="02010600030101010101" pitchFamily="2" charset="-122"/>
                        <a:sym typeface="宋体" panose="02010600030101010101" pitchFamily="2" charset="-122"/>
                      </a:endParaRP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600" u="none" dirty="0">
                          <a:effectLst/>
                          <a:latin typeface="宋体" panose="02010600030101010101" pitchFamily="2" charset="-122"/>
                          <a:ea typeface="宋体" panose="02010600030101010101" pitchFamily="2" charset="-122"/>
                          <a:sym typeface="宋体" panose="02010600030101010101" pitchFamily="2" charset="-122"/>
                        </a:rPr>
                        <a:t>余数（对实数也可以进行余数运算），字符串格式化</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63525">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x**y</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600" u="none" dirty="0">
                          <a:effectLst/>
                          <a:latin typeface="宋体" panose="02010600030101010101" pitchFamily="2" charset="-122"/>
                          <a:ea typeface="宋体" panose="02010600030101010101" pitchFamily="2" charset="-122"/>
                          <a:sym typeface="宋体" panose="02010600030101010101" pitchFamily="2" charset="-122"/>
                        </a:rPr>
                        <a:t>幂运算</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5463">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600" u="none" dirty="0">
                          <a:effectLst/>
                          <a:latin typeface="宋体" panose="02010600030101010101" pitchFamily="2" charset="-122"/>
                          <a:ea typeface="宋体" panose="02010600030101010101" pitchFamily="2" charset="-122"/>
                          <a:sym typeface="宋体" panose="02010600030101010101" pitchFamily="2" charset="-122"/>
                        </a:rPr>
                        <a:t>x&lt;y</a:t>
                      </a:r>
                      <a:r>
                        <a:rPr lang="zh-CN" altLang="en-US" sz="1600" u="none" dirty="0">
                          <a:effectLst/>
                          <a:latin typeface="宋体" panose="02010600030101010101" pitchFamily="2" charset="-122"/>
                          <a:ea typeface="宋体" panose="02010600030101010101" pitchFamily="2" charset="-122"/>
                          <a:sym typeface="宋体" panose="02010600030101010101" pitchFamily="2" charset="-122"/>
                        </a:rPr>
                        <a:t>；</a:t>
                      </a:r>
                      <a:r>
                        <a:rPr lang="en-US" altLang="zh-CN" sz="1600" u="none" dirty="0">
                          <a:effectLst/>
                          <a:latin typeface="宋体" panose="02010600030101010101" pitchFamily="2" charset="-122"/>
                          <a:ea typeface="宋体" panose="02010600030101010101" pitchFamily="2" charset="-122"/>
                          <a:sym typeface="宋体" panose="02010600030101010101" pitchFamily="2" charset="-122"/>
                        </a:rPr>
                        <a:t>x&lt;=y</a:t>
                      </a:r>
                      <a:r>
                        <a:rPr lang="zh-CN" altLang="en-US" sz="1600" u="none" dirty="0">
                          <a:effectLst/>
                          <a:latin typeface="宋体" panose="02010600030101010101" pitchFamily="2" charset="-122"/>
                          <a:ea typeface="宋体" panose="02010600030101010101" pitchFamily="2" charset="-122"/>
                          <a:sym typeface="宋体" panose="02010600030101010101" pitchFamily="2" charset="-122"/>
                        </a:rPr>
                        <a:t>；</a:t>
                      </a:r>
                      <a:r>
                        <a:rPr lang="en-US" altLang="zh-CN" sz="1600" u="none" dirty="0">
                          <a:effectLst/>
                          <a:latin typeface="宋体" panose="02010600030101010101" pitchFamily="2" charset="-122"/>
                          <a:ea typeface="宋体" panose="02010600030101010101" pitchFamily="2" charset="-122"/>
                          <a:sym typeface="宋体" panose="02010600030101010101" pitchFamily="2" charset="-122"/>
                        </a:rPr>
                        <a:t>x&gt;y</a:t>
                      </a:r>
                      <a:r>
                        <a:rPr lang="zh-CN" altLang="en-US" sz="1600" u="none" dirty="0">
                          <a:effectLst/>
                          <a:latin typeface="宋体" panose="02010600030101010101" pitchFamily="2" charset="-122"/>
                          <a:ea typeface="宋体" panose="02010600030101010101" pitchFamily="2" charset="-122"/>
                          <a:sym typeface="宋体" panose="02010600030101010101" pitchFamily="2" charset="-122"/>
                        </a:rPr>
                        <a:t>；</a:t>
                      </a:r>
                      <a:r>
                        <a:rPr lang="en-US" altLang="zh-CN" sz="1600" u="none" dirty="0">
                          <a:effectLst/>
                          <a:latin typeface="宋体" panose="02010600030101010101" pitchFamily="2" charset="-122"/>
                          <a:ea typeface="宋体" panose="02010600030101010101" pitchFamily="2" charset="-122"/>
                          <a:sym typeface="宋体" panose="02010600030101010101" pitchFamily="2" charset="-122"/>
                        </a:rPr>
                        <a:t>x&gt;=y</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600" u="none" dirty="0">
                          <a:effectLst/>
                          <a:latin typeface="宋体" panose="02010600030101010101" pitchFamily="2" charset="-122"/>
                          <a:ea typeface="宋体" panose="02010600030101010101" pitchFamily="2" charset="-122"/>
                          <a:sym typeface="宋体" panose="02010600030101010101" pitchFamily="2" charset="-122"/>
                        </a:rPr>
                        <a:t>大小比较（可以连用），集合的包含关系比较</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63525">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600" u="none" dirty="0">
                          <a:effectLst/>
                          <a:latin typeface="宋体" panose="02010600030101010101" pitchFamily="2" charset="-122"/>
                          <a:ea typeface="宋体" panose="02010600030101010101" pitchFamily="2" charset="-122"/>
                          <a:sym typeface="宋体" panose="02010600030101010101" pitchFamily="2" charset="-122"/>
                        </a:rPr>
                        <a:t>x==y</a:t>
                      </a:r>
                      <a:r>
                        <a:rPr lang="zh-CN" altLang="en-US" sz="1600" u="none" dirty="0">
                          <a:effectLst/>
                          <a:latin typeface="宋体" panose="02010600030101010101" pitchFamily="2" charset="-122"/>
                          <a:ea typeface="宋体" panose="02010600030101010101" pitchFamily="2" charset="-122"/>
                          <a:sym typeface="宋体" panose="02010600030101010101" pitchFamily="2" charset="-122"/>
                        </a:rPr>
                        <a:t>；</a:t>
                      </a:r>
                      <a:r>
                        <a:rPr lang="en-US" altLang="zh-CN" sz="1600" u="none" dirty="0">
                          <a:effectLst/>
                          <a:latin typeface="宋体" panose="02010600030101010101" pitchFamily="2" charset="-122"/>
                          <a:ea typeface="宋体" panose="02010600030101010101" pitchFamily="2" charset="-122"/>
                          <a:sym typeface="宋体" panose="02010600030101010101" pitchFamily="2" charset="-122"/>
                        </a:rPr>
                        <a:t>x!=y</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600" u="none" dirty="0">
                          <a:effectLst/>
                          <a:latin typeface="宋体" panose="02010600030101010101" pitchFamily="2" charset="-122"/>
                          <a:ea typeface="宋体" panose="02010600030101010101" pitchFamily="2" charset="-122"/>
                          <a:sym typeface="宋体" panose="02010600030101010101" pitchFamily="2" charset="-122"/>
                        </a:rPr>
                        <a:t>相等（值）比较，不等（值）比较</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63525">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x or y</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600" u="none" dirty="0">
                          <a:effectLst/>
                          <a:latin typeface="宋体" panose="02010600030101010101" pitchFamily="2" charset="-122"/>
                          <a:ea typeface="宋体" panose="02010600030101010101" pitchFamily="2" charset="-122"/>
                          <a:sym typeface="宋体" panose="02010600030101010101" pitchFamily="2" charset="-122"/>
                        </a:rPr>
                        <a:t>逻辑或 </a:t>
                      </a:r>
                      <a:r>
                        <a:rPr lang="en-US" altLang="zh-CN" sz="1600" u="none" dirty="0">
                          <a:effectLst/>
                          <a:latin typeface="宋体" panose="02010600030101010101" pitchFamily="2" charset="-122"/>
                          <a:ea typeface="宋体" panose="02010600030101010101" pitchFamily="2" charset="-122"/>
                          <a:sym typeface="宋体" panose="02010600030101010101" pitchFamily="2" charset="-122"/>
                        </a:rPr>
                        <a:t>(</a:t>
                      </a:r>
                      <a:r>
                        <a:rPr lang="zh-CN" altLang="en-US" sz="1600" u="none" dirty="0">
                          <a:effectLst/>
                          <a:latin typeface="宋体" panose="02010600030101010101" pitchFamily="2" charset="-122"/>
                          <a:ea typeface="宋体" panose="02010600030101010101" pitchFamily="2" charset="-122"/>
                          <a:sym typeface="宋体" panose="02010600030101010101" pitchFamily="2" charset="-122"/>
                        </a:rPr>
                        <a:t>只有</a:t>
                      </a:r>
                      <a:r>
                        <a:rPr lang="en-US" altLang="zh-CN" sz="1600" u="none" dirty="0">
                          <a:effectLst/>
                          <a:latin typeface="宋体" panose="02010600030101010101" pitchFamily="2" charset="-122"/>
                          <a:ea typeface="宋体" panose="02010600030101010101" pitchFamily="2" charset="-122"/>
                          <a:sym typeface="宋体" panose="02010600030101010101" pitchFamily="2" charset="-122"/>
                        </a:rPr>
                        <a:t>x</a:t>
                      </a:r>
                      <a:r>
                        <a:rPr lang="zh-CN" altLang="en-US" sz="1600" u="none" dirty="0">
                          <a:effectLst/>
                          <a:latin typeface="宋体" panose="02010600030101010101" pitchFamily="2" charset="-122"/>
                          <a:ea typeface="宋体" panose="02010600030101010101" pitchFamily="2" charset="-122"/>
                          <a:sym typeface="宋体" panose="02010600030101010101" pitchFamily="2" charset="-122"/>
                        </a:rPr>
                        <a:t>为假才会计算</a:t>
                      </a:r>
                      <a:r>
                        <a:rPr lang="en-US" altLang="zh-CN" sz="1600" u="none" dirty="0">
                          <a:effectLst/>
                          <a:latin typeface="宋体" panose="02010600030101010101" pitchFamily="2" charset="-122"/>
                          <a:ea typeface="宋体" panose="02010600030101010101" pitchFamily="2" charset="-122"/>
                          <a:sym typeface="宋体" panose="02010600030101010101" pitchFamily="2" charset="-122"/>
                        </a:rPr>
                        <a:t>y)</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61937">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x and y</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600" u="none" dirty="0">
                          <a:effectLst/>
                          <a:latin typeface="宋体" panose="02010600030101010101" pitchFamily="2" charset="-122"/>
                          <a:ea typeface="宋体" panose="02010600030101010101" pitchFamily="2" charset="-122"/>
                          <a:sym typeface="宋体" panose="02010600030101010101" pitchFamily="2" charset="-122"/>
                        </a:rPr>
                        <a:t>逻辑与</a:t>
                      </a:r>
                      <a:r>
                        <a:rPr lang="en-US" altLang="zh-CN" sz="1600" u="none" dirty="0">
                          <a:effectLst/>
                          <a:latin typeface="宋体" panose="02010600030101010101" pitchFamily="2" charset="-122"/>
                          <a:ea typeface="宋体" panose="02010600030101010101" pitchFamily="2" charset="-122"/>
                          <a:sym typeface="宋体" panose="02010600030101010101" pitchFamily="2" charset="-122"/>
                        </a:rPr>
                        <a:t>(</a:t>
                      </a:r>
                      <a:r>
                        <a:rPr lang="zh-CN" altLang="en-US" sz="1600" u="none" dirty="0">
                          <a:effectLst/>
                          <a:latin typeface="宋体" panose="02010600030101010101" pitchFamily="2" charset="-122"/>
                          <a:ea typeface="宋体" panose="02010600030101010101" pitchFamily="2" charset="-122"/>
                          <a:sym typeface="宋体" panose="02010600030101010101" pitchFamily="2" charset="-122"/>
                        </a:rPr>
                        <a:t>只有</a:t>
                      </a:r>
                      <a:r>
                        <a:rPr lang="en-US" altLang="zh-CN" sz="1600" u="none" dirty="0">
                          <a:effectLst/>
                          <a:latin typeface="宋体" panose="02010600030101010101" pitchFamily="2" charset="-122"/>
                          <a:ea typeface="宋体" panose="02010600030101010101" pitchFamily="2" charset="-122"/>
                          <a:sym typeface="宋体" panose="02010600030101010101" pitchFamily="2" charset="-122"/>
                        </a:rPr>
                        <a:t>x</a:t>
                      </a:r>
                      <a:r>
                        <a:rPr lang="zh-CN" altLang="en-US" sz="1600" u="none" dirty="0">
                          <a:effectLst/>
                          <a:latin typeface="宋体" panose="02010600030101010101" pitchFamily="2" charset="-122"/>
                          <a:ea typeface="宋体" panose="02010600030101010101" pitchFamily="2" charset="-122"/>
                          <a:sym typeface="宋体" panose="02010600030101010101" pitchFamily="2" charset="-122"/>
                        </a:rPr>
                        <a:t>为真才会计算</a:t>
                      </a:r>
                      <a:r>
                        <a:rPr lang="en-US" altLang="zh-CN" sz="1600" u="none" dirty="0">
                          <a:effectLst/>
                          <a:latin typeface="宋体" panose="02010600030101010101" pitchFamily="2" charset="-122"/>
                          <a:ea typeface="宋体" panose="02010600030101010101" pitchFamily="2" charset="-122"/>
                          <a:sym typeface="宋体" panose="02010600030101010101" pitchFamily="2" charset="-122"/>
                        </a:rPr>
                        <a:t>y)</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63525">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not x</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600" u="none" dirty="0">
                          <a:effectLst/>
                          <a:latin typeface="宋体" panose="02010600030101010101" pitchFamily="2" charset="-122"/>
                          <a:ea typeface="宋体" panose="02010600030101010101" pitchFamily="2" charset="-122"/>
                          <a:sym typeface="宋体" panose="02010600030101010101" pitchFamily="2" charset="-122"/>
                        </a:rPr>
                        <a:t>逻辑非</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63525">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x in y</a:t>
                      </a:r>
                      <a:r>
                        <a:rPr lang="zh-CN" altLang="en-US" sz="1600" u="none">
                          <a:effectLst/>
                          <a:latin typeface="宋体" panose="02010600030101010101" pitchFamily="2" charset="-122"/>
                          <a:ea typeface="宋体" panose="02010600030101010101" pitchFamily="2" charset="-122"/>
                          <a:sym typeface="宋体" panose="02010600030101010101" pitchFamily="2" charset="-122"/>
                        </a:rPr>
                        <a:t>；</a:t>
                      </a:r>
                      <a:r>
                        <a:rPr lang="en-US" altLang="zh-CN" sz="1600" u="none">
                          <a:effectLst/>
                          <a:latin typeface="宋体" panose="02010600030101010101" pitchFamily="2" charset="-122"/>
                          <a:ea typeface="宋体" panose="02010600030101010101" pitchFamily="2" charset="-122"/>
                          <a:sym typeface="宋体" panose="02010600030101010101" pitchFamily="2" charset="-122"/>
                        </a:rPr>
                        <a:t>x not in y</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600" u="none" dirty="0">
                          <a:effectLst/>
                          <a:latin typeface="宋体" panose="02010600030101010101" pitchFamily="2" charset="-122"/>
                          <a:ea typeface="宋体" panose="02010600030101010101" pitchFamily="2" charset="-122"/>
                          <a:sym typeface="宋体" panose="02010600030101010101" pitchFamily="2" charset="-122"/>
                        </a:rPr>
                        <a:t>成员测试运算符</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63525">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x is y</a:t>
                      </a:r>
                      <a:r>
                        <a:rPr lang="zh-CN" altLang="en-US" sz="1600" u="none">
                          <a:effectLst/>
                          <a:latin typeface="宋体" panose="02010600030101010101" pitchFamily="2" charset="-122"/>
                          <a:ea typeface="宋体" panose="02010600030101010101" pitchFamily="2" charset="-122"/>
                          <a:sym typeface="宋体" panose="02010600030101010101" pitchFamily="2" charset="-122"/>
                        </a:rPr>
                        <a:t>；</a:t>
                      </a:r>
                      <a:r>
                        <a:rPr lang="en-US" altLang="zh-CN" sz="1600" u="none">
                          <a:effectLst/>
                          <a:latin typeface="宋体" panose="02010600030101010101" pitchFamily="2" charset="-122"/>
                          <a:ea typeface="宋体" panose="02010600030101010101" pitchFamily="2" charset="-122"/>
                          <a:sym typeface="宋体" panose="02010600030101010101" pitchFamily="2" charset="-122"/>
                        </a:rPr>
                        <a:t>x is not y</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600" u="none" dirty="0">
                          <a:effectLst/>
                          <a:latin typeface="宋体" panose="02010600030101010101" pitchFamily="2" charset="-122"/>
                          <a:ea typeface="宋体" panose="02010600030101010101" pitchFamily="2" charset="-122"/>
                          <a:sym typeface="宋体" panose="02010600030101010101" pitchFamily="2" charset="-122"/>
                        </a:rPr>
                        <a:t>对象实体同一性测试（地址）</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63525">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a:t>
                      </a:r>
                      <a:r>
                        <a:rPr lang="zh-CN" altLang="en-US" sz="1600" u="none">
                          <a:effectLst/>
                          <a:latin typeface="宋体" panose="02010600030101010101" pitchFamily="2" charset="-122"/>
                          <a:ea typeface="宋体" panose="02010600030101010101" pitchFamily="2" charset="-122"/>
                          <a:sym typeface="宋体" panose="02010600030101010101" pitchFamily="2" charset="-122"/>
                        </a:rPr>
                        <a:t>、</a:t>
                      </a:r>
                      <a:r>
                        <a:rPr lang="en-US" altLang="zh-CN" sz="1600" u="none">
                          <a:effectLst/>
                          <a:latin typeface="宋体" panose="02010600030101010101" pitchFamily="2" charset="-122"/>
                          <a:ea typeface="宋体" panose="02010600030101010101" pitchFamily="2" charset="-122"/>
                          <a:sym typeface="宋体" panose="02010600030101010101" pitchFamily="2" charset="-122"/>
                        </a:rPr>
                        <a:t>^</a:t>
                      </a:r>
                      <a:r>
                        <a:rPr lang="zh-CN" altLang="en-US" sz="1600" u="none">
                          <a:effectLst/>
                          <a:latin typeface="宋体" panose="02010600030101010101" pitchFamily="2" charset="-122"/>
                          <a:ea typeface="宋体" panose="02010600030101010101" pitchFamily="2" charset="-122"/>
                          <a:sym typeface="宋体" panose="02010600030101010101" pitchFamily="2" charset="-122"/>
                        </a:rPr>
                        <a:t>、</a:t>
                      </a:r>
                      <a:r>
                        <a:rPr lang="en-US" altLang="zh-CN" sz="1600" u="none">
                          <a:effectLst/>
                          <a:latin typeface="宋体" panose="02010600030101010101" pitchFamily="2" charset="-122"/>
                          <a:ea typeface="宋体" panose="02010600030101010101" pitchFamily="2" charset="-122"/>
                          <a:sym typeface="宋体" panose="02010600030101010101" pitchFamily="2" charset="-122"/>
                        </a:rPr>
                        <a:t>&amp;</a:t>
                      </a:r>
                      <a:r>
                        <a:rPr lang="zh-CN" altLang="en-US" sz="1600" u="none">
                          <a:effectLst/>
                          <a:latin typeface="宋体" panose="02010600030101010101" pitchFamily="2" charset="-122"/>
                          <a:ea typeface="宋体" panose="02010600030101010101" pitchFamily="2" charset="-122"/>
                          <a:sym typeface="宋体" panose="02010600030101010101" pitchFamily="2" charset="-122"/>
                        </a:rPr>
                        <a:t>、</a:t>
                      </a:r>
                      <a:r>
                        <a:rPr lang="en-US" altLang="zh-CN" sz="1600" u="none">
                          <a:effectLst/>
                          <a:latin typeface="宋体" panose="02010600030101010101" pitchFamily="2" charset="-122"/>
                          <a:ea typeface="宋体" panose="02010600030101010101" pitchFamily="2" charset="-122"/>
                          <a:sym typeface="宋体" panose="02010600030101010101" pitchFamily="2" charset="-122"/>
                        </a:rPr>
                        <a:t>&lt;&lt;</a:t>
                      </a:r>
                      <a:r>
                        <a:rPr lang="zh-CN" altLang="en-US" sz="1600" u="none">
                          <a:effectLst/>
                          <a:latin typeface="宋体" panose="02010600030101010101" pitchFamily="2" charset="-122"/>
                          <a:ea typeface="宋体" panose="02010600030101010101" pitchFamily="2" charset="-122"/>
                          <a:sym typeface="宋体" panose="02010600030101010101" pitchFamily="2" charset="-122"/>
                        </a:rPr>
                        <a:t>、</a:t>
                      </a:r>
                      <a:r>
                        <a:rPr lang="en-US" altLang="zh-CN" sz="1600" u="none">
                          <a:effectLst/>
                          <a:latin typeface="宋体" panose="02010600030101010101" pitchFamily="2" charset="-122"/>
                          <a:ea typeface="宋体" panose="02010600030101010101" pitchFamily="2" charset="-122"/>
                          <a:sym typeface="宋体" panose="02010600030101010101" pitchFamily="2" charset="-122"/>
                        </a:rPr>
                        <a:t>&gt;&gt;</a:t>
                      </a:r>
                      <a:r>
                        <a:rPr lang="zh-CN" altLang="en-US" sz="1600" u="none">
                          <a:effectLst/>
                          <a:latin typeface="宋体" panose="02010600030101010101" pitchFamily="2" charset="-122"/>
                          <a:ea typeface="宋体" panose="02010600030101010101" pitchFamily="2" charset="-122"/>
                          <a:sym typeface="宋体" panose="02010600030101010101" pitchFamily="2" charset="-122"/>
                        </a:rPr>
                        <a:t>、</a:t>
                      </a:r>
                      <a:r>
                        <a:rPr lang="en-US" altLang="zh-CN" sz="1600" u="none">
                          <a:effectLst/>
                          <a:latin typeface="宋体" panose="02010600030101010101" pitchFamily="2" charset="-122"/>
                          <a:ea typeface="宋体" panose="02010600030101010101" pitchFamily="2" charset="-122"/>
                          <a:sym typeface="宋体" panose="02010600030101010101" pitchFamily="2" charset="-122"/>
                        </a:rPr>
                        <a:t>~</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600" u="none" dirty="0">
                          <a:effectLst/>
                          <a:latin typeface="宋体" panose="02010600030101010101" pitchFamily="2" charset="-122"/>
                          <a:ea typeface="宋体" panose="02010600030101010101" pitchFamily="2" charset="-122"/>
                          <a:sym typeface="宋体" panose="02010600030101010101" pitchFamily="2" charset="-122"/>
                        </a:rPr>
                        <a:t>位运算符</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61938">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600" u="none" dirty="0">
                          <a:effectLst/>
                          <a:latin typeface="宋体" panose="02010600030101010101" pitchFamily="2" charset="-122"/>
                          <a:ea typeface="宋体" panose="02010600030101010101" pitchFamily="2" charset="-122"/>
                          <a:sym typeface="宋体" panose="02010600030101010101" pitchFamily="2" charset="-122"/>
                        </a:rPr>
                        <a:t>&amp;</a:t>
                      </a:r>
                      <a:r>
                        <a:rPr lang="zh-CN" altLang="en-US" sz="1600" u="none" dirty="0">
                          <a:effectLst/>
                          <a:latin typeface="宋体" panose="02010600030101010101" pitchFamily="2" charset="-122"/>
                          <a:ea typeface="宋体" panose="02010600030101010101" pitchFamily="2" charset="-122"/>
                          <a:sym typeface="宋体" panose="02010600030101010101" pitchFamily="2" charset="-122"/>
                        </a:rPr>
                        <a:t>、</a:t>
                      </a:r>
                      <a:r>
                        <a:rPr lang="en-US" altLang="zh-CN" sz="1600" u="none" dirty="0">
                          <a:effectLst/>
                          <a:latin typeface="宋体" panose="02010600030101010101" pitchFamily="2" charset="-122"/>
                          <a:ea typeface="宋体" panose="02010600030101010101" pitchFamily="2" charset="-122"/>
                          <a:sym typeface="宋体" panose="02010600030101010101" pitchFamily="2" charset="-122"/>
                        </a:rPr>
                        <a:t>|</a:t>
                      </a:r>
                      <a:r>
                        <a:rPr lang="zh-CN" altLang="en-US" sz="1600" u="none" dirty="0">
                          <a:effectLst/>
                          <a:latin typeface="宋体" panose="02010600030101010101" pitchFamily="2" charset="-122"/>
                          <a:ea typeface="宋体" panose="02010600030101010101" pitchFamily="2" charset="-122"/>
                          <a:sym typeface="宋体" panose="02010600030101010101" pitchFamily="2" charset="-122"/>
                        </a:rPr>
                        <a:t>、</a:t>
                      </a:r>
                      <a:r>
                        <a:rPr lang="en-US" altLang="zh-CN" sz="1600" u="none" dirty="0">
                          <a:effectLst/>
                          <a:latin typeface="宋体" panose="02010600030101010101" pitchFamily="2" charset="-122"/>
                          <a:ea typeface="宋体" panose="02010600030101010101" pitchFamily="2" charset="-122"/>
                          <a:sym typeface="宋体" panose="02010600030101010101" pitchFamily="2" charset="-122"/>
                        </a:rPr>
                        <a:t>^</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600" u="none" dirty="0">
                          <a:effectLst/>
                          <a:latin typeface="宋体" panose="02010600030101010101" pitchFamily="2" charset="-122"/>
                          <a:ea typeface="宋体" panose="02010600030101010101" pitchFamily="2" charset="-122"/>
                          <a:sym typeface="宋体" panose="02010600030101010101" pitchFamily="2" charset="-122"/>
                        </a:rPr>
                        <a:t>集合交集、并集、对称差集</a:t>
                      </a: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53308" name="标题 39937"/>
          <p:cNvSpPr>
            <a:spLocks noGrp="1" noChangeArrowheads="1"/>
          </p:cNvSpPr>
          <p:nvPr>
            <p:ph type="ctrTitle"/>
          </p:nvPr>
        </p:nvSpPr>
        <p:spPr bwMode="auto">
          <a:xfrm>
            <a:off x="944563" y="228600"/>
            <a:ext cx="6858000" cy="1204913"/>
          </a:xfrm>
        </p:spPr>
        <p:txBody>
          <a:bodyPr vert="horz" wrap="square" lIns="91440" tIns="45720" rIns="91440" bIns="45720" numCol="1" anchorCtr="0" compatLnSpc="1">
            <a:prstTxWarp prst="textNoShape">
              <a:avLst/>
            </a:prstTxWarp>
          </a:bodyPr>
          <a:lstStyle/>
          <a:p>
            <a:pPr>
              <a:defRPr/>
            </a:pPr>
            <a:r>
              <a:rPr lang="en-US" dirty="0" smtClean="0"/>
              <a:t>1.</a:t>
            </a:r>
            <a:r>
              <a:rPr lang="zh-CN" altLang="en-US" dirty="0" smtClean="0"/>
              <a:t>4</a:t>
            </a:r>
            <a:r>
              <a:rPr lang="en-US" dirty="0" smtClean="0"/>
              <a:t>.5  </a:t>
            </a:r>
            <a:r>
              <a:rPr lang="zh-CN" altLang="en-US" dirty="0" smtClean="0"/>
              <a:t>操作符和表达式</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39937"/>
          <p:cNvSpPr>
            <a:spLocks noGrp="1"/>
          </p:cNvSpPr>
          <p:nvPr>
            <p:ph type="title"/>
          </p:nvPr>
        </p:nvSpPr>
        <p:spPr/>
        <p:txBody>
          <a:bodyPr/>
          <a:lstStyle/>
          <a:p>
            <a:pPr>
              <a:defRPr/>
            </a:pPr>
            <a:r>
              <a:rPr lang="en-US" altLang="x-none" noProof="1">
                <a:effectLst>
                  <a:outerShdw blurRad="38100" dist="38100" dir="2700000">
                    <a:srgbClr val="C0C0C0"/>
                  </a:outerShdw>
                </a:effectLst>
              </a:rPr>
              <a:t>1.</a:t>
            </a:r>
            <a:r>
              <a:rPr lang="zh-CN" altLang="en-US" noProof="1">
                <a:effectLst>
                  <a:outerShdw blurRad="38100" dist="38100" dir="2700000">
                    <a:srgbClr val="C0C0C0"/>
                  </a:outerShdw>
                </a:effectLst>
              </a:rPr>
              <a:t>4</a:t>
            </a:r>
            <a:r>
              <a:rPr lang="en-US" altLang="x-none" noProof="1">
                <a:effectLst>
                  <a:outerShdw blurRad="38100" dist="38100" dir="2700000">
                    <a:srgbClr val="C0C0C0"/>
                  </a:outerShdw>
                </a:effectLst>
              </a:rPr>
              <a:t>.5  </a:t>
            </a:r>
            <a:r>
              <a:rPr lang="zh-CN" altLang="en-US" noProof="1">
                <a:effectLst>
                  <a:outerShdw blurRad="38100" dist="38100" dir="2700000">
                    <a:srgbClr val="C0C0C0"/>
                  </a:outerShdw>
                </a:effectLst>
              </a:rPr>
              <a:t>操作符和表达式</a:t>
            </a:r>
          </a:p>
        </p:txBody>
      </p:sp>
      <p:sp>
        <p:nvSpPr>
          <p:cNvPr id="39939" name="文本占位符 39938"/>
          <p:cNvSpPr>
            <a:spLocks noGrp="1"/>
          </p:cNvSpPr>
          <p:nvPr>
            <p:ph idx="1"/>
          </p:nvPr>
        </p:nvSpPr>
        <p:spPr/>
        <p:txBody>
          <a:bodyPr/>
          <a:lstStyle/>
          <a:p>
            <a:pPr>
              <a:lnSpc>
                <a:spcPct val="80000"/>
              </a:lnSpc>
              <a:buFont typeface="Wingdings" panose="05000000000000000000" charset="0"/>
              <a:buChar char="n"/>
              <a:defRPr/>
            </a:pPr>
            <a:r>
              <a:rPr lang="en-US" altLang="zh-CN" sz="2400" noProof="1">
                <a:latin typeface="宋体" panose="02010600030101010101" pitchFamily="2" charset="-122"/>
              </a:rPr>
              <a:t>Python</a:t>
            </a:r>
            <a:r>
              <a:rPr lang="zh-CN" altLang="en-US" sz="2400" noProof="1">
                <a:latin typeface="宋体" panose="02010600030101010101" pitchFamily="2" charset="-122"/>
              </a:rPr>
              <a:t>中的除法有两种，“</a:t>
            </a:r>
            <a:r>
              <a:rPr lang="en-US" altLang="zh-CN" sz="2400" noProof="1">
                <a:latin typeface="宋体" panose="02010600030101010101" pitchFamily="2" charset="-122"/>
              </a:rPr>
              <a:t>/”</a:t>
            </a:r>
            <a:r>
              <a:rPr lang="zh-CN" altLang="en-US" sz="2400" noProof="1">
                <a:latin typeface="宋体" panose="02010600030101010101" pitchFamily="2" charset="-122"/>
              </a:rPr>
              <a:t>和“</a:t>
            </a:r>
            <a:r>
              <a:rPr lang="en-US" altLang="zh-CN" sz="2400" noProof="1">
                <a:latin typeface="宋体" panose="02010600030101010101" pitchFamily="2" charset="-122"/>
              </a:rPr>
              <a:t>//”</a:t>
            </a:r>
            <a:r>
              <a:rPr lang="zh-CN" altLang="en-US" sz="2400" noProof="1">
                <a:latin typeface="宋体" panose="02010600030101010101" pitchFamily="2" charset="-122"/>
              </a:rPr>
              <a:t>分别表示除法和整除运算，并且</a:t>
            </a:r>
            <a:r>
              <a:rPr lang="en-US" altLang="zh-CN" sz="2400" noProof="1">
                <a:latin typeface="宋体" panose="02010600030101010101" pitchFamily="2" charset="-122"/>
              </a:rPr>
              <a:t>Python 2.x</a:t>
            </a:r>
            <a:r>
              <a:rPr lang="zh-CN" altLang="en-US" sz="2400" noProof="1">
                <a:latin typeface="宋体" panose="02010600030101010101" pitchFamily="2" charset="-122"/>
              </a:rPr>
              <a:t>和</a:t>
            </a:r>
            <a:r>
              <a:rPr lang="en-US" altLang="zh-CN" sz="2400" noProof="1">
                <a:latin typeface="宋体" panose="02010600030101010101" pitchFamily="2" charset="-122"/>
              </a:rPr>
              <a:t>Python 3.x</a:t>
            </a:r>
            <a:r>
              <a:rPr lang="zh-CN" altLang="en-US" sz="2400" noProof="1">
                <a:latin typeface="宋体" panose="02010600030101010101" pitchFamily="2" charset="-122"/>
              </a:rPr>
              <a:t>对“</a:t>
            </a:r>
            <a:r>
              <a:rPr lang="en-US" altLang="zh-CN" sz="2400" noProof="1">
                <a:latin typeface="宋体" panose="02010600030101010101" pitchFamily="2" charset="-122"/>
              </a:rPr>
              <a:t>/”</a:t>
            </a:r>
            <a:r>
              <a:rPr lang="zh-CN" altLang="en-US" sz="2400" noProof="1">
                <a:latin typeface="宋体" panose="02010600030101010101" pitchFamily="2" charset="-122"/>
              </a:rPr>
              <a:t>运算符的解释也略有区别。</a:t>
            </a:r>
            <a:r>
              <a:rPr lang="en-US" altLang="zh-CN" sz="2400" noProof="1">
                <a:latin typeface="宋体" panose="02010600030101010101" pitchFamily="2" charset="-122"/>
              </a:rPr>
              <a:t>Python 2.x</a:t>
            </a:r>
            <a:r>
              <a:rPr lang="zh-CN" altLang="en-US" sz="2400" noProof="1">
                <a:latin typeface="宋体" panose="02010600030101010101" pitchFamily="2" charset="-122"/>
              </a:rPr>
              <a:t>将“</a:t>
            </a:r>
            <a:r>
              <a:rPr lang="en-US" altLang="zh-CN" sz="2400" noProof="1">
                <a:latin typeface="宋体" panose="02010600030101010101" pitchFamily="2" charset="-122"/>
              </a:rPr>
              <a:t>/”</a:t>
            </a:r>
            <a:r>
              <a:rPr lang="zh-CN" altLang="en-US" sz="2400" noProof="1">
                <a:latin typeface="宋体" panose="02010600030101010101" pitchFamily="2" charset="-122"/>
              </a:rPr>
              <a:t>解释为普通除法，而</a:t>
            </a:r>
            <a:r>
              <a:rPr lang="en-US" altLang="zh-CN" sz="2400" noProof="1">
                <a:latin typeface="宋体" panose="02010600030101010101" pitchFamily="2" charset="-122"/>
              </a:rPr>
              <a:t>Python 3.x</a:t>
            </a:r>
            <a:r>
              <a:rPr lang="zh-CN" altLang="en-US" sz="2400" noProof="1">
                <a:latin typeface="宋体" panose="02010600030101010101" pitchFamily="2" charset="-122"/>
              </a:rPr>
              <a:t>将其解释为真除法。例如，在</a:t>
            </a:r>
            <a:r>
              <a:rPr lang="en-US" altLang="zh-CN" sz="2400" noProof="1">
                <a:latin typeface="宋体" panose="02010600030101010101" pitchFamily="2" charset="-122"/>
              </a:rPr>
              <a:t>Python 3.5.1</a:t>
            </a:r>
            <a:r>
              <a:rPr lang="zh-CN" altLang="en-US" sz="2400" noProof="1">
                <a:latin typeface="宋体" panose="02010600030101010101" pitchFamily="2" charset="-122"/>
              </a:rPr>
              <a:t>中运算结果如下：</a:t>
            </a:r>
          </a:p>
          <a:p>
            <a:pPr marL="1905" indent="-344805">
              <a:lnSpc>
                <a:spcPct val="80000"/>
              </a:lnSpc>
              <a:buFont typeface="Wingdings" pitchFamily="2" charset="2"/>
              <a:buNone/>
              <a:defRPr/>
            </a:pPr>
            <a:r>
              <a:rPr lang="en-US" altLang="zh-CN" sz="1800" noProof="1">
                <a:latin typeface="宋体" panose="02010600030101010101" pitchFamily="2" charset="-122"/>
              </a:rPr>
              <a:t>&gt;&gt;&gt; 3/5</a:t>
            </a:r>
          </a:p>
          <a:p>
            <a:pPr marL="1905" indent="-344805">
              <a:lnSpc>
                <a:spcPct val="80000"/>
              </a:lnSpc>
              <a:buFont typeface="Wingdings" pitchFamily="2" charset="2"/>
              <a:buNone/>
              <a:defRPr/>
            </a:pPr>
            <a:r>
              <a:rPr lang="en-US" altLang="zh-CN" sz="1800" noProof="1">
                <a:latin typeface="宋体" panose="02010600030101010101" pitchFamily="2" charset="-122"/>
              </a:rPr>
              <a:t>0.6</a:t>
            </a:r>
          </a:p>
          <a:p>
            <a:pPr marL="1905" indent="-344805">
              <a:lnSpc>
                <a:spcPct val="80000"/>
              </a:lnSpc>
              <a:buFont typeface="Wingdings" pitchFamily="2" charset="2"/>
              <a:buNone/>
              <a:defRPr/>
            </a:pPr>
            <a:r>
              <a:rPr lang="en-US" altLang="zh-CN" sz="1800" noProof="1">
                <a:latin typeface="宋体" panose="02010600030101010101" pitchFamily="2" charset="-122"/>
              </a:rPr>
              <a:t>&gt;&gt;&gt; 3//5</a:t>
            </a:r>
          </a:p>
          <a:p>
            <a:pPr marL="1905" indent="-344805">
              <a:lnSpc>
                <a:spcPct val="80000"/>
              </a:lnSpc>
              <a:buFont typeface="Wingdings" pitchFamily="2" charset="2"/>
              <a:buNone/>
              <a:defRPr/>
            </a:pPr>
            <a:r>
              <a:rPr lang="en-US" altLang="zh-CN" sz="1800" noProof="1">
                <a:latin typeface="宋体" panose="02010600030101010101" pitchFamily="2" charset="-122"/>
              </a:rPr>
              <a:t>0</a:t>
            </a:r>
          </a:p>
          <a:p>
            <a:pPr marL="1905" indent="-344805">
              <a:lnSpc>
                <a:spcPct val="80000"/>
              </a:lnSpc>
              <a:buFont typeface="Wingdings" pitchFamily="2" charset="2"/>
              <a:buNone/>
              <a:defRPr/>
            </a:pPr>
            <a:r>
              <a:rPr lang="en-US" altLang="zh-CN" sz="1800" noProof="1">
                <a:latin typeface="宋体" panose="02010600030101010101" pitchFamily="2" charset="-122"/>
              </a:rPr>
              <a:t>&gt;&gt;&gt; 3.0/5</a:t>
            </a:r>
          </a:p>
          <a:p>
            <a:pPr marL="1905" indent="-344805">
              <a:lnSpc>
                <a:spcPct val="80000"/>
              </a:lnSpc>
              <a:buFont typeface="Wingdings" pitchFamily="2" charset="2"/>
              <a:buNone/>
              <a:defRPr/>
            </a:pPr>
            <a:r>
              <a:rPr lang="en-US" altLang="zh-CN" sz="1800" noProof="1">
                <a:latin typeface="宋体" panose="02010600030101010101" pitchFamily="2" charset="-122"/>
              </a:rPr>
              <a:t>0.6</a:t>
            </a:r>
          </a:p>
          <a:p>
            <a:pPr marL="1905" indent="-344805">
              <a:lnSpc>
                <a:spcPct val="80000"/>
              </a:lnSpc>
              <a:buFont typeface="Wingdings" pitchFamily="2" charset="2"/>
              <a:buNone/>
              <a:defRPr/>
            </a:pPr>
            <a:r>
              <a:rPr lang="en-US" altLang="zh-CN" sz="1800" noProof="1">
                <a:latin typeface="宋体" panose="02010600030101010101" pitchFamily="2" charset="-122"/>
              </a:rPr>
              <a:t>&gt;&gt;&gt; 3.0//5</a:t>
            </a:r>
          </a:p>
          <a:p>
            <a:pPr marL="1905" indent="-344805">
              <a:lnSpc>
                <a:spcPct val="80000"/>
              </a:lnSpc>
              <a:buFont typeface="Wingdings" pitchFamily="2" charset="2"/>
              <a:buNone/>
              <a:defRPr/>
            </a:pPr>
            <a:r>
              <a:rPr lang="en-US" altLang="zh-CN" sz="1800" noProof="1">
                <a:latin typeface="宋体" panose="02010600030101010101" pitchFamily="2" charset="-122"/>
              </a:rPr>
              <a:t>0.0</a:t>
            </a:r>
          </a:p>
          <a:p>
            <a:pPr marL="1905" indent="-344805">
              <a:lnSpc>
                <a:spcPct val="80000"/>
              </a:lnSpc>
              <a:buFont typeface="Wingdings" pitchFamily="2" charset="2"/>
              <a:buNone/>
              <a:defRPr/>
            </a:pPr>
            <a:r>
              <a:rPr lang="en-US" altLang="zh-CN" sz="1800" noProof="1">
                <a:latin typeface="宋体" panose="02010600030101010101" pitchFamily="2" charset="-122"/>
              </a:rPr>
              <a:t>&gt;&gt;&gt; 13//10</a:t>
            </a:r>
          </a:p>
          <a:p>
            <a:pPr marL="1905" indent="-344805">
              <a:lnSpc>
                <a:spcPct val="80000"/>
              </a:lnSpc>
              <a:buFont typeface="Wingdings" pitchFamily="2" charset="2"/>
              <a:buNone/>
              <a:defRPr/>
            </a:pPr>
            <a:r>
              <a:rPr lang="en-US" altLang="zh-CN" sz="1800" noProof="1">
                <a:latin typeface="宋体" panose="02010600030101010101" pitchFamily="2" charset="-122"/>
              </a:rPr>
              <a:t>1</a:t>
            </a:r>
          </a:p>
          <a:p>
            <a:pPr marL="1905" indent="-344805">
              <a:lnSpc>
                <a:spcPct val="80000"/>
              </a:lnSpc>
              <a:buFont typeface="Wingdings" pitchFamily="2" charset="2"/>
              <a:buNone/>
              <a:defRPr/>
            </a:pPr>
            <a:r>
              <a:rPr lang="en-US" altLang="zh-CN" sz="1800" noProof="1">
                <a:latin typeface="宋体" panose="02010600030101010101" pitchFamily="2" charset="-122"/>
              </a:rPr>
              <a:t>&gt;&gt;&gt; -13//10</a:t>
            </a:r>
          </a:p>
          <a:p>
            <a:pPr marL="1905" indent="-344805">
              <a:lnSpc>
                <a:spcPct val="80000"/>
              </a:lnSpc>
              <a:buFont typeface="Wingdings" pitchFamily="2" charset="2"/>
              <a:buNone/>
              <a:defRPr/>
            </a:pPr>
            <a:r>
              <a:rPr lang="en-US" altLang="zh-CN" sz="1800" noProof="1">
                <a:latin typeface="宋体" panose="02010600030101010101" pitchFamily="2" charset="-122"/>
              </a:rPr>
              <a:t>-2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7169"/>
          <p:cNvSpPr>
            <a:spLocks noGrp="1"/>
          </p:cNvSpPr>
          <p:nvPr>
            <p:ph type="title"/>
          </p:nvPr>
        </p:nvSpPr>
        <p:spPr/>
        <p:txBody>
          <a:bodyPr/>
          <a:lstStyle/>
          <a:p>
            <a:pPr>
              <a:defRPr/>
            </a:pPr>
            <a:r>
              <a:rPr lang="en-US" altLang="zh-CN" noProof="1">
                <a:effectLst>
                  <a:outerShdw blurRad="38100" dist="38100" dir="2700000">
                    <a:srgbClr val="C0C0C0"/>
                  </a:outerShdw>
                </a:effectLst>
                <a:latin typeface="Times New Roman" panose="02020603050405020304" pitchFamily="2" charset="0"/>
              </a:rPr>
              <a:t>1.1 </a:t>
            </a:r>
            <a:r>
              <a:rPr lang="zh-CN" altLang="en-US" noProof="1">
                <a:effectLst>
                  <a:outerShdw blurRad="38100" dist="38100" dir="2700000">
                    <a:srgbClr val="C0C0C0"/>
                  </a:outerShdw>
                </a:effectLst>
                <a:latin typeface="Times New Roman" panose="02020603050405020304" pitchFamily="2" charset="0"/>
              </a:rPr>
              <a:t>如何选择</a:t>
            </a:r>
            <a:r>
              <a:rPr lang="en-US" altLang="zh-CN" noProof="1">
                <a:effectLst>
                  <a:outerShdw blurRad="38100" dist="38100" dir="2700000">
                    <a:srgbClr val="C0C0C0"/>
                  </a:outerShdw>
                </a:effectLst>
                <a:latin typeface="Times New Roman" panose="02020603050405020304" pitchFamily="2" charset="0"/>
              </a:rPr>
              <a:t>Python</a:t>
            </a:r>
            <a:r>
              <a:rPr lang="zh-CN" altLang="en-US" noProof="1">
                <a:effectLst>
                  <a:outerShdw blurRad="38100" dist="38100" dir="2700000">
                    <a:srgbClr val="C0C0C0"/>
                  </a:outerShdw>
                </a:effectLst>
                <a:latin typeface="Times New Roman" panose="02020603050405020304" pitchFamily="2" charset="0"/>
              </a:rPr>
              <a:t>版本</a:t>
            </a:r>
          </a:p>
        </p:txBody>
      </p:sp>
      <p:sp>
        <p:nvSpPr>
          <p:cNvPr id="21506" name="文本占位符 7170"/>
          <p:cNvSpPr>
            <a:spLocks noGrp="1" noChangeArrowheads="1"/>
          </p:cNvSpPr>
          <p:nvPr>
            <p:ph idx="1"/>
          </p:nvPr>
        </p:nvSpPr>
        <p:spPr bwMode="auto">
          <a:xfrm>
            <a:off x="457200" y="1600200"/>
            <a:ext cx="8229600" cy="4521200"/>
          </a:xfrm>
        </p:spPr>
        <p:txBody>
          <a:bodyPr vert="horz" wrap="square" lIns="91440" tIns="45720" rIns="91440" bIns="45720" numCol="1" anchor="t" anchorCtr="0" compatLnSpc="1">
            <a:prstTxWarp prst="textNoShape">
              <a:avLst/>
            </a:prstTxWarp>
          </a:bodyPr>
          <a:lstStyle/>
          <a:p>
            <a:pPr>
              <a:lnSpc>
                <a:spcPct val="80000"/>
              </a:lnSpc>
              <a:defRPr/>
            </a:pPr>
            <a:r>
              <a:rPr lang="zh-CN" altLang="en-US" sz="2800" smtClean="0"/>
              <a:t>2.x：一边鄙视一边用</a:t>
            </a:r>
          </a:p>
          <a:p>
            <a:pPr>
              <a:lnSpc>
                <a:spcPct val="80000"/>
              </a:lnSpc>
              <a:defRPr/>
            </a:pPr>
            <a:r>
              <a:rPr lang="zh-CN" altLang="en-US" sz="2800" smtClean="0"/>
              <a:t>3.x：必然的趋势</a:t>
            </a:r>
          </a:p>
          <a:p>
            <a:pPr>
              <a:lnSpc>
                <a:spcPct val="80000"/>
              </a:lnSpc>
              <a:defRPr/>
            </a:pPr>
            <a:r>
              <a:rPr lang="zh-CN" altLang="en-US" sz="2800" smtClean="0"/>
              <a:t>多版本共存与切换简便方法：更改系统环境变量</a:t>
            </a:r>
            <a:r>
              <a:rPr lang="en-US" sz="2800" smtClean="0"/>
              <a:t>path</a:t>
            </a:r>
          </a:p>
          <a:p>
            <a:pPr>
              <a:lnSpc>
                <a:spcPct val="80000"/>
              </a:lnSpc>
              <a:defRPr/>
            </a:pPr>
            <a:r>
              <a:rPr lang="zh-CN" altLang="en-US" sz="2800" smtClean="0"/>
              <a:t>查看已安装版本的方法（在所启动的IDLE界面也可以直接看到）：</a:t>
            </a:r>
            <a:endParaRPr lang="en-US" sz="2800" smtClean="0"/>
          </a:p>
          <a:p>
            <a:pPr>
              <a:lnSpc>
                <a:spcPct val="80000"/>
              </a:lnSpc>
              <a:buFont typeface="Wingdings" pitchFamily="2" charset="2"/>
              <a:buNone/>
              <a:defRPr/>
            </a:pPr>
            <a:r>
              <a:rPr lang="en-US" sz="1800" smtClean="0"/>
              <a:t>&gt;&gt;&gt; import sys</a:t>
            </a:r>
          </a:p>
          <a:p>
            <a:pPr>
              <a:lnSpc>
                <a:spcPct val="80000"/>
              </a:lnSpc>
              <a:buFont typeface="Wingdings" pitchFamily="2" charset="2"/>
              <a:buNone/>
              <a:defRPr/>
            </a:pPr>
            <a:r>
              <a:rPr lang="en-US" sz="1800" smtClean="0"/>
              <a:t>&gt;&gt;&gt; sys.version</a:t>
            </a:r>
          </a:p>
          <a:p>
            <a:pPr>
              <a:lnSpc>
                <a:spcPct val="80000"/>
              </a:lnSpc>
              <a:buFont typeface="Wingdings" pitchFamily="2" charset="2"/>
              <a:buNone/>
              <a:defRPr/>
            </a:pPr>
            <a:r>
              <a:rPr lang="en-US" sz="1800" smtClean="0"/>
              <a:t>'2.7.8 (default, Jun 30 2014, 16:08:48) [MSC v.1500 64 bit (AMD64)]'</a:t>
            </a:r>
          </a:p>
          <a:p>
            <a:pPr>
              <a:lnSpc>
                <a:spcPct val="80000"/>
              </a:lnSpc>
              <a:buFont typeface="Wingdings" pitchFamily="2" charset="2"/>
              <a:buNone/>
              <a:defRPr/>
            </a:pPr>
            <a:r>
              <a:rPr lang="en-US" sz="1800" smtClean="0"/>
              <a:t>&gt;&gt;&gt; sys.version_info</a:t>
            </a:r>
          </a:p>
          <a:p>
            <a:pPr>
              <a:lnSpc>
                <a:spcPct val="80000"/>
              </a:lnSpc>
              <a:buFont typeface="Wingdings" pitchFamily="2" charset="2"/>
              <a:buNone/>
              <a:defRPr/>
            </a:pPr>
            <a:r>
              <a:rPr lang="en-US" sz="1800" smtClean="0"/>
              <a:t>sys.version_info(major=2, minor=7, micro=8, releaselevel='final', serial=0)</a:t>
            </a:r>
            <a:endParaRPr lang="en-US" sz="1800" smtClean="0">
              <a:solidFill>
                <a:srgbClr val="00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40961"/>
          <p:cNvSpPr>
            <a:spLocks noGrp="1"/>
          </p:cNvSpPr>
          <p:nvPr>
            <p:ph type="title"/>
          </p:nvPr>
        </p:nvSpPr>
        <p:spPr/>
        <p:txBody>
          <a:bodyPr/>
          <a:lstStyle/>
          <a:p>
            <a:pPr>
              <a:defRPr/>
            </a:pPr>
            <a:r>
              <a:rPr lang="en-US" altLang="x-none" noProof="1">
                <a:effectLst>
                  <a:outerShdw blurRad="38100" dist="38100" dir="2700000">
                    <a:srgbClr val="C0C0C0"/>
                  </a:outerShdw>
                </a:effectLst>
              </a:rPr>
              <a:t>1.</a:t>
            </a:r>
            <a:r>
              <a:rPr lang="zh-CN" altLang="en-US" noProof="1">
                <a:effectLst>
                  <a:outerShdw blurRad="38100" dist="38100" dir="2700000">
                    <a:srgbClr val="C0C0C0"/>
                  </a:outerShdw>
                </a:effectLst>
              </a:rPr>
              <a:t>4</a:t>
            </a:r>
            <a:r>
              <a:rPr lang="en-US" altLang="x-none" noProof="1">
                <a:effectLst>
                  <a:outerShdw blurRad="38100" dist="38100" dir="2700000">
                    <a:srgbClr val="C0C0C0"/>
                  </a:outerShdw>
                </a:effectLst>
              </a:rPr>
              <a:t>.5  </a:t>
            </a:r>
            <a:r>
              <a:rPr lang="zh-CN" altLang="en-US" noProof="1">
                <a:effectLst>
                  <a:outerShdw blurRad="38100" dist="38100" dir="2700000">
                    <a:srgbClr val="C0C0C0"/>
                  </a:outerShdw>
                </a:effectLst>
              </a:rPr>
              <a:t>操作符和表达式</a:t>
            </a:r>
          </a:p>
        </p:txBody>
      </p:sp>
      <p:sp>
        <p:nvSpPr>
          <p:cNvPr id="40963" name="文本占位符 40962"/>
          <p:cNvSpPr>
            <a:spLocks noGrp="1"/>
          </p:cNvSpPr>
          <p:nvPr>
            <p:ph idx="1"/>
          </p:nvPr>
        </p:nvSpPr>
        <p:spPr/>
        <p:txBody>
          <a:bodyPr/>
          <a:lstStyle/>
          <a:p>
            <a:pPr marL="1905" indent="-1905">
              <a:defRPr/>
            </a:pPr>
            <a:r>
              <a:rPr lang="zh-CN" altLang="en-US" sz="2400" noProof="1">
                <a:latin typeface="宋体" panose="02010600030101010101" pitchFamily="2" charset="-122"/>
              </a:rPr>
              <a:t>而上面的表达式在</a:t>
            </a:r>
            <a:r>
              <a:rPr lang="en-US" altLang="zh-CN" sz="2400" noProof="1">
                <a:latin typeface="宋体" panose="02010600030101010101" pitchFamily="2" charset="-122"/>
              </a:rPr>
              <a:t>Python 2.7.11</a:t>
            </a:r>
            <a:r>
              <a:rPr lang="zh-CN" altLang="en-US" sz="2400" noProof="1">
                <a:latin typeface="宋体" panose="02010600030101010101" pitchFamily="2" charset="-122"/>
              </a:rPr>
              <a:t>中运算结果如下：</a:t>
            </a:r>
          </a:p>
          <a:p>
            <a:pPr marL="1905" indent="-344805">
              <a:lnSpc>
                <a:spcPct val="80000"/>
              </a:lnSpc>
              <a:buFont typeface="Wingdings" pitchFamily="2" charset="2"/>
              <a:buNone/>
              <a:defRPr/>
            </a:pPr>
            <a:r>
              <a:rPr lang="en-US" altLang="zh-CN" sz="2000" noProof="1">
                <a:latin typeface="宋体" panose="02010600030101010101" pitchFamily="2" charset="-122"/>
              </a:rPr>
              <a:t>&gt;&gt;&gt; 3/5</a:t>
            </a:r>
          </a:p>
          <a:p>
            <a:pPr marL="1905" indent="-344805">
              <a:lnSpc>
                <a:spcPct val="80000"/>
              </a:lnSpc>
              <a:buFont typeface="Wingdings" pitchFamily="2" charset="2"/>
              <a:buNone/>
              <a:defRPr/>
            </a:pPr>
            <a:r>
              <a:rPr lang="en-US" altLang="zh-CN" sz="2000" noProof="1">
                <a:latin typeface="宋体" panose="02010600030101010101" pitchFamily="2" charset="-122"/>
              </a:rPr>
              <a:t>0</a:t>
            </a:r>
          </a:p>
          <a:p>
            <a:pPr marL="1905" indent="-344805">
              <a:lnSpc>
                <a:spcPct val="80000"/>
              </a:lnSpc>
              <a:buFont typeface="Wingdings" pitchFamily="2" charset="2"/>
              <a:buNone/>
              <a:defRPr/>
            </a:pPr>
            <a:r>
              <a:rPr lang="en-US" altLang="zh-CN" sz="2000" noProof="1">
                <a:latin typeface="宋体" panose="02010600030101010101" pitchFamily="2" charset="-122"/>
              </a:rPr>
              <a:t>&gt;&gt;&gt; 3//5</a:t>
            </a:r>
          </a:p>
          <a:p>
            <a:pPr marL="1905" indent="-344805">
              <a:lnSpc>
                <a:spcPct val="80000"/>
              </a:lnSpc>
              <a:buFont typeface="Wingdings" pitchFamily="2" charset="2"/>
              <a:buNone/>
              <a:defRPr/>
            </a:pPr>
            <a:r>
              <a:rPr lang="en-US" altLang="zh-CN" sz="2000" noProof="1">
                <a:latin typeface="宋体" panose="02010600030101010101" pitchFamily="2" charset="-122"/>
              </a:rPr>
              <a:t>0</a:t>
            </a:r>
          </a:p>
          <a:p>
            <a:pPr marL="1905" indent="-344805">
              <a:lnSpc>
                <a:spcPct val="80000"/>
              </a:lnSpc>
              <a:buFont typeface="Wingdings" pitchFamily="2" charset="2"/>
              <a:buNone/>
              <a:defRPr/>
            </a:pPr>
            <a:r>
              <a:rPr lang="en-US" altLang="zh-CN" sz="2000" noProof="1">
                <a:latin typeface="宋体" panose="02010600030101010101" pitchFamily="2" charset="-122"/>
              </a:rPr>
              <a:t>&gt;&gt;&gt; 3.0/5</a:t>
            </a:r>
          </a:p>
          <a:p>
            <a:pPr marL="1905" indent="-344805">
              <a:lnSpc>
                <a:spcPct val="80000"/>
              </a:lnSpc>
              <a:buFont typeface="Wingdings" pitchFamily="2" charset="2"/>
              <a:buNone/>
              <a:defRPr/>
            </a:pPr>
            <a:r>
              <a:rPr lang="en-US" altLang="zh-CN" sz="2000" noProof="1">
                <a:latin typeface="宋体" panose="02010600030101010101" pitchFamily="2" charset="-122"/>
              </a:rPr>
              <a:t>0.6</a:t>
            </a:r>
          </a:p>
          <a:p>
            <a:pPr marL="1905" indent="-344805">
              <a:lnSpc>
                <a:spcPct val="80000"/>
              </a:lnSpc>
              <a:buFont typeface="Wingdings" pitchFamily="2" charset="2"/>
              <a:buNone/>
              <a:defRPr/>
            </a:pPr>
            <a:r>
              <a:rPr lang="en-US" altLang="zh-CN" sz="2000" noProof="1">
                <a:latin typeface="宋体" panose="02010600030101010101" pitchFamily="2" charset="-122"/>
              </a:rPr>
              <a:t>&gt;&gt;&gt; 3.0//5</a:t>
            </a:r>
          </a:p>
          <a:p>
            <a:pPr marL="1905" indent="-344805">
              <a:lnSpc>
                <a:spcPct val="80000"/>
              </a:lnSpc>
              <a:buFont typeface="Wingdings" pitchFamily="2" charset="2"/>
              <a:buNone/>
              <a:defRPr/>
            </a:pPr>
            <a:r>
              <a:rPr lang="en-US" altLang="zh-CN" sz="2000" noProof="1">
                <a:latin typeface="宋体" panose="02010600030101010101" pitchFamily="2" charset="-122"/>
              </a:rPr>
              <a:t>0.0</a:t>
            </a:r>
          </a:p>
          <a:p>
            <a:pPr marL="1905" indent="-344805">
              <a:lnSpc>
                <a:spcPct val="80000"/>
              </a:lnSpc>
              <a:buFont typeface="Wingdings" pitchFamily="2" charset="2"/>
              <a:buNone/>
              <a:defRPr/>
            </a:pPr>
            <a:r>
              <a:rPr lang="en-US" altLang="zh-CN" sz="2000" noProof="1">
                <a:latin typeface="宋体" panose="02010600030101010101" pitchFamily="2" charset="-122"/>
              </a:rPr>
              <a:t>&gt;&gt;&gt; 13//10</a:t>
            </a:r>
          </a:p>
          <a:p>
            <a:pPr marL="1905" indent="-344805">
              <a:lnSpc>
                <a:spcPct val="80000"/>
              </a:lnSpc>
              <a:buFont typeface="Wingdings" pitchFamily="2" charset="2"/>
              <a:buNone/>
              <a:defRPr/>
            </a:pPr>
            <a:r>
              <a:rPr lang="en-US" altLang="zh-CN" sz="2000" noProof="1">
                <a:latin typeface="宋体" panose="02010600030101010101" pitchFamily="2" charset="-122"/>
              </a:rPr>
              <a:t>1</a:t>
            </a:r>
          </a:p>
          <a:p>
            <a:pPr marL="1905" indent="-344805">
              <a:lnSpc>
                <a:spcPct val="80000"/>
              </a:lnSpc>
              <a:buFont typeface="Wingdings" pitchFamily="2" charset="2"/>
              <a:buNone/>
              <a:defRPr/>
            </a:pPr>
            <a:r>
              <a:rPr lang="en-US" altLang="zh-CN" sz="2000" noProof="1">
                <a:latin typeface="宋体" panose="02010600030101010101" pitchFamily="2" charset="-122"/>
              </a:rPr>
              <a:t>&gt;&gt;&gt; -13//10</a:t>
            </a:r>
          </a:p>
          <a:p>
            <a:pPr marL="1905" indent="-344805">
              <a:lnSpc>
                <a:spcPct val="80000"/>
              </a:lnSpc>
              <a:buFont typeface="Wingdings" pitchFamily="2" charset="2"/>
              <a:buNone/>
              <a:defRPr/>
            </a:pPr>
            <a:r>
              <a:rPr lang="en-US" altLang="zh-CN" sz="2000" noProof="1">
                <a:latin typeface="宋体" panose="02010600030101010101" pitchFamily="2" charset="-122"/>
              </a:rPr>
              <a:t>-2</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41985"/>
          <p:cNvSpPr>
            <a:spLocks noGrp="1"/>
          </p:cNvSpPr>
          <p:nvPr>
            <p:ph type="title"/>
          </p:nvPr>
        </p:nvSpPr>
        <p:spPr/>
        <p:txBody>
          <a:bodyPr/>
          <a:lstStyle/>
          <a:p>
            <a:pPr>
              <a:defRPr/>
            </a:pPr>
            <a:r>
              <a:rPr lang="en-US" altLang="x-none" noProof="1">
                <a:effectLst>
                  <a:outerShdw blurRad="38100" dist="38100" dir="2700000">
                    <a:srgbClr val="C0C0C0"/>
                  </a:outerShdw>
                </a:effectLst>
              </a:rPr>
              <a:t>1.</a:t>
            </a:r>
            <a:r>
              <a:rPr lang="zh-CN" altLang="en-US" noProof="1">
                <a:effectLst>
                  <a:outerShdw blurRad="38100" dist="38100" dir="2700000">
                    <a:srgbClr val="C0C0C0"/>
                  </a:outerShdw>
                </a:effectLst>
              </a:rPr>
              <a:t>4</a:t>
            </a:r>
            <a:r>
              <a:rPr lang="en-US" altLang="x-none" noProof="1">
                <a:effectLst>
                  <a:outerShdw blurRad="38100" dist="38100" dir="2700000">
                    <a:srgbClr val="C0C0C0"/>
                  </a:outerShdw>
                </a:effectLst>
              </a:rPr>
              <a:t>.5  </a:t>
            </a:r>
            <a:r>
              <a:rPr lang="zh-CN" altLang="en-US" noProof="1">
                <a:effectLst>
                  <a:outerShdw blurRad="38100" dist="38100" dir="2700000">
                    <a:srgbClr val="C0C0C0"/>
                  </a:outerShdw>
                </a:effectLst>
              </a:rPr>
              <a:t>操作符和表达式</a:t>
            </a:r>
          </a:p>
        </p:txBody>
      </p:sp>
      <p:sp>
        <p:nvSpPr>
          <p:cNvPr id="41987" name="文本占位符 41986"/>
          <p:cNvSpPr>
            <a:spLocks noGrp="1"/>
          </p:cNvSpPr>
          <p:nvPr>
            <p:ph idx="1"/>
          </p:nvPr>
        </p:nvSpPr>
        <p:spPr/>
        <p:txBody>
          <a:bodyPr/>
          <a:lstStyle/>
          <a:p>
            <a:pPr>
              <a:lnSpc>
                <a:spcPct val="80000"/>
              </a:lnSpc>
              <a:buFont typeface="Wingdings" panose="05000000000000000000" charset="0"/>
              <a:buChar char="n"/>
              <a:defRPr/>
            </a:pPr>
            <a:r>
              <a:rPr lang="zh-CN" altLang="en-US" sz="2400" noProof="1">
                <a:latin typeface="宋体" panose="02010600030101010101" pitchFamily="2" charset="-122"/>
              </a:rPr>
              <a:t>另外一个需要说明的，也是与其他有些语言略有不同的运算符是“</a:t>
            </a:r>
            <a:r>
              <a:rPr lang="en-US" altLang="zh-CN" sz="2400" noProof="1">
                <a:latin typeface="宋体" panose="02010600030101010101" pitchFamily="2" charset="-122"/>
              </a:rPr>
              <a:t>%”</a:t>
            </a:r>
            <a:r>
              <a:rPr lang="zh-CN" altLang="en-US" sz="2400" noProof="1">
                <a:latin typeface="宋体" panose="02010600030101010101" pitchFamily="2" charset="-122"/>
              </a:rPr>
              <a:t>。在</a:t>
            </a:r>
            <a:r>
              <a:rPr lang="en-US" altLang="zh-CN" sz="2400" noProof="1">
                <a:latin typeface="宋体" panose="02010600030101010101" pitchFamily="2" charset="-122"/>
              </a:rPr>
              <a:t>Python</a:t>
            </a:r>
            <a:r>
              <a:rPr lang="zh-CN" altLang="en-US" sz="2400" noProof="1">
                <a:latin typeface="宋体" panose="02010600030101010101" pitchFamily="2" charset="-122"/>
              </a:rPr>
              <a:t>中，除去前面已经介绍过的字符串格式化用法之外，该运算符还可以对整数和浮点数计算余数。但是由于浮点数的精确度影响，计算结果可能略有误差。</a:t>
            </a:r>
          </a:p>
          <a:p>
            <a:pPr marL="1905" indent="-344805">
              <a:lnSpc>
                <a:spcPct val="80000"/>
              </a:lnSpc>
              <a:buFont typeface="Wingdings" pitchFamily="2" charset="2"/>
              <a:buNone/>
              <a:defRPr/>
            </a:pPr>
            <a:r>
              <a:rPr lang="en-US" altLang="zh-CN" sz="1800" noProof="1">
                <a:latin typeface="宋体" panose="02010600030101010101" pitchFamily="2" charset="-122"/>
              </a:rPr>
              <a:t>&gt;&gt;&gt; 3.1%2</a:t>
            </a:r>
          </a:p>
          <a:p>
            <a:pPr marL="1905" indent="-344805">
              <a:lnSpc>
                <a:spcPct val="80000"/>
              </a:lnSpc>
              <a:buFont typeface="Wingdings" pitchFamily="2" charset="2"/>
              <a:buNone/>
              <a:defRPr/>
            </a:pPr>
            <a:r>
              <a:rPr lang="en-US" altLang="zh-CN" sz="1800" noProof="1">
                <a:latin typeface="宋体" panose="02010600030101010101" pitchFamily="2" charset="-122"/>
              </a:rPr>
              <a:t>1.1</a:t>
            </a:r>
          </a:p>
          <a:p>
            <a:pPr marL="1905" indent="-344805">
              <a:lnSpc>
                <a:spcPct val="80000"/>
              </a:lnSpc>
              <a:buFont typeface="Wingdings" pitchFamily="2" charset="2"/>
              <a:buNone/>
              <a:defRPr/>
            </a:pPr>
            <a:r>
              <a:rPr lang="en-US" altLang="zh-CN" sz="1800" noProof="1">
                <a:latin typeface="宋体" panose="02010600030101010101" pitchFamily="2" charset="-122"/>
              </a:rPr>
              <a:t>&gt;&gt;&gt; 6.3%2.1</a:t>
            </a:r>
          </a:p>
          <a:p>
            <a:pPr marL="1905" indent="-344805">
              <a:lnSpc>
                <a:spcPct val="80000"/>
              </a:lnSpc>
              <a:buFont typeface="Wingdings" pitchFamily="2" charset="2"/>
              <a:buNone/>
              <a:defRPr/>
            </a:pPr>
            <a:r>
              <a:rPr lang="en-US" altLang="zh-CN" sz="1800" noProof="1">
                <a:latin typeface="宋体" panose="02010600030101010101" pitchFamily="2" charset="-122"/>
              </a:rPr>
              <a:t>2.0999999999999996</a:t>
            </a:r>
          </a:p>
          <a:p>
            <a:pPr marL="1905" indent="-344805">
              <a:lnSpc>
                <a:spcPct val="80000"/>
              </a:lnSpc>
              <a:buFont typeface="Wingdings" pitchFamily="2" charset="2"/>
              <a:buNone/>
              <a:defRPr/>
            </a:pPr>
            <a:r>
              <a:rPr lang="en-US" altLang="zh-CN" sz="1800" noProof="1">
                <a:latin typeface="宋体" panose="02010600030101010101" pitchFamily="2" charset="-122"/>
              </a:rPr>
              <a:t>&gt;&gt;&gt; 6%2</a:t>
            </a:r>
          </a:p>
          <a:p>
            <a:pPr marL="1905" indent="-344805">
              <a:lnSpc>
                <a:spcPct val="80000"/>
              </a:lnSpc>
              <a:buFont typeface="Wingdings" pitchFamily="2" charset="2"/>
              <a:buNone/>
              <a:defRPr/>
            </a:pPr>
            <a:r>
              <a:rPr lang="en-US" altLang="zh-CN" sz="1800" noProof="1">
                <a:latin typeface="宋体" panose="02010600030101010101" pitchFamily="2" charset="-122"/>
              </a:rPr>
              <a:t>0</a:t>
            </a:r>
          </a:p>
          <a:p>
            <a:pPr marL="1905" indent="-344805">
              <a:lnSpc>
                <a:spcPct val="80000"/>
              </a:lnSpc>
              <a:buFont typeface="Wingdings" pitchFamily="2" charset="2"/>
              <a:buNone/>
              <a:defRPr/>
            </a:pPr>
            <a:r>
              <a:rPr lang="en-US" altLang="zh-CN" sz="1800" noProof="1">
                <a:latin typeface="宋体" panose="02010600030101010101" pitchFamily="2" charset="-122"/>
              </a:rPr>
              <a:t>&gt;&gt;&gt; 6.0%2</a:t>
            </a:r>
          </a:p>
          <a:p>
            <a:pPr marL="1905" indent="-344805">
              <a:lnSpc>
                <a:spcPct val="80000"/>
              </a:lnSpc>
              <a:buFont typeface="Wingdings" pitchFamily="2" charset="2"/>
              <a:buNone/>
              <a:defRPr/>
            </a:pPr>
            <a:r>
              <a:rPr lang="en-US" altLang="zh-CN" sz="1800" noProof="1">
                <a:latin typeface="宋体" panose="02010600030101010101" pitchFamily="2" charset="-122"/>
              </a:rPr>
              <a:t>0.0</a:t>
            </a:r>
          </a:p>
          <a:p>
            <a:pPr marL="1905" indent="-344805">
              <a:lnSpc>
                <a:spcPct val="80000"/>
              </a:lnSpc>
              <a:buFont typeface="Wingdings" pitchFamily="2" charset="2"/>
              <a:buNone/>
              <a:defRPr/>
            </a:pPr>
            <a:r>
              <a:rPr lang="en-US" altLang="zh-CN" sz="1800" noProof="1">
                <a:latin typeface="宋体" panose="02010600030101010101" pitchFamily="2" charset="-122"/>
              </a:rPr>
              <a:t>&gt;&gt;&gt; 6.0%2.0</a:t>
            </a:r>
          </a:p>
          <a:p>
            <a:pPr marL="1905" indent="-344805">
              <a:lnSpc>
                <a:spcPct val="80000"/>
              </a:lnSpc>
              <a:buFont typeface="Wingdings" pitchFamily="2" charset="2"/>
              <a:buNone/>
              <a:defRPr/>
            </a:pPr>
            <a:r>
              <a:rPr lang="en-US" altLang="zh-CN" sz="1800" noProof="1">
                <a:latin typeface="宋体" panose="02010600030101010101" pitchFamily="2" charset="-122"/>
              </a:rPr>
              <a:t>0.0</a:t>
            </a:r>
          </a:p>
          <a:p>
            <a:pPr marL="1905" indent="-344805">
              <a:lnSpc>
                <a:spcPct val="80000"/>
              </a:lnSpc>
              <a:buFont typeface="Wingdings" pitchFamily="2" charset="2"/>
              <a:buNone/>
              <a:defRPr/>
            </a:pPr>
            <a:r>
              <a:rPr lang="en-US" altLang="zh-CN" sz="1800" noProof="1">
                <a:latin typeface="宋体" panose="02010600030101010101" pitchFamily="2" charset="-122"/>
              </a:rPr>
              <a:t>&gt;&gt;&gt; 5.7%4.8</a:t>
            </a:r>
          </a:p>
          <a:p>
            <a:pPr marL="1905" indent="-344805">
              <a:lnSpc>
                <a:spcPct val="80000"/>
              </a:lnSpc>
              <a:buFont typeface="Wingdings" pitchFamily="2" charset="2"/>
              <a:buNone/>
              <a:defRPr/>
            </a:pPr>
            <a:r>
              <a:rPr lang="en-US" altLang="zh-CN" sz="1800" noProof="1">
                <a:latin typeface="宋体" panose="02010600030101010101" pitchFamily="2" charset="-122"/>
              </a:rPr>
              <a:t>0.9000000000000004</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43009"/>
          <p:cNvSpPr>
            <a:spLocks noGrp="1"/>
          </p:cNvSpPr>
          <p:nvPr>
            <p:ph type="title"/>
          </p:nvPr>
        </p:nvSpPr>
        <p:spPr/>
        <p:txBody>
          <a:bodyPr/>
          <a:lstStyle/>
          <a:p>
            <a:pPr>
              <a:defRPr/>
            </a:pPr>
            <a:r>
              <a:rPr lang="en-US" altLang="x-none" noProof="1">
                <a:effectLst>
                  <a:outerShdw blurRad="38100" dist="38100" dir="2700000">
                    <a:srgbClr val="C0C0C0"/>
                  </a:outerShdw>
                </a:effectLst>
              </a:rPr>
              <a:t>1.</a:t>
            </a:r>
            <a:r>
              <a:rPr lang="zh-CN" altLang="en-US" noProof="1">
                <a:effectLst>
                  <a:outerShdw blurRad="38100" dist="38100" dir="2700000">
                    <a:srgbClr val="C0C0C0"/>
                  </a:outerShdw>
                </a:effectLst>
              </a:rPr>
              <a:t>4</a:t>
            </a:r>
            <a:r>
              <a:rPr lang="en-US" altLang="x-none" noProof="1">
                <a:effectLst>
                  <a:outerShdw blurRad="38100" dist="38100" dir="2700000">
                    <a:srgbClr val="C0C0C0"/>
                  </a:outerShdw>
                </a:effectLst>
              </a:rPr>
              <a:t>.5  </a:t>
            </a:r>
            <a:r>
              <a:rPr lang="zh-CN" altLang="en-US" noProof="1">
                <a:effectLst>
                  <a:outerShdw blurRad="38100" dist="38100" dir="2700000">
                    <a:srgbClr val="C0C0C0"/>
                  </a:outerShdw>
                </a:effectLst>
              </a:rPr>
              <a:t>操作符和表达式</a:t>
            </a:r>
          </a:p>
        </p:txBody>
      </p:sp>
      <p:sp>
        <p:nvSpPr>
          <p:cNvPr id="43011" name="文本占位符 43010"/>
          <p:cNvSpPr>
            <a:spLocks noGrp="1"/>
          </p:cNvSpPr>
          <p:nvPr>
            <p:ph idx="1"/>
          </p:nvPr>
        </p:nvSpPr>
        <p:spPr/>
        <p:txBody>
          <a:bodyPr/>
          <a:lstStyle/>
          <a:p>
            <a:pPr marL="285750" indent="-285750">
              <a:lnSpc>
                <a:spcPct val="80000"/>
              </a:lnSpc>
              <a:buFont typeface="Wingdings" panose="05000000000000000000" charset="0"/>
              <a:buChar char="n"/>
              <a:defRPr/>
            </a:pPr>
            <a:r>
              <a:rPr lang="en-US" altLang="zh-CN" sz="2000" noProof="1">
                <a:latin typeface="宋体" panose="02010600030101010101" pitchFamily="2" charset="-122"/>
              </a:rPr>
              <a:t>Python</a:t>
            </a:r>
            <a:r>
              <a:rPr lang="zh-CN" altLang="en-US" sz="2000" noProof="1">
                <a:latin typeface="宋体" panose="02010600030101010101" pitchFamily="2" charset="-122"/>
              </a:rPr>
              <a:t>中很多运算符有多重含义，在程序中运算符的具体含义取决于操作数的类型，将在后面章节中根据内容组织的需要陆续进行展开。例如“</a:t>
            </a:r>
            <a:r>
              <a:rPr lang="en-US" altLang="zh-CN" sz="2000" noProof="1">
                <a:latin typeface="宋体" panose="02010600030101010101" pitchFamily="2" charset="-122"/>
              </a:rPr>
              <a:t>*”</a:t>
            </a:r>
            <a:r>
              <a:rPr lang="zh-CN" altLang="en-US" sz="2000" noProof="1">
                <a:latin typeface="宋体" panose="02010600030101010101" pitchFamily="2" charset="-122"/>
              </a:rPr>
              <a:t>运算符就是</a:t>
            </a:r>
            <a:r>
              <a:rPr lang="en-US" altLang="zh-CN" sz="2000" noProof="1">
                <a:latin typeface="宋体" panose="02010600030101010101" pitchFamily="2" charset="-122"/>
              </a:rPr>
              <a:t>Python</a:t>
            </a:r>
            <a:r>
              <a:rPr lang="zh-CN" altLang="en-US" sz="2000" noProof="1">
                <a:latin typeface="宋体" panose="02010600030101010101" pitchFamily="2" charset="-122"/>
              </a:rPr>
              <a:t>运算符中比较特殊的一个，它不仅可以用于数值乘法，还可以用于列表、字符串、元组等类型，当列表、字符串或元组等类型变量与整数进行“</a:t>
            </a:r>
            <a:r>
              <a:rPr lang="en-US" altLang="zh-CN" sz="2000" noProof="1">
                <a:latin typeface="宋体" panose="02010600030101010101" pitchFamily="2" charset="-122"/>
              </a:rPr>
              <a:t>*”</a:t>
            </a:r>
            <a:r>
              <a:rPr lang="zh-CN" altLang="en-US" sz="2000" noProof="1">
                <a:latin typeface="宋体" panose="02010600030101010101" pitchFamily="2" charset="-122"/>
              </a:rPr>
              <a:t>运算时，表示对内容进行重复并返回重复后的新对象。</a:t>
            </a:r>
          </a:p>
          <a:p>
            <a:pPr marL="1905" indent="-344805">
              <a:lnSpc>
                <a:spcPct val="80000"/>
              </a:lnSpc>
              <a:buFont typeface="Wingdings" pitchFamily="2" charset="2"/>
              <a:buNone/>
              <a:defRPr/>
            </a:pPr>
            <a:r>
              <a:rPr lang="en-US" altLang="zh-CN" sz="1600" noProof="1">
                <a:latin typeface="宋体" panose="02010600030101010101" pitchFamily="2" charset="-122"/>
              </a:rPr>
              <a:t>&gt;&gt;&gt; 3*2 #</a:t>
            </a:r>
            <a:r>
              <a:rPr lang="zh-CN" altLang="en-US" sz="1600" noProof="1">
                <a:latin typeface="宋体" panose="02010600030101010101" pitchFamily="2" charset="-122"/>
              </a:rPr>
              <a:t>整数相乘</a:t>
            </a:r>
          </a:p>
          <a:p>
            <a:pPr marL="1905" indent="-344805">
              <a:lnSpc>
                <a:spcPct val="80000"/>
              </a:lnSpc>
              <a:buFont typeface="Wingdings" pitchFamily="2" charset="2"/>
              <a:buNone/>
              <a:defRPr/>
            </a:pPr>
            <a:r>
              <a:rPr lang="en-US" altLang="zh-CN" sz="1600" noProof="1">
                <a:latin typeface="宋体" panose="02010600030101010101" pitchFamily="2" charset="-122"/>
              </a:rPr>
              <a:t>6</a:t>
            </a:r>
          </a:p>
          <a:p>
            <a:pPr marL="1905" indent="-344805">
              <a:lnSpc>
                <a:spcPct val="80000"/>
              </a:lnSpc>
              <a:buFont typeface="Wingdings" pitchFamily="2" charset="2"/>
              <a:buNone/>
              <a:defRPr/>
            </a:pPr>
            <a:r>
              <a:rPr lang="en-US" altLang="zh-CN" sz="1600" noProof="1">
                <a:latin typeface="宋体" panose="02010600030101010101" pitchFamily="2" charset="-122"/>
              </a:rPr>
              <a:t>&gt;&gt;&gt; 2.0*3 #</a:t>
            </a:r>
            <a:r>
              <a:rPr lang="zh-CN" altLang="en-US" sz="1600" noProof="1">
                <a:latin typeface="宋体" panose="02010600030101010101" pitchFamily="2" charset="-122"/>
              </a:rPr>
              <a:t>浮点数与整数相乘</a:t>
            </a:r>
          </a:p>
          <a:p>
            <a:pPr marL="1905" indent="-344805">
              <a:lnSpc>
                <a:spcPct val="80000"/>
              </a:lnSpc>
              <a:buFont typeface="Wingdings" pitchFamily="2" charset="2"/>
              <a:buNone/>
              <a:defRPr/>
            </a:pPr>
            <a:r>
              <a:rPr lang="en-US" altLang="zh-CN" sz="1600" noProof="1">
                <a:latin typeface="宋体" panose="02010600030101010101" pitchFamily="2" charset="-122"/>
              </a:rPr>
              <a:t>6.0</a:t>
            </a:r>
          </a:p>
          <a:p>
            <a:pPr marL="1905" indent="-344805">
              <a:lnSpc>
                <a:spcPct val="80000"/>
              </a:lnSpc>
              <a:buFont typeface="Wingdings" pitchFamily="2" charset="2"/>
              <a:buNone/>
              <a:defRPr/>
            </a:pPr>
            <a:r>
              <a:rPr lang="en-US" altLang="zh-CN" sz="1600" noProof="1">
                <a:latin typeface="宋体" panose="02010600030101010101" pitchFamily="2" charset="-122"/>
              </a:rPr>
              <a:t>&gt;&gt;&gt; (3+4j)*2 #</a:t>
            </a:r>
            <a:r>
              <a:rPr lang="zh-CN" altLang="en-US" sz="1600" noProof="1">
                <a:latin typeface="宋体" panose="02010600030101010101" pitchFamily="2" charset="-122"/>
              </a:rPr>
              <a:t>复数与整数相乘</a:t>
            </a:r>
          </a:p>
          <a:p>
            <a:pPr marL="1905" indent="-344805">
              <a:lnSpc>
                <a:spcPct val="80000"/>
              </a:lnSpc>
              <a:buFont typeface="Wingdings" pitchFamily="2" charset="2"/>
              <a:buNone/>
              <a:defRPr/>
            </a:pPr>
            <a:r>
              <a:rPr lang="en-US" altLang="zh-CN" sz="1600" noProof="1">
                <a:latin typeface="宋体" panose="02010600030101010101" pitchFamily="2" charset="-122"/>
              </a:rPr>
              <a:t>(6+8j)</a:t>
            </a:r>
          </a:p>
          <a:p>
            <a:pPr marL="1905" indent="-344805">
              <a:lnSpc>
                <a:spcPct val="80000"/>
              </a:lnSpc>
              <a:buFont typeface="Wingdings" pitchFamily="2" charset="2"/>
              <a:buNone/>
              <a:defRPr/>
            </a:pPr>
            <a:r>
              <a:rPr lang="en-US" altLang="zh-CN" sz="1600" noProof="1">
                <a:latin typeface="宋体" panose="02010600030101010101" pitchFamily="2" charset="-122"/>
              </a:rPr>
              <a:t>&gt;&gt;&gt; (3+4j)*(3-4j) #</a:t>
            </a:r>
            <a:r>
              <a:rPr lang="zh-CN" altLang="en-US" sz="1600" noProof="1">
                <a:latin typeface="宋体" panose="02010600030101010101" pitchFamily="2" charset="-122"/>
              </a:rPr>
              <a:t>复数与复数相乘</a:t>
            </a:r>
          </a:p>
          <a:p>
            <a:pPr marL="1905" indent="-344805">
              <a:lnSpc>
                <a:spcPct val="80000"/>
              </a:lnSpc>
              <a:buFont typeface="Wingdings" pitchFamily="2" charset="2"/>
              <a:buNone/>
              <a:defRPr/>
            </a:pPr>
            <a:r>
              <a:rPr lang="en-US" altLang="zh-CN" sz="1600" noProof="1">
                <a:latin typeface="宋体" panose="02010600030101010101" pitchFamily="2" charset="-122"/>
              </a:rPr>
              <a:t>(25+0j)</a:t>
            </a:r>
          </a:p>
          <a:p>
            <a:pPr marL="1905" indent="-344805">
              <a:lnSpc>
                <a:spcPct val="80000"/>
              </a:lnSpc>
              <a:buFont typeface="Wingdings" pitchFamily="2" charset="2"/>
              <a:buNone/>
              <a:defRPr/>
            </a:pPr>
            <a:r>
              <a:rPr lang="en-US" altLang="zh-CN" sz="1600" noProof="1">
                <a:latin typeface="宋体" panose="02010600030101010101" pitchFamily="2" charset="-122"/>
              </a:rPr>
              <a:t>&gt;&gt;&gt; "a"*10 #</a:t>
            </a:r>
            <a:r>
              <a:rPr lang="zh-CN" altLang="en-US" sz="1600" noProof="1">
                <a:latin typeface="宋体" panose="02010600030101010101" pitchFamily="2" charset="-122"/>
              </a:rPr>
              <a:t>字符串重复</a:t>
            </a:r>
          </a:p>
          <a:p>
            <a:pPr marL="1905" indent="-344805">
              <a:lnSpc>
                <a:spcPct val="80000"/>
              </a:lnSpc>
              <a:buFont typeface="Wingdings" pitchFamily="2" charset="2"/>
              <a:buNone/>
              <a:defRPr/>
            </a:pPr>
            <a:r>
              <a:rPr lang="en-US" altLang="zh-CN" sz="1600" noProof="1">
                <a:latin typeface="宋体" panose="02010600030101010101" pitchFamily="2" charset="-122"/>
              </a:rPr>
              <a:t>'aaaaaaaaaa'</a:t>
            </a:r>
          </a:p>
          <a:p>
            <a:pPr marL="1905" indent="-344805">
              <a:lnSpc>
                <a:spcPct val="80000"/>
              </a:lnSpc>
              <a:buFont typeface="Wingdings" pitchFamily="2" charset="2"/>
              <a:buNone/>
              <a:defRPr/>
            </a:pPr>
            <a:r>
              <a:rPr lang="en-US" altLang="zh-CN" sz="1600" noProof="1">
                <a:latin typeface="宋体" panose="02010600030101010101" pitchFamily="2" charset="-122"/>
              </a:rPr>
              <a:t>&gt;&gt;&gt; [1,2,3]*3 #</a:t>
            </a:r>
            <a:r>
              <a:rPr lang="zh-CN" altLang="en-US" sz="1600" noProof="1">
                <a:latin typeface="宋体" panose="02010600030101010101" pitchFamily="2" charset="-122"/>
              </a:rPr>
              <a:t>列表重复</a:t>
            </a:r>
          </a:p>
          <a:p>
            <a:pPr marL="1905" indent="-344805">
              <a:lnSpc>
                <a:spcPct val="80000"/>
              </a:lnSpc>
              <a:buFont typeface="Wingdings" pitchFamily="2" charset="2"/>
              <a:buNone/>
              <a:defRPr/>
            </a:pPr>
            <a:r>
              <a:rPr lang="en-US" altLang="zh-CN" sz="1600" noProof="1">
                <a:latin typeface="宋体" panose="02010600030101010101" pitchFamily="2" charset="-122"/>
              </a:rPr>
              <a:t>[1, 2, 3, 1, 2, 3, 1, 2, 3]</a:t>
            </a:r>
          </a:p>
          <a:p>
            <a:pPr marL="1905" indent="-344805">
              <a:lnSpc>
                <a:spcPct val="80000"/>
              </a:lnSpc>
              <a:buFont typeface="Wingdings" pitchFamily="2" charset="2"/>
              <a:buNone/>
              <a:defRPr/>
            </a:pPr>
            <a:r>
              <a:rPr lang="en-US" altLang="zh-CN" sz="1600" noProof="1">
                <a:latin typeface="宋体" panose="02010600030101010101" pitchFamily="2" charset="-122"/>
              </a:rPr>
              <a:t>&gt;&gt;&gt; (1,2,3)*3 #</a:t>
            </a:r>
            <a:r>
              <a:rPr lang="zh-CN" altLang="en-US" sz="1600" noProof="1">
                <a:latin typeface="宋体" panose="02010600030101010101" pitchFamily="2" charset="-122"/>
              </a:rPr>
              <a:t>元组重复</a:t>
            </a:r>
          </a:p>
          <a:p>
            <a:pPr marL="1905" indent="-344805">
              <a:lnSpc>
                <a:spcPct val="80000"/>
              </a:lnSpc>
              <a:buFont typeface="Wingdings" pitchFamily="2" charset="2"/>
              <a:buNone/>
              <a:defRPr/>
            </a:pPr>
            <a:r>
              <a:rPr lang="en-US" altLang="zh-CN" sz="1600" noProof="1">
                <a:latin typeface="宋体" panose="02010600030101010101" pitchFamily="2" charset="-122"/>
              </a:rPr>
              <a:t>(1, 2, 3, 1, 2, 3, 1, 2, 3)</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44033"/>
          <p:cNvSpPr>
            <a:spLocks noGrp="1"/>
          </p:cNvSpPr>
          <p:nvPr>
            <p:ph type="title"/>
          </p:nvPr>
        </p:nvSpPr>
        <p:spPr/>
        <p:txBody>
          <a:bodyPr/>
          <a:lstStyle/>
          <a:p>
            <a:pPr>
              <a:defRPr/>
            </a:pPr>
            <a:r>
              <a:rPr lang="en-US" altLang="x-none" noProof="1">
                <a:effectLst>
                  <a:outerShdw blurRad="38100" dist="38100" dir="2700000">
                    <a:srgbClr val="C0C0C0"/>
                  </a:outerShdw>
                </a:effectLst>
              </a:rPr>
              <a:t>1.</a:t>
            </a:r>
            <a:r>
              <a:rPr lang="zh-CN" altLang="en-US" noProof="1">
                <a:effectLst>
                  <a:outerShdw blurRad="38100" dist="38100" dir="2700000">
                    <a:srgbClr val="C0C0C0"/>
                  </a:outerShdw>
                </a:effectLst>
              </a:rPr>
              <a:t>4</a:t>
            </a:r>
            <a:r>
              <a:rPr lang="en-US" altLang="x-none" noProof="1">
                <a:effectLst>
                  <a:outerShdw blurRad="38100" dist="38100" dir="2700000">
                    <a:srgbClr val="C0C0C0"/>
                  </a:outerShdw>
                </a:effectLst>
              </a:rPr>
              <a:t>.5  </a:t>
            </a:r>
            <a:r>
              <a:rPr lang="zh-CN" altLang="en-US" noProof="1">
                <a:effectLst>
                  <a:outerShdw blurRad="38100" dist="38100" dir="2700000">
                    <a:srgbClr val="C0C0C0"/>
                  </a:outerShdw>
                </a:effectLst>
              </a:rPr>
              <a:t>操作符和表达式</a:t>
            </a:r>
          </a:p>
        </p:txBody>
      </p:sp>
      <p:sp>
        <p:nvSpPr>
          <p:cNvPr id="44035" name="文本占位符 44034"/>
          <p:cNvSpPr>
            <a:spLocks noGrp="1"/>
          </p:cNvSpPr>
          <p:nvPr>
            <p:ph idx="1"/>
          </p:nvPr>
        </p:nvSpPr>
        <p:spPr/>
        <p:txBody>
          <a:bodyPr/>
          <a:lstStyle/>
          <a:p>
            <a:pPr marL="285750" indent="-285750">
              <a:lnSpc>
                <a:spcPct val="80000"/>
              </a:lnSpc>
              <a:buFont typeface="Wingdings" panose="05000000000000000000" charset="0"/>
              <a:buChar char="n"/>
              <a:defRPr/>
            </a:pPr>
            <a:r>
              <a:rPr lang="zh-CN" altLang="en-US" sz="1800" noProof="1">
                <a:latin typeface="宋体" panose="02010600030101010101" pitchFamily="2" charset="-122"/>
              </a:rPr>
              <a:t>在</a:t>
            </a:r>
            <a:r>
              <a:rPr lang="en-US" altLang="zh-CN" sz="1800" noProof="1">
                <a:latin typeface="宋体" panose="02010600030101010101" pitchFamily="2" charset="-122"/>
              </a:rPr>
              <a:t>Python</a:t>
            </a:r>
            <a:r>
              <a:rPr lang="zh-CN" altLang="en-US" sz="1800" noProof="1">
                <a:latin typeface="宋体" panose="02010600030101010101" pitchFamily="2" charset="-122"/>
              </a:rPr>
              <a:t>中，单个任何类型的对象或常数属于合法表达式，使用表</a:t>
            </a:r>
            <a:r>
              <a:rPr lang="en-US" altLang="zh-CN" sz="1800" noProof="1">
                <a:latin typeface="宋体" panose="02010600030101010101" pitchFamily="2" charset="-122"/>
              </a:rPr>
              <a:t>1-5</a:t>
            </a:r>
            <a:r>
              <a:rPr lang="zh-CN" altLang="en-US" sz="1800" noProof="1">
                <a:latin typeface="宋体" panose="02010600030101010101" pitchFamily="2" charset="-122"/>
              </a:rPr>
              <a:t>中运算符连接的变量和常量以及函数调用的任意组合也属于合法的表达式。</a:t>
            </a:r>
          </a:p>
          <a:p>
            <a:pPr marL="1905" indent="-344805">
              <a:lnSpc>
                <a:spcPct val="80000"/>
              </a:lnSpc>
              <a:buFont typeface="Wingdings" pitchFamily="2" charset="2"/>
              <a:buNone/>
              <a:defRPr/>
            </a:pPr>
            <a:r>
              <a:rPr lang="en-US" altLang="zh-CN" sz="1600" noProof="1">
                <a:latin typeface="宋体" panose="02010600030101010101" pitchFamily="2" charset="-122"/>
              </a:rPr>
              <a:t>&gt;&gt;&gt; a = [1,2,3]</a:t>
            </a:r>
          </a:p>
          <a:p>
            <a:pPr marL="1905" indent="-344805">
              <a:lnSpc>
                <a:spcPct val="80000"/>
              </a:lnSpc>
              <a:buFont typeface="Wingdings" pitchFamily="2" charset="2"/>
              <a:buNone/>
              <a:defRPr/>
            </a:pPr>
            <a:r>
              <a:rPr lang="en-US" altLang="zh-CN" sz="1600" noProof="1">
                <a:latin typeface="宋体" panose="02010600030101010101" pitchFamily="2" charset="-122"/>
              </a:rPr>
              <a:t>&gt;&gt;&gt; b = [4,5,6]</a:t>
            </a:r>
          </a:p>
          <a:p>
            <a:pPr marL="1905" indent="-344805">
              <a:lnSpc>
                <a:spcPct val="80000"/>
              </a:lnSpc>
              <a:buFont typeface="Wingdings" pitchFamily="2" charset="2"/>
              <a:buNone/>
              <a:defRPr/>
            </a:pPr>
            <a:r>
              <a:rPr lang="en-US" altLang="zh-CN" sz="1600" noProof="1">
                <a:latin typeface="宋体" panose="02010600030101010101" pitchFamily="2" charset="-122"/>
              </a:rPr>
              <a:t>&gt;&gt;&gt; c = a+b</a:t>
            </a:r>
          </a:p>
          <a:p>
            <a:pPr marL="1905" indent="-344805">
              <a:lnSpc>
                <a:spcPct val="80000"/>
              </a:lnSpc>
              <a:buFont typeface="Wingdings" pitchFamily="2" charset="2"/>
              <a:buNone/>
              <a:defRPr/>
            </a:pPr>
            <a:r>
              <a:rPr lang="en-US" altLang="zh-CN" sz="1600" noProof="1">
                <a:latin typeface="宋体" panose="02010600030101010101" pitchFamily="2" charset="-122"/>
              </a:rPr>
              <a:t>&gt;&gt;&gt; c</a:t>
            </a:r>
          </a:p>
          <a:p>
            <a:pPr marL="1905" indent="-344805">
              <a:lnSpc>
                <a:spcPct val="80000"/>
              </a:lnSpc>
              <a:buFont typeface="Wingdings" pitchFamily="2" charset="2"/>
              <a:buNone/>
              <a:defRPr/>
            </a:pPr>
            <a:r>
              <a:rPr lang="en-US" altLang="zh-CN" sz="1600" noProof="1">
                <a:latin typeface="宋体" panose="02010600030101010101" pitchFamily="2" charset="-122"/>
              </a:rPr>
              <a:t>[1, 2, 3, 4, 5, 6]</a:t>
            </a:r>
          </a:p>
          <a:p>
            <a:pPr marL="1905" indent="-344805">
              <a:lnSpc>
                <a:spcPct val="80000"/>
              </a:lnSpc>
              <a:buFont typeface="Wingdings" pitchFamily="2" charset="2"/>
              <a:buNone/>
              <a:defRPr/>
            </a:pPr>
            <a:r>
              <a:rPr lang="en-US" altLang="zh-CN" sz="1600" noProof="1">
                <a:latin typeface="宋体" panose="02010600030101010101" pitchFamily="2" charset="-122"/>
              </a:rPr>
              <a:t>&gt;&gt;&gt; d = list(map(str, c))</a:t>
            </a:r>
          </a:p>
          <a:p>
            <a:pPr marL="1905" indent="-344805">
              <a:lnSpc>
                <a:spcPct val="80000"/>
              </a:lnSpc>
              <a:buFont typeface="Wingdings" pitchFamily="2" charset="2"/>
              <a:buNone/>
              <a:defRPr/>
            </a:pPr>
            <a:r>
              <a:rPr lang="en-US" altLang="zh-CN" sz="1600" noProof="1">
                <a:latin typeface="宋体" panose="02010600030101010101" pitchFamily="2" charset="-122"/>
              </a:rPr>
              <a:t>&gt;&gt;&gt; d</a:t>
            </a:r>
          </a:p>
          <a:p>
            <a:pPr marL="1905" indent="-344805">
              <a:lnSpc>
                <a:spcPct val="80000"/>
              </a:lnSpc>
              <a:buFont typeface="Wingdings" pitchFamily="2" charset="2"/>
              <a:buNone/>
              <a:defRPr/>
            </a:pPr>
            <a:r>
              <a:rPr lang="en-US" altLang="zh-CN" sz="1600" noProof="1">
                <a:latin typeface="宋体" panose="02010600030101010101" pitchFamily="2" charset="-122"/>
              </a:rPr>
              <a:t>['1', '2', '3', '4', '5', '6']</a:t>
            </a:r>
          </a:p>
          <a:p>
            <a:pPr marL="1905" indent="-344805">
              <a:lnSpc>
                <a:spcPct val="80000"/>
              </a:lnSpc>
              <a:buFont typeface="Wingdings" pitchFamily="2" charset="2"/>
              <a:buNone/>
              <a:defRPr/>
            </a:pPr>
            <a:r>
              <a:rPr lang="en-US" altLang="zh-CN" sz="1600" noProof="1">
                <a:latin typeface="宋体" panose="02010600030101010101" pitchFamily="2" charset="-122"/>
              </a:rPr>
              <a:t>&gt;&gt;&gt; import math</a:t>
            </a:r>
          </a:p>
          <a:p>
            <a:pPr marL="1905" indent="-344805">
              <a:lnSpc>
                <a:spcPct val="80000"/>
              </a:lnSpc>
              <a:buFont typeface="Wingdings" pitchFamily="2" charset="2"/>
              <a:buNone/>
              <a:defRPr/>
            </a:pPr>
            <a:r>
              <a:rPr lang="en-US" altLang="zh-CN" sz="1600" noProof="1">
                <a:latin typeface="宋体" panose="02010600030101010101" pitchFamily="2" charset="-122"/>
              </a:rPr>
              <a:t>&gt;&gt;&gt; list(map(math.sin, c))</a:t>
            </a:r>
          </a:p>
          <a:p>
            <a:pPr marL="1905" indent="-344805">
              <a:lnSpc>
                <a:spcPct val="80000"/>
              </a:lnSpc>
              <a:buFont typeface="Wingdings" pitchFamily="2" charset="2"/>
              <a:buNone/>
              <a:defRPr/>
            </a:pPr>
            <a:r>
              <a:rPr lang="en-US" altLang="zh-CN" sz="1600" noProof="1">
                <a:latin typeface="宋体" panose="02010600030101010101" pitchFamily="2" charset="-122"/>
              </a:rPr>
              <a:t>[0.8414709848078965, 0.9092974268256817, 0.1411200080598672, -0.7568024953079282, -0.9589242746631385, -0.27941549819892586]</a:t>
            </a:r>
          </a:p>
          <a:p>
            <a:pPr marL="1905" indent="-344805">
              <a:lnSpc>
                <a:spcPct val="80000"/>
              </a:lnSpc>
              <a:buFont typeface="Wingdings" pitchFamily="2" charset="2"/>
              <a:buNone/>
              <a:defRPr/>
            </a:pPr>
            <a:r>
              <a:rPr lang="en-US" altLang="zh-CN" sz="1600" noProof="1">
                <a:latin typeface="宋体" panose="02010600030101010101" pitchFamily="2" charset="-122"/>
              </a:rPr>
              <a:t>&gt;&gt;&gt; 'Hello' + ' ' + 'world'</a:t>
            </a:r>
          </a:p>
          <a:p>
            <a:pPr marL="1905" indent="-344805">
              <a:lnSpc>
                <a:spcPct val="80000"/>
              </a:lnSpc>
              <a:buFont typeface="Wingdings" pitchFamily="2" charset="2"/>
              <a:buNone/>
              <a:defRPr/>
            </a:pPr>
            <a:r>
              <a:rPr lang="en-US" altLang="zh-CN" sz="1600" noProof="1">
                <a:latin typeface="宋体" panose="02010600030101010101" pitchFamily="2" charset="-122"/>
              </a:rPr>
              <a:t>'Hello world'</a:t>
            </a:r>
          </a:p>
          <a:p>
            <a:pPr marL="1905" indent="-344805">
              <a:lnSpc>
                <a:spcPct val="80000"/>
              </a:lnSpc>
              <a:buFont typeface="Wingdings" pitchFamily="2" charset="2"/>
              <a:buNone/>
              <a:defRPr/>
            </a:pPr>
            <a:r>
              <a:rPr lang="en-US" altLang="zh-CN" sz="1600" noProof="1">
                <a:latin typeface="宋体" panose="02010600030101010101" pitchFamily="2" charset="-122"/>
              </a:rPr>
              <a:t>&gt;&gt;&gt; 'welcome ' * 3</a:t>
            </a:r>
          </a:p>
          <a:p>
            <a:pPr marL="1905" indent="-344805">
              <a:lnSpc>
                <a:spcPct val="80000"/>
              </a:lnSpc>
              <a:buFont typeface="Wingdings" pitchFamily="2" charset="2"/>
              <a:buNone/>
              <a:defRPr/>
            </a:pPr>
            <a:r>
              <a:rPr lang="en-US" altLang="zh-CN" sz="1600" noProof="1">
                <a:latin typeface="宋体" panose="02010600030101010101" pitchFamily="2" charset="-122"/>
              </a:rPr>
              <a:t>'welcome welcome welcome '</a:t>
            </a:r>
          </a:p>
          <a:p>
            <a:pPr marL="1905" indent="-344805">
              <a:lnSpc>
                <a:spcPct val="80000"/>
              </a:lnSpc>
              <a:buFont typeface="Wingdings" pitchFamily="2" charset="2"/>
              <a:buNone/>
              <a:defRPr/>
            </a:pPr>
            <a:r>
              <a:rPr lang="en-US" altLang="zh-CN" sz="1600" noProof="1">
                <a:latin typeface="宋体" panose="02010600030101010101" pitchFamily="2" charset="-122"/>
              </a:rPr>
              <a:t>&gt;&gt;&gt; ('welcome,'*3).rstrip(',')+'!'</a:t>
            </a:r>
          </a:p>
          <a:p>
            <a:pPr marL="1905" indent="-344805">
              <a:lnSpc>
                <a:spcPct val="80000"/>
              </a:lnSpc>
              <a:buFont typeface="Wingdings" pitchFamily="2" charset="2"/>
              <a:buNone/>
              <a:defRPr/>
            </a:pPr>
            <a:r>
              <a:rPr lang="en-US" altLang="zh-CN" sz="1600" noProof="1">
                <a:latin typeface="宋体" panose="02010600030101010101" pitchFamily="2" charset="-122"/>
              </a:rPr>
              <a:t>'welcome,welcome,welcome!'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45057"/>
          <p:cNvSpPr>
            <a:spLocks noGrp="1"/>
          </p:cNvSpPr>
          <p:nvPr>
            <p:ph type="title"/>
          </p:nvPr>
        </p:nvSpPr>
        <p:spPr/>
        <p:txBody>
          <a:bodyPr/>
          <a:lstStyle/>
          <a:p>
            <a:pPr>
              <a:defRPr/>
            </a:pPr>
            <a:r>
              <a:rPr lang="en-US" altLang="x-none" noProof="1">
                <a:effectLst>
                  <a:outerShdw blurRad="38100" dist="38100" dir="2700000">
                    <a:srgbClr val="C0C0C0"/>
                  </a:outerShdw>
                </a:effectLst>
              </a:rPr>
              <a:t>1.</a:t>
            </a:r>
            <a:r>
              <a:rPr lang="zh-CN" altLang="en-US" noProof="1">
                <a:effectLst>
                  <a:outerShdw blurRad="38100" dist="38100" dir="2700000">
                    <a:srgbClr val="C0C0C0"/>
                  </a:outerShdw>
                </a:effectLst>
              </a:rPr>
              <a:t>4</a:t>
            </a:r>
            <a:r>
              <a:rPr lang="en-US" altLang="x-none" noProof="1">
                <a:effectLst>
                  <a:outerShdw blurRad="38100" dist="38100" dir="2700000">
                    <a:srgbClr val="C0C0C0"/>
                  </a:outerShdw>
                </a:effectLst>
              </a:rPr>
              <a:t>.5  </a:t>
            </a:r>
            <a:r>
              <a:rPr lang="zh-CN" altLang="en-US" noProof="1">
                <a:effectLst>
                  <a:outerShdw blurRad="38100" dist="38100" dir="2700000">
                    <a:srgbClr val="C0C0C0"/>
                  </a:outerShdw>
                </a:effectLst>
              </a:rPr>
              <a:t>操作符和表达式</a:t>
            </a:r>
          </a:p>
        </p:txBody>
      </p:sp>
      <p:sp>
        <p:nvSpPr>
          <p:cNvPr id="45059" name="文本占位符 45058"/>
          <p:cNvSpPr>
            <a:spLocks noGrp="1"/>
          </p:cNvSpPr>
          <p:nvPr>
            <p:ph idx="1"/>
          </p:nvPr>
        </p:nvSpPr>
        <p:spPr/>
        <p:txBody>
          <a:bodyPr/>
          <a:lstStyle/>
          <a:p>
            <a:pPr>
              <a:lnSpc>
                <a:spcPct val="80000"/>
              </a:lnSpc>
              <a:buFont typeface="Wingdings" panose="05000000000000000000" charset="0"/>
              <a:buChar char="n"/>
              <a:defRPr/>
            </a:pPr>
            <a:r>
              <a:rPr lang="zh-CN" altLang="en-US" sz="2000" noProof="1">
                <a:latin typeface="宋体" panose="02010600030101010101" pitchFamily="2" charset="-122"/>
              </a:rPr>
              <a:t>在</a:t>
            </a:r>
            <a:r>
              <a:rPr lang="en-US" altLang="zh-CN" sz="2000" noProof="1">
                <a:latin typeface="宋体" panose="02010600030101010101" pitchFamily="2" charset="-122"/>
              </a:rPr>
              <a:t>Python</a:t>
            </a:r>
            <a:r>
              <a:rPr lang="zh-CN" altLang="en-US" sz="2000" noProof="1">
                <a:latin typeface="宋体" panose="02010600030101010101" pitchFamily="2" charset="-122"/>
              </a:rPr>
              <a:t>中逗号“</a:t>
            </a:r>
            <a:r>
              <a:rPr lang="en-US" altLang="zh-CN" sz="2000" noProof="1">
                <a:latin typeface="宋体" panose="02010600030101010101" pitchFamily="2" charset="-122"/>
              </a:rPr>
              <a:t>,”</a:t>
            </a:r>
            <a:r>
              <a:rPr lang="zh-CN" altLang="en-US" sz="2000" noProof="1">
                <a:latin typeface="宋体" panose="02010600030101010101" pitchFamily="2" charset="-122"/>
              </a:rPr>
              <a:t>并不是运算符，而只是一个普通分隔符。</a:t>
            </a:r>
            <a:endParaRPr lang="en-US" altLang="zh-CN" sz="2000" noProof="1">
              <a:latin typeface="宋体" panose="02010600030101010101" pitchFamily="2" charset="-122"/>
            </a:endParaRPr>
          </a:p>
          <a:p>
            <a:pPr marL="1905" indent="-344805">
              <a:lnSpc>
                <a:spcPct val="80000"/>
              </a:lnSpc>
              <a:buFont typeface="Wingdings" pitchFamily="2" charset="2"/>
              <a:buNone/>
              <a:defRPr/>
            </a:pPr>
            <a:r>
              <a:rPr lang="en-US" altLang="zh-CN" sz="2000" noProof="1">
                <a:latin typeface="宋体" panose="02010600030101010101" pitchFamily="2" charset="-122"/>
              </a:rPr>
              <a:t>&gt;&gt;&gt; 'a' in 'b', 'a'</a:t>
            </a:r>
          </a:p>
          <a:p>
            <a:pPr marL="1905" indent="-344805">
              <a:lnSpc>
                <a:spcPct val="80000"/>
              </a:lnSpc>
              <a:buFont typeface="Wingdings" pitchFamily="2" charset="2"/>
              <a:buNone/>
              <a:defRPr/>
            </a:pPr>
            <a:r>
              <a:rPr lang="en-US" altLang="zh-CN" sz="2000" noProof="1">
                <a:latin typeface="宋体" panose="02010600030101010101" pitchFamily="2" charset="-122"/>
              </a:rPr>
              <a:t>(False, 'a')</a:t>
            </a:r>
          </a:p>
          <a:p>
            <a:pPr marL="1905" indent="-344805">
              <a:lnSpc>
                <a:spcPct val="80000"/>
              </a:lnSpc>
              <a:buFont typeface="Wingdings" pitchFamily="2" charset="2"/>
              <a:buNone/>
              <a:defRPr/>
            </a:pPr>
            <a:r>
              <a:rPr lang="en-US" altLang="zh-CN" sz="2000" noProof="1">
                <a:latin typeface="宋体" panose="02010600030101010101" pitchFamily="2" charset="-122"/>
              </a:rPr>
              <a:t>&gt;&gt;&gt; 'a' in ('b', 'a')</a:t>
            </a:r>
          </a:p>
          <a:p>
            <a:pPr marL="1905" indent="-344805">
              <a:lnSpc>
                <a:spcPct val="80000"/>
              </a:lnSpc>
              <a:buFont typeface="Wingdings" pitchFamily="2" charset="2"/>
              <a:buNone/>
              <a:defRPr/>
            </a:pPr>
            <a:r>
              <a:rPr lang="en-US" altLang="zh-CN" sz="2000" noProof="1">
                <a:latin typeface="宋体" panose="02010600030101010101" pitchFamily="2" charset="-122"/>
              </a:rPr>
              <a:t>True</a:t>
            </a:r>
          </a:p>
          <a:p>
            <a:pPr marL="1905" indent="-344805">
              <a:lnSpc>
                <a:spcPct val="80000"/>
              </a:lnSpc>
              <a:buFont typeface="Wingdings" pitchFamily="2" charset="2"/>
              <a:buNone/>
              <a:defRPr/>
            </a:pPr>
            <a:r>
              <a:rPr lang="en-US" altLang="zh-CN" sz="2000" noProof="1">
                <a:latin typeface="宋体" panose="02010600030101010101" pitchFamily="2" charset="-122"/>
              </a:rPr>
              <a:t>&gt;&gt;&gt; x = 3, 5</a:t>
            </a:r>
          </a:p>
          <a:p>
            <a:pPr marL="1905" indent="-344805">
              <a:lnSpc>
                <a:spcPct val="80000"/>
              </a:lnSpc>
              <a:buFont typeface="Wingdings" pitchFamily="2" charset="2"/>
              <a:buNone/>
              <a:defRPr/>
            </a:pPr>
            <a:r>
              <a:rPr lang="en-US" altLang="zh-CN" sz="2000" noProof="1">
                <a:latin typeface="宋体" panose="02010600030101010101" pitchFamily="2" charset="-122"/>
              </a:rPr>
              <a:t>&gt;&gt;&gt; x</a:t>
            </a:r>
          </a:p>
          <a:p>
            <a:pPr marL="1905" indent="-344805">
              <a:lnSpc>
                <a:spcPct val="80000"/>
              </a:lnSpc>
              <a:buFont typeface="Wingdings" pitchFamily="2" charset="2"/>
              <a:buNone/>
              <a:defRPr/>
            </a:pPr>
            <a:r>
              <a:rPr lang="en-US" altLang="zh-CN" sz="2000" noProof="1">
                <a:latin typeface="宋体" panose="02010600030101010101" pitchFamily="2" charset="-122"/>
              </a:rPr>
              <a:t>(3, 5)</a:t>
            </a:r>
          </a:p>
          <a:p>
            <a:pPr marL="1905" indent="-344805">
              <a:lnSpc>
                <a:spcPct val="80000"/>
              </a:lnSpc>
              <a:buFont typeface="Wingdings" pitchFamily="2" charset="2"/>
              <a:buNone/>
              <a:defRPr/>
            </a:pPr>
            <a:r>
              <a:rPr lang="en-US" altLang="zh-CN" sz="2000" noProof="1">
                <a:latin typeface="宋体" panose="02010600030101010101" pitchFamily="2" charset="-122"/>
              </a:rPr>
              <a:t>&gt;&gt;&gt; 3 == 3, 5</a:t>
            </a:r>
          </a:p>
          <a:p>
            <a:pPr marL="1905" indent="-344805">
              <a:lnSpc>
                <a:spcPct val="80000"/>
              </a:lnSpc>
              <a:buFont typeface="Wingdings" pitchFamily="2" charset="2"/>
              <a:buNone/>
              <a:defRPr/>
            </a:pPr>
            <a:r>
              <a:rPr lang="en-US" altLang="zh-CN" sz="2000" noProof="1">
                <a:latin typeface="宋体" panose="02010600030101010101" pitchFamily="2" charset="-122"/>
              </a:rPr>
              <a:t>(True, 5)</a:t>
            </a:r>
          </a:p>
          <a:p>
            <a:pPr marL="1905" indent="-344805">
              <a:lnSpc>
                <a:spcPct val="80000"/>
              </a:lnSpc>
              <a:buFont typeface="Wingdings" pitchFamily="2" charset="2"/>
              <a:buNone/>
              <a:defRPr/>
            </a:pPr>
            <a:r>
              <a:rPr lang="en-US" altLang="zh-CN" sz="2000" noProof="1">
                <a:latin typeface="宋体" panose="02010600030101010101" pitchFamily="2" charset="-122"/>
              </a:rPr>
              <a:t>&gt;&gt;&gt; x = 3+5, 7</a:t>
            </a:r>
          </a:p>
          <a:p>
            <a:pPr marL="1905" indent="-344805">
              <a:lnSpc>
                <a:spcPct val="80000"/>
              </a:lnSpc>
              <a:buFont typeface="Wingdings" pitchFamily="2" charset="2"/>
              <a:buNone/>
              <a:defRPr/>
            </a:pPr>
            <a:r>
              <a:rPr lang="en-US" altLang="zh-CN" sz="2000" noProof="1">
                <a:latin typeface="宋体" panose="02010600030101010101" pitchFamily="2" charset="-122"/>
              </a:rPr>
              <a:t>&gt;&gt;&gt; x</a:t>
            </a:r>
          </a:p>
          <a:p>
            <a:pPr marL="1905" indent="-344805">
              <a:lnSpc>
                <a:spcPct val="80000"/>
              </a:lnSpc>
              <a:buFont typeface="Wingdings" pitchFamily="2" charset="2"/>
              <a:buNone/>
              <a:defRPr/>
            </a:pPr>
            <a:r>
              <a:rPr lang="en-US" altLang="zh-CN" sz="2000" noProof="1">
                <a:latin typeface="宋体" panose="02010600030101010101" pitchFamily="2" charset="-122"/>
              </a:rPr>
              <a:t>(8, 7)</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46081"/>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a:defRPr/>
            </a:pPr>
            <a:r>
              <a:rPr lang="en-US" dirty="0" smtClean="0"/>
              <a:t>1.</a:t>
            </a:r>
            <a:r>
              <a:rPr lang="zh-CN" altLang="en-US" dirty="0" smtClean="0"/>
              <a:t>4</a:t>
            </a:r>
            <a:r>
              <a:rPr lang="en-US" dirty="0" smtClean="0"/>
              <a:t>.6  </a:t>
            </a:r>
            <a:r>
              <a:rPr lang="zh-CN" altLang="en-US" dirty="0" smtClean="0"/>
              <a:t>常用内置函数</a:t>
            </a:r>
          </a:p>
        </p:txBody>
      </p:sp>
      <p:sp>
        <p:nvSpPr>
          <p:cNvPr id="60418" name="文本占位符 46082"/>
          <p:cNvSpPr>
            <a:spLocks noGrp="1" noChangeArrowheads="1"/>
          </p:cNvSpPr>
          <p:nvPr>
            <p:ph idx="1"/>
          </p:nvPr>
        </p:nvSpPr>
        <p:spPr bwMode="auto"/>
        <p:txBody>
          <a:bodyPr vert="horz" wrap="square" lIns="91440" tIns="45720" rIns="91440" bIns="45720" numCol="1" anchor="t" anchorCtr="0" compatLnSpc="1">
            <a:prstTxWarp prst="textNoShape">
              <a:avLst/>
            </a:prstTxWarp>
          </a:bodyPr>
          <a:lstStyle/>
          <a:p>
            <a:pPr>
              <a:defRPr/>
            </a:pPr>
            <a:r>
              <a:rPr lang="zh-CN" altLang="en-US" sz="2400" dirty="0" smtClean="0"/>
              <a:t>内置函数不需要导入任何模块即可使用</a:t>
            </a:r>
            <a:endParaRPr lang="en-US" sz="2400" dirty="0" smtClean="0"/>
          </a:p>
          <a:p>
            <a:pPr>
              <a:defRPr/>
            </a:pPr>
            <a:r>
              <a:rPr lang="zh-CN" altLang="en-US" sz="2400" dirty="0" smtClean="0"/>
              <a:t>执行下面的命令</a:t>
            </a:r>
            <a:r>
              <a:rPr lang="en-US" sz="2400" dirty="0" err="1" smtClean="0"/>
              <a:t>可以</a:t>
            </a:r>
            <a:r>
              <a:rPr lang="zh-CN" altLang="en-US" sz="2400" dirty="0" smtClean="0"/>
              <a:t>列出所有内置函数</a:t>
            </a:r>
          </a:p>
          <a:p>
            <a:pPr>
              <a:buFont typeface="Wingdings" pitchFamily="2" charset="2"/>
              <a:buNone/>
              <a:defRPr/>
            </a:pPr>
            <a:r>
              <a:rPr lang="en-US" sz="2400" dirty="0" smtClean="0"/>
              <a:t>&gt;&gt;&gt; </a:t>
            </a:r>
            <a:r>
              <a:rPr lang="en-US" sz="2400" dirty="0" err="1" smtClean="0"/>
              <a:t>dir</a:t>
            </a:r>
            <a:r>
              <a:rPr lang="en-US" sz="2400" dirty="0" smtClean="0"/>
              <a:t>(__</a:t>
            </a:r>
            <a:r>
              <a:rPr lang="en-US" sz="2400" dirty="0" err="1" smtClean="0"/>
              <a:t>builtins</a:t>
            </a:r>
            <a:r>
              <a:rPr lang="en-US" sz="2400" dirty="0" smtClean="0"/>
              <a:t>__)</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7" name="表格 47106"/>
          <p:cNvGraphicFramePr/>
          <p:nvPr/>
        </p:nvGraphicFramePr>
        <p:xfrm>
          <a:off x="457200" y="1600200"/>
          <a:ext cx="8229600" cy="4987925"/>
        </p:xfrm>
        <a:graphic>
          <a:graphicData uri="http://schemas.openxmlformats.org/drawingml/2006/table">
            <a:tbl>
              <a:tblPr/>
              <a:tblGrid>
                <a:gridCol w="2828925"/>
                <a:gridCol w="5400675"/>
              </a:tblGrid>
              <a:tr h="460375">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ctr">
                        <a:buNone/>
                      </a:pPr>
                      <a:r>
                        <a:rPr lang="zh-CN" altLang="en-US" sz="1200">
                          <a:effectLst/>
                          <a:latin typeface="Times New Roman" panose="02020603050405020304" pitchFamily="2" charset="0"/>
                          <a:sym typeface="Times New Roman" panose="02020603050405020304" pitchFamily="2" charset="0"/>
                        </a:rPr>
                        <a:t>函数</a:t>
                      </a:r>
                    </a:p>
                  </a:txBody>
                  <a:tcPr marL="90170" marR="90170" marT="46990" marB="46990" anchor="ctr">
                    <a:lnL cap="flat">
                      <a:noFill/>
                    </a:lnL>
                    <a:lnR w="31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ctr">
                        <a:buNone/>
                      </a:pPr>
                      <a:r>
                        <a:rPr lang="zh-CN" altLang="en-US" sz="1200">
                          <a:effectLst/>
                          <a:latin typeface="Times New Roman" panose="02020603050405020304" pitchFamily="2" charset="0"/>
                          <a:sym typeface="Times New Roman" panose="02020603050405020304" pitchFamily="2" charset="0"/>
                        </a:rPr>
                        <a:t>功能简要说明</a:t>
                      </a:r>
                    </a:p>
                  </a:txBody>
                  <a:tcPr marL="90170" marR="90170" marT="46990" marB="46990" anchor="ctr">
                    <a:lnL w="3175"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8463">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en-US" altLang="x-none" sz="1200" dirty="0">
                          <a:effectLst/>
                          <a:latin typeface="宋体" panose="02010600030101010101" pitchFamily="2" charset="-122"/>
                          <a:sym typeface="Times New Roman" panose="02020603050405020304" pitchFamily="2" charset="0"/>
                        </a:rPr>
                        <a:t>abs(x)</a:t>
                      </a:r>
                    </a:p>
                  </a:txBody>
                  <a:tcPr marL="90170" marR="90170" marT="46990" marB="46990" anchor="ctr">
                    <a:lnL cap="flat">
                      <a:noFill/>
                    </a:lnL>
                    <a:lnR w="31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200">
                          <a:effectLst/>
                          <a:latin typeface="宋体" panose="02010600030101010101" pitchFamily="2" charset="-122"/>
                          <a:sym typeface="Times New Roman" panose="02020603050405020304" pitchFamily="2" charset="0"/>
                        </a:rPr>
                        <a:t>返回数字</a:t>
                      </a:r>
                      <a:r>
                        <a:rPr lang="en-US" altLang="zh-CN" sz="1200">
                          <a:effectLst/>
                          <a:latin typeface="宋体" panose="02010600030101010101" pitchFamily="2" charset="-122"/>
                          <a:sym typeface="Times New Roman" panose="02020603050405020304" pitchFamily="2" charset="0"/>
                        </a:rPr>
                        <a:t>x</a:t>
                      </a:r>
                      <a:r>
                        <a:rPr lang="zh-CN" altLang="en-US" sz="1200">
                          <a:effectLst/>
                          <a:latin typeface="宋体" panose="02010600030101010101" pitchFamily="2" charset="-122"/>
                          <a:sym typeface="Times New Roman" panose="02020603050405020304" pitchFamily="2" charset="0"/>
                        </a:rPr>
                        <a:t>的绝对值</a:t>
                      </a:r>
                    </a:p>
                  </a:txBody>
                  <a:tcPr marL="90170" marR="90170" marT="46990" marB="46990" anchor="ctr">
                    <a:lnL w="3175"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60375">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en-US" altLang="x-none" sz="1200" dirty="0">
                          <a:effectLst/>
                          <a:latin typeface="宋体" panose="02010600030101010101" pitchFamily="2" charset="-122"/>
                          <a:sym typeface="宋体" panose="02010600030101010101" pitchFamily="2" charset="-122"/>
                        </a:rPr>
                        <a:t>all(iterable)</a:t>
                      </a:r>
                    </a:p>
                  </a:txBody>
                  <a:tcPr marL="90170" marR="90170" marT="46990" marB="46990" anchor="ctr">
                    <a:lnL cap="flat">
                      <a:noFill/>
                    </a:lnL>
                    <a:lnR w="31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200">
                          <a:effectLst/>
                          <a:latin typeface="宋体" panose="02010600030101010101" pitchFamily="2" charset="-122"/>
                          <a:sym typeface="宋体" panose="02010600030101010101" pitchFamily="2" charset="-122"/>
                        </a:rPr>
                        <a:t>如果对于可迭代对象中所有元素</a:t>
                      </a:r>
                      <a:r>
                        <a:rPr lang="en-US" altLang="zh-CN" sz="1200">
                          <a:effectLst/>
                          <a:latin typeface="宋体" panose="02010600030101010101" pitchFamily="2" charset="-122"/>
                          <a:sym typeface="宋体" panose="02010600030101010101" pitchFamily="2" charset="-122"/>
                        </a:rPr>
                        <a:t>x</a:t>
                      </a:r>
                      <a:r>
                        <a:rPr lang="zh-CN" altLang="en-US" sz="1200">
                          <a:effectLst/>
                          <a:latin typeface="宋体" panose="02010600030101010101" pitchFamily="2" charset="-122"/>
                          <a:sym typeface="宋体" panose="02010600030101010101" pitchFamily="2" charset="-122"/>
                        </a:rPr>
                        <a:t>都有</a:t>
                      </a:r>
                      <a:r>
                        <a:rPr lang="en-US" altLang="zh-CN" sz="1200">
                          <a:effectLst/>
                          <a:latin typeface="宋体" panose="02010600030101010101" pitchFamily="2" charset="-122"/>
                          <a:sym typeface="宋体" panose="02010600030101010101" pitchFamily="2" charset="-122"/>
                        </a:rPr>
                        <a:t>bool(x)</a:t>
                      </a:r>
                      <a:r>
                        <a:rPr lang="zh-CN" altLang="en-US" sz="1200">
                          <a:effectLst/>
                          <a:latin typeface="宋体" panose="02010600030101010101" pitchFamily="2" charset="-122"/>
                          <a:sym typeface="宋体" panose="02010600030101010101" pitchFamily="2" charset="-122"/>
                        </a:rPr>
                        <a:t>为</a:t>
                      </a:r>
                      <a:r>
                        <a:rPr lang="en-US" altLang="zh-CN" sz="1200">
                          <a:effectLst/>
                          <a:latin typeface="宋体" panose="02010600030101010101" pitchFamily="2" charset="-122"/>
                          <a:sym typeface="宋体" panose="02010600030101010101" pitchFamily="2" charset="-122"/>
                        </a:rPr>
                        <a:t>True</a:t>
                      </a:r>
                      <a:r>
                        <a:rPr lang="zh-CN" altLang="en-US" sz="1200">
                          <a:effectLst/>
                          <a:latin typeface="宋体" panose="02010600030101010101" pitchFamily="2" charset="-122"/>
                          <a:sym typeface="宋体" panose="02010600030101010101" pitchFamily="2" charset="-122"/>
                        </a:rPr>
                        <a:t>，则返回</a:t>
                      </a:r>
                      <a:r>
                        <a:rPr lang="en-US" altLang="zh-CN" sz="1200">
                          <a:effectLst/>
                          <a:latin typeface="宋体" panose="02010600030101010101" pitchFamily="2" charset="-122"/>
                          <a:sym typeface="宋体" panose="02010600030101010101" pitchFamily="2" charset="-122"/>
                        </a:rPr>
                        <a:t>True</a:t>
                      </a:r>
                      <a:r>
                        <a:rPr lang="zh-CN" altLang="en-US" sz="1200">
                          <a:effectLst/>
                          <a:latin typeface="宋体" panose="02010600030101010101" pitchFamily="2" charset="-122"/>
                          <a:sym typeface="宋体" panose="02010600030101010101" pitchFamily="2" charset="-122"/>
                        </a:rPr>
                        <a:t>。对于空的可迭代对象也返回</a:t>
                      </a:r>
                      <a:r>
                        <a:rPr lang="en-US" altLang="zh-CN" sz="1200">
                          <a:effectLst/>
                          <a:latin typeface="宋体" panose="02010600030101010101" pitchFamily="2" charset="-122"/>
                          <a:sym typeface="宋体" panose="02010600030101010101" pitchFamily="2" charset="-122"/>
                        </a:rPr>
                        <a:t>True</a:t>
                      </a:r>
                    </a:p>
                  </a:txBody>
                  <a:tcPr marL="90170" marR="90170" marT="46990" marB="46990" anchor="ctr">
                    <a:lnL w="3175"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60375">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en-US" altLang="x-none" sz="1200" dirty="0">
                          <a:effectLst/>
                          <a:latin typeface="宋体" panose="02010600030101010101" pitchFamily="2" charset="-122"/>
                          <a:sym typeface="Times New Roman" panose="02020603050405020304" pitchFamily="2" charset="0"/>
                        </a:rPr>
                        <a:t>any(iterable)</a:t>
                      </a:r>
                    </a:p>
                  </a:txBody>
                  <a:tcPr marL="90170" marR="90170" marT="46990" marB="46990" anchor="ctr">
                    <a:lnL cap="flat">
                      <a:noFill/>
                    </a:lnL>
                    <a:lnR w="31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200">
                          <a:effectLst/>
                          <a:latin typeface="宋体" panose="02010600030101010101" pitchFamily="2" charset="-122"/>
                          <a:sym typeface="Times New Roman" panose="02020603050405020304" pitchFamily="2" charset="0"/>
                        </a:rPr>
                        <a:t>只要可迭代对象中存在元素</a:t>
                      </a:r>
                      <a:r>
                        <a:rPr lang="en-US" altLang="zh-CN" sz="1200">
                          <a:effectLst/>
                          <a:latin typeface="宋体" panose="02010600030101010101" pitchFamily="2" charset="-122"/>
                          <a:sym typeface="Times New Roman" panose="02020603050405020304" pitchFamily="2" charset="0"/>
                        </a:rPr>
                        <a:t>x</a:t>
                      </a:r>
                      <a:r>
                        <a:rPr lang="zh-CN" altLang="en-US" sz="1200">
                          <a:effectLst/>
                          <a:latin typeface="宋体" panose="02010600030101010101" pitchFamily="2" charset="-122"/>
                          <a:sym typeface="Times New Roman" panose="02020603050405020304" pitchFamily="2" charset="0"/>
                        </a:rPr>
                        <a:t>使得</a:t>
                      </a:r>
                      <a:r>
                        <a:rPr lang="en-US" altLang="zh-CN" sz="1200">
                          <a:effectLst/>
                          <a:latin typeface="宋体" panose="02010600030101010101" pitchFamily="2" charset="-122"/>
                          <a:sym typeface="Times New Roman" panose="02020603050405020304" pitchFamily="2" charset="0"/>
                        </a:rPr>
                        <a:t>bool(x)</a:t>
                      </a:r>
                      <a:r>
                        <a:rPr lang="zh-CN" altLang="en-US" sz="1200">
                          <a:effectLst/>
                          <a:latin typeface="宋体" panose="02010600030101010101" pitchFamily="2" charset="-122"/>
                          <a:sym typeface="Times New Roman" panose="02020603050405020304" pitchFamily="2" charset="0"/>
                        </a:rPr>
                        <a:t>为</a:t>
                      </a:r>
                      <a:r>
                        <a:rPr lang="en-US" altLang="zh-CN" sz="1200">
                          <a:effectLst/>
                          <a:latin typeface="宋体" panose="02010600030101010101" pitchFamily="2" charset="-122"/>
                          <a:sym typeface="Times New Roman" panose="02020603050405020304" pitchFamily="2" charset="0"/>
                        </a:rPr>
                        <a:t>True</a:t>
                      </a:r>
                      <a:r>
                        <a:rPr lang="zh-CN" altLang="en-US" sz="1200">
                          <a:effectLst/>
                          <a:latin typeface="宋体" panose="02010600030101010101" pitchFamily="2" charset="-122"/>
                          <a:sym typeface="Times New Roman" panose="02020603050405020304" pitchFamily="2" charset="0"/>
                        </a:rPr>
                        <a:t>，则返回</a:t>
                      </a:r>
                      <a:r>
                        <a:rPr lang="en-US" altLang="zh-CN" sz="1200">
                          <a:effectLst/>
                          <a:latin typeface="宋体" panose="02010600030101010101" pitchFamily="2" charset="-122"/>
                          <a:sym typeface="Times New Roman" panose="02020603050405020304" pitchFamily="2" charset="0"/>
                        </a:rPr>
                        <a:t>True</a:t>
                      </a:r>
                      <a:r>
                        <a:rPr lang="zh-CN" altLang="en-US" sz="1200">
                          <a:effectLst/>
                          <a:latin typeface="宋体" panose="02010600030101010101" pitchFamily="2" charset="-122"/>
                          <a:sym typeface="Times New Roman" panose="02020603050405020304" pitchFamily="2" charset="0"/>
                        </a:rPr>
                        <a:t>。对于空的可迭代对象，返回</a:t>
                      </a:r>
                      <a:r>
                        <a:rPr lang="en-US" altLang="zh-CN" sz="1200">
                          <a:effectLst/>
                          <a:latin typeface="宋体" panose="02010600030101010101" pitchFamily="2" charset="-122"/>
                          <a:sym typeface="Times New Roman" panose="02020603050405020304" pitchFamily="2" charset="0"/>
                        </a:rPr>
                        <a:t>False</a:t>
                      </a:r>
                    </a:p>
                  </a:txBody>
                  <a:tcPr marL="90170" marR="90170" marT="46990" marB="46990" anchor="ctr">
                    <a:lnL w="3175"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4450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en-US" altLang="x-none" sz="1200" dirty="0">
                          <a:effectLst/>
                          <a:latin typeface="宋体" panose="02010600030101010101" pitchFamily="2" charset="-122"/>
                          <a:sym typeface="Times New Roman" panose="02020603050405020304" pitchFamily="2" charset="0"/>
                        </a:rPr>
                        <a:t>bin(x)</a:t>
                      </a:r>
                    </a:p>
                  </a:txBody>
                  <a:tcPr marL="90170" marR="90170" marT="46990" marB="46990" anchor="ctr">
                    <a:lnL cap="flat">
                      <a:noFill/>
                    </a:lnL>
                    <a:lnR w="31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200">
                          <a:effectLst/>
                          <a:latin typeface="宋体" panose="02010600030101010101" pitchFamily="2" charset="-122"/>
                          <a:sym typeface="Times New Roman" panose="02020603050405020304" pitchFamily="2" charset="0"/>
                        </a:rPr>
                        <a:t>把数字</a:t>
                      </a:r>
                      <a:r>
                        <a:rPr lang="en-US" altLang="zh-CN" sz="1200">
                          <a:effectLst/>
                          <a:latin typeface="宋体" panose="02010600030101010101" pitchFamily="2" charset="-122"/>
                          <a:sym typeface="Times New Roman" panose="02020603050405020304" pitchFamily="2" charset="0"/>
                        </a:rPr>
                        <a:t>x</a:t>
                      </a:r>
                      <a:r>
                        <a:rPr lang="zh-CN" altLang="en-US" sz="1200">
                          <a:effectLst/>
                          <a:latin typeface="宋体" panose="02010600030101010101" pitchFamily="2" charset="-122"/>
                          <a:sym typeface="Times New Roman" panose="02020603050405020304" pitchFamily="2" charset="0"/>
                        </a:rPr>
                        <a:t>转换为二进制串</a:t>
                      </a:r>
                    </a:p>
                  </a:txBody>
                  <a:tcPr marL="90170" marR="90170" marT="46990" marB="46990" anchor="ctr">
                    <a:lnL w="3175"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60375">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en-US" altLang="x-none" sz="1200" dirty="0">
                          <a:effectLst/>
                          <a:latin typeface="宋体" panose="02010600030101010101" pitchFamily="2" charset="-122"/>
                          <a:sym typeface="Times New Roman" panose="02020603050405020304" pitchFamily="2" charset="0"/>
                        </a:rPr>
                        <a:t>callable(object)</a:t>
                      </a:r>
                    </a:p>
                  </a:txBody>
                  <a:tcPr marL="90170" marR="90170" marT="46990" marB="46990" anchor="ctr">
                    <a:lnL cap="flat">
                      <a:noFill/>
                    </a:lnL>
                    <a:lnR w="31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200">
                          <a:effectLst/>
                          <a:latin typeface="宋体" panose="02010600030101010101" pitchFamily="2" charset="-122"/>
                          <a:sym typeface="Times New Roman" panose="02020603050405020304" pitchFamily="2" charset="0"/>
                        </a:rPr>
                        <a:t>测试对象是否可调用。类和函数是可调用的，包含</a:t>
                      </a:r>
                      <a:r>
                        <a:rPr lang="en-US" altLang="zh-CN" sz="1200">
                          <a:effectLst/>
                          <a:latin typeface="宋体" panose="02010600030101010101" pitchFamily="2" charset="-122"/>
                          <a:sym typeface="Times New Roman" panose="02020603050405020304" pitchFamily="2" charset="0"/>
                        </a:rPr>
                        <a:t>__call__()</a:t>
                      </a:r>
                      <a:r>
                        <a:rPr lang="zh-CN" altLang="en-US" sz="1200">
                          <a:effectLst/>
                          <a:latin typeface="宋体" panose="02010600030101010101" pitchFamily="2" charset="-122"/>
                          <a:sym typeface="Times New Roman" panose="02020603050405020304" pitchFamily="2" charset="0"/>
                        </a:rPr>
                        <a:t>方法的类的对象也是可调用的</a:t>
                      </a:r>
                    </a:p>
                  </a:txBody>
                  <a:tcPr marL="90170" marR="90170" marT="46990" marB="46990" anchor="ctr">
                    <a:lnL w="3175"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0005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en-US" altLang="x-none" sz="1200" dirty="0">
                          <a:effectLst/>
                          <a:latin typeface="宋体" panose="02010600030101010101" pitchFamily="2" charset="-122"/>
                          <a:sym typeface="Times New Roman" panose="02020603050405020304" pitchFamily="2" charset="0"/>
                        </a:rPr>
                        <a:t>chr(x)</a:t>
                      </a:r>
                    </a:p>
                  </a:txBody>
                  <a:tcPr marL="90170" marR="90170" marT="46990" marB="46990" anchor="ctr">
                    <a:lnL cap="flat">
                      <a:noFill/>
                    </a:lnL>
                    <a:lnR w="31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200">
                          <a:effectLst/>
                          <a:latin typeface="宋体" panose="02010600030101010101" pitchFamily="2" charset="-122"/>
                          <a:sym typeface="Times New Roman" panose="02020603050405020304" pitchFamily="2" charset="0"/>
                        </a:rPr>
                        <a:t>返回</a:t>
                      </a:r>
                      <a:r>
                        <a:rPr lang="en-US" altLang="zh-CN" sz="1200">
                          <a:effectLst/>
                          <a:latin typeface="宋体" panose="02010600030101010101" pitchFamily="2" charset="-122"/>
                          <a:sym typeface="Times New Roman" panose="02020603050405020304" pitchFamily="2" charset="0"/>
                        </a:rPr>
                        <a:t>ASCII</a:t>
                      </a:r>
                      <a:r>
                        <a:rPr lang="zh-CN" altLang="en-US" sz="1200">
                          <a:effectLst/>
                          <a:latin typeface="宋体" panose="02010600030101010101" pitchFamily="2" charset="-122"/>
                          <a:sym typeface="Times New Roman" panose="02020603050405020304" pitchFamily="2" charset="0"/>
                        </a:rPr>
                        <a:t>编码为</a:t>
                      </a:r>
                      <a:r>
                        <a:rPr lang="en-US" altLang="zh-CN" sz="1200">
                          <a:effectLst/>
                          <a:latin typeface="宋体" panose="02010600030101010101" pitchFamily="2" charset="-122"/>
                          <a:sym typeface="Times New Roman" panose="02020603050405020304" pitchFamily="2" charset="0"/>
                        </a:rPr>
                        <a:t>x</a:t>
                      </a:r>
                      <a:r>
                        <a:rPr lang="zh-CN" altLang="en-US" sz="1200">
                          <a:effectLst/>
                          <a:latin typeface="宋体" panose="02010600030101010101" pitchFamily="2" charset="-122"/>
                          <a:sym typeface="Times New Roman" panose="02020603050405020304" pitchFamily="2" charset="0"/>
                        </a:rPr>
                        <a:t>的字符</a:t>
                      </a:r>
                    </a:p>
                  </a:txBody>
                  <a:tcPr marL="90170" marR="90170" marT="46990" marB="46990" anchor="ctr">
                    <a:lnL w="3175"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60375">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en-US" altLang="x-none" sz="1200" dirty="0">
                          <a:effectLst/>
                          <a:latin typeface="宋体" panose="02010600030101010101" pitchFamily="2" charset="-122"/>
                          <a:sym typeface="宋体" panose="02010600030101010101" pitchFamily="2" charset="-122"/>
                        </a:rPr>
                        <a:t>cmp(x, y)</a:t>
                      </a:r>
                    </a:p>
                  </a:txBody>
                  <a:tcPr marL="90170" marR="90170" marT="46990" marB="46990" anchor="ctr">
                    <a:lnL cap="flat">
                      <a:noFill/>
                    </a:lnL>
                    <a:lnR w="31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200">
                          <a:effectLst/>
                          <a:latin typeface="宋体" panose="02010600030101010101" pitchFamily="2" charset="-122"/>
                          <a:sym typeface="宋体" panose="02010600030101010101" pitchFamily="2" charset="-122"/>
                        </a:rPr>
                        <a:t>比较大小，如果</a:t>
                      </a:r>
                      <a:r>
                        <a:rPr lang="en-US" altLang="zh-CN" sz="1200">
                          <a:effectLst/>
                          <a:latin typeface="宋体" panose="02010600030101010101" pitchFamily="2" charset="-122"/>
                          <a:sym typeface="宋体" panose="02010600030101010101" pitchFamily="2" charset="-122"/>
                        </a:rPr>
                        <a:t>x&lt;y</a:t>
                      </a:r>
                      <a:r>
                        <a:rPr lang="zh-CN" altLang="en-US" sz="1200">
                          <a:effectLst/>
                          <a:latin typeface="宋体" panose="02010600030101010101" pitchFamily="2" charset="-122"/>
                          <a:sym typeface="宋体" panose="02010600030101010101" pitchFamily="2" charset="-122"/>
                        </a:rPr>
                        <a:t>则返回负数，如果</a:t>
                      </a:r>
                      <a:r>
                        <a:rPr lang="en-US" altLang="zh-CN" sz="1200">
                          <a:effectLst/>
                          <a:latin typeface="宋体" panose="02010600030101010101" pitchFamily="2" charset="-122"/>
                          <a:sym typeface="宋体" panose="02010600030101010101" pitchFamily="2" charset="-122"/>
                        </a:rPr>
                        <a:t>x==y</a:t>
                      </a:r>
                      <a:r>
                        <a:rPr lang="zh-CN" altLang="en-US" sz="1200">
                          <a:effectLst/>
                          <a:latin typeface="宋体" panose="02010600030101010101" pitchFamily="2" charset="-122"/>
                          <a:sym typeface="宋体" panose="02010600030101010101" pitchFamily="2" charset="-122"/>
                        </a:rPr>
                        <a:t>则返回</a:t>
                      </a:r>
                      <a:r>
                        <a:rPr lang="en-US" altLang="zh-CN" sz="1200">
                          <a:effectLst/>
                          <a:latin typeface="宋体" panose="02010600030101010101" pitchFamily="2" charset="-122"/>
                          <a:sym typeface="宋体" panose="02010600030101010101" pitchFamily="2" charset="-122"/>
                        </a:rPr>
                        <a:t>0</a:t>
                      </a:r>
                      <a:r>
                        <a:rPr lang="zh-CN" altLang="en-US" sz="1200">
                          <a:effectLst/>
                          <a:latin typeface="宋体" panose="02010600030101010101" pitchFamily="2" charset="-122"/>
                          <a:sym typeface="宋体" panose="02010600030101010101" pitchFamily="2" charset="-122"/>
                        </a:rPr>
                        <a:t>，如果</a:t>
                      </a:r>
                      <a:r>
                        <a:rPr lang="en-US" altLang="zh-CN" sz="1200">
                          <a:effectLst/>
                          <a:latin typeface="宋体" panose="02010600030101010101" pitchFamily="2" charset="-122"/>
                          <a:sym typeface="宋体" panose="02010600030101010101" pitchFamily="2" charset="-122"/>
                        </a:rPr>
                        <a:t>x&gt;y</a:t>
                      </a:r>
                      <a:r>
                        <a:rPr lang="zh-CN" altLang="en-US" sz="1200">
                          <a:effectLst/>
                          <a:latin typeface="宋体" panose="02010600030101010101" pitchFamily="2" charset="-122"/>
                          <a:sym typeface="宋体" panose="02010600030101010101" pitchFamily="2" charset="-122"/>
                        </a:rPr>
                        <a:t>则返回正数。</a:t>
                      </a:r>
                      <a:r>
                        <a:rPr lang="en-US" altLang="zh-CN" sz="1200">
                          <a:effectLst/>
                          <a:latin typeface="宋体" panose="02010600030101010101" pitchFamily="2" charset="-122"/>
                          <a:sym typeface="宋体" panose="02010600030101010101" pitchFamily="2" charset="-122"/>
                        </a:rPr>
                        <a:t>Python 3.x</a:t>
                      </a:r>
                      <a:r>
                        <a:rPr lang="zh-CN" altLang="en-US" sz="1200">
                          <a:effectLst/>
                          <a:latin typeface="宋体" panose="02010600030101010101" pitchFamily="2" charset="-122"/>
                          <a:sym typeface="宋体" panose="02010600030101010101" pitchFamily="2" charset="-122"/>
                        </a:rPr>
                        <a:t>不再支持该函数</a:t>
                      </a:r>
                    </a:p>
                  </a:txBody>
                  <a:tcPr marL="90170" marR="90170" marT="46990" marB="46990" anchor="ctr">
                    <a:lnL w="3175"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0005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en-US" altLang="x-none" sz="1200" dirty="0">
                          <a:effectLst/>
                          <a:latin typeface="宋体" panose="02010600030101010101" pitchFamily="2" charset="-122"/>
                          <a:sym typeface="Times New Roman" panose="02020603050405020304" pitchFamily="2" charset="0"/>
                        </a:rPr>
                        <a:t>dir()</a:t>
                      </a:r>
                    </a:p>
                  </a:txBody>
                  <a:tcPr marL="90170" marR="90170" marT="46990" marB="46990" anchor="ctr">
                    <a:lnL cap="flat">
                      <a:noFill/>
                    </a:lnL>
                    <a:lnR w="31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200">
                          <a:effectLst/>
                          <a:latin typeface="Times New Roman" panose="02020603050405020304" pitchFamily="2" charset="0"/>
                          <a:sym typeface="Times New Roman" panose="02020603050405020304" pitchFamily="2" charset="0"/>
                        </a:rPr>
                        <a:t>返回指定对象的成员列表</a:t>
                      </a:r>
                    </a:p>
                  </a:txBody>
                  <a:tcPr marL="90170" marR="90170" marT="46990" marB="46990" anchor="ctr">
                    <a:lnL w="3175"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0005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en-US" altLang="zh-CN" sz="1200">
                          <a:effectLst/>
                          <a:latin typeface="宋体" panose="02010600030101010101" pitchFamily="2" charset="-122"/>
                          <a:sym typeface="Times New Roman" panose="02020603050405020304" pitchFamily="2" charset="0"/>
                        </a:rPr>
                        <a:t>eval(s[, globals[, locals]])</a:t>
                      </a:r>
                    </a:p>
                  </a:txBody>
                  <a:tcPr marL="90170" marR="90170" marT="46990" marB="46990" anchor="ctr">
                    <a:lnL cap="flat">
                      <a:noFill/>
                    </a:lnL>
                    <a:lnR w="31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200">
                          <a:effectLst/>
                          <a:latin typeface="Times New Roman" panose="02020603050405020304" pitchFamily="2" charset="0"/>
                          <a:sym typeface="Times New Roman" panose="02020603050405020304" pitchFamily="2" charset="0"/>
                        </a:rPr>
                        <a:t>计算字符串中表达式的值并返回</a:t>
                      </a:r>
                    </a:p>
                  </a:txBody>
                  <a:tcPr marL="90170" marR="90170" marT="46990" marB="46990" anchor="ctr">
                    <a:lnL w="3175"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42937">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en-US" altLang="x-none" sz="1200" dirty="0">
                          <a:effectLst/>
                          <a:latin typeface="宋体" panose="02010600030101010101" pitchFamily="2" charset="-122"/>
                          <a:sym typeface="Times New Roman" panose="02020603050405020304" pitchFamily="2" charset="0"/>
                        </a:rPr>
                        <a:t>filter(function or None, sequence)</a:t>
                      </a:r>
                    </a:p>
                  </a:txBody>
                  <a:tcPr marL="90170" marR="90170" marT="46990" marB="46990" anchor="ctr">
                    <a:lnL cap="flat">
                      <a:noFill/>
                    </a:lnL>
                    <a:lnR w="31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200">
                          <a:effectLst/>
                          <a:latin typeface="宋体" panose="02010600030101010101" pitchFamily="2" charset="-122"/>
                          <a:sym typeface="Times New Roman" panose="02020603050405020304" pitchFamily="2" charset="0"/>
                        </a:rPr>
                        <a:t>返回序列中使得函数值为</a:t>
                      </a:r>
                      <a:r>
                        <a:rPr lang="en-US" altLang="zh-CN" sz="1200">
                          <a:effectLst/>
                          <a:latin typeface="宋体" panose="02010600030101010101" pitchFamily="2" charset="-122"/>
                          <a:sym typeface="Times New Roman" panose="02020603050405020304" pitchFamily="2" charset="0"/>
                        </a:rPr>
                        <a:t>True</a:t>
                      </a:r>
                      <a:r>
                        <a:rPr lang="zh-CN" altLang="en-US" sz="1200">
                          <a:effectLst/>
                          <a:latin typeface="宋体" panose="02010600030101010101" pitchFamily="2" charset="-122"/>
                          <a:sym typeface="Times New Roman" panose="02020603050405020304" pitchFamily="2" charset="0"/>
                        </a:rPr>
                        <a:t>的那些元素，如果函数为</a:t>
                      </a:r>
                      <a:r>
                        <a:rPr lang="en-US" altLang="zh-CN" sz="1200">
                          <a:effectLst/>
                          <a:latin typeface="宋体" panose="02010600030101010101" pitchFamily="2" charset="-122"/>
                          <a:sym typeface="Times New Roman" panose="02020603050405020304" pitchFamily="2" charset="0"/>
                        </a:rPr>
                        <a:t>None</a:t>
                      </a:r>
                      <a:r>
                        <a:rPr lang="zh-CN" altLang="en-US" sz="1200">
                          <a:effectLst/>
                          <a:latin typeface="宋体" panose="02010600030101010101" pitchFamily="2" charset="-122"/>
                          <a:sym typeface="Times New Roman" panose="02020603050405020304" pitchFamily="2" charset="0"/>
                        </a:rPr>
                        <a:t>则返回那些值等价于</a:t>
                      </a:r>
                      <a:r>
                        <a:rPr lang="en-US" altLang="zh-CN" sz="1200">
                          <a:effectLst/>
                          <a:latin typeface="宋体" panose="02010600030101010101" pitchFamily="2" charset="-122"/>
                          <a:sym typeface="Times New Roman" panose="02020603050405020304" pitchFamily="2" charset="0"/>
                        </a:rPr>
                        <a:t>True</a:t>
                      </a:r>
                      <a:r>
                        <a:rPr lang="zh-CN" altLang="en-US" sz="1200">
                          <a:effectLst/>
                          <a:latin typeface="宋体" panose="02010600030101010101" pitchFamily="2" charset="-122"/>
                          <a:sym typeface="Times New Roman" panose="02020603050405020304" pitchFamily="2" charset="0"/>
                        </a:rPr>
                        <a:t>的元素。如果序列为元组或字符串则返回相同类型结果，其他则返回列表</a:t>
                      </a:r>
                    </a:p>
                  </a:txBody>
                  <a:tcPr marL="90170" marR="90170" marT="46990" marB="46990" anchor="ctr">
                    <a:lnL w="3175"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61479" name="标题 46081"/>
          <p:cNvSpPr>
            <a:spLocks noGrp="1" noChangeArrowheads="1"/>
          </p:cNvSpPr>
          <p:nvPr>
            <p:ph type="ctrTitle"/>
          </p:nvPr>
        </p:nvSpPr>
        <p:spPr bwMode="auto">
          <a:xfrm>
            <a:off x="784225" y="6350"/>
            <a:ext cx="7527925" cy="1346200"/>
          </a:xfrm>
        </p:spPr>
        <p:txBody>
          <a:bodyPr vert="horz" wrap="square" lIns="91440" tIns="45720" rIns="91440" bIns="45720" numCol="1" anchorCtr="0" compatLnSpc="1">
            <a:prstTxWarp prst="textNoShape">
              <a:avLst/>
            </a:prstTxWarp>
          </a:bodyPr>
          <a:lstStyle/>
          <a:p>
            <a:pPr>
              <a:defRPr/>
            </a:pPr>
            <a:r>
              <a:rPr lang="en-US" smtClean="0"/>
              <a:t>1.</a:t>
            </a:r>
            <a:r>
              <a:rPr lang="zh-CN" altLang="en-US" smtClean="0"/>
              <a:t>4</a:t>
            </a:r>
            <a:r>
              <a:rPr lang="en-US" smtClean="0"/>
              <a:t>.6  </a:t>
            </a:r>
            <a:r>
              <a:rPr lang="zh-CN" altLang="en-US" smtClean="0"/>
              <a:t>常用内置函数</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131" name="表格 48130"/>
          <p:cNvGraphicFramePr>
            <a:graphicFrameLocks noGrp="1"/>
          </p:cNvGraphicFramePr>
          <p:nvPr/>
        </p:nvGraphicFramePr>
        <p:xfrm>
          <a:off x="457200" y="1600200"/>
          <a:ext cx="8229600" cy="4565652"/>
        </p:xfrm>
        <a:graphic>
          <a:graphicData uri="http://schemas.openxmlformats.org/drawingml/2006/table">
            <a:tbl>
              <a:tblPr/>
              <a:tblGrid>
                <a:gridCol w="3532188"/>
                <a:gridCol w="4697412"/>
              </a:tblGrid>
              <a:tr h="384175">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itchFamily="2" charset="2"/>
                        <a:buNone/>
                        <a:tabLst/>
                      </a:pPr>
                      <a:r>
                        <a:rPr kumimoji="0" lang="en-US" sz="1200" b="0" i="0" u="none" strike="noStrike" cap="none" normalizeH="0" baseline="0" smtClean="0">
                          <a:ln>
                            <a:noFill/>
                          </a:ln>
                          <a:solidFill>
                            <a:schemeClr val="tx1"/>
                          </a:solidFill>
                          <a:effectLst/>
                          <a:latin typeface="宋体" pitchFamily="2" charset="-122"/>
                          <a:ea typeface="宋体" pitchFamily="2" charset="-122"/>
                          <a:sym typeface="宋体" pitchFamily="2" charset="-122"/>
                        </a:rPr>
                        <a:t>float(x)</a:t>
                      </a:r>
                    </a:p>
                  </a:txBody>
                  <a:tcPr marL="90170" marR="90170" marT="46990" marB="4699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itchFamily="2" charset="2"/>
                        <a:buNone/>
                        <a:tabLst/>
                      </a:pPr>
                      <a:r>
                        <a:rPr kumimoji="0" lang="zh-CN" altLang="en-US" sz="1200" b="0" i="0" u="none" strike="noStrike" cap="none" normalizeH="0" baseline="0" smtClean="0">
                          <a:ln>
                            <a:noFill/>
                          </a:ln>
                          <a:solidFill>
                            <a:schemeClr val="tx1"/>
                          </a:solidFill>
                          <a:effectLst/>
                          <a:latin typeface="宋体" pitchFamily="2" charset="-122"/>
                          <a:ea typeface="宋体" pitchFamily="2" charset="-122"/>
                          <a:sym typeface="宋体" pitchFamily="2" charset="-122"/>
                        </a:rPr>
                        <a:t>把数字或字符串</a:t>
                      </a:r>
                      <a:r>
                        <a:rPr kumimoji="0" lang="en-US" altLang="zh-CN" sz="1200" b="0" i="0" u="none" strike="noStrike" cap="none" normalizeH="0" baseline="0" smtClean="0">
                          <a:ln>
                            <a:noFill/>
                          </a:ln>
                          <a:solidFill>
                            <a:schemeClr val="tx1"/>
                          </a:solidFill>
                          <a:effectLst/>
                          <a:latin typeface="宋体" pitchFamily="2" charset="-122"/>
                          <a:ea typeface="宋体" pitchFamily="2" charset="-122"/>
                          <a:sym typeface="宋体" pitchFamily="2" charset="-122"/>
                        </a:rPr>
                        <a:t>x</a:t>
                      </a:r>
                      <a:r>
                        <a:rPr kumimoji="0" lang="zh-CN" altLang="en-US" sz="1200" b="0" i="0" u="none" strike="noStrike" cap="none" normalizeH="0" baseline="0" smtClean="0">
                          <a:ln>
                            <a:noFill/>
                          </a:ln>
                          <a:solidFill>
                            <a:schemeClr val="tx1"/>
                          </a:solidFill>
                          <a:effectLst/>
                          <a:latin typeface="宋体" pitchFamily="2" charset="-122"/>
                          <a:ea typeface="宋体" pitchFamily="2" charset="-122"/>
                          <a:sym typeface="宋体" pitchFamily="2" charset="-122"/>
                        </a:rPr>
                        <a:t>转换为浮点数并返回</a:t>
                      </a:r>
                    </a:p>
                  </a:txBody>
                  <a:tcPr marL="90170" marR="90170" marT="46990" marB="4699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itchFamily="2" charset="2"/>
                        <a:buNone/>
                        <a:tabLst/>
                      </a:pPr>
                      <a:r>
                        <a:rPr kumimoji="0" lang="en-US"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Times New Roman" pitchFamily="18" charset="0"/>
                        </a:rPr>
                        <a:t>help(obj)</a:t>
                      </a:r>
                    </a:p>
                  </a:txBody>
                  <a:tcPr marL="90170" marR="90170" marT="46990" marB="4699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itchFamily="2" charset="2"/>
                        <a:buNone/>
                        <a:tabLst/>
                      </a:pP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Times New Roman" pitchFamily="18" charset="0"/>
                        </a:rPr>
                        <a:t>返回对象</a:t>
                      </a: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Times New Roman" pitchFamily="18" charset="0"/>
                        </a:rPr>
                        <a:t>obj</a:t>
                      </a: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Times New Roman" pitchFamily="18" charset="0"/>
                        </a:rPr>
                        <a:t>的帮助信息</a:t>
                      </a:r>
                    </a:p>
                  </a:txBody>
                  <a:tcPr marL="90170" marR="90170" marT="46990" marB="4699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itchFamily="2" charset="2"/>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Times New Roman" pitchFamily="18" charset="0"/>
                        </a:rPr>
                        <a:t>hex(x)</a:t>
                      </a:r>
                    </a:p>
                  </a:txBody>
                  <a:tcPr marL="90170" marR="90170" marT="46990" marB="4699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itchFamily="2" charset="2"/>
                        <a:buNone/>
                        <a:tabLst/>
                      </a:pP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Times New Roman" pitchFamily="18" charset="0"/>
                        </a:rPr>
                        <a:t>把数字</a:t>
                      </a: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Times New Roman" pitchFamily="18" charset="0"/>
                        </a:rPr>
                        <a:t>x</a:t>
                      </a: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Times New Roman" pitchFamily="18" charset="0"/>
                        </a:rPr>
                        <a:t>转换为十六进制串</a:t>
                      </a:r>
                    </a:p>
                  </a:txBody>
                  <a:tcPr marL="90170" marR="90170" marT="46990" marB="4699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425">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itchFamily="2" charset="2"/>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Times New Roman" pitchFamily="18" charset="0"/>
                        </a:rPr>
                        <a:t>id(obj)</a:t>
                      </a:r>
                    </a:p>
                  </a:txBody>
                  <a:tcPr marL="90170" marR="90170" marT="46990" marB="4699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itchFamily="2" charset="2"/>
                        <a:buNone/>
                        <a:tabLst/>
                      </a:pP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Times New Roman" pitchFamily="18" charset="0"/>
                        </a:rPr>
                        <a:t>返回对象</a:t>
                      </a: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Times New Roman" pitchFamily="18" charset="0"/>
                        </a:rPr>
                        <a:t>obj</a:t>
                      </a: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Times New Roman" pitchFamily="18" charset="0"/>
                        </a:rPr>
                        <a:t>的标识（地址）</a:t>
                      </a:r>
                    </a:p>
                  </a:txBody>
                  <a:tcPr marL="90170" marR="90170" marT="46990" marB="4699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375">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itchFamily="2" charset="2"/>
                        <a:buNone/>
                        <a:tabLst/>
                      </a:pPr>
                      <a:r>
                        <a:rPr kumimoji="0" lang="en-US"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Times New Roman" pitchFamily="18" charset="0"/>
                        </a:rPr>
                        <a:t>input([提示内容字符串])</a:t>
                      </a:r>
                    </a:p>
                  </a:txBody>
                  <a:tcPr marL="90170" marR="90170" marT="46990" marB="4699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itchFamily="2" charset="2"/>
                        <a:buNone/>
                        <a:tabLst/>
                      </a:pP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Times New Roman" pitchFamily="18" charset="0"/>
                        </a:rPr>
                        <a:t>接收键盘输入的内容，返回字符串。</a:t>
                      </a: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Times New Roman" pitchFamily="18" charset="0"/>
                        </a:rPr>
                        <a:t>Python 2.x</a:t>
                      </a: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Times New Roman" pitchFamily="18" charset="0"/>
                        </a:rPr>
                        <a:t>和</a:t>
                      </a: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Times New Roman" pitchFamily="18" charset="0"/>
                        </a:rPr>
                        <a:t>Python 3.x</a:t>
                      </a: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Times New Roman" pitchFamily="18" charset="0"/>
                        </a:rPr>
                        <a:t>对该函数的解释不完全一样，详见后面的</a:t>
                      </a: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Times New Roman" pitchFamily="18" charset="0"/>
                        </a:rPr>
                        <a:t>1.4.8</a:t>
                      </a: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Times New Roman" pitchFamily="18" charset="0"/>
                        </a:rPr>
                        <a:t>节</a:t>
                      </a:r>
                    </a:p>
                  </a:txBody>
                  <a:tcPr marL="90170" marR="90170" marT="46990" marB="4699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2938">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itchFamily="2" charset="2"/>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int(x[, d])</a:t>
                      </a:r>
                    </a:p>
                  </a:txBody>
                  <a:tcPr marL="90170" marR="90170" marT="46990" marB="4699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itchFamily="2" charset="2"/>
                        <a:buNone/>
                        <a:tabLst/>
                      </a:pPr>
                      <a:r>
                        <a:rPr kumimoji="0" lang="zh-CN" altLang="en-US" sz="1200" b="0" i="0" u="none" strike="noStrike" cap="none" normalizeH="0" baseline="0" smtClean="0">
                          <a:ln>
                            <a:noFill/>
                          </a:ln>
                          <a:solidFill>
                            <a:schemeClr val="tx1"/>
                          </a:solidFill>
                          <a:effectLst/>
                          <a:latin typeface="Arial" charset="0"/>
                          <a:ea typeface="宋体" pitchFamily="2" charset="-122"/>
                        </a:rPr>
                        <a:t>返回数字的整数部分，或把</a:t>
                      </a:r>
                      <a:r>
                        <a:rPr kumimoji="0" lang="en-US" altLang="zh-CN" sz="1200" b="0" i="0" u="none" strike="noStrike" cap="none" normalizeH="0" baseline="0" smtClean="0">
                          <a:ln>
                            <a:noFill/>
                          </a:ln>
                          <a:solidFill>
                            <a:schemeClr val="tx1"/>
                          </a:solidFill>
                          <a:effectLst/>
                          <a:latin typeface="Arial" charset="0"/>
                          <a:ea typeface="宋体" pitchFamily="2" charset="-122"/>
                        </a:rPr>
                        <a:t>d</a:t>
                      </a:r>
                      <a:r>
                        <a:rPr kumimoji="0" lang="zh-CN" altLang="en-US" sz="1200" b="0" i="0" u="none" strike="noStrike" cap="none" normalizeH="0" baseline="0" smtClean="0">
                          <a:ln>
                            <a:noFill/>
                          </a:ln>
                          <a:solidFill>
                            <a:schemeClr val="tx1"/>
                          </a:solidFill>
                          <a:effectLst/>
                          <a:latin typeface="Arial" charset="0"/>
                          <a:ea typeface="宋体" pitchFamily="2" charset="-122"/>
                        </a:rPr>
                        <a:t>进制的字符串</a:t>
                      </a:r>
                      <a:r>
                        <a:rPr kumimoji="0" lang="en-US" altLang="zh-CN" sz="1200" b="0" i="0" u="none" strike="noStrike" cap="none" normalizeH="0" baseline="0" smtClean="0">
                          <a:ln>
                            <a:noFill/>
                          </a:ln>
                          <a:solidFill>
                            <a:schemeClr val="tx1"/>
                          </a:solidFill>
                          <a:effectLst/>
                          <a:latin typeface="Arial" charset="0"/>
                          <a:ea typeface="宋体" pitchFamily="2" charset="-122"/>
                        </a:rPr>
                        <a:t>x</a:t>
                      </a:r>
                      <a:r>
                        <a:rPr kumimoji="0" lang="zh-CN" altLang="en-US" sz="1200" b="0" i="0" u="none" strike="noStrike" cap="none" normalizeH="0" baseline="0" smtClean="0">
                          <a:ln>
                            <a:noFill/>
                          </a:ln>
                          <a:solidFill>
                            <a:schemeClr val="tx1"/>
                          </a:solidFill>
                          <a:effectLst/>
                          <a:latin typeface="Arial" charset="0"/>
                          <a:ea typeface="宋体" pitchFamily="2" charset="-122"/>
                        </a:rPr>
                        <a:t>转换为十进制并返回，</a:t>
                      </a:r>
                      <a:r>
                        <a:rPr kumimoji="0" lang="en-US" altLang="zh-CN" sz="1200" b="0" i="0" u="none" strike="noStrike" cap="none" normalizeH="0" baseline="0" smtClean="0">
                          <a:ln>
                            <a:noFill/>
                          </a:ln>
                          <a:solidFill>
                            <a:schemeClr val="tx1"/>
                          </a:solidFill>
                          <a:effectLst/>
                          <a:latin typeface="Arial" charset="0"/>
                          <a:ea typeface="宋体" pitchFamily="2" charset="-122"/>
                        </a:rPr>
                        <a:t>d</a:t>
                      </a:r>
                      <a:r>
                        <a:rPr kumimoji="0" lang="zh-CN" altLang="en-US" sz="1200" b="0" i="0" u="none" strike="noStrike" cap="none" normalizeH="0" baseline="0" smtClean="0">
                          <a:ln>
                            <a:noFill/>
                          </a:ln>
                          <a:solidFill>
                            <a:schemeClr val="tx1"/>
                          </a:solidFill>
                          <a:effectLst/>
                          <a:latin typeface="Arial" charset="0"/>
                          <a:ea typeface="宋体" pitchFamily="2" charset="-122"/>
                        </a:rPr>
                        <a:t>默认为十进制</a:t>
                      </a:r>
                    </a:p>
                  </a:txBody>
                  <a:tcPr marL="90170" marR="90170" marT="46990" marB="4699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813">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itchFamily="2" charset="2"/>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Times New Roman" pitchFamily="18" charset="0"/>
                        </a:rPr>
                        <a:t>isinstance(object, class-or-type-or-tuple)</a:t>
                      </a:r>
                    </a:p>
                  </a:txBody>
                  <a:tcPr marL="90170" marR="90170" marT="46990" marB="4699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itchFamily="2" charset="2"/>
                        <a:buNone/>
                        <a:tabLst/>
                      </a:pPr>
                      <a:r>
                        <a:rPr kumimoji="0" lang="zh-CN" altLang="en-US" sz="1200" b="0" i="0" u="none" strike="noStrike" cap="none" normalizeH="0" baseline="0" smtClean="0">
                          <a:ln>
                            <a:noFill/>
                          </a:ln>
                          <a:solidFill>
                            <a:schemeClr val="tx1"/>
                          </a:solidFill>
                          <a:effectLst/>
                          <a:latin typeface="Arial" charset="0"/>
                          <a:ea typeface="宋体" pitchFamily="2" charset="-122"/>
                        </a:rPr>
                        <a:t>测试对象是否属于指定类型的实例</a:t>
                      </a:r>
                    </a:p>
                  </a:txBody>
                  <a:tcPr marL="90170" marR="90170" marT="46990" marB="4699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375">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itchFamily="2" charset="2"/>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Times New Roman" pitchFamily="18" charset="0"/>
                        </a:rPr>
                        <a:t>len(obj)</a:t>
                      </a:r>
                    </a:p>
                  </a:txBody>
                  <a:tcPr marL="90170" marR="90170" marT="46990" marB="4699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itchFamily="2" charset="2"/>
                        <a:buNone/>
                        <a:tabLst/>
                      </a:pPr>
                      <a:r>
                        <a:rPr kumimoji="0" lang="zh-CN" altLang="en-US" sz="1200" b="0" i="0" u="none" strike="noStrike" cap="none" normalizeH="0" baseline="0" smtClean="0">
                          <a:ln>
                            <a:noFill/>
                          </a:ln>
                          <a:solidFill>
                            <a:schemeClr val="tx1"/>
                          </a:solidFill>
                          <a:effectLst/>
                          <a:latin typeface="Arial" charset="0"/>
                          <a:ea typeface="宋体" pitchFamily="2" charset="-122"/>
                        </a:rPr>
                        <a:t>返回对象</a:t>
                      </a:r>
                      <a:r>
                        <a:rPr kumimoji="0" lang="en-US" altLang="zh-CN" sz="1200" b="0" i="0" u="none" strike="noStrike" cap="none" normalizeH="0" baseline="0" smtClean="0">
                          <a:ln>
                            <a:noFill/>
                          </a:ln>
                          <a:solidFill>
                            <a:schemeClr val="tx1"/>
                          </a:solidFill>
                          <a:effectLst/>
                          <a:latin typeface="Arial" charset="0"/>
                          <a:ea typeface="宋体" pitchFamily="2" charset="-122"/>
                        </a:rPr>
                        <a:t>obj</a:t>
                      </a:r>
                      <a:r>
                        <a:rPr kumimoji="0" lang="zh-CN" altLang="en-US" sz="1200" b="0" i="0" u="none" strike="noStrike" cap="none" normalizeH="0" baseline="0" smtClean="0">
                          <a:ln>
                            <a:noFill/>
                          </a:ln>
                          <a:solidFill>
                            <a:schemeClr val="tx1"/>
                          </a:solidFill>
                          <a:effectLst/>
                          <a:latin typeface="Arial" charset="0"/>
                          <a:ea typeface="宋体" pitchFamily="2" charset="-122"/>
                        </a:rPr>
                        <a:t>包含的元素个数，适用于列表、元组、集合、字典、字符串等类型的对象</a:t>
                      </a:r>
                    </a:p>
                  </a:txBody>
                  <a:tcPr marL="90170" marR="90170" marT="46990" marB="4699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375">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itchFamily="2" charset="2"/>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Times New Roman" pitchFamily="18" charset="0"/>
                        </a:rPr>
                        <a:t>list([x])</a:t>
                      </a: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Times New Roman" pitchFamily="18" charset="0"/>
                        </a:rPr>
                        <a:t>、 </a:t>
                      </a: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Times New Roman" pitchFamily="18" charset="0"/>
                        </a:rPr>
                        <a:t>set([x])</a:t>
                      </a: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Times New Roman" pitchFamily="18" charset="0"/>
                        </a:rPr>
                        <a:t>、</a:t>
                      </a: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Times New Roman" pitchFamily="18" charset="0"/>
                        </a:rPr>
                        <a:t>tuple([x])</a:t>
                      </a: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Times New Roman" pitchFamily="18" charset="0"/>
                        </a:rPr>
                        <a:t>、</a:t>
                      </a: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Times New Roman" pitchFamily="18" charset="0"/>
                        </a:rPr>
                        <a:t>dict([x])</a:t>
                      </a:r>
                    </a:p>
                  </a:txBody>
                  <a:tcPr marL="90170" marR="90170" marT="46990" marB="4699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itchFamily="2" charset="2"/>
                        <a:buNone/>
                        <a:tabLst/>
                      </a:pPr>
                      <a:r>
                        <a:rPr kumimoji="0" lang="zh-CN" altLang="en-US" sz="1200" b="0" i="0" u="none" strike="noStrike" cap="none" normalizeH="0" baseline="0" smtClean="0">
                          <a:ln>
                            <a:noFill/>
                          </a:ln>
                          <a:solidFill>
                            <a:schemeClr val="tx1"/>
                          </a:solidFill>
                          <a:effectLst/>
                          <a:latin typeface="Arial" charset="0"/>
                          <a:ea typeface="宋体" pitchFamily="2" charset="-122"/>
                        </a:rPr>
                        <a:t>把对象转换为列表、集合、元组或字典并返回，或生成空列表、空集合、空元组、空字典</a:t>
                      </a:r>
                    </a:p>
                  </a:txBody>
                  <a:tcPr marL="90170" marR="90170" marT="46990" marB="4699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itchFamily="2" charset="2"/>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Times New Roman" pitchFamily="18" charset="0"/>
                        </a:rPr>
                        <a:t>map(</a:t>
                      </a: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Times New Roman" pitchFamily="18" charset="0"/>
                        </a:rPr>
                        <a:t>函数</a:t>
                      </a: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Times New Roman" pitchFamily="18" charset="0"/>
                        </a:rPr>
                        <a:t>,</a:t>
                      </a: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Times New Roman" pitchFamily="18" charset="0"/>
                        </a:rPr>
                        <a:t>序列</a:t>
                      </a: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Times New Roman" pitchFamily="18" charset="0"/>
                        </a:rPr>
                        <a:t>)</a:t>
                      </a:r>
                    </a:p>
                  </a:txBody>
                  <a:tcPr marL="90170" marR="90170" marT="46990" marB="4699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itchFamily="2" charset="2"/>
                        <a:buNone/>
                        <a:tabLst/>
                      </a:pPr>
                      <a:r>
                        <a:rPr kumimoji="0" lang="zh-CN" altLang="en-US" sz="1200" b="0" i="0" u="none" strike="noStrike" cap="none" normalizeH="0" baseline="0" smtClean="0">
                          <a:ln>
                            <a:noFill/>
                          </a:ln>
                          <a:solidFill>
                            <a:schemeClr val="tx1"/>
                          </a:solidFill>
                          <a:effectLst/>
                          <a:latin typeface="Arial" charset="0"/>
                          <a:ea typeface="宋体" pitchFamily="2" charset="-122"/>
                        </a:rPr>
                        <a:t>将函数映射至序列中每个元素，返回列表或</a:t>
                      </a:r>
                      <a:r>
                        <a:rPr kumimoji="0" lang="en-US" altLang="zh-CN" sz="1200" b="0" i="0" u="none" strike="noStrike" cap="none" normalizeH="0" baseline="0" smtClean="0">
                          <a:ln>
                            <a:noFill/>
                          </a:ln>
                          <a:solidFill>
                            <a:schemeClr val="tx1"/>
                          </a:solidFill>
                          <a:effectLst/>
                          <a:latin typeface="Arial" charset="0"/>
                          <a:ea typeface="宋体" pitchFamily="2" charset="-122"/>
                        </a:rPr>
                        <a:t>map</a:t>
                      </a:r>
                      <a:r>
                        <a:rPr kumimoji="0" lang="zh-CN" altLang="en-US" sz="1200" b="0" i="0" u="none" strike="noStrike" cap="none" normalizeH="0" baseline="0" smtClean="0">
                          <a:ln>
                            <a:noFill/>
                          </a:ln>
                          <a:solidFill>
                            <a:schemeClr val="tx1"/>
                          </a:solidFill>
                          <a:effectLst/>
                          <a:latin typeface="Arial" charset="0"/>
                          <a:ea typeface="宋体" pitchFamily="2" charset="-122"/>
                        </a:rPr>
                        <a:t>对象</a:t>
                      </a:r>
                    </a:p>
                  </a:txBody>
                  <a:tcPr marL="90170" marR="90170" marT="46990" marB="4699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itchFamily="2" charset="2"/>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Times New Roman" pitchFamily="18" charset="0"/>
                        </a:rPr>
                        <a:t>max(x)</a:t>
                      </a: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Times New Roman" pitchFamily="18" charset="0"/>
                        </a:rPr>
                        <a:t>、 </a:t>
                      </a: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Times New Roman" pitchFamily="18" charset="0"/>
                        </a:rPr>
                        <a:t>min(x)</a:t>
                      </a: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Times New Roman" pitchFamily="18" charset="0"/>
                        </a:rPr>
                        <a:t>、 </a:t>
                      </a: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sym typeface="Times New Roman" pitchFamily="18" charset="0"/>
                        </a:rPr>
                        <a:t>sum(x)</a:t>
                      </a:r>
                    </a:p>
                  </a:txBody>
                  <a:tcPr marL="90170" marR="90170" marT="46990" marB="4699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itchFamily="2" charset="2"/>
                        <a:buNone/>
                        <a:tabLst/>
                      </a:pPr>
                      <a:r>
                        <a:rPr kumimoji="0" lang="zh-CN" altLang="en-US" sz="1200" b="0" i="0" u="none" strike="noStrike" cap="none" normalizeH="0" baseline="0" smtClean="0">
                          <a:ln>
                            <a:noFill/>
                          </a:ln>
                          <a:solidFill>
                            <a:schemeClr val="tx1"/>
                          </a:solidFill>
                          <a:effectLst/>
                          <a:latin typeface="Arial" charset="0"/>
                          <a:ea typeface="宋体" pitchFamily="2" charset="-122"/>
                        </a:rPr>
                        <a:t>返回序列中的最大值、最小值或数值元素之和</a:t>
                      </a:r>
                    </a:p>
                  </a:txBody>
                  <a:tcPr marL="90170" marR="90170" marT="46990" marB="4699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2503" name="标题 46081"/>
          <p:cNvSpPr>
            <a:spLocks noGrp="1" noChangeArrowheads="1"/>
          </p:cNvSpPr>
          <p:nvPr>
            <p:ph type="ctrTitle"/>
          </p:nvPr>
        </p:nvSpPr>
        <p:spPr bwMode="auto">
          <a:xfrm>
            <a:off x="720725" y="6350"/>
            <a:ext cx="6858000" cy="1546225"/>
          </a:xfrm>
        </p:spPr>
        <p:txBody>
          <a:bodyPr vert="horz" wrap="square" lIns="91440" tIns="45720" rIns="91440" bIns="45720" numCol="1" anchorCtr="0" compatLnSpc="1">
            <a:prstTxWarp prst="textNoShape">
              <a:avLst/>
            </a:prstTxWarp>
          </a:bodyPr>
          <a:lstStyle/>
          <a:p>
            <a:pPr>
              <a:defRPr/>
            </a:pPr>
            <a:r>
              <a:rPr lang="en-US" smtClean="0"/>
              <a:t>1.</a:t>
            </a:r>
            <a:r>
              <a:rPr lang="zh-CN" altLang="en-US" smtClean="0"/>
              <a:t>4</a:t>
            </a:r>
            <a:r>
              <a:rPr lang="en-US" smtClean="0"/>
              <a:t>.6  </a:t>
            </a:r>
            <a:r>
              <a:rPr lang="zh-CN" altLang="en-US" smtClean="0"/>
              <a:t>常用内置函数</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154" name="表格占位符 49153"/>
          <p:cNvGraphicFramePr>
            <a:graphicFrameLocks noGrp="1"/>
          </p:cNvGraphicFramePr>
          <p:nvPr>
            <p:ph type="tbl" idx="4294967295"/>
          </p:nvPr>
        </p:nvGraphicFramePr>
        <p:xfrm>
          <a:off x="457200" y="1600200"/>
          <a:ext cx="8229600" cy="4678363"/>
        </p:xfrm>
        <a:graphic>
          <a:graphicData uri="http://schemas.openxmlformats.org/drawingml/2006/table">
            <a:tbl>
              <a:tblPr/>
              <a:tblGrid>
                <a:gridCol w="3414713"/>
                <a:gridCol w="4814887"/>
              </a:tblGrid>
              <a:tr h="479425">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a:effectLst/>
                          <a:latin typeface="宋体" panose="02010600030101010101" pitchFamily="2" charset="-122"/>
                          <a:ea typeface="宋体" panose="02010600030101010101" pitchFamily="2" charset="-122"/>
                          <a:sym typeface="宋体" panose="02010600030101010101" pitchFamily="2" charset="-122"/>
                        </a:rPr>
                        <a:t>open(name[, mode[, buffering]])</a:t>
                      </a:r>
                    </a:p>
                  </a:txBody>
                  <a:tcPr marL="90170" marR="90170" marT="46990" marB="469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400" u="none">
                          <a:effectLst/>
                          <a:latin typeface="宋体" panose="02010600030101010101" pitchFamily="2" charset="-122"/>
                          <a:ea typeface="宋体" panose="02010600030101010101" pitchFamily="2" charset="-122"/>
                          <a:sym typeface="宋体" panose="02010600030101010101" pitchFamily="2" charset="-122"/>
                        </a:rPr>
                        <a:t>以指定模式打开文件并返回文件对象</a:t>
                      </a:r>
                    </a:p>
                  </a:txBody>
                  <a:tcPr marL="90170" marR="90170" marT="46990" marB="46990">
                    <a:lnL w="12700"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07975">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a:effectLst/>
                          <a:latin typeface="宋体" panose="02010600030101010101" pitchFamily="2" charset="-122"/>
                          <a:ea typeface="宋体" panose="02010600030101010101" pitchFamily="2" charset="-122"/>
                          <a:sym typeface="宋体" panose="02010600030101010101" pitchFamily="2" charset="-122"/>
                        </a:rPr>
                        <a:t>ord(s)</a:t>
                      </a:r>
                    </a:p>
                  </a:txBody>
                  <a:tcPr marL="90170" marR="90170" marT="46990" marB="469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400" u="none">
                          <a:effectLst/>
                          <a:latin typeface="宋体" panose="02010600030101010101" pitchFamily="2" charset="-122"/>
                          <a:ea typeface="宋体" panose="02010600030101010101" pitchFamily="2" charset="-122"/>
                          <a:sym typeface="宋体" panose="02010600030101010101" pitchFamily="2" charset="-122"/>
                        </a:rPr>
                        <a:t>返回</a:t>
                      </a:r>
                      <a:r>
                        <a:rPr lang="en-US" altLang="zh-CN" sz="1400" u="none">
                          <a:effectLst/>
                          <a:latin typeface="宋体" panose="02010600030101010101" pitchFamily="2" charset="-122"/>
                          <a:ea typeface="宋体" panose="02010600030101010101" pitchFamily="2" charset="-122"/>
                          <a:sym typeface="宋体" panose="02010600030101010101" pitchFamily="2" charset="-122"/>
                        </a:rPr>
                        <a:t>1</a:t>
                      </a:r>
                      <a:r>
                        <a:rPr lang="zh-CN" altLang="en-US" sz="1400" u="none">
                          <a:effectLst/>
                          <a:latin typeface="宋体" panose="02010600030101010101" pitchFamily="2" charset="-122"/>
                          <a:ea typeface="宋体" panose="02010600030101010101" pitchFamily="2" charset="-122"/>
                          <a:sym typeface="宋体" panose="02010600030101010101" pitchFamily="2" charset="-122"/>
                        </a:rPr>
                        <a:t>个字符</a:t>
                      </a:r>
                      <a:r>
                        <a:rPr lang="en-US" altLang="zh-CN" sz="1400" u="none">
                          <a:effectLst/>
                          <a:latin typeface="宋体" panose="02010600030101010101" pitchFamily="2" charset="-122"/>
                          <a:ea typeface="宋体" panose="02010600030101010101" pitchFamily="2" charset="-122"/>
                          <a:sym typeface="宋体" panose="02010600030101010101" pitchFamily="2" charset="-122"/>
                        </a:rPr>
                        <a:t>s</a:t>
                      </a:r>
                      <a:r>
                        <a:rPr lang="zh-CN" altLang="en-US" sz="1400" u="none">
                          <a:effectLst/>
                          <a:latin typeface="宋体" panose="02010600030101010101" pitchFamily="2" charset="-122"/>
                          <a:ea typeface="宋体" panose="02010600030101010101" pitchFamily="2" charset="-122"/>
                          <a:sym typeface="宋体" panose="02010600030101010101" pitchFamily="2" charset="-122"/>
                        </a:rPr>
                        <a:t>的编码</a:t>
                      </a:r>
                    </a:p>
                  </a:txBody>
                  <a:tcPr marL="90170" marR="90170" marT="46990" marB="46990">
                    <a:lnL w="12700"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07975">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a:effectLst/>
                          <a:latin typeface="宋体" panose="02010600030101010101" pitchFamily="2" charset="-122"/>
                          <a:ea typeface="宋体" panose="02010600030101010101" pitchFamily="2" charset="-122"/>
                          <a:sym typeface="宋体" panose="02010600030101010101" pitchFamily="2" charset="-122"/>
                        </a:rPr>
                        <a:t>pow(x, y)</a:t>
                      </a:r>
                    </a:p>
                  </a:txBody>
                  <a:tcPr marL="90170" marR="90170" marT="46990" marB="469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400" u="none">
                          <a:effectLst/>
                          <a:latin typeface="宋体" panose="02010600030101010101" pitchFamily="2" charset="-122"/>
                          <a:ea typeface="宋体" panose="02010600030101010101" pitchFamily="2" charset="-122"/>
                          <a:sym typeface="宋体" panose="02010600030101010101" pitchFamily="2" charset="-122"/>
                        </a:rPr>
                        <a:t>返回</a:t>
                      </a:r>
                      <a:r>
                        <a:rPr lang="en-US" altLang="zh-CN" sz="1400" u="none">
                          <a:effectLst/>
                          <a:latin typeface="宋体" panose="02010600030101010101" pitchFamily="2" charset="-122"/>
                          <a:ea typeface="宋体" panose="02010600030101010101" pitchFamily="2" charset="-122"/>
                          <a:sym typeface="宋体" panose="02010600030101010101" pitchFamily="2" charset="-122"/>
                        </a:rPr>
                        <a:t>x</a:t>
                      </a:r>
                      <a:r>
                        <a:rPr lang="zh-CN" altLang="en-US" sz="1400" u="none">
                          <a:effectLst/>
                          <a:latin typeface="宋体" panose="02010600030101010101" pitchFamily="2" charset="-122"/>
                          <a:ea typeface="宋体" panose="02010600030101010101" pitchFamily="2" charset="-122"/>
                          <a:sym typeface="宋体" panose="02010600030101010101" pitchFamily="2" charset="-122"/>
                        </a:rPr>
                        <a:t>的</a:t>
                      </a:r>
                      <a:r>
                        <a:rPr lang="en-US" altLang="zh-CN" sz="1400" u="none">
                          <a:effectLst/>
                          <a:latin typeface="宋体" panose="02010600030101010101" pitchFamily="2" charset="-122"/>
                          <a:ea typeface="宋体" panose="02010600030101010101" pitchFamily="2" charset="-122"/>
                          <a:sym typeface="宋体" panose="02010600030101010101" pitchFamily="2" charset="-122"/>
                        </a:rPr>
                        <a:t>y</a:t>
                      </a:r>
                      <a:r>
                        <a:rPr lang="zh-CN" altLang="en-US" sz="1400" u="none">
                          <a:effectLst/>
                          <a:latin typeface="宋体" panose="02010600030101010101" pitchFamily="2" charset="-122"/>
                          <a:ea typeface="宋体" panose="02010600030101010101" pitchFamily="2" charset="-122"/>
                          <a:sym typeface="宋体" panose="02010600030101010101" pitchFamily="2" charset="-122"/>
                        </a:rPr>
                        <a:t>次方，等价于</a:t>
                      </a:r>
                      <a:r>
                        <a:rPr lang="en-US" altLang="zh-CN" sz="1400" u="none">
                          <a:effectLst/>
                          <a:latin typeface="宋体" panose="02010600030101010101" pitchFamily="2" charset="-122"/>
                          <a:ea typeface="宋体" panose="02010600030101010101" pitchFamily="2" charset="-122"/>
                          <a:sym typeface="宋体" panose="02010600030101010101" pitchFamily="2" charset="-122"/>
                        </a:rPr>
                        <a:t>x**y</a:t>
                      </a:r>
                    </a:p>
                  </a:txBody>
                  <a:tcPr marL="90170" marR="90170" marT="46990" marB="46990">
                    <a:lnL w="12700"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070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a:effectLst/>
                          <a:latin typeface="宋体" panose="02010600030101010101" pitchFamily="2" charset="-122"/>
                          <a:ea typeface="宋体" panose="02010600030101010101" pitchFamily="2" charset="-122"/>
                          <a:sym typeface="宋体" panose="02010600030101010101" pitchFamily="2" charset="-122"/>
                        </a:rPr>
                        <a:t>range([start, ] end [, step] )</a:t>
                      </a:r>
                    </a:p>
                  </a:txBody>
                  <a:tcPr marL="90170" marR="90170" marT="46990" marB="469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400" u="none">
                          <a:effectLst/>
                          <a:latin typeface="宋体" panose="02010600030101010101" pitchFamily="2" charset="-122"/>
                          <a:ea typeface="宋体" panose="02010600030101010101" pitchFamily="2" charset="-122"/>
                          <a:sym typeface="宋体" panose="02010600030101010101" pitchFamily="2" charset="-122"/>
                        </a:rPr>
                        <a:t>返回一个等差数列（</a:t>
                      </a:r>
                      <a:r>
                        <a:rPr lang="en-US" altLang="zh-CN" sz="1400" u="none">
                          <a:effectLst/>
                          <a:latin typeface="宋体" panose="02010600030101010101" pitchFamily="2" charset="-122"/>
                          <a:ea typeface="宋体" panose="02010600030101010101" pitchFamily="2" charset="-122"/>
                          <a:sym typeface="宋体" panose="02010600030101010101" pitchFamily="2" charset="-122"/>
                        </a:rPr>
                        <a:t>Python 3.x</a:t>
                      </a:r>
                      <a:r>
                        <a:rPr lang="zh-CN" altLang="en-US" sz="1400" u="none">
                          <a:effectLst/>
                          <a:latin typeface="宋体" panose="02010600030101010101" pitchFamily="2" charset="-122"/>
                          <a:ea typeface="宋体" panose="02010600030101010101" pitchFamily="2" charset="-122"/>
                          <a:sym typeface="宋体" panose="02010600030101010101" pitchFamily="2" charset="-122"/>
                        </a:rPr>
                        <a:t>中返回一个</a:t>
                      </a:r>
                      <a:r>
                        <a:rPr lang="en-US" altLang="zh-CN" sz="1400" u="none">
                          <a:effectLst/>
                          <a:latin typeface="宋体" panose="02010600030101010101" pitchFamily="2" charset="-122"/>
                          <a:ea typeface="宋体" panose="02010600030101010101" pitchFamily="2" charset="-122"/>
                          <a:sym typeface="宋体" panose="02010600030101010101" pitchFamily="2" charset="-122"/>
                        </a:rPr>
                        <a:t>range</a:t>
                      </a:r>
                      <a:r>
                        <a:rPr lang="zh-CN" altLang="en-US" sz="1400" u="none">
                          <a:effectLst/>
                          <a:latin typeface="宋体" panose="02010600030101010101" pitchFamily="2" charset="-122"/>
                          <a:ea typeface="宋体" panose="02010600030101010101" pitchFamily="2" charset="-122"/>
                          <a:sym typeface="宋体" panose="02010600030101010101" pitchFamily="2" charset="-122"/>
                        </a:rPr>
                        <a:t>对象），不包括终值</a:t>
                      </a:r>
                    </a:p>
                  </a:txBody>
                  <a:tcPr marL="90170" marR="90170" marT="46990" marB="46990">
                    <a:lnL w="12700"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6040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a:effectLst/>
                          <a:latin typeface="宋体" panose="02010600030101010101" pitchFamily="2" charset="-122"/>
                          <a:ea typeface="宋体" panose="02010600030101010101" pitchFamily="2" charset="-122"/>
                          <a:sym typeface="宋体" panose="02010600030101010101" pitchFamily="2" charset="-122"/>
                        </a:rPr>
                        <a:t>reduce(</a:t>
                      </a:r>
                      <a:r>
                        <a:rPr lang="zh-CN" altLang="en-US" sz="1400" u="none">
                          <a:effectLst/>
                          <a:latin typeface="宋体" panose="02010600030101010101" pitchFamily="2" charset="-122"/>
                          <a:ea typeface="宋体" panose="02010600030101010101" pitchFamily="2" charset="-122"/>
                          <a:sym typeface="宋体" panose="02010600030101010101" pitchFamily="2" charset="-122"/>
                        </a:rPr>
                        <a:t>函数</a:t>
                      </a:r>
                      <a:r>
                        <a:rPr lang="en-US" altLang="zh-CN" sz="1400" u="none">
                          <a:effectLst/>
                          <a:latin typeface="宋体" panose="02010600030101010101" pitchFamily="2" charset="-122"/>
                          <a:ea typeface="宋体" panose="02010600030101010101" pitchFamily="2" charset="-122"/>
                          <a:sym typeface="宋体" panose="02010600030101010101" pitchFamily="2" charset="-122"/>
                        </a:rPr>
                        <a:t>,</a:t>
                      </a:r>
                      <a:r>
                        <a:rPr lang="zh-CN" altLang="en-US" sz="1400" u="none">
                          <a:effectLst/>
                          <a:latin typeface="宋体" panose="02010600030101010101" pitchFamily="2" charset="-122"/>
                          <a:ea typeface="宋体" panose="02010600030101010101" pitchFamily="2" charset="-122"/>
                          <a:sym typeface="宋体" panose="02010600030101010101" pitchFamily="2" charset="-122"/>
                        </a:rPr>
                        <a:t>序列</a:t>
                      </a:r>
                      <a:r>
                        <a:rPr lang="en-US" altLang="zh-CN" sz="1400" u="none">
                          <a:effectLst/>
                          <a:latin typeface="宋体" panose="02010600030101010101" pitchFamily="2" charset="-122"/>
                          <a:ea typeface="宋体" panose="02010600030101010101" pitchFamily="2" charset="-122"/>
                          <a:sym typeface="宋体" panose="02010600030101010101" pitchFamily="2" charset="-122"/>
                        </a:rPr>
                        <a:t>)</a:t>
                      </a:r>
                    </a:p>
                  </a:txBody>
                  <a:tcPr marL="90170" marR="90170" marT="46990" marB="469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400" u="none">
                          <a:effectLst/>
                          <a:latin typeface="宋体" panose="02010600030101010101" pitchFamily="2" charset="-122"/>
                          <a:ea typeface="宋体" panose="02010600030101010101" pitchFamily="2" charset="-122"/>
                          <a:sym typeface="宋体" panose="02010600030101010101" pitchFamily="2" charset="-122"/>
                        </a:rPr>
                        <a:t>将接收</a:t>
                      </a:r>
                      <a:r>
                        <a:rPr lang="en-US" altLang="zh-CN" sz="1400" u="none">
                          <a:effectLst/>
                          <a:latin typeface="宋体" panose="02010600030101010101" pitchFamily="2" charset="-122"/>
                          <a:ea typeface="宋体" panose="02010600030101010101" pitchFamily="2" charset="-122"/>
                          <a:sym typeface="宋体" panose="02010600030101010101" pitchFamily="2" charset="-122"/>
                        </a:rPr>
                        <a:t>2</a:t>
                      </a:r>
                      <a:r>
                        <a:rPr lang="zh-CN" altLang="en-US" sz="1400" u="none">
                          <a:effectLst/>
                          <a:latin typeface="宋体" panose="02010600030101010101" pitchFamily="2" charset="-122"/>
                          <a:ea typeface="宋体" panose="02010600030101010101" pitchFamily="2" charset="-122"/>
                          <a:sym typeface="宋体" panose="02010600030101010101" pitchFamily="2" charset="-122"/>
                        </a:rPr>
                        <a:t>个参数的函数以累积的方式从左到右依次应用至序列中每个元素，最终返回单个值作为结果</a:t>
                      </a:r>
                    </a:p>
                  </a:txBody>
                  <a:tcPr marL="90170" marR="90170" marT="46990" marB="46990">
                    <a:lnL w="12700"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07975">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a:effectLst/>
                          <a:latin typeface="宋体" panose="02010600030101010101" pitchFamily="2" charset="-122"/>
                          <a:ea typeface="宋体" panose="02010600030101010101" pitchFamily="2" charset="-122"/>
                          <a:sym typeface="宋体" panose="02010600030101010101" pitchFamily="2" charset="-122"/>
                        </a:rPr>
                        <a:t>reversed(</a:t>
                      </a:r>
                      <a:r>
                        <a:rPr lang="zh-CN" altLang="en-US" sz="1400" u="none">
                          <a:effectLst/>
                          <a:latin typeface="宋体" panose="02010600030101010101" pitchFamily="2" charset="-122"/>
                          <a:ea typeface="宋体" panose="02010600030101010101" pitchFamily="2" charset="-122"/>
                          <a:sym typeface="宋体" panose="02010600030101010101" pitchFamily="2" charset="-122"/>
                        </a:rPr>
                        <a:t>列表或元组</a:t>
                      </a:r>
                      <a:r>
                        <a:rPr lang="en-US" altLang="zh-CN" sz="1400" u="none">
                          <a:effectLst/>
                          <a:latin typeface="宋体" panose="02010600030101010101" pitchFamily="2" charset="-122"/>
                          <a:ea typeface="宋体" panose="02010600030101010101" pitchFamily="2" charset="-122"/>
                          <a:sym typeface="宋体" panose="02010600030101010101" pitchFamily="2" charset="-122"/>
                        </a:rPr>
                        <a:t>)</a:t>
                      </a:r>
                    </a:p>
                  </a:txBody>
                  <a:tcPr marL="90170" marR="90170" marT="46990" marB="469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400" u="none">
                          <a:effectLst/>
                          <a:latin typeface="宋体" panose="02010600030101010101" pitchFamily="2" charset="-122"/>
                          <a:ea typeface="宋体" panose="02010600030101010101" pitchFamily="2" charset="-122"/>
                          <a:sym typeface="宋体" panose="02010600030101010101" pitchFamily="2" charset="-122"/>
                        </a:rPr>
                        <a:t>返回逆序后的迭代器对象</a:t>
                      </a:r>
                    </a:p>
                  </a:txBody>
                  <a:tcPr marL="90170" marR="90170" marT="46990" marB="46990">
                    <a:lnL w="12700"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79425">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a:effectLst/>
                          <a:latin typeface="宋体" panose="02010600030101010101" pitchFamily="2" charset="-122"/>
                          <a:ea typeface="宋体" panose="02010600030101010101" pitchFamily="2" charset="-122"/>
                          <a:sym typeface="宋体" panose="02010600030101010101" pitchFamily="2" charset="-122"/>
                        </a:rPr>
                        <a:t>round(x [, </a:t>
                      </a:r>
                      <a:r>
                        <a:rPr lang="zh-CN" altLang="en-US" sz="1400" u="none">
                          <a:effectLst/>
                          <a:latin typeface="宋体" panose="02010600030101010101" pitchFamily="2" charset="-122"/>
                          <a:ea typeface="宋体" panose="02010600030101010101" pitchFamily="2" charset="-122"/>
                          <a:sym typeface="宋体" panose="02010600030101010101" pitchFamily="2" charset="-122"/>
                        </a:rPr>
                        <a:t>小数位数</a:t>
                      </a:r>
                      <a:r>
                        <a:rPr lang="en-US" altLang="zh-CN" sz="1400" u="none">
                          <a:effectLst/>
                          <a:latin typeface="宋体" panose="02010600030101010101" pitchFamily="2" charset="-122"/>
                          <a:ea typeface="宋体" panose="02010600030101010101" pitchFamily="2" charset="-122"/>
                          <a:sym typeface="宋体" panose="02010600030101010101" pitchFamily="2" charset="-122"/>
                        </a:rPr>
                        <a:t>])</a:t>
                      </a:r>
                    </a:p>
                  </a:txBody>
                  <a:tcPr marL="90170" marR="90170" marT="46990" marB="469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400" u="none">
                          <a:effectLst/>
                          <a:latin typeface="宋体" panose="02010600030101010101" pitchFamily="2" charset="-122"/>
                          <a:ea typeface="宋体" panose="02010600030101010101" pitchFamily="2" charset="-122"/>
                          <a:sym typeface="宋体" panose="02010600030101010101" pitchFamily="2" charset="-122"/>
                        </a:rPr>
                        <a:t>对</a:t>
                      </a:r>
                      <a:r>
                        <a:rPr lang="en-US" altLang="zh-CN" sz="1400" u="none">
                          <a:effectLst/>
                          <a:latin typeface="宋体" panose="02010600030101010101" pitchFamily="2" charset="-122"/>
                          <a:ea typeface="宋体" panose="02010600030101010101" pitchFamily="2" charset="-122"/>
                          <a:sym typeface="宋体" panose="02010600030101010101" pitchFamily="2" charset="-122"/>
                        </a:rPr>
                        <a:t>x</a:t>
                      </a:r>
                      <a:r>
                        <a:rPr lang="zh-CN" altLang="en-US" sz="1400" u="none">
                          <a:effectLst/>
                          <a:latin typeface="宋体" panose="02010600030101010101" pitchFamily="2" charset="-122"/>
                          <a:ea typeface="宋体" panose="02010600030101010101" pitchFamily="2" charset="-122"/>
                          <a:sym typeface="宋体" panose="02010600030101010101" pitchFamily="2" charset="-122"/>
                        </a:rPr>
                        <a:t>进行四舍五入，若不指定小数位数，则返回整数</a:t>
                      </a:r>
                    </a:p>
                  </a:txBody>
                  <a:tcPr marL="90170" marR="90170" marT="46990" marB="46990">
                    <a:lnL w="12700"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07975">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a:effectLst/>
                          <a:latin typeface="宋体" panose="02010600030101010101" pitchFamily="2" charset="-122"/>
                          <a:ea typeface="宋体" panose="02010600030101010101" pitchFamily="2" charset="-122"/>
                          <a:sym typeface="宋体" panose="02010600030101010101" pitchFamily="2" charset="-122"/>
                        </a:rPr>
                        <a:t>str(obj)</a:t>
                      </a:r>
                    </a:p>
                  </a:txBody>
                  <a:tcPr marL="90170" marR="90170" marT="46990" marB="469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400" u="none">
                          <a:effectLst/>
                          <a:latin typeface="宋体" panose="02010600030101010101" pitchFamily="2" charset="-122"/>
                          <a:ea typeface="宋体" panose="02010600030101010101" pitchFamily="2" charset="-122"/>
                          <a:sym typeface="宋体" panose="02010600030101010101" pitchFamily="2" charset="-122"/>
                        </a:rPr>
                        <a:t>把对象</a:t>
                      </a:r>
                      <a:r>
                        <a:rPr lang="en-US" altLang="zh-CN" sz="1400" u="none">
                          <a:effectLst/>
                          <a:latin typeface="宋体" panose="02010600030101010101" pitchFamily="2" charset="-122"/>
                          <a:ea typeface="宋体" panose="02010600030101010101" pitchFamily="2" charset="-122"/>
                          <a:sym typeface="宋体" panose="02010600030101010101" pitchFamily="2" charset="-122"/>
                        </a:rPr>
                        <a:t>obj</a:t>
                      </a:r>
                      <a:r>
                        <a:rPr lang="zh-CN" altLang="en-US" sz="1400" u="none">
                          <a:effectLst/>
                          <a:latin typeface="宋体" panose="02010600030101010101" pitchFamily="2" charset="-122"/>
                          <a:ea typeface="宋体" panose="02010600030101010101" pitchFamily="2" charset="-122"/>
                          <a:sym typeface="宋体" panose="02010600030101010101" pitchFamily="2" charset="-122"/>
                        </a:rPr>
                        <a:t>转换为字符串</a:t>
                      </a:r>
                    </a:p>
                  </a:txBody>
                  <a:tcPr marL="90170" marR="90170" marT="46990" marB="46990">
                    <a:lnL w="12700"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070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a:effectLst/>
                          <a:latin typeface="宋体" panose="02010600030101010101" pitchFamily="2" charset="-122"/>
                          <a:ea typeface="宋体" panose="02010600030101010101" pitchFamily="2" charset="-122"/>
                          <a:sym typeface="宋体" panose="02010600030101010101" pitchFamily="2" charset="-122"/>
                        </a:rPr>
                        <a:t>sorted(</a:t>
                      </a:r>
                      <a:r>
                        <a:rPr lang="zh-CN" altLang="en-US" sz="1400" u="none">
                          <a:effectLst/>
                          <a:latin typeface="宋体" panose="02010600030101010101" pitchFamily="2" charset="-122"/>
                          <a:ea typeface="宋体" panose="02010600030101010101" pitchFamily="2" charset="-122"/>
                          <a:sym typeface="宋体" panose="02010600030101010101" pitchFamily="2" charset="-122"/>
                        </a:rPr>
                        <a:t>列表</a:t>
                      </a:r>
                      <a:r>
                        <a:rPr lang="en-US" altLang="zh-CN" sz="1400" u="none">
                          <a:effectLst/>
                          <a:latin typeface="宋体" panose="02010600030101010101" pitchFamily="2" charset="-122"/>
                          <a:ea typeface="宋体" panose="02010600030101010101" pitchFamily="2" charset="-122"/>
                          <a:sym typeface="宋体" panose="02010600030101010101" pitchFamily="2" charset="-122"/>
                        </a:rPr>
                        <a:t>[, cmp[, key[reverse]]]</a:t>
                      </a:r>
                    </a:p>
                  </a:txBody>
                  <a:tcPr marL="90170" marR="90170" marT="46990" marB="469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400" u="none">
                          <a:effectLst/>
                          <a:latin typeface="宋体" panose="02010600030101010101" pitchFamily="2" charset="-122"/>
                          <a:ea typeface="宋体" panose="02010600030101010101" pitchFamily="2" charset="-122"/>
                          <a:sym typeface="宋体" panose="02010600030101010101" pitchFamily="2" charset="-122"/>
                        </a:rPr>
                        <a:t>返回排序后的列表。</a:t>
                      </a:r>
                      <a:r>
                        <a:rPr lang="en-US" altLang="zh-CN" sz="1400" u="none">
                          <a:effectLst/>
                          <a:latin typeface="宋体" panose="02010600030101010101" pitchFamily="2" charset="-122"/>
                          <a:ea typeface="宋体" panose="02010600030101010101" pitchFamily="2" charset="-122"/>
                          <a:sym typeface="宋体" panose="02010600030101010101" pitchFamily="2" charset="-122"/>
                        </a:rPr>
                        <a:t>Python 3.x</a:t>
                      </a:r>
                      <a:r>
                        <a:rPr lang="zh-CN" altLang="en-US" sz="1400" u="none">
                          <a:effectLst/>
                          <a:latin typeface="宋体" panose="02010600030101010101" pitchFamily="2" charset="-122"/>
                          <a:ea typeface="宋体" panose="02010600030101010101" pitchFamily="2" charset="-122"/>
                          <a:sym typeface="宋体" panose="02010600030101010101" pitchFamily="2" charset="-122"/>
                        </a:rPr>
                        <a:t>中的</a:t>
                      </a:r>
                      <a:r>
                        <a:rPr lang="en-US" altLang="zh-CN" sz="1400" u="none">
                          <a:effectLst/>
                          <a:latin typeface="宋体" panose="02010600030101010101" pitchFamily="2" charset="-122"/>
                          <a:ea typeface="宋体" panose="02010600030101010101" pitchFamily="2" charset="-122"/>
                          <a:sym typeface="宋体" panose="02010600030101010101" pitchFamily="2" charset="-122"/>
                        </a:rPr>
                        <a:t>sorted()</a:t>
                      </a:r>
                      <a:r>
                        <a:rPr lang="zh-CN" altLang="en-US" sz="1400" u="none">
                          <a:effectLst/>
                          <a:latin typeface="宋体" panose="02010600030101010101" pitchFamily="2" charset="-122"/>
                          <a:ea typeface="宋体" panose="02010600030101010101" pitchFamily="2" charset="-122"/>
                          <a:sym typeface="宋体" panose="02010600030101010101" pitchFamily="2" charset="-122"/>
                        </a:rPr>
                        <a:t>方法没有</a:t>
                      </a:r>
                      <a:r>
                        <a:rPr lang="en-US" altLang="zh-CN" sz="1400" u="none">
                          <a:effectLst/>
                          <a:latin typeface="宋体" panose="02010600030101010101" pitchFamily="2" charset="-122"/>
                          <a:ea typeface="宋体" panose="02010600030101010101" pitchFamily="2" charset="-122"/>
                          <a:sym typeface="宋体" panose="02010600030101010101" pitchFamily="2" charset="-122"/>
                        </a:rPr>
                        <a:t>cmp</a:t>
                      </a:r>
                      <a:r>
                        <a:rPr lang="zh-CN" altLang="en-US" sz="1400" u="none">
                          <a:effectLst/>
                          <a:latin typeface="宋体" panose="02010600030101010101" pitchFamily="2" charset="-122"/>
                          <a:ea typeface="宋体" panose="02010600030101010101" pitchFamily="2" charset="-122"/>
                          <a:sym typeface="宋体" panose="02010600030101010101" pitchFamily="2" charset="-122"/>
                        </a:rPr>
                        <a:t>参数</a:t>
                      </a:r>
                    </a:p>
                  </a:txBody>
                  <a:tcPr marL="90170" marR="90170" marT="46990" marB="46990">
                    <a:lnL w="12700"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07975">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a:effectLst/>
                          <a:latin typeface="宋体" panose="02010600030101010101" pitchFamily="2" charset="-122"/>
                          <a:ea typeface="宋体" panose="02010600030101010101" pitchFamily="2" charset="-122"/>
                          <a:sym typeface="宋体" panose="02010600030101010101" pitchFamily="2" charset="-122"/>
                        </a:rPr>
                        <a:t>type(obj)</a:t>
                      </a:r>
                    </a:p>
                  </a:txBody>
                  <a:tcPr marL="90170" marR="90170" marT="46990" marB="469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400" u="none">
                          <a:effectLst/>
                          <a:latin typeface="宋体" panose="02010600030101010101" pitchFamily="2" charset="-122"/>
                          <a:ea typeface="宋体" panose="02010600030101010101" pitchFamily="2" charset="-122"/>
                          <a:sym typeface="宋体" panose="02010600030101010101" pitchFamily="2" charset="-122"/>
                        </a:rPr>
                        <a:t>返回对象</a:t>
                      </a:r>
                      <a:r>
                        <a:rPr lang="en-US" altLang="zh-CN" sz="1400" u="none">
                          <a:effectLst/>
                          <a:latin typeface="宋体" panose="02010600030101010101" pitchFamily="2" charset="-122"/>
                          <a:ea typeface="宋体" panose="02010600030101010101" pitchFamily="2" charset="-122"/>
                          <a:sym typeface="宋体" panose="02010600030101010101" pitchFamily="2" charset="-122"/>
                        </a:rPr>
                        <a:t>obj</a:t>
                      </a:r>
                      <a:r>
                        <a:rPr lang="zh-CN" altLang="en-US" sz="1400" u="none">
                          <a:effectLst/>
                          <a:latin typeface="宋体" panose="02010600030101010101" pitchFamily="2" charset="-122"/>
                          <a:ea typeface="宋体" panose="02010600030101010101" pitchFamily="2" charset="-122"/>
                          <a:sym typeface="宋体" panose="02010600030101010101" pitchFamily="2" charset="-122"/>
                        </a:rPr>
                        <a:t>的类型</a:t>
                      </a:r>
                    </a:p>
                  </a:txBody>
                  <a:tcPr marL="90170" marR="90170" marT="46990" marB="46990">
                    <a:lnL w="12700"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77838">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a:effectLst/>
                          <a:latin typeface="宋体" panose="02010600030101010101" pitchFamily="2" charset="-122"/>
                          <a:ea typeface="宋体" panose="02010600030101010101" pitchFamily="2" charset="-122"/>
                          <a:sym typeface="宋体" panose="02010600030101010101" pitchFamily="2" charset="-122"/>
                        </a:rPr>
                        <a:t>zip(seq1 [, seq2 [...]])</a:t>
                      </a:r>
                    </a:p>
                  </a:txBody>
                  <a:tcPr marL="90170" marR="90170" marT="46990" marB="4699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400" u="none">
                          <a:effectLst/>
                          <a:latin typeface="宋体" panose="02010600030101010101" pitchFamily="2" charset="-122"/>
                          <a:ea typeface="宋体" panose="02010600030101010101" pitchFamily="2" charset="-122"/>
                          <a:sym typeface="宋体" panose="02010600030101010101" pitchFamily="2" charset="-122"/>
                        </a:rPr>
                        <a:t>返回</a:t>
                      </a:r>
                      <a:r>
                        <a:rPr lang="en-US" altLang="zh-CN" sz="1400" u="none">
                          <a:effectLst/>
                          <a:latin typeface="宋体" panose="02010600030101010101" pitchFamily="2" charset="-122"/>
                          <a:ea typeface="宋体" panose="02010600030101010101" pitchFamily="2" charset="-122"/>
                          <a:sym typeface="宋体" panose="02010600030101010101" pitchFamily="2" charset="-122"/>
                        </a:rPr>
                        <a:t>[(seq1[0], seq2[0] ...), (...)]</a:t>
                      </a:r>
                      <a:r>
                        <a:rPr lang="zh-CN" altLang="en-US" sz="1400" u="none">
                          <a:effectLst/>
                          <a:latin typeface="宋体" panose="02010600030101010101" pitchFamily="2" charset="-122"/>
                          <a:ea typeface="宋体" panose="02010600030101010101" pitchFamily="2" charset="-122"/>
                          <a:sym typeface="宋体" panose="02010600030101010101" pitchFamily="2" charset="-122"/>
                        </a:rPr>
                        <a:t>形式的列表</a:t>
                      </a:r>
                    </a:p>
                  </a:txBody>
                  <a:tcPr marL="90170" marR="90170" marT="46990" marB="46990">
                    <a:lnL w="12700"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63527" name="标题 46081"/>
          <p:cNvSpPr>
            <a:spLocks noGrp="1" noChangeArrowheads="1"/>
          </p:cNvSpPr>
          <p:nvPr>
            <p:ph type="ctrTitle"/>
          </p:nvPr>
        </p:nvSpPr>
        <p:spPr bwMode="auto">
          <a:xfrm>
            <a:off x="1019175" y="44450"/>
            <a:ext cx="6858000" cy="1508125"/>
          </a:xfrm>
        </p:spPr>
        <p:txBody>
          <a:bodyPr vert="horz" wrap="square" lIns="91440" tIns="45720" rIns="91440" bIns="45720" numCol="1" anchorCtr="0" compatLnSpc="1">
            <a:prstTxWarp prst="textNoShape">
              <a:avLst/>
            </a:prstTxWarp>
          </a:bodyPr>
          <a:lstStyle/>
          <a:p>
            <a:pPr>
              <a:defRPr/>
            </a:pPr>
            <a:r>
              <a:rPr lang="en-US" smtClean="0"/>
              <a:t>1.</a:t>
            </a:r>
            <a:r>
              <a:rPr lang="zh-CN" altLang="en-US" smtClean="0"/>
              <a:t>4</a:t>
            </a:r>
            <a:r>
              <a:rPr lang="en-US" smtClean="0"/>
              <a:t>.6  </a:t>
            </a:r>
            <a:r>
              <a:rPr lang="zh-CN" altLang="en-US" smtClean="0"/>
              <a:t>常用内置函数</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50177"/>
          <p:cNvSpPr>
            <a:spLocks noGrp="1"/>
          </p:cNvSpPr>
          <p:nvPr>
            <p:ph type="title"/>
          </p:nvPr>
        </p:nvSpPr>
        <p:spPr/>
        <p:txBody>
          <a:bodyPr/>
          <a:lstStyle/>
          <a:p>
            <a:pPr>
              <a:defRPr/>
            </a:pPr>
            <a:r>
              <a:rPr lang="en-US" altLang="x-none" noProof="1">
                <a:effectLst>
                  <a:outerShdw blurRad="38100" dist="38100" dir="2700000">
                    <a:srgbClr val="C0C0C0"/>
                  </a:outerShdw>
                </a:effectLst>
              </a:rPr>
              <a:t>1.</a:t>
            </a:r>
            <a:r>
              <a:rPr lang="zh-CN" altLang="en-US" noProof="1">
                <a:effectLst>
                  <a:outerShdw blurRad="38100" dist="38100" dir="2700000">
                    <a:srgbClr val="C0C0C0"/>
                  </a:outerShdw>
                </a:effectLst>
              </a:rPr>
              <a:t>4</a:t>
            </a:r>
            <a:r>
              <a:rPr lang="en-US" altLang="x-none" noProof="1">
                <a:effectLst>
                  <a:outerShdw blurRad="38100" dist="38100" dir="2700000">
                    <a:srgbClr val="C0C0C0"/>
                  </a:outerShdw>
                </a:effectLst>
              </a:rPr>
              <a:t>.6  </a:t>
            </a:r>
            <a:r>
              <a:rPr lang="zh-CN" altLang="en-US" noProof="1">
                <a:effectLst>
                  <a:outerShdw blurRad="38100" dist="38100" dir="2700000">
                    <a:srgbClr val="C0C0C0"/>
                  </a:outerShdw>
                </a:effectLst>
              </a:rPr>
              <a:t>常用内置函数</a:t>
            </a:r>
          </a:p>
        </p:txBody>
      </p:sp>
      <p:sp>
        <p:nvSpPr>
          <p:cNvPr id="50179" name="文本占位符 50178"/>
          <p:cNvSpPr>
            <a:spLocks noGrp="1"/>
          </p:cNvSpPr>
          <p:nvPr>
            <p:ph idx="1"/>
          </p:nvPr>
        </p:nvSpPr>
        <p:spPr/>
        <p:txBody>
          <a:bodyPr/>
          <a:lstStyle/>
          <a:p>
            <a:pPr marL="285750" indent="-285750">
              <a:lnSpc>
                <a:spcPct val="80000"/>
              </a:lnSpc>
              <a:buFont typeface="Wingdings" panose="05000000000000000000" charset="0"/>
              <a:buChar char="n"/>
              <a:defRPr/>
            </a:pPr>
            <a:r>
              <a:rPr lang="en-US" altLang="zh-CN" sz="1800" noProof="1">
                <a:latin typeface="宋体" panose="02010600030101010101" pitchFamily="2" charset="-122"/>
              </a:rPr>
              <a:t>ord()</a:t>
            </a:r>
            <a:r>
              <a:rPr lang="zh-CN" altLang="en-US" sz="1800" noProof="1">
                <a:latin typeface="宋体" panose="02010600030101010101" pitchFamily="2" charset="-122"/>
              </a:rPr>
              <a:t>和</a:t>
            </a:r>
            <a:r>
              <a:rPr lang="en-US" altLang="zh-CN" sz="1800" noProof="1">
                <a:latin typeface="宋体" panose="02010600030101010101" pitchFamily="2" charset="-122"/>
              </a:rPr>
              <a:t>chr()</a:t>
            </a:r>
            <a:r>
              <a:rPr lang="zh-CN" altLang="en-US" sz="1800" noProof="1">
                <a:latin typeface="宋体" panose="02010600030101010101" pitchFamily="2" charset="-122"/>
              </a:rPr>
              <a:t>是一对功能相反的函数，</a:t>
            </a:r>
            <a:r>
              <a:rPr lang="en-US" altLang="zh-CN" sz="1800" noProof="1">
                <a:latin typeface="宋体" panose="02010600030101010101" pitchFamily="2" charset="-122"/>
              </a:rPr>
              <a:t>ord()</a:t>
            </a:r>
            <a:r>
              <a:rPr lang="zh-CN" altLang="en-US" sz="1800" noProof="1">
                <a:latin typeface="宋体" panose="02010600030101010101" pitchFamily="2" charset="-122"/>
              </a:rPr>
              <a:t>用来返回单个字符的序数或</a:t>
            </a:r>
            <a:r>
              <a:rPr lang="en-US" altLang="zh-CN" sz="1800" noProof="1">
                <a:latin typeface="宋体" panose="02010600030101010101" pitchFamily="2" charset="-122"/>
              </a:rPr>
              <a:t>Unicode</a:t>
            </a:r>
            <a:r>
              <a:rPr lang="zh-CN" altLang="en-US" sz="1800" noProof="1">
                <a:latin typeface="宋体" panose="02010600030101010101" pitchFamily="2" charset="-122"/>
              </a:rPr>
              <a:t>码，而</a:t>
            </a:r>
            <a:r>
              <a:rPr lang="en-US" altLang="zh-CN" sz="1800" noProof="1">
                <a:latin typeface="宋体" panose="02010600030101010101" pitchFamily="2" charset="-122"/>
              </a:rPr>
              <a:t>chr()</a:t>
            </a:r>
            <a:r>
              <a:rPr lang="zh-CN" altLang="en-US" sz="1800" noProof="1">
                <a:latin typeface="宋体" panose="02010600030101010101" pitchFamily="2" charset="-122"/>
              </a:rPr>
              <a:t>则用来返回某序数对应的字符，</a:t>
            </a:r>
            <a:r>
              <a:rPr lang="en-US" altLang="zh-CN" sz="1800" noProof="1">
                <a:latin typeface="宋体" panose="02010600030101010101" pitchFamily="2" charset="-122"/>
              </a:rPr>
              <a:t>str()</a:t>
            </a:r>
            <a:r>
              <a:rPr lang="zh-CN" altLang="en-US" sz="1800" noProof="1">
                <a:latin typeface="宋体" panose="02010600030101010101" pitchFamily="2" charset="-122"/>
              </a:rPr>
              <a:t>则直接将其任意类型参数转换为字符串。</a:t>
            </a:r>
          </a:p>
          <a:p>
            <a:pPr marL="1905" indent="-344805">
              <a:lnSpc>
                <a:spcPct val="80000"/>
              </a:lnSpc>
              <a:buFont typeface="Wingdings" pitchFamily="2" charset="2"/>
              <a:buNone/>
              <a:defRPr/>
            </a:pPr>
            <a:r>
              <a:rPr lang="en-US" altLang="zh-CN" sz="1400" noProof="1">
                <a:latin typeface="宋体" panose="02010600030101010101" pitchFamily="2" charset="-122"/>
              </a:rPr>
              <a:t>&gt;&gt;&gt; ord('a')</a:t>
            </a:r>
          </a:p>
          <a:p>
            <a:pPr marL="1905" indent="-344805">
              <a:lnSpc>
                <a:spcPct val="80000"/>
              </a:lnSpc>
              <a:buFont typeface="Wingdings" pitchFamily="2" charset="2"/>
              <a:buNone/>
              <a:defRPr/>
            </a:pPr>
            <a:r>
              <a:rPr lang="en-US" altLang="zh-CN" sz="1400" noProof="1">
                <a:latin typeface="宋体" panose="02010600030101010101" pitchFamily="2" charset="-122"/>
              </a:rPr>
              <a:t>97</a:t>
            </a:r>
          </a:p>
          <a:p>
            <a:pPr marL="1905" indent="-344805">
              <a:lnSpc>
                <a:spcPct val="80000"/>
              </a:lnSpc>
              <a:buFont typeface="Wingdings" pitchFamily="2" charset="2"/>
              <a:buNone/>
              <a:defRPr/>
            </a:pPr>
            <a:r>
              <a:rPr lang="en-US" altLang="zh-CN" sz="1400" noProof="1">
                <a:latin typeface="宋体" panose="02010600030101010101" pitchFamily="2" charset="-122"/>
              </a:rPr>
              <a:t>&gt;&gt;&gt; chr(65)</a:t>
            </a:r>
          </a:p>
          <a:p>
            <a:pPr marL="1905" indent="-344805">
              <a:lnSpc>
                <a:spcPct val="80000"/>
              </a:lnSpc>
              <a:buFont typeface="Wingdings" pitchFamily="2" charset="2"/>
              <a:buNone/>
              <a:defRPr/>
            </a:pPr>
            <a:r>
              <a:rPr lang="en-US" altLang="zh-CN" sz="1400" noProof="1">
                <a:latin typeface="宋体" panose="02010600030101010101" pitchFamily="2" charset="-122"/>
              </a:rPr>
              <a:t>'A'</a:t>
            </a:r>
          </a:p>
          <a:p>
            <a:pPr marL="1905" indent="-344805">
              <a:lnSpc>
                <a:spcPct val="80000"/>
              </a:lnSpc>
              <a:buFont typeface="Wingdings" pitchFamily="2" charset="2"/>
              <a:buNone/>
              <a:defRPr/>
            </a:pPr>
            <a:r>
              <a:rPr lang="en-US" altLang="zh-CN" sz="1400" noProof="1">
                <a:latin typeface="宋体" panose="02010600030101010101" pitchFamily="2" charset="-122"/>
              </a:rPr>
              <a:t>&gt;&gt;&gt; chr(ord('A')+1)</a:t>
            </a:r>
          </a:p>
          <a:p>
            <a:pPr marL="1905" indent="-344805">
              <a:lnSpc>
                <a:spcPct val="80000"/>
              </a:lnSpc>
              <a:buFont typeface="Wingdings" pitchFamily="2" charset="2"/>
              <a:buNone/>
              <a:defRPr/>
            </a:pPr>
            <a:r>
              <a:rPr lang="en-US" altLang="zh-CN" sz="1400" noProof="1">
                <a:latin typeface="宋体" panose="02010600030101010101" pitchFamily="2" charset="-122"/>
              </a:rPr>
              <a:t>'B'</a:t>
            </a:r>
          </a:p>
          <a:p>
            <a:pPr marL="1905" indent="-344805">
              <a:lnSpc>
                <a:spcPct val="80000"/>
              </a:lnSpc>
              <a:buFont typeface="Wingdings" pitchFamily="2" charset="2"/>
              <a:buNone/>
              <a:defRPr/>
            </a:pPr>
            <a:r>
              <a:rPr lang="en-US" altLang="zh-CN" sz="1400" noProof="1">
                <a:latin typeface="宋体" panose="02010600030101010101" pitchFamily="2" charset="-122"/>
              </a:rPr>
              <a:t>&gt;&gt;&gt; str(1)</a:t>
            </a:r>
          </a:p>
          <a:p>
            <a:pPr marL="1905" indent="-344805">
              <a:lnSpc>
                <a:spcPct val="80000"/>
              </a:lnSpc>
              <a:buFont typeface="Wingdings" pitchFamily="2" charset="2"/>
              <a:buNone/>
              <a:defRPr/>
            </a:pPr>
            <a:r>
              <a:rPr lang="en-US" altLang="zh-CN" sz="1400" noProof="1">
                <a:latin typeface="宋体" panose="02010600030101010101" pitchFamily="2" charset="-122"/>
              </a:rPr>
              <a:t>'1'</a:t>
            </a:r>
          </a:p>
          <a:p>
            <a:pPr marL="1905" indent="-344805">
              <a:lnSpc>
                <a:spcPct val="80000"/>
              </a:lnSpc>
              <a:buFont typeface="Wingdings" pitchFamily="2" charset="2"/>
              <a:buNone/>
              <a:defRPr/>
            </a:pPr>
            <a:r>
              <a:rPr lang="en-US" altLang="zh-CN" sz="1400" noProof="1">
                <a:latin typeface="宋体" panose="02010600030101010101" pitchFamily="2" charset="-122"/>
              </a:rPr>
              <a:t>&gt;&gt;&gt; str(1234)</a:t>
            </a:r>
          </a:p>
          <a:p>
            <a:pPr marL="1905" indent="-344805">
              <a:lnSpc>
                <a:spcPct val="80000"/>
              </a:lnSpc>
              <a:buFont typeface="Wingdings" pitchFamily="2" charset="2"/>
              <a:buNone/>
              <a:defRPr/>
            </a:pPr>
            <a:r>
              <a:rPr lang="en-US" altLang="zh-CN" sz="1400" noProof="1">
                <a:latin typeface="宋体" panose="02010600030101010101" pitchFamily="2" charset="-122"/>
              </a:rPr>
              <a:t>'1234'</a:t>
            </a:r>
          </a:p>
          <a:p>
            <a:pPr marL="1905" indent="-344805">
              <a:lnSpc>
                <a:spcPct val="80000"/>
              </a:lnSpc>
              <a:buFont typeface="Wingdings" pitchFamily="2" charset="2"/>
              <a:buNone/>
              <a:defRPr/>
            </a:pPr>
            <a:r>
              <a:rPr lang="en-US" altLang="zh-CN" sz="1400" noProof="1">
                <a:latin typeface="宋体" panose="02010600030101010101" pitchFamily="2" charset="-122"/>
              </a:rPr>
              <a:t>&gt;&gt;&gt; str([1,2,3])</a:t>
            </a:r>
          </a:p>
          <a:p>
            <a:pPr marL="1905" indent="-344805">
              <a:lnSpc>
                <a:spcPct val="80000"/>
              </a:lnSpc>
              <a:buFont typeface="Wingdings" pitchFamily="2" charset="2"/>
              <a:buNone/>
              <a:defRPr/>
            </a:pPr>
            <a:r>
              <a:rPr lang="en-US" altLang="zh-CN" sz="1400" noProof="1">
                <a:latin typeface="宋体" panose="02010600030101010101" pitchFamily="2" charset="-122"/>
              </a:rPr>
              <a:t>'[1, 2, 3]'</a:t>
            </a:r>
          </a:p>
          <a:p>
            <a:pPr marL="1905" indent="-344805">
              <a:lnSpc>
                <a:spcPct val="80000"/>
              </a:lnSpc>
              <a:buFont typeface="Wingdings" pitchFamily="2" charset="2"/>
              <a:buNone/>
              <a:defRPr/>
            </a:pPr>
            <a:r>
              <a:rPr lang="en-US" altLang="zh-CN" sz="1400" noProof="1">
                <a:latin typeface="宋体" panose="02010600030101010101" pitchFamily="2" charset="-122"/>
              </a:rPr>
              <a:t>&gt;&gt;&gt; str((1,2,3))</a:t>
            </a:r>
          </a:p>
          <a:p>
            <a:pPr marL="1905" indent="-344805">
              <a:lnSpc>
                <a:spcPct val="80000"/>
              </a:lnSpc>
              <a:buFont typeface="Wingdings" pitchFamily="2" charset="2"/>
              <a:buNone/>
              <a:defRPr/>
            </a:pPr>
            <a:r>
              <a:rPr lang="en-US" altLang="zh-CN" sz="1400" noProof="1">
                <a:latin typeface="宋体" panose="02010600030101010101" pitchFamily="2" charset="-122"/>
              </a:rPr>
              <a:t>'(1, 2, 3)'</a:t>
            </a:r>
          </a:p>
          <a:p>
            <a:pPr marL="1905" indent="-344805">
              <a:lnSpc>
                <a:spcPct val="80000"/>
              </a:lnSpc>
              <a:buFont typeface="Wingdings" pitchFamily="2" charset="2"/>
              <a:buNone/>
              <a:defRPr/>
            </a:pPr>
            <a:r>
              <a:rPr lang="en-US" altLang="zh-CN" sz="1400" noProof="1">
                <a:latin typeface="宋体" panose="02010600030101010101" pitchFamily="2" charset="-122"/>
              </a:rPr>
              <a:t>&gt;&gt;&gt; str({1,2,3})</a:t>
            </a:r>
          </a:p>
          <a:p>
            <a:pPr marL="1905" indent="-344805">
              <a:lnSpc>
                <a:spcPct val="80000"/>
              </a:lnSpc>
              <a:buFont typeface="Wingdings" pitchFamily="2" charset="2"/>
              <a:buNone/>
              <a:defRPr/>
            </a:pPr>
            <a:r>
              <a:rPr lang="en-US" altLang="zh-CN" sz="1400" noProof="1">
                <a:latin typeface="宋体" panose="02010600030101010101" pitchFamily="2" charset="-122"/>
              </a:rPr>
              <a:t>'set([1, 2,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8193"/>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a:defRPr/>
            </a:pPr>
            <a:r>
              <a:rPr lang="en-US" altLang="zh-CN" smtClean="0">
                <a:latin typeface="Times New Roman" pitchFamily="18" charset="0"/>
              </a:rPr>
              <a:t>1.1 </a:t>
            </a:r>
            <a:r>
              <a:rPr lang="zh-CN" altLang="en-US" smtClean="0">
                <a:latin typeface="Times New Roman" pitchFamily="18" charset="0"/>
              </a:rPr>
              <a:t>如何选择</a:t>
            </a:r>
            <a:r>
              <a:rPr lang="en-US" altLang="zh-CN" smtClean="0">
                <a:latin typeface="Times New Roman" pitchFamily="18" charset="0"/>
              </a:rPr>
              <a:t>Python</a:t>
            </a:r>
            <a:r>
              <a:rPr lang="zh-CN" altLang="en-US" smtClean="0">
                <a:latin typeface="Times New Roman" pitchFamily="18" charset="0"/>
              </a:rPr>
              <a:t>版本</a:t>
            </a:r>
          </a:p>
        </p:txBody>
      </p:sp>
      <p:sp>
        <p:nvSpPr>
          <p:cNvPr id="22530" name="文本占位符 8194"/>
          <p:cNvSpPr>
            <a:spLocks noGrp="1" noChangeArrowheads="1"/>
          </p:cNvSpPr>
          <p:nvPr>
            <p:ph idx="1"/>
          </p:nvPr>
        </p:nvSpPr>
        <p:spPr bwMode="auto"/>
        <p:txBody>
          <a:bodyPr vert="horz" wrap="square" lIns="91440" tIns="45720" rIns="91440" bIns="45720" numCol="1" anchor="t" anchorCtr="0" compatLnSpc="1">
            <a:prstTxWarp prst="textNoShape">
              <a:avLst/>
            </a:prstTxWarp>
          </a:bodyPr>
          <a:lstStyle/>
          <a:p>
            <a:pPr>
              <a:defRPr/>
            </a:pPr>
            <a:r>
              <a:rPr lang="zh-CN" altLang="en-US" sz="2400" smtClean="0">
                <a:latin typeface="宋体" pitchFamily="2" charset="-122"/>
              </a:rPr>
              <a:t>安装好</a:t>
            </a:r>
            <a:r>
              <a:rPr lang="en-US" altLang="zh-CN" sz="2400" smtClean="0">
                <a:latin typeface="宋体" pitchFamily="2" charset="-122"/>
              </a:rPr>
              <a:t>Python</a:t>
            </a:r>
            <a:r>
              <a:rPr lang="zh-CN" altLang="en-US" sz="2400" smtClean="0">
                <a:latin typeface="宋体" pitchFamily="2" charset="-122"/>
              </a:rPr>
              <a:t>以后，在“开始”菜单中启动“</a:t>
            </a:r>
            <a:r>
              <a:rPr lang="en-US" altLang="zh-CN" sz="2400" smtClean="0">
                <a:latin typeface="宋体" pitchFamily="2" charset="-122"/>
              </a:rPr>
              <a:t>IDLE</a:t>
            </a:r>
            <a:r>
              <a:rPr lang="zh-CN" altLang="en-US" sz="2400" smtClean="0">
                <a:latin typeface="宋体" pitchFamily="2" charset="-122"/>
              </a:rPr>
              <a:t>（</a:t>
            </a:r>
            <a:r>
              <a:rPr lang="en-US" altLang="zh-CN" sz="2400" smtClean="0">
                <a:latin typeface="宋体" pitchFamily="2" charset="-122"/>
              </a:rPr>
              <a:t>Python GUI</a:t>
            </a:r>
            <a:r>
              <a:rPr lang="zh-CN" altLang="en-US" sz="2400" smtClean="0">
                <a:latin typeface="宋体" pitchFamily="2" charset="-122"/>
              </a:rPr>
              <a:t>）”即可启动</a:t>
            </a:r>
            <a:r>
              <a:rPr lang="en-US" altLang="zh-CN" sz="2400" smtClean="0">
                <a:latin typeface="宋体" pitchFamily="2" charset="-122"/>
              </a:rPr>
              <a:t>Python</a:t>
            </a:r>
            <a:r>
              <a:rPr lang="zh-CN" altLang="en-US" sz="2400" smtClean="0">
                <a:latin typeface="宋体" pitchFamily="2" charset="-122"/>
              </a:rPr>
              <a:t>解释器并可以看到当前安装的</a:t>
            </a:r>
            <a:r>
              <a:rPr lang="en-US" altLang="zh-CN" sz="2400" smtClean="0">
                <a:latin typeface="宋体" pitchFamily="2" charset="-122"/>
              </a:rPr>
              <a:t>Python</a:t>
            </a:r>
            <a:r>
              <a:rPr lang="zh-CN" altLang="en-US" sz="2400" smtClean="0">
                <a:latin typeface="宋体" pitchFamily="2" charset="-122"/>
              </a:rPr>
              <a:t>版本号，如图</a:t>
            </a:r>
            <a:r>
              <a:rPr lang="en-US" altLang="zh-CN" sz="2400" smtClean="0">
                <a:latin typeface="宋体" pitchFamily="2" charset="-122"/>
              </a:rPr>
              <a:t>1-1</a:t>
            </a:r>
            <a:r>
              <a:rPr lang="zh-CN" altLang="en-US" sz="2400" smtClean="0">
                <a:latin typeface="宋体" pitchFamily="2" charset="-122"/>
              </a:rPr>
              <a:t>和图</a:t>
            </a:r>
            <a:r>
              <a:rPr lang="en-US" altLang="zh-CN" sz="2400" smtClean="0">
                <a:latin typeface="宋体" pitchFamily="2" charset="-122"/>
              </a:rPr>
              <a:t>1-2</a:t>
            </a:r>
            <a:r>
              <a:rPr lang="zh-CN" altLang="en-US" sz="2400" smtClean="0">
                <a:latin typeface="宋体" pitchFamily="2" charset="-122"/>
              </a:rPr>
              <a:t>所示。</a:t>
            </a:r>
          </a:p>
          <a:p>
            <a:pPr>
              <a:defRPr/>
            </a:pPr>
            <a:r>
              <a:rPr lang="zh-CN" altLang="en-US" sz="2400" smtClean="0">
                <a:latin typeface="宋体" pitchFamily="2" charset="-122"/>
              </a:rPr>
              <a:t>如果您喜欢的话，也可以启动“</a:t>
            </a:r>
            <a:r>
              <a:rPr lang="en-US" altLang="zh-CN" sz="2400" smtClean="0">
                <a:latin typeface="宋体" pitchFamily="2" charset="-122"/>
              </a:rPr>
              <a:t>Python</a:t>
            </a:r>
            <a:r>
              <a:rPr lang="zh-CN" altLang="en-US" sz="2400" smtClean="0">
                <a:latin typeface="宋体" pitchFamily="2" charset="-122"/>
              </a:rPr>
              <a:t>（</a:t>
            </a:r>
            <a:r>
              <a:rPr lang="en-US" altLang="zh-CN" sz="2400" smtClean="0">
                <a:latin typeface="宋体" pitchFamily="2" charset="-122"/>
              </a:rPr>
              <a:t>command line</a:t>
            </a:r>
            <a:r>
              <a:rPr lang="zh-CN" altLang="en-US" sz="2400" smtClean="0">
                <a:latin typeface="宋体" pitchFamily="2" charset="-122"/>
              </a:rPr>
              <a:t>）”来开始美妙的</a:t>
            </a:r>
            <a:r>
              <a:rPr lang="en-US" altLang="zh-CN" sz="2400" smtClean="0">
                <a:latin typeface="宋体" pitchFamily="2" charset="-122"/>
              </a:rPr>
              <a:t>Python</a:t>
            </a:r>
            <a:r>
              <a:rPr lang="zh-CN" altLang="en-US" sz="2400" smtClean="0">
                <a:latin typeface="宋体" pitchFamily="2" charset="-122"/>
              </a:rPr>
              <a:t>之旅。</a:t>
            </a:r>
          </a:p>
          <a:p>
            <a:pPr>
              <a:defRPr/>
            </a:pPr>
            <a:r>
              <a:rPr lang="zh-CN" altLang="en-US" sz="2400" smtClean="0">
                <a:latin typeface="宋体" pitchFamily="2" charset="-122"/>
              </a:rPr>
              <a:t>在“</a:t>
            </a:r>
            <a:r>
              <a:rPr lang="en-US" altLang="zh-CN" sz="2400" smtClean="0">
                <a:latin typeface="宋体" pitchFamily="2" charset="-122"/>
              </a:rPr>
              <a:t>IDLE</a:t>
            </a:r>
            <a:r>
              <a:rPr lang="zh-CN" altLang="en-US" sz="2400" smtClean="0">
                <a:latin typeface="宋体" pitchFamily="2" charset="-122"/>
              </a:rPr>
              <a:t>（</a:t>
            </a:r>
            <a:r>
              <a:rPr lang="en-US" altLang="zh-CN" sz="2400" smtClean="0">
                <a:latin typeface="宋体" pitchFamily="2" charset="-122"/>
              </a:rPr>
              <a:t>Python GUI</a:t>
            </a:r>
            <a:r>
              <a:rPr lang="zh-CN" altLang="en-US" sz="2400" smtClean="0">
                <a:latin typeface="宋体" pitchFamily="2" charset="-122"/>
              </a:rPr>
              <a:t>）”和“</a:t>
            </a:r>
            <a:r>
              <a:rPr lang="en-US" altLang="zh-CN" sz="2400" smtClean="0">
                <a:latin typeface="宋体" pitchFamily="2" charset="-122"/>
              </a:rPr>
              <a:t>Python</a:t>
            </a:r>
            <a:r>
              <a:rPr lang="zh-CN" altLang="en-US" sz="2400" smtClean="0">
                <a:latin typeface="宋体" pitchFamily="2" charset="-122"/>
              </a:rPr>
              <a:t>（</a:t>
            </a:r>
            <a:r>
              <a:rPr lang="en-US" altLang="zh-CN" sz="2400" smtClean="0">
                <a:latin typeface="宋体" pitchFamily="2" charset="-122"/>
              </a:rPr>
              <a:t>command line</a:t>
            </a:r>
            <a:r>
              <a:rPr lang="zh-CN" altLang="en-US" sz="2400" smtClean="0">
                <a:latin typeface="宋体" pitchFamily="2" charset="-122"/>
              </a:rPr>
              <a:t>）”两种界面中，都以三个大于号“</a:t>
            </a:r>
            <a:r>
              <a:rPr lang="en-US" altLang="zh-CN" sz="2400" smtClean="0">
                <a:latin typeface="宋体" pitchFamily="2" charset="-122"/>
              </a:rPr>
              <a:t>&gt;&gt;&gt;”</a:t>
            </a:r>
            <a:r>
              <a:rPr lang="zh-CN" altLang="en-US" sz="2400" smtClean="0">
                <a:latin typeface="宋体" pitchFamily="2" charset="-122"/>
              </a:rPr>
              <a:t>作为提示符，您可以在提示符后面输入要执行的语句。</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51201"/>
          <p:cNvSpPr>
            <a:spLocks noGrp="1"/>
          </p:cNvSpPr>
          <p:nvPr>
            <p:ph type="title"/>
          </p:nvPr>
        </p:nvSpPr>
        <p:spPr/>
        <p:txBody>
          <a:bodyPr/>
          <a:lstStyle/>
          <a:p>
            <a:pPr>
              <a:defRPr/>
            </a:pPr>
            <a:r>
              <a:rPr lang="en-US" altLang="x-none" noProof="1">
                <a:effectLst>
                  <a:outerShdw blurRad="38100" dist="38100" dir="2700000">
                    <a:srgbClr val="C0C0C0"/>
                  </a:outerShdw>
                </a:effectLst>
              </a:rPr>
              <a:t>1.</a:t>
            </a:r>
            <a:r>
              <a:rPr lang="zh-CN" altLang="en-US" noProof="1">
                <a:effectLst>
                  <a:outerShdw blurRad="38100" dist="38100" dir="2700000">
                    <a:srgbClr val="C0C0C0"/>
                  </a:outerShdw>
                </a:effectLst>
              </a:rPr>
              <a:t>4</a:t>
            </a:r>
            <a:r>
              <a:rPr lang="en-US" altLang="x-none" noProof="1">
                <a:effectLst>
                  <a:outerShdw blurRad="38100" dist="38100" dir="2700000">
                    <a:srgbClr val="C0C0C0"/>
                  </a:outerShdw>
                </a:effectLst>
              </a:rPr>
              <a:t>.6  </a:t>
            </a:r>
            <a:r>
              <a:rPr lang="zh-CN" altLang="en-US" noProof="1">
                <a:effectLst>
                  <a:outerShdw blurRad="38100" dist="38100" dir="2700000">
                    <a:srgbClr val="C0C0C0"/>
                  </a:outerShdw>
                </a:effectLst>
              </a:rPr>
              <a:t>常用内置函数</a:t>
            </a:r>
          </a:p>
        </p:txBody>
      </p:sp>
      <p:sp>
        <p:nvSpPr>
          <p:cNvPr id="51203" name="文本占位符 51202"/>
          <p:cNvSpPr>
            <a:spLocks noGrp="1"/>
          </p:cNvSpPr>
          <p:nvPr>
            <p:ph idx="1"/>
          </p:nvPr>
        </p:nvSpPr>
        <p:spPr/>
        <p:txBody>
          <a:bodyPr/>
          <a:lstStyle/>
          <a:p>
            <a:pPr marL="285750" indent="-285750">
              <a:lnSpc>
                <a:spcPct val="80000"/>
              </a:lnSpc>
              <a:buFont typeface="Wingdings" panose="05000000000000000000" charset="0"/>
              <a:buChar char="n"/>
              <a:defRPr/>
            </a:pPr>
            <a:r>
              <a:rPr lang="en-US" altLang="zh-CN" sz="1800" noProof="1">
                <a:latin typeface="宋体" panose="02010600030101010101" pitchFamily="2" charset="-122"/>
              </a:rPr>
              <a:t>max()</a:t>
            </a:r>
            <a:r>
              <a:rPr lang="zh-CN" altLang="en-US" sz="1800" noProof="1">
                <a:latin typeface="宋体" panose="02010600030101010101" pitchFamily="2" charset="-122"/>
              </a:rPr>
              <a:t>、</a:t>
            </a:r>
            <a:r>
              <a:rPr lang="en-US" altLang="zh-CN" sz="1800" noProof="1">
                <a:latin typeface="宋体" panose="02010600030101010101" pitchFamily="2" charset="-122"/>
              </a:rPr>
              <a:t>min()</a:t>
            </a:r>
            <a:r>
              <a:rPr lang="zh-CN" altLang="en-US" sz="1800" noProof="1">
                <a:latin typeface="宋体" panose="02010600030101010101" pitchFamily="2" charset="-122"/>
              </a:rPr>
              <a:t>、</a:t>
            </a:r>
            <a:r>
              <a:rPr lang="en-US" altLang="zh-CN" sz="1800" noProof="1">
                <a:latin typeface="宋体" panose="02010600030101010101" pitchFamily="2" charset="-122"/>
              </a:rPr>
              <a:t>sum()</a:t>
            </a:r>
            <a:r>
              <a:rPr lang="zh-CN" altLang="en-US" sz="1800" noProof="1">
                <a:latin typeface="宋体" panose="02010600030101010101" pitchFamily="2" charset="-122"/>
              </a:rPr>
              <a:t>这三个内置函数分别用于计算列表、元组或其他可迭代对象中所有元素最大值、最小值以及所有元素之和，</a:t>
            </a:r>
            <a:r>
              <a:rPr lang="en-US" altLang="zh-CN" sz="1800" noProof="1">
                <a:latin typeface="宋体" panose="02010600030101010101" pitchFamily="2" charset="-122"/>
              </a:rPr>
              <a:t>sum()</a:t>
            </a:r>
            <a:r>
              <a:rPr lang="zh-CN" altLang="en-US" sz="1800" noProof="1">
                <a:latin typeface="宋体" panose="02010600030101010101" pitchFamily="2" charset="-122"/>
              </a:rPr>
              <a:t>只支持数值型元素的序列或可迭代对象，</a:t>
            </a:r>
            <a:r>
              <a:rPr lang="en-US" altLang="zh-CN" sz="1800" noProof="1">
                <a:latin typeface="宋体" panose="02010600030101010101" pitchFamily="2" charset="-122"/>
              </a:rPr>
              <a:t>max()</a:t>
            </a:r>
            <a:r>
              <a:rPr lang="zh-CN" altLang="en-US" sz="1800" noProof="1">
                <a:latin typeface="宋体" panose="02010600030101010101" pitchFamily="2" charset="-122"/>
              </a:rPr>
              <a:t>和</a:t>
            </a:r>
            <a:r>
              <a:rPr lang="en-US" altLang="zh-CN" sz="1800" noProof="1">
                <a:latin typeface="宋体" panose="02010600030101010101" pitchFamily="2" charset="-122"/>
              </a:rPr>
              <a:t>min()</a:t>
            </a:r>
            <a:r>
              <a:rPr lang="zh-CN" altLang="en-US" sz="1800" noProof="1">
                <a:latin typeface="宋体" panose="02010600030101010101" pitchFamily="2" charset="-122"/>
              </a:rPr>
              <a:t>则要求序列或可迭代对象中的元素之间可比较大小。例如下面的示例代码，首先使用列表推导式生成包含</a:t>
            </a:r>
            <a:r>
              <a:rPr lang="en-US" altLang="zh-CN" sz="1800" noProof="1">
                <a:latin typeface="宋体" panose="02010600030101010101" pitchFamily="2" charset="-122"/>
              </a:rPr>
              <a:t>10</a:t>
            </a:r>
            <a:r>
              <a:rPr lang="zh-CN" altLang="en-US" sz="1800" noProof="1">
                <a:latin typeface="宋体" panose="02010600030101010101" pitchFamily="2" charset="-122"/>
              </a:rPr>
              <a:t>个随机数的列表，然后分别计算该列表的最大值、最小值和所有元素之和。</a:t>
            </a:r>
          </a:p>
          <a:p>
            <a:pPr marL="1905" indent="-344805">
              <a:lnSpc>
                <a:spcPct val="80000"/>
              </a:lnSpc>
              <a:buFont typeface="Wingdings" pitchFamily="2" charset="2"/>
              <a:buNone/>
              <a:defRPr/>
            </a:pPr>
            <a:r>
              <a:rPr lang="en-US" altLang="zh-CN" sz="1800" noProof="1">
                <a:latin typeface="宋体" panose="02010600030101010101" pitchFamily="2" charset="-122"/>
              </a:rPr>
              <a:t>&gt;&gt;&gt; import random</a:t>
            </a:r>
          </a:p>
          <a:p>
            <a:pPr marL="1905" indent="-344805">
              <a:lnSpc>
                <a:spcPct val="80000"/>
              </a:lnSpc>
              <a:buFont typeface="Wingdings" pitchFamily="2" charset="2"/>
              <a:buNone/>
              <a:defRPr/>
            </a:pPr>
            <a:r>
              <a:rPr lang="en-US" altLang="zh-CN" sz="1800" noProof="1">
                <a:latin typeface="宋体" panose="02010600030101010101" pitchFamily="2" charset="-122"/>
              </a:rPr>
              <a:t>&gt;&gt;&gt; a = [random.randint(1,100) for i in range(10)]</a:t>
            </a:r>
          </a:p>
          <a:p>
            <a:pPr marL="1905" indent="-344805">
              <a:lnSpc>
                <a:spcPct val="80000"/>
              </a:lnSpc>
              <a:buFont typeface="Wingdings" pitchFamily="2" charset="2"/>
              <a:buNone/>
              <a:defRPr/>
            </a:pPr>
            <a:r>
              <a:rPr lang="en-US" altLang="zh-CN" sz="1800" noProof="1">
                <a:latin typeface="宋体" panose="02010600030101010101" pitchFamily="2" charset="-122"/>
              </a:rPr>
              <a:t>&gt;&gt;&gt; a</a:t>
            </a:r>
          </a:p>
          <a:p>
            <a:pPr marL="1905" indent="-344805">
              <a:lnSpc>
                <a:spcPct val="80000"/>
              </a:lnSpc>
              <a:buFont typeface="Wingdings" pitchFamily="2" charset="2"/>
              <a:buNone/>
              <a:defRPr/>
            </a:pPr>
            <a:r>
              <a:rPr lang="en-US" altLang="zh-CN" sz="1800" noProof="1">
                <a:latin typeface="宋体" panose="02010600030101010101" pitchFamily="2" charset="-122"/>
              </a:rPr>
              <a:t>[72, 26, 80, 65, 34, 86, 19, 74, 52, 40]</a:t>
            </a:r>
          </a:p>
          <a:p>
            <a:pPr marL="1905" indent="-344805">
              <a:lnSpc>
                <a:spcPct val="80000"/>
              </a:lnSpc>
              <a:buFont typeface="Wingdings" pitchFamily="2" charset="2"/>
              <a:buNone/>
              <a:defRPr/>
            </a:pPr>
            <a:r>
              <a:rPr lang="en-US" altLang="zh-CN" sz="1800" noProof="1">
                <a:latin typeface="宋体" panose="02010600030101010101" pitchFamily="2" charset="-122"/>
              </a:rPr>
              <a:t>&gt;&gt;&gt; print(max(a), min(a), sum(a))</a:t>
            </a:r>
          </a:p>
          <a:p>
            <a:pPr marL="1905" indent="-344805">
              <a:lnSpc>
                <a:spcPct val="80000"/>
              </a:lnSpc>
              <a:buFont typeface="Wingdings" pitchFamily="2" charset="2"/>
              <a:buNone/>
              <a:defRPr/>
            </a:pPr>
            <a:r>
              <a:rPr lang="en-US" altLang="zh-CN" sz="1800" noProof="1">
                <a:latin typeface="宋体" panose="02010600030101010101" pitchFamily="2" charset="-122"/>
              </a:rPr>
              <a:t>86 19 548</a:t>
            </a:r>
          </a:p>
          <a:p>
            <a:pPr marL="285750" indent="-285750">
              <a:lnSpc>
                <a:spcPct val="80000"/>
              </a:lnSpc>
              <a:buFont typeface="Wingdings" panose="05000000000000000000" charset="0"/>
              <a:buChar char="n"/>
              <a:defRPr/>
            </a:pPr>
            <a:r>
              <a:rPr lang="zh-CN" altLang="en-US" sz="1800" noProof="1">
                <a:latin typeface="宋体" panose="02010600030101010101" pitchFamily="2" charset="-122"/>
              </a:rPr>
              <a:t>如果需要计算该列表中的所有元素的平均值，可以直接使用下面的方法：</a:t>
            </a:r>
          </a:p>
          <a:p>
            <a:pPr marL="1905" indent="-344805">
              <a:lnSpc>
                <a:spcPct val="80000"/>
              </a:lnSpc>
              <a:buFont typeface="Wingdings" pitchFamily="2" charset="2"/>
              <a:buNone/>
              <a:defRPr/>
            </a:pPr>
            <a:r>
              <a:rPr lang="en-US" altLang="zh-CN" sz="1800" noProof="1">
                <a:latin typeface="宋体" panose="02010600030101010101" pitchFamily="2" charset="-122"/>
              </a:rPr>
              <a:t>&gt;&gt;&gt; a = [72, 26, 80, 65, 34, 86, 19, 74, 52, 40]</a:t>
            </a:r>
          </a:p>
          <a:p>
            <a:pPr marL="1905" indent="-344805">
              <a:lnSpc>
                <a:spcPct val="80000"/>
              </a:lnSpc>
              <a:buFont typeface="Wingdings" pitchFamily="2" charset="2"/>
              <a:buNone/>
              <a:defRPr/>
            </a:pPr>
            <a:r>
              <a:rPr lang="en-US" altLang="zh-CN" sz="1800" noProof="1">
                <a:latin typeface="宋体" panose="02010600030101010101" pitchFamily="2" charset="-122"/>
              </a:rPr>
              <a:t>&gt;&gt;&gt; sum(a)*1.0/len(a) #Python 2.7.11</a:t>
            </a:r>
          </a:p>
          <a:p>
            <a:pPr marL="1905" indent="-344805">
              <a:lnSpc>
                <a:spcPct val="80000"/>
              </a:lnSpc>
              <a:buFont typeface="Wingdings" pitchFamily="2" charset="2"/>
              <a:buNone/>
              <a:defRPr/>
            </a:pPr>
            <a:r>
              <a:rPr lang="en-US" altLang="zh-CN" sz="1800" noProof="1">
                <a:latin typeface="宋体" panose="02010600030101010101" pitchFamily="2" charset="-122"/>
              </a:rPr>
              <a:t>54.8</a:t>
            </a:r>
          </a:p>
          <a:p>
            <a:pPr marL="1905" indent="-344805">
              <a:lnSpc>
                <a:spcPct val="80000"/>
              </a:lnSpc>
              <a:buFont typeface="Wingdings" pitchFamily="2" charset="2"/>
              <a:buNone/>
              <a:defRPr/>
            </a:pPr>
            <a:r>
              <a:rPr lang="en-US" altLang="zh-CN" sz="1800" noProof="1">
                <a:latin typeface="宋体" panose="02010600030101010101" pitchFamily="2" charset="-122"/>
              </a:rPr>
              <a:t>&gt;&gt;&gt; sum(a)/len(a) #Python 3.5.1</a:t>
            </a:r>
          </a:p>
          <a:p>
            <a:pPr marL="1905" indent="-344805">
              <a:lnSpc>
                <a:spcPct val="80000"/>
              </a:lnSpc>
              <a:buFont typeface="Wingdings" pitchFamily="2" charset="2"/>
              <a:buNone/>
              <a:defRPr/>
            </a:pPr>
            <a:r>
              <a:rPr lang="en-US" altLang="zh-CN" sz="1800" noProof="1">
                <a:latin typeface="宋体" panose="02010600030101010101" pitchFamily="2" charset="-122"/>
              </a:rPr>
              <a:t>54.8</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52225"/>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a:defRPr/>
            </a:pPr>
            <a:r>
              <a:rPr lang="en-US" smtClean="0"/>
              <a:t>1.</a:t>
            </a:r>
            <a:r>
              <a:rPr lang="zh-CN" altLang="en-US" smtClean="0"/>
              <a:t>4</a:t>
            </a:r>
            <a:r>
              <a:rPr lang="en-US" smtClean="0"/>
              <a:t>.6  </a:t>
            </a:r>
            <a:r>
              <a:rPr lang="zh-CN" altLang="en-US" smtClean="0"/>
              <a:t>常用内置函数</a:t>
            </a:r>
          </a:p>
        </p:txBody>
      </p:sp>
      <p:sp>
        <p:nvSpPr>
          <p:cNvPr id="66562" name="文本占位符 52226"/>
          <p:cNvSpPr>
            <a:spLocks noGrp="1" noChangeArrowheads="1"/>
          </p:cNvSpPr>
          <p:nvPr>
            <p:ph idx="1"/>
          </p:nvPr>
        </p:nvSpPr>
        <p:spPr bwMode="auto"/>
        <p:txBody>
          <a:bodyPr vert="horz" wrap="square" lIns="91440" tIns="45720" rIns="91440" bIns="45720" numCol="1" anchor="t" anchorCtr="0" compatLnSpc="1">
            <a:prstTxWarp prst="textNoShape">
              <a:avLst/>
            </a:prstTxWarp>
          </a:bodyPr>
          <a:lstStyle/>
          <a:p>
            <a:pPr>
              <a:defRPr/>
            </a:pPr>
            <a:r>
              <a:rPr lang="zh-CN" altLang="en-US" sz="2800" smtClean="0">
                <a:latin typeface="宋体" pitchFamily="2" charset="-122"/>
              </a:rPr>
              <a:t>使用dir()函数可以查看指定模块中包含的所有成员或者指定对象类型所支持的操作，而help()函数则返回指定模块或函数的说明文档。</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53249"/>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a:defRPr/>
            </a:pPr>
            <a:r>
              <a:rPr lang="en-US" smtClean="0"/>
              <a:t>1.</a:t>
            </a:r>
            <a:r>
              <a:rPr lang="zh-CN" altLang="en-US" smtClean="0"/>
              <a:t>4</a:t>
            </a:r>
            <a:r>
              <a:rPr lang="en-US" smtClean="0"/>
              <a:t>.7  </a:t>
            </a:r>
            <a:r>
              <a:rPr lang="zh-CN" altLang="en-US" smtClean="0"/>
              <a:t>对象的删除</a:t>
            </a:r>
          </a:p>
        </p:txBody>
      </p:sp>
      <p:sp>
        <p:nvSpPr>
          <p:cNvPr id="67586" name="文本占位符 53250"/>
          <p:cNvSpPr>
            <a:spLocks noGrp="1" noChangeArrowheads="1"/>
          </p:cNvSpPr>
          <p:nvPr>
            <p:ph idx="1"/>
          </p:nvPr>
        </p:nvSpPr>
        <p:spPr bwMode="auto"/>
        <p:txBody>
          <a:bodyPr vert="horz" wrap="square" lIns="91440" tIns="45720" rIns="91440" bIns="45720" numCol="1" anchor="t" anchorCtr="0" compatLnSpc="1">
            <a:prstTxWarp prst="textNoShape">
              <a:avLst/>
            </a:prstTxWarp>
          </a:bodyPr>
          <a:lstStyle/>
          <a:p>
            <a:pPr>
              <a:lnSpc>
                <a:spcPct val="90000"/>
              </a:lnSpc>
              <a:defRPr/>
            </a:pPr>
            <a:r>
              <a:rPr lang="zh-CN" altLang="en-US" sz="2800" dirty="0" smtClean="0">
                <a:latin typeface="宋体" pitchFamily="2" charset="-122"/>
              </a:rPr>
              <a:t>在</a:t>
            </a:r>
            <a:r>
              <a:rPr lang="en-US" altLang="zh-CN" sz="2800" dirty="0" smtClean="0">
                <a:latin typeface="宋体" pitchFamily="2" charset="-122"/>
              </a:rPr>
              <a:t>Python</a:t>
            </a:r>
            <a:r>
              <a:rPr lang="zh-CN" altLang="en-US" sz="2800" dirty="0" smtClean="0">
                <a:latin typeface="宋体" pitchFamily="2" charset="-122"/>
              </a:rPr>
              <a:t>中具有自动内存管理功能，</a:t>
            </a:r>
            <a:r>
              <a:rPr lang="en-US" altLang="zh-CN" sz="2800" dirty="0" smtClean="0">
                <a:latin typeface="宋体" pitchFamily="2" charset="-122"/>
              </a:rPr>
              <a:t>Python</a:t>
            </a:r>
            <a:r>
              <a:rPr lang="zh-CN" altLang="en-US" sz="2800" dirty="0" smtClean="0">
                <a:latin typeface="宋体" pitchFamily="2" charset="-122"/>
              </a:rPr>
              <a:t>解释器会跟踪所有的值，一旦发现某个值不再有任何变量指向，将会自动删除该值。尽管如此，自动内存管理或者垃圾回收机制并不能保证及时释放内存。显式释放自己申请的资源是程序员的好习惯之一，也是程序员素养的重要体现之一。</a:t>
            </a:r>
          </a:p>
          <a:p>
            <a:pPr>
              <a:lnSpc>
                <a:spcPct val="90000"/>
              </a:lnSpc>
              <a:defRPr/>
            </a:pPr>
            <a:r>
              <a:rPr lang="zh-CN" altLang="en-US" sz="2800" dirty="0" smtClean="0">
                <a:latin typeface="宋体" pitchFamily="2" charset="-122"/>
              </a:rPr>
              <a:t>在</a:t>
            </a:r>
            <a:r>
              <a:rPr lang="en-US" altLang="zh-CN" sz="2800" dirty="0" smtClean="0">
                <a:latin typeface="宋体" pitchFamily="2" charset="-122"/>
              </a:rPr>
              <a:t>Python</a:t>
            </a:r>
            <a:r>
              <a:rPr lang="zh-CN" altLang="en-US" sz="2800" dirty="0" smtClean="0">
                <a:latin typeface="宋体" pitchFamily="2" charset="-122"/>
              </a:rPr>
              <a:t>中，可以使用</a:t>
            </a:r>
            <a:r>
              <a:rPr lang="en-US" altLang="zh-CN" sz="2800" dirty="0" smtClean="0">
                <a:latin typeface="宋体" pitchFamily="2" charset="-122"/>
              </a:rPr>
              <a:t>del</a:t>
            </a:r>
            <a:r>
              <a:rPr lang="zh-CN" altLang="en-US" sz="2800" dirty="0" smtClean="0">
                <a:latin typeface="宋体" pitchFamily="2" charset="-122"/>
              </a:rPr>
              <a:t>命令来显式删除对象并解除与值之间的指向关系。删除对象时，如果其指向的值还有别的变量指向则不删除该值，如果删除对象后该值不再有其他变量指向，则删除该值。</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54273"/>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a:defRPr/>
            </a:pPr>
            <a:r>
              <a:rPr lang="en-US" dirty="0" smtClean="0"/>
              <a:t>1.</a:t>
            </a:r>
            <a:r>
              <a:rPr lang="zh-CN" altLang="en-US" dirty="0" smtClean="0"/>
              <a:t>4</a:t>
            </a:r>
            <a:r>
              <a:rPr lang="en-US" dirty="0" smtClean="0"/>
              <a:t>.7  </a:t>
            </a:r>
            <a:r>
              <a:rPr lang="zh-CN" altLang="en-US" dirty="0" smtClean="0"/>
              <a:t>对象的删除</a:t>
            </a:r>
          </a:p>
        </p:txBody>
      </p:sp>
      <p:sp>
        <p:nvSpPr>
          <p:cNvPr id="68610" name="文本占位符 54274"/>
          <p:cNvSpPr>
            <a:spLocks noGrp="1" noChangeArrowheads="1"/>
          </p:cNvSpPr>
          <p:nvPr>
            <p:ph idx="1"/>
          </p:nvPr>
        </p:nvSpPr>
        <p:spPr bwMode="auto"/>
        <p:txBody>
          <a:bodyPr vert="horz" wrap="square" lIns="91440" tIns="45720" rIns="91440" bIns="45720" numCol="1" anchor="t" anchorCtr="0" compatLnSpc="1">
            <a:prstTxWarp prst="textNoShape">
              <a:avLst/>
            </a:prstTxWarp>
          </a:bodyPr>
          <a:lstStyle/>
          <a:p>
            <a:pPr>
              <a:lnSpc>
                <a:spcPct val="80000"/>
              </a:lnSpc>
              <a:buFont typeface="Wingdings" pitchFamily="2" charset="2"/>
              <a:buNone/>
              <a:defRPr/>
            </a:pPr>
            <a:r>
              <a:rPr lang="en-US" altLang="zh-CN" sz="1600" dirty="0" smtClean="0">
                <a:latin typeface="宋体" pitchFamily="2" charset="-122"/>
              </a:rPr>
              <a:t>&gt;&gt;&gt; x = [1,2,3,4,5,6]</a:t>
            </a:r>
          </a:p>
          <a:p>
            <a:pPr>
              <a:lnSpc>
                <a:spcPct val="80000"/>
              </a:lnSpc>
              <a:buFont typeface="Wingdings" pitchFamily="2" charset="2"/>
              <a:buNone/>
              <a:defRPr/>
            </a:pPr>
            <a:r>
              <a:rPr lang="en-US" altLang="zh-CN" sz="1600" dirty="0" smtClean="0">
                <a:latin typeface="宋体" pitchFamily="2" charset="-122"/>
              </a:rPr>
              <a:t>&gt;&gt;&gt; y = 3</a:t>
            </a:r>
          </a:p>
          <a:p>
            <a:pPr>
              <a:lnSpc>
                <a:spcPct val="80000"/>
              </a:lnSpc>
              <a:buFont typeface="Wingdings" pitchFamily="2" charset="2"/>
              <a:buNone/>
              <a:defRPr/>
            </a:pPr>
            <a:r>
              <a:rPr lang="en-US" altLang="zh-CN" sz="1600" dirty="0" smtClean="0">
                <a:latin typeface="宋体" pitchFamily="2" charset="-122"/>
              </a:rPr>
              <a:t>&gt;&gt;&gt; z = y</a:t>
            </a:r>
          </a:p>
          <a:p>
            <a:pPr>
              <a:lnSpc>
                <a:spcPct val="80000"/>
              </a:lnSpc>
              <a:buFont typeface="Wingdings" pitchFamily="2" charset="2"/>
              <a:buNone/>
              <a:defRPr/>
            </a:pPr>
            <a:r>
              <a:rPr lang="en-US" altLang="zh-CN" sz="1600" dirty="0" smtClean="0">
                <a:latin typeface="宋体" pitchFamily="2" charset="-122"/>
              </a:rPr>
              <a:t>&gt;&gt;&gt; print(y)</a:t>
            </a:r>
          </a:p>
          <a:p>
            <a:pPr>
              <a:lnSpc>
                <a:spcPct val="80000"/>
              </a:lnSpc>
              <a:buFont typeface="Wingdings" pitchFamily="2" charset="2"/>
              <a:buNone/>
              <a:defRPr/>
            </a:pPr>
            <a:r>
              <a:rPr lang="en-US" altLang="zh-CN" sz="1600" dirty="0" smtClean="0">
                <a:latin typeface="宋体" pitchFamily="2" charset="-122"/>
              </a:rPr>
              <a:t>3</a:t>
            </a:r>
          </a:p>
          <a:p>
            <a:pPr>
              <a:lnSpc>
                <a:spcPct val="80000"/>
              </a:lnSpc>
              <a:buFont typeface="Wingdings" pitchFamily="2" charset="2"/>
              <a:buNone/>
              <a:defRPr/>
            </a:pPr>
            <a:r>
              <a:rPr lang="en-US" altLang="zh-CN" sz="1600" dirty="0" smtClean="0">
                <a:latin typeface="宋体" pitchFamily="2" charset="-122"/>
              </a:rPr>
              <a:t>&gt;&gt;&gt; del y #</a:t>
            </a:r>
            <a:r>
              <a:rPr lang="zh-CN" altLang="en-US" sz="1600" dirty="0" smtClean="0">
                <a:latin typeface="宋体" pitchFamily="2" charset="-122"/>
              </a:rPr>
              <a:t>删除对象</a:t>
            </a:r>
          </a:p>
          <a:p>
            <a:pPr>
              <a:lnSpc>
                <a:spcPct val="80000"/>
              </a:lnSpc>
              <a:buFont typeface="Wingdings" pitchFamily="2" charset="2"/>
              <a:buNone/>
              <a:defRPr/>
            </a:pPr>
            <a:r>
              <a:rPr lang="en-US" altLang="zh-CN" sz="1600" dirty="0" smtClean="0">
                <a:latin typeface="宋体" pitchFamily="2" charset="-122"/>
              </a:rPr>
              <a:t>&gt;&gt;&gt; print(y)</a:t>
            </a:r>
          </a:p>
          <a:p>
            <a:pPr>
              <a:lnSpc>
                <a:spcPct val="80000"/>
              </a:lnSpc>
              <a:buFont typeface="Wingdings" pitchFamily="2" charset="2"/>
              <a:buNone/>
              <a:defRPr/>
            </a:pPr>
            <a:r>
              <a:rPr lang="en-US" altLang="zh-CN" sz="1600" dirty="0" err="1" smtClean="0">
                <a:latin typeface="宋体" pitchFamily="2" charset="-122"/>
              </a:rPr>
              <a:t>NameError</a:t>
            </a:r>
            <a:r>
              <a:rPr lang="en-US" altLang="zh-CN" sz="1600" dirty="0" smtClean="0">
                <a:latin typeface="宋体" pitchFamily="2" charset="-122"/>
              </a:rPr>
              <a:t>: name 'y' is not defined</a:t>
            </a:r>
          </a:p>
          <a:p>
            <a:pPr>
              <a:lnSpc>
                <a:spcPct val="80000"/>
              </a:lnSpc>
              <a:buFont typeface="Wingdings" pitchFamily="2" charset="2"/>
              <a:buNone/>
              <a:defRPr/>
            </a:pPr>
            <a:r>
              <a:rPr lang="en-US" altLang="zh-CN" sz="1600" dirty="0" smtClean="0">
                <a:latin typeface="宋体" pitchFamily="2" charset="-122"/>
              </a:rPr>
              <a:t>&gt;&gt;&gt; print(z)</a:t>
            </a:r>
          </a:p>
          <a:p>
            <a:pPr>
              <a:lnSpc>
                <a:spcPct val="80000"/>
              </a:lnSpc>
              <a:buFont typeface="Wingdings" pitchFamily="2" charset="2"/>
              <a:buNone/>
              <a:defRPr/>
            </a:pPr>
            <a:r>
              <a:rPr lang="en-US" altLang="zh-CN" sz="1600" dirty="0" smtClean="0">
                <a:latin typeface="宋体" pitchFamily="2" charset="-122"/>
              </a:rPr>
              <a:t>3</a:t>
            </a:r>
          </a:p>
          <a:p>
            <a:pPr>
              <a:lnSpc>
                <a:spcPct val="80000"/>
              </a:lnSpc>
              <a:buFont typeface="Wingdings" pitchFamily="2" charset="2"/>
              <a:buNone/>
              <a:defRPr/>
            </a:pPr>
            <a:r>
              <a:rPr lang="en-US" altLang="zh-CN" sz="1600" dirty="0" smtClean="0">
                <a:latin typeface="宋体" pitchFamily="2" charset="-122"/>
              </a:rPr>
              <a:t>&gt;&gt;&gt; del z</a:t>
            </a:r>
          </a:p>
          <a:p>
            <a:pPr>
              <a:lnSpc>
                <a:spcPct val="80000"/>
              </a:lnSpc>
              <a:buFont typeface="Wingdings" pitchFamily="2" charset="2"/>
              <a:buNone/>
              <a:defRPr/>
            </a:pPr>
            <a:r>
              <a:rPr lang="en-US" altLang="zh-CN" sz="1600" dirty="0" smtClean="0">
                <a:latin typeface="宋体" pitchFamily="2" charset="-122"/>
              </a:rPr>
              <a:t>&gt;&gt;&gt; print(z)</a:t>
            </a:r>
          </a:p>
          <a:p>
            <a:pPr>
              <a:lnSpc>
                <a:spcPct val="80000"/>
              </a:lnSpc>
              <a:buFont typeface="Wingdings" pitchFamily="2" charset="2"/>
              <a:buNone/>
              <a:defRPr/>
            </a:pPr>
            <a:r>
              <a:rPr lang="en-US" altLang="zh-CN" sz="1600" dirty="0" err="1" smtClean="0">
                <a:latin typeface="宋体" pitchFamily="2" charset="-122"/>
              </a:rPr>
              <a:t>NameError</a:t>
            </a:r>
            <a:r>
              <a:rPr lang="en-US" altLang="zh-CN" sz="1600" dirty="0" smtClean="0">
                <a:latin typeface="宋体" pitchFamily="2" charset="-122"/>
              </a:rPr>
              <a:t>: name 'z' is not defined</a:t>
            </a:r>
          </a:p>
          <a:p>
            <a:pPr>
              <a:lnSpc>
                <a:spcPct val="80000"/>
              </a:lnSpc>
              <a:buFont typeface="Wingdings" pitchFamily="2" charset="2"/>
              <a:buNone/>
              <a:defRPr/>
            </a:pPr>
            <a:r>
              <a:rPr lang="en-US" altLang="zh-CN" sz="1600" dirty="0" smtClean="0">
                <a:latin typeface="宋体" pitchFamily="2" charset="-122"/>
              </a:rPr>
              <a:t>&gt;&gt;&gt; del x[1] #</a:t>
            </a:r>
            <a:r>
              <a:rPr lang="zh-CN" altLang="en-US" sz="1600" dirty="0" smtClean="0">
                <a:latin typeface="宋体" pitchFamily="2" charset="-122"/>
              </a:rPr>
              <a:t>删除列表中指定元素</a:t>
            </a:r>
          </a:p>
          <a:p>
            <a:pPr>
              <a:lnSpc>
                <a:spcPct val="80000"/>
              </a:lnSpc>
              <a:buFont typeface="Wingdings" pitchFamily="2" charset="2"/>
              <a:buNone/>
              <a:defRPr/>
            </a:pPr>
            <a:r>
              <a:rPr lang="en-US" altLang="zh-CN" sz="1600" dirty="0" smtClean="0">
                <a:latin typeface="宋体" pitchFamily="2" charset="-122"/>
              </a:rPr>
              <a:t>&gt;&gt;&gt; print(x)</a:t>
            </a:r>
          </a:p>
          <a:p>
            <a:pPr>
              <a:lnSpc>
                <a:spcPct val="80000"/>
              </a:lnSpc>
              <a:buFont typeface="Wingdings" pitchFamily="2" charset="2"/>
              <a:buNone/>
              <a:defRPr/>
            </a:pPr>
            <a:r>
              <a:rPr lang="en-US" altLang="zh-CN" sz="1600" dirty="0" smtClean="0">
                <a:latin typeface="宋体" pitchFamily="2" charset="-122"/>
              </a:rPr>
              <a:t>[1, 3, 4, 5, 6]</a:t>
            </a:r>
          </a:p>
          <a:p>
            <a:pPr>
              <a:lnSpc>
                <a:spcPct val="80000"/>
              </a:lnSpc>
              <a:buFont typeface="Wingdings" pitchFamily="2" charset="2"/>
              <a:buNone/>
              <a:defRPr/>
            </a:pPr>
            <a:r>
              <a:rPr lang="en-US" altLang="zh-CN" sz="1600" dirty="0" smtClean="0">
                <a:latin typeface="宋体" pitchFamily="2" charset="-122"/>
              </a:rPr>
              <a:t>&gt;&gt;&gt; del x #</a:t>
            </a:r>
            <a:r>
              <a:rPr lang="zh-CN" altLang="en-US" sz="1600" dirty="0" smtClean="0">
                <a:latin typeface="宋体" pitchFamily="2" charset="-122"/>
              </a:rPr>
              <a:t>删除整个列表</a:t>
            </a:r>
          </a:p>
          <a:p>
            <a:pPr>
              <a:lnSpc>
                <a:spcPct val="80000"/>
              </a:lnSpc>
              <a:buFont typeface="Wingdings" pitchFamily="2" charset="2"/>
              <a:buNone/>
              <a:defRPr/>
            </a:pPr>
            <a:r>
              <a:rPr lang="en-US" altLang="zh-CN" sz="1600" dirty="0" smtClean="0">
                <a:latin typeface="宋体" pitchFamily="2" charset="-122"/>
              </a:rPr>
              <a:t>&gt;&gt;&gt; print(x)</a:t>
            </a:r>
          </a:p>
          <a:p>
            <a:pPr>
              <a:lnSpc>
                <a:spcPct val="80000"/>
              </a:lnSpc>
              <a:buFont typeface="Wingdings" pitchFamily="2" charset="2"/>
              <a:buNone/>
              <a:defRPr/>
            </a:pPr>
            <a:r>
              <a:rPr lang="en-US" altLang="zh-CN" sz="1600" dirty="0" err="1" smtClean="0">
                <a:latin typeface="宋体" pitchFamily="2" charset="-122"/>
              </a:rPr>
              <a:t>NameError</a:t>
            </a:r>
            <a:r>
              <a:rPr lang="en-US" altLang="zh-CN" sz="1600" dirty="0" smtClean="0">
                <a:latin typeface="宋体" pitchFamily="2" charset="-122"/>
              </a:rPr>
              <a:t>: name 'x' is not defined</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55297"/>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a:defRPr/>
            </a:pPr>
            <a:r>
              <a:rPr lang="en-US" smtClean="0"/>
              <a:t>1.</a:t>
            </a:r>
            <a:r>
              <a:rPr lang="zh-CN" altLang="en-US" smtClean="0"/>
              <a:t>4</a:t>
            </a:r>
            <a:r>
              <a:rPr lang="en-US" smtClean="0"/>
              <a:t>.7  </a:t>
            </a:r>
            <a:r>
              <a:rPr lang="zh-CN" altLang="en-US" smtClean="0"/>
              <a:t>对象的删除</a:t>
            </a:r>
          </a:p>
        </p:txBody>
      </p:sp>
      <p:sp>
        <p:nvSpPr>
          <p:cNvPr id="55299" name="文本占位符 55298"/>
          <p:cNvSpPr>
            <a:spLocks noGrp="1"/>
          </p:cNvSpPr>
          <p:nvPr>
            <p:ph idx="1"/>
          </p:nvPr>
        </p:nvSpPr>
        <p:spPr/>
        <p:txBody>
          <a:bodyPr/>
          <a:lstStyle/>
          <a:p>
            <a:pPr>
              <a:lnSpc>
                <a:spcPct val="80000"/>
              </a:lnSpc>
              <a:buFont typeface="Wingdings" panose="05000000000000000000" charset="0"/>
              <a:buChar char="n"/>
              <a:defRPr/>
            </a:pPr>
            <a:r>
              <a:rPr lang="en-US" altLang="zh-CN" sz="2400" noProof="1">
                <a:latin typeface="宋体" panose="02010600030101010101" pitchFamily="2" charset="-122"/>
              </a:rPr>
              <a:t>del</a:t>
            </a:r>
            <a:r>
              <a:rPr lang="zh-CN" altLang="en-US" sz="2400" noProof="1">
                <a:latin typeface="宋体" panose="02010600030101010101" pitchFamily="2" charset="-122"/>
              </a:rPr>
              <a:t>命令无法删除元组或字符串中的指定元素，而只可以删除整个元组或字符串，因为这两者均属于不可变序列。</a:t>
            </a:r>
          </a:p>
          <a:p>
            <a:pPr marL="1905" indent="-344805">
              <a:lnSpc>
                <a:spcPct val="80000"/>
              </a:lnSpc>
              <a:buFont typeface="Wingdings" pitchFamily="2" charset="2"/>
              <a:buNone/>
              <a:defRPr/>
            </a:pPr>
            <a:r>
              <a:rPr lang="en-US" altLang="zh-CN" sz="2000" noProof="1">
                <a:latin typeface="宋体" panose="02010600030101010101" pitchFamily="2" charset="-122"/>
              </a:rPr>
              <a:t>&gt;&gt;&gt; x = (1,2,3)</a:t>
            </a:r>
          </a:p>
          <a:p>
            <a:pPr marL="1905" indent="-344805">
              <a:lnSpc>
                <a:spcPct val="80000"/>
              </a:lnSpc>
              <a:buFont typeface="Wingdings" pitchFamily="2" charset="2"/>
              <a:buNone/>
              <a:defRPr/>
            </a:pPr>
            <a:r>
              <a:rPr lang="en-US" altLang="zh-CN" sz="2000" noProof="1">
                <a:latin typeface="宋体" panose="02010600030101010101" pitchFamily="2" charset="-122"/>
              </a:rPr>
              <a:t>&gt;&gt;&gt; del x[1]</a:t>
            </a:r>
          </a:p>
          <a:p>
            <a:pPr marL="1905" indent="-344805">
              <a:lnSpc>
                <a:spcPct val="80000"/>
              </a:lnSpc>
              <a:buFont typeface="Wingdings" pitchFamily="2" charset="2"/>
              <a:buNone/>
              <a:defRPr/>
            </a:pPr>
            <a:r>
              <a:rPr lang="en-US" altLang="zh-CN" sz="2000" noProof="1">
                <a:latin typeface="宋体" panose="02010600030101010101" pitchFamily="2" charset="-122"/>
              </a:rPr>
              <a:t>Traceback (most recent call last):</a:t>
            </a:r>
          </a:p>
          <a:p>
            <a:pPr marL="1905" indent="-344805">
              <a:lnSpc>
                <a:spcPct val="80000"/>
              </a:lnSpc>
              <a:buFont typeface="Wingdings" pitchFamily="2" charset="2"/>
              <a:buNone/>
              <a:defRPr/>
            </a:pPr>
            <a:r>
              <a:rPr lang="en-US" altLang="zh-CN" sz="2000" noProof="1">
                <a:latin typeface="宋体" panose="02010600030101010101" pitchFamily="2" charset="-122"/>
              </a:rPr>
              <a:t>  File "&lt;pyshell#62&gt;", line 1, in &lt;module&gt;</a:t>
            </a:r>
          </a:p>
          <a:p>
            <a:pPr marL="1905" indent="-344805">
              <a:lnSpc>
                <a:spcPct val="80000"/>
              </a:lnSpc>
              <a:buFont typeface="Wingdings" pitchFamily="2" charset="2"/>
              <a:buNone/>
              <a:defRPr/>
            </a:pPr>
            <a:r>
              <a:rPr lang="en-US" altLang="zh-CN" sz="2000" noProof="1">
                <a:latin typeface="宋体" panose="02010600030101010101" pitchFamily="2" charset="-122"/>
              </a:rPr>
              <a:t>    del x[1]</a:t>
            </a:r>
          </a:p>
          <a:p>
            <a:pPr marL="1905" indent="-344805">
              <a:lnSpc>
                <a:spcPct val="80000"/>
              </a:lnSpc>
              <a:buFont typeface="Wingdings" pitchFamily="2" charset="2"/>
              <a:buNone/>
              <a:defRPr/>
            </a:pPr>
            <a:r>
              <a:rPr lang="en-US" altLang="zh-CN" sz="2000" noProof="1">
                <a:latin typeface="宋体" panose="02010600030101010101" pitchFamily="2" charset="-122"/>
              </a:rPr>
              <a:t>TypeError: 'tuple' object doesn't support item deletion</a:t>
            </a:r>
          </a:p>
          <a:p>
            <a:pPr marL="1905" indent="-344805">
              <a:lnSpc>
                <a:spcPct val="80000"/>
              </a:lnSpc>
              <a:buFont typeface="Wingdings" pitchFamily="2" charset="2"/>
              <a:buNone/>
              <a:defRPr/>
            </a:pPr>
            <a:r>
              <a:rPr lang="en-US" altLang="zh-CN" sz="2000" noProof="1">
                <a:latin typeface="宋体" panose="02010600030101010101" pitchFamily="2" charset="-122"/>
              </a:rPr>
              <a:t>&gt;&gt;&gt; del x</a:t>
            </a:r>
          </a:p>
          <a:p>
            <a:pPr marL="1905" indent="-344805">
              <a:lnSpc>
                <a:spcPct val="80000"/>
              </a:lnSpc>
              <a:buFont typeface="Wingdings" pitchFamily="2" charset="2"/>
              <a:buNone/>
              <a:defRPr/>
            </a:pPr>
            <a:r>
              <a:rPr lang="en-US" altLang="zh-CN" sz="2000" noProof="1">
                <a:latin typeface="宋体" panose="02010600030101010101" pitchFamily="2" charset="-122"/>
              </a:rPr>
              <a:t>&gt;&gt;&gt; print(x)</a:t>
            </a:r>
          </a:p>
          <a:p>
            <a:pPr marL="1905" indent="-344805">
              <a:lnSpc>
                <a:spcPct val="80000"/>
              </a:lnSpc>
              <a:buFont typeface="Wingdings" pitchFamily="2" charset="2"/>
              <a:buNone/>
              <a:defRPr/>
            </a:pPr>
            <a:r>
              <a:rPr lang="en-US" altLang="zh-CN" sz="2000" noProof="1">
                <a:latin typeface="宋体" panose="02010600030101010101" pitchFamily="2" charset="-122"/>
              </a:rPr>
              <a:t>Traceback (most recent call last):</a:t>
            </a:r>
          </a:p>
          <a:p>
            <a:pPr marL="1905" indent="-344805">
              <a:lnSpc>
                <a:spcPct val="80000"/>
              </a:lnSpc>
              <a:buFont typeface="Wingdings" pitchFamily="2" charset="2"/>
              <a:buNone/>
              <a:defRPr/>
            </a:pPr>
            <a:r>
              <a:rPr lang="en-US" altLang="zh-CN" sz="2000" noProof="1">
                <a:latin typeface="宋体" panose="02010600030101010101" pitchFamily="2" charset="-122"/>
              </a:rPr>
              <a:t>  File "&lt;pyshell#64&gt;", line 1, in &lt;module&gt;</a:t>
            </a:r>
          </a:p>
          <a:p>
            <a:pPr marL="1905" indent="-344805">
              <a:lnSpc>
                <a:spcPct val="80000"/>
              </a:lnSpc>
              <a:buFont typeface="Wingdings" pitchFamily="2" charset="2"/>
              <a:buNone/>
              <a:defRPr/>
            </a:pPr>
            <a:r>
              <a:rPr lang="en-US" altLang="zh-CN" sz="2000" noProof="1">
                <a:latin typeface="宋体" panose="02010600030101010101" pitchFamily="2" charset="-122"/>
              </a:rPr>
              <a:t>    print(x)</a:t>
            </a:r>
          </a:p>
          <a:p>
            <a:pPr marL="1905" indent="-344805">
              <a:lnSpc>
                <a:spcPct val="80000"/>
              </a:lnSpc>
              <a:buFont typeface="Wingdings" pitchFamily="2" charset="2"/>
              <a:buNone/>
              <a:defRPr/>
            </a:pPr>
            <a:r>
              <a:rPr lang="en-US" altLang="zh-CN" sz="2000" noProof="1">
                <a:latin typeface="宋体" panose="02010600030101010101" pitchFamily="2" charset="-122"/>
              </a:rPr>
              <a:t>NameError: name 'x' is not defined</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56321"/>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a:defRPr/>
            </a:pPr>
            <a:r>
              <a:rPr lang="en-US" dirty="0" smtClean="0"/>
              <a:t>1.</a:t>
            </a:r>
            <a:r>
              <a:rPr lang="zh-CN" altLang="en-US" dirty="0" smtClean="0"/>
              <a:t>4</a:t>
            </a:r>
            <a:r>
              <a:rPr lang="en-US" dirty="0" smtClean="0"/>
              <a:t>.8 </a:t>
            </a:r>
            <a:r>
              <a:rPr lang="zh-CN" altLang="en-US" dirty="0" smtClean="0"/>
              <a:t>基本输入输出</a:t>
            </a:r>
          </a:p>
        </p:txBody>
      </p:sp>
      <p:sp>
        <p:nvSpPr>
          <p:cNvPr id="70658" name="文本占位符 56322"/>
          <p:cNvSpPr>
            <a:spLocks noGrp="1" noChangeArrowheads="1"/>
          </p:cNvSpPr>
          <p:nvPr>
            <p:ph idx="1"/>
          </p:nvPr>
        </p:nvSpPr>
        <p:spPr bwMode="auto"/>
        <p:txBody>
          <a:bodyPr vert="horz" wrap="square" lIns="91440" tIns="45720" rIns="91440" bIns="45720" numCol="1" anchor="t" anchorCtr="0" compatLnSpc="1">
            <a:prstTxWarp prst="textNoShape">
              <a:avLst/>
            </a:prstTxWarp>
          </a:bodyPr>
          <a:lstStyle/>
          <a:p>
            <a:pPr>
              <a:buFont typeface="Wingdings" pitchFamily="2" charset="2"/>
              <a:buNone/>
              <a:defRPr/>
            </a:pPr>
            <a:r>
              <a:rPr lang="zh-CN" altLang="en-US" sz="2400" dirty="0" smtClean="0"/>
              <a:t>用</a:t>
            </a:r>
            <a:r>
              <a:rPr lang="en-US" sz="2400" dirty="0" smtClean="0"/>
              <a:t>Python</a:t>
            </a:r>
            <a:r>
              <a:rPr lang="zh-CN" altLang="en-US" sz="2400" dirty="0" smtClean="0"/>
              <a:t>进行程序设计，输入是通过</a:t>
            </a:r>
            <a:r>
              <a:rPr lang="en-US" sz="2400" dirty="0" smtClean="0"/>
              <a:t>input( )</a:t>
            </a:r>
            <a:r>
              <a:rPr lang="zh-CN" altLang="en-US" sz="2400" dirty="0" smtClean="0"/>
              <a:t>函数来实现的，</a:t>
            </a:r>
            <a:r>
              <a:rPr lang="en-US" sz="2400" dirty="0" err="1" smtClean="0"/>
              <a:t>imput</a:t>
            </a:r>
            <a:r>
              <a:rPr lang="en-US" sz="2400" dirty="0" smtClean="0"/>
              <a:t>( )</a:t>
            </a:r>
            <a:r>
              <a:rPr lang="zh-CN" altLang="en-US" sz="2400" dirty="0" smtClean="0"/>
              <a:t>的一般格式为：</a:t>
            </a:r>
          </a:p>
          <a:p>
            <a:pPr algn="ctr">
              <a:buFont typeface="Wingdings" pitchFamily="2" charset="2"/>
              <a:buNone/>
              <a:defRPr/>
            </a:pPr>
            <a:r>
              <a:rPr lang="en-US" sz="2400" dirty="0" smtClean="0"/>
              <a:t>x=input('</a:t>
            </a:r>
            <a:r>
              <a:rPr lang="zh-CN" altLang="en-US" sz="2400" dirty="0" smtClean="0"/>
              <a:t>提示：</a:t>
            </a:r>
            <a:r>
              <a:rPr lang="en-US" sz="2400" dirty="0" smtClean="0"/>
              <a:t>')</a:t>
            </a:r>
            <a:endParaRPr lang="zh-CN" altLang="en-US" sz="2400" dirty="0" smtClean="0"/>
          </a:p>
          <a:p>
            <a:pPr>
              <a:buFont typeface="Wingdings" pitchFamily="2" charset="2"/>
              <a:buNone/>
              <a:defRPr/>
            </a:pPr>
            <a:r>
              <a:rPr lang="zh-CN" altLang="en-US" sz="2400" dirty="0" smtClean="0"/>
              <a:t>该函数返回输入的对象。可输入数字、字符串和其它任意类型对象。</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57345"/>
          <p:cNvSpPr>
            <a:spLocks noGrp="1"/>
          </p:cNvSpPr>
          <p:nvPr>
            <p:ph type="title"/>
          </p:nvPr>
        </p:nvSpPr>
        <p:spPr/>
        <p:txBody>
          <a:bodyPr/>
          <a:lstStyle/>
          <a:p>
            <a:pPr>
              <a:defRPr/>
            </a:pPr>
            <a:r>
              <a:rPr lang="en-US" altLang="x-none" noProof="1">
                <a:effectLst>
                  <a:outerShdw blurRad="38100" dist="38100" dir="2700000">
                    <a:srgbClr val="C0C0C0"/>
                  </a:outerShdw>
                </a:effectLst>
              </a:rPr>
              <a:t>1.</a:t>
            </a:r>
            <a:r>
              <a:rPr lang="zh-CN" altLang="en-US" noProof="1">
                <a:effectLst>
                  <a:outerShdw blurRad="38100" dist="38100" dir="2700000">
                    <a:srgbClr val="C0C0C0"/>
                  </a:outerShdw>
                </a:effectLst>
              </a:rPr>
              <a:t>4</a:t>
            </a:r>
            <a:r>
              <a:rPr lang="en-US" altLang="x-none" noProof="1">
                <a:effectLst>
                  <a:outerShdw blurRad="38100" dist="38100" dir="2700000">
                    <a:srgbClr val="C0C0C0"/>
                  </a:outerShdw>
                </a:effectLst>
              </a:rPr>
              <a:t>.8 </a:t>
            </a:r>
            <a:r>
              <a:rPr lang="zh-CN" altLang="en-US" noProof="1">
                <a:effectLst>
                  <a:outerShdw blurRad="38100" dist="38100" dir="2700000">
                    <a:srgbClr val="C0C0C0"/>
                  </a:outerShdw>
                </a:effectLst>
              </a:rPr>
              <a:t>基本输入输出</a:t>
            </a:r>
          </a:p>
        </p:txBody>
      </p:sp>
      <p:sp>
        <p:nvSpPr>
          <p:cNvPr id="57347" name="文本占位符 57346"/>
          <p:cNvSpPr>
            <a:spLocks noGrp="1"/>
          </p:cNvSpPr>
          <p:nvPr>
            <p:ph idx="1"/>
          </p:nvPr>
        </p:nvSpPr>
        <p:spPr/>
        <p:txBody>
          <a:bodyPr/>
          <a:lstStyle/>
          <a:p>
            <a:pPr>
              <a:lnSpc>
                <a:spcPct val="80000"/>
              </a:lnSpc>
              <a:buFont typeface="Wingdings" panose="05000000000000000000" charset="0"/>
              <a:buChar char="n"/>
              <a:defRPr/>
            </a:pPr>
            <a:r>
              <a:rPr lang="zh-CN" altLang="en-US" sz="2000" noProof="1">
                <a:latin typeface="宋体" panose="02010600030101010101" pitchFamily="2" charset="-122"/>
              </a:rPr>
              <a:t>尽管形式一样，</a:t>
            </a:r>
            <a:r>
              <a:rPr lang="en-US" altLang="zh-CN" sz="2000" noProof="1">
                <a:latin typeface="宋体" panose="02010600030101010101" pitchFamily="2" charset="-122"/>
              </a:rPr>
              <a:t>Python 2.x</a:t>
            </a:r>
            <a:r>
              <a:rPr lang="zh-CN" altLang="en-US" sz="2000" noProof="1">
                <a:latin typeface="宋体" panose="02010600030101010101" pitchFamily="2" charset="-122"/>
              </a:rPr>
              <a:t>和</a:t>
            </a:r>
            <a:r>
              <a:rPr lang="en-US" altLang="zh-CN" sz="2000" noProof="1">
                <a:latin typeface="宋体" panose="02010600030101010101" pitchFamily="2" charset="-122"/>
              </a:rPr>
              <a:t>Python 3.x</a:t>
            </a:r>
            <a:r>
              <a:rPr lang="zh-CN" altLang="en-US" sz="2000" noProof="1">
                <a:latin typeface="宋体" panose="02010600030101010101" pitchFamily="2" charset="-122"/>
              </a:rPr>
              <a:t>对该函数的解释略有不同。在</a:t>
            </a:r>
            <a:r>
              <a:rPr lang="en-US" altLang="zh-CN" sz="2000" noProof="1">
                <a:latin typeface="宋体" panose="02010600030101010101" pitchFamily="2" charset="-122"/>
              </a:rPr>
              <a:t>Python 2.x</a:t>
            </a:r>
            <a:r>
              <a:rPr lang="zh-CN" altLang="en-US" sz="2000" noProof="1">
                <a:latin typeface="宋体" panose="02010600030101010101" pitchFamily="2" charset="-122"/>
              </a:rPr>
              <a:t>中，该函数返回结果的类型由输入值时所使用的界定符来决定，例如下面的</a:t>
            </a:r>
            <a:r>
              <a:rPr lang="en-US" altLang="zh-CN" sz="2000" noProof="1">
                <a:latin typeface="宋体" panose="02010600030101010101" pitchFamily="2" charset="-122"/>
              </a:rPr>
              <a:t>Python 2.7.11</a:t>
            </a:r>
            <a:r>
              <a:rPr lang="zh-CN" altLang="en-US" sz="2000" noProof="1">
                <a:latin typeface="宋体" panose="02010600030101010101" pitchFamily="2" charset="-122"/>
              </a:rPr>
              <a:t>代码：</a:t>
            </a:r>
          </a:p>
          <a:p>
            <a:pPr marL="1905" indent="-344805">
              <a:lnSpc>
                <a:spcPct val="80000"/>
              </a:lnSpc>
              <a:buFont typeface="Wingdings" pitchFamily="2" charset="2"/>
              <a:buNone/>
              <a:defRPr/>
            </a:pPr>
            <a:r>
              <a:rPr lang="en-US" altLang="zh-CN" sz="2000" noProof="1">
                <a:latin typeface="宋体" panose="02010600030101010101" pitchFamily="2" charset="-122"/>
              </a:rPr>
              <a:t>&gt;&gt;&gt; x = input("Please input:")</a:t>
            </a:r>
          </a:p>
          <a:p>
            <a:pPr marL="1905" indent="-344805">
              <a:lnSpc>
                <a:spcPct val="80000"/>
              </a:lnSpc>
              <a:buFont typeface="Wingdings" pitchFamily="2" charset="2"/>
              <a:buNone/>
              <a:defRPr/>
            </a:pPr>
            <a:r>
              <a:rPr lang="en-US" altLang="zh-CN" sz="2000" noProof="1">
                <a:latin typeface="宋体" panose="02010600030101010101" pitchFamily="2" charset="-122"/>
              </a:rPr>
              <a:t>Please input:3 #</a:t>
            </a:r>
            <a:r>
              <a:rPr lang="zh-CN" altLang="en-US" sz="2000" noProof="1">
                <a:latin typeface="宋体" panose="02010600030101010101" pitchFamily="2" charset="-122"/>
              </a:rPr>
              <a:t>没有界定符，整数</a:t>
            </a:r>
          </a:p>
          <a:p>
            <a:pPr marL="1905" indent="-344805">
              <a:lnSpc>
                <a:spcPct val="80000"/>
              </a:lnSpc>
              <a:buFont typeface="Wingdings" pitchFamily="2" charset="2"/>
              <a:buNone/>
              <a:defRPr/>
            </a:pPr>
            <a:r>
              <a:rPr lang="en-US" altLang="zh-CN" sz="2000" noProof="1">
                <a:latin typeface="宋体" panose="02010600030101010101" pitchFamily="2" charset="-122"/>
              </a:rPr>
              <a:t>&gt;&gt;&gt; print type(x)</a:t>
            </a:r>
          </a:p>
          <a:p>
            <a:pPr marL="1905" indent="-344805">
              <a:lnSpc>
                <a:spcPct val="80000"/>
              </a:lnSpc>
              <a:buFont typeface="Wingdings" pitchFamily="2" charset="2"/>
              <a:buNone/>
              <a:defRPr/>
            </a:pPr>
            <a:r>
              <a:rPr lang="en-US" altLang="zh-CN" sz="2000" noProof="1">
                <a:latin typeface="宋体" panose="02010600030101010101" pitchFamily="2" charset="-122"/>
              </a:rPr>
              <a:t>&lt;type 'int'&gt;</a:t>
            </a:r>
          </a:p>
          <a:p>
            <a:pPr marL="1905" indent="-344805">
              <a:lnSpc>
                <a:spcPct val="80000"/>
              </a:lnSpc>
              <a:buFont typeface="Wingdings" pitchFamily="2" charset="2"/>
              <a:buNone/>
              <a:defRPr/>
            </a:pPr>
            <a:r>
              <a:rPr lang="en-US" altLang="zh-CN" sz="2000" noProof="1">
                <a:latin typeface="宋体" panose="02010600030101010101" pitchFamily="2" charset="-122"/>
              </a:rPr>
              <a:t>&gt;&gt;&gt; x = input("Please input:")</a:t>
            </a:r>
          </a:p>
          <a:p>
            <a:pPr marL="1905" indent="-344805">
              <a:lnSpc>
                <a:spcPct val="80000"/>
              </a:lnSpc>
              <a:buFont typeface="Wingdings" pitchFamily="2" charset="2"/>
              <a:buNone/>
              <a:defRPr/>
            </a:pPr>
            <a:r>
              <a:rPr lang="en-US" altLang="zh-CN" sz="2000" noProof="1">
                <a:latin typeface="宋体" panose="02010600030101010101" pitchFamily="2" charset="-122"/>
              </a:rPr>
              <a:t>Please input:'3' #</a:t>
            </a:r>
            <a:r>
              <a:rPr lang="zh-CN" altLang="en-US" sz="2000" noProof="1">
                <a:latin typeface="宋体" panose="02010600030101010101" pitchFamily="2" charset="-122"/>
              </a:rPr>
              <a:t>单引号，字符串</a:t>
            </a:r>
          </a:p>
          <a:p>
            <a:pPr marL="1905" indent="-344805">
              <a:lnSpc>
                <a:spcPct val="80000"/>
              </a:lnSpc>
              <a:buFont typeface="Wingdings" pitchFamily="2" charset="2"/>
              <a:buNone/>
              <a:defRPr/>
            </a:pPr>
            <a:r>
              <a:rPr lang="en-US" altLang="zh-CN" sz="2000" noProof="1">
                <a:latin typeface="宋体" panose="02010600030101010101" pitchFamily="2" charset="-122"/>
              </a:rPr>
              <a:t>&gt;&gt;&gt; print type(x)</a:t>
            </a:r>
          </a:p>
          <a:p>
            <a:pPr marL="1905" indent="-344805">
              <a:lnSpc>
                <a:spcPct val="80000"/>
              </a:lnSpc>
              <a:buFont typeface="Wingdings" pitchFamily="2" charset="2"/>
              <a:buNone/>
              <a:defRPr/>
            </a:pPr>
            <a:r>
              <a:rPr lang="en-US" altLang="zh-CN" sz="2000" noProof="1">
                <a:latin typeface="宋体" panose="02010600030101010101" pitchFamily="2" charset="-122"/>
              </a:rPr>
              <a:t>&lt;type 'str'&gt;</a:t>
            </a:r>
          </a:p>
          <a:p>
            <a:pPr marL="1905" indent="-344805">
              <a:lnSpc>
                <a:spcPct val="80000"/>
              </a:lnSpc>
              <a:buFont typeface="Wingdings" pitchFamily="2" charset="2"/>
              <a:buNone/>
              <a:defRPr/>
            </a:pPr>
            <a:r>
              <a:rPr lang="en-US" altLang="zh-CN" sz="2000" noProof="1">
                <a:latin typeface="宋体" panose="02010600030101010101" pitchFamily="2" charset="-122"/>
              </a:rPr>
              <a:t>&gt;&gt;&gt; x = input("Please input:")</a:t>
            </a:r>
          </a:p>
          <a:p>
            <a:pPr marL="1905" indent="-344805">
              <a:lnSpc>
                <a:spcPct val="80000"/>
              </a:lnSpc>
              <a:buFont typeface="Wingdings" pitchFamily="2" charset="2"/>
              <a:buNone/>
              <a:defRPr/>
            </a:pPr>
            <a:r>
              <a:rPr lang="en-US" altLang="zh-CN" sz="2000" noProof="1">
                <a:latin typeface="宋体" panose="02010600030101010101" pitchFamily="2" charset="-122"/>
              </a:rPr>
              <a:t>Please input:[1,2,3] #</a:t>
            </a:r>
            <a:r>
              <a:rPr lang="zh-CN" altLang="en-US" sz="2000" noProof="1">
                <a:latin typeface="宋体" panose="02010600030101010101" pitchFamily="2" charset="-122"/>
              </a:rPr>
              <a:t>方括号，列表</a:t>
            </a:r>
          </a:p>
          <a:p>
            <a:pPr marL="1905" indent="-344805">
              <a:lnSpc>
                <a:spcPct val="80000"/>
              </a:lnSpc>
              <a:buFont typeface="Wingdings" pitchFamily="2" charset="2"/>
              <a:buNone/>
              <a:defRPr/>
            </a:pPr>
            <a:r>
              <a:rPr lang="en-US" altLang="zh-CN" sz="2000" noProof="1">
                <a:latin typeface="宋体" panose="02010600030101010101" pitchFamily="2" charset="-122"/>
              </a:rPr>
              <a:t>&gt;&gt;&gt; print type(x)</a:t>
            </a:r>
          </a:p>
          <a:p>
            <a:pPr marL="1905" indent="-344805">
              <a:lnSpc>
                <a:spcPct val="80000"/>
              </a:lnSpc>
              <a:buFont typeface="Wingdings" pitchFamily="2" charset="2"/>
              <a:buNone/>
              <a:defRPr/>
            </a:pPr>
            <a:r>
              <a:rPr lang="en-US" altLang="zh-CN" sz="2000" noProof="1">
                <a:latin typeface="宋体" panose="02010600030101010101" pitchFamily="2" charset="-122"/>
              </a:rPr>
              <a:t>&lt;type 'list'&gt;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58369"/>
          <p:cNvSpPr>
            <a:spLocks noGrp="1"/>
          </p:cNvSpPr>
          <p:nvPr>
            <p:ph type="title"/>
          </p:nvPr>
        </p:nvSpPr>
        <p:spPr/>
        <p:txBody>
          <a:bodyPr/>
          <a:lstStyle/>
          <a:p>
            <a:pPr>
              <a:defRPr/>
            </a:pPr>
            <a:r>
              <a:rPr lang="en-US" altLang="x-none" noProof="1">
                <a:effectLst>
                  <a:outerShdw blurRad="38100" dist="38100" dir="2700000">
                    <a:srgbClr val="C0C0C0"/>
                  </a:outerShdw>
                </a:effectLst>
              </a:rPr>
              <a:t>1.</a:t>
            </a:r>
            <a:r>
              <a:rPr lang="zh-CN" altLang="en-US" noProof="1">
                <a:effectLst>
                  <a:outerShdw blurRad="38100" dist="38100" dir="2700000">
                    <a:srgbClr val="C0C0C0"/>
                  </a:outerShdw>
                </a:effectLst>
              </a:rPr>
              <a:t>4</a:t>
            </a:r>
            <a:r>
              <a:rPr lang="en-US" altLang="x-none" noProof="1">
                <a:effectLst>
                  <a:outerShdw blurRad="38100" dist="38100" dir="2700000">
                    <a:srgbClr val="C0C0C0"/>
                  </a:outerShdw>
                </a:effectLst>
              </a:rPr>
              <a:t>.8 </a:t>
            </a:r>
            <a:r>
              <a:rPr lang="zh-CN" altLang="en-US" noProof="1">
                <a:effectLst>
                  <a:outerShdw blurRad="38100" dist="38100" dir="2700000">
                    <a:srgbClr val="C0C0C0"/>
                  </a:outerShdw>
                </a:effectLst>
              </a:rPr>
              <a:t>基本输入输出</a:t>
            </a:r>
          </a:p>
        </p:txBody>
      </p:sp>
      <p:sp>
        <p:nvSpPr>
          <p:cNvPr id="58371" name="文本占位符 58370"/>
          <p:cNvSpPr>
            <a:spLocks noGrp="1"/>
          </p:cNvSpPr>
          <p:nvPr>
            <p:ph idx="1"/>
          </p:nvPr>
        </p:nvSpPr>
        <p:spPr/>
        <p:txBody>
          <a:bodyPr/>
          <a:lstStyle/>
          <a:p>
            <a:pPr>
              <a:lnSpc>
                <a:spcPct val="80000"/>
              </a:lnSpc>
              <a:buFont typeface="Wingdings" panose="05000000000000000000" charset="0"/>
              <a:buChar char="n"/>
              <a:defRPr/>
            </a:pPr>
            <a:r>
              <a:rPr lang="zh-CN" altLang="en-US" sz="2400" noProof="1">
                <a:latin typeface="宋体" panose="02010600030101010101" pitchFamily="2" charset="-122"/>
              </a:rPr>
              <a:t>在</a:t>
            </a:r>
            <a:r>
              <a:rPr lang="en-US" altLang="zh-CN" sz="2400" noProof="1">
                <a:latin typeface="宋体" panose="02010600030101010101" pitchFamily="2" charset="-122"/>
              </a:rPr>
              <a:t>Python 2.x</a:t>
            </a:r>
            <a:r>
              <a:rPr lang="zh-CN" altLang="en-US" sz="2400" noProof="1">
                <a:latin typeface="宋体" panose="02010600030101010101" pitchFamily="2" charset="-122"/>
              </a:rPr>
              <a:t>中，还有另外一个内置函数</a:t>
            </a:r>
            <a:r>
              <a:rPr lang="en-US" altLang="zh-CN" sz="2400" noProof="1">
                <a:latin typeface="宋体" panose="02010600030101010101" pitchFamily="2" charset="-122"/>
              </a:rPr>
              <a:t>raw_input()</a:t>
            </a:r>
            <a:r>
              <a:rPr lang="zh-CN" altLang="en-US" sz="2400" noProof="1">
                <a:latin typeface="宋体" panose="02010600030101010101" pitchFamily="2" charset="-122"/>
              </a:rPr>
              <a:t>也可以用来接收用户输入的值。与</a:t>
            </a:r>
            <a:r>
              <a:rPr lang="en-US" altLang="zh-CN" sz="2400" noProof="1">
                <a:latin typeface="宋体" panose="02010600030101010101" pitchFamily="2" charset="-122"/>
              </a:rPr>
              <a:t>input()</a:t>
            </a:r>
            <a:r>
              <a:rPr lang="zh-CN" altLang="en-US" sz="2400" noProof="1">
                <a:latin typeface="宋体" panose="02010600030101010101" pitchFamily="2" charset="-122"/>
              </a:rPr>
              <a:t>函数不同的是，</a:t>
            </a:r>
            <a:r>
              <a:rPr lang="en-US" altLang="zh-CN" sz="2400" noProof="1">
                <a:latin typeface="宋体" panose="02010600030101010101" pitchFamily="2" charset="-122"/>
              </a:rPr>
              <a:t>raw_input()</a:t>
            </a:r>
            <a:r>
              <a:rPr lang="zh-CN" altLang="en-US" sz="2400" noProof="1">
                <a:latin typeface="宋体" panose="02010600030101010101" pitchFamily="2" charset="-122"/>
              </a:rPr>
              <a:t>函数返回结果的类型一律为字符串，而不论用户使用什么界定符。例如：</a:t>
            </a:r>
          </a:p>
          <a:p>
            <a:pPr marL="1905" indent="-344805">
              <a:lnSpc>
                <a:spcPct val="80000"/>
              </a:lnSpc>
              <a:buFont typeface="Wingdings" pitchFamily="2" charset="2"/>
              <a:buNone/>
              <a:defRPr/>
            </a:pPr>
            <a:r>
              <a:rPr lang="en-US" altLang="zh-CN" sz="2000" noProof="1">
                <a:latin typeface="宋体" panose="02010600030101010101" pitchFamily="2" charset="-122"/>
              </a:rPr>
              <a:t>&gt;&gt;&gt; x = raw_input("Please input:")</a:t>
            </a:r>
          </a:p>
          <a:p>
            <a:pPr marL="1905" indent="-344805">
              <a:lnSpc>
                <a:spcPct val="80000"/>
              </a:lnSpc>
              <a:buFont typeface="Wingdings" pitchFamily="2" charset="2"/>
              <a:buNone/>
              <a:defRPr/>
            </a:pPr>
            <a:r>
              <a:rPr lang="en-US" altLang="zh-CN" sz="2000" noProof="1">
                <a:latin typeface="宋体" panose="02010600030101010101" pitchFamily="2" charset="-122"/>
              </a:rPr>
              <a:t>Please input:[1,2,3]</a:t>
            </a:r>
          </a:p>
          <a:p>
            <a:pPr marL="1905" indent="-344805">
              <a:lnSpc>
                <a:spcPct val="80000"/>
              </a:lnSpc>
              <a:buFont typeface="Wingdings" pitchFamily="2" charset="2"/>
              <a:buNone/>
              <a:defRPr/>
            </a:pPr>
            <a:r>
              <a:rPr lang="en-US" altLang="zh-CN" sz="2000" noProof="1">
                <a:latin typeface="宋体" panose="02010600030101010101" pitchFamily="2" charset="-122"/>
              </a:rPr>
              <a:t>&gt;&gt;&gt; print type(x)</a:t>
            </a:r>
          </a:p>
          <a:p>
            <a:pPr marL="1905" indent="-344805">
              <a:lnSpc>
                <a:spcPct val="80000"/>
              </a:lnSpc>
              <a:buFont typeface="Wingdings" pitchFamily="2" charset="2"/>
              <a:buNone/>
              <a:defRPr/>
            </a:pPr>
            <a:r>
              <a:rPr lang="en-US" altLang="zh-CN" sz="2000" noProof="1">
                <a:latin typeface="宋体" panose="02010600030101010101" pitchFamily="2" charset="-122"/>
              </a:rPr>
              <a:t>&lt;type 'str'&gt;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59393"/>
          <p:cNvSpPr>
            <a:spLocks noGrp="1"/>
          </p:cNvSpPr>
          <p:nvPr>
            <p:ph type="title"/>
          </p:nvPr>
        </p:nvSpPr>
        <p:spPr/>
        <p:txBody>
          <a:bodyPr/>
          <a:lstStyle/>
          <a:p>
            <a:pPr>
              <a:defRPr/>
            </a:pPr>
            <a:r>
              <a:rPr lang="en-US" altLang="x-none" noProof="1">
                <a:effectLst>
                  <a:outerShdw blurRad="38100" dist="38100" dir="2700000">
                    <a:srgbClr val="C0C0C0"/>
                  </a:outerShdw>
                </a:effectLst>
              </a:rPr>
              <a:t>1.</a:t>
            </a:r>
            <a:r>
              <a:rPr lang="zh-CN" altLang="en-US" noProof="1">
                <a:effectLst>
                  <a:outerShdw blurRad="38100" dist="38100" dir="2700000">
                    <a:srgbClr val="C0C0C0"/>
                  </a:outerShdw>
                </a:effectLst>
              </a:rPr>
              <a:t>4</a:t>
            </a:r>
            <a:r>
              <a:rPr lang="en-US" altLang="x-none" noProof="1">
                <a:effectLst>
                  <a:outerShdw blurRad="38100" dist="38100" dir="2700000">
                    <a:srgbClr val="C0C0C0"/>
                  </a:outerShdw>
                </a:effectLst>
              </a:rPr>
              <a:t>.8 </a:t>
            </a:r>
            <a:r>
              <a:rPr lang="zh-CN" altLang="en-US" noProof="1">
                <a:effectLst>
                  <a:outerShdw blurRad="38100" dist="38100" dir="2700000">
                    <a:srgbClr val="C0C0C0"/>
                  </a:outerShdw>
                </a:effectLst>
              </a:rPr>
              <a:t>基本输入输出</a:t>
            </a:r>
          </a:p>
        </p:txBody>
      </p:sp>
      <p:sp>
        <p:nvSpPr>
          <p:cNvPr id="59395" name="文本占位符 59394"/>
          <p:cNvSpPr>
            <a:spLocks noGrp="1"/>
          </p:cNvSpPr>
          <p:nvPr>
            <p:ph idx="1"/>
          </p:nvPr>
        </p:nvSpPr>
        <p:spPr/>
        <p:txBody>
          <a:bodyPr/>
          <a:lstStyle/>
          <a:p>
            <a:pPr>
              <a:lnSpc>
                <a:spcPct val="80000"/>
              </a:lnSpc>
              <a:buFont typeface="Wingdings" panose="05000000000000000000" charset="0"/>
              <a:buChar char="n"/>
              <a:defRPr/>
            </a:pPr>
            <a:r>
              <a:rPr lang="zh-CN" altLang="en-US" sz="2000" noProof="1">
                <a:latin typeface="宋体" panose="02010600030101010101" pitchFamily="2" charset="-122"/>
              </a:rPr>
              <a:t>在</a:t>
            </a:r>
            <a:r>
              <a:rPr lang="en-US" altLang="zh-CN" sz="2000" noProof="1">
                <a:latin typeface="宋体" panose="02010600030101010101" pitchFamily="2" charset="-122"/>
              </a:rPr>
              <a:t>Python 3.x</a:t>
            </a:r>
            <a:r>
              <a:rPr lang="zh-CN" altLang="en-US" sz="2000" noProof="1">
                <a:latin typeface="宋体" panose="02010600030101010101" pitchFamily="2" charset="-122"/>
              </a:rPr>
              <a:t>中，不存在</a:t>
            </a:r>
            <a:r>
              <a:rPr lang="en-US" altLang="zh-CN" sz="2000" noProof="1">
                <a:latin typeface="宋体" panose="02010600030101010101" pitchFamily="2" charset="-122"/>
              </a:rPr>
              <a:t>raw_input()</a:t>
            </a:r>
            <a:r>
              <a:rPr lang="zh-CN" altLang="en-US" sz="2000" noProof="1">
                <a:latin typeface="宋体" panose="02010600030101010101" pitchFamily="2" charset="-122"/>
              </a:rPr>
              <a:t>函数，只提供了</a:t>
            </a:r>
            <a:r>
              <a:rPr lang="en-US" altLang="zh-CN" sz="2000" noProof="1">
                <a:latin typeface="宋体" panose="02010600030101010101" pitchFamily="2" charset="-122"/>
              </a:rPr>
              <a:t>input()</a:t>
            </a:r>
            <a:r>
              <a:rPr lang="zh-CN" altLang="en-US" sz="2000" noProof="1">
                <a:latin typeface="宋体" panose="02010600030101010101" pitchFamily="2" charset="-122"/>
              </a:rPr>
              <a:t>函数用来接收用户的键盘输入。在</a:t>
            </a:r>
            <a:r>
              <a:rPr lang="en-US" altLang="zh-CN" sz="2000" noProof="1">
                <a:latin typeface="宋体" panose="02010600030101010101" pitchFamily="2" charset="-122"/>
              </a:rPr>
              <a:t>Python 3.x</a:t>
            </a:r>
            <a:r>
              <a:rPr lang="zh-CN" altLang="en-US" sz="2000" noProof="1">
                <a:latin typeface="宋体" panose="02010600030101010101" pitchFamily="2" charset="-122"/>
              </a:rPr>
              <a:t>中，不论用户输入数据时使用什么界定符，</a:t>
            </a:r>
            <a:r>
              <a:rPr lang="en-US" altLang="zh-CN" sz="2000" noProof="1">
                <a:latin typeface="宋体" panose="02010600030101010101" pitchFamily="2" charset="-122"/>
              </a:rPr>
              <a:t>input()</a:t>
            </a:r>
            <a:r>
              <a:rPr lang="zh-CN" altLang="en-US" sz="2000" noProof="1">
                <a:latin typeface="宋体" panose="02010600030101010101" pitchFamily="2" charset="-122"/>
              </a:rPr>
              <a:t>函数的返回结果都是字符串，需要将其转换为相应的类型再处理，相当于</a:t>
            </a:r>
            <a:r>
              <a:rPr lang="en-US" altLang="zh-CN" sz="2000" noProof="1">
                <a:latin typeface="宋体" panose="02010600030101010101" pitchFamily="2" charset="-122"/>
              </a:rPr>
              <a:t>Python 2.x</a:t>
            </a:r>
            <a:r>
              <a:rPr lang="zh-CN" altLang="en-US" sz="2000" noProof="1">
                <a:latin typeface="宋体" panose="02010600030101010101" pitchFamily="2" charset="-122"/>
              </a:rPr>
              <a:t>中的</a:t>
            </a:r>
            <a:r>
              <a:rPr lang="en-US" altLang="zh-CN" sz="2000" noProof="1">
                <a:latin typeface="宋体" panose="02010600030101010101" pitchFamily="2" charset="-122"/>
              </a:rPr>
              <a:t>raw_input()</a:t>
            </a:r>
            <a:r>
              <a:rPr lang="zh-CN" altLang="en-US" sz="2000" noProof="1">
                <a:latin typeface="宋体" panose="02010600030101010101" pitchFamily="2" charset="-122"/>
              </a:rPr>
              <a:t>函数。例如下面的</a:t>
            </a:r>
            <a:r>
              <a:rPr lang="en-US" altLang="zh-CN" sz="2000" noProof="1">
                <a:latin typeface="宋体" panose="02010600030101010101" pitchFamily="2" charset="-122"/>
              </a:rPr>
              <a:t>Python 3.5.1</a:t>
            </a:r>
            <a:r>
              <a:rPr lang="zh-CN" altLang="en-US" sz="2000" noProof="1">
                <a:latin typeface="宋体" panose="02010600030101010101" pitchFamily="2" charset="-122"/>
              </a:rPr>
              <a:t>代码：</a:t>
            </a:r>
          </a:p>
          <a:p>
            <a:pPr marL="1905" indent="-344805">
              <a:lnSpc>
                <a:spcPct val="80000"/>
              </a:lnSpc>
              <a:buFont typeface="Wingdings" pitchFamily="2" charset="2"/>
              <a:buNone/>
              <a:defRPr/>
            </a:pPr>
            <a:r>
              <a:rPr lang="en-US" altLang="zh-CN" sz="1600" noProof="1">
                <a:latin typeface="宋体" panose="02010600030101010101" pitchFamily="2" charset="-122"/>
              </a:rPr>
              <a:t>&gt;&gt;&gt; x = input('Please input:')</a:t>
            </a:r>
          </a:p>
          <a:p>
            <a:pPr marL="1905" indent="-344805">
              <a:lnSpc>
                <a:spcPct val="80000"/>
              </a:lnSpc>
              <a:buFont typeface="Wingdings" pitchFamily="2" charset="2"/>
              <a:buNone/>
              <a:defRPr/>
            </a:pPr>
            <a:r>
              <a:rPr lang="en-US" altLang="zh-CN" sz="1600" noProof="1">
                <a:latin typeface="宋体" panose="02010600030101010101" pitchFamily="2" charset="-122"/>
              </a:rPr>
              <a:t>Please input:3</a:t>
            </a:r>
          </a:p>
          <a:p>
            <a:pPr marL="1905" indent="-344805">
              <a:lnSpc>
                <a:spcPct val="80000"/>
              </a:lnSpc>
              <a:buFont typeface="Wingdings" pitchFamily="2" charset="2"/>
              <a:buNone/>
              <a:defRPr/>
            </a:pPr>
            <a:r>
              <a:rPr lang="en-US" altLang="zh-CN" sz="1600" noProof="1">
                <a:latin typeface="宋体" panose="02010600030101010101" pitchFamily="2" charset="-122"/>
              </a:rPr>
              <a:t>&gt;&gt;&gt; print(type(x))</a:t>
            </a:r>
          </a:p>
          <a:p>
            <a:pPr marL="1905" indent="-344805">
              <a:lnSpc>
                <a:spcPct val="80000"/>
              </a:lnSpc>
              <a:buFont typeface="Wingdings" pitchFamily="2" charset="2"/>
              <a:buNone/>
              <a:defRPr/>
            </a:pPr>
            <a:r>
              <a:rPr lang="en-US" altLang="zh-CN" sz="1600" noProof="1">
                <a:latin typeface="宋体" panose="02010600030101010101" pitchFamily="2" charset="-122"/>
              </a:rPr>
              <a:t>&lt;class 'str'&gt;</a:t>
            </a:r>
          </a:p>
          <a:p>
            <a:pPr marL="1905" indent="-344805">
              <a:lnSpc>
                <a:spcPct val="80000"/>
              </a:lnSpc>
              <a:buFont typeface="Wingdings" pitchFamily="2" charset="2"/>
              <a:buNone/>
              <a:defRPr/>
            </a:pPr>
            <a:r>
              <a:rPr lang="en-US" altLang="zh-CN" sz="1600" noProof="1">
                <a:latin typeface="宋体" panose="02010600030101010101" pitchFamily="2" charset="-122"/>
              </a:rPr>
              <a:t>&gt;&gt;&gt; x = input('Please input:')</a:t>
            </a:r>
          </a:p>
          <a:p>
            <a:pPr marL="1905" indent="-344805">
              <a:lnSpc>
                <a:spcPct val="80000"/>
              </a:lnSpc>
              <a:buFont typeface="Wingdings" pitchFamily="2" charset="2"/>
              <a:buNone/>
              <a:defRPr/>
            </a:pPr>
            <a:r>
              <a:rPr lang="en-US" altLang="zh-CN" sz="1600" noProof="1">
                <a:latin typeface="宋体" panose="02010600030101010101" pitchFamily="2" charset="-122"/>
              </a:rPr>
              <a:t>Please input:'1'</a:t>
            </a:r>
          </a:p>
          <a:p>
            <a:pPr marL="1905" indent="-344805">
              <a:lnSpc>
                <a:spcPct val="80000"/>
              </a:lnSpc>
              <a:buFont typeface="Wingdings" pitchFamily="2" charset="2"/>
              <a:buNone/>
              <a:defRPr/>
            </a:pPr>
            <a:r>
              <a:rPr lang="en-US" altLang="zh-CN" sz="1600" noProof="1">
                <a:latin typeface="宋体" panose="02010600030101010101" pitchFamily="2" charset="-122"/>
              </a:rPr>
              <a:t>&gt;&gt;&gt; print(type(x))</a:t>
            </a:r>
          </a:p>
          <a:p>
            <a:pPr marL="1905" indent="-344805">
              <a:lnSpc>
                <a:spcPct val="80000"/>
              </a:lnSpc>
              <a:buFont typeface="Wingdings" pitchFamily="2" charset="2"/>
              <a:buNone/>
              <a:defRPr/>
            </a:pPr>
            <a:r>
              <a:rPr lang="en-US" altLang="zh-CN" sz="1600" noProof="1">
                <a:latin typeface="宋体" panose="02010600030101010101" pitchFamily="2" charset="-122"/>
              </a:rPr>
              <a:t>&lt;class 'str'&gt;</a:t>
            </a:r>
          </a:p>
          <a:p>
            <a:pPr marL="1905" indent="-344805">
              <a:lnSpc>
                <a:spcPct val="80000"/>
              </a:lnSpc>
              <a:buFont typeface="Wingdings" pitchFamily="2" charset="2"/>
              <a:buNone/>
              <a:defRPr/>
            </a:pPr>
            <a:r>
              <a:rPr lang="en-US" altLang="zh-CN" sz="1600" noProof="1">
                <a:latin typeface="宋体" panose="02010600030101010101" pitchFamily="2" charset="-122"/>
              </a:rPr>
              <a:t>&gt;&gt;&gt; x = input('Please input:')</a:t>
            </a:r>
          </a:p>
          <a:p>
            <a:pPr marL="1905" indent="-344805">
              <a:lnSpc>
                <a:spcPct val="80000"/>
              </a:lnSpc>
              <a:buFont typeface="Wingdings" pitchFamily="2" charset="2"/>
              <a:buNone/>
              <a:defRPr/>
            </a:pPr>
            <a:r>
              <a:rPr lang="en-US" altLang="zh-CN" sz="1600" noProof="1">
                <a:latin typeface="宋体" panose="02010600030101010101" pitchFamily="2" charset="-122"/>
              </a:rPr>
              <a:t>Please input:[1,2,3]</a:t>
            </a:r>
          </a:p>
          <a:p>
            <a:pPr marL="1905" indent="-344805">
              <a:lnSpc>
                <a:spcPct val="80000"/>
              </a:lnSpc>
              <a:buFont typeface="Wingdings" pitchFamily="2" charset="2"/>
              <a:buNone/>
              <a:defRPr/>
            </a:pPr>
            <a:r>
              <a:rPr lang="en-US" altLang="zh-CN" sz="1600" noProof="1">
                <a:latin typeface="宋体" panose="02010600030101010101" pitchFamily="2" charset="-122"/>
              </a:rPr>
              <a:t>&gt;&gt;&gt; print(type(x))</a:t>
            </a:r>
          </a:p>
          <a:p>
            <a:pPr marL="1905" indent="-344805">
              <a:lnSpc>
                <a:spcPct val="80000"/>
              </a:lnSpc>
              <a:buFont typeface="Wingdings" pitchFamily="2" charset="2"/>
              <a:buNone/>
              <a:defRPr/>
            </a:pPr>
            <a:r>
              <a:rPr lang="en-US" altLang="zh-CN" sz="1600" noProof="1">
                <a:latin typeface="宋体" panose="02010600030101010101" pitchFamily="2" charset="-122"/>
              </a:rPr>
              <a:t>&lt;class 'str'&gt;</a:t>
            </a:r>
          </a:p>
          <a:p>
            <a:pPr marL="1905" indent="-344805">
              <a:lnSpc>
                <a:spcPct val="80000"/>
              </a:lnSpc>
              <a:buFont typeface="Wingdings" pitchFamily="2" charset="2"/>
              <a:buNone/>
              <a:defRPr/>
            </a:pPr>
            <a:r>
              <a:rPr lang="en-US" altLang="zh-CN" sz="1600" noProof="1">
                <a:latin typeface="宋体" panose="02010600030101010101" pitchFamily="2" charset="-122"/>
              </a:rPr>
              <a:t>&gt;&gt;&gt; x = raw_input('Please input:')</a:t>
            </a:r>
          </a:p>
          <a:p>
            <a:pPr marL="1905" indent="-344805">
              <a:lnSpc>
                <a:spcPct val="80000"/>
              </a:lnSpc>
              <a:buFont typeface="Wingdings" pitchFamily="2" charset="2"/>
              <a:buNone/>
              <a:defRPr/>
            </a:pPr>
            <a:r>
              <a:rPr lang="en-US" altLang="zh-CN" sz="1600" noProof="1">
                <a:latin typeface="宋体" panose="02010600030101010101" pitchFamily="2" charset="-122"/>
              </a:rPr>
              <a:t>NameError: name 'raw_input' is not defined</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60417"/>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a:defRPr/>
            </a:pPr>
            <a:r>
              <a:rPr lang="en-US" dirty="0" smtClean="0"/>
              <a:t>1.</a:t>
            </a:r>
            <a:r>
              <a:rPr lang="zh-CN" altLang="en-US" dirty="0" smtClean="0"/>
              <a:t>4</a:t>
            </a:r>
            <a:r>
              <a:rPr lang="en-US" dirty="0" smtClean="0"/>
              <a:t>.8 </a:t>
            </a:r>
            <a:r>
              <a:rPr lang="zh-CN" altLang="en-US" dirty="0" smtClean="0"/>
              <a:t>基本输入输出</a:t>
            </a:r>
          </a:p>
        </p:txBody>
      </p:sp>
      <p:sp>
        <p:nvSpPr>
          <p:cNvPr id="74754" name="文本占位符 60418"/>
          <p:cNvSpPr>
            <a:spLocks noGrp="1" noChangeArrowheads="1"/>
          </p:cNvSpPr>
          <p:nvPr>
            <p:ph idx="1"/>
          </p:nvPr>
        </p:nvSpPr>
        <p:spPr bwMode="auto"/>
        <p:txBody>
          <a:bodyPr vert="horz" wrap="square" lIns="91440" tIns="45720" rIns="91440" bIns="45720" numCol="1" anchor="t" anchorCtr="0" compatLnSpc="1">
            <a:prstTxWarp prst="textNoShape">
              <a:avLst/>
            </a:prstTxWarp>
          </a:bodyPr>
          <a:lstStyle/>
          <a:p>
            <a:pPr>
              <a:defRPr/>
            </a:pPr>
            <a:r>
              <a:rPr lang="zh-CN" altLang="en-US" sz="2400" dirty="0" smtClean="0"/>
              <a:t>Python 2.x和Python 3.x的输出方法也不完全一致。在Python 2.x中，使用print语句进行输出，而Python 3.x中使用print()函数进行输出。</a:t>
            </a:r>
          </a:p>
          <a:p>
            <a:pPr>
              <a:buFont typeface="Wingdings" pitchFamily="2" charset="2"/>
              <a:buNone/>
              <a:defRPr/>
            </a:pPr>
            <a:endParaRPr lang="zh-CN" altLang="en-US" sz="24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9217"/>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a:defRPr/>
            </a:pPr>
            <a:r>
              <a:rPr lang="en-US" altLang="zh-CN" smtClean="0"/>
              <a:t>1.1 </a:t>
            </a:r>
            <a:r>
              <a:rPr lang="zh-CN" altLang="en-US" smtClean="0"/>
              <a:t>如何选择</a:t>
            </a:r>
            <a:r>
              <a:rPr lang="en-US" altLang="zh-CN" smtClean="0"/>
              <a:t>Python</a:t>
            </a:r>
            <a:r>
              <a:rPr lang="zh-CN" altLang="en-US" smtClean="0"/>
              <a:t>版本</a:t>
            </a:r>
          </a:p>
        </p:txBody>
      </p:sp>
      <p:sp>
        <p:nvSpPr>
          <p:cNvPr id="9219" name="文本占位符 9218"/>
          <p:cNvSpPr>
            <a:spLocks noGrp="1"/>
          </p:cNvSpPr>
          <p:nvPr>
            <p:ph idx="1"/>
          </p:nvPr>
        </p:nvSpPr>
        <p:spPr/>
        <p:txBody>
          <a:bodyPr/>
          <a:lstStyle/>
          <a:p>
            <a:pPr>
              <a:lnSpc>
                <a:spcPct val="80000"/>
              </a:lnSpc>
              <a:buFont typeface="Wingdings" panose="05000000000000000000" charset="0"/>
              <a:buChar char="n"/>
              <a:defRPr/>
            </a:pPr>
            <a:r>
              <a:rPr lang="zh-CN" altLang="en-US" sz="2400" noProof="1">
                <a:latin typeface="宋体" panose="02010600030101010101" pitchFamily="2" charset="-122"/>
              </a:rPr>
              <a:t>除了在启动主界面上查看已安装的</a:t>
            </a:r>
            <a:r>
              <a:rPr lang="en-US" altLang="zh-CN" sz="2400" noProof="1">
                <a:latin typeface="宋体" panose="02010600030101010101" pitchFamily="2" charset="-122"/>
              </a:rPr>
              <a:t>Python</a:t>
            </a:r>
            <a:r>
              <a:rPr lang="zh-CN" altLang="en-US" sz="2400" noProof="1">
                <a:latin typeface="宋体" panose="02010600030101010101" pitchFamily="2" charset="-122"/>
              </a:rPr>
              <a:t>版本之外，还可以使用下面的命令随时进行查看。</a:t>
            </a:r>
          </a:p>
          <a:p>
            <a:pPr marL="1905" indent="-344805">
              <a:lnSpc>
                <a:spcPct val="80000"/>
              </a:lnSpc>
              <a:buFont typeface="Wingdings" pitchFamily="2" charset="2"/>
              <a:buNone/>
              <a:defRPr/>
            </a:pPr>
            <a:r>
              <a:rPr lang="en-US" altLang="zh-CN" sz="2400" noProof="1">
                <a:latin typeface="宋体" panose="02010600030101010101" pitchFamily="2" charset="-122"/>
              </a:rPr>
              <a:t>&gt;&gt;&gt; import sys</a:t>
            </a:r>
          </a:p>
          <a:p>
            <a:pPr marL="1905" indent="-344805">
              <a:lnSpc>
                <a:spcPct val="80000"/>
              </a:lnSpc>
              <a:buFont typeface="Wingdings" pitchFamily="2" charset="2"/>
              <a:buNone/>
              <a:defRPr/>
            </a:pPr>
            <a:r>
              <a:rPr lang="en-US" altLang="zh-CN" sz="2400" noProof="1">
                <a:latin typeface="宋体" panose="02010600030101010101" pitchFamily="2" charset="-122"/>
              </a:rPr>
              <a:t>&gt;&gt;&gt; sys.version</a:t>
            </a:r>
          </a:p>
          <a:p>
            <a:pPr marL="1905" indent="-344805">
              <a:lnSpc>
                <a:spcPct val="80000"/>
              </a:lnSpc>
              <a:buFont typeface="Wingdings" pitchFamily="2" charset="2"/>
              <a:buNone/>
              <a:defRPr/>
            </a:pPr>
            <a:r>
              <a:rPr lang="en-US" altLang="zh-CN" sz="2400" noProof="1">
                <a:latin typeface="宋体" panose="02010600030101010101" pitchFamily="2" charset="-122"/>
              </a:rPr>
              <a:t>'3.5.1 (v3.5.1:37a07cee5969, Dec  6 2015, 01:54:25) [MSC v.1900 64 bit (AMD64)]'</a:t>
            </a:r>
          </a:p>
          <a:p>
            <a:pPr marL="1905" indent="-344805">
              <a:lnSpc>
                <a:spcPct val="80000"/>
              </a:lnSpc>
              <a:buFont typeface="Wingdings" pitchFamily="2" charset="2"/>
              <a:buNone/>
              <a:defRPr/>
            </a:pPr>
            <a:r>
              <a:rPr lang="en-US" altLang="zh-CN" sz="2400" noProof="1">
                <a:latin typeface="宋体" panose="02010600030101010101" pitchFamily="2" charset="-122"/>
              </a:rPr>
              <a:t>&gt;&gt;&gt; sys.winver</a:t>
            </a:r>
          </a:p>
          <a:p>
            <a:pPr marL="1905" indent="-344805">
              <a:lnSpc>
                <a:spcPct val="80000"/>
              </a:lnSpc>
              <a:buFont typeface="Wingdings" pitchFamily="2" charset="2"/>
              <a:buNone/>
              <a:defRPr/>
            </a:pPr>
            <a:r>
              <a:rPr lang="en-US" altLang="zh-CN" sz="2400" noProof="1">
                <a:latin typeface="宋体" panose="02010600030101010101" pitchFamily="2" charset="-122"/>
              </a:rPr>
              <a:t>'3.5'</a:t>
            </a:r>
          </a:p>
          <a:p>
            <a:pPr marL="1905" indent="-344805">
              <a:lnSpc>
                <a:spcPct val="80000"/>
              </a:lnSpc>
              <a:buFont typeface="Wingdings" pitchFamily="2" charset="2"/>
              <a:buNone/>
              <a:defRPr/>
            </a:pPr>
            <a:r>
              <a:rPr lang="en-US" altLang="zh-CN" sz="2400" noProof="1">
                <a:latin typeface="宋体" panose="02010600030101010101" pitchFamily="2" charset="-122"/>
              </a:rPr>
              <a:t>&gt;&gt;&gt; sys.version_info</a:t>
            </a:r>
          </a:p>
          <a:p>
            <a:pPr marL="1905" indent="-344805">
              <a:lnSpc>
                <a:spcPct val="80000"/>
              </a:lnSpc>
              <a:buFont typeface="Wingdings" pitchFamily="2" charset="2"/>
              <a:buNone/>
              <a:defRPr/>
            </a:pPr>
            <a:r>
              <a:rPr lang="en-US" altLang="zh-CN" sz="2400" noProof="1">
                <a:latin typeface="宋体" panose="02010600030101010101" pitchFamily="2" charset="-122"/>
              </a:rPr>
              <a:t>sys.version_info(major=3, minor=5, micro=1, releaselevel='final', serial=0)</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61441"/>
          <p:cNvSpPr>
            <a:spLocks noGrp="1"/>
          </p:cNvSpPr>
          <p:nvPr>
            <p:ph type="title"/>
          </p:nvPr>
        </p:nvSpPr>
        <p:spPr/>
        <p:txBody>
          <a:bodyPr/>
          <a:lstStyle/>
          <a:p>
            <a:pPr>
              <a:defRPr/>
            </a:pPr>
            <a:r>
              <a:rPr lang="en-US" altLang="x-none" noProof="1">
                <a:effectLst>
                  <a:outerShdw blurRad="38100" dist="38100" dir="2700000">
                    <a:srgbClr val="C0C0C0"/>
                  </a:outerShdw>
                </a:effectLst>
              </a:rPr>
              <a:t>1.</a:t>
            </a:r>
            <a:r>
              <a:rPr lang="zh-CN" altLang="en-US" noProof="1">
                <a:effectLst>
                  <a:outerShdw blurRad="38100" dist="38100" dir="2700000">
                    <a:srgbClr val="C0C0C0"/>
                  </a:outerShdw>
                </a:effectLst>
              </a:rPr>
              <a:t>4</a:t>
            </a:r>
            <a:r>
              <a:rPr lang="en-US" altLang="x-none" noProof="1">
                <a:effectLst>
                  <a:outerShdw blurRad="38100" dist="38100" dir="2700000">
                    <a:srgbClr val="C0C0C0"/>
                  </a:outerShdw>
                </a:effectLst>
              </a:rPr>
              <a:t>.8 </a:t>
            </a:r>
            <a:r>
              <a:rPr lang="zh-CN" altLang="en-US" noProof="1">
                <a:effectLst>
                  <a:outerShdw blurRad="38100" dist="38100" dir="2700000">
                    <a:srgbClr val="C0C0C0"/>
                  </a:outerShdw>
                </a:effectLst>
              </a:rPr>
              <a:t>基本输入输出</a:t>
            </a:r>
          </a:p>
        </p:txBody>
      </p:sp>
      <p:sp>
        <p:nvSpPr>
          <p:cNvPr id="61443" name="文本占位符 61442"/>
          <p:cNvSpPr>
            <a:spLocks noGrp="1"/>
          </p:cNvSpPr>
          <p:nvPr>
            <p:ph idx="1"/>
          </p:nvPr>
        </p:nvSpPr>
        <p:spPr/>
        <p:txBody>
          <a:bodyPr/>
          <a:lstStyle/>
          <a:p>
            <a:pPr>
              <a:lnSpc>
                <a:spcPct val="80000"/>
              </a:lnSpc>
              <a:buFont typeface="Wingdings" panose="05000000000000000000" charset="0"/>
              <a:buChar char="n"/>
              <a:defRPr/>
            </a:pPr>
            <a:r>
              <a:rPr lang="zh-CN" altLang="en-US" sz="2000" noProof="1">
                <a:latin typeface="宋体" panose="02010600030101010101" pitchFamily="2" charset="-122"/>
              </a:rPr>
              <a:t>默认情况下，</a:t>
            </a:r>
            <a:r>
              <a:rPr lang="en-US" altLang="zh-CN" sz="2000" noProof="1">
                <a:latin typeface="宋体" panose="02010600030101010101" pitchFamily="2" charset="-122"/>
              </a:rPr>
              <a:t>Python</a:t>
            </a:r>
            <a:r>
              <a:rPr lang="zh-CN" altLang="en-US" sz="2000" noProof="1">
                <a:latin typeface="宋体" panose="02010600030101010101" pitchFamily="2" charset="-122"/>
              </a:rPr>
              <a:t>将结果输出到</a:t>
            </a:r>
            <a:r>
              <a:rPr lang="en-US" altLang="zh-CN" sz="2000" noProof="1">
                <a:latin typeface="宋体" panose="02010600030101010101" pitchFamily="2" charset="-122"/>
              </a:rPr>
              <a:t>IDLE</a:t>
            </a:r>
            <a:r>
              <a:rPr lang="zh-CN" altLang="en-US" sz="2000" noProof="1">
                <a:latin typeface="宋体" panose="02010600030101010101" pitchFamily="2" charset="-122"/>
              </a:rPr>
              <a:t>或者标准控制台，在输出时也可以进行重定向，例如可以把结果输出到指定文件。在</a:t>
            </a:r>
            <a:r>
              <a:rPr lang="en-US" altLang="zh-CN" sz="2000" noProof="1">
                <a:latin typeface="宋体" panose="02010600030101010101" pitchFamily="2" charset="-122"/>
              </a:rPr>
              <a:t>Python 2.7.11</a:t>
            </a:r>
            <a:r>
              <a:rPr lang="zh-CN" altLang="en-US" sz="2000" noProof="1">
                <a:latin typeface="宋体" panose="02010600030101010101" pitchFamily="2" charset="-122"/>
              </a:rPr>
              <a:t>中使用下面的方法进行输出重定向：</a:t>
            </a:r>
          </a:p>
          <a:p>
            <a:pPr marL="1905" indent="-344805">
              <a:lnSpc>
                <a:spcPct val="80000"/>
              </a:lnSpc>
              <a:buFont typeface="Wingdings" pitchFamily="2" charset="2"/>
              <a:buNone/>
              <a:defRPr/>
            </a:pPr>
            <a:r>
              <a:rPr lang="en-US" altLang="zh-CN" sz="2000" noProof="1">
                <a:latin typeface="宋体" panose="02010600030101010101" pitchFamily="2" charset="-122"/>
              </a:rPr>
              <a:t>&gt;&gt;&gt; fp = open(r'C:\mytest.txt', 'a+')</a:t>
            </a:r>
          </a:p>
          <a:p>
            <a:pPr marL="1905" indent="-344805">
              <a:lnSpc>
                <a:spcPct val="80000"/>
              </a:lnSpc>
              <a:buFont typeface="Wingdings" pitchFamily="2" charset="2"/>
              <a:buNone/>
              <a:defRPr/>
            </a:pPr>
            <a:r>
              <a:rPr lang="en-US" altLang="zh-CN" sz="2000" noProof="1">
                <a:latin typeface="宋体" panose="02010600030101010101" pitchFamily="2" charset="-122"/>
              </a:rPr>
              <a:t>&gt;&gt;&gt; print &gt;&gt;fp, "Hello,world" </a:t>
            </a:r>
          </a:p>
          <a:p>
            <a:pPr marL="1905" indent="-344805">
              <a:lnSpc>
                <a:spcPct val="80000"/>
              </a:lnSpc>
              <a:buFont typeface="Wingdings" pitchFamily="2" charset="2"/>
              <a:buNone/>
              <a:defRPr/>
            </a:pPr>
            <a:r>
              <a:rPr lang="en-US" altLang="zh-CN" sz="2000" noProof="1">
                <a:latin typeface="宋体" panose="02010600030101010101" pitchFamily="2" charset="-122"/>
              </a:rPr>
              <a:t>&gt;&gt;&gt; fp.close()</a:t>
            </a:r>
          </a:p>
          <a:p>
            <a:pPr>
              <a:lnSpc>
                <a:spcPct val="80000"/>
              </a:lnSpc>
              <a:buFont typeface="Wingdings" panose="05000000000000000000" charset="0"/>
              <a:buChar char="n"/>
              <a:defRPr/>
            </a:pPr>
            <a:r>
              <a:rPr lang="zh-CN" altLang="en-US" sz="2000" noProof="1">
                <a:latin typeface="宋体" panose="02010600030101010101" pitchFamily="2" charset="-122"/>
              </a:rPr>
              <a:t>而在</a:t>
            </a:r>
            <a:r>
              <a:rPr lang="en-US" altLang="zh-CN" sz="2000" noProof="1">
                <a:latin typeface="宋体" panose="02010600030101010101" pitchFamily="2" charset="-122"/>
              </a:rPr>
              <a:t>Python 3.5.1</a:t>
            </a:r>
            <a:r>
              <a:rPr lang="zh-CN" altLang="en-US" sz="2000" noProof="1">
                <a:latin typeface="宋体" panose="02010600030101010101" pitchFamily="2" charset="-122"/>
              </a:rPr>
              <a:t>中则需要使用下面的方法进行重定向：</a:t>
            </a:r>
          </a:p>
          <a:p>
            <a:pPr marL="1905" indent="-344805">
              <a:lnSpc>
                <a:spcPct val="80000"/>
              </a:lnSpc>
              <a:buFont typeface="Wingdings" pitchFamily="2" charset="2"/>
              <a:buNone/>
              <a:defRPr/>
            </a:pPr>
            <a:r>
              <a:rPr lang="en-US" altLang="zh-CN" sz="2000" noProof="1">
                <a:latin typeface="宋体" panose="02010600030101010101" pitchFamily="2" charset="-122"/>
              </a:rPr>
              <a:t>&gt;&gt;&gt; fp = open(r'D:\mytest.txt', 'a+')</a:t>
            </a:r>
          </a:p>
          <a:p>
            <a:pPr marL="1905" indent="-344805">
              <a:lnSpc>
                <a:spcPct val="80000"/>
              </a:lnSpc>
              <a:buFont typeface="Wingdings" pitchFamily="2" charset="2"/>
              <a:buNone/>
              <a:defRPr/>
            </a:pPr>
            <a:r>
              <a:rPr lang="en-US" altLang="zh-CN" sz="2000" noProof="1">
                <a:latin typeface="宋体" panose="02010600030101010101" pitchFamily="2" charset="-122"/>
              </a:rPr>
              <a:t>&gt;&gt;&gt; print('Hello,world!', file = fp)</a:t>
            </a:r>
          </a:p>
          <a:p>
            <a:pPr marL="1905" indent="-344805">
              <a:lnSpc>
                <a:spcPct val="80000"/>
              </a:lnSpc>
              <a:buFont typeface="Wingdings" pitchFamily="2" charset="2"/>
              <a:buNone/>
              <a:defRPr/>
            </a:pPr>
            <a:r>
              <a:rPr lang="en-US" altLang="zh-CN" sz="2000" noProof="1">
                <a:latin typeface="宋体" panose="02010600030101010101" pitchFamily="2" charset="-122"/>
              </a:rPr>
              <a:t>&gt;&gt;&gt; fp.close()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62465"/>
          <p:cNvSpPr>
            <a:spLocks noGrp="1"/>
          </p:cNvSpPr>
          <p:nvPr>
            <p:ph type="title"/>
          </p:nvPr>
        </p:nvSpPr>
        <p:spPr/>
        <p:txBody>
          <a:bodyPr/>
          <a:lstStyle/>
          <a:p>
            <a:pPr>
              <a:defRPr/>
            </a:pPr>
            <a:r>
              <a:rPr lang="en-US" altLang="x-none" noProof="1">
                <a:effectLst>
                  <a:outerShdw blurRad="38100" dist="38100" dir="2700000">
                    <a:srgbClr val="C0C0C0"/>
                  </a:outerShdw>
                </a:effectLst>
              </a:rPr>
              <a:t>1.</a:t>
            </a:r>
            <a:r>
              <a:rPr lang="zh-CN" altLang="en-US" noProof="1">
                <a:effectLst>
                  <a:outerShdw blurRad="38100" dist="38100" dir="2700000">
                    <a:srgbClr val="C0C0C0"/>
                  </a:outerShdw>
                </a:effectLst>
              </a:rPr>
              <a:t>4</a:t>
            </a:r>
            <a:r>
              <a:rPr lang="en-US" altLang="x-none" noProof="1">
                <a:effectLst>
                  <a:outerShdw blurRad="38100" dist="38100" dir="2700000">
                    <a:srgbClr val="C0C0C0"/>
                  </a:outerShdw>
                </a:effectLst>
              </a:rPr>
              <a:t>.8 </a:t>
            </a:r>
            <a:r>
              <a:rPr lang="zh-CN" altLang="en-US" noProof="1">
                <a:effectLst>
                  <a:outerShdw blurRad="38100" dist="38100" dir="2700000">
                    <a:srgbClr val="C0C0C0"/>
                  </a:outerShdw>
                </a:effectLst>
              </a:rPr>
              <a:t>基本输入输出</a:t>
            </a:r>
          </a:p>
        </p:txBody>
      </p:sp>
      <p:sp>
        <p:nvSpPr>
          <p:cNvPr id="62467" name="文本占位符 62466"/>
          <p:cNvSpPr>
            <a:spLocks noGrp="1"/>
          </p:cNvSpPr>
          <p:nvPr>
            <p:ph idx="1"/>
          </p:nvPr>
        </p:nvSpPr>
        <p:spPr/>
        <p:txBody>
          <a:bodyPr/>
          <a:lstStyle/>
          <a:p>
            <a:pPr>
              <a:lnSpc>
                <a:spcPct val="80000"/>
              </a:lnSpc>
              <a:buFont typeface="Wingdings" panose="05000000000000000000" charset="0"/>
              <a:buChar char="n"/>
              <a:defRPr/>
            </a:pPr>
            <a:r>
              <a:rPr lang="zh-CN" altLang="en-US" sz="2400" noProof="1">
                <a:latin typeface="宋体" panose="02010600030101010101" pitchFamily="2" charset="-122"/>
              </a:rPr>
              <a:t>另外一个重要的不同是，对于</a:t>
            </a:r>
            <a:r>
              <a:rPr lang="en-US" altLang="zh-CN" sz="2400" noProof="1">
                <a:latin typeface="宋体" panose="02010600030101010101" pitchFamily="2" charset="-122"/>
              </a:rPr>
              <a:t>Python 2.x</a:t>
            </a:r>
            <a:r>
              <a:rPr lang="zh-CN" altLang="en-US" sz="2400" noProof="1">
                <a:latin typeface="宋体" panose="02010600030101010101" pitchFamily="2" charset="-122"/>
              </a:rPr>
              <a:t>而言，在</a:t>
            </a:r>
            <a:r>
              <a:rPr lang="en-US" altLang="zh-CN" sz="2400" noProof="1">
                <a:latin typeface="宋体" panose="02010600030101010101" pitchFamily="2" charset="-122"/>
              </a:rPr>
              <a:t>print</a:t>
            </a:r>
            <a:r>
              <a:rPr lang="zh-CN" altLang="en-US" sz="2400" noProof="1">
                <a:latin typeface="宋体" panose="02010600030101010101" pitchFamily="2" charset="-122"/>
              </a:rPr>
              <a:t>语句之后加上逗号“</a:t>
            </a:r>
            <a:r>
              <a:rPr lang="en-US" altLang="zh-CN" sz="2400" noProof="1">
                <a:latin typeface="宋体" panose="02010600030101010101" pitchFamily="2" charset="-122"/>
              </a:rPr>
              <a:t>,”</a:t>
            </a:r>
            <a:r>
              <a:rPr lang="zh-CN" altLang="en-US" sz="2400" noProof="1">
                <a:latin typeface="宋体" panose="02010600030101010101" pitchFamily="2" charset="-122"/>
              </a:rPr>
              <a:t>则表示输出内容之后不换行，例如：</a:t>
            </a:r>
          </a:p>
          <a:p>
            <a:pPr marL="1905" indent="-344805">
              <a:lnSpc>
                <a:spcPct val="80000"/>
              </a:lnSpc>
              <a:buFont typeface="Wingdings" pitchFamily="2" charset="2"/>
              <a:buNone/>
              <a:defRPr/>
            </a:pPr>
            <a:r>
              <a:rPr lang="en-US" altLang="zh-CN" sz="2400" noProof="1">
                <a:latin typeface="宋体" panose="02010600030101010101" pitchFamily="2" charset="-122"/>
              </a:rPr>
              <a:t>&gt;&gt;&gt; for i in range(10):</a:t>
            </a:r>
          </a:p>
          <a:p>
            <a:pPr marL="1905" indent="-344805">
              <a:lnSpc>
                <a:spcPct val="80000"/>
              </a:lnSpc>
              <a:buFont typeface="Wingdings" pitchFamily="2" charset="2"/>
              <a:buNone/>
              <a:defRPr/>
            </a:pPr>
            <a:r>
              <a:rPr lang="en-US" altLang="zh-CN" sz="2400" noProof="1">
                <a:latin typeface="宋体" panose="02010600030101010101" pitchFamily="2" charset="-122"/>
              </a:rPr>
              <a:t>	print i,</a:t>
            </a:r>
          </a:p>
          <a:p>
            <a:pPr marL="1905" indent="-344805">
              <a:lnSpc>
                <a:spcPct val="80000"/>
              </a:lnSpc>
              <a:buFont typeface="Wingdings" pitchFamily="2" charset="2"/>
              <a:buNone/>
              <a:defRPr/>
            </a:pPr>
            <a:r>
              <a:rPr lang="en-US" altLang="zh-CN" sz="2400" noProof="1">
                <a:latin typeface="宋体" panose="02010600030101010101" pitchFamily="2" charset="-122"/>
              </a:rPr>
              <a:t>0 1 2 3 4 5 6 7 8 9</a:t>
            </a:r>
          </a:p>
          <a:p>
            <a:pPr marL="1905" indent="-344805">
              <a:lnSpc>
                <a:spcPct val="80000"/>
              </a:lnSpc>
              <a:buFont typeface="Wingdings" panose="05000000000000000000" charset="0"/>
              <a:buChar char="n"/>
              <a:defRPr/>
            </a:pPr>
            <a:r>
              <a:rPr lang="zh-CN" altLang="en-US" sz="2400" noProof="1">
                <a:latin typeface="宋体" panose="02010600030101010101" pitchFamily="2" charset="-122"/>
              </a:rPr>
              <a:t>在</a:t>
            </a:r>
            <a:r>
              <a:rPr lang="en-US" altLang="zh-CN" sz="2400" noProof="1">
                <a:latin typeface="宋体" panose="02010600030101010101" pitchFamily="2" charset="-122"/>
              </a:rPr>
              <a:t>Python 3.x</a:t>
            </a:r>
            <a:r>
              <a:rPr lang="zh-CN" altLang="en-US" sz="2400" noProof="1">
                <a:latin typeface="宋体" panose="02010600030101010101" pitchFamily="2" charset="-122"/>
              </a:rPr>
              <a:t>中，为了实现上述功能则需要使用下面的方法：</a:t>
            </a:r>
          </a:p>
          <a:p>
            <a:pPr marL="1905" indent="-344805">
              <a:lnSpc>
                <a:spcPct val="80000"/>
              </a:lnSpc>
              <a:buFont typeface="Wingdings" pitchFamily="2" charset="2"/>
              <a:buNone/>
              <a:defRPr/>
            </a:pPr>
            <a:r>
              <a:rPr lang="en-US" altLang="zh-CN" sz="2400" noProof="1">
                <a:latin typeface="宋体" panose="02010600030101010101" pitchFamily="2" charset="-122"/>
              </a:rPr>
              <a:t>&gt;&gt;&gt; for i in range(10,20):</a:t>
            </a:r>
          </a:p>
          <a:p>
            <a:pPr marL="1905" indent="-344805">
              <a:lnSpc>
                <a:spcPct val="80000"/>
              </a:lnSpc>
              <a:buFont typeface="Wingdings" pitchFamily="2" charset="2"/>
              <a:buNone/>
              <a:defRPr/>
            </a:pPr>
            <a:r>
              <a:rPr lang="en-US" altLang="zh-CN" sz="2400" noProof="1">
                <a:latin typeface="宋体" panose="02010600030101010101" pitchFamily="2" charset="-122"/>
              </a:rPr>
              <a:t>	print(i, end=' ')	</a:t>
            </a:r>
          </a:p>
          <a:p>
            <a:pPr marL="1905" indent="-344805">
              <a:lnSpc>
                <a:spcPct val="80000"/>
              </a:lnSpc>
              <a:buFont typeface="Wingdings" pitchFamily="2" charset="2"/>
              <a:buNone/>
              <a:defRPr/>
            </a:pPr>
            <a:r>
              <a:rPr lang="en-US" altLang="zh-CN" sz="2400" noProof="1">
                <a:latin typeface="宋体" panose="02010600030101010101" pitchFamily="2" charset="-122"/>
              </a:rPr>
              <a:t>10 11 12 13 14 15 16 17 18 19</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标题 63489"/>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a:defRPr/>
            </a:pPr>
            <a:r>
              <a:rPr lang="en-US" dirty="0" smtClean="0"/>
              <a:t>1.</a:t>
            </a:r>
            <a:r>
              <a:rPr lang="zh-CN" altLang="en-US" dirty="0" smtClean="0"/>
              <a:t>4</a:t>
            </a:r>
            <a:r>
              <a:rPr lang="en-US" dirty="0" smtClean="0"/>
              <a:t>.9  </a:t>
            </a:r>
            <a:r>
              <a:rPr lang="zh-CN" altLang="en-US" dirty="0" smtClean="0"/>
              <a:t>模块的使用</a:t>
            </a:r>
          </a:p>
        </p:txBody>
      </p:sp>
      <p:sp>
        <p:nvSpPr>
          <p:cNvPr id="77826" name="文本占位符 63490"/>
          <p:cNvSpPr>
            <a:spLocks noGrp="1" noChangeArrowheads="1"/>
          </p:cNvSpPr>
          <p:nvPr>
            <p:ph idx="1"/>
          </p:nvPr>
        </p:nvSpPr>
        <p:spPr bwMode="auto"/>
        <p:txBody>
          <a:bodyPr vert="horz" wrap="square" lIns="91440" tIns="45720" rIns="91440" bIns="45720" numCol="1" anchor="t" anchorCtr="0" compatLnSpc="1">
            <a:prstTxWarp prst="textNoShape">
              <a:avLst/>
            </a:prstTxWarp>
          </a:bodyPr>
          <a:lstStyle/>
          <a:p>
            <a:pPr>
              <a:defRPr/>
            </a:pPr>
            <a:r>
              <a:rPr lang="en-US" sz="2400" smtClean="0"/>
              <a:t>Python</a:t>
            </a:r>
            <a:r>
              <a:rPr lang="zh-CN" altLang="en-US" sz="2400" smtClean="0"/>
              <a:t>默认安装仅包含部分基本或核心模块，但用户可以安装大量的扩展模块，</a:t>
            </a:r>
            <a:r>
              <a:rPr lang="en-US" sz="2400" smtClean="0"/>
              <a:t>pip</a:t>
            </a:r>
            <a:r>
              <a:rPr lang="zh-CN" altLang="en-US" sz="2400" smtClean="0"/>
              <a:t>是管理模块的重要工具。</a:t>
            </a:r>
          </a:p>
          <a:p>
            <a:pPr>
              <a:defRPr/>
            </a:pPr>
            <a:r>
              <a:rPr lang="zh-CN" altLang="en-US" sz="2400" smtClean="0"/>
              <a:t>在</a:t>
            </a:r>
            <a:r>
              <a:rPr lang="en-US" sz="2400" smtClean="0"/>
              <a:t>Python</a:t>
            </a:r>
            <a:r>
              <a:rPr lang="zh-CN" altLang="en-US" sz="2400" smtClean="0"/>
              <a:t>启动时，仅加载了很少的一部分模块，在需要时由程序员显式地加载（可能需要先安装）其他模块。</a:t>
            </a:r>
          </a:p>
          <a:p>
            <a:pPr>
              <a:defRPr/>
            </a:pPr>
            <a:r>
              <a:rPr lang="zh-CN" altLang="en-US" sz="2400" smtClean="0"/>
              <a:t>减小运行的压力，仅加载真正需要的模块和功能，且具有很强的可扩展性。</a:t>
            </a:r>
          </a:p>
          <a:p>
            <a:pPr>
              <a:defRPr/>
            </a:pPr>
            <a:r>
              <a:rPr lang="zh-CN" altLang="en-US" sz="2400" smtClean="0"/>
              <a:t>可以使用sys.modules.items()显示所有预加载模块的相关信息。</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64513"/>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a:defRPr/>
            </a:pPr>
            <a:r>
              <a:rPr lang="en-US" smtClean="0"/>
              <a:t>1.</a:t>
            </a:r>
            <a:r>
              <a:rPr lang="zh-CN" altLang="en-US" smtClean="0"/>
              <a:t>4</a:t>
            </a:r>
            <a:r>
              <a:rPr lang="en-US" smtClean="0"/>
              <a:t>.9  </a:t>
            </a:r>
            <a:r>
              <a:rPr lang="zh-CN" altLang="en-US" smtClean="0"/>
              <a:t>模块的使用</a:t>
            </a:r>
            <a:endParaRPr lang="en-US" smtClean="0">
              <a:latin typeface="Times New Roman" pitchFamily="18" charset="0"/>
              <a:cs typeface="Times New Roman" pitchFamily="18" charset="0"/>
            </a:endParaRPr>
          </a:p>
        </p:txBody>
      </p:sp>
      <p:sp>
        <p:nvSpPr>
          <p:cNvPr id="78850" name="文本占位符 64514"/>
          <p:cNvSpPr>
            <a:spLocks noGrp="1" noChangeArrowheads="1"/>
          </p:cNvSpPr>
          <p:nvPr>
            <p:ph idx="1"/>
          </p:nvPr>
        </p:nvSpPr>
        <p:spPr bwMode="auto"/>
        <p:txBody>
          <a:bodyPr vert="horz" wrap="square" lIns="91440" tIns="45720" rIns="91440" bIns="45720" numCol="1" anchor="t" anchorCtr="0" compatLnSpc="1">
            <a:prstTxWarp prst="textNoShape">
              <a:avLst/>
            </a:prstTxWarp>
          </a:bodyPr>
          <a:lstStyle/>
          <a:p>
            <a:pPr>
              <a:defRPr/>
            </a:pPr>
            <a:r>
              <a:rPr lang="en-US" sz="2400" dirty="0" smtClean="0">
                <a:latin typeface="Times New Roman" pitchFamily="18" charset="0"/>
                <a:cs typeface="Times New Roman" pitchFamily="18" charset="0"/>
              </a:rPr>
              <a:t>import </a:t>
            </a:r>
            <a:r>
              <a:rPr lang="zh-CN" altLang="en-US" sz="2400" dirty="0" smtClean="0">
                <a:latin typeface="Times New Roman" pitchFamily="18" charset="0"/>
                <a:cs typeface="Times New Roman" pitchFamily="18" charset="0"/>
              </a:rPr>
              <a:t>模块名</a:t>
            </a:r>
            <a:endParaRPr lang="en-US" sz="2400" dirty="0" smtClean="0">
              <a:latin typeface="Times New Roman" pitchFamily="18" charset="0"/>
              <a:cs typeface="Times New Roman" pitchFamily="18" charset="0"/>
            </a:endParaRPr>
          </a:p>
          <a:p>
            <a:pPr>
              <a:buFont typeface="Wingdings" pitchFamily="2" charset="2"/>
              <a:buNone/>
              <a:defRPr/>
            </a:pPr>
            <a:r>
              <a:rPr lang="en-US" sz="2400" dirty="0" smtClean="0">
                <a:latin typeface="Times New Roman" pitchFamily="18" charset="0"/>
                <a:cs typeface="Times New Roman" pitchFamily="18" charset="0"/>
              </a:rPr>
              <a:t>&gt;&gt;&gt;import math</a:t>
            </a:r>
          </a:p>
          <a:p>
            <a:pPr>
              <a:buFont typeface="Wingdings" pitchFamily="2" charset="2"/>
              <a:buNone/>
              <a:defRPr/>
            </a:pPr>
            <a:r>
              <a:rPr lang="en-US" sz="2400" dirty="0" smtClean="0">
                <a:latin typeface="Times New Roman" pitchFamily="18" charset="0"/>
                <a:cs typeface="Times New Roman" pitchFamily="18" charset="0"/>
              </a:rPr>
              <a:t>&gt;&gt;&gt;</a:t>
            </a:r>
            <a:r>
              <a:rPr lang="en-US" sz="2400" dirty="0" err="1" smtClean="0">
                <a:latin typeface="Times New Roman" pitchFamily="18" charset="0"/>
                <a:cs typeface="Times New Roman" pitchFamily="18" charset="0"/>
              </a:rPr>
              <a:t>math.sin</a:t>
            </a:r>
            <a:r>
              <a:rPr lang="en-US" sz="2400" dirty="0" smtClean="0">
                <a:latin typeface="Times New Roman" pitchFamily="18" charset="0"/>
                <a:cs typeface="Times New Roman" pitchFamily="18" charset="0"/>
              </a:rPr>
              <a:t>(0.5)               #</a:t>
            </a:r>
            <a:r>
              <a:rPr lang="zh-CN" altLang="en-US" sz="2400" dirty="0" smtClean="0">
                <a:latin typeface="Times New Roman" pitchFamily="18" charset="0"/>
                <a:cs typeface="Times New Roman" pitchFamily="18" charset="0"/>
              </a:rPr>
              <a:t>求</a:t>
            </a:r>
            <a:r>
              <a:rPr lang="en-US" sz="2400" dirty="0" smtClean="0">
                <a:latin typeface="Times New Roman" pitchFamily="18" charset="0"/>
                <a:cs typeface="Times New Roman" pitchFamily="18" charset="0"/>
              </a:rPr>
              <a:t>0.5</a:t>
            </a:r>
            <a:r>
              <a:rPr lang="zh-CN" altLang="en-US" sz="2400" dirty="0" smtClean="0">
                <a:latin typeface="Times New Roman" pitchFamily="18" charset="0"/>
                <a:cs typeface="Times New Roman" pitchFamily="18" charset="0"/>
              </a:rPr>
              <a:t>的正弦</a:t>
            </a:r>
            <a:endParaRPr lang="en-US" sz="2400" dirty="0" smtClean="0">
              <a:latin typeface="Times New Roman" pitchFamily="18" charset="0"/>
              <a:cs typeface="Times New Roman" pitchFamily="18" charset="0"/>
            </a:endParaRPr>
          </a:p>
          <a:p>
            <a:pPr>
              <a:buFont typeface="Wingdings" pitchFamily="2" charset="2"/>
              <a:buNone/>
              <a:defRPr/>
            </a:pPr>
            <a:r>
              <a:rPr lang="en-US" sz="2400" dirty="0" smtClean="0">
                <a:latin typeface="Times New Roman" pitchFamily="18" charset="0"/>
                <a:cs typeface="Times New Roman" pitchFamily="18" charset="0"/>
              </a:rPr>
              <a:t>&gt;&gt;&gt;import random</a:t>
            </a:r>
          </a:p>
          <a:p>
            <a:pPr>
              <a:buFont typeface="Wingdings" pitchFamily="2" charset="2"/>
              <a:buNone/>
              <a:defRPr/>
            </a:pPr>
            <a:r>
              <a:rPr lang="en-US" sz="2400" dirty="0" smtClean="0">
                <a:latin typeface="Times New Roman" pitchFamily="18" charset="0"/>
                <a:cs typeface="Times New Roman" pitchFamily="18" charset="0"/>
              </a:rPr>
              <a:t>&gt;&gt;&gt;x=</a:t>
            </a:r>
            <a:r>
              <a:rPr lang="en-US" sz="2400" dirty="0" err="1" smtClean="0">
                <a:latin typeface="Times New Roman" pitchFamily="18" charset="0"/>
                <a:cs typeface="Times New Roman" pitchFamily="18" charset="0"/>
              </a:rPr>
              <a:t>random.random</a:t>
            </a:r>
            <a:r>
              <a:rPr lang="en-US" sz="2400" dirty="0" smtClean="0">
                <a:latin typeface="Times New Roman" pitchFamily="18" charset="0"/>
                <a:cs typeface="Times New Roman" pitchFamily="18" charset="0"/>
              </a:rPr>
              <a:t>( )    #</a:t>
            </a:r>
            <a:r>
              <a:rPr lang="zh-CN" altLang="en-US" sz="2400" dirty="0" smtClean="0">
                <a:latin typeface="Times New Roman" pitchFamily="18" charset="0"/>
                <a:cs typeface="Times New Roman" pitchFamily="18" charset="0"/>
              </a:rPr>
              <a:t>获得</a:t>
            </a:r>
            <a:r>
              <a:rPr lang="en-US" sz="2400" dirty="0" smtClean="0">
                <a:latin typeface="Times New Roman" pitchFamily="18" charset="0"/>
                <a:cs typeface="Times New Roman" pitchFamily="18" charset="0"/>
              </a:rPr>
              <a:t>[0,1) </a:t>
            </a:r>
            <a:r>
              <a:rPr lang="zh-CN" altLang="en-US" sz="2400" dirty="0" smtClean="0">
                <a:latin typeface="Times New Roman" pitchFamily="18" charset="0"/>
                <a:cs typeface="Times New Roman" pitchFamily="18" charset="0"/>
              </a:rPr>
              <a:t>内的随机小数</a:t>
            </a:r>
            <a:endParaRPr lang="en-US" sz="2400" dirty="0" smtClean="0">
              <a:latin typeface="Times New Roman" pitchFamily="18" charset="0"/>
              <a:cs typeface="Times New Roman" pitchFamily="18" charset="0"/>
            </a:endParaRPr>
          </a:p>
          <a:p>
            <a:pPr>
              <a:buFont typeface="Wingdings" pitchFamily="2" charset="2"/>
              <a:buNone/>
              <a:defRPr/>
            </a:pPr>
            <a:r>
              <a:rPr lang="en-US" sz="2400" dirty="0" smtClean="0">
                <a:latin typeface="Times New Roman" pitchFamily="18" charset="0"/>
                <a:cs typeface="Times New Roman" pitchFamily="18" charset="0"/>
              </a:rPr>
              <a:t>&gt;&gt;&gt;y=</a:t>
            </a:r>
            <a:r>
              <a:rPr lang="en-US" sz="2400" dirty="0" err="1" smtClean="0">
                <a:latin typeface="Times New Roman" pitchFamily="18" charset="0"/>
                <a:cs typeface="Times New Roman" pitchFamily="18" charset="0"/>
              </a:rPr>
              <a:t>random.random</a:t>
            </a:r>
            <a:r>
              <a:rPr lang="en-US" sz="2400" dirty="0" smtClean="0">
                <a:latin typeface="Times New Roman" pitchFamily="18" charset="0"/>
                <a:cs typeface="Times New Roman" pitchFamily="18" charset="0"/>
              </a:rPr>
              <a:t>( )</a:t>
            </a:r>
          </a:p>
          <a:p>
            <a:pPr>
              <a:buFont typeface="Wingdings" pitchFamily="2" charset="2"/>
              <a:buNone/>
              <a:defRPr/>
            </a:pPr>
            <a:r>
              <a:rPr lang="en-US" sz="2400" dirty="0" smtClean="0">
                <a:latin typeface="Times New Roman" pitchFamily="18" charset="0"/>
                <a:cs typeface="Times New Roman" pitchFamily="18" charset="0"/>
              </a:rPr>
              <a:t>&gt;&gt;&gt;n=</a:t>
            </a:r>
            <a:r>
              <a:rPr lang="en-US" sz="2400" dirty="0" err="1" smtClean="0">
                <a:latin typeface="Times New Roman" pitchFamily="18" charset="0"/>
                <a:cs typeface="Times New Roman" pitchFamily="18" charset="0"/>
              </a:rPr>
              <a:t>random.randint</a:t>
            </a:r>
            <a:r>
              <a:rPr lang="en-US" sz="2400" dirty="0" smtClean="0">
                <a:latin typeface="Times New Roman" pitchFamily="18" charset="0"/>
                <a:cs typeface="Times New Roman" pitchFamily="18" charset="0"/>
              </a:rPr>
              <a:t>(1,100) #</a:t>
            </a:r>
            <a:r>
              <a:rPr lang="zh-CN" altLang="en-US" sz="2400" dirty="0" smtClean="0">
                <a:latin typeface="Times New Roman" pitchFamily="18" charset="0"/>
                <a:cs typeface="Times New Roman" pitchFamily="18" charset="0"/>
              </a:rPr>
              <a:t>获得</a:t>
            </a:r>
            <a:r>
              <a:rPr lang="en-US" sz="2400" dirty="0" smtClean="0">
                <a:latin typeface="Times New Roman" pitchFamily="18" charset="0"/>
                <a:cs typeface="Times New Roman" pitchFamily="18" charset="0"/>
              </a:rPr>
              <a:t>[1,100]</a:t>
            </a:r>
            <a:r>
              <a:rPr lang="zh-CN" altLang="en-US" sz="2400" dirty="0" smtClean="0">
                <a:latin typeface="Times New Roman" pitchFamily="18" charset="0"/>
                <a:cs typeface="Times New Roman" pitchFamily="18" charset="0"/>
              </a:rPr>
              <a:t>上的随机整数</a:t>
            </a:r>
          </a:p>
          <a:p>
            <a:pPr>
              <a:defRPr/>
            </a:pPr>
            <a:r>
              <a:rPr lang="zh-CN" altLang="en-US" sz="2400" dirty="0" smtClean="0"/>
              <a:t>可以使用</a:t>
            </a:r>
            <a:r>
              <a:rPr lang="en-US" sz="2400" dirty="0" err="1" smtClean="0"/>
              <a:t>dir</a:t>
            </a:r>
            <a:r>
              <a:rPr lang="zh-CN" altLang="en-US" sz="2400" dirty="0" smtClean="0"/>
              <a:t>函数查看任意模块中所有的对象列表，如果调用不带参数的</a:t>
            </a:r>
            <a:r>
              <a:rPr lang="en-US" sz="2400" dirty="0" err="1" smtClean="0"/>
              <a:t>dir</a:t>
            </a:r>
            <a:r>
              <a:rPr lang="en-US" sz="2400" dirty="0" smtClean="0"/>
              <a:t>()</a:t>
            </a:r>
            <a:r>
              <a:rPr lang="zh-CN" altLang="en-US" sz="2400" dirty="0" smtClean="0"/>
              <a:t>函数，则返回当前脚本的所有名字列表。</a:t>
            </a:r>
          </a:p>
          <a:p>
            <a:pPr>
              <a:defRPr/>
            </a:pPr>
            <a:r>
              <a:rPr lang="zh-CN" altLang="en-US" sz="2400" dirty="0" smtClean="0"/>
              <a:t>可以使用</a:t>
            </a:r>
            <a:r>
              <a:rPr lang="en-US" sz="2400" dirty="0" smtClean="0"/>
              <a:t>help</a:t>
            </a:r>
            <a:r>
              <a:rPr lang="zh-CN" altLang="en-US" sz="2400" dirty="0" smtClean="0"/>
              <a:t>函数查看任意模块或函数的使用帮助。</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标题 65537"/>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a:defRPr/>
            </a:pPr>
            <a:r>
              <a:rPr lang="en-US" smtClean="0"/>
              <a:t>1.</a:t>
            </a:r>
            <a:r>
              <a:rPr lang="zh-CN" altLang="en-US" smtClean="0"/>
              <a:t>4</a:t>
            </a:r>
            <a:r>
              <a:rPr lang="en-US" smtClean="0"/>
              <a:t>.9  </a:t>
            </a:r>
            <a:r>
              <a:rPr lang="zh-CN" altLang="en-US" smtClean="0"/>
              <a:t>模块的使用</a:t>
            </a:r>
          </a:p>
        </p:txBody>
      </p:sp>
      <p:sp>
        <p:nvSpPr>
          <p:cNvPr id="79874" name="文本占位符 65538"/>
          <p:cNvSpPr>
            <a:spLocks noGrp="1" noChangeArrowheads="1"/>
          </p:cNvSpPr>
          <p:nvPr>
            <p:ph idx="1"/>
          </p:nvPr>
        </p:nvSpPr>
        <p:spPr bwMode="auto"/>
        <p:txBody>
          <a:bodyPr vert="horz" wrap="square" lIns="91440" tIns="45720" rIns="91440" bIns="45720" numCol="1" anchor="t" anchorCtr="0" compatLnSpc="1">
            <a:prstTxWarp prst="textNoShape">
              <a:avLst/>
            </a:prstTxWarp>
          </a:bodyPr>
          <a:lstStyle/>
          <a:p>
            <a:pPr>
              <a:defRPr/>
            </a:pPr>
            <a:r>
              <a:rPr lang="zh-CN" altLang="en-US" sz="2000" dirty="0" smtClean="0">
                <a:latin typeface="宋体" pitchFamily="2" charset="-122"/>
              </a:rPr>
              <a:t>from 模块名 import 对象名[ as 别名] </a:t>
            </a:r>
            <a:r>
              <a:rPr lang="en-US" sz="2000" dirty="0" smtClean="0">
                <a:latin typeface="宋体" pitchFamily="2" charset="-122"/>
              </a:rPr>
              <a:t>#</a:t>
            </a:r>
            <a:r>
              <a:rPr lang="zh-CN" altLang="en-US" sz="2000" dirty="0" smtClean="0">
                <a:latin typeface="宋体" pitchFamily="2" charset="-122"/>
              </a:rPr>
              <a:t>可以减少查询次数，提高执行速度</a:t>
            </a:r>
          </a:p>
          <a:p>
            <a:pPr>
              <a:defRPr/>
            </a:pPr>
            <a:r>
              <a:rPr lang="zh-CN" altLang="en-US" sz="2000" dirty="0" smtClean="0">
                <a:latin typeface="宋体" pitchFamily="2" charset="-122"/>
              </a:rPr>
              <a:t>from math import *    #谨慎使用</a:t>
            </a:r>
          </a:p>
          <a:p>
            <a:pPr>
              <a:buFont typeface="Wingdings" pitchFamily="2" charset="2"/>
              <a:buNone/>
              <a:defRPr/>
            </a:pPr>
            <a:r>
              <a:rPr lang="en-US" sz="2000" dirty="0" smtClean="0">
                <a:latin typeface="宋体" pitchFamily="2" charset="-122"/>
              </a:rPr>
              <a:t>&gt;&gt;&gt; from math import sin</a:t>
            </a:r>
          </a:p>
          <a:p>
            <a:pPr>
              <a:buFont typeface="Wingdings" pitchFamily="2" charset="2"/>
              <a:buNone/>
              <a:defRPr/>
            </a:pPr>
            <a:r>
              <a:rPr lang="en-US" sz="2000" dirty="0" smtClean="0">
                <a:latin typeface="宋体" pitchFamily="2" charset="-122"/>
              </a:rPr>
              <a:t>&gt;&gt;&gt; sin(3)</a:t>
            </a:r>
          </a:p>
          <a:p>
            <a:pPr>
              <a:buFont typeface="Wingdings" pitchFamily="2" charset="2"/>
              <a:buNone/>
              <a:defRPr/>
            </a:pPr>
            <a:r>
              <a:rPr lang="en-US" sz="2000" dirty="0" smtClean="0">
                <a:latin typeface="宋体" pitchFamily="2" charset="-122"/>
              </a:rPr>
              <a:t>0.1411200080598672</a:t>
            </a:r>
          </a:p>
          <a:p>
            <a:pPr>
              <a:buFont typeface="Wingdings" pitchFamily="2" charset="2"/>
              <a:buNone/>
              <a:defRPr/>
            </a:pPr>
            <a:r>
              <a:rPr lang="en-US" sz="2000" dirty="0" smtClean="0">
                <a:latin typeface="宋体" pitchFamily="2" charset="-122"/>
              </a:rPr>
              <a:t>&gt;&gt;&gt; from math import sin as f #</a:t>
            </a:r>
            <a:r>
              <a:rPr lang="zh-CN" altLang="en-US" sz="2000" dirty="0" smtClean="0">
                <a:latin typeface="宋体" pitchFamily="2" charset="-122"/>
              </a:rPr>
              <a:t>别名</a:t>
            </a:r>
          </a:p>
          <a:p>
            <a:pPr>
              <a:buFont typeface="Wingdings" pitchFamily="2" charset="2"/>
              <a:buNone/>
              <a:defRPr/>
            </a:pPr>
            <a:r>
              <a:rPr lang="en-US" sz="2000" dirty="0" smtClean="0">
                <a:latin typeface="宋体" pitchFamily="2" charset="-122"/>
              </a:rPr>
              <a:t>&gt;&gt;&gt; f(3)</a:t>
            </a:r>
          </a:p>
          <a:p>
            <a:pPr>
              <a:buFont typeface="Wingdings" pitchFamily="2" charset="2"/>
              <a:buNone/>
              <a:defRPr/>
            </a:pPr>
            <a:r>
              <a:rPr lang="en-US" sz="2000" dirty="0" smtClean="0">
                <a:latin typeface="宋体" pitchFamily="2" charset="-122"/>
              </a:rPr>
              <a:t>0.141120008059867</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66561"/>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a:defRPr/>
            </a:pPr>
            <a:r>
              <a:rPr lang="en-US" smtClean="0"/>
              <a:t>1.</a:t>
            </a:r>
            <a:r>
              <a:rPr lang="zh-CN" altLang="en-US" smtClean="0"/>
              <a:t>4</a:t>
            </a:r>
            <a:r>
              <a:rPr lang="en-US" smtClean="0"/>
              <a:t>.9  </a:t>
            </a:r>
            <a:r>
              <a:rPr lang="zh-CN" altLang="en-US" smtClean="0"/>
              <a:t>模块的使用</a:t>
            </a:r>
          </a:p>
        </p:txBody>
      </p:sp>
      <p:sp>
        <p:nvSpPr>
          <p:cNvPr id="80898" name="文本占位符 66562"/>
          <p:cNvSpPr>
            <a:spLocks noGrp="1" noChangeArrowheads="1"/>
          </p:cNvSpPr>
          <p:nvPr>
            <p:ph idx="1"/>
          </p:nvPr>
        </p:nvSpPr>
        <p:spPr bwMode="auto"/>
        <p:txBody>
          <a:bodyPr vert="horz" wrap="square" lIns="91440" tIns="45720" rIns="91440" bIns="45720" numCol="1" anchor="t" anchorCtr="0" compatLnSpc="1">
            <a:prstTxWarp prst="textNoShape">
              <a:avLst/>
            </a:prstTxWarp>
          </a:bodyPr>
          <a:lstStyle/>
          <a:p>
            <a:pPr>
              <a:lnSpc>
                <a:spcPct val="95000"/>
              </a:lnSpc>
              <a:defRPr/>
            </a:pPr>
            <a:r>
              <a:rPr lang="zh-CN" altLang="en-US" sz="2400" dirty="0" smtClean="0"/>
              <a:t>在</a:t>
            </a:r>
            <a:r>
              <a:rPr lang="en-US" sz="2400" dirty="0" smtClean="0"/>
              <a:t>2.x</a:t>
            </a:r>
            <a:r>
              <a:rPr lang="zh-CN" altLang="en-US" sz="2400" dirty="0" smtClean="0"/>
              <a:t>中可以使用</a:t>
            </a:r>
            <a:r>
              <a:rPr lang="en-US" sz="2400" dirty="0" smtClean="0"/>
              <a:t>reload</a:t>
            </a:r>
            <a:r>
              <a:rPr lang="zh-CN" altLang="en-US" sz="2400" dirty="0" smtClean="0"/>
              <a:t>函数重新导入一个模块，在</a:t>
            </a:r>
            <a:r>
              <a:rPr lang="en-US" sz="2400" dirty="0" smtClean="0"/>
              <a:t>3.x</a:t>
            </a:r>
            <a:r>
              <a:rPr lang="zh-CN" altLang="en-US" sz="2400" dirty="0" smtClean="0"/>
              <a:t>中，需要使用</a:t>
            </a:r>
            <a:r>
              <a:rPr lang="en-US" sz="2400" dirty="0" smtClean="0"/>
              <a:t>imp</a:t>
            </a:r>
            <a:r>
              <a:rPr lang="zh-CN" altLang="en-US" sz="2400" dirty="0" smtClean="0"/>
              <a:t>模块的</a:t>
            </a:r>
            <a:r>
              <a:rPr lang="en-US" sz="2400" dirty="0" smtClean="0"/>
              <a:t>reload</a:t>
            </a:r>
            <a:r>
              <a:rPr lang="zh-CN" altLang="en-US" sz="2400" dirty="0" smtClean="0"/>
              <a:t>函数</a:t>
            </a:r>
          </a:p>
          <a:p>
            <a:pPr>
              <a:lnSpc>
                <a:spcPct val="95000"/>
              </a:lnSpc>
              <a:defRPr/>
            </a:pPr>
            <a:r>
              <a:rPr lang="en-US" sz="2400" dirty="0" smtClean="0"/>
              <a:t>Python</a:t>
            </a:r>
            <a:r>
              <a:rPr lang="zh-CN" altLang="en-US" sz="2400" dirty="0" smtClean="0"/>
              <a:t>首先在当前目录中查找需要导入的模块文件，如果没有找到则从</a:t>
            </a:r>
            <a:r>
              <a:rPr lang="en-US" sz="2400" dirty="0" smtClean="0"/>
              <a:t>sys</a:t>
            </a:r>
            <a:r>
              <a:rPr lang="zh-CN" altLang="en-US" sz="2400" dirty="0" smtClean="0"/>
              <a:t>模块的</a:t>
            </a:r>
            <a:r>
              <a:rPr lang="en-US" sz="2400" dirty="0" smtClean="0"/>
              <a:t>path</a:t>
            </a:r>
            <a:r>
              <a:rPr lang="zh-CN" altLang="en-US" sz="2400" dirty="0" smtClean="0"/>
              <a:t>变量所指定的目录中查找。可以使用</a:t>
            </a:r>
            <a:r>
              <a:rPr lang="en-US" sz="2400" dirty="0" smtClean="0"/>
              <a:t>sys</a:t>
            </a:r>
            <a:r>
              <a:rPr lang="zh-CN" altLang="en-US" sz="2400" dirty="0" smtClean="0"/>
              <a:t>模块的</a:t>
            </a:r>
            <a:r>
              <a:rPr lang="en-US" sz="2400" dirty="0" smtClean="0"/>
              <a:t>path</a:t>
            </a:r>
            <a:r>
              <a:rPr lang="zh-CN" altLang="en-US" sz="2400" dirty="0" smtClean="0"/>
              <a:t>变量查看</a:t>
            </a:r>
            <a:r>
              <a:rPr lang="en-US" sz="2400" dirty="0" smtClean="0"/>
              <a:t>python</a:t>
            </a:r>
            <a:r>
              <a:rPr lang="zh-CN" altLang="en-US" sz="2400" dirty="0" smtClean="0"/>
              <a:t>导入模块时搜索模块的路径，也可以向其中</a:t>
            </a:r>
            <a:r>
              <a:rPr lang="en-US" sz="2400" dirty="0" smtClean="0"/>
              <a:t>append</a:t>
            </a:r>
            <a:r>
              <a:rPr lang="zh-CN" altLang="en-US" sz="2400" dirty="0" smtClean="0"/>
              <a:t>自定义的目录以扩展搜索路径。</a:t>
            </a:r>
          </a:p>
          <a:p>
            <a:pPr>
              <a:lnSpc>
                <a:spcPct val="95000"/>
              </a:lnSpc>
              <a:defRPr/>
            </a:pPr>
            <a:r>
              <a:rPr lang="zh-CN" altLang="en-US" sz="2400" dirty="0" smtClean="0"/>
              <a:t>在导入模块时，会优先导入相应的</a:t>
            </a:r>
            <a:r>
              <a:rPr lang="en-US" sz="2400" dirty="0" err="1" smtClean="0"/>
              <a:t>pyc</a:t>
            </a:r>
            <a:r>
              <a:rPr lang="zh-CN" altLang="en-US" sz="2400" dirty="0" smtClean="0"/>
              <a:t>文件，如果相应的</a:t>
            </a:r>
            <a:r>
              <a:rPr lang="en-US" sz="2400" dirty="0" err="1" smtClean="0"/>
              <a:t>pyc</a:t>
            </a:r>
            <a:r>
              <a:rPr lang="zh-CN" altLang="en-US" sz="2400" dirty="0" smtClean="0"/>
              <a:t>文件与</a:t>
            </a:r>
            <a:r>
              <a:rPr lang="en-US" sz="2400" dirty="0" err="1" smtClean="0"/>
              <a:t>py</a:t>
            </a:r>
            <a:r>
              <a:rPr lang="zh-CN" altLang="en-US" sz="2400" dirty="0" smtClean="0"/>
              <a:t>文件时间不相符，则导入</a:t>
            </a:r>
            <a:r>
              <a:rPr lang="en-US" sz="2400" dirty="0" err="1" smtClean="0"/>
              <a:t>py</a:t>
            </a:r>
            <a:r>
              <a:rPr lang="zh-CN" altLang="en-US" sz="2400" dirty="0" smtClean="0"/>
              <a:t>文件并重新编译该模块。</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67585"/>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a:defRPr/>
            </a:pPr>
            <a:r>
              <a:rPr lang="en-US" smtClean="0"/>
              <a:t>1.</a:t>
            </a:r>
            <a:r>
              <a:rPr lang="zh-CN" altLang="en-US" smtClean="0"/>
              <a:t>5</a:t>
            </a:r>
            <a:r>
              <a:rPr lang="en-US" smtClean="0"/>
              <a:t>  Python</a:t>
            </a:r>
            <a:r>
              <a:rPr lang="zh-CN" altLang="en-US" smtClean="0"/>
              <a:t>代码规范</a:t>
            </a:r>
          </a:p>
        </p:txBody>
      </p:sp>
      <p:sp>
        <p:nvSpPr>
          <p:cNvPr id="81922" name="文本占位符 67586"/>
          <p:cNvSpPr>
            <a:spLocks noGrp="1" noChangeArrowheads="1"/>
          </p:cNvSpPr>
          <p:nvPr>
            <p:ph idx="1"/>
          </p:nvPr>
        </p:nvSpPr>
        <p:spPr bwMode="auto"/>
        <p:txBody>
          <a:bodyPr vert="horz" wrap="square" lIns="91440" tIns="45720" rIns="91440" bIns="45720" numCol="1" anchor="t" anchorCtr="0" compatLnSpc="1">
            <a:prstTxWarp prst="textNoShape">
              <a:avLst/>
            </a:prstTxWarp>
          </a:bodyPr>
          <a:lstStyle/>
          <a:p>
            <a:pPr>
              <a:buFont typeface="Wingdings" pitchFamily="2" charset="2"/>
              <a:buNone/>
              <a:defRPr/>
            </a:pPr>
            <a:r>
              <a:rPr lang="zh-CN" altLang="en-US" sz="2400" smtClean="0"/>
              <a:t>（</a:t>
            </a:r>
            <a:r>
              <a:rPr lang="en-US" sz="2400" smtClean="0"/>
              <a:t>1</a:t>
            </a:r>
            <a:r>
              <a:rPr lang="zh-CN" altLang="en-US" sz="2400" smtClean="0"/>
              <a:t>）缩进</a:t>
            </a:r>
            <a:endParaRPr lang="en-US" sz="2400" smtClean="0"/>
          </a:p>
          <a:p>
            <a:pPr>
              <a:defRPr/>
            </a:pPr>
            <a:r>
              <a:rPr lang="zh-CN" altLang="en-US" sz="2400" smtClean="0"/>
              <a:t>类定义、函数定义、选择结构、循环结构，行尾的冒号表示缩进的开始</a:t>
            </a:r>
          </a:p>
          <a:p>
            <a:pPr>
              <a:defRPr/>
            </a:pPr>
            <a:r>
              <a:rPr lang="en-US" sz="2400" smtClean="0"/>
              <a:t> python</a:t>
            </a:r>
            <a:r>
              <a:rPr lang="zh-CN" altLang="en-US" sz="2400" smtClean="0"/>
              <a:t>程序是依靠代码块的缩进来体现代码之间的逻辑关系的，缩进结束就表示一个代码块结束了。</a:t>
            </a:r>
          </a:p>
          <a:p>
            <a:pPr>
              <a:defRPr/>
            </a:pPr>
            <a:r>
              <a:rPr lang="en-US" sz="2400" smtClean="0"/>
              <a:t> </a:t>
            </a:r>
            <a:r>
              <a:rPr lang="zh-CN" altLang="en-US" sz="2400" smtClean="0"/>
              <a:t>同一个级别的代码块的缩进量必须相同。</a:t>
            </a:r>
          </a:p>
          <a:p>
            <a:pPr>
              <a:defRPr/>
            </a:pPr>
            <a:r>
              <a:rPr lang="zh-CN" altLang="en-US" sz="2400" smtClean="0"/>
              <a:t>一般而言，以</a:t>
            </a:r>
            <a:r>
              <a:rPr lang="en-US" sz="2400" smtClean="0"/>
              <a:t>4</a:t>
            </a:r>
            <a:r>
              <a:rPr lang="zh-CN" altLang="en-US" sz="2400" smtClean="0"/>
              <a:t>个空格为基本缩进单位，可以通过下面的方法进行代码块的缩进和反缩进：</a:t>
            </a:r>
          </a:p>
          <a:p>
            <a:pPr>
              <a:buFont typeface="Wingdings" pitchFamily="2" charset="2"/>
              <a:buNone/>
              <a:defRPr/>
            </a:pPr>
            <a:r>
              <a:rPr lang="en-US" sz="2400" smtClean="0"/>
              <a:t>Fortmat</a:t>
            </a:r>
            <a:r>
              <a:rPr lang="en-US" sz="2400" smtClean="0">
                <a:sym typeface="Wingdings" pitchFamily="2" charset="2"/>
              </a:rPr>
              <a:t>Indent Region/Dedent Region</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68609"/>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a:defRPr/>
            </a:pPr>
            <a:r>
              <a:rPr lang="en-US" smtClean="0"/>
              <a:t>1.</a:t>
            </a:r>
            <a:r>
              <a:rPr lang="zh-CN" altLang="en-US" smtClean="0"/>
              <a:t>5</a:t>
            </a:r>
            <a:r>
              <a:rPr lang="en-US" smtClean="0"/>
              <a:t>  Python</a:t>
            </a:r>
            <a:r>
              <a:rPr lang="zh-CN" altLang="en-US" smtClean="0"/>
              <a:t>代码规范</a:t>
            </a:r>
          </a:p>
        </p:txBody>
      </p:sp>
      <p:sp>
        <p:nvSpPr>
          <p:cNvPr id="82946" name="文本占位符 68610"/>
          <p:cNvSpPr>
            <a:spLocks noGrp="1" noChangeArrowheads="1"/>
          </p:cNvSpPr>
          <p:nvPr>
            <p:ph idx="1"/>
          </p:nvPr>
        </p:nvSpPr>
        <p:spPr bwMode="auto"/>
        <p:txBody>
          <a:bodyPr vert="horz" wrap="square" lIns="91440" tIns="45720" rIns="91440" bIns="45720" numCol="1" anchor="t" anchorCtr="0" compatLnSpc="1">
            <a:prstTxWarp prst="textNoShape">
              <a:avLst/>
            </a:prstTxWarp>
          </a:bodyPr>
          <a:lstStyle/>
          <a:p>
            <a:pPr>
              <a:buFont typeface="Wingdings" pitchFamily="2" charset="2"/>
              <a:buNone/>
              <a:defRPr/>
            </a:pPr>
            <a:r>
              <a:rPr lang="zh-CN" altLang="en-US" sz="2400" smtClean="0"/>
              <a:t>（</a:t>
            </a:r>
            <a:r>
              <a:rPr lang="en-US" sz="2400" smtClean="0"/>
              <a:t>2</a:t>
            </a:r>
            <a:r>
              <a:rPr lang="zh-CN" altLang="en-US" sz="2400" smtClean="0"/>
              <a:t>）注释</a:t>
            </a:r>
          </a:p>
          <a:p>
            <a:pPr>
              <a:buFont typeface="Wingdings" pitchFamily="2" charset="2"/>
              <a:buNone/>
              <a:defRPr/>
            </a:pPr>
            <a:r>
              <a:rPr lang="zh-CN" altLang="en-US" sz="2400" smtClean="0"/>
              <a:t>一个好的、可读性强的程序一般包含</a:t>
            </a:r>
            <a:r>
              <a:rPr lang="en-US" sz="2400" smtClean="0"/>
              <a:t>30%</a:t>
            </a:r>
            <a:r>
              <a:rPr lang="zh-CN" altLang="en-US" sz="2400" smtClean="0"/>
              <a:t>以上的注释。常用的注释方式主要有两种：</a:t>
            </a:r>
          </a:p>
          <a:p>
            <a:pPr>
              <a:defRPr/>
            </a:pPr>
            <a:r>
              <a:rPr lang="zh-CN" altLang="en-US" sz="2400" smtClean="0"/>
              <a:t> 以#开始，表示本行#之后的内容为注释</a:t>
            </a:r>
          </a:p>
          <a:p>
            <a:pPr>
              <a:defRPr/>
            </a:pPr>
            <a:r>
              <a:rPr lang="zh-CN" altLang="en-US" sz="2400" smtClean="0"/>
              <a:t> 包含在一对三引号'''...'''或"""..."""之间且不属于任何语句的内容将被解释器认为是注释</a:t>
            </a:r>
          </a:p>
          <a:p>
            <a:pPr>
              <a:buFont typeface="Wingdings" pitchFamily="2" charset="2"/>
              <a:buNone/>
              <a:defRPr/>
            </a:pPr>
            <a:r>
              <a:rPr lang="zh-CN" altLang="en-US" sz="2400" smtClean="0"/>
              <a:t>在IDLE开发环境中，可以通过下面的操作快速注释/解除注释大段内容：</a:t>
            </a:r>
          </a:p>
          <a:p>
            <a:pPr>
              <a:defRPr/>
            </a:pPr>
            <a:r>
              <a:rPr lang="en-US" sz="2400" smtClean="0"/>
              <a:t>Format</a:t>
            </a:r>
            <a:r>
              <a:rPr lang="en-US" sz="2400" smtClean="0">
                <a:sym typeface="Wingdings" pitchFamily="2" charset="2"/>
              </a:rPr>
              <a:t>Comment Out Region/Uncomment Region</a:t>
            </a:r>
            <a:endParaRPr lang="zh-CN" altLang="en-US" sz="2400" smtClean="0"/>
          </a:p>
          <a:p>
            <a:pPr>
              <a:defRPr/>
            </a:pPr>
            <a:endParaRPr lang="zh-CN" altLang="en-US" sz="2400" smtClean="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标题 69633"/>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a:defRPr/>
            </a:pPr>
            <a:r>
              <a:rPr lang="en-US" smtClean="0"/>
              <a:t>1.</a:t>
            </a:r>
            <a:r>
              <a:rPr lang="zh-CN" altLang="en-US" smtClean="0"/>
              <a:t>5</a:t>
            </a:r>
            <a:r>
              <a:rPr lang="en-US" smtClean="0"/>
              <a:t>  Python</a:t>
            </a:r>
            <a:r>
              <a:rPr lang="zh-CN" altLang="en-US" smtClean="0"/>
              <a:t>代码规范</a:t>
            </a:r>
          </a:p>
        </p:txBody>
      </p:sp>
      <p:sp>
        <p:nvSpPr>
          <p:cNvPr id="83970" name="文本占位符 69634"/>
          <p:cNvSpPr>
            <a:spLocks noGrp="1" noChangeArrowheads="1"/>
          </p:cNvSpPr>
          <p:nvPr>
            <p:ph idx="1"/>
          </p:nvPr>
        </p:nvSpPr>
        <p:spPr bwMode="auto"/>
        <p:txBody>
          <a:bodyPr vert="horz" wrap="square" lIns="91440" tIns="45720" rIns="91440" bIns="45720" numCol="1" anchor="t" anchorCtr="0" compatLnSpc="1">
            <a:prstTxWarp prst="textNoShape">
              <a:avLst/>
            </a:prstTxWarp>
          </a:bodyPr>
          <a:lstStyle/>
          <a:p>
            <a:pPr>
              <a:buFont typeface="Wingdings" pitchFamily="2" charset="2"/>
              <a:buNone/>
              <a:defRPr/>
            </a:pPr>
            <a:r>
              <a:rPr lang="zh-CN" altLang="en-US" sz="2400" smtClean="0">
                <a:latin typeface="Times New Roman" pitchFamily="18" charset="0"/>
                <a:cs typeface="Times New Roman" pitchFamily="18" charset="0"/>
              </a:rPr>
              <a:t>（</a:t>
            </a:r>
            <a:r>
              <a:rPr lang="en-US" sz="2400" smtClean="0">
                <a:latin typeface="Times New Roman" pitchFamily="18" charset="0"/>
                <a:cs typeface="Times New Roman" pitchFamily="18" charset="0"/>
              </a:rPr>
              <a:t>3</a:t>
            </a:r>
            <a:r>
              <a:rPr lang="zh-CN" altLang="en-US" sz="2400" smtClean="0">
                <a:latin typeface="Times New Roman" pitchFamily="18" charset="0"/>
                <a:cs typeface="Times New Roman" pitchFamily="18" charset="0"/>
              </a:rPr>
              <a:t>）</a:t>
            </a:r>
            <a:r>
              <a:rPr lang="zh-CN" altLang="en-US" sz="2400" smtClean="0"/>
              <a:t>每个</a:t>
            </a:r>
            <a:r>
              <a:rPr lang="en-US" sz="2400" smtClean="0"/>
              <a:t>import</a:t>
            </a:r>
            <a:r>
              <a:rPr lang="zh-CN" altLang="en-US" sz="2400" smtClean="0"/>
              <a:t>只导入一个模块</a:t>
            </a:r>
          </a:p>
          <a:p>
            <a:pPr>
              <a:buFont typeface="Wingdings" pitchFamily="2" charset="2"/>
              <a:buNone/>
              <a:defRPr/>
            </a:pPr>
            <a:r>
              <a:rPr lang="zh-CN" altLang="en-US" sz="2400" smtClean="0"/>
              <a:t>（</a:t>
            </a:r>
            <a:r>
              <a:rPr lang="en-US" sz="2400" smtClean="0"/>
              <a:t>4</a:t>
            </a:r>
            <a:r>
              <a:rPr lang="zh-CN" altLang="en-US" sz="2400" smtClean="0"/>
              <a:t>）如果一行语句太长，可以在行尾加上</a:t>
            </a:r>
            <a:r>
              <a:rPr lang="en-US" sz="2400" smtClean="0"/>
              <a:t>\</a:t>
            </a:r>
            <a:r>
              <a:rPr lang="zh-CN" altLang="en-US" sz="2400" smtClean="0"/>
              <a:t>来换行分成多行，但是更建议使用括号来包含多行内容。</a:t>
            </a:r>
          </a:p>
          <a:p>
            <a:pPr>
              <a:buFont typeface="Wingdings" pitchFamily="2" charset="2"/>
              <a:buNone/>
              <a:defRPr/>
            </a:pPr>
            <a:r>
              <a:rPr lang="zh-CN" altLang="en-US" sz="2400" smtClean="0"/>
              <a:t>（</a:t>
            </a:r>
            <a:r>
              <a:rPr lang="en-US" sz="2400" smtClean="0"/>
              <a:t>5</a:t>
            </a:r>
            <a:r>
              <a:rPr lang="zh-CN" altLang="en-US" sz="2400" smtClean="0"/>
              <a:t>）必要的空格与空行</a:t>
            </a:r>
          </a:p>
          <a:p>
            <a:pPr>
              <a:defRPr/>
            </a:pPr>
            <a:r>
              <a:rPr lang="zh-CN" altLang="en-US" sz="2400" smtClean="0"/>
              <a:t>运算符两侧、函数参数之间、逗号两侧建议使用空格分开。</a:t>
            </a:r>
          </a:p>
          <a:p>
            <a:pPr>
              <a:defRPr/>
            </a:pPr>
            <a:r>
              <a:rPr lang="zh-CN" altLang="en-US" sz="2400" smtClean="0"/>
              <a:t>不同功能的代码块之间、不同的函数定义之间建议增加一个空行以增加可读性。</a:t>
            </a:r>
          </a:p>
          <a:p>
            <a:pPr>
              <a:buFont typeface="Wingdings" pitchFamily="2" charset="2"/>
              <a:buNone/>
              <a:defRPr/>
            </a:pPr>
            <a:r>
              <a:rPr lang="zh-CN" altLang="en-US" sz="2400" smtClean="0"/>
              <a:t>（</a:t>
            </a:r>
            <a:r>
              <a:rPr lang="en-US" sz="2400" smtClean="0"/>
              <a:t>6</a:t>
            </a:r>
            <a:r>
              <a:rPr lang="zh-CN" altLang="en-US" sz="2400" smtClean="0"/>
              <a:t>）适当使用异常处理结构进行容错，后面将详细讲解。</a:t>
            </a:r>
          </a:p>
          <a:p>
            <a:pPr>
              <a:buFont typeface="Wingdings" pitchFamily="2" charset="2"/>
              <a:buNone/>
              <a:defRPr/>
            </a:pPr>
            <a:r>
              <a:rPr lang="zh-CN" altLang="en-US" sz="2400" smtClean="0"/>
              <a:t>（</a:t>
            </a:r>
            <a:r>
              <a:rPr lang="en-US" sz="2400" smtClean="0"/>
              <a:t>7</a:t>
            </a:r>
            <a:r>
              <a:rPr lang="zh-CN" altLang="en-US" sz="2400" smtClean="0"/>
              <a:t>）软件应具有较强的可测试性，测试与开发齐头并进。</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标题 70657"/>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a:defRPr/>
            </a:pPr>
            <a:r>
              <a:rPr lang="zh-CN" altLang="en-US" smtClean="0"/>
              <a:t>1.</a:t>
            </a:r>
            <a:r>
              <a:rPr lang="en-US" smtClean="0"/>
              <a:t>6 Python</a:t>
            </a:r>
            <a:r>
              <a:rPr lang="zh-CN" altLang="en-US" smtClean="0"/>
              <a:t>文件名</a:t>
            </a:r>
          </a:p>
        </p:txBody>
      </p:sp>
      <p:sp>
        <p:nvSpPr>
          <p:cNvPr id="84994" name="文本占位符 70658"/>
          <p:cNvSpPr>
            <a:spLocks noGrp="1" noChangeArrowheads="1"/>
          </p:cNvSpPr>
          <p:nvPr>
            <p:ph idx="1"/>
          </p:nvPr>
        </p:nvSpPr>
        <p:spPr bwMode="auto"/>
        <p:txBody>
          <a:bodyPr vert="horz" wrap="square" lIns="91440" tIns="45720" rIns="91440" bIns="45720" numCol="1" anchor="t" anchorCtr="0" compatLnSpc="1">
            <a:prstTxWarp prst="textNoShape">
              <a:avLst/>
            </a:prstTxWarp>
          </a:bodyPr>
          <a:lstStyle/>
          <a:p>
            <a:pPr>
              <a:lnSpc>
                <a:spcPct val="95000"/>
              </a:lnSpc>
              <a:defRPr/>
            </a:pPr>
            <a:r>
              <a:rPr lang="en-US" altLang="zh-CN" sz="2000" smtClean="0">
                <a:latin typeface="宋体" pitchFamily="2" charset="-122"/>
              </a:rPr>
              <a:t>.py</a:t>
            </a:r>
            <a:r>
              <a:rPr lang="zh-CN" altLang="en-US" sz="2000" smtClean="0">
                <a:latin typeface="宋体" pitchFamily="2" charset="-122"/>
              </a:rPr>
              <a:t>：</a:t>
            </a:r>
            <a:r>
              <a:rPr lang="en-US" altLang="zh-CN" sz="2000" smtClean="0">
                <a:latin typeface="宋体" pitchFamily="2" charset="-122"/>
              </a:rPr>
              <a:t>Python</a:t>
            </a:r>
            <a:r>
              <a:rPr lang="zh-CN" altLang="en-US" sz="2000" smtClean="0">
                <a:latin typeface="宋体" pitchFamily="2" charset="-122"/>
              </a:rPr>
              <a:t>源文件，由</a:t>
            </a:r>
            <a:r>
              <a:rPr lang="en-US" altLang="zh-CN" sz="2000" smtClean="0">
                <a:latin typeface="宋体" pitchFamily="2" charset="-122"/>
              </a:rPr>
              <a:t>Python</a:t>
            </a:r>
            <a:r>
              <a:rPr lang="zh-CN" altLang="en-US" sz="2000" smtClean="0">
                <a:latin typeface="宋体" pitchFamily="2" charset="-122"/>
              </a:rPr>
              <a:t>解释器负责解释执行。</a:t>
            </a:r>
          </a:p>
          <a:p>
            <a:pPr>
              <a:lnSpc>
                <a:spcPct val="95000"/>
              </a:lnSpc>
              <a:defRPr/>
            </a:pPr>
            <a:r>
              <a:rPr lang="en-US" altLang="zh-CN" sz="2000" smtClean="0">
                <a:latin typeface="宋体" pitchFamily="2" charset="-122"/>
              </a:rPr>
              <a:t>.pyw</a:t>
            </a:r>
            <a:r>
              <a:rPr lang="zh-CN" altLang="en-US" sz="2000" smtClean="0">
                <a:latin typeface="宋体" pitchFamily="2" charset="-122"/>
              </a:rPr>
              <a:t>：</a:t>
            </a:r>
            <a:r>
              <a:rPr lang="en-US" altLang="zh-CN" sz="2000" smtClean="0">
                <a:latin typeface="宋体" pitchFamily="2" charset="-122"/>
              </a:rPr>
              <a:t>Python</a:t>
            </a:r>
            <a:r>
              <a:rPr lang="zh-CN" altLang="en-US" sz="2000" smtClean="0">
                <a:latin typeface="宋体" pitchFamily="2" charset="-122"/>
              </a:rPr>
              <a:t>源文件，常用于图形界面程序文件。</a:t>
            </a:r>
          </a:p>
          <a:p>
            <a:pPr>
              <a:lnSpc>
                <a:spcPct val="95000"/>
              </a:lnSpc>
              <a:defRPr/>
            </a:pPr>
            <a:r>
              <a:rPr lang="en-US" altLang="zh-CN" sz="2000" smtClean="0">
                <a:latin typeface="宋体" pitchFamily="2" charset="-122"/>
              </a:rPr>
              <a:t>.pyc</a:t>
            </a:r>
            <a:r>
              <a:rPr lang="zh-CN" altLang="en-US" sz="2000" smtClean="0">
                <a:latin typeface="宋体" pitchFamily="2" charset="-122"/>
              </a:rPr>
              <a:t>：</a:t>
            </a:r>
            <a:r>
              <a:rPr lang="en-US" altLang="zh-CN" sz="2000" smtClean="0">
                <a:latin typeface="宋体" pitchFamily="2" charset="-122"/>
              </a:rPr>
              <a:t>Python</a:t>
            </a:r>
            <a:r>
              <a:rPr lang="zh-CN" altLang="en-US" sz="2000" smtClean="0">
                <a:latin typeface="宋体" pitchFamily="2" charset="-122"/>
              </a:rPr>
              <a:t>字节码文件，无法使用文本编辑器直接查看该类型文件内容，可用于隐藏</a:t>
            </a:r>
            <a:r>
              <a:rPr lang="en-US" altLang="zh-CN" sz="2000" smtClean="0">
                <a:latin typeface="宋体" pitchFamily="2" charset="-122"/>
              </a:rPr>
              <a:t>Python</a:t>
            </a:r>
            <a:r>
              <a:rPr lang="zh-CN" altLang="en-US" sz="2000" smtClean="0">
                <a:latin typeface="宋体" pitchFamily="2" charset="-122"/>
              </a:rPr>
              <a:t>源代码和提高运行速度。对于</a:t>
            </a:r>
            <a:r>
              <a:rPr lang="en-US" altLang="zh-CN" sz="2000" smtClean="0">
                <a:latin typeface="宋体" pitchFamily="2" charset="-122"/>
              </a:rPr>
              <a:t>Python</a:t>
            </a:r>
            <a:r>
              <a:rPr lang="zh-CN" altLang="en-US" sz="2000" smtClean="0">
                <a:latin typeface="宋体" pitchFamily="2" charset="-122"/>
              </a:rPr>
              <a:t>模块，第一次被导入时将被编译成字节码的形式，并在以后再次导入时优先使用“</a:t>
            </a:r>
            <a:r>
              <a:rPr lang="en-US" altLang="zh-CN" sz="2000" smtClean="0">
                <a:latin typeface="宋体" pitchFamily="2" charset="-122"/>
              </a:rPr>
              <a:t>.pyc”</a:t>
            </a:r>
            <a:r>
              <a:rPr lang="zh-CN" altLang="en-US" sz="2000" smtClean="0">
                <a:latin typeface="宋体" pitchFamily="2" charset="-122"/>
              </a:rPr>
              <a:t>文件，以提高模块的加载和运行速度。对于非模块文件，直接执行时并不生成“</a:t>
            </a:r>
            <a:r>
              <a:rPr lang="en-US" altLang="zh-CN" sz="2000" smtClean="0">
                <a:latin typeface="宋体" pitchFamily="2" charset="-122"/>
              </a:rPr>
              <a:t>.pyc”</a:t>
            </a:r>
            <a:r>
              <a:rPr lang="zh-CN" altLang="en-US" sz="2000" smtClean="0">
                <a:latin typeface="宋体" pitchFamily="2" charset="-122"/>
              </a:rPr>
              <a:t>文件，但可以使用</a:t>
            </a:r>
            <a:r>
              <a:rPr lang="en-US" altLang="zh-CN" sz="2000" smtClean="0">
                <a:latin typeface="宋体" pitchFamily="2" charset="-122"/>
              </a:rPr>
              <a:t>py_compile</a:t>
            </a:r>
            <a:r>
              <a:rPr lang="zh-CN" altLang="en-US" sz="2000" smtClean="0">
                <a:latin typeface="宋体" pitchFamily="2" charset="-122"/>
              </a:rPr>
              <a:t>模块的</a:t>
            </a:r>
            <a:r>
              <a:rPr lang="en-US" altLang="zh-CN" sz="2000" smtClean="0">
                <a:latin typeface="宋体" pitchFamily="2" charset="-122"/>
              </a:rPr>
              <a:t>compile()</a:t>
            </a:r>
            <a:r>
              <a:rPr lang="zh-CN" altLang="en-US" sz="2000" smtClean="0">
                <a:latin typeface="宋体" pitchFamily="2" charset="-122"/>
              </a:rPr>
              <a:t>函数进行编译以提高加载和运行速度。另外，</a:t>
            </a:r>
            <a:r>
              <a:rPr lang="en-US" altLang="zh-CN" sz="2000" smtClean="0">
                <a:latin typeface="宋体" pitchFamily="2" charset="-122"/>
              </a:rPr>
              <a:t>Python</a:t>
            </a:r>
            <a:r>
              <a:rPr lang="zh-CN" altLang="en-US" sz="2000" smtClean="0">
                <a:latin typeface="宋体" pitchFamily="2" charset="-122"/>
              </a:rPr>
              <a:t>还提供了</a:t>
            </a:r>
            <a:r>
              <a:rPr lang="en-US" altLang="zh-CN" sz="2000" smtClean="0">
                <a:latin typeface="宋体" pitchFamily="2" charset="-122"/>
              </a:rPr>
              <a:t>compileall</a:t>
            </a:r>
            <a:r>
              <a:rPr lang="zh-CN" altLang="en-US" sz="2000" smtClean="0">
                <a:latin typeface="宋体" pitchFamily="2" charset="-122"/>
              </a:rPr>
              <a:t>模块，其中包含</a:t>
            </a:r>
            <a:r>
              <a:rPr lang="en-US" altLang="zh-CN" sz="2000" smtClean="0">
                <a:latin typeface="宋体" pitchFamily="2" charset="-122"/>
              </a:rPr>
              <a:t>compile_dir()</a:t>
            </a:r>
            <a:r>
              <a:rPr lang="zh-CN" altLang="en-US" sz="2000" smtClean="0">
                <a:latin typeface="宋体" pitchFamily="2" charset="-122"/>
              </a:rPr>
              <a:t>、</a:t>
            </a:r>
            <a:r>
              <a:rPr lang="en-US" altLang="zh-CN" sz="2000" smtClean="0">
                <a:latin typeface="宋体" pitchFamily="2" charset="-122"/>
              </a:rPr>
              <a:t>compile_file()</a:t>
            </a:r>
            <a:r>
              <a:rPr lang="zh-CN" altLang="en-US" sz="2000" smtClean="0">
                <a:latin typeface="宋体" pitchFamily="2" charset="-122"/>
              </a:rPr>
              <a:t>和</a:t>
            </a:r>
            <a:r>
              <a:rPr lang="en-US" altLang="zh-CN" sz="2000" smtClean="0">
                <a:latin typeface="宋体" pitchFamily="2" charset="-122"/>
              </a:rPr>
              <a:t>compile_path()</a:t>
            </a:r>
            <a:r>
              <a:rPr lang="zh-CN" altLang="en-US" sz="2000" smtClean="0">
                <a:latin typeface="宋体" pitchFamily="2" charset="-122"/>
              </a:rPr>
              <a:t>等方法，用来支持批量</a:t>
            </a:r>
            <a:r>
              <a:rPr lang="en-US" altLang="zh-CN" sz="2000" smtClean="0">
                <a:latin typeface="宋体" pitchFamily="2" charset="-122"/>
              </a:rPr>
              <a:t>Python</a:t>
            </a:r>
            <a:r>
              <a:rPr lang="zh-CN" altLang="en-US" sz="2000" smtClean="0">
                <a:latin typeface="宋体" pitchFamily="2" charset="-122"/>
              </a:rPr>
              <a:t>源程序文件的编译。</a:t>
            </a:r>
          </a:p>
          <a:p>
            <a:pPr>
              <a:lnSpc>
                <a:spcPct val="95000"/>
              </a:lnSpc>
              <a:defRPr/>
            </a:pPr>
            <a:r>
              <a:rPr lang="en-US" altLang="zh-CN" sz="2000" smtClean="0">
                <a:latin typeface="宋体" pitchFamily="2" charset="-122"/>
              </a:rPr>
              <a:t>.pyo</a:t>
            </a:r>
            <a:r>
              <a:rPr lang="zh-CN" altLang="en-US" sz="2000" smtClean="0">
                <a:latin typeface="宋体" pitchFamily="2" charset="-122"/>
              </a:rPr>
              <a:t>：优化的</a:t>
            </a:r>
            <a:r>
              <a:rPr lang="en-US" altLang="zh-CN" sz="2000" smtClean="0">
                <a:latin typeface="宋体" pitchFamily="2" charset="-122"/>
              </a:rPr>
              <a:t>Python</a:t>
            </a:r>
            <a:r>
              <a:rPr lang="zh-CN" altLang="en-US" sz="2000" smtClean="0">
                <a:latin typeface="宋体" pitchFamily="2" charset="-122"/>
              </a:rPr>
              <a:t>字节码文件，同样无法使用文本编辑器直接查看其内容。可以使用“</a:t>
            </a:r>
            <a:r>
              <a:rPr lang="en-US" altLang="zh-CN" sz="2000" smtClean="0">
                <a:latin typeface="宋体" pitchFamily="2" charset="-122"/>
              </a:rPr>
              <a:t>python –O -m py_compile file.py”</a:t>
            </a:r>
            <a:r>
              <a:rPr lang="zh-CN" altLang="en-US" sz="2000" smtClean="0">
                <a:latin typeface="宋体" pitchFamily="2" charset="-122"/>
              </a:rPr>
              <a:t>或“</a:t>
            </a:r>
            <a:r>
              <a:rPr lang="en-US" altLang="zh-CN" sz="2000" smtClean="0">
                <a:latin typeface="宋体" pitchFamily="2" charset="-122"/>
              </a:rPr>
              <a:t>python –OO -m py_compile file.py”</a:t>
            </a:r>
            <a:r>
              <a:rPr lang="zh-CN" altLang="en-US" sz="2000" smtClean="0">
                <a:latin typeface="宋体" pitchFamily="2" charset="-122"/>
              </a:rPr>
              <a:t>进行优化编译。</a:t>
            </a:r>
          </a:p>
          <a:p>
            <a:pPr>
              <a:lnSpc>
                <a:spcPct val="95000"/>
              </a:lnSpc>
              <a:defRPr/>
            </a:pPr>
            <a:r>
              <a:rPr lang="en-US" altLang="zh-CN" sz="2000" smtClean="0">
                <a:latin typeface="宋体" pitchFamily="2" charset="-122"/>
              </a:rPr>
              <a:t>.pyd</a:t>
            </a:r>
            <a:r>
              <a:rPr lang="zh-CN" altLang="en-US" sz="2000" smtClean="0">
                <a:latin typeface="宋体" pitchFamily="2" charset="-122"/>
              </a:rPr>
              <a:t>：一般是由其他语言编写并编译的二进制文件，常用于实现某些软件工具的</a:t>
            </a:r>
            <a:r>
              <a:rPr lang="en-US" altLang="zh-CN" sz="2000" smtClean="0">
                <a:latin typeface="宋体" pitchFamily="2" charset="-122"/>
              </a:rPr>
              <a:t>Python</a:t>
            </a:r>
            <a:r>
              <a:rPr lang="zh-CN" altLang="en-US" sz="2000" smtClean="0">
                <a:latin typeface="宋体" pitchFamily="2" charset="-122"/>
              </a:rPr>
              <a:t>编程接口插件或</a:t>
            </a:r>
            <a:r>
              <a:rPr lang="en-US" altLang="zh-CN" sz="2000" smtClean="0">
                <a:latin typeface="宋体" pitchFamily="2" charset="-122"/>
              </a:rPr>
              <a:t>Python</a:t>
            </a:r>
            <a:r>
              <a:rPr lang="zh-CN" altLang="en-US" sz="2000" smtClean="0">
                <a:latin typeface="宋体" pitchFamily="2" charset="-122"/>
              </a:rPr>
              <a:t>动态链接库。</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0241"/>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a:defRPr/>
            </a:pPr>
            <a:r>
              <a:rPr lang="en-US" altLang="zh-CN" smtClean="0"/>
              <a:t>1.1 </a:t>
            </a:r>
            <a:r>
              <a:rPr lang="zh-CN" altLang="en-US" smtClean="0"/>
              <a:t>如何选择</a:t>
            </a:r>
            <a:r>
              <a:rPr lang="en-US" altLang="zh-CN" smtClean="0"/>
              <a:t>Python</a:t>
            </a:r>
            <a:r>
              <a:rPr lang="zh-CN" altLang="en-US" smtClean="0"/>
              <a:t>版本</a:t>
            </a:r>
          </a:p>
        </p:txBody>
      </p:sp>
      <p:sp>
        <p:nvSpPr>
          <p:cNvPr id="24578" name="文本占位符 10242"/>
          <p:cNvSpPr>
            <a:spLocks noGrp="1" noChangeArrowheads="1"/>
          </p:cNvSpPr>
          <p:nvPr>
            <p:ph idx="1"/>
          </p:nvPr>
        </p:nvSpPr>
        <p:spPr bwMode="auto"/>
        <p:txBody>
          <a:bodyPr vert="horz" wrap="square" lIns="91440" tIns="45720" rIns="91440" bIns="45720" numCol="1" anchor="t" anchorCtr="0" compatLnSpc="1">
            <a:prstTxWarp prst="textNoShape">
              <a:avLst/>
            </a:prstTxWarp>
          </a:bodyPr>
          <a:lstStyle/>
          <a:p>
            <a:pPr>
              <a:defRPr/>
            </a:pPr>
            <a:r>
              <a:rPr lang="zh-CN" altLang="en-US" sz="2400" smtClean="0">
                <a:latin typeface="宋体" pitchFamily="2" charset="-122"/>
              </a:rPr>
              <a:t>有时候可能需要同时安装多个不同的版本，例如同时安装</a:t>
            </a:r>
            <a:r>
              <a:rPr lang="en-US" altLang="zh-CN" sz="2400" smtClean="0">
                <a:latin typeface="宋体" pitchFamily="2" charset="-122"/>
              </a:rPr>
              <a:t>Python 2.7.11</a:t>
            </a:r>
            <a:r>
              <a:rPr lang="zh-CN" altLang="en-US" sz="2400" smtClean="0">
                <a:latin typeface="宋体" pitchFamily="2" charset="-122"/>
              </a:rPr>
              <a:t>和</a:t>
            </a:r>
            <a:r>
              <a:rPr lang="en-US" altLang="zh-CN" sz="2400" smtClean="0">
                <a:latin typeface="宋体" pitchFamily="2" charset="-122"/>
              </a:rPr>
              <a:t>Python 3.5.1</a:t>
            </a:r>
            <a:r>
              <a:rPr lang="zh-CN" altLang="en-US" sz="2400" smtClean="0">
                <a:latin typeface="宋体" pitchFamily="2" charset="-122"/>
              </a:rPr>
              <a:t>，并根据不同的开发需求在两个版本之间进行切换。</a:t>
            </a:r>
          </a:p>
          <a:p>
            <a:pPr>
              <a:defRPr/>
            </a:pPr>
            <a:r>
              <a:rPr lang="zh-CN" altLang="en-US" sz="2400" smtClean="0">
                <a:latin typeface="宋体" pitchFamily="2" charset="-122"/>
              </a:rPr>
              <a:t>多版本并存一般不影响在</a:t>
            </a:r>
            <a:r>
              <a:rPr lang="en-US" altLang="zh-CN" sz="2400" smtClean="0">
                <a:latin typeface="宋体" pitchFamily="2" charset="-122"/>
              </a:rPr>
              <a:t>IDLE</a:t>
            </a:r>
            <a:r>
              <a:rPr lang="zh-CN" altLang="en-US" sz="2400" smtClean="0">
                <a:latin typeface="宋体" pitchFamily="2" charset="-122"/>
              </a:rPr>
              <a:t>环境中直接运行程序，只需要启动相应版本的</a:t>
            </a:r>
            <a:r>
              <a:rPr lang="en-US" altLang="zh-CN" sz="2400" smtClean="0">
                <a:latin typeface="宋体" pitchFamily="2" charset="-122"/>
              </a:rPr>
              <a:t>IDLE</a:t>
            </a:r>
            <a:r>
              <a:rPr lang="zh-CN" altLang="en-US" sz="2400" smtClean="0">
                <a:latin typeface="宋体" pitchFamily="2" charset="-122"/>
              </a:rPr>
              <a:t>即可。在命令提示符环境中运行</a:t>
            </a:r>
            <a:r>
              <a:rPr lang="en-US" altLang="zh-CN" sz="2400" smtClean="0">
                <a:latin typeface="宋体" pitchFamily="2" charset="-122"/>
              </a:rPr>
              <a:t>Python</a:t>
            </a:r>
            <a:r>
              <a:rPr lang="zh-CN" altLang="en-US" sz="2400" smtClean="0">
                <a:latin typeface="宋体" pitchFamily="2" charset="-122"/>
              </a:rPr>
              <a:t>程序时，如果无法正确运行，可以尝试在调用</a:t>
            </a:r>
            <a:r>
              <a:rPr lang="en-US" altLang="zh-CN" sz="2400" smtClean="0">
                <a:latin typeface="宋体" pitchFamily="2" charset="-122"/>
              </a:rPr>
              <a:t>Python</a:t>
            </a:r>
            <a:r>
              <a:rPr lang="zh-CN" altLang="en-US" sz="2400" smtClean="0">
                <a:latin typeface="宋体" pitchFamily="2" charset="-122"/>
              </a:rPr>
              <a:t>主程序时指定其完整路径，或者通过修改系统</a:t>
            </a:r>
            <a:r>
              <a:rPr lang="en-US" altLang="zh-CN" sz="2400" smtClean="0">
                <a:latin typeface="宋体" pitchFamily="2" charset="-122"/>
              </a:rPr>
              <a:t>Path</a:t>
            </a:r>
            <a:r>
              <a:rPr lang="zh-CN" altLang="en-US" sz="2400" smtClean="0">
                <a:latin typeface="宋体" pitchFamily="2" charset="-122"/>
              </a:rPr>
              <a:t>变量来实现不同版本之间的切换。</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标题 71681"/>
          <p:cNvSpPr>
            <a:spLocks noGrp="1"/>
          </p:cNvSpPr>
          <p:nvPr>
            <p:ph type="title"/>
          </p:nvPr>
        </p:nvSpPr>
        <p:spPr/>
        <p:txBody>
          <a:bodyPr/>
          <a:lstStyle/>
          <a:p>
            <a:pPr>
              <a:defRPr/>
            </a:pPr>
            <a:r>
              <a:rPr lang="en-US" altLang="zh-CN" sz="4000" noProof="1">
                <a:effectLst>
                  <a:outerShdw blurRad="38100" dist="38100" dir="2700000">
                    <a:srgbClr val="C0C0C0"/>
                  </a:outerShdw>
                </a:effectLst>
              </a:rPr>
              <a:t>1.7 Python</a:t>
            </a:r>
            <a:r>
              <a:rPr lang="zh-CN" altLang="en-US" sz="4000" noProof="1">
                <a:effectLst>
                  <a:outerShdw blurRad="38100" dist="38100" dir="2700000">
                    <a:srgbClr val="C0C0C0"/>
                  </a:outerShdw>
                </a:effectLst>
              </a:rPr>
              <a:t>脚本的“</a:t>
            </a:r>
            <a:r>
              <a:rPr lang="en-US" altLang="zh-CN" sz="4000" noProof="1">
                <a:effectLst>
                  <a:outerShdw blurRad="38100" dist="38100" dir="2700000">
                    <a:srgbClr val="C0C0C0"/>
                  </a:outerShdw>
                </a:effectLst>
              </a:rPr>
              <a:t>__name__”</a:t>
            </a:r>
            <a:r>
              <a:rPr lang="zh-CN" altLang="en-US" sz="4000" noProof="1">
                <a:effectLst>
                  <a:outerShdw blurRad="38100" dist="38100" dir="2700000">
                    <a:srgbClr val="C0C0C0"/>
                  </a:outerShdw>
                </a:effectLst>
              </a:rPr>
              <a:t>属性</a:t>
            </a:r>
          </a:p>
        </p:txBody>
      </p:sp>
      <p:sp>
        <p:nvSpPr>
          <p:cNvPr id="71683" name="文本占位符 71682"/>
          <p:cNvSpPr>
            <a:spLocks noGrp="1"/>
          </p:cNvSpPr>
          <p:nvPr>
            <p:ph idx="1"/>
          </p:nvPr>
        </p:nvSpPr>
        <p:spPr/>
        <p:txBody>
          <a:bodyPr/>
          <a:lstStyle/>
          <a:p>
            <a:pPr>
              <a:lnSpc>
                <a:spcPct val="80000"/>
              </a:lnSpc>
              <a:buFont typeface="Wingdings" panose="05000000000000000000" charset="0"/>
              <a:buChar char="n"/>
              <a:defRPr/>
            </a:pPr>
            <a:r>
              <a:rPr lang="zh-CN" altLang="en-US" sz="2400" noProof="1">
                <a:latin typeface="宋体" panose="02010600030101010101" pitchFamily="2" charset="-122"/>
              </a:rPr>
              <a:t>每个</a:t>
            </a:r>
            <a:r>
              <a:rPr lang="en-US" altLang="zh-CN" sz="2400" noProof="1">
                <a:latin typeface="宋体" panose="02010600030101010101" pitchFamily="2" charset="-122"/>
              </a:rPr>
              <a:t>Python</a:t>
            </a:r>
            <a:r>
              <a:rPr lang="zh-CN" altLang="en-US" sz="2400" noProof="1">
                <a:latin typeface="宋体" panose="02010600030101010101" pitchFamily="2" charset="-122"/>
              </a:rPr>
              <a:t>脚本在运行时都有一个“</a:t>
            </a:r>
            <a:r>
              <a:rPr lang="en-US" altLang="zh-CN" sz="2400" noProof="1">
                <a:latin typeface="宋体" panose="02010600030101010101" pitchFamily="2" charset="-122"/>
              </a:rPr>
              <a:t>__name__”</a:t>
            </a:r>
            <a:r>
              <a:rPr lang="zh-CN" altLang="en-US" sz="2400" noProof="1">
                <a:latin typeface="宋体" panose="02010600030101010101" pitchFamily="2" charset="-122"/>
              </a:rPr>
              <a:t>属性。如果脚本作为模块被导入，则其“</a:t>
            </a:r>
            <a:r>
              <a:rPr lang="en-US" altLang="zh-CN" sz="2400" noProof="1">
                <a:latin typeface="宋体" panose="02010600030101010101" pitchFamily="2" charset="-122"/>
              </a:rPr>
              <a:t>__name__”</a:t>
            </a:r>
            <a:r>
              <a:rPr lang="zh-CN" altLang="en-US" sz="2400" noProof="1">
                <a:latin typeface="宋体" panose="02010600030101010101" pitchFamily="2" charset="-122"/>
              </a:rPr>
              <a:t>属性的值被自动设置为模块名；如果脚本独立运行，则其“</a:t>
            </a:r>
            <a:r>
              <a:rPr lang="en-US" altLang="zh-CN" sz="2400" noProof="1">
                <a:latin typeface="宋体" panose="02010600030101010101" pitchFamily="2" charset="-122"/>
              </a:rPr>
              <a:t>__name__”</a:t>
            </a:r>
            <a:r>
              <a:rPr lang="zh-CN" altLang="en-US" sz="2400" noProof="1">
                <a:latin typeface="宋体" panose="02010600030101010101" pitchFamily="2" charset="-122"/>
              </a:rPr>
              <a:t>属性值被自动设置为“</a:t>
            </a:r>
            <a:r>
              <a:rPr lang="en-US" altLang="zh-CN" sz="2400" noProof="1">
                <a:latin typeface="宋体" panose="02010600030101010101" pitchFamily="2" charset="-122"/>
              </a:rPr>
              <a:t>__main__”</a:t>
            </a:r>
            <a:r>
              <a:rPr lang="zh-CN" altLang="en-US" sz="2400" noProof="1">
                <a:latin typeface="宋体" panose="02010600030101010101" pitchFamily="2" charset="-122"/>
              </a:rPr>
              <a:t>。例如，假设文件</a:t>
            </a:r>
            <a:r>
              <a:rPr lang="en-US" altLang="zh-CN" sz="2400" noProof="1">
                <a:latin typeface="宋体" panose="02010600030101010101" pitchFamily="2" charset="-122"/>
              </a:rPr>
              <a:t>nametest.py</a:t>
            </a:r>
            <a:r>
              <a:rPr lang="zh-CN" altLang="en-US" sz="2400" noProof="1">
                <a:latin typeface="宋体" panose="02010600030101010101" pitchFamily="2" charset="-122"/>
              </a:rPr>
              <a:t>中只包含下面一行代码：</a:t>
            </a:r>
          </a:p>
          <a:p>
            <a:pPr marL="1905" indent="-344805">
              <a:lnSpc>
                <a:spcPct val="80000"/>
              </a:lnSpc>
              <a:buFont typeface="Wingdings" pitchFamily="2" charset="2"/>
              <a:buNone/>
              <a:defRPr/>
            </a:pPr>
            <a:r>
              <a:rPr lang="en-US" altLang="zh-CN" sz="2400" noProof="1">
                <a:latin typeface="宋体" panose="02010600030101010101" pitchFamily="2" charset="-122"/>
              </a:rPr>
              <a:t>print(__name__)</a:t>
            </a:r>
          </a:p>
          <a:p>
            <a:pPr>
              <a:lnSpc>
                <a:spcPct val="80000"/>
              </a:lnSpc>
              <a:buFont typeface="Wingdings" panose="05000000000000000000" charset="0"/>
              <a:buChar char="n"/>
              <a:defRPr/>
            </a:pPr>
            <a:r>
              <a:rPr lang="zh-CN" altLang="en-US" sz="2400" noProof="1">
                <a:latin typeface="宋体" panose="02010600030101010101" pitchFamily="2" charset="-122"/>
              </a:rPr>
              <a:t>在</a:t>
            </a:r>
            <a:r>
              <a:rPr lang="en-US" altLang="zh-CN" sz="2400" noProof="1">
                <a:latin typeface="宋体" panose="02010600030101010101" pitchFamily="2" charset="-122"/>
              </a:rPr>
              <a:t>IDLE</a:t>
            </a:r>
            <a:r>
              <a:rPr lang="zh-CN" altLang="en-US" sz="2400" noProof="1">
                <a:latin typeface="宋体" panose="02010600030101010101" pitchFamily="2" charset="-122"/>
              </a:rPr>
              <a:t>中直接运行该程序时，或者在命令行提示符环境中运行该程序文件时，运行结果如下：</a:t>
            </a:r>
          </a:p>
          <a:p>
            <a:pPr marL="1905" indent="-344805">
              <a:lnSpc>
                <a:spcPct val="80000"/>
              </a:lnSpc>
              <a:buFont typeface="Wingdings" pitchFamily="2" charset="2"/>
              <a:buNone/>
              <a:defRPr/>
            </a:pPr>
            <a:r>
              <a:rPr lang="en-US" altLang="zh-CN" sz="2400" noProof="1">
                <a:latin typeface="宋体" panose="02010600030101010101" pitchFamily="2" charset="-122"/>
              </a:rPr>
              <a:t>__main__</a:t>
            </a:r>
          </a:p>
          <a:p>
            <a:pPr>
              <a:lnSpc>
                <a:spcPct val="80000"/>
              </a:lnSpc>
              <a:buFont typeface="Wingdings" panose="05000000000000000000" charset="0"/>
              <a:buChar char="n"/>
              <a:defRPr/>
            </a:pPr>
            <a:r>
              <a:rPr lang="zh-CN" altLang="en-US" sz="2400" noProof="1">
                <a:latin typeface="宋体" panose="02010600030101010101" pitchFamily="2" charset="-122"/>
              </a:rPr>
              <a:t>而将该文件作为模块导入时得到如下执行结果：</a:t>
            </a:r>
          </a:p>
          <a:p>
            <a:pPr marL="1905" indent="-344805">
              <a:lnSpc>
                <a:spcPct val="80000"/>
              </a:lnSpc>
              <a:buFont typeface="Wingdings" pitchFamily="2" charset="2"/>
              <a:buNone/>
              <a:defRPr/>
            </a:pPr>
            <a:r>
              <a:rPr lang="en-US" altLang="zh-CN" sz="2400" noProof="1">
                <a:latin typeface="宋体" panose="02010600030101010101" pitchFamily="2" charset="-122"/>
              </a:rPr>
              <a:t>&gt;&gt;&gt; import nametest</a:t>
            </a:r>
          </a:p>
          <a:p>
            <a:pPr marL="1905" indent="-344805">
              <a:lnSpc>
                <a:spcPct val="80000"/>
              </a:lnSpc>
              <a:buFont typeface="Wingdings" pitchFamily="2" charset="2"/>
              <a:buNone/>
              <a:defRPr/>
            </a:pPr>
            <a:r>
              <a:rPr lang="en-US" altLang="zh-CN" sz="2400" noProof="1">
                <a:latin typeface="宋体" panose="02010600030101010101" pitchFamily="2" charset="-122"/>
              </a:rPr>
              <a:t>nametest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标题 72705"/>
          <p:cNvSpPr>
            <a:spLocks noGrp="1"/>
          </p:cNvSpPr>
          <p:nvPr>
            <p:ph type="title"/>
          </p:nvPr>
        </p:nvSpPr>
        <p:spPr/>
        <p:txBody>
          <a:bodyPr/>
          <a:lstStyle/>
          <a:p>
            <a:pPr>
              <a:defRPr/>
            </a:pPr>
            <a:r>
              <a:rPr lang="en-US" altLang="zh-CN" noProof="1">
                <a:effectLst>
                  <a:outerShdw blurRad="38100" dist="38100" dir="2700000">
                    <a:srgbClr val="C0C0C0"/>
                  </a:outerShdw>
                </a:effectLst>
              </a:rPr>
              <a:t>1.7 Python</a:t>
            </a:r>
            <a:r>
              <a:rPr lang="zh-CN" altLang="en-US" noProof="1">
                <a:effectLst>
                  <a:outerShdw blurRad="38100" dist="38100" dir="2700000">
                    <a:srgbClr val="C0C0C0"/>
                  </a:outerShdw>
                </a:effectLst>
              </a:rPr>
              <a:t>脚本的“</a:t>
            </a:r>
            <a:r>
              <a:rPr lang="en-US" altLang="zh-CN" noProof="1">
                <a:effectLst>
                  <a:outerShdw blurRad="38100" dist="38100" dir="2700000">
                    <a:srgbClr val="C0C0C0"/>
                  </a:outerShdw>
                </a:effectLst>
              </a:rPr>
              <a:t>__name__”</a:t>
            </a:r>
            <a:r>
              <a:rPr lang="zh-CN" altLang="en-US" noProof="1">
                <a:effectLst>
                  <a:outerShdw blurRad="38100" dist="38100" dir="2700000">
                    <a:srgbClr val="C0C0C0"/>
                  </a:outerShdw>
                </a:effectLst>
              </a:rPr>
              <a:t>属性</a:t>
            </a:r>
          </a:p>
        </p:txBody>
      </p:sp>
      <p:sp>
        <p:nvSpPr>
          <p:cNvPr id="72707" name="文本占位符 72706"/>
          <p:cNvSpPr>
            <a:spLocks noGrp="1"/>
          </p:cNvSpPr>
          <p:nvPr>
            <p:ph idx="1"/>
          </p:nvPr>
        </p:nvSpPr>
        <p:spPr/>
        <p:txBody>
          <a:bodyPr/>
          <a:lstStyle/>
          <a:p>
            <a:pPr>
              <a:buFont typeface="Wingdings" panose="05000000000000000000" charset="0"/>
              <a:buChar char="n"/>
              <a:defRPr/>
            </a:pPr>
            <a:r>
              <a:rPr lang="zh-CN" altLang="en-US" sz="2400" noProof="1">
                <a:latin typeface="宋体" panose="02010600030101010101" pitchFamily="2" charset="-122"/>
              </a:rPr>
              <a:t>利用“__name__”属性即可控制Python程序的运行方式。例如，编写一个包含大量可被其他程序利用的函数的模块，而不希望该模块可以直接运行，则可以在程序文件中添加以下代码：</a:t>
            </a:r>
          </a:p>
          <a:p>
            <a:pPr marL="1905" indent="-344805">
              <a:buFont typeface="Wingdings" pitchFamily="2" charset="2"/>
              <a:buNone/>
              <a:defRPr/>
            </a:pPr>
            <a:r>
              <a:rPr lang="zh-CN" altLang="en-US" sz="2400" noProof="1">
                <a:latin typeface="宋体" panose="02010600030101010101" pitchFamily="2" charset="-122"/>
              </a:rPr>
              <a:t>if __name__ == '__main__':</a:t>
            </a:r>
          </a:p>
          <a:p>
            <a:pPr marL="1905" indent="-344805">
              <a:buFont typeface="Wingdings" pitchFamily="2" charset="2"/>
              <a:buNone/>
              <a:defRPr/>
            </a:pPr>
            <a:r>
              <a:rPr lang="zh-CN" altLang="en-US" sz="2400" noProof="1">
                <a:latin typeface="宋体" panose="02010600030101010101" pitchFamily="2" charset="-122"/>
              </a:rPr>
              <a:t>    print('Please use me as a module.')</a:t>
            </a:r>
          </a:p>
          <a:p>
            <a:pPr>
              <a:buFont typeface="Wingdings" panose="05000000000000000000" charset="0"/>
              <a:buChar char="n"/>
              <a:defRPr/>
            </a:pPr>
            <a:r>
              <a:rPr lang="zh-CN" altLang="en-US" sz="2400" noProof="1">
                <a:latin typeface="宋体" panose="02010600030101010101" pitchFamily="2" charset="-122"/>
              </a:rPr>
              <a:t>这样一来，程序直接执行时将会得到提示“Please use me as a module.”，而使用import语句将其作为模块导入后可以使用其中的类、方法、常量或其他成员。</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标题 73729"/>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a:defRPr/>
            </a:pPr>
            <a:r>
              <a:rPr lang="en-US" smtClean="0"/>
              <a:t>1.8 </a:t>
            </a:r>
            <a:r>
              <a:rPr lang="zh-CN" altLang="en-US" smtClean="0"/>
              <a:t>编写自己的包与模块</a:t>
            </a:r>
          </a:p>
        </p:txBody>
      </p:sp>
      <p:sp>
        <p:nvSpPr>
          <p:cNvPr id="88066" name="文本占位符 73730"/>
          <p:cNvSpPr>
            <a:spLocks noGrp="1" noChangeArrowheads="1"/>
          </p:cNvSpPr>
          <p:nvPr>
            <p:ph idx="1"/>
          </p:nvPr>
        </p:nvSpPr>
        <p:spPr bwMode="auto"/>
        <p:txBody>
          <a:bodyPr vert="horz" wrap="square" lIns="91440" tIns="45720" rIns="91440" bIns="45720" numCol="1" anchor="t" anchorCtr="0" compatLnSpc="1">
            <a:prstTxWarp prst="textNoShape">
              <a:avLst/>
            </a:prstTxWarp>
          </a:bodyPr>
          <a:lstStyle/>
          <a:p>
            <a:pPr>
              <a:defRPr/>
            </a:pPr>
            <a:r>
              <a:rPr lang="zh-CN" altLang="en-US" sz="2400" smtClean="0"/>
              <a:t>包可以看做处于同一目录中的模块。</a:t>
            </a:r>
          </a:p>
          <a:p>
            <a:pPr>
              <a:defRPr/>
            </a:pPr>
            <a:r>
              <a:rPr lang="zh-CN" altLang="en-US" sz="2400" smtClean="0"/>
              <a:t>在包的每个目录中都必须包含一个</a:t>
            </a:r>
            <a:r>
              <a:rPr lang="en-US" sz="2400" smtClean="0"/>
              <a:t>__init__.py</a:t>
            </a:r>
            <a:r>
              <a:rPr lang="zh-CN" altLang="en-US" sz="2400" smtClean="0"/>
              <a:t>文件，该文件可以是一个空文件，仅用于表示该目录是一个包。</a:t>
            </a:r>
          </a:p>
          <a:p>
            <a:pPr>
              <a:defRPr/>
            </a:pPr>
            <a:r>
              <a:rPr lang="en-US" sz="2400" smtClean="0"/>
              <a:t>__init__.py</a:t>
            </a:r>
            <a:r>
              <a:rPr lang="zh-CN" altLang="en-US" sz="2400" smtClean="0"/>
              <a:t>文件的主要用途是设置</a:t>
            </a:r>
            <a:r>
              <a:rPr lang="en-US" sz="2400" smtClean="0"/>
              <a:t>__all__</a:t>
            </a:r>
            <a:r>
              <a:rPr lang="zh-CN" altLang="en-US" sz="2400" smtClean="0"/>
              <a:t>变量以及所包含的包初始化所需的代码。其中</a:t>
            </a:r>
            <a:r>
              <a:rPr lang="en-US" sz="2400" smtClean="0"/>
              <a:t>__all__</a:t>
            </a:r>
            <a:r>
              <a:rPr lang="zh-CN" altLang="en-US" sz="2400" smtClean="0"/>
              <a:t>变量中定义的对象可以在使用</a:t>
            </a:r>
            <a:r>
              <a:rPr lang="en-US" sz="2400" smtClean="0"/>
              <a:t>from …import *</a:t>
            </a:r>
            <a:r>
              <a:rPr lang="zh-CN" altLang="en-US" sz="2400" smtClean="0"/>
              <a:t>时全部正确导入。</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标题 74753"/>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a:defRPr/>
            </a:pPr>
            <a:r>
              <a:rPr lang="en-US" smtClean="0"/>
              <a:t>1.9 Python</a:t>
            </a:r>
            <a:r>
              <a:rPr lang="zh-CN" altLang="en-US" smtClean="0"/>
              <a:t>快速入门</a:t>
            </a:r>
          </a:p>
        </p:txBody>
      </p:sp>
      <p:sp>
        <p:nvSpPr>
          <p:cNvPr id="89090" name="文本占位符 74754"/>
          <p:cNvSpPr>
            <a:spLocks noGrp="1" noChangeArrowheads="1"/>
          </p:cNvSpPr>
          <p:nvPr>
            <p:ph idx="1"/>
          </p:nvPr>
        </p:nvSpPr>
        <p:spPr bwMode="auto"/>
        <p:txBody>
          <a:bodyPr vert="horz" wrap="square" lIns="91440" tIns="45720" rIns="91440" bIns="45720" numCol="1" anchor="t" anchorCtr="0" compatLnSpc="1">
            <a:prstTxWarp prst="textNoShape">
              <a:avLst/>
            </a:prstTxWarp>
          </a:bodyPr>
          <a:lstStyle/>
          <a:p>
            <a:pPr>
              <a:lnSpc>
                <a:spcPct val="90000"/>
              </a:lnSpc>
              <a:defRPr/>
            </a:pPr>
            <a:r>
              <a:rPr lang="zh-CN" altLang="en-US" sz="2400" dirty="0" smtClean="0"/>
              <a:t>问题</a:t>
            </a:r>
            <a:r>
              <a:rPr lang="en-US" altLang="zh-CN" sz="2400" dirty="0" smtClean="0"/>
              <a:t>1</a:t>
            </a:r>
            <a:r>
              <a:rPr lang="zh-CN" altLang="en-US" sz="2400" dirty="0" smtClean="0"/>
              <a:t>：用户输入一个三位自然数，计算并输出其佰位、十位和个位上的数字。</a:t>
            </a:r>
          </a:p>
          <a:p>
            <a:pPr>
              <a:lnSpc>
                <a:spcPct val="90000"/>
              </a:lnSpc>
              <a:buFont typeface="Wingdings" pitchFamily="2" charset="2"/>
              <a:buNone/>
              <a:defRPr/>
            </a:pPr>
            <a:r>
              <a:rPr lang="en-US" altLang="zh-CN" sz="2400" dirty="0" smtClean="0"/>
              <a:t>x = input('</a:t>
            </a:r>
            <a:r>
              <a:rPr lang="zh-CN" altLang="en-US" sz="2400" dirty="0" smtClean="0"/>
              <a:t>请输入一个三位数：</a:t>
            </a:r>
            <a:r>
              <a:rPr lang="en-US" altLang="zh-CN" sz="2400" dirty="0" smtClean="0"/>
              <a:t>')</a:t>
            </a:r>
          </a:p>
          <a:p>
            <a:pPr>
              <a:lnSpc>
                <a:spcPct val="90000"/>
              </a:lnSpc>
              <a:buFont typeface="Wingdings" pitchFamily="2" charset="2"/>
              <a:buNone/>
              <a:defRPr/>
            </a:pPr>
            <a:r>
              <a:rPr lang="en-US" altLang="zh-CN" sz="2400" dirty="0" smtClean="0"/>
              <a:t>x = </a:t>
            </a:r>
            <a:r>
              <a:rPr lang="en-US" altLang="zh-CN" sz="2400" dirty="0" err="1" smtClean="0"/>
              <a:t>int</a:t>
            </a:r>
            <a:r>
              <a:rPr lang="en-US" altLang="zh-CN" sz="2400" dirty="0" smtClean="0"/>
              <a:t>(x)</a:t>
            </a:r>
          </a:p>
          <a:p>
            <a:pPr>
              <a:lnSpc>
                <a:spcPct val="90000"/>
              </a:lnSpc>
              <a:buFont typeface="Wingdings" pitchFamily="2" charset="2"/>
              <a:buNone/>
              <a:defRPr/>
            </a:pPr>
            <a:r>
              <a:rPr lang="en-US" altLang="zh-CN" sz="2400" dirty="0" smtClean="0"/>
              <a:t>a = x//100</a:t>
            </a:r>
          </a:p>
          <a:p>
            <a:pPr>
              <a:lnSpc>
                <a:spcPct val="90000"/>
              </a:lnSpc>
              <a:buFont typeface="Wingdings" pitchFamily="2" charset="2"/>
              <a:buNone/>
              <a:defRPr/>
            </a:pPr>
            <a:r>
              <a:rPr lang="en-US" altLang="zh-CN" sz="2400" dirty="0" smtClean="0"/>
              <a:t>b = x//10%10</a:t>
            </a:r>
          </a:p>
          <a:p>
            <a:pPr>
              <a:lnSpc>
                <a:spcPct val="90000"/>
              </a:lnSpc>
              <a:buFont typeface="Wingdings" pitchFamily="2" charset="2"/>
              <a:buNone/>
              <a:defRPr/>
            </a:pPr>
            <a:r>
              <a:rPr lang="en-US" altLang="zh-CN" sz="2400" dirty="0" smtClean="0"/>
              <a:t>c = x%10</a:t>
            </a:r>
          </a:p>
          <a:p>
            <a:pPr>
              <a:lnSpc>
                <a:spcPct val="90000"/>
              </a:lnSpc>
              <a:buFont typeface="Wingdings" pitchFamily="2" charset="2"/>
              <a:buNone/>
              <a:defRPr/>
            </a:pPr>
            <a:r>
              <a:rPr lang="en-US" altLang="zh-CN" sz="2400" dirty="0" smtClean="0"/>
              <a:t>print(a, b, c)</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标题 75777"/>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a:defRPr/>
            </a:pPr>
            <a:r>
              <a:rPr lang="en-US" smtClean="0"/>
              <a:t>1.9 Python</a:t>
            </a:r>
            <a:r>
              <a:rPr lang="zh-CN" altLang="en-US" smtClean="0"/>
              <a:t>快速入门</a:t>
            </a:r>
          </a:p>
        </p:txBody>
      </p:sp>
      <p:sp>
        <p:nvSpPr>
          <p:cNvPr id="90114" name="文本占位符 75778"/>
          <p:cNvSpPr>
            <a:spLocks noGrp="1" noChangeArrowheads="1"/>
          </p:cNvSpPr>
          <p:nvPr>
            <p:ph idx="1"/>
          </p:nvPr>
        </p:nvSpPr>
        <p:spPr bwMode="auto">
          <a:xfrm>
            <a:off x="457200" y="1600200"/>
            <a:ext cx="8428038" cy="4530725"/>
          </a:xfrm>
        </p:spPr>
        <p:txBody>
          <a:bodyPr vert="horz" wrap="square" lIns="91440" tIns="45720" rIns="91440" bIns="45720" numCol="1" anchor="t" anchorCtr="0" compatLnSpc="1">
            <a:prstTxWarp prst="textNoShape">
              <a:avLst/>
            </a:prstTxWarp>
          </a:bodyPr>
          <a:lstStyle/>
          <a:p>
            <a:pPr>
              <a:defRPr/>
            </a:pPr>
            <a:r>
              <a:rPr lang="zh-CN" altLang="en-US" sz="2400" dirty="0" smtClean="0"/>
              <a:t>问题2：已知三角形的两边长及其夹角，求第三边长。</a:t>
            </a:r>
          </a:p>
          <a:p>
            <a:pPr>
              <a:buFont typeface="Wingdings" pitchFamily="2" charset="2"/>
              <a:buNone/>
              <a:defRPr/>
            </a:pPr>
            <a:r>
              <a:rPr lang="en-US" sz="2000" dirty="0" smtClean="0"/>
              <a:t>import math</a:t>
            </a:r>
          </a:p>
          <a:p>
            <a:pPr>
              <a:buFont typeface="Wingdings" pitchFamily="2" charset="2"/>
              <a:buNone/>
              <a:defRPr/>
            </a:pPr>
            <a:r>
              <a:rPr lang="en-US" sz="2000" dirty="0" smtClean="0"/>
              <a:t>x = input('</a:t>
            </a:r>
            <a:r>
              <a:rPr lang="en-US" sz="2000" dirty="0" err="1" smtClean="0"/>
              <a:t>输入两边长及夹角（度</a:t>
            </a:r>
            <a:r>
              <a:rPr lang="en-US" sz="2000" dirty="0" smtClean="0"/>
              <a:t>）：')</a:t>
            </a:r>
          </a:p>
          <a:p>
            <a:pPr>
              <a:buFont typeface="Wingdings" pitchFamily="2" charset="2"/>
              <a:buNone/>
              <a:defRPr/>
            </a:pPr>
            <a:r>
              <a:rPr lang="en-US" sz="2000" dirty="0" smtClean="0"/>
              <a:t>a, b, theta = map(float, </a:t>
            </a:r>
            <a:r>
              <a:rPr lang="en-US" sz="2000" dirty="0" err="1" smtClean="0"/>
              <a:t>x.split</a:t>
            </a:r>
            <a:r>
              <a:rPr lang="en-US" sz="2000" dirty="0" smtClean="0"/>
              <a:t>())</a:t>
            </a:r>
          </a:p>
          <a:p>
            <a:pPr>
              <a:buFont typeface="Wingdings" pitchFamily="2" charset="2"/>
              <a:buNone/>
              <a:defRPr/>
            </a:pPr>
            <a:r>
              <a:rPr lang="en-US" sz="2000" dirty="0" smtClean="0"/>
              <a:t>c = </a:t>
            </a:r>
            <a:r>
              <a:rPr lang="en-US" sz="2000" dirty="0" err="1" smtClean="0"/>
              <a:t>math.sqrt</a:t>
            </a:r>
            <a:r>
              <a:rPr lang="en-US" sz="2000" dirty="0" smtClean="0"/>
              <a:t>(a**2 + b**2 - 2*a*b*</a:t>
            </a:r>
            <a:r>
              <a:rPr lang="en-US" sz="2000" dirty="0" err="1" smtClean="0"/>
              <a:t>math.cos</a:t>
            </a:r>
            <a:r>
              <a:rPr lang="en-US" sz="2000" dirty="0" smtClean="0"/>
              <a:t>(theta*</a:t>
            </a:r>
            <a:r>
              <a:rPr lang="en-US" sz="2000" dirty="0" err="1" smtClean="0"/>
              <a:t>math.pi</a:t>
            </a:r>
            <a:r>
              <a:rPr lang="en-US" sz="2000" dirty="0" smtClean="0"/>
              <a:t>/180))</a:t>
            </a:r>
          </a:p>
          <a:p>
            <a:pPr>
              <a:buFont typeface="Wingdings" pitchFamily="2" charset="2"/>
              <a:buNone/>
              <a:defRPr/>
            </a:pPr>
            <a:r>
              <a:rPr lang="en-US" sz="2000" dirty="0" smtClean="0"/>
              <a:t>print('c=', c)</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标题 76801"/>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a:defRPr/>
            </a:pPr>
            <a:r>
              <a:rPr lang="en-US" smtClean="0"/>
              <a:t>1.9 Python</a:t>
            </a:r>
            <a:r>
              <a:rPr lang="zh-CN" altLang="en-US" smtClean="0"/>
              <a:t>快速入门</a:t>
            </a:r>
          </a:p>
        </p:txBody>
      </p:sp>
      <p:sp>
        <p:nvSpPr>
          <p:cNvPr id="91138" name="文本占位符 76802"/>
          <p:cNvSpPr>
            <a:spLocks noGrp="1" noChangeArrowheads="1"/>
          </p:cNvSpPr>
          <p:nvPr>
            <p:ph idx="1"/>
          </p:nvPr>
        </p:nvSpPr>
        <p:spPr bwMode="auto"/>
        <p:txBody>
          <a:bodyPr vert="horz" wrap="square" lIns="91440" tIns="45720" rIns="91440" bIns="45720" numCol="1" anchor="t" anchorCtr="0" compatLnSpc="1">
            <a:prstTxWarp prst="textNoShape">
              <a:avLst/>
            </a:prstTxWarp>
          </a:bodyPr>
          <a:lstStyle/>
          <a:p>
            <a:pPr>
              <a:lnSpc>
                <a:spcPct val="80000"/>
              </a:lnSpc>
              <a:defRPr/>
            </a:pPr>
            <a:r>
              <a:rPr lang="zh-CN" altLang="en-US" sz="2400" dirty="0" smtClean="0"/>
              <a:t>问题</a:t>
            </a:r>
            <a:r>
              <a:rPr lang="en-US" altLang="zh-CN" sz="2400" dirty="0" smtClean="0"/>
              <a:t>3</a:t>
            </a:r>
            <a:r>
              <a:rPr lang="zh-CN" altLang="en-US" sz="2400" dirty="0" smtClean="0"/>
              <a:t>：任意输入三个英文单词，按字典顺序输出。</a:t>
            </a:r>
          </a:p>
          <a:p>
            <a:pPr>
              <a:lnSpc>
                <a:spcPct val="80000"/>
              </a:lnSpc>
              <a:spcBef>
                <a:spcPct val="0"/>
              </a:spcBef>
              <a:buFont typeface="Wingdings" pitchFamily="2" charset="2"/>
              <a:buNone/>
              <a:defRPr/>
            </a:pPr>
            <a:r>
              <a:rPr lang="en-US" altLang="zh-CN" sz="2400" dirty="0" smtClean="0">
                <a:latin typeface="Times New Roman" pitchFamily="18" charset="0"/>
              </a:rPr>
              <a:t>s = input('</a:t>
            </a:r>
            <a:r>
              <a:rPr lang="en-US" altLang="zh-CN" sz="2400" dirty="0" err="1" smtClean="0">
                <a:latin typeface="Times New Roman" pitchFamily="18" charset="0"/>
              </a:rPr>
              <a:t>x,y,z</a:t>
            </a:r>
            <a:r>
              <a:rPr lang="en-US" altLang="zh-CN" sz="2400" dirty="0" smtClean="0">
                <a:latin typeface="Times New Roman" pitchFamily="18" charset="0"/>
              </a:rPr>
              <a:t>=')</a:t>
            </a:r>
          </a:p>
          <a:p>
            <a:pPr>
              <a:lnSpc>
                <a:spcPct val="80000"/>
              </a:lnSpc>
              <a:spcBef>
                <a:spcPct val="0"/>
              </a:spcBef>
              <a:buFont typeface="Wingdings" pitchFamily="2" charset="2"/>
              <a:buNone/>
              <a:defRPr/>
            </a:pPr>
            <a:r>
              <a:rPr lang="en-US" altLang="zh-CN" sz="2400" dirty="0" smtClean="0">
                <a:latin typeface="Times New Roman" pitchFamily="18" charset="0"/>
              </a:rPr>
              <a:t>x, y, z = </a:t>
            </a:r>
            <a:r>
              <a:rPr lang="en-US" altLang="zh-CN" sz="2400" dirty="0" err="1" smtClean="0">
                <a:latin typeface="Times New Roman" pitchFamily="18" charset="0"/>
              </a:rPr>
              <a:t>s.split</a:t>
            </a:r>
            <a:r>
              <a:rPr lang="en-US" altLang="zh-CN" sz="2400" dirty="0" smtClean="0">
                <a:latin typeface="Times New Roman" pitchFamily="18" charset="0"/>
              </a:rPr>
              <a:t>(',') </a:t>
            </a:r>
          </a:p>
          <a:p>
            <a:pPr>
              <a:lnSpc>
                <a:spcPct val="80000"/>
              </a:lnSpc>
              <a:spcBef>
                <a:spcPct val="0"/>
              </a:spcBef>
              <a:buFont typeface="Wingdings" pitchFamily="2" charset="2"/>
              <a:buNone/>
              <a:defRPr/>
            </a:pPr>
            <a:r>
              <a:rPr lang="en-US" altLang="zh-CN" sz="2400" dirty="0" smtClean="0">
                <a:latin typeface="Times New Roman" pitchFamily="18" charset="0"/>
              </a:rPr>
              <a:t>if x &gt; y:</a:t>
            </a:r>
          </a:p>
          <a:p>
            <a:pPr>
              <a:lnSpc>
                <a:spcPct val="80000"/>
              </a:lnSpc>
              <a:spcBef>
                <a:spcPct val="0"/>
              </a:spcBef>
              <a:buFont typeface="Wingdings" pitchFamily="2" charset="2"/>
              <a:buNone/>
              <a:defRPr/>
            </a:pPr>
            <a:r>
              <a:rPr lang="en-US" altLang="zh-CN" sz="2400" dirty="0" smtClean="0">
                <a:latin typeface="Times New Roman" pitchFamily="18" charset="0"/>
              </a:rPr>
              <a:t> 	x, y = y, x </a:t>
            </a:r>
          </a:p>
          <a:p>
            <a:pPr>
              <a:lnSpc>
                <a:spcPct val="80000"/>
              </a:lnSpc>
              <a:spcBef>
                <a:spcPct val="0"/>
              </a:spcBef>
              <a:buFont typeface="Wingdings" pitchFamily="2" charset="2"/>
              <a:buNone/>
              <a:defRPr/>
            </a:pPr>
            <a:r>
              <a:rPr lang="en-US" altLang="zh-CN" sz="2400" dirty="0" smtClean="0">
                <a:latin typeface="Times New Roman" pitchFamily="18" charset="0"/>
              </a:rPr>
              <a:t>if x &gt; z:</a:t>
            </a:r>
          </a:p>
          <a:p>
            <a:pPr>
              <a:lnSpc>
                <a:spcPct val="80000"/>
              </a:lnSpc>
              <a:spcBef>
                <a:spcPct val="0"/>
              </a:spcBef>
              <a:buFont typeface="Wingdings" pitchFamily="2" charset="2"/>
              <a:buNone/>
              <a:defRPr/>
            </a:pPr>
            <a:r>
              <a:rPr lang="en-US" altLang="zh-CN" sz="2400" dirty="0" smtClean="0">
                <a:latin typeface="Times New Roman" pitchFamily="18" charset="0"/>
              </a:rPr>
              <a:t>    x, z = z, x</a:t>
            </a:r>
          </a:p>
          <a:p>
            <a:pPr>
              <a:lnSpc>
                <a:spcPct val="80000"/>
              </a:lnSpc>
              <a:spcBef>
                <a:spcPct val="0"/>
              </a:spcBef>
              <a:buFont typeface="Wingdings" pitchFamily="2" charset="2"/>
              <a:buNone/>
              <a:defRPr/>
            </a:pPr>
            <a:r>
              <a:rPr lang="en-US" altLang="zh-CN" sz="2400" dirty="0" smtClean="0">
                <a:latin typeface="Times New Roman" pitchFamily="18" charset="0"/>
              </a:rPr>
              <a:t>if y &gt; z:</a:t>
            </a:r>
          </a:p>
          <a:p>
            <a:pPr>
              <a:lnSpc>
                <a:spcPct val="80000"/>
              </a:lnSpc>
              <a:spcBef>
                <a:spcPct val="0"/>
              </a:spcBef>
              <a:buFont typeface="Wingdings" pitchFamily="2" charset="2"/>
              <a:buNone/>
              <a:defRPr/>
            </a:pPr>
            <a:r>
              <a:rPr lang="en-US" altLang="zh-CN" sz="2400" dirty="0" smtClean="0">
                <a:latin typeface="Times New Roman" pitchFamily="18" charset="0"/>
              </a:rPr>
              <a:t>    y, z = z, y</a:t>
            </a:r>
          </a:p>
          <a:p>
            <a:pPr>
              <a:lnSpc>
                <a:spcPct val="80000"/>
              </a:lnSpc>
              <a:spcBef>
                <a:spcPct val="0"/>
              </a:spcBef>
              <a:buFont typeface="Wingdings" pitchFamily="2" charset="2"/>
              <a:buNone/>
              <a:defRPr/>
            </a:pPr>
            <a:r>
              <a:rPr lang="en-US" altLang="zh-CN" sz="2400" dirty="0" smtClean="0">
                <a:latin typeface="Times New Roman" pitchFamily="18" charset="0"/>
              </a:rPr>
              <a:t>print(x, y, z)</a:t>
            </a:r>
          </a:p>
          <a:p>
            <a:pPr>
              <a:lnSpc>
                <a:spcPct val="80000"/>
              </a:lnSpc>
              <a:spcBef>
                <a:spcPct val="0"/>
              </a:spcBef>
              <a:defRPr/>
            </a:pPr>
            <a:r>
              <a:rPr lang="zh-CN" altLang="en-US" sz="2400" dirty="0" smtClean="0">
                <a:latin typeface="Times New Roman" pitchFamily="18" charset="0"/>
              </a:rPr>
              <a:t>或直接写为：</a:t>
            </a:r>
          </a:p>
          <a:p>
            <a:pPr>
              <a:lnSpc>
                <a:spcPct val="80000"/>
              </a:lnSpc>
              <a:spcBef>
                <a:spcPct val="0"/>
              </a:spcBef>
              <a:buFont typeface="Wingdings" pitchFamily="2" charset="2"/>
              <a:buNone/>
              <a:defRPr/>
            </a:pPr>
            <a:r>
              <a:rPr lang="en-US" altLang="zh-CN" sz="2400" dirty="0" smtClean="0">
                <a:latin typeface="Times New Roman" pitchFamily="18" charset="0"/>
                <a:sym typeface="Arial" pitchFamily="34" charset="0"/>
              </a:rPr>
              <a:t>s = input('</a:t>
            </a:r>
            <a:r>
              <a:rPr lang="en-US" altLang="zh-CN" sz="2400" dirty="0" err="1" smtClean="0">
                <a:latin typeface="Times New Roman" pitchFamily="18" charset="0"/>
                <a:sym typeface="Arial" pitchFamily="34" charset="0"/>
              </a:rPr>
              <a:t>x,y,z</a:t>
            </a:r>
            <a:r>
              <a:rPr lang="en-US" altLang="zh-CN" sz="2400" dirty="0" smtClean="0">
                <a:latin typeface="Times New Roman" pitchFamily="18" charset="0"/>
                <a:sym typeface="Arial" pitchFamily="34" charset="0"/>
              </a:rPr>
              <a:t>=')</a:t>
            </a:r>
            <a:endParaRPr lang="en-US" altLang="zh-CN" sz="2400" dirty="0" smtClean="0">
              <a:latin typeface="Times New Roman" pitchFamily="18" charset="0"/>
            </a:endParaRPr>
          </a:p>
          <a:p>
            <a:pPr>
              <a:lnSpc>
                <a:spcPct val="80000"/>
              </a:lnSpc>
              <a:spcBef>
                <a:spcPct val="0"/>
              </a:spcBef>
              <a:buFont typeface="Wingdings" pitchFamily="2" charset="2"/>
              <a:buNone/>
              <a:defRPr/>
            </a:pPr>
            <a:r>
              <a:rPr lang="en-US" altLang="zh-CN" sz="2400" dirty="0" smtClean="0">
                <a:latin typeface="Times New Roman" pitchFamily="18" charset="0"/>
                <a:sym typeface="Arial" pitchFamily="34" charset="0"/>
              </a:rPr>
              <a:t>x, y, z = </a:t>
            </a:r>
            <a:r>
              <a:rPr lang="en-US" altLang="zh-CN" sz="2400" dirty="0" err="1" smtClean="0">
                <a:latin typeface="Times New Roman" pitchFamily="18" charset="0"/>
                <a:sym typeface="Arial" pitchFamily="34" charset="0"/>
              </a:rPr>
              <a:t>s.split</a:t>
            </a:r>
            <a:r>
              <a:rPr lang="en-US" altLang="zh-CN" sz="2400" dirty="0" smtClean="0">
                <a:latin typeface="Times New Roman" pitchFamily="18" charset="0"/>
                <a:sym typeface="Arial" pitchFamily="34" charset="0"/>
              </a:rPr>
              <a:t>(',') </a:t>
            </a:r>
          </a:p>
          <a:p>
            <a:pPr>
              <a:lnSpc>
                <a:spcPct val="80000"/>
              </a:lnSpc>
              <a:spcBef>
                <a:spcPct val="0"/>
              </a:spcBef>
              <a:buFont typeface="Wingdings" pitchFamily="2" charset="2"/>
              <a:buNone/>
              <a:defRPr/>
            </a:pPr>
            <a:r>
              <a:rPr lang="en-US" altLang="zh-CN" sz="2400" dirty="0" smtClean="0">
                <a:latin typeface="Times New Roman" pitchFamily="18" charset="0"/>
              </a:rPr>
              <a:t>x, y, z = sorted([x, y, z])</a:t>
            </a:r>
          </a:p>
          <a:p>
            <a:pPr>
              <a:lnSpc>
                <a:spcPct val="80000"/>
              </a:lnSpc>
              <a:spcBef>
                <a:spcPct val="0"/>
              </a:spcBef>
              <a:buFont typeface="Wingdings" pitchFamily="2" charset="2"/>
              <a:buNone/>
              <a:defRPr/>
            </a:pPr>
            <a:r>
              <a:rPr lang="en-US" altLang="zh-CN" sz="2400" dirty="0" smtClean="0">
                <a:latin typeface="Times New Roman" pitchFamily="18" charset="0"/>
                <a:sym typeface="Arial" pitchFamily="34" charset="0"/>
              </a:rPr>
              <a:t>print(x, y, z)</a:t>
            </a:r>
            <a:endParaRPr lang="en-US" altLang="zh-CN" sz="2400" dirty="0" smtClean="0">
              <a:latin typeface="Times New Roman" pitchFamily="18"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标题 78849"/>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pPr>
              <a:defRPr/>
            </a:pPr>
            <a:r>
              <a:rPr lang="en-US" smtClean="0"/>
              <a:t>1.10 The Zen of Python</a:t>
            </a:r>
          </a:p>
        </p:txBody>
      </p:sp>
      <p:sp>
        <p:nvSpPr>
          <p:cNvPr id="93186" name="文本占位符 78850"/>
          <p:cNvSpPr>
            <a:spLocks noGrp="1" noChangeArrowheads="1"/>
          </p:cNvSpPr>
          <p:nvPr>
            <p:ph idx="1"/>
          </p:nvPr>
        </p:nvSpPr>
        <p:spPr bwMode="auto">
          <a:xfrm>
            <a:off x="457200" y="1196975"/>
            <a:ext cx="8229600" cy="5040313"/>
          </a:xfrm>
        </p:spPr>
        <p:txBody>
          <a:bodyPr vert="horz" wrap="square" lIns="91440" tIns="45720" rIns="91440" bIns="45720" numCol="1" anchor="t" anchorCtr="0" compatLnSpc="1">
            <a:prstTxWarp prst="textNoShape">
              <a:avLst/>
            </a:prstTxWarp>
          </a:bodyPr>
          <a:lstStyle/>
          <a:p>
            <a:pPr marL="0" indent="0">
              <a:lnSpc>
                <a:spcPct val="80000"/>
              </a:lnSpc>
              <a:spcBef>
                <a:spcPct val="0"/>
              </a:spcBef>
              <a:buFont typeface="Wingdings" pitchFamily="2" charset="2"/>
              <a:buNone/>
              <a:defRPr/>
            </a:pPr>
            <a:r>
              <a:rPr lang="en-US" sz="2000" dirty="0" smtClean="0"/>
              <a:t>&gt;&gt;&gt;import this</a:t>
            </a:r>
          </a:p>
          <a:p>
            <a:pPr marL="0" indent="0">
              <a:lnSpc>
                <a:spcPct val="80000"/>
              </a:lnSpc>
              <a:spcBef>
                <a:spcPct val="0"/>
              </a:spcBef>
              <a:buFont typeface="Wingdings" pitchFamily="2" charset="2"/>
              <a:buNone/>
              <a:defRPr/>
            </a:pPr>
            <a:r>
              <a:rPr lang="en-US" sz="2000" dirty="0" smtClean="0"/>
              <a:t>Beautiful is better than ugly.</a:t>
            </a:r>
          </a:p>
          <a:p>
            <a:pPr marL="0" indent="0">
              <a:lnSpc>
                <a:spcPct val="80000"/>
              </a:lnSpc>
              <a:spcBef>
                <a:spcPct val="0"/>
              </a:spcBef>
              <a:buFont typeface="Wingdings" pitchFamily="2" charset="2"/>
              <a:buNone/>
              <a:defRPr/>
            </a:pPr>
            <a:r>
              <a:rPr lang="en-US" sz="2000" dirty="0" smtClean="0"/>
              <a:t>Explicit is better than implicit.</a:t>
            </a:r>
          </a:p>
          <a:p>
            <a:pPr marL="0" indent="0">
              <a:lnSpc>
                <a:spcPct val="80000"/>
              </a:lnSpc>
              <a:spcBef>
                <a:spcPct val="0"/>
              </a:spcBef>
              <a:buFont typeface="Wingdings" pitchFamily="2" charset="2"/>
              <a:buNone/>
              <a:defRPr/>
            </a:pPr>
            <a:r>
              <a:rPr lang="en-US" sz="2000" dirty="0" smtClean="0"/>
              <a:t>Simple is better than complex.</a:t>
            </a:r>
          </a:p>
          <a:p>
            <a:pPr marL="0" indent="0">
              <a:lnSpc>
                <a:spcPct val="80000"/>
              </a:lnSpc>
              <a:spcBef>
                <a:spcPct val="0"/>
              </a:spcBef>
              <a:buFont typeface="Wingdings" pitchFamily="2" charset="2"/>
              <a:buNone/>
              <a:defRPr/>
            </a:pPr>
            <a:r>
              <a:rPr lang="en-US" sz="2000" dirty="0" smtClean="0"/>
              <a:t>Complex is better than complicated.</a:t>
            </a:r>
          </a:p>
          <a:p>
            <a:pPr marL="0" indent="0">
              <a:lnSpc>
                <a:spcPct val="80000"/>
              </a:lnSpc>
              <a:spcBef>
                <a:spcPct val="0"/>
              </a:spcBef>
              <a:buFont typeface="Wingdings" pitchFamily="2" charset="2"/>
              <a:buNone/>
              <a:defRPr/>
            </a:pPr>
            <a:r>
              <a:rPr lang="en-US" sz="2000" dirty="0" smtClean="0"/>
              <a:t>Flat is better than nested.</a:t>
            </a:r>
          </a:p>
          <a:p>
            <a:pPr marL="0" indent="0">
              <a:lnSpc>
                <a:spcPct val="80000"/>
              </a:lnSpc>
              <a:spcBef>
                <a:spcPct val="0"/>
              </a:spcBef>
              <a:buFont typeface="Wingdings" pitchFamily="2" charset="2"/>
              <a:buNone/>
              <a:defRPr/>
            </a:pPr>
            <a:r>
              <a:rPr lang="en-US" sz="2000" dirty="0" smtClean="0"/>
              <a:t>Sparse is better than dense.</a:t>
            </a:r>
          </a:p>
          <a:p>
            <a:pPr marL="0" indent="0">
              <a:lnSpc>
                <a:spcPct val="80000"/>
              </a:lnSpc>
              <a:spcBef>
                <a:spcPct val="0"/>
              </a:spcBef>
              <a:buFont typeface="Wingdings" pitchFamily="2" charset="2"/>
              <a:buNone/>
              <a:defRPr/>
            </a:pPr>
            <a:r>
              <a:rPr lang="en-US" sz="2000" dirty="0" smtClean="0"/>
              <a:t>Readability counts.</a:t>
            </a:r>
          </a:p>
          <a:p>
            <a:pPr marL="0" indent="0">
              <a:lnSpc>
                <a:spcPct val="80000"/>
              </a:lnSpc>
              <a:spcBef>
                <a:spcPct val="0"/>
              </a:spcBef>
              <a:buFont typeface="Wingdings" pitchFamily="2" charset="2"/>
              <a:buNone/>
              <a:defRPr/>
            </a:pPr>
            <a:r>
              <a:rPr lang="en-US" sz="2000" dirty="0" smtClean="0"/>
              <a:t>Special cases aren't special enough to break the rules.</a:t>
            </a:r>
          </a:p>
          <a:p>
            <a:pPr marL="0" indent="0">
              <a:lnSpc>
                <a:spcPct val="80000"/>
              </a:lnSpc>
              <a:spcBef>
                <a:spcPct val="0"/>
              </a:spcBef>
              <a:buFont typeface="Wingdings" pitchFamily="2" charset="2"/>
              <a:buNone/>
              <a:defRPr/>
            </a:pPr>
            <a:r>
              <a:rPr lang="en-US" sz="2000" dirty="0" smtClean="0"/>
              <a:t>Although practicality beats purity.</a:t>
            </a:r>
          </a:p>
          <a:p>
            <a:pPr marL="0" indent="0">
              <a:lnSpc>
                <a:spcPct val="80000"/>
              </a:lnSpc>
              <a:spcBef>
                <a:spcPct val="0"/>
              </a:spcBef>
              <a:buFont typeface="Wingdings" pitchFamily="2" charset="2"/>
              <a:buNone/>
              <a:defRPr/>
            </a:pPr>
            <a:r>
              <a:rPr lang="en-US" sz="2000" dirty="0" smtClean="0"/>
              <a:t>Errors should never pass silently.</a:t>
            </a:r>
          </a:p>
          <a:p>
            <a:pPr marL="0" indent="0">
              <a:lnSpc>
                <a:spcPct val="80000"/>
              </a:lnSpc>
              <a:spcBef>
                <a:spcPct val="0"/>
              </a:spcBef>
              <a:buFont typeface="Wingdings" pitchFamily="2" charset="2"/>
              <a:buNone/>
              <a:defRPr/>
            </a:pPr>
            <a:r>
              <a:rPr lang="en-US" sz="2000" dirty="0" smtClean="0"/>
              <a:t>Unless explicitly silenced.</a:t>
            </a:r>
          </a:p>
          <a:p>
            <a:pPr marL="0" indent="0">
              <a:lnSpc>
                <a:spcPct val="80000"/>
              </a:lnSpc>
              <a:spcBef>
                <a:spcPct val="0"/>
              </a:spcBef>
              <a:buFont typeface="Wingdings" pitchFamily="2" charset="2"/>
              <a:buNone/>
              <a:defRPr/>
            </a:pPr>
            <a:r>
              <a:rPr lang="en-US" sz="2000" dirty="0" smtClean="0"/>
              <a:t>In the face of ambiguity, refuse the temptation to guess.</a:t>
            </a:r>
          </a:p>
          <a:p>
            <a:pPr marL="0" indent="0">
              <a:lnSpc>
                <a:spcPct val="80000"/>
              </a:lnSpc>
              <a:spcBef>
                <a:spcPct val="0"/>
              </a:spcBef>
              <a:buFont typeface="Wingdings" pitchFamily="2" charset="2"/>
              <a:buNone/>
              <a:defRPr/>
            </a:pPr>
            <a:r>
              <a:rPr lang="en-US" sz="2000" dirty="0" smtClean="0"/>
              <a:t>There should be one-- and preferably only one --obvious way to do it.</a:t>
            </a:r>
          </a:p>
          <a:p>
            <a:pPr marL="0" indent="0">
              <a:lnSpc>
                <a:spcPct val="80000"/>
              </a:lnSpc>
              <a:spcBef>
                <a:spcPct val="0"/>
              </a:spcBef>
              <a:buFont typeface="Wingdings" pitchFamily="2" charset="2"/>
              <a:buNone/>
              <a:defRPr/>
            </a:pPr>
            <a:r>
              <a:rPr lang="en-US" sz="2000" dirty="0" smtClean="0"/>
              <a:t>Although that way may not be obvious at first unless you're Dutch.</a:t>
            </a:r>
          </a:p>
          <a:p>
            <a:pPr marL="0" indent="0">
              <a:lnSpc>
                <a:spcPct val="80000"/>
              </a:lnSpc>
              <a:spcBef>
                <a:spcPct val="0"/>
              </a:spcBef>
              <a:buFont typeface="Wingdings" pitchFamily="2" charset="2"/>
              <a:buNone/>
              <a:defRPr/>
            </a:pPr>
            <a:r>
              <a:rPr lang="en-US" sz="2000" dirty="0" smtClean="0"/>
              <a:t>Now is better than never.</a:t>
            </a:r>
          </a:p>
          <a:p>
            <a:pPr marL="0" indent="0">
              <a:lnSpc>
                <a:spcPct val="80000"/>
              </a:lnSpc>
              <a:spcBef>
                <a:spcPct val="0"/>
              </a:spcBef>
              <a:buFont typeface="Wingdings" pitchFamily="2" charset="2"/>
              <a:buNone/>
              <a:defRPr/>
            </a:pPr>
            <a:r>
              <a:rPr lang="en-US" sz="2000" dirty="0" smtClean="0"/>
              <a:t>Although never is often better than </a:t>
            </a:r>
            <a:r>
              <a:rPr lang="en-US" sz="2000" i="1" dirty="0" smtClean="0"/>
              <a:t>right</a:t>
            </a:r>
            <a:r>
              <a:rPr lang="en-US" sz="2000" dirty="0" smtClean="0"/>
              <a:t> now.</a:t>
            </a:r>
          </a:p>
          <a:p>
            <a:pPr marL="0" indent="0">
              <a:lnSpc>
                <a:spcPct val="80000"/>
              </a:lnSpc>
              <a:spcBef>
                <a:spcPct val="0"/>
              </a:spcBef>
              <a:buFont typeface="Wingdings" pitchFamily="2" charset="2"/>
              <a:buNone/>
              <a:defRPr/>
            </a:pPr>
            <a:r>
              <a:rPr lang="en-US" sz="2000" dirty="0" smtClean="0"/>
              <a:t>If the implementation is hard to explain, it's a bad idea.</a:t>
            </a:r>
          </a:p>
          <a:p>
            <a:pPr marL="0" indent="0">
              <a:lnSpc>
                <a:spcPct val="80000"/>
              </a:lnSpc>
              <a:spcBef>
                <a:spcPct val="0"/>
              </a:spcBef>
              <a:buFont typeface="Wingdings" pitchFamily="2" charset="2"/>
              <a:buNone/>
              <a:defRPr/>
            </a:pPr>
            <a:r>
              <a:rPr lang="en-US" sz="2000" dirty="0" smtClean="0"/>
              <a:t>If the implementation is easy to explain, it may be a good idea.</a:t>
            </a:r>
          </a:p>
          <a:p>
            <a:pPr marL="0" indent="0">
              <a:lnSpc>
                <a:spcPct val="80000"/>
              </a:lnSpc>
              <a:spcBef>
                <a:spcPct val="0"/>
              </a:spcBef>
              <a:buFont typeface="Wingdings" pitchFamily="2" charset="2"/>
              <a:buNone/>
              <a:defRPr/>
            </a:pPr>
            <a:r>
              <a:rPr lang="en-US" sz="2000" dirty="0" smtClean="0"/>
              <a:t>Namespaces are one honking great idea -- let's do more of those!</a:t>
            </a:r>
            <a:endParaRPr lang="zh-CN" altLang="en-US" sz="20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强烈建议</a:t>
            </a:r>
            <a:r>
              <a:rPr lang="en-US" altLang="zh-CN" b="0" dirty="0" smtClean="0">
                <a:effectLst/>
                <a:hlinkClick r:id="rId2"/>
              </a:rPr>
              <a:t>Anaconda</a:t>
            </a:r>
            <a:endParaRPr lang="zh-CN" altLang="en-US" dirty="0"/>
          </a:p>
        </p:txBody>
      </p:sp>
      <p:sp>
        <p:nvSpPr>
          <p:cNvPr id="3" name="内容占位符 2"/>
          <p:cNvSpPr>
            <a:spLocks noGrp="1"/>
          </p:cNvSpPr>
          <p:nvPr>
            <p:ph idx="1"/>
          </p:nvPr>
        </p:nvSpPr>
        <p:spPr>
          <a:xfrm>
            <a:off x="457200" y="1412776"/>
            <a:ext cx="8363272" cy="5040560"/>
          </a:xfrm>
        </p:spPr>
        <p:txBody>
          <a:bodyPr/>
          <a:lstStyle/>
          <a:p>
            <a:r>
              <a:rPr lang="en-US" altLang="zh-CN" sz="2800" dirty="0" smtClean="0"/>
              <a:t>Anaconda Python </a:t>
            </a:r>
            <a:r>
              <a:rPr lang="zh-CN" altLang="en-US" sz="2800" dirty="0" smtClean="0"/>
              <a:t>是 </a:t>
            </a:r>
            <a:r>
              <a:rPr lang="en-US" altLang="zh-CN" sz="2800" dirty="0" smtClean="0"/>
              <a:t>Python </a:t>
            </a:r>
            <a:r>
              <a:rPr lang="zh-CN" altLang="en-US" sz="2800" dirty="0" smtClean="0"/>
              <a:t>科学技术包的合集，功能和 </a:t>
            </a:r>
            <a:r>
              <a:rPr lang="en-US" altLang="zh-CN" sz="2800" dirty="0" smtClean="0"/>
              <a:t>Python(</a:t>
            </a:r>
            <a:r>
              <a:rPr lang="en-US" altLang="zh-CN" sz="2800" dirty="0" err="1" smtClean="0"/>
              <a:t>x,y</a:t>
            </a:r>
            <a:r>
              <a:rPr lang="en-US" altLang="zh-CN" sz="2800" dirty="0" smtClean="0"/>
              <a:t>) </a:t>
            </a:r>
            <a:r>
              <a:rPr lang="zh-CN" altLang="en-US" sz="2800" dirty="0" smtClean="0"/>
              <a:t>类似。它是新起之秀，已更新多次了。包管理使用 </a:t>
            </a:r>
            <a:r>
              <a:rPr lang="en-US" altLang="zh-CN" sz="2800" dirty="0" err="1" smtClean="0"/>
              <a:t>conda</a:t>
            </a:r>
            <a:r>
              <a:rPr lang="zh-CN" altLang="en-US" sz="2800" dirty="0" smtClean="0"/>
              <a:t>，</a:t>
            </a:r>
            <a:r>
              <a:rPr lang="en-US" altLang="zh-CN" sz="2800" dirty="0" smtClean="0"/>
              <a:t>GUI</a:t>
            </a:r>
            <a:r>
              <a:rPr lang="zh-CN" altLang="en-US" sz="2800" dirty="0" smtClean="0"/>
              <a:t>基于 </a:t>
            </a:r>
            <a:r>
              <a:rPr lang="en-US" altLang="zh-CN" sz="2800" dirty="0" err="1" smtClean="0"/>
              <a:t>PySide</a:t>
            </a:r>
            <a:r>
              <a:rPr lang="zh-CN" altLang="en-US" sz="2800" dirty="0" smtClean="0"/>
              <a:t>，所有的包基本上都是最新版，没有</a:t>
            </a:r>
            <a:r>
              <a:rPr lang="en-US" altLang="zh-CN" sz="2800" dirty="0" err="1" smtClean="0"/>
              <a:t>PyQt</a:t>
            </a:r>
            <a:r>
              <a:rPr lang="zh-CN" altLang="en-US" sz="2800" dirty="0" smtClean="0"/>
              <a:t>和</a:t>
            </a:r>
            <a:r>
              <a:rPr lang="en-US" altLang="zh-CN" sz="2800" dirty="0" err="1" smtClean="0"/>
              <a:t>wxpython</a:t>
            </a:r>
            <a:r>
              <a:rPr lang="zh-CN" altLang="en-US" sz="2800" dirty="0" smtClean="0"/>
              <a:t>等，容量适中，但该有的科学计算包都有：</a:t>
            </a:r>
            <a:r>
              <a:rPr lang="en-US" altLang="zh-CN" sz="2800" dirty="0" err="1" smtClean="0"/>
              <a:t>numpy</a:t>
            </a:r>
            <a:r>
              <a:rPr lang="zh-CN" altLang="en-US" sz="2800" dirty="0" smtClean="0"/>
              <a:t>，</a:t>
            </a:r>
            <a:r>
              <a:rPr lang="en-US" altLang="zh-CN" sz="2800" dirty="0" err="1" smtClean="0"/>
              <a:t>sicpy</a:t>
            </a:r>
            <a:r>
              <a:rPr lang="zh-CN" altLang="en-US" sz="2800" dirty="0" smtClean="0"/>
              <a:t>，</a:t>
            </a:r>
            <a:r>
              <a:rPr lang="en-US" altLang="zh-CN" sz="2800" dirty="0" err="1" smtClean="0"/>
              <a:t>matplotlib</a:t>
            </a:r>
            <a:r>
              <a:rPr lang="zh-CN" altLang="en-US" sz="2800" dirty="0" smtClean="0"/>
              <a:t>，</a:t>
            </a:r>
            <a:r>
              <a:rPr lang="en-US" altLang="zh-CN" sz="2800" dirty="0" err="1" smtClean="0"/>
              <a:t>spyder</a:t>
            </a:r>
            <a:endParaRPr lang="zh-CN" altLang="en-US" sz="2800" dirty="0" smtClean="0"/>
          </a:p>
          <a:p>
            <a:r>
              <a:rPr lang="en-US" altLang="zh-CN" sz="2800" dirty="0" smtClean="0"/>
              <a:t>Anaconda Python </a:t>
            </a:r>
            <a:r>
              <a:rPr lang="zh-CN" altLang="en-US" sz="2800" dirty="0" smtClean="0"/>
              <a:t>是完全免费的企业级的</a:t>
            </a:r>
            <a:r>
              <a:rPr lang="en-US" altLang="zh-CN" sz="2800" dirty="0" smtClean="0"/>
              <a:t>Python</a:t>
            </a:r>
            <a:r>
              <a:rPr lang="zh-CN" altLang="en-US" sz="2800" dirty="0" smtClean="0"/>
              <a:t>发行大规模数据处理、预测分析和科学计算工具。</a:t>
            </a:r>
            <a:endParaRPr lang="en-US" altLang="zh-CN" sz="2800" dirty="0" smtClean="0"/>
          </a:p>
          <a:p>
            <a:r>
              <a:rPr lang="en-US" altLang="zh-CN" sz="2800" dirty="0" smtClean="0">
                <a:hlinkClick r:id="rId3"/>
              </a:rPr>
              <a:t>https://www.continuum.io/downloads</a:t>
            </a:r>
            <a:endParaRPr lang="zh-CN" altLang="en-US" sz="2800" dirty="0"/>
          </a:p>
        </p:txBody>
      </p:sp>
    </p:spTree>
    <p:extLst>
      <p:ext uri="{BB962C8B-B14F-4D97-AF65-F5344CB8AC3E}">
        <p14:creationId xmlns:p14="http://schemas.microsoft.com/office/powerpoint/2010/main" val="2265119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常见</a:t>
            </a:r>
            <a:r>
              <a:rPr lang="en-US" altLang="zh-CN" dirty="0" smtClean="0"/>
              <a:t>Dos</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smtClean="0"/>
              <a:t>切换盘符</a:t>
            </a:r>
            <a:endParaRPr lang="en-US" altLang="zh-CN" dirty="0" smtClean="0"/>
          </a:p>
          <a:p>
            <a:pPr marL="457200" lvl="1" indent="0">
              <a:buNone/>
            </a:pPr>
            <a:r>
              <a:rPr lang="en-US" altLang="zh-CN" dirty="0"/>
              <a:t>E:</a:t>
            </a:r>
            <a:endParaRPr lang="en-US" altLang="zh-CN" dirty="0" smtClean="0"/>
          </a:p>
          <a:p>
            <a:r>
              <a:rPr lang="zh-CN" altLang="en-US" dirty="0" smtClean="0"/>
              <a:t>切换目录</a:t>
            </a:r>
            <a:endParaRPr lang="en-US" altLang="zh-CN" dirty="0" smtClean="0"/>
          </a:p>
          <a:p>
            <a:pPr marL="457200" lvl="1" indent="0">
              <a:buNone/>
            </a:pPr>
            <a:r>
              <a:rPr lang="en-US" altLang="zh-CN" dirty="0" smtClean="0"/>
              <a:t>CD </a:t>
            </a:r>
            <a:r>
              <a:rPr lang="en-US" altLang="zh-CN" dirty="0" err="1" smtClean="0"/>
              <a:t>Prog</a:t>
            </a:r>
            <a:endParaRPr lang="en-US" altLang="zh-CN" dirty="0" smtClean="0"/>
          </a:p>
          <a:p>
            <a:pPr marL="342900" lvl="1" indent="-342900">
              <a:buClr>
                <a:schemeClr val="hlink"/>
              </a:buClr>
            </a:pPr>
            <a:r>
              <a:rPr lang="zh-CN" altLang="en-US" sz="3200" dirty="0" smtClean="0"/>
              <a:t>获取目录文件</a:t>
            </a:r>
            <a:endParaRPr lang="en-US" altLang="zh-CN" sz="3200" dirty="0" smtClean="0"/>
          </a:p>
          <a:p>
            <a:pPr marL="400050" lvl="2" indent="0">
              <a:buClr>
                <a:schemeClr val="hlink"/>
              </a:buClr>
              <a:buNone/>
            </a:pPr>
            <a:r>
              <a:rPr lang="en-US" altLang="zh-CN" dirty="0" smtClean="0"/>
              <a:t>DIR</a:t>
            </a:r>
          </a:p>
          <a:p>
            <a:pPr marL="342900" lvl="1" indent="-342900">
              <a:buClr>
                <a:schemeClr val="hlink"/>
              </a:buClr>
            </a:pPr>
            <a:r>
              <a:rPr lang="zh-CN" altLang="en-US" sz="3200" dirty="0" smtClean="0"/>
              <a:t>环境变量 </a:t>
            </a:r>
            <a:endParaRPr lang="en-US" altLang="zh-CN" sz="3200" dirty="0" smtClean="0"/>
          </a:p>
          <a:p>
            <a:pPr marL="400050" lvl="2" indent="0">
              <a:buClr>
                <a:schemeClr val="hlink"/>
              </a:buClr>
              <a:buNone/>
            </a:pPr>
            <a:r>
              <a:rPr lang="en-US" altLang="zh-CN" dirty="0" smtClean="0"/>
              <a:t>PATH</a:t>
            </a:r>
            <a:r>
              <a:rPr lang="zh-CN" altLang="en-US" dirty="0" smtClean="0"/>
              <a:t>路径</a:t>
            </a:r>
            <a:endParaRPr lang="en-US" altLang="zh-CN" dirty="0"/>
          </a:p>
          <a:p>
            <a:pPr marL="400050" lvl="2" indent="0">
              <a:buClr>
                <a:schemeClr val="hlink"/>
              </a:buClr>
              <a:buNone/>
            </a:pPr>
            <a:endParaRPr lang="en-US" altLang="zh-CN" dirty="0" smtClean="0"/>
          </a:p>
        </p:txBody>
      </p:sp>
    </p:spTree>
    <p:extLst>
      <p:ext uri="{BB962C8B-B14F-4D97-AF65-F5344CB8AC3E}">
        <p14:creationId xmlns:p14="http://schemas.microsoft.com/office/powerpoint/2010/main" val="1449697158"/>
      </p:ext>
    </p:extLst>
  </p:cSld>
  <p:clrMapOvr>
    <a:masterClrMapping/>
  </p:clrMapOvr>
</p:sld>
</file>

<file path=ppt/theme/theme1.xml><?xml version="1.0" encoding="utf-8"?>
<a:theme xmlns:a="http://schemas.openxmlformats.org/drawingml/2006/main" name="1_Orbit">
  <a:themeElements>
    <a:clrScheme name="">
      <a:dk1>
        <a:srgbClr val="FFFFFF"/>
      </a:dk1>
      <a:lt1>
        <a:srgbClr val="19191D"/>
      </a:lt1>
      <a:dk2>
        <a:srgbClr val="DDDDDD"/>
      </a:dk2>
      <a:lt2>
        <a:srgbClr val="6D776E"/>
      </a:lt2>
      <a:accent1>
        <a:srgbClr val="0099CC"/>
      </a:accent1>
      <a:accent2>
        <a:srgbClr val="939EA9"/>
      </a:accent2>
      <a:accent3>
        <a:srgbClr val="AAAAAA"/>
      </a:accent3>
      <a:accent4>
        <a:srgbClr val="DCDCDC"/>
      </a:accent4>
      <a:accent5>
        <a:srgbClr val="AACAE2"/>
      </a:accent5>
      <a:accent6>
        <a:srgbClr val="838D97"/>
      </a:accent6>
      <a:hlink>
        <a:srgbClr val="FFCC00"/>
      </a:hlink>
      <a:folHlink>
        <a:srgbClr val="BD8949"/>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1_Orbit 2">
        <a:dk1>
          <a:srgbClr val="008000"/>
        </a:dk1>
        <a:lt1>
          <a:srgbClr val="FFFFFF"/>
        </a:lt1>
        <a:dk2>
          <a:srgbClr val="003300"/>
        </a:dk2>
        <a:lt2>
          <a:srgbClr val="C0C0C0"/>
        </a:lt2>
        <a:accent1>
          <a:srgbClr val="99CC00"/>
        </a:accent1>
        <a:accent2>
          <a:srgbClr val="527C3A"/>
        </a:accent2>
        <a:accent3>
          <a:srgbClr val="AAADAA"/>
        </a:accent3>
        <a:accent4>
          <a:srgbClr val="DADADA"/>
        </a:accent4>
        <a:accent5>
          <a:srgbClr val="CAE2AA"/>
        </a:accent5>
        <a:accent6>
          <a:srgbClr val="497034"/>
        </a:accent6>
        <a:hlink>
          <a:srgbClr val="33CC33"/>
        </a:hlink>
        <a:folHlink>
          <a:srgbClr val="C1FF83"/>
        </a:folHlink>
      </a:clrScheme>
      <a:clrMap bg1="dk2" tx1="lt1" bg2="dk1" tx2="lt2" accent1="accent1" accent2="accent2" accent3="accent3" accent4="accent4" accent5="accent5" accent6="accent6" hlink="hlink" folHlink="folHlink"/>
    </a:extraClrScheme>
    <a:extraClrScheme>
      <a:clrScheme name="1_Orbit 3">
        <a:dk1>
          <a:srgbClr val="000066"/>
        </a:dk1>
        <a:lt1>
          <a:srgbClr val="FFFFFF"/>
        </a:lt1>
        <a:dk2>
          <a:srgbClr val="000099"/>
        </a:dk2>
        <a:lt2>
          <a:srgbClr val="9FBFFF"/>
        </a:lt2>
        <a:accent1>
          <a:srgbClr val="0099CC"/>
        </a:accent1>
        <a:accent2>
          <a:srgbClr val="00CC66"/>
        </a:accent2>
        <a:accent3>
          <a:srgbClr val="AAAACA"/>
        </a:accent3>
        <a:accent4>
          <a:srgbClr val="DADADA"/>
        </a:accent4>
        <a:accent5>
          <a:srgbClr val="AACAE2"/>
        </a:accent5>
        <a:accent6>
          <a:srgbClr val="00B95C"/>
        </a:accent6>
        <a:hlink>
          <a:srgbClr val="00FFFF"/>
        </a:hlink>
        <a:folHlink>
          <a:srgbClr val="CDE6FF"/>
        </a:folHlink>
      </a:clrScheme>
      <a:clrMap bg1="dk2" tx1="lt1" bg2="dk1" tx2="lt2" accent1="accent1" accent2="accent2" accent3="accent3" accent4="accent4" accent5="accent5" accent6="accent6" hlink="hlink" folHlink="folHlink"/>
    </a:extraClrScheme>
    <a:extraClrScheme>
      <a:clrScheme name="1_Orbit 4">
        <a:dk1>
          <a:srgbClr val="00ACA8"/>
        </a:dk1>
        <a:lt1>
          <a:srgbClr val="FFFFFF"/>
        </a:lt1>
        <a:dk2>
          <a:srgbClr val="006666"/>
        </a:dk2>
        <a:lt2>
          <a:srgbClr val="FFFF99"/>
        </a:lt2>
        <a:accent1>
          <a:srgbClr val="0099CC"/>
        </a:accent1>
        <a:accent2>
          <a:srgbClr val="6D6FC7"/>
        </a:accent2>
        <a:accent3>
          <a:srgbClr val="AAB8B8"/>
        </a:accent3>
        <a:accent4>
          <a:srgbClr val="DADADA"/>
        </a:accent4>
        <a:accent5>
          <a:srgbClr val="AACAE2"/>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Orbit 5">
        <a:dk1>
          <a:srgbClr val="BA0023"/>
        </a:dk1>
        <a:lt1>
          <a:srgbClr val="FFFFFF"/>
        </a:lt1>
        <a:dk2>
          <a:srgbClr val="800000"/>
        </a:dk2>
        <a:lt2>
          <a:srgbClr val="FFFF99"/>
        </a:lt2>
        <a:accent1>
          <a:srgbClr val="FF6600"/>
        </a:accent1>
        <a:accent2>
          <a:srgbClr val="C5543D"/>
        </a:accent2>
        <a:accent3>
          <a:srgbClr val="C0AAAA"/>
        </a:accent3>
        <a:accent4>
          <a:srgbClr val="DADADA"/>
        </a:accent4>
        <a:accent5>
          <a:srgbClr val="FFB8AA"/>
        </a:accent5>
        <a:accent6>
          <a:srgbClr val="B24B36"/>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1_Orbit 6">
        <a:dk1>
          <a:srgbClr val="6D776E"/>
        </a:dk1>
        <a:lt1>
          <a:srgbClr val="FFFFFF"/>
        </a:lt1>
        <a:dk2>
          <a:srgbClr val="575863"/>
        </a:dk2>
        <a:lt2>
          <a:srgbClr val="DDDDDD"/>
        </a:lt2>
        <a:accent1>
          <a:srgbClr val="0099CC"/>
        </a:accent1>
        <a:accent2>
          <a:srgbClr val="939EA9"/>
        </a:accent2>
        <a:accent3>
          <a:srgbClr val="B4B4B7"/>
        </a:accent3>
        <a:accent4>
          <a:srgbClr val="DADADA"/>
        </a:accent4>
        <a:accent5>
          <a:srgbClr val="AACAE2"/>
        </a:accent5>
        <a:accent6>
          <a:srgbClr val="858F99"/>
        </a:accent6>
        <a:hlink>
          <a:srgbClr val="FFCC00"/>
        </a:hlink>
        <a:folHlink>
          <a:srgbClr val="BD8949"/>
        </a:folHlink>
      </a:clrScheme>
      <a:clrMap bg1="dk2" tx1="lt1" bg2="dk1" tx2="lt2" accent1="accent1" accent2="accent2" accent3="accent3" accent4="accent4" accent5="accent5" accent6="accent6" hlink="hlink" folHlink="folHlink"/>
    </a:extraClrScheme>
    <a:extraClrScheme>
      <a:clrScheme name="1_Orbit 7">
        <a:dk1>
          <a:srgbClr val="A28A84"/>
        </a:dk1>
        <a:lt1>
          <a:srgbClr val="FFFFFF"/>
        </a:lt1>
        <a:dk2>
          <a:srgbClr val="765E58"/>
        </a:dk2>
        <a:lt2>
          <a:srgbClr val="DDDDDD"/>
        </a:lt2>
        <a:accent1>
          <a:srgbClr val="CC6600"/>
        </a:accent1>
        <a:accent2>
          <a:srgbClr val="CC9900"/>
        </a:accent2>
        <a:accent3>
          <a:srgbClr val="BDB6B4"/>
        </a:accent3>
        <a:accent4>
          <a:srgbClr val="DADADA"/>
        </a:accent4>
        <a:accent5>
          <a:srgbClr val="E2B8AA"/>
        </a:accent5>
        <a:accent6>
          <a:srgbClr val="B98A00"/>
        </a:accent6>
        <a:hlink>
          <a:srgbClr val="FFCC00"/>
        </a:hlink>
        <a:folHlink>
          <a:srgbClr val="FFFFBD"/>
        </a:folHlink>
      </a:clrScheme>
      <a:clrMap bg1="dk2" tx1="lt1" bg2="dk1" tx2="lt2" accent1="accent1" accent2="accent2" accent3="accent3" accent4="accent4" accent5="accent5" accent6="accent6" hlink="hlink" folHlink="folHlink"/>
    </a:extraClrScheme>
    <a:extraClrScheme>
      <a:clrScheme name="1_Orbit 8">
        <a:dk1>
          <a:srgbClr val="000000"/>
        </a:dk1>
        <a:lt1>
          <a:srgbClr val="C5D9ED"/>
        </a:lt1>
        <a:dk2>
          <a:srgbClr val="000000"/>
        </a:dk2>
        <a:lt2>
          <a:srgbClr val="FFFFFF"/>
        </a:lt2>
        <a:accent1>
          <a:srgbClr val="F3F6FF"/>
        </a:accent1>
        <a:accent2>
          <a:srgbClr val="33CCCC"/>
        </a:accent2>
        <a:accent3>
          <a:srgbClr val="DFE9F4"/>
        </a:accent3>
        <a:accent4>
          <a:srgbClr val="000000"/>
        </a:accent4>
        <a:accent5>
          <a:srgbClr val="F8FAFF"/>
        </a:accent5>
        <a:accent6>
          <a:srgbClr val="2DB9B9"/>
        </a:accent6>
        <a:hlink>
          <a:srgbClr val="0000FF"/>
        </a:hlink>
        <a:folHlink>
          <a:srgbClr val="006699"/>
        </a:folHlink>
      </a:clrScheme>
      <a:clrMap bg1="lt1" tx1="dk1" bg2="lt2" tx2="dk2" accent1="accent1" accent2="accent2" accent3="accent3" accent4="accent4" accent5="accent5" accent6="accent6" hlink="hlink" folHlink="folHlink"/>
    </a:extraClrScheme>
    <a:extraClrScheme>
      <a:clrScheme name="1_Orbit 9">
        <a:dk1>
          <a:srgbClr val="FFFFFF"/>
        </a:dk1>
        <a:lt1>
          <a:srgbClr val="FFFFFF"/>
        </a:lt1>
        <a:dk2>
          <a:srgbClr val="AAAAC6"/>
        </a:dk2>
        <a:lt2>
          <a:srgbClr val="FFFFCC"/>
        </a:lt2>
        <a:accent1>
          <a:srgbClr val="66667E"/>
        </a:accent1>
        <a:accent2>
          <a:srgbClr val="629157"/>
        </a:accent2>
        <a:accent3>
          <a:srgbClr val="D2D2DF"/>
        </a:accent3>
        <a:accent4>
          <a:srgbClr val="DADADA"/>
        </a:accent4>
        <a:accent5>
          <a:srgbClr val="B8B8C0"/>
        </a:accent5>
        <a:accent6>
          <a:srgbClr val="58834E"/>
        </a:accent6>
        <a:hlink>
          <a:srgbClr val="6600CC"/>
        </a:hlink>
        <a:folHlink>
          <a:srgbClr val="3399FF"/>
        </a:folHlink>
      </a:clrScheme>
      <a:clrMap bg1="dk2" tx1="lt1" bg2="dk1" tx2="lt2" accent1="accent1" accent2="accent2" accent3="accent3" accent4="accent4" accent5="accent5" accent6="accent6" hlink="hlink" folHlink="folHlink"/>
    </a:extraClrScheme>
    <a:extraClrScheme>
      <a:clrScheme name="1_Orbit 10">
        <a:dk1>
          <a:srgbClr val="010199"/>
        </a:dk1>
        <a:lt1>
          <a:srgbClr val="FFFFFF"/>
        </a:lt1>
        <a:dk2>
          <a:srgbClr val="292929"/>
        </a:dk2>
        <a:lt2>
          <a:srgbClr val="B2B2B2"/>
        </a:lt2>
        <a:accent1>
          <a:srgbClr val="3399FF"/>
        </a:accent1>
        <a:accent2>
          <a:srgbClr val="666699"/>
        </a:accent2>
        <a:accent3>
          <a:srgbClr val="ACACAC"/>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1_Orbit 11">
        <a:dk1>
          <a:srgbClr val="000050"/>
        </a:dk1>
        <a:lt1>
          <a:srgbClr val="FFFFFF"/>
        </a:lt1>
        <a:dk2>
          <a:srgbClr val="292929"/>
        </a:dk2>
        <a:lt2>
          <a:srgbClr val="B2B2B2"/>
        </a:lt2>
        <a:accent1>
          <a:srgbClr val="3399FF"/>
        </a:accent1>
        <a:accent2>
          <a:srgbClr val="666699"/>
        </a:accent2>
        <a:accent3>
          <a:srgbClr val="ACACAC"/>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1_Orbit 12">
        <a:dk1>
          <a:srgbClr val="6D776E"/>
        </a:dk1>
        <a:lt1>
          <a:srgbClr val="FFFFFF"/>
        </a:lt1>
        <a:dk2>
          <a:srgbClr val="19191D"/>
        </a:dk2>
        <a:lt2>
          <a:srgbClr val="DDDDDD"/>
        </a:lt2>
        <a:accent1>
          <a:srgbClr val="0099CC"/>
        </a:accent1>
        <a:accent2>
          <a:srgbClr val="939EA9"/>
        </a:accent2>
        <a:accent3>
          <a:srgbClr val="ABABAB"/>
        </a:accent3>
        <a:accent4>
          <a:srgbClr val="DADADA"/>
        </a:accent4>
        <a:accent5>
          <a:srgbClr val="AACAE2"/>
        </a:accent5>
        <a:accent6>
          <a:srgbClr val="858F99"/>
        </a:accent6>
        <a:hlink>
          <a:srgbClr val="FFCC00"/>
        </a:hlink>
        <a:folHlink>
          <a:srgbClr val="BD8949"/>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TCPIP_Chapter 1 Introduction</Template>
  <TotalTime>151</TotalTime>
  <Pages>0</Pages>
  <Words>7522</Words>
  <Characters>0</Characters>
  <Application>Microsoft Office PowerPoint</Application>
  <DocSecurity>0</DocSecurity>
  <PresentationFormat>全屏显示(4:3)</PresentationFormat>
  <Lines>0</Lines>
  <Paragraphs>755</Paragraphs>
  <Slides>76</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76</vt:i4>
      </vt:variant>
    </vt:vector>
  </HeadingPairs>
  <TitlesOfParts>
    <vt:vector size="85" baseType="lpstr">
      <vt:lpstr>Arial</vt:lpstr>
      <vt:lpstr>宋体</vt:lpstr>
      <vt:lpstr>Wingdings</vt:lpstr>
      <vt:lpstr>隶书</vt:lpstr>
      <vt:lpstr>Comic Sans MS</vt:lpstr>
      <vt:lpstr>华文新魏</vt:lpstr>
      <vt:lpstr>Times New Roman</vt:lpstr>
      <vt:lpstr>1_Orbit</vt:lpstr>
      <vt:lpstr>Visio.Drawing.11</vt:lpstr>
      <vt:lpstr>Python编程</vt:lpstr>
      <vt:lpstr>第1章　基础知识</vt:lpstr>
      <vt:lpstr>1.0 Python是一种怎样的语言</vt:lpstr>
      <vt:lpstr>1.1 如何选择Python版本</vt:lpstr>
      <vt:lpstr>1.1 如何选择Python版本</vt:lpstr>
      <vt:lpstr>1.1 如何选择Python版本</vt:lpstr>
      <vt:lpstr>1.1 如何选择Python版本</vt:lpstr>
      <vt:lpstr>强烈建议Anaconda</vt:lpstr>
      <vt:lpstr>常见Dos操作</vt:lpstr>
      <vt:lpstr>1.2 Python安装与简单使用</vt:lpstr>
      <vt:lpstr>Python相关</vt:lpstr>
      <vt:lpstr>1.2 Python安装与简单使用</vt:lpstr>
      <vt:lpstr>1.2 Python安装与简单使用</vt:lpstr>
      <vt:lpstr>1.2 Python安装与简单使用</vt:lpstr>
      <vt:lpstr>1.2 Python安装与简单使用</vt:lpstr>
      <vt:lpstr>1.2 Python安装与简单使用</vt:lpstr>
      <vt:lpstr>1.2 Python安装与简单使用</vt:lpstr>
      <vt:lpstr>1.3 使用pip管理第三方包</vt:lpstr>
      <vt:lpstr>1.4.1 Python的对象模型</vt:lpstr>
      <vt:lpstr>1.4.1 Python的对象模型</vt:lpstr>
      <vt:lpstr>1.4.2 Python变量</vt:lpstr>
      <vt:lpstr>1.4.2 Python变量</vt:lpstr>
      <vt:lpstr>1.4.2 Python变量</vt:lpstr>
      <vt:lpstr>1.4.2 Python变量</vt:lpstr>
      <vt:lpstr>1.4.2 Python变量</vt:lpstr>
      <vt:lpstr>1.4.2 Python变量</vt:lpstr>
      <vt:lpstr>1.4.2 Python变量</vt:lpstr>
      <vt:lpstr>1.4.2 Python变量</vt:lpstr>
      <vt:lpstr>1.4.2 Python变量</vt:lpstr>
      <vt:lpstr>1.4.2 Python变量</vt:lpstr>
      <vt:lpstr>1.4.3  数字</vt:lpstr>
      <vt:lpstr>1.4.3  数字</vt:lpstr>
      <vt:lpstr>1.4.3  数字</vt:lpstr>
      <vt:lpstr>1.4.3  数字</vt:lpstr>
      <vt:lpstr>1.4.4  字符串</vt:lpstr>
      <vt:lpstr>1.4.4  字符串</vt:lpstr>
      <vt:lpstr>1.4.4  字符串</vt:lpstr>
      <vt:lpstr>1.4.5  操作符和表达式</vt:lpstr>
      <vt:lpstr>1.4.5  操作符和表达式</vt:lpstr>
      <vt:lpstr>1.4.5  操作符和表达式</vt:lpstr>
      <vt:lpstr>1.4.5  操作符和表达式</vt:lpstr>
      <vt:lpstr>1.4.5  操作符和表达式</vt:lpstr>
      <vt:lpstr>1.4.5  操作符和表达式</vt:lpstr>
      <vt:lpstr>1.4.5  操作符和表达式</vt:lpstr>
      <vt:lpstr>1.4.6  常用内置函数</vt:lpstr>
      <vt:lpstr>1.4.6  常用内置函数</vt:lpstr>
      <vt:lpstr>1.4.6  常用内置函数</vt:lpstr>
      <vt:lpstr>1.4.6  常用内置函数</vt:lpstr>
      <vt:lpstr>1.4.6  常用内置函数</vt:lpstr>
      <vt:lpstr>1.4.6  常用内置函数</vt:lpstr>
      <vt:lpstr>1.4.6  常用内置函数</vt:lpstr>
      <vt:lpstr>1.4.7  对象的删除</vt:lpstr>
      <vt:lpstr>1.4.7  对象的删除</vt:lpstr>
      <vt:lpstr>1.4.7  对象的删除</vt:lpstr>
      <vt:lpstr>1.4.8 基本输入输出</vt:lpstr>
      <vt:lpstr>1.4.8 基本输入输出</vt:lpstr>
      <vt:lpstr>1.4.8 基本输入输出</vt:lpstr>
      <vt:lpstr>1.4.8 基本输入输出</vt:lpstr>
      <vt:lpstr>1.4.8 基本输入输出</vt:lpstr>
      <vt:lpstr>1.4.8 基本输入输出</vt:lpstr>
      <vt:lpstr>1.4.8 基本输入输出</vt:lpstr>
      <vt:lpstr>1.4.9  模块的使用</vt:lpstr>
      <vt:lpstr>1.4.9  模块的使用</vt:lpstr>
      <vt:lpstr>1.4.9  模块的使用</vt:lpstr>
      <vt:lpstr>1.4.9  模块的使用</vt:lpstr>
      <vt:lpstr>1.5  Python代码规范</vt:lpstr>
      <vt:lpstr>1.5  Python代码规范</vt:lpstr>
      <vt:lpstr>1.5  Python代码规范</vt:lpstr>
      <vt:lpstr>1.6 Python文件名</vt:lpstr>
      <vt:lpstr>1.7 Python脚本的“__name__”属性</vt:lpstr>
      <vt:lpstr>1.7 Python脚本的“__name__”属性</vt:lpstr>
      <vt:lpstr>1.8 编写自己的包与模块</vt:lpstr>
      <vt:lpstr>1.9 Python快速入门</vt:lpstr>
      <vt:lpstr>1.9 Python快速入门</vt:lpstr>
      <vt:lpstr>1.9 Python快速入门</vt:lpstr>
      <vt:lpstr>1.10 The Zen of Python</vt:lpstr>
    </vt:vector>
  </TitlesOfParts>
  <Company>电子科技大学</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TCP/IP协议原理</dc:title>
  <dc:subject>1-3章</dc:subject>
  <dc:creator>吴凡</dc:creator>
  <dc:description>引言、模型、底层网络技术</dc:description>
  <cp:lastModifiedBy>zhangzhen</cp:lastModifiedBy>
  <cp:revision>234</cp:revision>
  <dcterms:created xsi:type="dcterms:W3CDTF">2003-01-21T09:43:48Z</dcterms:created>
  <dcterms:modified xsi:type="dcterms:W3CDTF">2016-10-08T16:01:20Z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