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handoutMasterIdLst>
    <p:handoutMasterId r:id="rId1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0099CC"/>
    <a:srgbClr val="00FF00"/>
    <a:srgbClr val="CC3300"/>
    <a:srgbClr val="FF0066"/>
    <a:srgbClr val="FF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30"/>
  </p:normalViewPr>
  <p:slideViewPr>
    <p:cSldViewPr showGuides="1">
      <p:cViewPr varScale="1">
        <p:scale>
          <a:sx n="65" d="100"/>
          <a:sy n="65" d="100"/>
        </p:scale>
        <p:origin x="-660" y="-10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56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页眉占位符 9217"/>
          <p:cNvSpPr>
            <a:spLocks noGrp="1"/>
          </p:cNvSpPr>
          <p:nvPr>
            <p:ph type="hdr" sz="quarter"/>
          </p:nvPr>
        </p:nvSpPr>
        <p:spPr>
          <a:xfrm>
            <a:off x="0" y="0"/>
            <a:ext cx="2971800" cy="457200"/>
          </a:xfrm>
          <a:prstGeom prst="rect">
            <a:avLst/>
          </a:prstGeom>
          <a:noFill/>
          <a:ln w="9525">
            <a:noFill/>
            <a:miter/>
          </a:ln>
        </p:spPr>
        <p:txBody>
          <a:bodyPr/>
          <a:lstStyle>
            <a:lvl1pPr>
              <a:buFont typeface="Arial" panose="020B0604020202020204" pitchFamily="34" charset="0"/>
              <a:buNone/>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网络工程系</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日期占位符 9218"/>
          <p:cNvSpPr>
            <a:spLocks noGrp="1"/>
          </p:cNvSpPr>
          <p:nvPr>
            <p:ph type="dt" sz="quarter" idx="1"/>
          </p:nvPr>
        </p:nvSpPr>
        <p:spPr>
          <a:xfrm>
            <a:off x="3884613" y="0"/>
            <a:ext cx="2971800" cy="457200"/>
          </a:xfrm>
          <a:prstGeom prst="rect">
            <a:avLst/>
          </a:prstGeom>
          <a:noFill/>
          <a:ln w="9525">
            <a:noFill/>
            <a:miter/>
          </a:ln>
        </p:spPr>
        <p:txBody>
          <a:bodyPr/>
          <a:lstStyle>
            <a:lvl1pPr algn="r">
              <a:buFont typeface="Arial" panose="020B0604020202020204" pitchFamily="34" charset="0"/>
              <a:buNone/>
              <a:defRPr sz="1200" noProof="1">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9220" name="页脚占位符 9219"/>
          <p:cNvSpPr>
            <a:spLocks noGrp="1"/>
          </p:cNvSpPr>
          <p:nvPr>
            <p:ph type="ftr" sz="quarter" idx="2"/>
          </p:nvPr>
        </p:nvSpPr>
        <p:spPr>
          <a:xfrm>
            <a:off x="0" y="8685213"/>
            <a:ext cx="2971800" cy="457200"/>
          </a:xfrm>
          <a:prstGeom prst="rect">
            <a:avLst/>
          </a:prstGeom>
          <a:noFill/>
          <a:ln w="9525">
            <a:noFill/>
            <a:miter/>
          </a:ln>
        </p:spPr>
        <p:txBody>
          <a:bodyPr anchor="b"/>
          <a:lstStyle>
            <a:lvl1pPr>
              <a:buFont typeface="Arial" panose="020B0604020202020204" pitchFamily="34" charset="0"/>
              <a:buNone/>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电子科大通信学院</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1" name="灯片编号占位符 9220"/>
          <p:cNvSpPr>
            <a:spLocks noGrp="1"/>
          </p:cNvSpPr>
          <p:nvPr>
            <p:ph type="sldNum" sz="quarter" idx="3"/>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443900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页眉占位符 8193"/>
          <p:cNvSpPr>
            <a:spLocks noGrp="1"/>
          </p:cNvSpPr>
          <p:nvPr>
            <p:ph type="hdr" sz="quarter"/>
          </p:nvPr>
        </p:nvSpPr>
        <p:spPr>
          <a:xfrm>
            <a:off x="0" y="0"/>
            <a:ext cx="2971800" cy="457200"/>
          </a:xfrm>
          <a:prstGeom prst="rect">
            <a:avLst/>
          </a:prstGeom>
          <a:noFill/>
          <a:ln w="9525">
            <a:noFill/>
            <a:miter/>
          </a:ln>
        </p:spPr>
        <p:txBody>
          <a:bodyPr/>
          <a:lstStyle>
            <a:lvl1pPr>
              <a:buFont typeface="Arial" panose="020B0604020202020204" pitchFamily="34" charset="0"/>
              <a:buNone/>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网络工程系</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日期占位符 8194"/>
          <p:cNvSpPr>
            <a:spLocks noGrp="1"/>
          </p:cNvSpPr>
          <p:nvPr>
            <p:ph type="dt" idx="1"/>
          </p:nvPr>
        </p:nvSpPr>
        <p:spPr>
          <a:xfrm>
            <a:off x="3884613" y="0"/>
            <a:ext cx="2971800" cy="457200"/>
          </a:xfrm>
          <a:prstGeom prst="rect">
            <a:avLst/>
          </a:prstGeom>
          <a:noFill/>
          <a:ln w="9525">
            <a:noFill/>
            <a:miter/>
          </a:ln>
        </p:spPr>
        <p:txBody>
          <a:bodyPr/>
          <a:lstStyle>
            <a:lvl1pPr algn="r">
              <a:buFont typeface="Arial" panose="020B0604020202020204" pitchFamily="34" charset="0"/>
              <a:buNone/>
              <a:defRPr sz="1200" noProof="1">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30052" name="幻灯片图像占位符 8195"/>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8196"/>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p>
        </p:txBody>
      </p:sp>
      <p:sp>
        <p:nvSpPr>
          <p:cNvPr id="8198" name="页脚占位符 8197"/>
          <p:cNvSpPr>
            <a:spLocks noGrp="1"/>
          </p:cNvSpPr>
          <p:nvPr>
            <p:ph type="ftr" sz="quarter" idx="4"/>
          </p:nvPr>
        </p:nvSpPr>
        <p:spPr>
          <a:xfrm>
            <a:off x="0" y="8685213"/>
            <a:ext cx="2971800" cy="457200"/>
          </a:xfrm>
          <a:prstGeom prst="rect">
            <a:avLst/>
          </a:prstGeom>
          <a:noFill/>
          <a:ln w="9525">
            <a:noFill/>
            <a:miter/>
          </a:ln>
        </p:spPr>
        <p:txBody>
          <a:bodyPr anchor="b"/>
          <a:lstStyle>
            <a:lvl1pPr>
              <a:buFont typeface="Arial" panose="020B0604020202020204" pitchFamily="34" charset="0"/>
              <a:buNone/>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电子科大通信学院</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灯片编号占位符 8198"/>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25639428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176130" name="标题 176129"/>
          <p:cNvSpPr>
            <a:spLocks noGrp="1"/>
          </p:cNvSpPr>
          <p:nvPr>
            <p:ph type="ctrTitle" sz="quarter"/>
          </p:nvPr>
        </p:nvSpPr>
        <p:spPr>
          <a:xfrm>
            <a:off x="685800" y="1873250"/>
            <a:ext cx="7772400" cy="1555750"/>
          </a:xfrm>
          <a:prstGeom prst="rect">
            <a:avLst/>
          </a:prstGeom>
          <a:noFill/>
          <a:ln w="9525">
            <a:noFill/>
            <a:miter/>
          </a:ln>
        </p:spPr>
        <p:txBody>
          <a:bodyPr/>
          <a:lstStyle>
            <a:lvl1pPr lvl="0">
              <a:defRPr sz="4800" kern="1200"/>
            </a:lvl1pPr>
          </a:lstStyle>
          <a:p>
            <a:pPr lvl="0"/>
            <a:r>
              <a:rPr lang="zh-CN" altLang="en-US" noProof="1"/>
              <a:t>单击此处编辑母版标题样式</a:t>
            </a:r>
          </a:p>
        </p:txBody>
      </p:sp>
      <p:sp>
        <p:nvSpPr>
          <p:cNvPr id="176131" name="副标题 176130"/>
          <p:cNvSpPr>
            <a:spLocks noGrp="1"/>
          </p:cNvSpPr>
          <p:nvPr>
            <p:ph type="subTitle" sz="quarter" idx="1"/>
          </p:nvPr>
        </p:nvSpPr>
        <p:spPr>
          <a:xfrm>
            <a:off x="1371600" y="3886200"/>
            <a:ext cx="64008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noProof="1"/>
              <a:t>单击此处编辑母版副标题样式</a:t>
            </a:r>
          </a:p>
        </p:txBody>
      </p:sp>
      <p:sp>
        <p:nvSpPr>
          <p:cNvPr id="7" name="日期占位符 176131"/>
          <p:cNvSpPr>
            <a:spLocks noGrp="1"/>
          </p:cNvSpPr>
          <p:nvPr>
            <p:ph type="dt" sz="quarter" idx="2"/>
          </p:nvPr>
        </p:nvSpPr>
        <p:spPr>
          <a:xfrm>
            <a:off x="457200" y="6284913"/>
            <a:ext cx="2133600" cy="457200"/>
          </a:xfrm>
          <a:prstGeom prst="rect">
            <a:avLst/>
          </a:prstGeom>
          <a:ln>
            <a:miter/>
          </a:ln>
        </p:spPr>
        <p:txBody>
          <a:bodyPr anchor="t"/>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6132"/>
          <p:cNvSpPr>
            <a:spLocks noGrp="1"/>
          </p:cNvSpPr>
          <p:nvPr>
            <p:ph type="ftr" sz="quarter" idx="3"/>
          </p:nvPr>
        </p:nvSpPr>
        <p:spPr>
          <a:xfrm>
            <a:off x="3124200" y="62849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6133"/>
          <p:cNvSpPr>
            <a:spLocks noGrp="1"/>
          </p:cNvSpPr>
          <p:nvPr>
            <p:ph type="sldNum" sz="quarter" idx="4"/>
          </p:nvPr>
        </p:nvSpPr>
        <p:spPr>
          <a:xfrm>
            <a:off x="6553200" y="62849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9594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7813"/>
            <a:ext cx="6052930" cy="59594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lvl1pPr>
              <a:defRPr>
                <a:effectLst/>
              </a:defRPr>
            </a:lvl1p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p:txBody>
      </p:sp>
      <p:sp>
        <p:nvSpPr>
          <p:cNvPr id="7" name="日期占位符 3"/>
          <p:cNvSpPr>
            <a:spLocks noGrp="1"/>
          </p:cNvSpPr>
          <p:nvPr>
            <p:ph type="dt" sz="half" idx="2"/>
          </p:nvPr>
        </p:nvSpPr>
        <p:spPr>
          <a:xfrm>
            <a:off x="457200" y="6500813"/>
            <a:ext cx="2133600" cy="457200"/>
          </a:xfrm>
          <a:prstGeom prst="rect">
            <a:avLst/>
          </a:prstGeom>
          <a:ln>
            <a:miter/>
          </a:ln>
        </p:spPr>
        <p:txBody>
          <a:bodyPr/>
          <a:lstStyle>
            <a:lvl1pPr>
              <a:defRPr dirty="0">
                <a:effectLst/>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effectLst/>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6370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6370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1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1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175106" name="标题 175105"/>
          <p:cNvSpPr>
            <a:spLocks noGrp="1"/>
          </p:cNvSpPr>
          <p:nvPr>
            <p:ph type="title"/>
          </p:nvPr>
        </p:nvSpPr>
        <p:spPr>
          <a:xfrm>
            <a:off x="457200" y="277813"/>
            <a:ext cx="8229600" cy="1139825"/>
          </a:xfrm>
          <a:prstGeom prst="rect">
            <a:avLst/>
          </a:prstGeom>
          <a:noFill/>
          <a:ln w="9525">
            <a:noFill/>
            <a:miter/>
          </a:ln>
        </p:spPr>
        <p:txBody>
          <a:bodyPr anchor="ctr" anchorCtr="1"/>
          <a:lstStyle/>
          <a:p>
            <a:pPr lvl="0"/>
            <a:r>
              <a:rPr lang="zh-CN" altLang="en-US" noProof="1"/>
              <a:t>单击此处编辑母版标题样式</a:t>
            </a:r>
          </a:p>
        </p:txBody>
      </p:sp>
      <p:sp>
        <p:nvSpPr>
          <p:cNvPr id="175107" name="文本占位符 175106"/>
          <p:cNvSpPr>
            <a:spLocks noGrp="1"/>
          </p:cNvSpPr>
          <p:nvPr>
            <p:ph type="body" idx="1"/>
          </p:nvPr>
        </p:nvSpPr>
        <p:spPr>
          <a:xfrm>
            <a:off x="457200" y="1600200"/>
            <a:ext cx="8229600" cy="4637088"/>
          </a:xfrm>
          <a:prstGeom prst="rect">
            <a:avLst/>
          </a:prstGeom>
          <a:noFill/>
          <a:ln w="9525">
            <a:noFill/>
            <a:miter/>
          </a:ln>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5108" name="日期占位符 175107"/>
          <p:cNvSpPr>
            <a:spLocks noGrp="1"/>
          </p:cNvSpPr>
          <p:nvPr>
            <p:ph type="dt" sz="half" idx="2"/>
          </p:nvPr>
        </p:nvSpPr>
        <p:spPr>
          <a:xfrm>
            <a:off x="457200" y="6500813"/>
            <a:ext cx="2133600" cy="457200"/>
          </a:xfrm>
          <a:prstGeom prst="rect">
            <a:avLst/>
          </a:prstGeom>
          <a:noFill/>
          <a:ln w="9525">
            <a:noFill/>
            <a:miter/>
          </a:ln>
        </p:spPr>
        <p:txBody>
          <a:bodyPr/>
          <a:lstStyle>
            <a:lvl1pPr>
              <a:buFont typeface="Arial" panose="020B0604020202020204" pitchFamily="34" charset="0"/>
              <a:buNone/>
              <a:defRPr sz="10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75109" name="页脚占位符 175108"/>
          <p:cNvSpPr>
            <a:spLocks noGrp="1"/>
          </p:cNvSpPr>
          <p:nvPr>
            <p:ph type="ftr" sz="quarter" idx="3"/>
          </p:nvPr>
        </p:nvSpPr>
        <p:spPr>
          <a:xfrm>
            <a:off x="3124200" y="6500813"/>
            <a:ext cx="2895600" cy="457200"/>
          </a:xfrm>
          <a:prstGeom prst="rect">
            <a:avLst/>
          </a:prstGeom>
          <a:noFill/>
          <a:ln w="9525">
            <a:noFill/>
            <a:miter/>
          </a:ln>
        </p:spPr>
        <p:txBody>
          <a:bodyPr vert="horz" wrap="square" lIns="91440" tIns="45720" rIns="91440" bIns="45720" numCol="1" anchor="t" anchorCtr="0" compatLnSpc="1"/>
          <a:lstStyle>
            <a:lvl1pPr algn="ctr">
              <a:buFont typeface="Arial" panose="020B0604020202020204" pitchFamily="34" charset="0"/>
              <a:buNone/>
              <a:defRPr sz="1000" noProof="1" smtClean="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TCP/IP Protocol Analysis</a:t>
            </a:r>
          </a:p>
        </p:txBody>
      </p:sp>
      <p:sp>
        <p:nvSpPr>
          <p:cNvPr id="175110" name="灯片编号占位符 175109"/>
          <p:cNvSpPr>
            <a:spLocks noGrp="1"/>
          </p:cNvSpPr>
          <p:nvPr>
            <p:ph type="sldNum" sz="quarter" idx="4"/>
          </p:nvPr>
        </p:nvSpPr>
        <p:spPr>
          <a:xfrm>
            <a:off x="6553200" y="6500813"/>
            <a:ext cx="2133600" cy="457200"/>
          </a:xfrm>
          <a:prstGeom prst="rect">
            <a:avLst/>
          </a:prstGeom>
          <a:noFill/>
          <a:ln w="9525">
            <a:noFill/>
            <a:miter/>
          </a:ln>
        </p:spPr>
        <p:txBody>
          <a:bodyPr vert="horz" wrap="square" lIns="91440" tIns="45720" rIns="91440" bIns="45720" numCol="1" anchor="t" anchorCtr="0" compatLnSpc="1"/>
          <a:lstStyle/>
          <a:p>
            <a:pPr lvl="0" algn="r" eaLnBrk="1" hangingPunct="1"/>
            <a:fld id="{9A0DB2DC-4C9A-4742-B13C-FB6460FD3503}" type="slidenum">
              <a:rPr lang="zh-CN" altLang="en-US" sz="1000" dirty="0"/>
              <a:t>‹#›</a:t>
            </a:fld>
            <a:endParaRPr lang="zh-CN" alt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kern="1200">
          <a:solidFill>
            <a:schemeClr val="tx1"/>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b="1" kern="1200">
          <a:solidFill>
            <a:schemeClr val="tx1"/>
          </a:solidFill>
          <a:effectLst>
            <a:outerShdw blurRad="38100" dist="38100" dir="2700000">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tx2"/>
        </a:buClr>
        <a:buSzPct val="75000"/>
        <a:buFont typeface="Wingdings" panose="05000000000000000000" pitchFamily="2" charset="2"/>
        <a:buChar char="l"/>
        <a:defRPr sz="2800" b="1" kern="1200">
          <a:solidFill>
            <a:schemeClr val="tx1"/>
          </a:solidFill>
          <a:effectLst>
            <a:outerShdw blurRad="38100" dist="38100" dir="2700000">
              <a:srgbClr val="000000"/>
            </a:outerShdw>
          </a:effectLst>
          <a:latin typeface="+mn-lt"/>
          <a:ea typeface="+mn-ea"/>
          <a:cs typeface="+mn-cs"/>
        </a:defRPr>
      </a:lvl2pPr>
      <a:lvl3pPr marL="1143000" lvl="2"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b="1" kern="1200">
          <a:solidFill>
            <a:schemeClr val="tx1"/>
          </a:solidFill>
          <a:effectLst>
            <a:outerShdw blurRad="38100" dist="38100" dir="2700000">
              <a:srgbClr val="000000"/>
            </a:outerShdw>
          </a:effectLst>
          <a:latin typeface="+mn-lt"/>
          <a:ea typeface="+mn-ea"/>
          <a:cs typeface="+mn-cs"/>
        </a:defRPr>
      </a:lvl3pPr>
      <a:lvl4pPr marL="1600200" lvl="3"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b="1" kern="1200">
          <a:solidFill>
            <a:schemeClr val="tx1"/>
          </a:solidFill>
          <a:effectLst>
            <a:outerShdw blurRad="38100" dist="38100" dir="2700000">
              <a:srgbClr val="000000"/>
            </a:outerShdw>
          </a:effectLst>
          <a:latin typeface="+mn-lt"/>
          <a:ea typeface="+mn-ea"/>
          <a:cs typeface="+mn-cs"/>
        </a:defRPr>
      </a:lvl4pPr>
      <a:lvl5pPr marL="2057400" lvl="4" indent="-228600" algn="l" rtl="0" eaLnBrk="0" fontAlgn="base" hangingPunct="0">
        <a:spcBef>
          <a:spcPct val="20000"/>
        </a:spcBef>
        <a:spcAft>
          <a:spcPct val="0"/>
        </a:spcAft>
        <a:buClr>
          <a:schemeClr val="tx1"/>
        </a:buClr>
        <a:buSzPct val="75000"/>
        <a:buFont typeface="Wingdings" panose="05000000000000000000" pitchFamily="2" charset="2"/>
        <a:buChar char="l"/>
        <a:defRPr sz="2000" b="1" kern="120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sz="quarter"/>
          </p:nvPr>
        </p:nvSpPr>
        <p:spPr>
          <a:xfrm>
            <a:off x="611188" y="1268413"/>
            <a:ext cx="7772400" cy="1555750"/>
          </a:xfrm>
        </p:spPr>
        <p:txBody>
          <a:bodyPr anchor="ctr" anchorCtr="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Python</a:t>
            </a:r>
            <a:r>
              <a:rPr kumimoji="0" lang="zh-CN" altLang="en-US"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编程</a:t>
            </a:r>
            <a:endParaRPr kumimoji="0" lang="zh-CN" altLang="en-US" sz="4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endParaRPr>
          </a:p>
        </p:txBody>
      </p:sp>
      <p:sp>
        <p:nvSpPr>
          <p:cNvPr id="2051" name="副标题 2050"/>
          <p:cNvSpPr>
            <a:spLocks noGrp="1"/>
          </p:cNvSpPr>
          <p:nvPr>
            <p:ph type="subTitle" sz="quarter" idx="1"/>
          </p:nvPr>
        </p:nvSpPr>
        <p:spPr>
          <a:xfrm>
            <a:off x="1187450" y="3886200"/>
            <a:ext cx="6945313" cy="2279650"/>
          </a:xfrm>
        </p:spPr>
        <p:txBody>
          <a:bodyPr anchor="t"/>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张祯</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杭州电子科技</a:t>
            </a:r>
            <a:r>
              <a:rPr kumimoji="0" lang="zh-CN" altLang="en-US" sz="2800" b="1" i="0" u="none" strike="noStrike" kern="1200" cap="none" spc="0" normalizeH="0" baseline="0" noProof="1" smtClean="0">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大学网络空间安全学院</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E-mail:  zhangzhen@hdu.edu.cn</a:t>
            </a:r>
          </a:p>
          <a:p>
            <a:pPr marL="0" marR="0" lvl="0" indent="0" algn="ctr" defTabSz="914400" rtl="0" eaLnBrk="1" fontAlgn="base" latinLnBrk="0" hangingPunct="1">
              <a:lnSpc>
                <a:spcPct val="100000"/>
              </a:lnSpc>
              <a:spcBef>
                <a:spcPct val="50000"/>
              </a:spcBef>
              <a:spcAft>
                <a:spcPct val="0"/>
              </a:spcAft>
              <a:buClr>
                <a:schemeClr val="hlink"/>
              </a:buClr>
              <a:buSzPct val="75000"/>
              <a:buFont typeface="Wingdings" panose="05000000000000000000" pitchFamily="2" charset="2"/>
              <a:buNone/>
              <a:defRPr/>
            </a:pP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p:txBody>
      </p:sp>
      <p:sp>
        <p:nvSpPr>
          <p:cNvPr id="2" name="TextBox 1"/>
          <p:cNvSpPr txBox="1"/>
          <p:nvPr/>
        </p:nvSpPr>
        <p:spPr>
          <a:xfrm>
            <a:off x="4954588" y="2636838"/>
            <a:ext cx="2519363" cy="523875"/>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2016</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Fall</a:t>
            </a:r>
            <a:endParaRPr kumimoji="0" lang="zh-CN" altLang="en-US" sz="2800" b="1" i="0" u="none" strike="noStrike" kern="1200" cap="none" spc="0" normalizeH="0" baseline="0" noProof="0" dirty="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740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2.1.2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列表元素的增加</a:t>
            </a:r>
          </a:p>
        </p:txBody>
      </p:sp>
      <p:sp>
        <p:nvSpPr>
          <p:cNvPr id="28674" name="文本占位符 17410"/>
          <p:cNvSpPr>
            <a:spLocks noGrp="1" noChangeArrowheads="1"/>
          </p:cNvSpPr>
          <p:nvPr>
            <p:ph idx="1"/>
          </p:nvPr>
        </p:nvSpPr>
        <p:spPr/>
        <p:txBody>
          <a:bodyPr/>
          <a:lstStyle/>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）可以使用“</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运算符来实现将元素添加到列表中的功能。虽然这种用法在形式上比较简单也容易理解，但严格意义上来讲，这并不是真的为列表添加元素，而是创建一个新列表，并将原列表中的元素和新元素依次复制到新列表的内存空间。由于涉及大量元素的复制，该操作速度较慢，在涉及大量元素添加时不建议使用该方法。</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[3,4,5]</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[7]</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7]</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0956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队列</a:t>
            </a:r>
          </a:p>
        </p:txBody>
      </p:sp>
      <p:sp>
        <p:nvSpPr>
          <p:cNvPr id="120834" name="文本占位符 109570"/>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import Queue #queue in python3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q=Queue.Queue()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q.put(0)</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q.put(1)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q.put(2)</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q.queue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deque([0, 1, 2])</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q.get()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0</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q.queue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deque([1, 2])</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q.get()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q.queue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deque([2])</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10593"/>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x-none"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6</a:t>
            </a:r>
            <a:r>
              <a:rPr kumimoji="0" lang="en-US" altLang="x-none"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队列</a:t>
            </a:r>
          </a:p>
        </p:txBody>
      </p:sp>
      <p:sp>
        <p:nvSpPr>
          <p:cNvPr id="110595" name="文本占位符 110594"/>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另外，</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Queue</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queue</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模块还提供了“后进先出”队列和优先级队列，例如下面的</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 3.5.1</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代码所演示：</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queue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LiFoQueue = queue.LifoQueue(5) #“</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后进先出”队列</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LiFoQueue.put(1)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LiFoQueue.put(2)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LiFoQueue.put(3)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LiFoQueue.queue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2,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LiFoQueue.get()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LiFoQueue.get()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LiFoQueue.get()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queue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1161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队列</a:t>
            </a:r>
          </a:p>
        </p:txBody>
      </p:sp>
      <p:sp>
        <p:nvSpPr>
          <p:cNvPr id="122882" name="文本占位符 111618"/>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 = queue.PriorityQueue(5) #</a:t>
            </a:r>
            <a:r>
              <a:rPr kumimoji="0" lang="zh-CN" altLang="en-US"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优先级队列</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PriQueue.put(3)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PriQueue.queue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PriQueue.put(5)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PriQueue.queue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 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PriQueue.put(1)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PriQueue.queue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5,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PriQueue.put(8)</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PriQueue.queue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5, 3, 8]</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PriQueue.get()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PriQueue.get()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PriQueue.get()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PriQueue.get()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8</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1264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队列</a:t>
            </a:r>
          </a:p>
        </p:txBody>
      </p:sp>
      <p:sp>
        <p:nvSpPr>
          <p:cNvPr id="123906" name="文本占位符 112642"/>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from collections import deque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queue = deque(["Eric", "John", "Michael"])</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queue.append("Terry")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queue.append("Graham")</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&gt;&gt;&gt; queue.popleft()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'Eric'</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queue.popleft()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'John'</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queue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deque(['Michael', 'Terry', 'Graham'])</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1366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队列</a:t>
            </a:r>
          </a:p>
        </p:txBody>
      </p:sp>
      <p:sp>
        <p:nvSpPr>
          <p:cNvPr id="124930" name="文本占位符 113666"/>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也可以使用列表自行定义队列</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myQueue.py</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1468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栈</a:t>
            </a:r>
          </a:p>
        </p:txBody>
      </p:sp>
      <p:sp>
        <p:nvSpPr>
          <p:cNvPr id="125954" name="文本占位符 114690"/>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栈是一种“后进先出（</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LIFO</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）”或“先进后出（</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FILO</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）”的数据结构，</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列表本身就可以实现栈结构的基本操作。例如，列表对象的</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append()</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方法是在列表尾部追加元素，类似于入栈操作；</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pop()</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方法默认是弹出并返回列表的最后一个元素，类似于出栈操作。但是直接使用</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列表对象模拟栈操作并不是很方便，例如当列表为空时再执行</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pop()</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出栈操作时则会抛出一个不很友好的异常；另外，也无法限制栈的大小。</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1571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栈</a:t>
            </a:r>
          </a:p>
        </p:txBody>
      </p:sp>
      <p:sp>
        <p:nvSpPr>
          <p:cNvPr id="126978" name="文本占位符 115714"/>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直接使用列表来实现栈结构</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myStack = []</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myStack.append(3)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myStack.append(5)</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myStack.append(7)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myStack</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 5, 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myStack.pop()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myStack.pop()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5</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myStack.pop()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myStack.pop()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出错</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11673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栈</a:t>
            </a:r>
          </a:p>
        </p:txBody>
      </p:sp>
      <p:sp>
        <p:nvSpPr>
          <p:cNvPr id="128002" name="文本占位符 11673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使用列表实现栈结构</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完整代码见</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Stack.py</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11776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栈</a:t>
            </a:r>
          </a:p>
        </p:txBody>
      </p:sp>
      <p:sp>
        <p:nvSpPr>
          <p:cNvPr id="129026" name="文本占位符 117762"/>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Stack</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 Stack.Stack()</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x.push(1)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x.push(2)</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x.show()</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2]</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x.pop()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x.show()</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x.showRemainderSpace()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Stack can still PUSH  9  elements.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x.isEmpty()</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x.isFull()</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11878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链表</a:t>
            </a:r>
          </a:p>
        </p:txBody>
      </p:sp>
      <p:sp>
        <p:nvSpPr>
          <p:cNvPr id="130050" name="文本占位符 11878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可直接使用列表来实现：</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linkTable = []</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linkTable.append(3)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linkTable.append(5)</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linkTable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 5]</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linkTable.insert(1,4)</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linkTable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 4, 5]</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linkTable.remove(linkTable[1])</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linkTable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 5]</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843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列表元素的增加</a:t>
            </a:r>
          </a:p>
        </p:txBody>
      </p:sp>
      <p:sp>
        <p:nvSpPr>
          <p:cNvPr id="29698" name="文本占位符 18434"/>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）使用列表对象的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append()</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方法，原地修改列表，是真正意义上的在列表尾部添加元素，速度较快，也是推荐使用的方法。</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aList.append</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7, 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为了比较“</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和</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append()</a:t>
            </a: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这两种方法的速度差异，请看以下代码：</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import 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result =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start =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time.time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for i in range(10000):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result = result + [i]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print(</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len</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(result), ',',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time.time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()-start)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result =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start =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time.time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for i in range(10000):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result.append</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print(</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len</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(result), ',',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time.time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()-start)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11980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二叉树</a:t>
            </a:r>
          </a:p>
        </p:txBody>
      </p:sp>
      <p:sp>
        <p:nvSpPr>
          <p:cNvPr id="131074" name="文本占位符 119810"/>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使用代码中的类BinaryTree创建的对象不仅支持二叉树的创建以及前序遍历、中序遍历与后序遍历等三种常用的二叉树节点遍历方式，还支持二叉树中任意“子树”的遍历。</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BinaryTree.py</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2083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二叉树</a:t>
            </a:r>
          </a:p>
        </p:txBody>
      </p:sp>
      <p:sp>
        <p:nvSpPr>
          <p:cNvPr id="132098" name="文本占位符 120834"/>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BinaryTree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root = BinaryTree.BinaryTree('root')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firstRight = root.insertRightChild('B')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firstLeft = root.insertLeftChild('A')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secondLeft = firstLeft.insertLeftChild('C')</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thridRight = secondLeft.insertRightChild('D')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root.postOrder()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后序遍历</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 C A B root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root.preOrder()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前序遍历</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root A C D B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root.inOrder()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中序遍历</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 D A root 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firstLeft.inOrder()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遍历“子树”</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 D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secondLeft.removeRightChild()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删除二叉树中的节点</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root.preOrder()</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root A C </a:t>
            </a: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B</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12185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有向图</a:t>
            </a:r>
          </a:p>
        </p:txBody>
      </p:sp>
      <p:sp>
        <p:nvSpPr>
          <p:cNvPr id="133122" name="文本占位符 12185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DirectedGraph.py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9457"/>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2.1.2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列表元素的增加</a:t>
            </a:r>
          </a:p>
        </p:txBody>
      </p:sp>
      <p:sp>
        <p:nvSpPr>
          <p:cNvPr id="19459" name="文本占位符 19458"/>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在上面的代码中，分别重复执行</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10000</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次“</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运算和</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append()</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方法为列表插入元素并比较这两种方法的运行时间。在代码中，使用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time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模块的</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time()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函数返回当前时间，然后运行代码之后计算时间差。由于各种运行时的原因，多次运行上面的代码得到的结果会有微小的差别，其中一次运行的结果如下。可以看出，这两个方法的速度相差还是非常大的，使用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append()</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方法比使用“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运算快约</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70</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倍，相差两个数量级。</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10000 , 0.21801209449768066</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10000 , 0.003000020980834961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048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2.1.2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列表元素的增加</a:t>
            </a:r>
          </a:p>
        </p:txBody>
      </p:sp>
      <p:sp>
        <p:nvSpPr>
          <p:cNvPr id="20483" name="文本占位符 20482"/>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Python采用的是基于值的自动内存管理方式，当为对象修改值时，并不是真的直接修改变量的值，而是使变量指向新的值，这对于Python所有类型的变量都是一样的。</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 = [1,2,3]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id(a)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20230752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 = [1,2]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id(a)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20338208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150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2.1.2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列表元素的增加</a:t>
            </a:r>
          </a:p>
        </p:txBody>
      </p:sp>
      <p:sp>
        <p:nvSpPr>
          <p:cNvPr id="32770" name="文本占位符 21506"/>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对于列表、集合、字典等可变序列类型而言，情况稍微复杂一些。以列表为例，列表中包含的是元素值的引用，而不是直接包含元素值。如果是直接修改序列变量的值，则与</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普通变量的情况是一样的，而如果是通过下标来修改序列中元素的值或通过可变序列对象自身提供的方法来增加和删除元素时，序列对象在内存中的起始地址是不变的，仅仅是被改变值的元素地址发生变化。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252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列表元素的增加</a:t>
            </a:r>
          </a:p>
        </p:txBody>
      </p:sp>
      <p:sp>
        <p:nvSpPr>
          <p:cNvPr id="33794" name="文本占位符 22530"/>
          <p:cNvSpPr>
            <a:spLocks noGrp="1" noChangeArrowheads="1"/>
          </p:cNvSpPr>
          <p:nvPr>
            <p:ph idx="1"/>
          </p:nvPr>
        </p:nvSpPr>
        <p:spPr>
          <a:xfrm>
            <a:off x="457200" y="1600200"/>
            <a:ext cx="8229600" cy="4741863"/>
          </a:xfrm>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 = [1,2,4]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b = [1,2,3]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 == 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False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 == id(b)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False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id(a[0]) == id(b[0])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 = [1,2,3]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25289752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a.append</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25289752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a.remove</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 2,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25289752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a[0] = 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 2,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25289752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2355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列表元素的增加</a:t>
            </a:r>
          </a:p>
        </p:txBody>
      </p:sp>
      <p:sp>
        <p:nvSpPr>
          <p:cNvPr id="34818" name="文本占位符 23554"/>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）使用列表对象的</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extend()</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方法可以将另一个迭代对象的所有元素添加至该列表对象尾部。通过</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extend()</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方法来增加列表元素也不改变其内存首地址，属于原地操作。例如，继续上面的代码执行下面的代码。</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a.extend</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([7,8,9])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 2, 4, 7, 8, 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25289752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aList.extend</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([11,13])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7, 9, 11, 13]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aList.extend</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((15,17))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7, 9, 11, 13, 15, 17]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25289752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457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列表元素的增加</a:t>
            </a:r>
          </a:p>
        </p:txBody>
      </p:sp>
      <p:sp>
        <p:nvSpPr>
          <p:cNvPr id="35842" name="文本占位符 24578"/>
          <p:cNvSpPr>
            <a:spLocks noGrp="1" noChangeArrowheads="1"/>
          </p:cNvSpPr>
          <p:nvPr>
            <p:ph idx="1"/>
          </p:nvPr>
        </p:nvSpPr>
        <p:spPr/>
        <p:txBody>
          <a:bodyPr/>
          <a:lstStyle/>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4</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）使用列表对象的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insert()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方法将元素添加至列表的指定位置。</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aList.insert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(3,6)</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6, 7, 9, 11, 13, 15, 17]</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560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列表元素的增加</a:t>
            </a:r>
          </a:p>
        </p:txBody>
      </p:sp>
      <p:sp>
        <p:nvSpPr>
          <p:cNvPr id="36866" name="文本占位符 25602"/>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应尽量从列表尾部进行元素的增加与删除操作。列表的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insert()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可以在列表的任意位置插入元素，但由于列表的自动内存管理功能，</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insert()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方法会涉及到插入位置之后所有元素的移动，这会影响处理速度，类似的还有后面介绍的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remove()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方法以及使用</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pop()</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函数弹出列表非尾部元素和使用</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命令删除列表非尾部元素的情况。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2662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列表元素的增加</a:t>
            </a:r>
          </a:p>
        </p:txBody>
      </p:sp>
      <p:sp>
        <p:nvSpPr>
          <p:cNvPr id="37890" name="文本占位符 26626"/>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import 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def Insert():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 =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for i in range(10000):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a.insert(0, 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def Append():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 =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for i in range(10000):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a.append(i)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start = time.time()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for i in range(10):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Insert()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print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'Insert:', time.time()-start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start = time.time()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for i in range(10):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Append()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print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'Append:', time.time()-start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运行结果如下：</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Insert: 0.578000068665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Append: 0.0309998989105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9217"/>
          <p:cNvSpPr>
            <a:spLocks noGrp="1" noChangeArrowheads="1"/>
          </p:cNvSpPr>
          <p:nvPr>
            <p:ph type="ctrTitle" sz="quarter"/>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第</a:t>
            </a:r>
            <a:r>
              <a:rPr kumimoji="0" lang="en-US" altLang="zh-CN"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章 </a:t>
            </a:r>
            <a:r>
              <a:rPr kumimoji="0" lang="en-US" altLang="zh-CN"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Python</a:t>
            </a:r>
            <a:r>
              <a:rPr kumimoji="0" lang="zh-CN" altLang="en-US"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序列</a:t>
            </a:r>
          </a:p>
        </p:txBody>
      </p:sp>
      <p:sp>
        <p:nvSpPr>
          <p:cNvPr id="20482" name="副标题 9218"/>
          <p:cNvSpPr>
            <a:spLocks noGrp="1" noChangeArrowheads="1"/>
          </p:cNvSpPr>
          <p:nvPr>
            <p:ph type="subTitle" sz="quarter" idx="1"/>
          </p:nvPr>
        </p:nvSpPr>
        <p:spPr/>
        <p:txBody>
          <a:bodyPr anchor="t"/>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zh-CN"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2764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列表元素的增加</a:t>
            </a:r>
          </a:p>
        </p:txBody>
      </p:sp>
      <p:sp>
        <p:nvSpPr>
          <p:cNvPr id="38914" name="文本占位符 27650"/>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）使用乘法来扩展列表对象，将列表与整数相乘，生成一个新列表，新列表是原列表中元素的重复。</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[3,5,7]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bList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57091464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bList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57091464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5, 7, 3, 5, 7, 3, 5, 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bList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[3,5,7]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57092680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id(</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bList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57091464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8673"/>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2.1.2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列表元素的</a:t>
            </a:r>
            <a:r>
              <a:rPr kumimoji="0" lang="zh-CN" altLang="en-US" sz="4400" b="1" i="0" u="none" strike="noStrike" kern="1200" cap="none" spc="0" normalizeH="0" baseline="0" noProof="1" smtClean="0">
                <a:ln>
                  <a:noFill/>
                </a:ln>
                <a:solidFill>
                  <a:schemeClr val="tx1"/>
                </a:solidFill>
                <a:effectLst>
                  <a:outerShdw blurRad="38100" dist="38100" dir="2700000">
                    <a:srgbClr val="C0C0C0"/>
                  </a:outerShdw>
                </a:effectLst>
                <a:uLnTx/>
                <a:uFillTx/>
                <a:latin typeface="+mj-lt"/>
                <a:ea typeface="+mj-ea"/>
                <a:cs typeface="+mj-cs"/>
              </a:rPr>
              <a:t>增加</a:t>
            </a:r>
            <a:r>
              <a:rPr kumimoji="0" lang="en-US" altLang="zh-CN" sz="4400" b="1" i="0" u="none" strike="noStrike" kern="1200" cap="none" spc="0" normalizeH="0" baseline="0" noProof="1" smtClean="0">
                <a:ln>
                  <a:noFill/>
                </a:ln>
                <a:solidFill>
                  <a:schemeClr val="tx1"/>
                </a:solidFill>
                <a:effectLst>
                  <a:outerShdw blurRad="38100" dist="38100" dir="2700000">
                    <a:srgbClr val="C0C0C0"/>
                  </a:outerShdw>
                </a:effectLst>
                <a:uLnTx/>
                <a:uFillTx/>
                <a:latin typeface="+mj-lt"/>
                <a:ea typeface="+mj-ea"/>
                <a:cs typeface="+mj-cs"/>
              </a:rPr>
              <a:t>**</a:t>
            </a:r>
            <a:endPar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28675" name="文本占位符 28674"/>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如要注意的是，当使用“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运算符将包含列表的列表重复并创建新列表时，并不创建元素的复制，而是创建已有对象的引用。因此，当修改其中一个值时，相应的引用也会被修改，例如下面的代码：</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 = [[None] * 2] *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[[None, None], [None, None], [None, None]]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x[0][0] = 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[[5, None], [5, None], [5, None]]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 = [[1,2,3]]*3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x[0][0] = 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[[10, 2, 3], [10, 2, 3], [10, 2,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2969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2.1.3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列表元素的删除</a:t>
            </a:r>
          </a:p>
        </p:txBody>
      </p:sp>
      <p:sp>
        <p:nvSpPr>
          <p:cNvPr id="40962" name="文本占位符 29698"/>
          <p:cNvSpPr>
            <a:spLocks noGrp="1" noChangeArrowheads="1"/>
          </p:cNvSpPr>
          <p:nvPr>
            <p:ph idx="1"/>
          </p:nvPr>
        </p:nvSpPr>
        <p:spPr/>
        <p:txBody>
          <a:bodyPr/>
          <a:lstStyle/>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命令删除列表中的指定位置上的元素。前面已经提到过，</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命令也可以直接删除整个列表，这里不再赘述。</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[3,5,7,9,11]</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del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7, 9, 11]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072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列表元素的删除</a:t>
            </a:r>
          </a:p>
        </p:txBody>
      </p:sp>
      <p:sp>
        <p:nvSpPr>
          <p:cNvPr id="41986" name="文本占位符 30722"/>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）使用列表的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pop()</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方法删除并返回指定（默认为最后一个）位置上的元素，如果给定的索引超出了列表的范围则抛出异常。</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list((3,5,7,9,11))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a_list.pop</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a:t>
            </a:r>
            <a:endPar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5, 7, 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a_list.pop</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a:t>
            </a:r>
            <a:endPar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7, 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174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列表元素的删除</a:t>
            </a:r>
          </a:p>
        </p:txBody>
      </p:sp>
      <p:sp>
        <p:nvSpPr>
          <p:cNvPr id="43010" name="文本占位符 31746"/>
          <p:cNvSpPr>
            <a:spLocks noGrp="1" noChangeArrowheads="1"/>
          </p:cNvSpPr>
          <p:nvPr>
            <p:ph idx="1"/>
          </p:nvPr>
        </p:nvSpPr>
        <p:spPr/>
        <p:txBody>
          <a:bodyPr/>
          <a:lstStyle/>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）使用列表对象的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remove()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方法删除首次出现的指定元素，如果列表中不存在要删除的元素，则抛出异常。</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[3,5,7,9,7,11]</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a_list.remove</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(7)</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a_list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5, 9, 7, 11]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276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列表元素的删除</a:t>
            </a:r>
          </a:p>
        </p:txBody>
      </p:sp>
      <p:sp>
        <p:nvSpPr>
          <p:cNvPr id="44034" name="文本占位符 32770"/>
          <p:cNvSpPr>
            <a:spLocks noGrp="1" noChangeArrowheads="1"/>
          </p:cNvSpPr>
          <p:nvPr>
            <p:ph idx="1"/>
          </p:nvPr>
        </p:nvSpPr>
        <p:spPr/>
        <p:txBody>
          <a:bodyPr/>
          <a:lstStyle/>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有时候可能需要删除列表中指定元素的所有重复，大家会很自然地想到使用“循环+remove</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的方法，但是具体操作时很有可能会出现意料之外的错误，代码运行没有出现错误，但结果却是错的，或者代码不稳定，对某些数据处理结果是正确的，而对某些数据处理结果却是错误的。例如，下面的代码成功地删除了列表中的重复元素，执行结果是完全正确的。</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endPar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x = [1,2,1,2,1,2,1,2,1]</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for i in x:</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if i == 1:</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x.remove</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		</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x</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 2, 2, 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3793"/>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2.1.3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列表元素的删除</a:t>
            </a:r>
          </a:p>
        </p:txBody>
      </p:sp>
      <p:sp>
        <p:nvSpPr>
          <p:cNvPr id="33795" name="文本占位符 33794"/>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然而，上面这段代码的逻辑是错误的，尽管执行结果是正确的。例如下面的代码同样试图删除列表中所有的“</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，代码完全相同，仅仅是所处理的数据发生了一点变化，然而当循环结束后却发现并没有把所有的“</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都删除，只是删除了一部分。</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 = [1,2,1,2,1,1,1]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for i in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if i ==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x.remove(i)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[2, 2, 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481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列表元素的删除</a:t>
            </a:r>
          </a:p>
        </p:txBody>
      </p:sp>
      <p:sp>
        <p:nvSpPr>
          <p:cNvPr id="46082" name="文本占位符 3481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两组数据的本质区别在于，第一组数据中没有连续的“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，而第二组数据中存在连续的“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。出现这个问题的原因是列表的自动内存管理功能。前面已经提到，在删除列表元素时，</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会自动对列表内存进行收缩并移动列表元素以保证所有元素之间没有空隙，增加列表元素时也会自动扩展内存并对元素进行移动以保证元素之间没有空隙。每当插入或删除一个元素之后，该元素位置后面所有元素的索引就都改变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584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2.1.3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列表元素的删除</a:t>
            </a:r>
          </a:p>
        </p:txBody>
      </p:sp>
      <p:sp>
        <p:nvSpPr>
          <p:cNvPr id="35843" name="文本占位符 35842"/>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正确的代码：</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 = [1,2,1,2,1,1,1]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for i in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if i ==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x.remove(i)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或者：</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 = [1,2,1,2,1,1,1]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for i in range(len(x)-1,-1,-1):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if x[i]==1: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del x[i]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686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2.1.4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列表元素访问与计数</a:t>
            </a:r>
          </a:p>
        </p:txBody>
      </p:sp>
      <p:sp>
        <p:nvSpPr>
          <p:cNvPr id="48130" name="文本占位符 3686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使用下标直接访问列表元素</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6</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 5.5</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5.5, 7, 9, 11, 13, 15, 17]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如果指定下标不存在，则抛出异常</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[15]</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Traceback</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(most recent call last):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File "&lt;pyshell#34&gt;", line 1, in &lt;module&gt;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[15]</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IndexError</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list index out of range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024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21506" name="文本占位符 10242"/>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序列是程序设计中经常用到的数据存储方式，几乎每一种程序设计语言都提供了类似的数据结构，如</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C</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和</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Basic</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中的一维、多维数组等。</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提供的序列类型在所有程序设计语言中是最丰富，最灵活，也是功能最强大的。</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序列是一系列连续值，它们通常是相关的，并且按一定顺序排列。</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中常用的序列结构有列表、元组、字典、字符串、集合以及</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等等。</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除字典和集合之外，列表、元组、字符串等序列均支持双向索引，第一个元素下标为0，第二个元素下标为1，以此类推；最后一个元素下标为-1，倒数第二个元素下标为-2，以此类推。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788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2.1.4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列表元素访问与计数</a:t>
            </a:r>
          </a:p>
        </p:txBody>
      </p:sp>
      <p:sp>
        <p:nvSpPr>
          <p:cNvPr id="49154" name="文本占位符 37890"/>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使用列表对象的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index</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方法获取指定元素首次出现的下标</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5.5, 7, 9, 11, 13, 15, 17]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aList.index</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4</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若列表对象中不存在指定元素，则抛出异常</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aList.index</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(100)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Traceback</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(most recent call last):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File "&lt;pyshell#36&gt;", line 1, in &lt;module&gt;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aList.index</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(100)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ValueError</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100 is not in list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891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列表元素访问与计数</a:t>
            </a:r>
          </a:p>
        </p:txBody>
      </p:sp>
      <p:sp>
        <p:nvSpPr>
          <p:cNvPr id="50178" name="文本占位符 38914"/>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使用列表对象的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count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方法统计指定元素在列表对象中出现的次数</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5.5, 7, 9, 11, 13, 15, 17]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aList.count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aList.count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aList.count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(8)</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993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成员资格判断</a:t>
            </a:r>
          </a:p>
        </p:txBody>
      </p:sp>
      <p:sp>
        <p:nvSpPr>
          <p:cNvPr id="51202" name="文本占位符 3993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如果需要判断列表中是否存在指定的值，可以使用前面介绍的</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count()</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方法，如果存在则返回大于</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的数，如果返回</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则表示不存在。或者，使用更加简洁的“</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in”</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关键字来判断一个值是否存在于列表中，返回结果为“</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或“</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endPar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 4, 5, 5.5, 7, 9, 11, 13, 15, 17]</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3 in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endPar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18 in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endPar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[[1], [2], [3]]</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3 in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endPar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3 not in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endPar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[3] in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endPar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[3, 5, 7, 9, 11]</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['a', 'b', 'c', 'd']</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(3, 'a') in zip(</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a, b in zip(</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1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1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 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4096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2.1.6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切片操作</a:t>
            </a:r>
          </a:p>
        </p:txBody>
      </p:sp>
      <p:sp>
        <p:nvSpPr>
          <p:cNvPr id="52226" name="文本占位符 40962"/>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切片是</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序列的重要操作之一，适用于列表、元组、字符串、</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对象等类型。</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切片使用</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个冒号分隔的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个数字来完成，第一个数字表示切片开始位置（默认为</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0</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），第二个数字表示切片截止（但不包含）位置（默认为列表长度），第三个数字表示切片的步长（默认为</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），当步长省略时可以顺便省略最后一个冒号。可以使用切片来截取列表中的任何部分，得到一个新列表，也可以通过切片来修改和删除列表中部分元素，甚至可以通过切片操作为列表对象增加元素。</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与使用下标访问列表元素的方法不同，切片操作不会因为下标越界而抛出异常，而是简单地在列表尾部截断或者返回一个空列表，代码具有更强的健壮性。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4198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2.1.6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切片操作</a:t>
            </a:r>
          </a:p>
        </p:txBody>
      </p:sp>
      <p:sp>
        <p:nvSpPr>
          <p:cNvPr id="53250" name="文本占位符 4198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[3, 4, 5, 6, 7, 9, 11, 13, 15, 17]</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6, 7, 9, 11, 13, 15, 17]</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[17, 15, 13, 11, 9, 7, 6, 5, 4, 3]</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5, 7, 11, 15]</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[1::2]</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[4, 6, 9, 13, 17]</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[6, 7, 9, 11, 13, 15, 17]</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[3:6]</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[6, 7, 9]</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[3:6:1]</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[6, 7, 9]</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[0:100:1]</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6, 7, 9, 11, 13, 15, 17]</a:t>
            </a:r>
          </a:p>
          <a:p>
            <a:pPr lvl="0">
              <a:lnSpc>
                <a:spcPct val="80000"/>
              </a:lnSpc>
              <a:spcBef>
                <a:spcPct val="10000"/>
              </a:spcBef>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lang="en-US" altLang="zh-CN" sz="1600" dirty="0" err="1"/>
              <a:t>aList</a:t>
            </a:r>
            <a:r>
              <a:rPr lang="en-US" altLang="zh-CN" sz="1600" dirty="0"/>
              <a:t> </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100:]</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300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2.1.6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切片操作</a:t>
            </a:r>
          </a:p>
        </p:txBody>
      </p:sp>
      <p:sp>
        <p:nvSpPr>
          <p:cNvPr id="54274" name="文本占位符 43010"/>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可以使用切片来原地修改列表内容</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[3, 5, 7]</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len</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len</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[9]</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 5, 7, 9]</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 = [1, 2, 3]</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2, 3, 9]</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 = []</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[9]</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list(range(10))</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 1, 2, 3, 4, 5, 6, 7, 8, 9]</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 = [0]*(</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len</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 1, 0, 3, 0, 5, 0, 7, 0, 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403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2.1.6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切片操作</a:t>
            </a:r>
          </a:p>
        </p:txBody>
      </p:sp>
      <p:sp>
        <p:nvSpPr>
          <p:cNvPr id="55298" name="文本占位符 44034"/>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与切片结合来删除列表元素</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[3,5,7,9,11]</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del </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[9, 11]</a:t>
            </a: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45057"/>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2.1.6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切片操作</a:t>
            </a:r>
          </a:p>
        </p:txBody>
      </p:sp>
      <p:sp>
        <p:nvSpPr>
          <p:cNvPr id="45059" name="文本占位符 45058"/>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切片返回的是列表元素的浅拷贝</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aList = [3, 5, 7]</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bList = aList #bList与aList指向同一个内存</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bList</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 5, 7]</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bList[1] = 8</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aList</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 8, 7]</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aList == bList</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aList is bList</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id(aList)</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19061816</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id(bList)</a:t>
            </a:r>
          </a:p>
          <a:p>
            <a:pPr marL="1905" marR="0" lvl="0" indent="-1905" algn="l" defTabSz="914400" rtl="0" eaLnBrk="0" fontAlgn="base" latinLnBrk="0" hangingPunct="0">
              <a:lnSpc>
                <a:spcPct val="75000"/>
              </a:lnSpc>
              <a:spcBef>
                <a:spcPct val="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19061816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4608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2.1.6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切片操作</a:t>
            </a:r>
          </a:p>
        </p:txBody>
      </p:sp>
      <p:sp>
        <p:nvSpPr>
          <p:cNvPr id="57346" name="文本占位符 46082"/>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[3, 5, 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浅复制</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endPar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is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endPar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id(</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id(</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 8</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endPar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 8, 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endPar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 5, 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endPar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is </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endPar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id(</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19061816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id(</a:t>
            </a:r>
            <a:r>
              <a:rPr kumimoji="0" lang="en-US" altLang="zh-CN" sz="1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bList</a:t>
            </a: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11656168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710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2.1.7 列表排序</a:t>
            </a:r>
          </a:p>
        </p:txBody>
      </p:sp>
      <p:sp>
        <p:nvSpPr>
          <p:cNvPr id="58370" name="文本占位符 4710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使用列表对象的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sort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方法进行原地排序，支持多种不同的排序方法</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[3, 4, 5, 6, 7, 9, 11, 13, 15, 17]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import random</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random.shuffle</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15, 11, 9, 17, 13, 6, 7, 5]</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aList.sort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aList.sort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(reverse = True)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[17, 15, 13, 11, 9, 7, 6, 5, 4, 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aList.sort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(key = lambda x:len(str(x)))</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[9, 7, 6, 5, 4, 3, 17, 15, 13, 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126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1</a:t>
            </a:r>
            <a:r>
              <a:rPr kumimoji="0" 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列表</a:t>
            </a:r>
          </a:p>
        </p:txBody>
      </p:sp>
      <p:sp>
        <p:nvSpPr>
          <p:cNvPr id="22530" name="文本占位符 11266"/>
          <p:cNvSpPr>
            <a:spLocks noGrp="1" noChangeArrowheads="1"/>
          </p:cNvSpPr>
          <p:nvPr>
            <p:ph idx="1"/>
          </p:nvPr>
        </p:nvSpPr>
        <p:spPr>
          <a:xfrm>
            <a:off x="684213" y="1601788"/>
            <a:ext cx="8002588" cy="4530725"/>
          </a:xfrm>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列表是</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中内置可变序列，是若干元素的有序集合，列表中的每一个数据称为元素，列表的所有元素放在一对中括号“</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和“</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中，并使用逗号分隔开；</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当列表元素增加或删除时，列表对象自动进行扩展或收缩内存，保证元素之间没有缝隙；</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在Python中，一个列表中的数据类型可以各不相同，可以同时分别为整数、实数、字符串等基本类型，甚至是列表、元组、字典、集合以及其他自定义类型的对象。例如：</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[10, 20, 30, 40]</a:t>
            </a: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['crunchy frog', 'ram bladder', 'lark vomit']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['spam', 2.0, 5, [10, 20]]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[['file1', 200,7], ['file2', 260,9]]</a:t>
            </a:r>
            <a:endPar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812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2.1.7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列表排序</a:t>
            </a:r>
          </a:p>
        </p:txBody>
      </p:sp>
      <p:sp>
        <p:nvSpPr>
          <p:cNvPr id="59394" name="文本占位符 48130"/>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使用内置函数</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sorted</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对列表进行排序并返回新列表</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[9, 7, 6, 5, 4, 3, 17, 15, 13, 11]</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sorted(</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[3, 4, 5, 6, 7, 9, 11, 13, 15, 17]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sorted(</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aList,reverse</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True)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[17, 15, 13, 11, 9, 7, 6, 5, 4, 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4915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2.1.7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列表排序</a:t>
            </a:r>
          </a:p>
        </p:txBody>
      </p:sp>
      <p:sp>
        <p:nvSpPr>
          <p:cNvPr id="60418" name="文本占位符 49154"/>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使用列表对象的</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reverse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方法将元素原地逆序</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[3, 4, 5, 6, 7, 9, 11, 13, 15, 17]</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aList.reverse</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[17, 15, 13, 11, 9, 7, 6, 5, 4, 3]</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017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2.1.7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列表</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排序</a:t>
            </a:r>
            <a:endPar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61442" name="文本占位符 50178"/>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使用内置函数</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reversed</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方法对列表元素进行逆序排列并返回迭代对象</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[3, 4, 5, 6, 7, 9, 11, 13, 15, 17]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newList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reversed(</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newList</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&lt;</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listreverseiterator</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object at 0x0000000003624198&gt;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list(</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newList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[17, 15, 13, 11, 9, 7, 6, 5, 4, 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for i in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newList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print(i, end=' ')</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无输出内容，迭代对象已遍历结束，需要重新创建迭代对象</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newList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 reversed(</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aList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for i in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newList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print(i, end=' ')</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17 15 13 11 9 7 6 5 4 3</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5120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2.1.8 </a:t>
            </a:r>
            <a:r>
              <a:rPr kumimoji="0" lang="zh-CN" altLang="en-US" sz="4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用于序列操作的常用内置函数</a:t>
            </a:r>
          </a:p>
        </p:txBody>
      </p:sp>
      <p:sp>
        <p:nvSpPr>
          <p:cNvPr id="62466" name="文本占位符 51202"/>
          <p:cNvSpPr>
            <a:spLocks noGrp="1" noChangeArrowheads="1"/>
          </p:cNvSpPr>
          <p:nvPr>
            <p:ph idx="1"/>
          </p:nvPr>
        </p:nvSpPr>
        <p:spPr>
          <a:xfrm>
            <a:off x="457200" y="1600200"/>
            <a:ext cx="8408988" cy="4530725"/>
          </a:xfrm>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en-US" sz="2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cmp</a:t>
            </a:r>
            <a:r>
              <a:rPr kumimoji="0" 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列表</a:t>
            </a:r>
            <a:r>
              <a:rPr kumimoji="0" 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，列表</a:t>
            </a:r>
            <a:r>
              <a:rPr kumimoji="0" 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2)</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：对两个列表进行比较，若第一个列表大于第二个，则结果为</a:t>
            </a:r>
            <a:r>
              <a:rPr kumimoji="0" 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，相反则为</a:t>
            </a:r>
            <a:r>
              <a:rPr kumimoji="0" 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，元素完全相同则结果为</a:t>
            </a:r>
            <a:r>
              <a:rPr kumimoji="0" 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0</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，类似于</a:t>
            </a:r>
            <a:r>
              <a:rPr kumimoji="0" 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运算符，和</a:t>
            </a:r>
            <a:r>
              <a:rPr kumimoji="0" 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is</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is not</a:t>
            </a:r>
            <a:r>
              <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不一样。</a:t>
            </a: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5222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2.1.8 </a:t>
            </a:r>
            <a:r>
              <a:rPr kumimoji="0" lang="zh-CN" altLang="en-US" sz="40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用于序列操作的常用内置函数</a:t>
            </a:r>
          </a:p>
        </p:txBody>
      </p:sp>
      <p:sp>
        <p:nvSpPr>
          <p:cNvPr id="63490" name="文本占位符 52226"/>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(1, 2, 3) &lt; (1, 2,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2, 3) , (1, 2,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[1, 2, 3] &lt; [1, 2,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'ABC' &lt; 'C' &lt; 'Pascal' &lt; 'Python'</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'Pascal', 'Python')</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(1, 2, 3, 4) &lt; (1, 2,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(1, 2) &lt; (1, 2,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2), (1, 2,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(1, 2, 3) == (1.0, 2.0, 3.0)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2, 3), (1.0, 2.0, 3.0))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(1, 2,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&lt; (1, 2,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2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'a'&gt;'A'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3249"/>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2.1.8 </a:t>
            </a:r>
            <a:r>
              <a:rPr kumimoji="0" lang="zh-CN" altLang="en-US" sz="40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用于序列操作的常用内置函数</a:t>
            </a:r>
          </a:p>
        </p:txBody>
      </p:sp>
      <p:sp>
        <p:nvSpPr>
          <p:cNvPr id="53251" name="文本占位符 53250"/>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 3.x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中，不再支持</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函数，可以直接使用关系运算符来比较数值或序列的大小，也可以使用对象的“</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__le__()”</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及其相关方法，或者也可以使用其他写法来模拟</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 2.x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的内置函数</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 = [1, 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b = [1, 2,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(a&gt;b)-(a&lt;b)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a.__le__(b)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a.__gt__(b)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a&gt;b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a&lt;b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5427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2.1.8 </a:t>
            </a:r>
            <a:r>
              <a:rPr kumimoji="0" lang="zh-CN" altLang="en-US" sz="4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用于序列操作的常用内置函数</a:t>
            </a:r>
          </a:p>
        </p:txBody>
      </p:sp>
      <p:sp>
        <p:nvSpPr>
          <p:cNvPr id="65538" name="文本占位符 54274"/>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mn-lt"/>
                <a:ea typeface="+mn-ea"/>
                <a:cs typeface="+mn-cs"/>
              </a:rPr>
              <a:t>len</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列表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rgbClr val="FF9900"/>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返回列表中的元素个数，同样适用于元组、字典、字符串等等。</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max(</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列表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 </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min(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列表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rgbClr val="FF9900"/>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返回列表中的最大或最小元素，同样适用于元组、</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sum(</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列表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rgbClr val="FF9900"/>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对数值型列表的元素进行求和运算，对非数值型列表运算则出错，同样适用于元组、</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5297"/>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2.1.8 </a:t>
            </a:r>
            <a:r>
              <a:rPr kumimoji="0" lang="zh-CN" altLang="en-US" sz="40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用于序列操作的常用内置函数</a:t>
            </a:r>
          </a:p>
        </p:txBody>
      </p:sp>
      <p:sp>
        <p:nvSpPr>
          <p:cNvPr id="55299" name="文本占位符 55298"/>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zip(</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列表</a:t>
            </a: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列表</a:t>
            </a: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2,…):</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将多个列表对应位置元素组合为元组，并返回包含这些元组的列表。</a:t>
            </a: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aList = [1,2,3]</a:t>
            </a: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bList = [4,5,6]</a:t>
            </a: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cList = [7,8,9]</a:t>
            </a: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dList = zip(aList, bList, cList)</a:t>
            </a: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dList</a:t>
            </a: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 4, 7), (2, 5, 8), (3, 6, 9)]</a:t>
            </a: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而在Python 3.</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5</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中则需要这样使用：</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aList = [1, 2,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bList = [4, 5, 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cList = zip(a, 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cList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&lt;zip object at 0x0000000003728908&gt;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list(cList)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 4), (2, 5), (3, 6)]</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5632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2.1.8 </a:t>
            </a:r>
            <a:r>
              <a:rPr kumimoji="0" lang="zh-CN" altLang="en-US" sz="40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用于序列操作的常用内置函数</a:t>
            </a:r>
          </a:p>
        </p:txBody>
      </p:sp>
      <p:sp>
        <p:nvSpPr>
          <p:cNvPr id="67586" name="文本占位符 56322"/>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enumerate(</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列表</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枚举列表元素，返回枚举对象，其每个元素为包含下标和值的元组。该函数对元组、字符串同样有效。</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for item in enumerate(dList):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print(item)</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(0, (1, 4, 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 (2, 5, 8))</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(2, (3, 6, 9))</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7345"/>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2.1.9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列表推导式</a:t>
            </a:r>
          </a:p>
        </p:txBody>
      </p:sp>
      <p:sp>
        <p:nvSpPr>
          <p:cNvPr id="57347" name="文本占位符 57346"/>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列表推导式可以说是Python程序开发时应用最多的技术之一。前面章节曾经使用列表推导式来快速生成包含多个随机数的列表，可以看出，列表推导式使用非常简洁的方式来快速生成满足特定需求的列表，代码具有非常强的可读性。例如：</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aList = [x*x for x in range(10)]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相当于</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aList =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x in range(10):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aList.append(x*x)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2289"/>
          <p:cNvSpPr>
            <a:spLocks noGrp="1"/>
          </p:cNvSpPr>
          <p:nvPr>
            <p:ph type="title"/>
          </p:nvPr>
        </p:nvSpPr>
        <p:spPr>
          <a:ln/>
        </p:spPr>
        <p:txBody>
          <a:bodyPr vert="horz" wrap="square" lIns="91440" tIns="45720" rIns="91440" bIns="45720" anchor="ctr" anchorCtr="1"/>
          <a:lstStyle/>
          <a:p>
            <a:r>
              <a:rPr lang="zh-CN" altLang="en-US" kern="1200" dirty="0">
                <a:latin typeface="+mj-lt"/>
                <a:ea typeface="+mj-ea"/>
                <a:cs typeface="+mj-cs"/>
              </a:rPr>
              <a:t>列表方法</a:t>
            </a:r>
          </a:p>
        </p:txBody>
      </p:sp>
      <p:graphicFrame>
        <p:nvGraphicFramePr>
          <p:cNvPr id="19459" name="内容占位符 19458"/>
          <p:cNvGraphicFramePr>
            <a:graphicFrameLocks noGrp="1"/>
          </p:cNvGraphicFramePr>
          <p:nvPr>
            <p:ph/>
          </p:nvPr>
        </p:nvGraphicFramePr>
        <p:xfrm>
          <a:off x="457200" y="1600200"/>
          <a:ext cx="8229600" cy="5067300"/>
        </p:xfrm>
        <a:graphic>
          <a:graphicData uri="http://schemas.openxmlformats.org/drawingml/2006/table">
            <a:tbl>
              <a:tblPr/>
              <a:tblGrid>
                <a:gridCol w="2147888"/>
                <a:gridCol w="6081712"/>
              </a:tblGrid>
              <a:tr h="396875">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方法</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说明</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list.append(x)</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将元素</a:t>
                      </a:r>
                      <a:r>
                        <a:rPr lang="en-US" altLang="zh-CN" sz="2000" dirty="0">
                          <a:latin typeface="Times New Roman" panose="02020603050405020304" pitchFamily="18" charset="0"/>
                          <a:ea typeface="Times New Roman" panose="02020603050405020304" pitchFamily="18" charset="0"/>
                        </a:rPr>
                        <a:t>x</a:t>
                      </a:r>
                      <a:r>
                        <a:rPr lang="zh-CN" altLang="en-US" sz="2000" dirty="0">
                          <a:latin typeface="Times New Roman" panose="02020603050405020304" pitchFamily="18" charset="0"/>
                          <a:ea typeface="Times New Roman" panose="02020603050405020304" pitchFamily="18" charset="0"/>
                        </a:rPr>
                        <a:t>添加至列表尾部</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list.extend(L)</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将列表</a:t>
                      </a:r>
                      <a:r>
                        <a:rPr lang="en-US" altLang="zh-CN" sz="2000" dirty="0">
                          <a:latin typeface="Times New Roman" panose="02020603050405020304" pitchFamily="18" charset="0"/>
                          <a:ea typeface="Times New Roman" panose="02020603050405020304" pitchFamily="18" charset="0"/>
                        </a:rPr>
                        <a:t>L</a:t>
                      </a:r>
                      <a:r>
                        <a:rPr lang="zh-CN" altLang="en-US" sz="2000" dirty="0">
                          <a:latin typeface="Times New Roman" panose="02020603050405020304" pitchFamily="18" charset="0"/>
                          <a:ea typeface="Times New Roman" panose="02020603050405020304" pitchFamily="18" charset="0"/>
                        </a:rPr>
                        <a:t>中所有元素添加至列表尾部</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list.insert(index, x)</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在列表指定位置</a:t>
                      </a:r>
                      <a:r>
                        <a:rPr lang="en-US" altLang="zh-CN" sz="2000" dirty="0">
                          <a:latin typeface="Times New Roman" panose="02020603050405020304" pitchFamily="18" charset="0"/>
                          <a:ea typeface="Times New Roman" panose="02020603050405020304" pitchFamily="18" charset="0"/>
                        </a:rPr>
                        <a:t>index</a:t>
                      </a:r>
                      <a:r>
                        <a:rPr lang="zh-CN" altLang="en-US" sz="2000" dirty="0">
                          <a:latin typeface="Times New Roman" panose="02020603050405020304" pitchFamily="18" charset="0"/>
                          <a:ea typeface="Times New Roman" panose="02020603050405020304" pitchFamily="18" charset="0"/>
                        </a:rPr>
                        <a:t>处添加元素</a:t>
                      </a:r>
                      <a:r>
                        <a:rPr lang="en-US" altLang="zh-CN" sz="2000" dirty="0">
                          <a:latin typeface="Times New Roman" panose="02020603050405020304" pitchFamily="18" charset="0"/>
                          <a:ea typeface="Times New Roman" panose="02020603050405020304" pitchFamily="18" charset="0"/>
                        </a:rPr>
                        <a:t>x</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list.remove(x)</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在列表中删除首次出现的</a:t>
                      </a:r>
                      <a:r>
                        <a:rPr lang="zh-CN" altLang="en-US" sz="2000" dirty="0">
                          <a:latin typeface="Times New Roman" panose="02020603050405020304" pitchFamily="18" charset="0"/>
                          <a:ea typeface="宋体" panose="02010600030101010101" pitchFamily="2" charset="-122"/>
                        </a:rPr>
                        <a:t>指定</a:t>
                      </a:r>
                      <a:r>
                        <a:rPr lang="zh-CN" altLang="en-US" sz="2000" dirty="0">
                          <a:latin typeface="Times New Roman" panose="02020603050405020304" pitchFamily="18" charset="0"/>
                          <a:ea typeface="Times New Roman" panose="02020603050405020304" pitchFamily="18" charset="0"/>
                        </a:rPr>
                        <a:t>元素</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list.pop([index])</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删除并返回列表对象指定位置的元素</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16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list.clear()</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删除列表中所有元素，但保留列表对象，该方法在</a:t>
                      </a:r>
                      <a:r>
                        <a:rPr lang="en-US" altLang="zh-CN" sz="2000" dirty="0">
                          <a:latin typeface="Times New Roman" panose="02020603050405020304" pitchFamily="18" charset="0"/>
                          <a:ea typeface="Times New Roman" panose="02020603050405020304" pitchFamily="18" charset="0"/>
                        </a:rPr>
                        <a:t>Python2</a:t>
                      </a:r>
                      <a:r>
                        <a:rPr lang="zh-CN" altLang="en-US" sz="2000" dirty="0">
                          <a:latin typeface="Times New Roman" panose="02020603050405020304" pitchFamily="18" charset="0"/>
                          <a:ea typeface="Times New Roman" panose="02020603050405020304" pitchFamily="18" charset="0"/>
                        </a:rPr>
                        <a:t>中没有</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list.index(x)</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返回值为</a:t>
                      </a:r>
                      <a:r>
                        <a:rPr lang="en-US" altLang="zh-CN" sz="2000" dirty="0">
                          <a:latin typeface="Times New Roman" panose="02020603050405020304" pitchFamily="18" charset="0"/>
                          <a:ea typeface="Times New Roman" panose="02020603050405020304" pitchFamily="18" charset="0"/>
                        </a:rPr>
                        <a:t>x</a:t>
                      </a:r>
                      <a:r>
                        <a:rPr lang="zh-CN" altLang="en-US" sz="2000" dirty="0">
                          <a:latin typeface="Times New Roman" panose="02020603050405020304" pitchFamily="18" charset="0"/>
                          <a:ea typeface="Times New Roman" panose="02020603050405020304" pitchFamily="18" charset="0"/>
                        </a:rPr>
                        <a:t>的首个元素的下标</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list.count(x)</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返回指定元素</a:t>
                      </a:r>
                      <a:r>
                        <a:rPr lang="en-US" altLang="zh-CN" sz="2000" dirty="0">
                          <a:latin typeface="Times New Roman" panose="02020603050405020304" pitchFamily="18" charset="0"/>
                          <a:ea typeface="Times New Roman" panose="02020603050405020304" pitchFamily="18" charset="0"/>
                        </a:rPr>
                        <a:t>x</a:t>
                      </a:r>
                      <a:r>
                        <a:rPr lang="zh-CN" altLang="en-US" sz="2000" dirty="0">
                          <a:latin typeface="Times New Roman" panose="02020603050405020304" pitchFamily="18" charset="0"/>
                          <a:ea typeface="Times New Roman" panose="02020603050405020304" pitchFamily="18" charset="0"/>
                        </a:rPr>
                        <a:t>在列表中的出现次数</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list.reverse()</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对列表元素进行原地逆序</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list.sort()</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对列表元素进行原地排序</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p>
                      <a:pPr lvl="0" eaLnBrk="1" hangingPunct="1">
                        <a:buClr>
                          <a:srgbClr val="000000"/>
                        </a:buClr>
                        <a:buSzPct val="90000"/>
                        <a:buNone/>
                      </a:pPr>
                      <a:r>
                        <a:rPr lang="en-US" altLang="zh-CN" sz="2000" dirty="0">
                          <a:latin typeface="Times New Roman" panose="02020603050405020304" pitchFamily="18" charset="0"/>
                          <a:ea typeface="Times New Roman" panose="02020603050405020304" pitchFamily="18" charset="0"/>
                        </a:rPr>
                        <a:t>list.copy()</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buClr>
                          <a:srgbClr val="000000"/>
                        </a:buClr>
                        <a:buSzPct val="90000"/>
                        <a:buNone/>
                      </a:pPr>
                      <a:r>
                        <a:rPr lang="zh-CN" altLang="en-US" sz="2000" dirty="0">
                          <a:latin typeface="Times New Roman" panose="02020603050405020304" pitchFamily="18" charset="0"/>
                          <a:ea typeface="Times New Roman" panose="02020603050405020304" pitchFamily="18" charset="0"/>
                        </a:rPr>
                        <a:t>返回列表对象的浅拷贝，该方法在</a:t>
                      </a:r>
                      <a:r>
                        <a:rPr lang="en-US" altLang="zh-CN" sz="2000" dirty="0">
                          <a:latin typeface="Times New Roman" panose="02020603050405020304" pitchFamily="18" charset="0"/>
                          <a:ea typeface="Times New Roman" panose="02020603050405020304" pitchFamily="18" charset="0"/>
                        </a:rPr>
                        <a:t>Python2</a:t>
                      </a:r>
                      <a:r>
                        <a:rPr lang="zh-CN" altLang="en-US" sz="2000" dirty="0">
                          <a:latin typeface="Times New Roman" panose="02020603050405020304" pitchFamily="18" charset="0"/>
                          <a:ea typeface="Times New Roman" panose="02020603050405020304" pitchFamily="18" charset="0"/>
                        </a:rPr>
                        <a:t>中没有</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5836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2.1.9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列表推导式</a:t>
            </a:r>
          </a:p>
        </p:txBody>
      </p:sp>
      <p:sp>
        <p:nvSpPr>
          <p:cNvPr id="69634" name="文本占位符 58370"/>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使用列表推导式实现嵌套列表的平铺</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vec = [[1,2,3], [4,5,6], [7,8,9]] </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[num for elem in vec for num in elem] </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 2, 3, 4, 5, 6, 7, 8, 9] </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列出当前文件夹下所有</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源文件</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[filename for filename in os.listdir('.') if filename.endswith('.py')]</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过滤不符合条件的元素</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aList = [-1,-4,6,7.5,-2.3,9,-11]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[i for i in aList if i&gt;0]</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[6, 7.5, 9]</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939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2.1.9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列表推导式</a:t>
            </a:r>
          </a:p>
        </p:txBody>
      </p:sp>
      <p:sp>
        <p:nvSpPr>
          <p:cNvPr id="70658" name="文本占位符 59394"/>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例如，已知有一个包含一些同学成绩的字典，计算成绩的最高分、最低分、平均分，并查找所有最高分同学，代码可以这样编写：</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scores = {"Zhang San": 45, "Li Si": 78, "Wang Wu": 40, "Zhou Liu": 96, "Zhao Qi": 65, "Sun Ba": 90, "Zheng Jiu": 78, "Wu Shi": 99, "Dong Shiyi": 60}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highest = max(scores.values())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lowest = min(scores.values())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highest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99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lowest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average = sum(scores.values())*1.0/len(scores)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average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72.33333333333333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highestPerson = [name for name, score in scores.items() if score == highest]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highestPerson</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['Wu Shi']</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60417"/>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2.1.9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列表推导式</a:t>
            </a:r>
          </a:p>
        </p:txBody>
      </p:sp>
      <p:sp>
        <p:nvSpPr>
          <p:cNvPr id="60419" name="文本占位符 60418"/>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在列表推导式中使用多个循环，实现多序列元素的任意组合，并且可以结合条件语句过滤特定元素</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y) for x in range(3) for y in range(3)]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 0), (0, 1), (0, 2), (1, 0), (1, 1), (1, 2), (2, 0), (2, 1), (2, 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y) for x in [1, 2, 3] for y in [3, 1, 4] if x != 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3), (1, 4), (2, 3), (2, 1), (2, 4), (3, 1), (3, 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6144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2.1.9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列表推导式</a:t>
            </a:r>
          </a:p>
        </p:txBody>
      </p:sp>
      <p:sp>
        <p:nvSpPr>
          <p:cNvPr id="72706" name="文本占位符 61442"/>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使用列表推导式实现矩阵转置</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&gt;&gt;&gt;matrix = [ [1, 2, 3, 4], [5, 6, 7, 8], [9, 10, 11, 12]]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[[row[i] for row in matrix] for i in </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range</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(4)]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 5, 9], [2, 6, 10], [3, 7, 11], [4, 8, 12]]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也可以使用内置函数来实现矩阵转置</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&gt;&gt;&gt;list(zip(*matrix)) </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#序列解包</a:t>
            </a:r>
            <a:endPar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[(1, 5, 9), (2, 6, 10), (3, 7, 11), (4, 8, 12)] </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62465"/>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2.1.9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列表推导式</a:t>
            </a:r>
          </a:p>
        </p:txBody>
      </p:sp>
      <p:sp>
        <p:nvSpPr>
          <p:cNvPr id="62467" name="文本占位符 62466"/>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列表推导式中可以使用函数或复杂表达式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def f(v):</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v%2 == 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v = v**2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v = v+1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v</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print([f(v) for v in [2, 3, 4, -1] if v&gt;0])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 4, 16]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print([v**2 if v%2 == 0 else v+1 for v in [2, 3, 4, -1] if v&gt;0])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 4, 16]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63489"/>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2.1.9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列表推导式</a:t>
            </a:r>
          </a:p>
        </p:txBody>
      </p:sp>
      <p:sp>
        <p:nvSpPr>
          <p:cNvPr id="63491" name="文本占位符 63490"/>
          <p:cNvSpPr>
            <a:spLocks noGrp="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列表推导式支持文件对象迭代 </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fp = open('C:\install.log', 'r')</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print([line for line in fp]) </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fp.close()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6451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2.1.9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列表推导式</a:t>
            </a:r>
          </a:p>
        </p:txBody>
      </p:sp>
      <p:sp>
        <p:nvSpPr>
          <p:cNvPr id="75778" name="文本占位符 64514"/>
          <p:cNvSpPr>
            <a:spLocks noGrp="1" noChangeArrowheads="1"/>
          </p:cNvSpPr>
          <p:nvPr>
            <p:ph idx="1"/>
          </p:nvPr>
        </p:nvSpPr>
        <p:spPr/>
        <p:txBody>
          <a:bodyPr/>
          <a:lstStyle/>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使用列表推导式生成</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100</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以内的所有素数</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 p for p in range(2, 100) if 0 not in [ p% d for d in range(2, int(sqrt(p))+1)] ]</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 3, 5, 7, 11, 13, 17, 19, 23, 29, 31, 37, 41, 43, 47, 53, 59, 61, 67, 71, 73, 79, 83, 89, 97]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6553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元组</a:t>
            </a:r>
          </a:p>
        </p:txBody>
      </p:sp>
      <p:sp>
        <p:nvSpPr>
          <p:cNvPr id="76802" name="文本占位符 6553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元组和列表类似，但属于不可变序列，元组一旦创建，用任何方法都不可以修改其元素。</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元组的定义方式和列表相同，但定义时所有元素是放在一对圆括号“（”和“）”中，而不是方括号中。</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6656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2.2.1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元组创建与删除</a:t>
            </a:r>
          </a:p>
        </p:txBody>
      </p:sp>
      <p:sp>
        <p:nvSpPr>
          <p:cNvPr id="77826" name="文本占位符 66562"/>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将一个元组赋值给变量</a:t>
            </a:r>
          </a:p>
          <a:p>
            <a:pPr marL="342900" marR="0" lvl="0" indent="-342900" algn="l" defTabSz="914400" rtl="0" eaLnBrk="0" fontAlgn="base" latinLnBrk="0" hangingPunct="0">
              <a:lnSpc>
                <a:spcPct val="80000"/>
              </a:lnSpc>
              <a:spcBef>
                <a:spcPct val="20000"/>
              </a:spcBef>
              <a:spcAft>
                <a:spcPct val="0"/>
              </a:spcAft>
              <a:buClr>
                <a:srgbClr val="008000"/>
              </a:buClr>
              <a:buSzPct val="75000"/>
              <a:buFont typeface="Times New Roman" panose="02020603050405020304" pitchFamily="18" charset="0"/>
              <a:buNone/>
              <a:defRPr/>
            </a:pPr>
            <a:r>
              <a:rPr kumimoji="0" 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&gt;&gt;&gt;a_tuple = ('a', )</a:t>
            </a:r>
          </a:p>
          <a:p>
            <a:pPr marL="342900" marR="0" lvl="0" indent="-342900" algn="l" defTabSz="914400" rtl="0" eaLnBrk="0" fontAlgn="base" latinLnBrk="0" hangingPunct="0">
              <a:lnSpc>
                <a:spcPct val="80000"/>
              </a:lnSpc>
              <a:spcBef>
                <a:spcPct val="20000"/>
              </a:spcBef>
              <a:spcAft>
                <a:spcPct val="0"/>
              </a:spcAft>
              <a:buClr>
                <a:srgbClr val="008000"/>
              </a:buClr>
              <a:buSzPct val="75000"/>
              <a:buFont typeface="Times New Roman" panose="02020603050405020304" pitchFamily="18" charset="0"/>
              <a:buNone/>
              <a:defRPr/>
            </a:pPr>
            <a:r>
              <a:rPr kumimoji="0" 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a_tuple</a:t>
            </a:r>
          </a:p>
          <a:p>
            <a:pPr marL="342900" marR="0" lvl="0" indent="-342900" algn="l" defTabSz="914400" rtl="0" eaLnBrk="0" fontAlgn="base" latinLnBrk="0" hangingPunct="0">
              <a:lnSpc>
                <a:spcPct val="80000"/>
              </a:lnSpc>
              <a:spcBef>
                <a:spcPct val="20000"/>
              </a:spcBef>
              <a:spcAft>
                <a:spcPct val="0"/>
              </a:spcAft>
              <a:buClr>
                <a:srgbClr val="3333CC"/>
              </a:buClr>
              <a:buSzPct val="75000"/>
              <a:buFont typeface="Times New Roman" panose="02020603050405020304" pitchFamily="18" charset="0"/>
              <a:buNone/>
              <a:defRPr/>
            </a:pPr>
            <a:r>
              <a:rPr kumimoji="0" 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a:t>
            </a:r>
          </a:p>
          <a:p>
            <a:pPr marL="342900" marR="0" lvl="0" indent="-342900" algn="l" defTabSz="914400" rtl="0" eaLnBrk="0" fontAlgn="base" latinLnBrk="0" hangingPunct="0">
              <a:lnSpc>
                <a:spcPct val="80000"/>
              </a:lnSpc>
              <a:spcBef>
                <a:spcPct val="20000"/>
              </a:spcBef>
              <a:spcAft>
                <a:spcPct val="0"/>
              </a:spcAft>
              <a:buClr>
                <a:srgbClr val="008000"/>
              </a:buClr>
              <a:buSzPct val="75000"/>
              <a:buFont typeface="Times New Roman" panose="02020603050405020304" pitchFamily="18" charset="0"/>
              <a:buNone/>
              <a:defRPr/>
            </a:pPr>
            <a:r>
              <a:rPr kumimoji="0" 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&gt;&gt;&gt;a_tuple = ('a', 'b', 'mpilgrim', 'z', 'example')</a:t>
            </a:r>
          </a:p>
          <a:p>
            <a:pPr marL="342900" marR="0" lvl="0" indent="-342900" algn="l" defTabSz="914400" rtl="0" eaLnBrk="0" fontAlgn="base" latinLnBrk="0" hangingPunct="0">
              <a:lnSpc>
                <a:spcPct val="80000"/>
              </a:lnSpc>
              <a:spcBef>
                <a:spcPct val="20000"/>
              </a:spcBef>
              <a:spcAft>
                <a:spcPct val="0"/>
              </a:spcAft>
              <a:buClr>
                <a:srgbClr val="008000"/>
              </a:buClr>
              <a:buSzPct val="75000"/>
              <a:buFont typeface="Times New Roman" panose="02020603050405020304" pitchFamily="18" charset="0"/>
              <a:buNone/>
              <a:defRPr/>
            </a:pPr>
            <a:r>
              <a:rPr kumimoji="0" 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a_tuple</a:t>
            </a:r>
          </a:p>
          <a:p>
            <a:pPr marL="342900" marR="0" lvl="0" indent="-342900" algn="l" defTabSz="914400" rtl="0" eaLnBrk="0" fontAlgn="base" latinLnBrk="0" hangingPunct="0">
              <a:lnSpc>
                <a:spcPct val="80000"/>
              </a:lnSpc>
              <a:spcBef>
                <a:spcPct val="20000"/>
              </a:spcBef>
              <a:spcAft>
                <a:spcPct val="0"/>
              </a:spcAft>
              <a:buClr>
                <a:srgbClr val="3333CC"/>
              </a:buClr>
              <a:buSzPct val="75000"/>
              <a:buFont typeface="Times New Roman" panose="02020603050405020304" pitchFamily="18" charset="0"/>
              <a:buNone/>
              <a:defRPr/>
            </a:pPr>
            <a:r>
              <a:rPr kumimoji="0" 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 'b', 'mpilgrim', 'z', 'example')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pt-BR"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pt-BR"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pt-BR"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pt-BR"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pt-BR"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pt-BR"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x = () #空元组</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x</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6758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2.2.1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元组创建与删除</a:t>
            </a:r>
          </a:p>
        </p:txBody>
      </p:sp>
      <p:sp>
        <p:nvSpPr>
          <p:cNvPr id="78850" name="文本占位符 67586"/>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使用tuple函数将其他序列转换为元组</a:t>
            </a:r>
          </a:p>
          <a:p>
            <a:pPr marL="342900" marR="0" lvl="0" indent="-342900" algn="l" defTabSz="914400" rtl="0" eaLnBrk="0" fontAlgn="base" latinLnBrk="0" hangingPunct="0">
              <a:lnSpc>
                <a:spcPct val="90000"/>
              </a:lnSpc>
              <a:spcBef>
                <a:spcPct val="20000"/>
              </a:spcBef>
              <a:spcAft>
                <a:spcPct val="0"/>
              </a:spcAft>
              <a:buClr>
                <a:srgbClr val="3333CC"/>
              </a:buClr>
              <a:buSzPct val="75000"/>
              <a:buFont typeface="Times New Roman" panose="02020603050405020304" pitchFamily="18" charset="0"/>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sym typeface="Arial" panose="020B0604020202020204" pitchFamily="34" charset="0"/>
              </a:rPr>
              <a:t>&gt;&gt;&gt; print tuple('abcdefg')</a:t>
            </a:r>
          </a:p>
          <a:p>
            <a:pPr marL="342900" marR="0" lvl="0" indent="-342900" algn="l" defTabSz="914400" rtl="0" eaLnBrk="0" fontAlgn="base" latinLnBrk="0" hangingPunct="0">
              <a:lnSpc>
                <a:spcPct val="90000"/>
              </a:lnSpc>
              <a:spcBef>
                <a:spcPct val="20000"/>
              </a:spcBef>
              <a:spcAft>
                <a:spcPct val="0"/>
              </a:spcAft>
              <a:buClr>
                <a:srgbClr val="3333CC"/>
              </a:buClr>
              <a:buSzPct val="75000"/>
              <a:buFont typeface="Times New Roman" panose="02020603050405020304" pitchFamily="18" charset="0"/>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 'b', 'c', 'd', 'e', 'f', 'g')</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aList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 -4, 6, 7.5, -2.3, 9, -11]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tuple(aList)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 -4, 6, 7.5, -2.3, 9, -11)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 = tuple() #空元组</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删除元组对象，不能删除元组元素</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3313"/>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2.1.1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列表创建与删除</a:t>
            </a:r>
          </a:p>
        </p:txBody>
      </p:sp>
      <p:sp>
        <p:nvSpPr>
          <p:cNvPr id="13315" name="文本占位符 13314"/>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直接将一个列表赋值给变量即可创建列表对象，例如：</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a_list = ['a', 'b', 'mpilgrim', 'z', 'example']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a_list = [] #</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创建空列表</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或者，也可以使用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list()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函数将元组、</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对象、字符串或其他类型的可迭代对象类型的数据转换为列表。例如：</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a_list = list((3,5,7,9,11))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a_list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 5, 7, 9, 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list(range(1,10,2))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 3, 5, 7, 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list('hello world')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['h', 'e', 'l', 'l', 'o', ' ', 'w', 'o', 'r', 'l', 'd']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 = list() #</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创建空列表</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6860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元组与列表的区别</a:t>
            </a:r>
          </a:p>
        </p:txBody>
      </p:sp>
      <p:sp>
        <p:nvSpPr>
          <p:cNvPr id="79874" name="文本占位符 68610"/>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元组中的数据一旦定义就</a:t>
            </a:r>
            <a:r>
              <a:rPr kumimoji="0" lang="zh-CN" altLang="en-US" sz="2400" b="1" i="0" u="none" strike="noStrike" kern="1200" cap="none" spc="0" normalizeH="0" baseline="0" noProof="0" smtClean="0">
                <a:ln>
                  <a:noFill/>
                </a:ln>
                <a:solidFill>
                  <a:srgbClr val="FF3300"/>
                </a:solidFill>
                <a:effectLst>
                  <a:outerShdw blurRad="38100" dist="38100" dir="2700000">
                    <a:srgbClr val="000000"/>
                  </a:outerShdw>
                </a:effectLst>
                <a:uLnTx/>
                <a:uFillTx/>
                <a:latin typeface="+mn-lt"/>
                <a:ea typeface="+mn-ea"/>
                <a:cs typeface="+mn-cs"/>
              </a:rPr>
              <a:t>不允许更改</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元组没有</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append()</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extend()</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和</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insert()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等方法，无法向元组中添加元素；</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元组没有</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remove()</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或</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pop()</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方法，也无法对元组元素进行</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操作，不能从元组中删除元素。</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内建的</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tuple( )</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函数接受一个列表参数，并返回一个包含同样元素的元组，而</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list( )</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函数接受一个元组参数并返回一个列表。从效果上看，</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tuple( )</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冻结列表，而</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list( )</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融化元组。</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6963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元组的优点</a:t>
            </a:r>
          </a:p>
        </p:txBody>
      </p:sp>
      <p:sp>
        <p:nvSpPr>
          <p:cNvPr id="80898" name="文本占位符 69634"/>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rgbClr val="FF3300"/>
                </a:solidFill>
                <a:effectLst>
                  <a:outerShdw blurRad="38100" dist="38100" dir="2700000">
                    <a:srgbClr val="000000"/>
                  </a:outerShdw>
                </a:effectLst>
                <a:uLnTx/>
                <a:uFillTx/>
                <a:latin typeface="+mn-lt"/>
                <a:ea typeface="+mn-ea"/>
                <a:cs typeface="+mn-cs"/>
              </a:rPr>
              <a:t>元组的速度比列表更快</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。如果定义了一系列常量值，而所需做的仅是对它进行遍历，那么一般使用元组而不用列表。</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rgbClr val="FF3300"/>
                </a:solidFill>
                <a:effectLst>
                  <a:outerShdw blurRad="38100" dist="38100" dir="2700000">
                    <a:srgbClr val="000000"/>
                  </a:outerShdw>
                </a:effectLst>
                <a:uLnTx/>
                <a:uFillTx/>
                <a:latin typeface="+mn-lt"/>
                <a:ea typeface="+mn-ea"/>
                <a:cs typeface="+mn-cs"/>
              </a:rPr>
              <a:t>元组对不需要改变的数据进行“写保护”</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将使得代码更加安全。</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一些元组可用作字典键（特别是包含字符串、数值和其它元组这样的不可变数据的元组）。</a:t>
            </a:r>
            <a:r>
              <a:rPr kumimoji="0" lang="zh-CN" altLang="en-US" sz="2400" b="1" i="0" u="none" strike="noStrike" kern="1200" cap="none" spc="0" normalizeH="0" baseline="0" noProof="0" smtClean="0">
                <a:ln>
                  <a:noFill/>
                </a:ln>
                <a:solidFill>
                  <a:srgbClr val="FF3300"/>
                </a:solidFill>
                <a:effectLst>
                  <a:outerShdw blurRad="38100" dist="38100" dir="2700000">
                    <a:srgbClr val="000000"/>
                  </a:outerShdw>
                </a:effectLst>
                <a:uLnTx/>
                <a:uFillTx/>
                <a:latin typeface="+mn-lt"/>
                <a:ea typeface="+mn-ea"/>
                <a:cs typeface="+mn-cs"/>
              </a:rPr>
              <a:t>列表永远不能当做字典键使用</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，因为列表不是不可变的。</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7065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3</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序列解包</a:t>
            </a:r>
          </a:p>
        </p:txBody>
      </p:sp>
      <p:sp>
        <p:nvSpPr>
          <p:cNvPr id="81922" name="文本占位符 70658"/>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可以使用序列解包功能对多个变量同时赋值</a:t>
            </a:r>
          </a:p>
          <a:p>
            <a:pPr marL="342900" marR="0" lvl="0" indent="-342900" algn="l" defTabSz="914400" rtl="0" eaLnBrk="0" fontAlgn="base" latinLnBrk="0" hangingPunct="0">
              <a:lnSpc>
                <a:spcPct val="80000"/>
              </a:lnSpc>
              <a:spcBef>
                <a:spcPct val="20000"/>
              </a:spcBef>
              <a:spcAft>
                <a:spcPct val="0"/>
              </a:spcAft>
              <a:buClr>
                <a:srgbClr val="008000"/>
              </a:buClr>
              <a:buSzPct val="75000"/>
              <a:buFont typeface="Times New Roman" panose="02020603050405020304" pitchFamily="18" charset="0"/>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v_tuple = (False, 3.5, 'exp')</a:t>
            </a:r>
          </a:p>
          <a:p>
            <a:pPr marL="342900" marR="0" lvl="0" indent="-342900" algn="l" defTabSz="914400" rtl="0" eaLnBrk="0" fontAlgn="base" latinLnBrk="0" hangingPunct="0">
              <a:lnSpc>
                <a:spcPct val="80000"/>
              </a:lnSpc>
              <a:spcBef>
                <a:spcPct val="20000"/>
              </a:spcBef>
              <a:spcAft>
                <a:spcPct val="0"/>
              </a:spcAft>
              <a:buClr>
                <a:srgbClr val="008000"/>
              </a:buClr>
              <a:buSzPct val="75000"/>
              <a:buFont typeface="Times New Roman" panose="02020603050405020304" pitchFamily="18" charset="0"/>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(x, y, z) = v_tuple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序列解包对于列表和字典同样有效</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a=[1,2,3]</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b,c,d=a</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s={'a':1,'b':2,'c':3}</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b,c,d=s</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b</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c</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'c'</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'b'</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7168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3</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序列解包</a:t>
            </a:r>
          </a:p>
        </p:txBody>
      </p:sp>
      <p:sp>
        <p:nvSpPr>
          <p:cNvPr id="82946" name="文本占位符 71682"/>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keys=['a','b','c','d']</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values=[1,2,3,4]</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for k,v in zip(keys,values):</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a:t>
            </a:r>
            <a:r>
              <a:rPr kumimoji="0" lang="en-US" altLang="en-GB"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k,v</a:t>
            </a:r>
            <a:r>
              <a:rPr kumimoji="0" lang="en-US" altLang="en-GB"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endPar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 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b 2</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c 3</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 4</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7270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3</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序列解包</a:t>
            </a:r>
          </a:p>
        </p:txBody>
      </p:sp>
      <p:sp>
        <p:nvSpPr>
          <p:cNvPr id="83970" name="文本占位符 72706"/>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aList = [1,2,3]</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bList = [4,5,6]</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cList = [7,8,9]</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dList = zip(aList, bList, cList)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for index, value in enumerate(dList):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print(index, ':', value)</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0 : (1, 4, 7)</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 : (2, 5, 8)</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2 : (3, 6, 9)</a:t>
            </a:r>
            <a:endPar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endPar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7372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4</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生成器推导式</a:t>
            </a:r>
          </a:p>
        </p:txBody>
      </p:sp>
      <p:sp>
        <p:nvSpPr>
          <p:cNvPr id="84994" name="文本占位符 73730"/>
          <p:cNvSpPr>
            <a:spLocks noGrp="1" noChangeArrowheads="1"/>
          </p:cNvSpPr>
          <p:nvPr>
            <p:ph idx="1"/>
          </p:nvPr>
        </p:nvSpPr>
        <p:spPr/>
        <p:txBody>
          <a:bodyPr/>
          <a:lstStyle/>
          <a:p>
            <a:pPr marL="342900" marR="0" lvl="0" indent="-342900" algn="l" defTabSz="914400" rtl="0" eaLnBrk="0" fontAlgn="base" latinLnBrk="0" hangingPunct="0">
              <a:lnSpc>
                <a:spcPct val="100000"/>
              </a:lnSpc>
              <a:spcBef>
                <a:spcPts val="600"/>
              </a:spcBef>
              <a:spcAft>
                <a:spcPts val="60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生成器推导式与列表推导式非常接近，只是生成器推导式使用圆括号而不是列表推导式所使用的方括号。</a:t>
            </a:r>
          </a:p>
          <a:p>
            <a:pPr marL="342900" marR="0" lvl="0" indent="-342900" algn="l" defTabSz="914400" rtl="0" eaLnBrk="0" fontAlgn="base" latinLnBrk="0" hangingPunct="0">
              <a:lnSpc>
                <a:spcPct val="100000"/>
              </a:lnSpc>
              <a:spcBef>
                <a:spcPts val="600"/>
              </a:spcBef>
              <a:spcAft>
                <a:spcPts val="60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与列表推导式不同的是，生成器推导式的结果是一个生成器对象，而不是列表，也不是元组。使用生成器对象的元素时，可以根据需要将其转化为列表或元组，也可以使用生成器对象的</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next()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 2.x</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）或</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__next__()</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 3.x</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）进行遍历，或者直接将其作为迭代器对象来使用。</a:t>
            </a:r>
          </a:p>
          <a:p>
            <a:pPr marL="342900" marR="0" lvl="0" indent="-342900" algn="l" defTabSz="914400" rtl="0" eaLnBrk="0" fontAlgn="base" latinLnBrk="0" hangingPunct="0">
              <a:lnSpc>
                <a:spcPct val="100000"/>
              </a:lnSpc>
              <a:spcBef>
                <a:spcPts val="600"/>
              </a:spcBef>
              <a:spcAft>
                <a:spcPts val="60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不管用哪种方法访问其元素，当所有元素访问结束以后，如果需要重新访问其中的元素，必须重新创建该生成器对象。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7475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4</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生成器推导式</a:t>
            </a:r>
          </a:p>
        </p:txBody>
      </p:sp>
      <p:sp>
        <p:nvSpPr>
          <p:cNvPr id="86018" name="文本占位符 74754"/>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g=((i+2)**2 for i in range(10))</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g</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&lt;generator object &lt;genexpr&gt; at 0x02B15C60&gt;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&gt;&gt;&gt;tuple(g)</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(4, 9, 16, 25, 36, 49, 64, 81, 100, 121)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tuple(g)</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g=((i+2)**2 for i in range(10))</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g.next()    #</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在</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 3</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中应改为</a:t>
            </a: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__next__()</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4</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g.next()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9</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g.next()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16</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g.next()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25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7577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a:t>
            </a:r>
          </a:p>
        </p:txBody>
      </p:sp>
      <p:sp>
        <p:nvSpPr>
          <p:cNvPr id="87042" name="文本占位符 7577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字典是键值对的无序可变集合。</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定义字典时，每个元素的键和值用冒号分隔，元素之间用逗号分隔，所有的元素放在一对大括号“｛”和“｝”中。</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字典中的每个元素包含两部分：键和值，向字典添加一个键的同时，必须为该键增添一个值。</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字典中的键可以为任意不可变数据，比如整数、实数、复数、字符串、元组等等。</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字典中的键不允许重复。</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globals()</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返回包含当前作用域内所有全局变量和值的字典</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locals()</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返回包含当前作用域内所有局部变量和值的字典</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7680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2.3.1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字典创建与删除</a:t>
            </a:r>
          </a:p>
        </p:txBody>
      </p:sp>
      <p:sp>
        <p:nvSpPr>
          <p:cNvPr id="88066" name="文本占位符 76802"/>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将一个字典赋值给一个变量</a:t>
            </a:r>
          </a:p>
          <a:p>
            <a:pPr marL="342900" marR="0" lvl="0" indent="-342900" algn="l" defTabSz="914400" rtl="0" eaLnBrk="0" fontAlgn="base" latinLnBrk="0" hangingPunct="0">
              <a:lnSpc>
                <a:spcPct val="100000"/>
              </a:lnSpc>
              <a:spcBef>
                <a:spcPct val="20000"/>
              </a:spcBef>
              <a:spcAft>
                <a:spcPct val="0"/>
              </a:spcAft>
              <a:buClr>
                <a:srgbClr val="008000"/>
              </a:buClr>
              <a:buSzPct val="75000"/>
              <a:buFont typeface="Times New Roman" panose="02020603050405020304" pitchFamily="18" charset="0"/>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a_dict = {'server': 'db.diveintopython3.org', 'database': 'mysql'}</a:t>
            </a:r>
          </a:p>
          <a:p>
            <a:pPr marL="342900" marR="0" lvl="0" indent="-342900" algn="l" defTabSz="914400" rtl="0" eaLnBrk="0" fontAlgn="base" latinLnBrk="0" hangingPunct="0">
              <a:lnSpc>
                <a:spcPct val="100000"/>
              </a:lnSpc>
              <a:spcBef>
                <a:spcPct val="20000"/>
              </a:spcBef>
              <a:spcAft>
                <a:spcPct val="0"/>
              </a:spcAft>
              <a:buClr>
                <a:srgbClr val="008000"/>
              </a:buClr>
              <a:buSzPct val="75000"/>
              <a:buFont typeface="Times New Roman" panose="02020603050405020304" pitchFamily="18" charset="0"/>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a_dict</a:t>
            </a:r>
          </a:p>
          <a:p>
            <a:pPr marL="342900" marR="0" lvl="0" indent="-342900" algn="l" defTabSz="914400" rtl="0" eaLnBrk="0" fontAlgn="base" latinLnBrk="0" hangingPunct="0">
              <a:lnSpc>
                <a:spcPct val="100000"/>
              </a:lnSpc>
              <a:spcBef>
                <a:spcPct val="20000"/>
              </a:spcBef>
              <a:spcAft>
                <a:spcPct val="0"/>
              </a:spcAft>
              <a:buClr>
                <a:srgbClr val="3333CC"/>
              </a:buClr>
              <a:buSzPct val="75000"/>
              <a:buFont typeface="Times New Roman" panose="02020603050405020304" pitchFamily="18" charset="0"/>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{'database': 'mysql', 'server': 'db.diveintopython3.org'}</a:t>
            </a:r>
          </a:p>
          <a:p>
            <a:pPr marL="342900" marR="0" lvl="0" indent="-342900" algn="l" defTabSz="914400" rtl="0" eaLnBrk="0" fontAlgn="base" latinLnBrk="0" hangingPunct="0">
              <a:lnSpc>
                <a:spcPct val="100000"/>
              </a:lnSpc>
              <a:spcBef>
                <a:spcPct val="20000"/>
              </a:spcBef>
              <a:spcAft>
                <a:spcPct val="0"/>
              </a:spcAft>
              <a:buClr>
                <a:srgbClr val="3333CC"/>
              </a:buClr>
              <a:buSzPct val="75000"/>
              <a:buFont typeface="Times New Roman" panose="02020603050405020304" pitchFamily="18" charset="0"/>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x = {} #空字典</a:t>
            </a:r>
          </a:p>
          <a:p>
            <a:pPr marL="342900" marR="0" lvl="0" indent="-342900" algn="l" defTabSz="914400" rtl="0" eaLnBrk="0" fontAlgn="base" latinLnBrk="0" hangingPunct="0">
              <a:lnSpc>
                <a:spcPct val="100000"/>
              </a:lnSpc>
              <a:spcBef>
                <a:spcPct val="20000"/>
              </a:spcBef>
              <a:spcAft>
                <a:spcPct val="0"/>
              </a:spcAft>
              <a:buClr>
                <a:srgbClr val="3333CC"/>
              </a:buClr>
              <a:buSzPct val="75000"/>
              <a:buFont typeface="Times New Roman" panose="02020603050405020304" pitchFamily="18" charset="0"/>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x</a:t>
            </a:r>
          </a:p>
          <a:p>
            <a:pPr marL="342900" marR="0" lvl="0" indent="-342900" algn="l" defTabSz="914400" rtl="0" eaLnBrk="0" fontAlgn="base" latinLnBrk="0" hangingPunct="0">
              <a:lnSpc>
                <a:spcPct val="100000"/>
              </a:lnSpc>
              <a:spcBef>
                <a:spcPct val="20000"/>
              </a:spcBef>
              <a:spcAft>
                <a:spcPct val="0"/>
              </a:spcAft>
              <a:buClr>
                <a:srgbClr val="3333CC"/>
              </a:buClr>
              <a:buSzPct val="75000"/>
              <a:buFont typeface="Times New Roman" panose="02020603050405020304" pitchFamily="18" charset="0"/>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7782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2.3.1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字典创建与删除</a:t>
            </a:r>
          </a:p>
        </p:txBody>
      </p:sp>
      <p:sp>
        <p:nvSpPr>
          <p:cNvPr id="89090" name="文本占位符 7782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dict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利用已有数据创建字典：</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keys=['a','b','c','d']</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values=[1,2,3,4]</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dictionary=dict(zip(keys,values))</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dictionary</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 1, 'c': 3, 'b': 2, 'd': 4}</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x = dict() #空字典</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x</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dict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根据给定的键、值创建字典</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d=dict(name='Dong',age=37)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37, 'name': 'Dong'}</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4337"/>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2.1.1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列表创建与删除</a:t>
            </a:r>
          </a:p>
        </p:txBody>
      </p:sp>
      <p:sp>
        <p:nvSpPr>
          <p:cNvPr id="14339" name="文本占位符 14338"/>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内置函数</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该函数语法为</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range([start,] stop[, step])</a:t>
            </a:r>
          </a:p>
          <a:p>
            <a:pPr marL="0" marR="0" lvl="0" indent="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内置函数</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接收</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3</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个参数，第一个参数表示起始值（默认为</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0</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），第二个参数表示终止值（结果中不包括这个值），第三个参数表示步长（默认为</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），该函数在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3.x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中返回一个</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可迭代对象，在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2.x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中返回一个包含若干整数的列表。另外，</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2.x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还提供了一个内置函数</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xrange()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3.x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中不提供该函数），语法与</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函数一样，但是返回</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xrange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可迭代对象，类似于</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3.x</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的</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函数，其特点为惰性求值，而不是像</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函数一样返回列表。例如下面的</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2.7.11</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代码：</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range(10)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[0, 1, 2, 3, 4, 5, 6, 7, 8, 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xrange(10)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xrange(10)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list(xrange(10))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[0, 1, 2, 3, 4, 5, 6, 7, 8, 9]</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7884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2.3.1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字典创建与删除</a:t>
            </a:r>
          </a:p>
        </p:txBody>
      </p:sp>
      <p:sp>
        <p:nvSpPr>
          <p:cNvPr id="90114" name="文本占位符 78850"/>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以给定内容为键，创建值为空的字典</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adict=dict.fromkeys(['name','age','sex'])</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None, 'name': None, 'sex': None}</a:t>
            </a:r>
            <a:endPar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删除整个字典</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7987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字典元素的读取</a:t>
            </a:r>
            <a:endPar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91138" name="文本占位符 79874"/>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以键作为下标可以读取字典元素，若键不存在则抛出异常</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aDict={'name':'Dong', 'sex':'male', 'age':37}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aDict['name']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'Dong'</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aDict['tel']</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Traceback (most recent call last):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File "&lt;pyshell#53&gt;", line 1, in &lt;module&gt;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aDict['tel']</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KeyError: 'tel'</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8089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字典元素的读取</a:t>
            </a:r>
          </a:p>
        </p:txBody>
      </p:sp>
      <p:sp>
        <p:nvSpPr>
          <p:cNvPr id="92162" name="文本占位符 80898"/>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使用字典对象的</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get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方法获取指定键对应的值，并且可以在键不存在的时候返回指定值。</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print(aDict.get('address'))</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None</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print(aDict.get('address', 'SDIBT'))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SDIBT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aDict['score'] = aDict.get('score',[])</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aDict['score'].append(98)</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aDict['score'].append(97)</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37, 'score': [98, 97], 'name': 'Dong', 'sex': 'male'}</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8192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字典元素的读取</a:t>
            </a:r>
          </a:p>
        </p:txBody>
      </p:sp>
      <p:sp>
        <p:nvSpPr>
          <p:cNvPr id="93186" name="文本占位符 81922"/>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使用字典对象的</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items</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方法可以返回字典的键、值对列表</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使用字典对象的</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keys</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方法可以返回字典的键列表</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使用字典对象的</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values</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方法可以返回字典的值列表</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endParaRPr kumimoji="0" lang="zh-CN" alt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8294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字典元素的读取</a:t>
            </a:r>
          </a:p>
        </p:txBody>
      </p:sp>
      <p:sp>
        <p:nvSpPr>
          <p:cNvPr id="94210" name="文本占位符 8294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aDict={'name':'Dong', 'sex':'male', 'age':37}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for item in aDict.items():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print(item)</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37)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('name', 'Dong')</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('sex', 'male')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for key in aDict: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print(key)</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name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sex</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for key, value in aDict.items():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print(key, value)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37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name Dong</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sex male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aDict.keys()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'name', 'sex']</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aDict.values()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[37, 'Dong', 'male']</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8396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字典元素的添加与修改</a:t>
            </a:r>
          </a:p>
        </p:txBody>
      </p:sp>
      <p:sp>
        <p:nvSpPr>
          <p:cNvPr id="95234" name="文本占位符 83970"/>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当以指定键为下标为字典赋值时，若键存在，则可以修改该键的值；若不存在，则表示添加一个键、值对。</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aDict['age'] = 38</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38, 'name': 'Dong', 'sex': 'male'}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aDict['address'] = 'SDIBT'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38, 'address': 'SDIBT', 'name': 'Dong', 'sex': 'male'}</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8499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字典元素的添加与修改</a:t>
            </a:r>
          </a:p>
        </p:txBody>
      </p:sp>
      <p:sp>
        <p:nvSpPr>
          <p:cNvPr id="96258" name="文本占位符 84994"/>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使用字典对象的</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update</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方法将另一个字典的键、值对添加到当前字典对象</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37, 'score': [98, 97], 'name': 'Dong', 'sex': 'male'}</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aDict.items()</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[('age', 37), ('score', [98, 97]), ('name', 'Dong'), ('sex', 'male')]</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aDict.update({'a':'a','b':'b'})</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aDict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 'a', 'score': [98, 97], 'name': 'Dong', 'age': 37, 'b': 'b', 'sex': 'male'}</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8601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2.3.3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字典元素的添加与修改</a:t>
            </a:r>
          </a:p>
        </p:txBody>
      </p:sp>
      <p:sp>
        <p:nvSpPr>
          <p:cNvPr id="97282" name="文本占位符 8601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删除字典中指定键的元素</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使用字典对象的</a:t>
            </a: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clear</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方法来删除字典中所有元素</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使用字典对象的</a:t>
            </a: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pop </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方法删除并返回指定键的元素</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使用字典对象的</a:t>
            </a:r>
            <a:r>
              <a:rPr kumimoji="0" 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popitem</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方法删除并返回字典中的一个元素</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8704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字典应用案例</a:t>
            </a:r>
          </a:p>
        </p:txBody>
      </p:sp>
      <p:sp>
        <p:nvSpPr>
          <p:cNvPr id="98306" name="文本占位符 87042"/>
          <p:cNvSpPr>
            <a:spLocks noGrp="1" noChangeArrowheads="1"/>
          </p:cNvSpPr>
          <p:nvPr>
            <p:ph idx="1"/>
          </p:nvPr>
        </p:nvSpPr>
        <p:spPr/>
        <p:txBody>
          <a:bodyPr/>
          <a:lstStyle/>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Char char="l"/>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下面的代码首先生成包含1000个随机字符的字符串，然后统计每个字符的出现次数。</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endPar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string</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random</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 string.ascii_letters + string.digits + string.punctuation</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'abcdefghijklmnopqrstuvwxyzABCDEFGHIJKLMNOPQRSTUVWXYZ0123456789!"#$%&amp;\'()*+,-./:;&lt;=&gt;?@[\\]^_`{|}~'</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y = [random.choice(x) for i in range(1000)]</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z = ''.join(y)</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d = dict()</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ch in z:</a:t>
            </a:r>
          </a:p>
          <a:p>
            <a:pPr marL="342900" marR="0" lvl="0" indent="-342900" algn="l" defTabSz="914400" rtl="0" eaLnBrk="0" fontAlgn="base" latinLnBrk="0" hangingPunct="0">
              <a:lnSpc>
                <a:spcPct val="80000"/>
              </a:lnSpc>
              <a:spcBef>
                <a:spcPts val="20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d[ch] = d.get(ch, 0) + 1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88065"/>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2.3.4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字典应用案例</a:t>
            </a:r>
          </a:p>
        </p:txBody>
      </p:sp>
      <p:sp>
        <p:nvSpPr>
          <p:cNvPr id="88067" name="文本占位符 88066"/>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也可以使用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collections</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模块的</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defaultdict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类来实现该功能。</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string</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random</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 string.ascii_letters + string.digits + string.punctuation</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y = [random.choice(x) for i in range(1000)]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z = ''.join(y)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from collections import defaultdict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frequences = defaultdict(int)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frequences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defaultdict(&lt;type 'int'&gt;,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item in z:</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frequences[item] +=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frequences.items()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5361"/>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2.1.1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列表创建与删除</a:t>
            </a:r>
          </a:p>
        </p:txBody>
      </p:sp>
      <p:sp>
        <p:nvSpPr>
          <p:cNvPr id="15363" name="文本占位符 15362"/>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2.x</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处理大数据或较大循环范围时，建议使用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xrange()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函数来控制循环次数或处理范围，以获得更高的效率。例如下面的</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 2.7.11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代码对</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range()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和</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xrange()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的运行效率进行了简单的对比。</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import 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import math</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start = time.time()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for j in range(100000000):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print time.time()-start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start = time.time()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for j in xrange(100000000):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print time.time()-start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上面的代码运行结果为</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15.7339999676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11.7339999676</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89089"/>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2.3.4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字典应用案例</a:t>
            </a:r>
          </a:p>
        </p:txBody>
      </p:sp>
      <p:sp>
        <p:nvSpPr>
          <p:cNvPr id="89091" name="文本占位符 89090"/>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collections</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模块的</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Counter</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类可以快速实现这个功能，并且能够其他需要，例如查找出现次数最多的元素。下面的代码演示了</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Counter</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类的用法：</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from collections import Counter</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frequences = Counter(z)</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frequences.items()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frequences.most_common(1)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 22)]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frequences.most_common(3)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 22), (';', 18), ('`', 17)]</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90113"/>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2.3.4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字典应用案例</a:t>
            </a:r>
          </a:p>
        </p:txBody>
      </p:sp>
      <p:sp>
        <p:nvSpPr>
          <p:cNvPr id="90115" name="文本占位符 90114"/>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Counter对象用法示例</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 Tally occurrences of words in a list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cnt = Counter()</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for word in ['red', 'blue', 'red', 'green', 'blue', 'blue']: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cnt[word] +=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cnt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Counter({'blue': 3, 'red': 2, 'green':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 Find the ten most common words in Hamlet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import re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words = re.findall(r'\w+', open('hamlet.txt').read().lower())</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Counter(words).most_common(10)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[('the', 1143), ('and', 966), ('to', 762), ('of', 669), ('i', 631), ('you', 554),  ('a', 546), ('my', 514), ('hamlet', 471), ('in', 451)]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91137"/>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2.3.5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有序字典</a:t>
            </a:r>
          </a:p>
        </p:txBody>
      </p:sp>
      <p:sp>
        <p:nvSpPr>
          <p:cNvPr id="91139" name="文本占位符 91138"/>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内置字典是无序的，前面的示例很好地说明了这个问题。如果需要一个可以记住元素插入顺序的字典，可以使用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collections.OrderedDict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。例如下面的代码：</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 dict() #</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无序字典</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x['a'] =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x['b'] = 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x['c'] = 8</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 5, 'c': 8, 'a':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collections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 collections.OrderedDict() #</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有序字典</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x['a'] =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x['b'] = 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x['c'] = 8</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OrderedDict([('a', 3), ('b', 5), ('c', 8)])</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9216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2.3.6 字典推导式</a:t>
            </a:r>
          </a:p>
        </p:txBody>
      </p:sp>
      <p:sp>
        <p:nvSpPr>
          <p:cNvPr id="103426" name="文本占位符 92162"/>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 = {x:x.strip() for x in ('  he  ', 'she    ', '    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he  ': 'he', '    I': 'I', 'she    ': 'she'}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for k, v in s.items():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print(k, ':', v)</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he   : he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I : 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she     : she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9318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集合</a:t>
            </a:r>
          </a:p>
        </p:txBody>
      </p:sp>
      <p:sp>
        <p:nvSpPr>
          <p:cNvPr id="104450" name="文本占位符 93186"/>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集合是无序可变序列，使用一对大括号界定，元素不可重复。</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9420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2.4</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.1</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集合的创建与删除</a:t>
            </a:r>
          </a:p>
        </p:txBody>
      </p:sp>
      <p:sp>
        <p:nvSpPr>
          <p:cNvPr id="105474" name="文本占位符 94210"/>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直接将集合赋值给变量</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a={3,5}</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a.add(7)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set([3, 5, 7])</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将其他类型数据转换为集合</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a_set=set(range(8,14))</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set([8, 9, 10, 11, 12, 13])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b_set=set([0,1,2,3,0,1,2,3,7,8])</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b_set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set([0, 1, 2, 3, 7, 8])</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c_set = set()</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#空集合</a:t>
            </a:r>
            <a:endPar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c_set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a:t>
            </a: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删除整个集合</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95233"/>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x-none"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2.4</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.1</a:t>
            </a:r>
            <a:r>
              <a:rPr kumimoji="0" lang="en-US" altLang="x-none"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集合的创建与删除</a:t>
            </a:r>
          </a:p>
        </p:txBody>
      </p:sp>
      <p:sp>
        <p:nvSpPr>
          <p:cNvPr id="95235" name="文本占位符 95234"/>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当不再使用某个集合时，可以使用</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del</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命令删除整个集合。另外，也可以使用集合对象的</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pop()</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方法弹出并删除其中一个元素，或者使用集合对象的</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remove()</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方法直接删除指定元素，以及使用集合对象的</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clear()</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方法清空集合删除所有元素。</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a={1, 4, 2,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a.pop()</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set([2, 3,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a.pop()</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set([3,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a.add(2)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set([2, 3,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a.remove(3) #</a:t>
            </a: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删除指定元素</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set([2,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a.pop(2) #pop()</a:t>
            </a:r>
            <a:r>
              <a:rPr kumimoji="0" lang="zh-CN" altLang="en-US"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方法不接收参数</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TypeError: pop() takes no arguments (1 given)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9625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2.4.2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集合操作</a:t>
            </a:r>
          </a:p>
        </p:txBody>
      </p:sp>
      <p:sp>
        <p:nvSpPr>
          <p:cNvPr id="107522" name="文本占位符 96258"/>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en-GB"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集合支持交集、并集、差集等运算</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a_set.union(b_set)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set([0, 1, 2, 3, 7, 8, 9, 10, 11, 12, 13])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set([8, 9, 10, 11, 12, 13])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b_set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set([0, 1, 2, 3, 7, 8])</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a_set&amp;b_set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set([8])</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a_set.intersection(b_set)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set([8])</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a_set.difference(b_set)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set([9, 10, 11, 12, 13])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a_set.symmetric_difference(b_set)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set([0, 1, 2, 3, 7, 9, 10, 11, 12, 13])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a_set^b_set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set([0, 1, 2, 3, 7, 9, 10, 11, 12, 13])</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9728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2.4.2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集合操作</a:t>
            </a:r>
          </a:p>
        </p:txBody>
      </p:sp>
      <p:sp>
        <p:nvSpPr>
          <p:cNvPr id="108546" name="文本占位符 97282"/>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使用集合快速提取序列中单一元素</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import random</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listRandom = [random.choice(range(10000)) for i in range(100)]</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noRepeat = []</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for i in listRandom :</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if i not in noRepeat :</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noRepeat.append(i)</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len(listRandom)</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len(noRepeat)</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&gt;&gt;&gt;newSet = set(listRandom)</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9830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2.4.3 集合推导式</a:t>
            </a:r>
          </a:p>
        </p:txBody>
      </p:sp>
      <p:sp>
        <p:nvSpPr>
          <p:cNvPr id="109570" name="文本占位符 98306"/>
          <p:cNvSpPr>
            <a:spLocks noGrp="1" noChangeArrowheads="1"/>
          </p:cNvSpPr>
          <p:nvPr>
            <p:ph idx="1"/>
          </p:nvPr>
        </p:nvSpPr>
        <p:spPr/>
        <p:txBody>
          <a:bodyPr/>
          <a:lstStyle/>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 = {x.strip() for x in ('  he  ', 'she    ', '    I')}</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{'I', 'she', 'he'}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6385"/>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2.1.1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列表创建与删除</a:t>
            </a:r>
          </a:p>
        </p:txBody>
      </p:sp>
      <p:sp>
        <p:nvSpPr>
          <p:cNvPr id="16387" name="文本占位符 16386"/>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当不再使用时，使用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del</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命令删除整个列表，如果列表对象所指向的值不再有其他对象指向，</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将同时删除该值。</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del a_list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a_list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Traceback (most recent call last):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File "&lt;pyshell#6&gt;", line 1, in &lt;module&gt;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a_list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NameError: name 'a_list' is not defined</a:t>
            </a:r>
          </a:p>
          <a:p>
            <a:pPr marL="0" marR="0" lvl="0" indent="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9932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再谈内置方法</a:t>
            </a: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sorted()</a:t>
            </a:r>
          </a:p>
        </p:txBody>
      </p:sp>
      <p:sp>
        <p:nvSpPr>
          <p:cNvPr id="110594" name="文本占位符 99330"/>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列表对象提供了</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sort()</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方法支持原地排序，而内置函数</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sorted()</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返回新的列表，并不对原列表进行任何修改。除此之外，</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sorted()</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方法还可以对元组、字典进行排序，并且借助于其</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key</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参数（</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 3.x</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sorted()</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方法没有</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参数）可以实现更加复杂的排序。</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需要注意的是，</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 2.x</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中内置方法</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sorted()</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cmp</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参数会被处理多次，而</a:t>
            </a:r>
            <a:r>
              <a:rPr kumimoji="0" lang="en-US" altLang="zh-CN"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key</a:t>
            </a:r>
            <a:r>
              <a:rPr kumimoji="0" lang="zh-CN" altLang="en-US" sz="2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参数只会被处理一次，具有更高的速度。</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00353"/>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再谈内置方法</a:t>
            </a: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sorted()</a:t>
            </a:r>
          </a:p>
        </p:txBody>
      </p:sp>
      <p:sp>
        <p:nvSpPr>
          <p:cNvPr id="111618" name="文本占位符 100354"/>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persons = [{'name':'Dong', 'age':37}, {'name':'Zhang', 'age':40}, {'name':'Li', 'age':50}, {'name':'Dong', 'age':43}]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print(persons)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[{'age': 37, 'name': 'Dong'}, {'age': 40, 'name': 'Zhang'}, {'age': 50, 'name': 'Li'}, {'age': 43, 'name': 'Dong'}]</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key</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来指定排序依据，先按姓名升序排序，姓名相同的按年龄降序排序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print(sorted(persons, key=lambda x:(x['name'], -x['age'])))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[{'age': 43, 'name': 'Dong'}, {'age': 37, 'name': 'Dong'}, {'age': 50, 'name': 'Li'}, {'age': 40, 'name': 'Zhang'}]</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0137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再谈内置方法</a:t>
            </a: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sorted()</a:t>
            </a:r>
          </a:p>
        </p:txBody>
      </p:sp>
      <p:sp>
        <p:nvSpPr>
          <p:cNvPr id="112642" name="文本占位符 101378"/>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from timeit import Timer</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在</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 2.7.11</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中比较</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sorted()</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方法的</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key</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参数与</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cmp</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参数对排序速度的影响</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Timer(stmt='sorted(xs, key=lambda x: x[1])', setup='xs=range(100); xs=zip(xs, xs); ').timeit(100000)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1.930681312803035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Timer(stmt='sorted(xs, cmp=lambda a, b: cmp(a[1], b[1]))', setup='xs=range(100);xs=zip(xs, xs); ').timeit(100000)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3.0562786705272416</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0240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再谈内置方法</a:t>
            </a: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sorted()</a:t>
            </a:r>
          </a:p>
        </p:txBody>
      </p:sp>
      <p:sp>
        <p:nvSpPr>
          <p:cNvPr id="113666" name="文本占位符 102402"/>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phonebook = {'Linda':'7750', 'Bob':'9345', 'Carol':'5834'}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from operator import itemgetter</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sorted(phonebook.items(), key=itemgetter(1)) #</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按字典中元素值进行排序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[('Carol', '5834'), ('Linda', '7750'), ('Bob', '9345')]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sorted(phonebook.items(), key=itemgetter(0)) #</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按字典中元素的键进行排序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[('Bob', '9345'), ('Carol', '5834'), ('Linda', '7750')]</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0342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再谈内置方法</a:t>
            </a: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sorted()</a:t>
            </a:r>
          </a:p>
        </p:txBody>
      </p:sp>
      <p:sp>
        <p:nvSpPr>
          <p:cNvPr id="114690" name="文本占位符 103426"/>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gameresult = [['Bob', 95.0, 'A'], ['Alan', 86.0, 'C'], ['Mandy', 83.5, 'A'], ['Rob', 89.3, 'E']]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sorted(gameresult, key=itemgetter(0, 1))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按姓名升序，姓名相同按分数升序排序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[['Alan', 86.0, 'C'], ['Bob', 95.0, 'A'], ['Mandy', 83.5, 'A'], ['Rob', 89.3, 'E']]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sorted(gameresult, key=itemgetter(1, 0))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按分数升序，分数相同的按姓名升序排序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[['Mandy', 83.5, 'A'], ['Alan', 86.0, 'C'], ['Rob', 89.3, 'E'], ['Bob', 95.0,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sorted(gameresult, key=itemgetter(2, 0)) #</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按等级升序，等级相同的按姓名升序排序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[['Bob', 95.0, 'A'], ['Mandy', 83.5, 'A'], ['Alan', 86.0, 'C'], ['Rob', 89.3, 'E']]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04449"/>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2.5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再谈内置方法</a:t>
            </a:r>
            <a:r>
              <a:rPr kumimoji="0" lang="en-US"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sorted()</a:t>
            </a:r>
          </a:p>
        </p:txBody>
      </p:sp>
      <p:sp>
        <p:nvSpPr>
          <p:cNvPr id="115714" name="文本占位符 104450"/>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gameresult = [{'name':'Bob', 'wins':10, 'losses':3, 'rating':75.0},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{'name':'David', 'wins':3, 'losses':5, 'rating':57.0},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{'name':'Carol', 'wins':4, 'losses':5, 'rating':57.0},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{'name':'Patty', 'wins':9, 'losses':3, 'rating':72.8}]</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sorted(gameresult, key=itemgetter('wins', 'name'))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按’</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wins’</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升序，该值相同的按’</a:t>
            </a: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name’</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升序排序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[{'wins': 3, 'rating': 57.0, 'name': 'David', 'losses': 5}, {'wins': 4, 'rating': 57.0, 'name': 'Carol', 'losses': 5}, {'wins': 9, 'rating': 72.8, 'name': 'Patty', 'losses': 3}, {'wins': 10, 'rating': 75.0, 'name': 'Bob', 'losses': 3}]</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05473"/>
          <p:cNvSpPr>
            <a:spLocks noGrp="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2.5 </a:t>
            </a:r>
            <a:r>
              <a:rPr kumimoji="0" lang="zh-CN" altLang="en-US"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再谈内置方法</a:t>
            </a:r>
            <a:r>
              <a:rPr kumimoji="0" lang="en-US" altLang="zh-CN" sz="44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sorted()</a:t>
            </a:r>
          </a:p>
        </p:txBody>
      </p:sp>
      <p:sp>
        <p:nvSpPr>
          <p:cNvPr id="105475" name="文本占位符 105474"/>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以下代码演示如何根据另外一个列表的值来对当前列表元素进行排序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list1 = ["what", "I'm", "sorting", "by"]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list2 = ["something", "else", "to", "sort"]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pairs = zip(list1, list2)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pairs = sorted(pairs)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pairs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[("I'm", 'else'), ('by', 'sort'), ('sorting', 'to'), ('what', 'something')]</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result = [x[1] for x in pairs]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result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 'sort', 'to', 'something']</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06497"/>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其他数据结构</a:t>
            </a:r>
          </a:p>
        </p:txBody>
      </p:sp>
      <p:sp>
        <p:nvSpPr>
          <p:cNvPr id="117762" name="文本占位符 10649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在</a:t>
            </a:r>
            <a:r>
              <a:rPr kumimoji="0" 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中，除了基本序列之外，还有其他一些常用的数据结构，如堆、栈、队列、树、图等等。</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有些结构</a:t>
            </a:r>
            <a:r>
              <a:rPr kumimoji="0" 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Python</a:t>
            </a:r>
            <a:r>
              <a:rPr kumimoji="0" lang="zh-CN" alt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已经提供，而有些则需要自己利用基本数据结构来实现。</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07521"/>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.1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堆</a:t>
            </a:r>
          </a:p>
        </p:txBody>
      </p:sp>
      <p:sp>
        <p:nvSpPr>
          <p:cNvPr id="118786" name="文本占位符 107522"/>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import heapq</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import random</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data=range(10)</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data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[0, 1, 2, 3, 4, 5, 6, 7, 8, 9]</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random.choice(data)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9</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random.choice(data)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random.choice(data)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random.shuffle(data)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data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[6, 1, 3, 4, 9, 0, 5, 2, 8, 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heap=[]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for n in data: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	heapq.heappush(heap,n)</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&gt;&gt;&gt; heap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GB"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[0, 2, 1, 4, 7, 3, 5, 6, 8, 9]</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08545"/>
          <p:cNvSpPr>
            <a:spLocks noGrp="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2.</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6</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.1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堆</a:t>
            </a:r>
          </a:p>
        </p:txBody>
      </p:sp>
      <p:sp>
        <p:nvSpPr>
          <p:cNvPr id="119810" name="文本占位符 108546"/>
          <p:cNvSpPr>
            <a:spLocks noGrp="1" noChangeArrowheads="1"/>
          </p:cNvSpPr>
          <p:nvPr>
            <p:ph idx="1"/>
          </p:nvPr>
        </p:nvSpPr>
        <p:spPr/>
        <p:txBody>
          <a:bodyPr/>
          <a:lstStyle/>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heapq.heappush(heap,0.5)</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heap</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 0.5, 1, 4, 2, 3, 5, 6, 8, 9, 7]</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heapq.heappop(heap)</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heapq.heappop(heap)</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0.5</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heapq.heappop(heap)</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myheap=[1,2,3,5,7,8,9,4,10,333]</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heapq.heapify(myheap)</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myheap</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2, 3, 4, 7, 8, 9, 5, 10, 333]</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heapq.heapreplace(myheap,6)</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myheap</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 4, 3, 5, 7, 8, 9, 6, 10, 333]</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heapq.nlargest(3, myheap) #</a:t>
            </a:r>
            <a:r>
              <a:rPr kumimoji="0" lang="zh-CN" altLang="en-US"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返回前</a:t>
            </a: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r>
              <a:rPr kumimoji="0" lang="zh-CN" altLang="en-US"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个最大的元素</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[333, 10, 9]</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heapq.nsmallest(3, myheap) #</a:t>
            </a:r>
            <a:r>
              <a:rPr kumimoji="0" lang="zh-CN" altLang="en-US"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返回前</a:t>
            </a: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r>
              <a:rPr kumimoji="0" lang="zh-CN" altLang="en-US"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个最小的元素</a:t>
            </a:r>
          </a:p>
          <a:p>
            <a:pPr marL="342900" marR="0" lvl="0" indent="-342900" algn="l" defTabSz="914400" rtl="0" eaLnBrk="0" fontAlgn="base" latinLnBrk="0" hangingPunct="0">
              <a:lnSpc>
                <a:spcPct val="100000"/>
              </a:lnSpc>
              <a:spcBef>
                <a:spcPts val="100"/>
              </a:spcBef>
              <a:spcAft>
                <a:spcPct val="0"/>
              </a:spcAft>
              <a:buClr>
                <a:schemeClr val="hlink"/>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 3, 4]</a:t>
            </a:r>
          </a:p>
        </p:txBody>
      </p:sp>
    </p:spTree>
  </p:cSld>
  <p:clrMapOvr>
    <a:masterClrMapping/>
  </p:clrMapOvr>
</p:sld>
</file>

<file path=ppt/theme/theme1.xml><?xml version="1.0" encoding="utf-8"?>
<a:theme xmlns:a="http://schemas.openxmlformats.org/drawingml/2006/main" name="1_Orbit">
  <a:themeElements>
    <a:clrScheme name="">
      <a:dk1>
        <a:srgbClr val="FFFFFF"/>
      </a:dk1>
      <a:lt1>
        <a:srgbClr val="19191D"/>
      </a:lt1>
      <a:dk2>
        <a:srgbClr val="DDDDDD"/>
      </a:dk2>
      <a:lt2>
        <a:srgbClr val="6D776E"/>
      </a:lt2>
      <a:accent1>
        <a:srgbClr val="0099CC"/>
      </a:accent1>
      <a:accent2>
        <a:srgbClr val="939EA9"/>
      </a:accent2>
      <a:accent3>
        <a:srgbClr val="AAAAAA"/>
      </a:accent3>
      <a:accent4>
        <a:srgbClr val="DCDCDC"/>
      </a:accent4>
      <a:accent5>
        <a:srgbClr val="AACAE2"/>
      </a:accent5>
      <a:accent6>
        <a:srgbClr val="838D97"/>
      </a:accent6>
      <a:hlink>
        <a:srgbClr val="FFCC00"/>
      </a:hlink>
      <a:folHlink>
        <a:srgbClr val="BD89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1_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1_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1_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1_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1_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1_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
      <a:clrScheme name="1_Orbit 10">
        <a:dk1>
          <a:srgbClr val="010199"/>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1">
        <a:dk1>
          <a:srgbClr val="000050"/>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2">
        <a:dk1>
          <a:srgbClr val="6D776E"/>
        </a:dk1>
        <a:lt1>
          <a:srgbClr val="FFFFFF"/>
        </a:lt1>
        <a:dk2>
          <a:srgbClr val="19191D"/>
        </a:dk2>
        <a:lt2>
          <a:srgbClr val="DDDDDD"/>
        </a:lt2>
        <a:accent1>
          <a:srgbClr val="0099CC"/>
        </a:accent1>
        <a:accent2>
          <a:srgbClr val="939EA9"/>
        </a:accent2>
        <a:accent3>
          <a:srgbClr val="ABABAB"/>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TCPIP_Chapter 1 Introduction</Template>
  <TotalTime>759</TotalTime>
  <Words>10318</Words>
  <Application>Microsoft Office PowerPoint</Application>
  <PresentationFormat>全屏显示(4:3)</PresentationFormat>
  <Paragraphs>1201</Paragraphs>
  <Slides>112</Slides>
  <Notes>0</Notes>
  <HiddenSlides>0</HiddenSlides>
  <MMClips>0</MMClips>
  <ScaleCrop>false</ScaleCrop>
  <HeadingPairs>
    <vt:vector size="4" baseType="variant">
      <vt:variant>
        <vt:lpstr>主题</vt:lpstr>
      </vt:variant>
      <vt:variant>
        <vt:i4>1</vt:i4>
      </vt:variant>
      <vt:variant>
        <vt:lpstr>幻灯片标题</vt:lpstr>
      </vt:variant>
      <vt:variant>
        <vt:i4>112</vt:i4>
      </vt:variant>
    </vt:vector>
  </HeadingPairs>
  <TitlesOfParts>
    <vt:vector size="113" baseType="lpstr">
      <vt:lpstr>1_Orbit</vt:lpstr>
      <vt:lpstr>Python编程</vt:lpstr>
      <vt:lpstr>第2章 Python序列</vt:lpstr>
      <vt:lpstr>PowerPoint 演示文稿</vt:lpstr>
      <vt:lpstr>2.1  列表</vt:lpstr>
      <vt:lpstr>列表方法</vt:lpstr>
      <vt:lpstr>2.1.1 列表创建与删除</vt:lpstr>
      <vt:lpstr>2.1.1 列表创建与删除</vt:lpstr>
      <vt:lpstr>2.1.1 列表创建与删除</vt:lpstr>
      <vt:lpstr>2.1.1 列表创建与删除</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2.1.3 列表元素的删除</vt:lpstr>
      <vt:lpstr>2.1.3 列表元素的删除</vt:lpstr>
      <vt:lpstr>2.1.3 列表元素的删除</vt:lpstr>
      <vt:lpstr>2.1.3 列表元素的删除</vt:lpstr>
      <vt:lpstr>2.1.3 列表元素的删除</vt:lpstr>
      <vt:lpstr>2.1.3 列表元素的删除</vt:lpstr>
      <vt:lpstr>2.1.3 列表元素的删除</vt:lpstr>
      <vt:lpstr>2.1.4 列表元素访问与计数</vt:lpstr>
      <vt:lpstr>2.1.4 列表元素访问与计数</vt:lpstr>
      <vt:lpstr>2.1.4 列表元素访问与计数</vt:lpstr>
      <vt:lpstr>2.1.5 成员资格判断</vt:lpstr>
      <vt:lpstr>2.1.6 切片操作</vt:lpstr>
      <vt:lpstr>2.1.6 切片操作</vt:lpstr>
      <vt:lpstr>2.1.6 切片操作</vt:lpstr>
      <vt:lpstr>2.1.6 切片操作</vt:lpstr>
      <vt:lpstr>2.1.6 切片操作</vt:lpstr>
      <vt:lpstr>2.1.6 切片操作</vt:lpstr>
      <vt:lpstr>2.1.7 列表排序</vt:lpstr>
      <vt:lpstr>2.1.7 列表排序</vt:lpstr>
      <vt:lpstr>2.1.7 列表排序</vt:lpstr>
      <vt:lpstr>2.1.7 列表排序</vt:lpstr>
      <vt:lpstr>2.1.8 用于序列操作的常用内置函数</vt:lpstr>
      <vt:lpstr>2.1.8 用于序列操作的常用内置函数</vt:lpstr>
      <vt:lpstr>2.1.8 用于序列操作的常用内置函数</vt:lpstr>
      <vt:lpstr>2.1.8 用于序列操作的常用内置函数</vt:lpstr>
      <vt:lpstr>2.1.8 用于序列操作的常用内置函数</vt:lpstr>
      <vt:lpstr>2.1.8 用于序列操作的常用内置函数</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2.2 元组</vt:lpstr>
      <vt:lpstr>2.2.1 元组创建与删除</vt:lpstr>
      <vt:lpstr>2.2.1 元组创建与删除</vt:lpstr>
      <vt:lpstr>2.2.2 元组与列表的区别</vt:lpstr>
      <vt:lpstr>2.2.2 元组的优点</vt:lpstr>
      <vt:lpstr>2.2.3 序列解包</vt:lpstr>
      <vt:lpstr>2.2.3 序列解包</vt:lpstr>
      <vt:lpstr>2.2.3 序列解包</vt:lpstr>
      <vt:lpstr>2.2.4 生成器推导式</vt:lpstr>
      <vt:lpstr>2.2.4 生成器推导式</vt:lpstr>
      <vt:lpstr>2.3 字典</vt:lpstr>
      <vt:lpstr>2.3.1 字典创建与删除</vt:lpstr>
      <vt:lpstr>2.3.1 字典创建与删除</vt:lpstr>
      <vt:lpstr>2.3.1 字典创建与删除</vt:lpstr>
      <vt:lpstr>2.3.2 字典元素的读取</vt:lpstr>
      <vt:lpstr>2.3.2 字典元素的读取</vt:lpstr>
      <vt:lpstr>2.3.2 字典元素的读取</vt:lpstr>
      <vt:lpstr>2.3.2 字典元素的读取</vt:lpstr>
      <vt:lpstr>2.3.3 字典元素的添加与修改</vt:lpstr>
      <vt:lpstr>2.3.3 字典元素的添加与修改</vt:lpstr>
      <vt:lpstr>2.3.3 字典元素的添加与修改</vt:lpstr>
      <vt:lpstr>2.3.4 字典应用案例</vt:lpstr>
      <vt:lpstr>2.3.4 字典应用案例</vt:lpstr>
      <vt:lpstr>2.3.4 字典应用案例</vt:lpstr>
      <vt:lpstr>2.3.4 字典应用案例</vt:lpstr>
      <vt:lpstr>2.3.5 有序字典</vt:lpstr>
      <vt:lpstr>2.3.6 字典推导式</vt:lpstr>
      <vt:lpstr>2.4 集合</vt:lpstr>
      <vt:lpstr>2.4.1 集合的创建与删除</vt:lpstr>
      <vt:lpstr>2.4.1 集合的创建与删除</vt:lpstr>
      <vt:lpstr>2.4.2 集合操作</vt:lpstr>
      <vt:lpstr>2.4.2 集合操作</vt:lpstr>
      <vt:lpstr>2.4.3 集合推导式</vt:lpstr>
      <vt:lpstr>2.5 再谈内置方法sorted()</vt:lpstr>
      <vt:lpstr>2.5 再谈内置方法sorted()</vt:lpstr>
      <vt:lpstr>2.5 再谈内置方法sorted()</vt:lpstr>
      <vt:lpstr>2.5 再谈内置方法sorted()</vt:lpstr>
      <vt:lpstr>2.5 再谈内置方法sorted()</vt:lpstr>
      <vt:lpstr>2.5 再谈内置方法sorted()</vt:lpstr>
      <vt:lpstr>2.5 再谈内置方法sorted()</vt:lpstr>
      <vt:lpstr>2.6 其他数据结构</vt:lpstr>
      <vt:lpstr>2.6.1 堆</vt:lpstr>
      <vt:lpstr>2.6.1 堆</vt:lpstr>
      <vt:lpstr>2.6.2 队列</vt:lpstr>
      <vt:lpstr>2.6.2 队列</vt:lpstr>
      <vt:lpstr>2.6.2 队列</vt:lpstr>
      <vt:lpstr>2.6.2 队列</vt:lpstr>
      <vt:lpstr>2.6.2 队列</vt:lpstr>
      <vt:lpstr>2.6.3 栈</vt:lpstr>
      <vt:lpstr>2.6.3 栈</vt:lpstr>
      <vt:lpstr>2.6.3 栈</vt:lpstr>
      <vt:lpstr>2.6.3 栈</vt:lpstr>
      <vt:lpstr>2.6.4 链表</vt:lpstr>
      <vt:lpstr>2.6.5 二叉树</vt:lpstr>
      <vt:lpstr>2.6.5 二叉树</vt:lpstr>
      <vt:lpstr>2.6.6 有向图</vt:lpstr>
    </vt:vector>
  </TitlesOfParts>
  <Company>电子科技大学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TCP/IP协议原理</dc:title>
  <dc:subject>1-3章</dc:subject>
  <dc:creator>吴凡</dc:creator>
  <dc:description>引言、模型、底层网络技术</dc:description>
  <cp:lastModifiedBy>zhangzhen</cp:lastModifiedBy>
  <cp:revision>233</cp:revision>
  <dcterms:created xsi:type="dcterms:W3CDTF">2003-01-21T09:43:48Z</dcterms:created>
  <dcterms:modified xsi:type="dcterms:W3CDTF">2016-10-14T01:59:02Z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