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256" r:id="rId2"/>
    <p:sldId id="342"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99CC"/>
    <a:srgbClr val="00FF00"/>
    <a:srgbClr val="CC3300"/>
    <a:srgbClr val="FF0066"/>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30"/>
  </p:normalViewPr>
  <p:slideViewPr>
    <p:cSldViewPr showGuides="1">
      <p:cViewPr>
        <p:scale>
          <a:sx n="75" d="100"/>
          <a:sy n="75" d="100"/>
        </p:scale>
        <p:origin x="-1008" y="-58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56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页眉占位符 9217"/>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日期占位符 9218"/>
          <p:cNvSpPr>
            <a:spLocks noGrp="1"/>
          </p:cNvSpPr>
          <p:nvPr>
            <p:ph type="dt" sz="quarter"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20" name="页脚占位符 9219"/>
          <p:cNvSpPr>
            <a:spLocks noGrp="1"/>
          </p:cNvSpPr>
          <p:nvPr>
            <p:ph type="ftr" sz="quarter" idx="2"/>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灯片编号占位符 9220"/>
          <p:cNvSpPr>
            <a:spLocks noGrp="1"/>
          </p:cNvSpPr>
          <p:nvPr>
            <p:ph type="sldNum" sz="quarter" idx="3"/>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57777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页眉占位符 8193"/>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日期占位符 8194"/>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6804" name="幻灯片图像占位符 819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8196"/>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8198" name="页脚占位符 8197"/>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灯片编号占位符 8198"/>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22489742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6130" name="标题 176129"/>
          <p:cNvSpPr>
            <a:spLocks noGrp="1"/>
          </p:cNvSpPr>
          <p:nvPr>
            <p:ph type="ctrTitle" sz="quarter"/>
          </p:nvPr>
        </p:nvSpPr>
        <p:spPr>
          <a:xfrm>
            <a:off x="685800" y="1873250"/>
            <a:ext cx="7772400" cy="1555750"/>
          </a:xfrm>
          <a:prstGeom prst="rect">
            <a:avLst/>
          </a:prstGeom>
          <a:noFill/>
          <a:ln w="9525">
            <a:noFill/>
            <a:miter/>
          </a:ln>
        </p:spPr>
        <p:txBody>
          <a:bodyPr/>
          <a:lstStyle>
            <a:lvl1pPr lvl="0">
              <a:defRPr sz="4800" kern="1200"/>
            </a:lvl1pPr>
          </a:lstStyle>
          <a:p>
            <a:pPr lvl="0"/>
            <a:r>
              <a:rPr lang="zh-CN" altLang="en-US" noProof="1"/>
              <a:t>单击此处编辑母版标题样式</a:t>
            </a:r>
          </a:p>
        </p:txBody>
      </p:sp>
      <p:sp>
        <p:nvSpPr>
          <p:cNvPr id="176131" name="副标题 176130"/>
          <p:cNvSpPr>
            <a:spLocks noGrp="1"/>
          </p:cNvSpPr>
          <p:nvPr>
            <p:ph type="subTitle" sz="quarter"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7" name="日期占位符 176131"/>
          <p:cNvSpPr>
            <a:spLocks noGrp="1"/>
          </p:cNvSpPr>
          <p:nvPr>
            <p:ph type="dt" sz="quarter" idx="2"/>
          </p:nvPr>
        </p:nvSpPr>
        <p:spPr>
          <a:xfrm>
            <a:off x="457200" y="6284913"/>
            <a:ext cx="2133600" cy="457200"/>
          </a:xfrm>
          <a:prstGeom prst="rect">
            <a:avLst/>
          </a:prstGeom>
          <a:ln>
            <a:miter/>
          </a:ln>
        </p:spPr>
        <p:txBody>
          <a:bodyPr anchor="t"/>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6132"/>
          <p:cNvSpPr>
            <a:spLocks noGrp="1"/>
          </p:cNvSpPr>
          <p:nvPr>
            <p:ph type="ftr" sz="quarter" idx="3"/>
          </p:nvPr>
        </p:nvSpPr>
        <p:spPr>
          <a:xfrm>
            <a:off x="3124200" y="62849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6133"/>
          <p:cNvSpPr>
            <a:spLocks noGrp="1"/>
          </p:cNvSpPr>
          <p:nvPr>
            <p:ph type="sldNum" sz="quarter" idx="4"/>
          </p:nvPr>
        </p:nvSpPr>
        <p:spPr>
          <a:xfrm>
            <a:off x="6553200" y="62849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9594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52930" cy="59594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1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1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5106" name="标题 175105"/>
          <p:cNvSpPr>
            <a:spLocks noGrp="1"/>
          </p:cNvSpPr>
          <p:nvPr>
            <p:ph type="title"/>
          </p:nvPr>
        </p:nvSpPr>
        <p:spPr>
          <a:xfrm>
            <a:off x="457200" y="277813"/>
            <a:ext cx="8229600" cy="1139825"/>
          </a:xfrm>
          <a:prstGeom prst="rect">
            <a:avLst/>
          </a:prstGeom>
          <a:noFill/>
          <a:ln w="9525">
            <a:noFill/>
            <a:miter/>
          </a:ln>
        </p:spPr>
        <p:txBody>
          <a:bodyPr anchor="ctr" anchorCtr="1"/>
          <a:lstStyle/>
          <a:p>
            <a:pPr lvl="0"/>
            <a:r>
              <a:rPr lang="zh-CN" altLang="en-US" noProof="1"/>
              <a:t>单击此处编辑母版标题样式</a:t>
            </a:r>
          </a:p>
        </p:txBody>
      </p:sp>
      <p:sp>
        <p:nvSpPr>
          <p:cNvPr id="175107" name="文本占位符 175106"/>
          <p:cNvSpPr>
            <a:spLocks noGrp="1"/>
          </p:cNvSpPr>
          <p:nvPr>
            <p:ph type="body" idx="1"/>
          </p:nvPr>
        </p:nvSpPr>
        <p:spPr>
          <a:xfrm>
            <a:off x="457200" y="1600200"/>
            <a:ext cx="8229600" cy="4637088"/>
          </a:xfrm>
          <a:prstGeom prst="rect">
            <a:avLst/>
          </a:prstGeom>
          <a:noFill/>
          <a:ln w="9525">
            <a:noFill/>
            <a:miter/>
          </a:ln>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5108" name="日期占位符 175107"/>
          <p:cNvSpPr>
            <a:spLocks noGrp="1"/>
          </p:cNvSpPr>
          <p:nvPr>
            <p:ph type="dt" sz="half" idx="2"/>
          </p:nvPr>
        </p:nvSpPr>
        <p:spPr>
          <a:xfrm>
            <a:off x="457200" y="6500813"/>
            <a:ext cx="2133600" cy="457200"/>
          </a:xfrm>
          <a:prstGeom prst="rect">
            <a:avLst/>
          </a:prstGeom>
          <a:noFill/>
          <a:ln w="9525">
            <a:noFill/>
            <a:miter/>
          </a:ln>
        </p:spPr>
        <p:txBody>
          <a:bodyPr/>
          <a:lstStyle>
            <a:lvl1pPr>
              <a:defRPr sz="1000" noProof="1" dirty="0">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75109" name="页脚占位符 175108"/>
          <p:cNvSpPr>
            <a:spLocks noGrp="1"/>
          </p:cNvSpPr>
          <p:nvPr>
            <p:ph type="ftr" sz="quarter" idx="3"/>
          </p:nvPr>
        </p:nvSpPr>
        <p:spPr>
          <a:xfrm>
            <a:off x="3124200" y="6500813"/>
            <a:ext cx="2895600" cy="457200"/>
          </a:xfrm>
          <a:prstGeom prst="rect">
            <a:avLst/>
          </a:prstGeom>
          <a:noFill/>
          <a:ln w="9525">
            <a:noFill/>
            <a:miter/>
          </a:ln>
        </p:spPr>
        <p:txBody>
          <a:bodyPr vert="horz" wrap="square" lIns="91440" tIns="45720" rIns="91440" bIns="45720" numCol="1" anchor="t" anchorCtr="0" compatLnSpc="1"/>
          <a:lstStyle>
            <a:lvl1pPr algn="ctr">
              <a:defRPr sz="10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t>TCP/IP Protocol Analysis</a:t>
            </a:r>
          </a:p>
        </p:txBody>
      </p:sp>
      <p:sp>
        <p:nvSpPr>
          <p:cNvPr id="175110" name="灯片编号占位符 175109"/>
          <p:cNvSpPr>
            <a:spLocks noGrp="1"/>
          </p:cNvSpPr>
          <p:nvPr>
            <p:ph type="sldNum" sz="quarter" idx="4"/>
          </p:nvPr>
        </p:nvSpPr>
        <p:spPr>
          <a:xfrm>
            <a:off x="6553200" y="6500813"/>
            <a:ext cx="2133600" cy="457200"/>
          </a:xfrm>
          <a:prstGeom prst="rect">
            <a:avLst/>
          </a:prstGeom>
          <a:noFill/>
          <a:ln w="9525">
            <a:noFill/>
            <a:miter/>
          </a:ln>
        </p:spPr>
        <p:txBody>
          <a:bodyPr vert="horz" wrap="square" lIns="91440" tIns="45720" rIns="91440" bIns="45720" numCol="1" anchor="t" anchorCtr="0" compatLnSpc="1"/>
          <a:lstStyle/>
          <a:p>
            <a:pPr lvl="0" algn="r" eaLnBrk="1" hangingPunct="1"/>
            <a:fld id="{9A0DB2DC-4C9A-4742-B13C-FB6460FD3503}" type="slidenum">
              <a:rPr lang="zh-CN" altLang="en-US" sz="1000" dirty="0"/>
              <a:t>‹#›</a:t>
            </a:fld>
            <a:endParaRPr lang="zh-CN" alt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b="1" kern="1200">
          <a:solidFill>
            <a:schemeClr val="tx1"/>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b="1"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2"/>
        </a:buClr>
        <a:buSzPct val="75000"/>
        <a:buFont typeface="Wingdings" panose="05000000000000000000" pitchFamily="2" charset="2"/>
        <a:buChar char="l"/>
        <a:defRPr sz="2800" b="1"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b="1"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tx1"/>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sz="quarter"/>
          </p:nvPr>
        </p:nvSpPr>
        <p:spPr>
          <a:xfrm>
            <a:off x="611188" y="1268413"/>
            <a:ext cx="7772400" cy="1555750"/>
          </a:xfrm>
        </p:spPr>
        <p:txBody>
          <a:bodyPr anchor="ctr"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Python</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编程</a:t>
            </a:r>
            <a:endParaRPr kumimoji="0" lang="zh-CN" altLang="en-US" sz="4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
        <p:nvSpPr>
          <p:cNvPr id="2051" name="副标题 2050"/>
          <p:cNvSpPr>
            <a:spLocks noGrp="1"/>
          </p:cNvSpPr>
          <p:nvPr>
            <p:ph type="subTitle" sz="quarter" idx="1"/>
          </p:nvPr>
        </p:nvSpPr>
        <p:spPr>
          <a:xfrm>
            <a:off x="1187450" y="3886200"/>
            <a:ext cx="6945313" cy="2279650"/>
          </a:xfrm>
        </p:spPr>
        <p:txBody>
          <a:bodyPr anchor="t"/>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张祯</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杭州电子科技</a:t>
            </a:r>
            <a:r>
              <a:rPr kumimoji="0" lang="zh-CN" altLang="en-US" sz="2800" b="1" i="0" u="none" strike="noStrike" kern="1200" cap="none" spc="0" normalizeH="0" baseline="0" noProof="1" smtClean="0">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大学网络空间安全学院</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E-mail:  zhangzhen@hdu.edu.cn</a:t>
            </a:r>
          </a:p>
          <a:p>
            <a:pPr marL="0" marR="0" lvl="0" indent="0" algn="ctr" defTabSz="914400" rtl="0" eaLnBrk="1" fontAlgn="base" latinLnBrk="0" hangingPunct="1">
              <a:lnSpc>
                <a:spcPct val="100000"/>
              </a:lnSpc>
              <a:spcBef>
                <a:spcPct val="50000"/>
              </a:spcBef>
              <a:spcAft>
                <a:spcPct val="0"/>
              </a:spcAft>
              <a:buClr>
                <a:schemeClr val="hlink"/>
              </a:buClr>
              <a:buSzPct val="75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p:txBody>
      </p:sp>
      <p:sp>
        <p:nvSpPr>
          <p:cNvPr id="2" name="TextBox 1"/>
          <p:cNvSpPr txBox="1"/>
          <p:nvPr/>
        </p:nvSpPr>
        <p:spPr>
          <a:xfrm>
            <a:off x="4954588" y="2636838"/>
            <a:ext cx="2519363" cy="52387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2016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Fall</a:t>
            </a:r>
            <a:endParaRPr kumimoji="0" lang="zh-CN" altLang="en-US" sz="2800" b="1" i="0" u="none" strike="noStrike" kern="1200" cap="none" spc="0" normalizeH="0" baseline="0" noProof="0" dirty="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764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4.1.1 字符串格式化</a:t>
            </a:r>
          </a:p>
        </p:txBody>
      </p:sp>
      <p:sp>
        <p:nvSpPr>
          <p:cNvPr id="28674" name="文本占位符 27650"/>
          <p:cNvSpPr>
            <a:spLocks noGrp="1" noChangeArrowheads="1"/>
          </p:cNvSpPr>
          <p:nvPr>
            <p:ph idx="1"/>
          </p:nvPr>
        </p:nvSpPr>
        <p:spPr>
          <a:xfrm>
            <a:off x="457200" y="1600200"/>
            <a:ext cx="8229600" cy="4925144"/>
          </a:xfrm>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3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常用格式字符</a:t>
            </a:r>
          </a:p>
        </p:txBody>
      </p:sp>
      <p:graphicFrame>
        <p:nvGraphicFramePr>
          <p:cNvPr id="2" name="表格 -1"/>
          <p:cNvGraphicFramePr/>
          <p:nvPr>
            <p:extLst>
              <p:ext uri="{D42A27DB-BD31-4B8C-83A1-F6EECF244321}">
                <p14:modId xmlns:p14="http://schemas.microsoft.com/office/powerpoint/2010/main" val="111675097"/>
              </p:ext>
            </p:extLst>
          </p:nvPr>
        </p:nvGraphicFramePr>
        <p:xfrm>
          <a:off x="958850" y="2290763"/>
          <a:ext cx="6757988" cy="4065581"/>
        </p:xfrm>
        <a:graphic>
          <a:graphicData uri="http://schemas.openxmlformats.org/drawingml/2006/table">
            <a:tbl>
              <a:tblPr firstRow="1" bandRow="1">
                <a:tableStyleId>{5940675A-B579-460E-94D1-54222C63F5DA}</a:tableStyleId>
              </a:tblPr>
              <a:tblGrid>
                <a:gridCol w="1524918"/>
                <a:gridCol w="5233070"/>
              </a:tblGrid>
              <a:tr h="213377">
                <a:tc>
                  <a:txBody>
                    <a:bodyPr/>
                    <a:lstStyle/>
                    <a:p>
                      <a:pPr marL="0" indent="0" algn="ctr">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格式字符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7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%s</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%c</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单个字符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二进制整数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%d</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十进制整数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%i</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十进制整数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八进制整数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十六进制整数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%F</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%F</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浮点数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4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867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4.1.1 字符串格式化</a:t>
            </a:r>
          </a:p>
        </p:txBody>
      </p:sp>
      <p:sp>
        <p:nvSpPr>
          <p:cNvPr id="29698" name="文本占位符 28674"/>
          <p:cNvSpPr>
            <a:spLocks noGrp="1" noChangeArrowheads="1"/>
          </p:cNvSpPr>
          <p:nvPr>
            <p:ph idx="1"/>
          </p:nvPr>
        </p:nvSpPr>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x=1235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so="%o" % 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so</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"2323"</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sh="%x" % 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sh</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"4d3"</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se="%e" % 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"1.235000e+03"</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chr(ord("3")+1)</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"%s"%65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"%s"%65333</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"65333"</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"%d"%"555"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Traceback (most recent call last):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"&lt;pyshell#19&gt;", line 1, in &lt;module&gt;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"%d"%"555"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TypeError: %d format: a number is required, not str</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3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969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4.1.1 字符串格式化</a:t>
            </a:r>
          </a:p>
        </p:txBody>
      </p:sp>
      <p:sp>
        <p:nvSpPr>
          <p:cNvPr id="30722" name="文本占位符 29698"/>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使用format方法进行格式化</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"The number {0:,} in hex is: {0:#x}, the number {1} in oct is {1:#o}".format(5555,55)</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"The number {1:,} in hex is: {1:#x}, the number {0} in oct is {0:#o}".format(5555,55)</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"my name is {name}, my age is {age}, and my QQ is {qq}".format(name = "Dong Fuguo",age = 37,</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qq</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"306467355")</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position = (5,8,13)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"X:{0[0]};Y:{0[1]};Z:{0[2]}".format(position)</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weather = [("Monday","rain"),("Tuesday","sunny"),("Wednesday", "sunny"),("Thursday","rain"),("Friday","Cloudy")]</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formatter = "Weather of '{0[0]}' is '{0[1]}'".format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item in map(formatter,weather):</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item</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072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0723" name="文本占位符 30722"/>
          <p:cNvSpPr>
            <a:spLocks noGrp="1"/>
          </p:cNvSpPr>
          <p:nvPr>
            <p:ph idx="1"/>
          </p:nvPr>
        </p:nvSpPr>
        <p:spPr/>
        <p:txBody>
          <a:bodyPr/>
          <a:lstStyle/>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find(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rfind()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index()</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rindex()</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count()</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find()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rfind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方法分别用来查找一个字符串在另一个字符串指定范围（默认是整个字符串）中首次和最后一次出现的位置，如果不存在则返回</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index()</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rindex()</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方法用来返回一个字符串在另一个字符串指定范围中首次和最后一次出现的位置，如果不存在则抛出异常；</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count()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方法用来返回一个字符串在另一个字符串中出现的次数。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174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2770" name="文本占位符 31746"/>
          <p:cNvSpPr>
            <a:spLocks noGrp="1" noChangeArrowheads="1"/>
          </p:cNvSpPr>
          <p:nvPr>
            <p:ph idx="1"/>
          </p:nvPr>
        </p:nvSpPr>
        <p:spPr>
          <a:xfrm>
            <a:off x="457200" y="1600200"/>
            <a:ext cx="3883025" cy="4525963"/>
          </a:xfrm>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s="</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apple,peach,banana,peach,pear</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s.find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("peach")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s.find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("peach",7)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19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s.find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("peach",7,20)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s.rfind</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25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s.index</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s.index</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en-US" altLang="zh-CN" sz="16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pe</a:t>
            </a: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2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p:txBody>
      </p:sp>
      <p:sp>
        <p:nvSpPr>
          <p:cNvPr id="2" name="文本框 1"/>
          <p:cNvSpPr txBox="1"/>
          <p:nvPr/>
        </p:nvSpPr>
        <p:spPr>
          <a:xfrm>
            <a:off x="4344988" y="1651000"/>
            <a:ext cx="4341813" cy="3709988"/>
          </a:xfrm>
          <a:prstGeom prst="rect">
            <a:avLst/>
          </a:prstGeom>
          <a:noFill/>
        </p:spPr>
        <p:txBody>
          <a:bodyPr>
            <a:spAutoFit/>
          </a:bodyPr>
          <a:lstStyle/>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&gt;&gt;&gt; s.index('pear')</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25</a:t>
            </a:r>
            <a:endParaRPr lang="" altLang="zh-CN" sz="1600" dirty="0">
              <a:latin typeface="Times New Roman" panose="02020603050405020304" pitchFamily="18" charset="0"/>
              <a:sym typeface="+mn-ea"/>
            </a:endParaRPr>
          </a:p>
          <a:p>
            <a:pPr marL="1905" lvl="0" indent="-344805" eaLnBrk="1" hangingPunct="1">
              <a:lnSpc>
                <a:spcPct val="80000"/>
              </a:lnSpc>
            </a:pP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&gt;&gt;&gt; s.index('ppp')</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Traceback (most recent call last):</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  File "&lt;pyshell#11&gt;", line 1, in &lt;module&gt;</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    s.index('ppp')</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ValueError: substring not found</a:t>
            </a:r>
            <a:endParaRPr lang="" altLang="zh-CN" sz="1600" dirty="0">
              <a:latin typeface="Times New Roman" panose="02020603050405020304" pitchFamily="18" charset="0"/>
            </a:endParaRPr>
          </a:p>
          <a:p>
            <a:pPr marL="1905" lvl="0" indent="-344805" eaLnBrk="1" hangingPunct="1">
              <a:lnSpc>
                <a:spcPct val="80000"/>
              </a:lnSpc>
            </a:pPr>
            <a:endParaRPr lang="" altLang="zh-CN" sz="1600" dirty="0">
              <a:latin typeface="Times New Roman" panose="02020603050405020304" pitchFamily="18" charset="0"/>
              <a:sym typeface="+mn-ea"/>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&gt;&gt;&gt; s.count('p')</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5</a:t>
            </a:r>
            <a:endParaRPr lang="" altLang="zh-CN" sz="1600" dirty="0">
              <a:latin typeface="Times New Roman" panose="02020603050405020304" pitchFamily="18" charset="0"/>
            </a:endParaRPr>
          </a:p>
          <a:p>
            <a:pPr marL="1905" lvl="0" indent="-344805" eaLnBrk="1" hangingPunct="1">
              <a:lnSpc>
                <a:spcPct val="80000"/>
              </a:lnSpc>
            </a:pPr>
            <a:endParaRPr lang="" altLang="zh-CN" sz="1600" dirty="0">
              <a:latin typeface="Times New Roman" panose="02020603050405020304" pitchFamily="18" charset="0"/>
              <a:sym typeface="+mn-ea"/>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&gt;&gt;&gt; s.count('pp')</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1</a:t>
            </a:r>
            <a:endParaRPr lang="" altLang="zh-CN" sz="1600" dirty="0">
              <a:latin typeface="Times New Roman" panose="02020603050405020304" pitchFamily="18" charset="0"/>
            </a:endParaRPr>
          </a:p>
          <a:p>
            <a:pPr marL="1905" lvl="0" indent="-344805" eaLnBrk="1" hangingPunct="1">
              <a:lnSpc>
                <a:spcPct val="80000"/>
              </a:lnSpc>
            </a:pPr>
            <a:endParaRPr lang="" altLang="zh-CN" sz="1600" dirty="0">
              <a:latin typeface="Times New Roman" panose="02020603050405020304" pitchFamily="18" charset="0"/>
              <a:sym typeface="+mn-ea"/>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&gt;&gt;&gt; s.count('ppp')</a:t>
            </a:r>
            <a:endParaRPr lang="" altLang="zh-CN" sz="1600" dirty="0">
              <a:latin typeface="Times New Roman" panose="02020603050405020304" pitchFamily="18" charset="0"/>
            </a:endParaRPr>
          </a:p>
          <a:p>
            <a:pPr marL="1905" lvl="0" indent="-344805" eaLnBrk="1" hangingPunct="1">
              <a:lnSpc>
                <a:spcPct val="80000"/>
              </a:lnSpc>
            </a:pPr>
            <a:r>
              <a:rPr lang="" altLang="zh-CN" sz="1600" dirty="0">
                <a:latin typeface="Times New Roman" panose="02020603050405020304" pitchFamily="18" charset="0"/>
                <a:ea typeface="宋体" panose="02010600030101010101" pitchFamily="2" charset="-122"/>
                <a:sym typeface="+mn-ea"/>
              </a:rPr>
              <a:t>0</a:t>
            </a:r>
            <a:endParaRPr lang="" altLang="zh-CN" sz="1600" dirty="0">
              <a:latin typeface="Times New Roman" panose="02020603050405020304" pitchFamily="18" charset="0"/>
            </a:endParaRPr>
          </a:p>
          <a:p>
            <a:pPr marL="1905" lvl="0" indent="-344805" eaLnBrk="1" hangingPunct="1"/>
            <a:endParaRPr lang=""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276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2771" name="文本占位符 32770"/>
          <p:cNvSpPr>
            <a:spLocks noGrp="1"/>
          </p:cNvSpPr>
          <p:nvPr>
            <p:ph idx="1"/>
          </p:nvPr>
        </p:nvSpPr>
        <p:spPr/>
        <p:txBody>
          <a:bodyPr/>
          <a:lstStyle/>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rsplit()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partition()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rpartition()</a:t>
            </a: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rsplit()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方法分别用来以指定字符为分隔符，将字符串左端和右端开始将其分割成多个字符串，并返回包含分割结果的列表；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partition()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rpartition()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用来以指定字符串为分隔符将原字符串分割为</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部分，即分隔符前的字符串、分隔符字符串、分隔符后的字符串，如果指定的分隔符不在原字符串中，则返回原字符串和两个空字符串。</a:t>
            </a: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4818" name="文本占位符 33794"/>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s="</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apple,peach,banana,pear</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li=</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li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 "peach", "banana", "pear"]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s.partition</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 ',',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peach,banana,pear</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s.rpartition</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apple,peach,banana</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 ',', 'pear')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s.rpartition</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('banana')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apple,peach</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 'banana', ',pear')</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&gt;&gt;&gt;s = "2014-10-31"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t=</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print(t)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['2014', '10', '31']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&gt;&gt;&gt; print(list(map(</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int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 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[2014, 10, 31]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481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5842" name="文本占位符 34818"/>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对于</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方法，如果不指定分隔符，则字符串中的任何空白符号（包括空格、换行符、制表符等等）都将被认为是分隔符，返回包含最终分割结果的列表。</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'hello world \n\n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'\n\</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nhello</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world \n\n\n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'\n\</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nhello</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\t\t world \n\n\n My name\t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584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6866" name="文本占位符 35842"/>
          <p:cNvSpPr>
            <a:spLocks noGrp="1" noChangeArrowheads="1"/>
          </p:cNvSpPr>
          <p:nvPr>
            <p:ph idx="1"/>
          </p:nvPr>
        </p:nvSpPr>
        <p:spPr/>
        <p:txBody>
          <a:bodyPr/>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方法还允许指定最大分割次数，例如：</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'\n\</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nhello</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\t\t world \n\n\n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\n\n\n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s.rsplit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nhello</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\t\t world \n\n\n My name is', 'Dong']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s.rsplit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nhello</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\t\t world \n\n\n My name', 'is', 'Dong']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s.split</a:t>
            </a: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 'My', 'name', 'is', 'Dong']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686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7890" name="文本占位符 36866"/>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字符串联接join(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例子：</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li=["apple", "peach", "banana", "pear"]</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sep=","</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s=sep.join(li)</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"apple,peach,banana,pear"</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不推荐使用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连接字符串，优先使用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join()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CompareJoinAndPlusForStringConnection.py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9457"/>
          <p:cNvSpPr>
            <a:spLocks noGrp="1" noRot="1" noChangeArrowheads="1"/>
          </p:cNvSpPr>
          <p:nvPr>
            <p:ph type="ctrTitle" sz="quarter"/>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Garamond" panose="02020404030301010803" pitchFamily="18" charset="0"/>
                <a:ea typeface="+mj-ea"/>
                <a:cs typeface="+mj-cs"/>
              </a:rPr>
              <a:t>第4章 字符串与正则表达式</a:t>
            </a:r>
          </a:p>
        </p:txBody>
      </p:sp>
      <p:sp>
        <p:nvSpPr>
          <p:cNvPr id="20482" name="副标题 19458"/>
          <p:cNvSpPr>
            <a:spLocks noGrp="1" noChangeArrowheads="1"/>
          </p:cNvSpPr>
          <p:nvPr>
            <p:ph type="subTitle" sz="quarter" idx="1"/>
          </p:nvPr>
        </p:nvSpPr>
        <p:spPr/>
        <p:txBody>
          <a:bodyPr anchor="t"/>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zh-CN"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Garamond" panose="02020404030301010803"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788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8914" name="文本占位符 3789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lower()、upper()、capitalize()、title()、swapcase()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这几个方法分别用来将字符串转换为小写、大写字符串、将字符串首字母变为大写、将每个单词的首字母变为大写以及大小写互换。</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s="What is Your 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s2=s.lower()</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"what is your 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s.upper()</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"WHAT IS YOUR 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s2.capitalize()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"What is your, 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s.title()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'What Is Your Name?'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s.swapcase()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'wHAT IS yOUR nAME?'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891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39938" name="文本占位符 38914"/>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查找替换replace(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s="中国，中国"</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s</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中国，中国</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&gt;&gt;&gt;s2=s.replace("中国", "中华人民共和国")</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s2</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中华人民共和国，中华人民共和国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993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0962" name="文本占位符 3993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生成映射表函数</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maketrans</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和按映射表关系转换字符串函数</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translate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string</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table=string.maketrans("abcdef123","uvwxyz@#$")</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s="Python is a greate programming language. I like it!"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s.translate(table)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is u gryuty progrumming lunguugy. I liky it!"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s.translate(table,"gtm")</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第二个参数表示要删除的字符</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"Pyhon is u ryuy proruin lunuuy. I liky 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4096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1986" name="文本占位符 40962"/>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strip()</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rstrip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lstrip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这几个方法分别用来删除两端、右端或左端的空格或连续的指定字符。</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s.strip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aaaassddf</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".strip("a")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ssddf</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aaaassddf</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".strip("</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af</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ssdd</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aaaassddfaaa</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rstrip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aaaassddf</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aaaassddfaaa</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lstrip</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ssddfaaa</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4198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1987" name="文本占位符 41986"/>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内置函数eval()</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eval("3+4")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eval('a+b')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math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eval('help(math.sqrt)')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Help on built-in function sqrt in module math: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sqrt(...)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sqrt(x)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Return the square root of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eval('math.sqrt(3)')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1.7320508075688772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eval('aa')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Traceback (most recent call last):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"&lt;pyshell#3&gt;", line 1, in &lt;module&gt;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eval('aa')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"&lt;string&gt;", line 1, in &lt;module&gt;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NameError: name 'aa' is not defined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300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4034" name="文本占位符 43010"/>
          <p:cNvSpPr>
            <a:spLocks noGrp="1" noChangeArrowheads="1"/>
          </p:cNvSpPr>
          <p:nvPr>
            <p:ph idx="1"/>
          </p:nvPr>
        </p:nvSpPr>
        <p:spPr/>
        <p:txBody>
          <a:bodyPr/>
          <a:lstStyle/>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input("Please input a value:")</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Please input a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value:"__import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__('</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os</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startfile</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r'C</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:\Windows\\notepad.exe')"</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eval</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eval</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("__import__('</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os</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').system('md </a:t>
            </a:r>
            <a:r>
              <a:rPr kumimoji="0" lang="en-US" altLang="zh-CN"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testtest</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403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5058" name="文本占位符 4403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成员判断</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j</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s.start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with(t)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s.endswith</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判断字符串是否以指定字符串开始或结束</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os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[filename for filename in os.listdir(r'c:\\') if filename.endswith(('.bmp','.jpg','.gif'))]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505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4.1.2 字符串常用方法</a:t>
            </a:r>
          </a:p>
        </p:txBody>
      </p:sp>
      <p:sp>
        <p:nvSpPr>
          <p:cNvPr id="45059" name="文本占位符 45058"/>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center()</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ljust()</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rjust()</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返回指定宽度的新字符串，原字符串居中、左对齐或右对齐出现在新字符串中，如果指定宽度大于字符串长度，则使用指定的字符（默认为空格）进行填充。</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'Hello world!'.center(20)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Hello world!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'Hello world!'.center(20,'=')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'Hello world!'.ljust(20,'=')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'Hello world!'.rjust(20,'=')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'========Hello world!'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608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4.1.3 字符串常量</a:t>
            </a:r>
          </a:p>
        </p:txBody>
      </p:sp>
      <p:sp>
        <p:nvSpPr>
          <p:cNvPr id="47106" name="文本占位符 46082"/>
          <p:cNvSpPr>
            <a:spLocks noGrp="1" noChangeArrowheads="1"/>
          </p:cNvSpPr>
          <p:nvPr>
            <p:ph idx="1"/>
          </p:nvPr>
        </p:nvSpPr>
        <p:spPr>
          <a:xfrm>
            <a:off x="457200" y="1600200"/>
            <a:ext cx="8555038" cy="4525963"/>
          </a:xfrm>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string</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string.digits</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'0123456789'</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string.punctuation</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'!"#$%&amp;\'()*+,-./:;&lt;=&gt;?@[\\]^_`{|}~'</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string.letters</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ABCDEFGHIJKLMNOPQRSTUVWXYZabcdefghijklmnopqrstuvwxyz</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string.printable</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'0123456789abcdefghijklmnopqrstuvwxyzABCDEFGHIJKLMNOPQRSTUVWXYZ!"#$%&amp;\'()*+,-./:;&lt;=&gt;?@[\\]^_`{|}~ \t\n\r\x0b\x0c'</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string.lowercase</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abcdefghijklmnopqrstuvwxyz</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string.uppercase</a:t>
            </a: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'ABCDEFGHIJKLMNOPQRSTUVWXYZ'</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4.1.3 字符串常量</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3" name="内容占位符 2"/>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charset="0"/>
              <a:buChar char="n"/>
              <a:defRPr/>
            </a:pPr>
            <a:r>
              <a:rPr kumimoji="0" lang="zh-CN"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随机密码生成原理</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import string</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 = string.digits + string.ascii_letters + string.punctuation</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x</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'0123456789abcdefghijklmnopqrstuvwxyzABCDEFGHIJKLMNOPQRSTUVWXYZ!"#$%&amp;\'()*+,-./:;&lt;=&gt;?@[\\]^_`{|}~'</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import random</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''.join([random.choice(x) for i in range(8)])</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'H\\{.#=)g'</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''.join([random.choice(x) for i in range(8)])</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'(CrZ[44M'</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''.join([random.choice(x) for i in range(8)])</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'o_?[M&gt;iF'</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''.join([random.choice(x) for i in range(8)])</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'n&lt;[I)5V@'</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048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1506" name="文本占位符 20482"/>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最早的字符串编码是美国标准信息交换码</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ASCII</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，仅对</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个数字、</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26</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个大写字英文字母、</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26</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个小写字英文字母及一些其它符号进行了编码。</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ASCII</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采用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位即</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个字节，因此最多只能对</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256</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个字符进行编码。</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随着信息技术的发展，各国的文字都需要进行编码，常见的编码有</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UTF-8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GB2312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GBK</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CP936</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采用不同的编码意味着把同一字符存入文件时，写入的内容可能不同。</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UTF-8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编码是国际通用的编码，以</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位，即</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字节表示英语</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兼容</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ASCII)</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，以</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24</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位即</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字节表示中文及其它语言，</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UTF-8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对全世界所有国家需要用到的字符进行了编码。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4.1.4 可变字符串</a:t>
            </a:r>
          </a:p>
        </p:txBody>
      </p:sp>
      <p:sp>
        <p:nvSpPr>
          <p:cNvPr id="3" name="内容占位符 2"/>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在Python中，字符串属于不可变对象，不支持原地修改，如果需要修改其中的值，只能重新创建一个新的字符串对象。然而，如果确实需要一个支持原地修改的unicode数据对象，可以使用io.StringIO对象或array模块。</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import io</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 = "Hello, world"</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sio = io.StringIO(s)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sio.getvalue()</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'Hello, world'</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sio.seek(7)</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7</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sio.write("there!")</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6</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sio.getvalue()</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'Hello, there!'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sym typeface="宋体" panose="02010600030101010101" pitchFamily="2" charset="-122"/>
              </a:rPr>
              <a:t>4.1.4 可变字符串</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0178" name="内容占位符 2"/>
          <p:cNvSpPr>
            <a:spLocks noGrp="1" noChangeArrowheads="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import array</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 = array.array('u', 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print(a)</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array('u', 'Hello, world')</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a[0] = 'y'</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print(a)</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array('u', 'yello, world')</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&gt;&gt;&gt; a.tounicode()</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rPr>
              <a:t>'yello, world'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710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 正则表达式</a:t>
            </a:r>
          </a:p>
        </p:txBody>
      </p:sp>
      <p:sp>
        <p:nvSpPr>
          <p:cNvPr id="51202" name="文本占位符 47106"/>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正则表达式是字符串处理的有力工具和技术。</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正则表达式使用某种预定义的模式去匹配一类具有共同特征的字符串，主要用于处理字符串，可以快速、准确地完成复杂的查找、替换等处理要求。</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模块提供了正则表达式操作所需要的功能。</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812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4.2.1 正则表达式</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元字符</a:t>
            </a:r>
          </a:p>
        </p:txBody>
      </p:sp>
      <p:graphicFrame>
        <p:nvGraphicFramePr>
          <p:cNvPr id="2" name="表格 -1"/>
          <p:cNvGraphicFramePr/>
          <p:nvPr/>
        </p:nvGraphicFramePr>
        <p:xfrm>
          <a:off x="825500" y="1422400"/>
          <a:ext cx="7593013" cy="3665535"/>
        </p:xfrm>
        <a:graphic>
          <a:graphicData uri="http://schemas.openxmlformats.org/drawingml/2006/table">
            <a:tbl>
              <a:tblPr firstRow="1" bandRow="1">
                <a:tableStyleId>{5940675A-B579-460E-94D1-54222C63F5DA}</a:tableStyleId>
              </a:tblPr>
              <a:tblGrid>
                <a:gridCol w="941666"/>
                <a:gridCol w="6651347"/>
              </a:tblGrid>
              <a:tr h="221634">
                <a:tc>
                  <a:txBody>
                    <a:bodyPr/>
                    <a:lstStyle/>
                    <a:p>
                      <a:pPr marL="0" indent="0" algn="ctr">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99">
                <a:tc>
                  <a:txBody>
                    <a:bodyPr/>
                    <a:lstStyle/>
                    <a:p>
                      <a:pPr marL="0" indent="0" algn="ctr">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2269">
                <a:tc>
                  <a:txBody>
                    <a:bodyPr/>
                    <a:lstStyle/>
                    <a:p>
                      <a:pPr marL="0" indent="0" algn="ctr">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400" b="0" u="none">
                          <a:latin typeface="宋体" panose="02010600030101010101" pitchFamily="2" charset="-122"/>
                          <a:ea typeface="宋体" panose="02010600030101010101" pitchFamily="2" charset="-122"/>
                          <a:cs typeface="宋体" panose="02010600030101010101" pitchFamily="2" charset="-122"/>
                        </a:rPr>
                        <a:t>0</a:t>
                      </a:r>
                      <a:r>
                        <a:rPr lang="zh-CN" altLang="en-US" sz="1400" b="0" u="none">
                          <a:latin typeface="宋体" panose="02010600030101010101" pitchFamily="2" charset="-122"/>
                          <a:ea typeface="宋体" panose="02010600030101010101" pitchFamily="2" charset="-122"/>
                          <a:cs typeface="宋体" panose="02010600030101010101" pitchFamily="2" charset="-122"/>
                        </a:rPr>
                        <a:t>次或多次出现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34">
                <a:tc>
                  <a:txBody>
                    <a:bodyPr/>
                    <a:lstStyle/>
                    <a:p>
                      <a:pPr marL="0" indent="0" algn="ctr">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次或多次出现</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99">
                <a:tc>
                  <a:txBody>
                    <a:bodyPr/>
                    <a:lstStyle/>
                    <a:p>
                      <a:pPr marL="0" indent="0" algn="ctr">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在</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之内用来表示范围</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34">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之前或之后的字符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9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226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959568">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400" b="0" u="none" dirty="0">
                          <a:latin typeface="宋体" panose="02010600030101010101" pitchFamily="2" charset="-122"/>
                          <a:ea typeface="宋体" panose="02010600030101010101" pitchFamily="2" charset="-122"/>
                          <a:cs typeface="宋体" panose="02010600030101010101" pitchFamily="2" charset="-122"/>
                        </a:rPr>
                        <a:t>0</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个或</a:t>
                      </a:r>
                      <a:r>
                        <a:rPr lang="en-US" altLang="zh-CN" sz="1400" b="0" u="none" dirty="0">
                          <a:latin typeface="宋体" panose="02010600030101010101" pitchFamily="2" charset="-122"/>
                          <a:ea typeface="宋体" panose="02010600030101010101" pitchFamily="2" charset="-122"/>
                          <a:cs typeface="宋体" panose="02010600030101010101" pitchFamily="2" charset="-122"/>
                        </a:rPr>
                        <a:t>1</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{n}</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{n,}</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n,m</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）之后时，匹配模式是“非贪心的”。“非贪心的”模式匹配搜索到的、尽可能短的字符串，而默认的“贪心的”模式匹配搜索到的、尽可能长的字符串。例如，在字符串“</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a:t>
                      </a:r>
                      <a:r>
                        <a:rPr lang="en-US" altLang="zh-CN" sz="1400" b="0" u="none" dirty="0">
                          <a:latin typeface="宋体" panose="02010600030101010101" pitchFamily="2" charset="-122"/>
                          <a:ea typeface="宋体" panose="02010600030101010101" pitchFamily="2" charset="-122"/>
                          <a:cs typeface="宋体" panose="02010600030101010101" pitchFamily="2" charset="-122"/>
                        </a:rPr>
                        <a:t>o+?”</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400" b="0" u="none" dirty="0">
                          <a:latin typeface="宋体" panose="02010600030101010101" pitchFamily="2" charset="-122"/>
                          <a:ea typeface="宋体" panose="02010600030101010101" pitchFamily="2" charset="-122"/>
                          <a:cs typeface="宋体" panose="02010600030101010101" pitchFamily="2" charset="-122"/>
                        </a:rPr>
                        <a:t>o”</a:t>
                      </a:r>
                      <a:r>
                        <a:rPr lang="zh-CN" altLang="en-US" sz="1400" b="0" u="none" dirty="0">
                          <a:latin typeface="宋体" panose="02010600030101010101" pitchFamily="2" charset="-122"/>
                          <a:ea typeface="宋体" panose="02010600030101010101" pitchFamily="2" charset="-122"/>
                          <a:cs typeface="宋体" panose="02010600030101010101" pitchFamily="2" charset="-122"/>
                        </a:rPr>
                        <a:t>，而“</a:t>
                      </a:r>
                      <a:r>
                        <a:rPr lang="en-US" altLang="zh-CN" sz="1400" b="0" u="none" dirty="0">
                          <a:latin typeface="宋体" panose="02010600030101010101" pitchFamily="2" charset="-122"/>
                          <a:ea typeface="宋体" panose="02010600030101010101" pitchFamily="2" charset="-122"/>
                          <a:cs typeface="宋体" panose="02010600030101010101" pitchFamily="2" charset="-122"/>
                        </a:rPr>
                        <a:t>o+”</a:t>
                      </a: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400" b="0" u="none" dirty="0">
                          <a:latin typeface="宋体" panose="02010600030101010101" pitchFamily="2" charset="-122"/>
                          <a:ea typeface="宋体" panose="02010600030101010101" pitchFamily="2" charset="-122"/>
                          <a:cs typeface="宋体" panose="02010600030101010101" pitchFamily="2" charset="-122"/>
                        </a:rPr>
                        <a:t>o”</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9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表示位于</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之后的为转义字符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9898">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\num</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num</a:t>
                      </a:r>
                      <a:r>
                        <a:rPr lang="zh-CN" altLang="en-US" sz="1400" b="0" u="none" dirty="0">
                          <a:latin typeface="宋体" panose="02010600030101010101" pitchFamily="2" charset="-122"/>
                          <a:ea typeface="宋体" panose="02010600030101010101" pitchFamily="2" charset="-122"/>
                          <a:cs typeface="宋体" panose="02010600030101010101" pitchFamily="2" charset="-122"/>
                        </a:rPr>
                        <a:t>是一个正整数。例如，“</a:t>
                      </a:r>
                      <a:r>
                        <a:rPr lang="en-US" altLang="zh-CN" sz="1400" b="0" u="none" dirty="0">
                          <a:latin typeface="宋体" panose="02010600030101010101" pitchFamily="2" charset="-122"/>
                          <a:ea typeface="宋体" panose="02010600030101010101" pitchFamily="2" charset="-122"/>
                          <a:cs typeface="宋体" panose="02010600030101010101" pitchFamily="2" charset="-122"/>
                        </a:rPr>
                        <a:t>(.)\1”</a:t>
                      </a:r>
                      <a:r>
                        <a:rPr lang="zh-CN" altLang="en-US" sz="1400" b="0" u="none" dirty="0">
                          <a:latin typeface="宋体" panose="02010600030101010101" pitchFamily="2" charset="-122"/>
                          <a:ea typeface="宋体" panose="02010600030101010101" pitchFamily="2" charset="-122"/>
                          <a:cs typeface="宋体" panose="02010600030101010101" pitchFamily="2" charset="-122"/>
                        </a:rPr>
                        <a:t>匹配两个连续的相同字符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9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\f</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换页符匹配</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34">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换行符匹配</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915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4.2.1 正则表达式</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元字符</a:t>
            </a:r>
          </a:p>
        </p:txBody>
      </p:sp>
      <p:graphicFrame>
        <p:nvGraphicFramePr>
          <p:cNvPr id="2" name="表格 -1"/>
          <p:cNvGraphicFramePr/>
          <p:nvPr/>
        </p:nvGraphicFramePr>
        <p:xfrm>
          <a:off x="701675" y="1395413"/>
          <a:ext cx="7680325" cy="4471993"/>
        </p:xfrm>
        <a:graphic>
          <a:graphicData uri="http://schemas.openxmlformats.org/drawingml/2006/table">
            <a:tbl>
              <a:tblPr firstRow="1" bandRow="1">
                <a:tableStyleId>{5940675A-B579-460E-94D1-54222C63F5DA}</a:tableStyleId>
              </a:tblPr>
              <a:tblGrid>
                <a:gridCol w="952579"/>
                <a:gridCol w="6727746"/>
              </a:tblGrid>
              <a:tr h="275610">
                <a:tc>
                  <a:txBody>
                    <a:bodyPr/>
                    <a:lstStyle/>
                    <a:p>
                      <a:pPr marL="0" indent="0" algn="ctr">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80">
                <a:tc>
                  <a:txBody>
                    <a:bodyPr/>
                    <a:lstStyle/>
                    <a:p>
                      <a:pPr marL="0" indent="0" algn="ctr">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\r</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匹配一个回车符</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匹配单词头或单词尾</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45">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\b</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a:t>
                      </a:r>
                      <a:r>
                        <a:rPr lang="en-US" altLang="zh-CN" sz="1600" b="0" u="none" dirty="0">
                          <a:latin typeface="宋体" panose="02010600030101010101" pitchFamily="2" charset="-122"/>
                          <a:ea typeface="宋体" panose="02010600030101010101" pitchFamily="2" charset="-122"/>
                          <a:cs typeface="宋体" panose="02010600030101010101" pitchFamily="2" charset="-122"/>
                        </a:rPr>
                        <a:t>\b</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600" b="0" u="none" dirty="0">
                          <a:latin typeface="宋体" panose="02010600030101010101" pitchFamily="2" charset="-122"/>
                          <a:ea typeface="宋体" panose="02010600030101010101" pitchFamily="2" charset="-122"/>
                          <a:cs typeface="宋体" panose="02010600030101010101" pitchFamily="2" charset="-122"/>
                        </a:rPr>
                        <a:t>[0-9]</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45">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\d</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600" b="0" u="none" dirty="0">
                          <a:latin typeface="宋体" panose="02010600030101010101" pitchFamily="2" charset="-122"/>
                          <a:ea typeface="宋体" panose="02010600030101010101" pitchFamily="2" charset="-122"/>
                          <a:cs typeface="宋体" panose="02010600030101010101" pitchFamily="2" charset="-122"/>
                        </a:rPr>
                        <a:t>[^0-9]</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30858">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600" b="0" u="none" dirty="0">
                          <a:latin typeface="宋体" panose="02010600030101010101" pitchFamily="2" charset="-122"/>
                          <a:ea typeface="宋体" panose="02010600030101010101" pitchFamily="2" charset="-122"/>
                          <a:cs typeface="宋体" panose="02010600030101010101" pitchFamily="2" charset="-122"/>
                        </a:rPr>
                        <a:t>[ \f\n\r\t\v] </a:t>
                      </a:r>
                      <a:r>
                        <a:rPr lang="zh-CN" altLang="en-US" sz="1600" b="0" u="none" dirty="0">
                          <a:latin typeface="宋体" panose="02010600030101010101" pitchFamily="2" charset="-122"/>
                          <a:ea typeface="宋体" panose="02010600030101010101" pitchFamily="2" charset="-122"/>
                          <a:cs typeface="宋体" panose="02010600030101010101" pitchFamily="2" charset="-122"/>
                        </a:rPr>
                        <a:t>等效</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8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\s</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600" b="0" u="none" dirty="0">
                          <a:latin typeface="宋体" panose="02010600030101010101" pitchFamily="2" charset="-122"/>
                          <a:ea typeface="宋体" panose="02010600030101010101" pitchFamily="2" charset="-122"/>
                          <a:cs typeface="宋体" panose="02010600030101010101" pitchFamily="2" charset="-122"/>
                        </a:rPr>
                        <a:t>[a-zA-Z0-9_]</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45">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\w</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a:t>
                      </a:r>
                      <a:r>
                        <a:rPr lang="en-US" altLang="zh-CN" sz="1600" b="0" u="none" dirty="0">
                          <a:latin typeface="宋体" panose="02010600030101010101" pitchFamily="2" charset="-122"/>
                          <a:ea typeface="宋体" panose="02010600030101010101" pitchFamily="2" charset="-122"/>
                          <a:cs typeface="宋体" panose="02010600030101010101" pitchFamily="2" charset="-122"/>
                        </a:rPr>
                        <a:t>\w</a:t>
                      </a:r>
                      <a:r>
                        <a:rPr lang="zh-CN" altLang="en-US" sz="1600" b="0" u="none" dirty="0">
                          <a:latin typeface="宋体" panose="02010600030101010101" pitchFamily="2" charset="-122"/>
                          <a:ea typeface="宋体" panose="02010600030101010101" pitchFamily="2" charset="-122"/>
                          <a:cs typeface="宋体" panose="02010600030101010101" pitchFamily="2" charset="-122"/>
                        </a:rPr>
                        <a:t>含义相反，与“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[^A-Za-z0-9_]”</a:t>
                      </a:r>
                      <a:r>
                        <a:rPr lang="zh-CN" altLang="en-US" sz="1600" b="0" u="none" dirty="0">
                          <a:latin typeface="宋体" panose="02010600030101010101" pitchFamily="2" charset="-122"/>
                          <a:ea typeface="宋体" panose="02010600030101010101" pitchFamily="2" charset="-122"/>
                          <a:cs typeface="宋体" panose="02010600030101010101" pitchFamily="2" charset="-122"/>
                        </a:rPr>
                        <a:t>等效</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45">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将位于</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内的内容作为一个整体来对待</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按</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中的次数进行匹配</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45">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中的任意一个字符</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[^xyz]</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600" b="0" u="none" dirty="0">
                          <a:latin typeface="宋体" panose="02010600030101010101" pitchFamily="2" charset="-122"/>
                          <a:ea typeface="宋体" panose="02010600030101010101" pitchFamily="2" charset="-122"/>
                          <a:cs typeface="宋体" panose="02010600030101010101" pitchFamily="2" charset="-122"/>
                        </a:rPr>
                        <a:t>x</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y</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z</a:t>
                      </a:r>
                      <a:r>
                        <a:rPr lang="zh-CN" altLang="en-US" sz="1600" b="0" u="none" dirty="0">
                          <a:latin typeface="宋体" panose="02010600030101010101" pitchFamily="2" charset="-122"/>
                          <a:ea typeface="宋体" panose="02010600030101010101" pitchFamily="2" charset="-122"/>
                          <a:cs typeface="宋体" panose="02010600030101010101" pitchFamily="2" charset="-122"/>
                        </a:rPr>
                        <a:t>之外的任何字符</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8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[a-z]</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字符范围，匹配指定范围内的任何字符</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610">
                <a:tc>
                  <a:txBody>
                    <a:bodyPr/>
                    <a:lstStyle/>
                    <a:p>
                      <a:pPr marL="0" indent="0" algn="ctr">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[^a-z]</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017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4.2.1 正则表达式</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元字符</a:t>
            </a:r>
          </a:p>
        </p:txBody>
      </p:sp>
      <p:sp>
        <p:nvSpPr>
          <p:cNvPr id="54274" name="文本占位符 50178"/>
          <p:cNvSpPr>
            <a:spLocks noGrp="1" noChangeArrowheads="1"/>
          </p:cNvSpPr>
          <p:nvPr>
            <p:ph idx="1"/>
          </p:nvPr>
        </p:nvSpPr>
        <p:spPr>
          <a:xfrm>
            <a:off x="282575" y="1600200"/>
            <a:ext cx="8672513" cy="4525963"/>
          </a:xfrm>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最简单的正则表达式是普通字符串，可以匹配自身</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'[pjc]ython'可以匹配'python'、'jython'、'cython'</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'[a-zA-Z0-9]'可以匹配</a:t>
            </a: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宋体" panose="02010600030101010101" pitchFamily="2" charset="-122"/>
                <a:ea typeface="+mn-ea"/>
                <a:cs typeface="+mn-cs"/>
              </a:rPr>
              <a:t>一个</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任意大小写字母或数字</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'[^abc]'可以</a:t>
            </a:r>
            <a:r>
              <a:rPr kumimoji="0" lang="zh-CN" altLang="en-US" sz="2400" b="1" i="0" u="none" strike="noStrike" kern="1200" cap="none" spc="0" normalizeH="0" baseline="0" noProof="0" smtClean="0">
                <a:ln>
                  <a:noFill/>
                </a:ln>
                <a:solidFill>
                  <a:srgbClr val="FF3300"/>
                </a:solidFill>
                <a:effectLst>
                  <a:outerShdw blurRad="38100" dist="38100" dir="2700000">
                    <a:srgbClr val="000000"/>
                  </a:outerShdw>
                </a:effectLst>
                <a:uLnTx/>
                <a:uFillTx/>
                <a:latin typeface="宋体" panose="02010600030101010101" pitchFamily="2" charset="-122"/>
                <a:ea typeface="+mn-ea"/>
                <a:cs typeface="+mn-cs"/>
              </a:rPr>
              <a:t>一个</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匹配任意除'a'、'b'、'c'之外的字符</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'python|perl'或'p(ython|erl)'都可以匹配'python'或'perl'</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子模式后面加上问号表示可选。</a:t>
            </a: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r'(http://)?(www\.)?python\.org'</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只能匹配'http://www.python.org'、'http://python.org'、'www.python.org'和'python.org'</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'^http'只能匹配所有以'http'开头的字符串</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(pattern)*：允许模式重复0次或多次</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(pattern)+：允许模式重复1次或多次</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(pattern){m,n}：允许模式重复m~n次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4.2.1 正则表达式</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sym typeface="宋体" panose="02010600030101010101" pitchFamily="2" charset="-122"/>
              </a:rPr>
              <a:t>元字符</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5298" name="内容占位符 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'(a|b)*c'：匹配多个（包含0个）a或b，后面紧跟一个字母c。</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'ab{1,}'：等价于'ab+'，匹配以字母a开头后面带1个至多个字母b的字符串。</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'^[a-zA-Z]{1}([a-zA-Z0-9._]){4,19}$'：匹配长度为5-20的字符串，必须以字母开头、可带数字、“_”、“.”的字串。</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'^(\w){6,20}$'：匹配长度为6-20的字符串，可以包含字母、数字、下划线。</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'^\d{1,3}\.\d{1,3}\.\d{1,3}\.\d{1,3}$'：检查给定字符串是否为合法IP地址。</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'^(13[4-9]\d{8})|(15[01289]\d{8})$'：检查给定字符串是否为移动手机号码。</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'^[a-zA-Z]+$'：检查给定字符串是否只包含英文字母大小写。</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'^\w+@(\w+\.)+\w+$'：检查给定字符串是否为合法电子邮件地址。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4.2.1 正则表达式</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sym typeface="宋体" panose="02010600030101010101" pitchFamily="2" charset="-122"/>
              </a:rPr>
              <a:t>元字符</a:t>
            </a:r>
            <a:endPar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56322" name="内容占位符 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'^(\-)?\d+(\.\d{1,2})?$'：检查给定字符串是否为最多带有2位小数的正数或负数。</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'[\u4e00-\u9fa5]'：匹配给定字符串中所有汉字。</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'^\d{18}|\d{15}$'：检查给定字符串是否为合法身份证格式。</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'\d{4}-\d{1,2}-\d{1,2}'：匹配指定格式的日期，例如2016-1-31。</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'^(?=.*[a-z])(?=.*[A-Z])(?=.*\d)(?=.*[,._]).{8,}$'：检查给定字符串是否为强密码，必须同时包含英语字母大写字母、英文小写字母、数字或特殊符号（如英文逗号、英文句号、下划线），并且长度必须至少8位。</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"(?!.*[\'\"\/;=%?]).+"：如果给定字符串中包含’、”、/、;、=、%、?则匹配失败，关于子模式语法请参考表4-4。</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rPr>
              <a:t>'(.)\\1+'：匹配任意字符的一次或多次重复出现。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120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4.2.1 正则表达式</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元字符</a:t>
            </a:r>
          </a:p>
        </p:txBody>
      </p:sp>
      <p:sp>
        <p:nvSpPr>
          <p:cNvPr id="57346" name="文本占位符 51202"/>
          <p:cNvSpPr>
            <a:spLocks noGrp="1" noChangeArrowheads="1"/>
          </p:cNvSpPr>
          <p:nvPr>
            <p:ph idx="1"/>
          </p:nvPr>
        </p:nvSpPr>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可能会发生的错误：</a:t>
            </a:r>
            <a:endPar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symbols = [',', '+', '-', '*', '/', '//', '**', '&gt;&gt;', '&lt;&lt;', '+=', '-=', '*=', '/=']</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symbols: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patter =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re.compile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i+r</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Traceback</a:t>
            </a: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(most recent call last):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"&lt;pyshell#11&gt;", line 2, in &lt;module&gt;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patter = </a:t>
            </a:r>
            <a:r>
              <a:rPr kumimoji="0" lang="en-US"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re.compile</a:t>
            </a: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a:t>
            </a:r>
            <a:r>
              <a:rPr kumimoji="0" lang="en-US" sz="20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i+r</a:t>
            </a: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"C:\python27\lib\re.py", line 190, in compile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_compile(pattern, flags)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"C:\python27\lib\re.py", line 244, in _compile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raise error, v # invalid expression</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error: multiple repeat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symbols: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patter = </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re.compile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(r'\s*'+</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re.escape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(i)+r'\s*')</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正常执行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222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4.2.2 re模块主要方法</a:t>
            </a:r>
          </a:p>
        </p:txBody>
      </p:sp>
      <p:sp>
        <p:nvSpPr>
          <p:cNvPr id="58370" name="文本占位符 5222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compile(pattern[,flags]):创建模式对象</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search(pattern,string[,flags]):在字符串中寻找模式</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match(pattern,string[,flags]):从字符串的开始处匹配模式</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findall(pattern,string</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[,flags]):</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列出字符串中模式的所有匹配项</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split(pattern,string[,maxsplit=0]):根据模式匹配项分割字符串</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sub(pat,repl,string[,count=0]):将字符串中所有pat的匹配项用repl替换</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escape(string):将字符串中所有特殊正则表达式字符转义</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其中</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flags</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的值可以是</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re.l</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（忽略大小写）、</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re.L</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（多行匹配模式）、</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re.S</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（使元字符</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也匹配换行符）、</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re.U</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Unicode</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a:t>
            </a:r>
            <a:r>
              <a:rPr kumimoji="0" lang="en-US" sz="23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re.X</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（忽略模式中的空格，并可以使用</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注释）的不同组合（使用</a:t>
            </a:r>
            <a:r>
              <a:rPr kumimoji="0" 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3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进行组合）。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150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2530" name="文本占位符 2150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GB2312是中国制定的中文编码，使用1个字节表示英语，2个字节表示中文；</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GBK是GB2312的扩充；</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CP936是微软在GBK基础上完成的编码；</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GB2312、GBK和CP936都是使用2个字节表示中文，UTF-8使用3个字节表示中文；</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Unicode是编码转换的基础。</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在Windows平台上，input()函数从键盘输入的字符串默认为GBK编码，而Python程序的字符串编码使用#coding指定，如</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#coding=utf-8</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#coding:GBK</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#-*-coding:utf-8 -*-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324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59394" name="文本占位符 5325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text = 'alpha. beta....gamma delta'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re.split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]+',text)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['alpha', 'beta', 'gamma', 'delta']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re.split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text,maxsplit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分割</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次</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['alpha', 'beta', 'gamma delta']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re.split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text,maxsplit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分割</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次</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['alpha', 'beta....gamma delta']</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 = '[a-</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zA</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-Z]+'</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re.findall</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pat,text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查找所有单词</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['alpha', 'beta', 'gamma', 'delta']</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5427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54275" name="文本占位符 54274"/>
          <p:cNvSpPr>
            <a:spLocks noGrp="1"/>
          </p:cNvSpPr>
          <p:nvPr>
            <p:ph idx="1"/>
          </p:nvPr>
        </p:nvSpPr>
        <p:spPr/>
        <p:txBody>
          <a:bodyPr/>
          <a:lstStyle/>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 = '{name}'</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text = 'Dear {name}...'</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re.sub(pat,'Mr.Dong',text)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字符串替换</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'Dear Mr.Dong...'</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'a s d'</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re.sub('a|s|d','good',s)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字符串替换</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'good good good'</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re.escape('http://www.python.org')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字符串转义</a:t>
            </a:r>
          </a:p>
          <a:p>
            <a:pPr marL="1905" marR="0" lvl="0" indent="-1905"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'http\\:\\/\\/www\\.python\\.org'</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529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61442" name="文本占位符 55298"/>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done|quit</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匹配成功</a:t>
            </a:r>
            <a:endPar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&lt;_</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sre.SRE_Match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object at 0x00B121A8&gt;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done|quit</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匹配成功</a:t>
            </a:r>
            <a:endPar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&lt;_</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sre.SRE_Match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object at 0x00B121A8&gt; </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done|quit</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','doe!')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匹配不成功</a:t>
            </a:r>
            <a:endPar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re.match</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done|quit</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d!one</a:t>
            </a: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sz="18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匹配不成功</a:t>
            </a:r>
            <a:endPar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632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62466" name="文本占位符 5632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re.match</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r'www</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\.(.*)\..{3}','www.python.org')</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m.group</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'www.python.org'</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m.group</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m.start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m.end</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t>
            </a:r>
            <a:r>
              <a:rPr kumimoji="0" lang="en-US" altLang="zh-CN"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m.span</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(4, 10)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734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63490" name="文本占位符 5734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删除字符串中重复的空格</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s='aaa      bb      c d e   fff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re.split('[\s]+',s)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re.split('[\s]+',s.strip())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 '.join(re.split('[\s]+',s.strip()))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 '.join(re.split('\s+',s.strip()))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re.sub('\s+',' ',s.strip())</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s.split()#也可以不使用正则表达式</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 '.join(s.split())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'aaa bb c d e fff'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836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4.2.3 直接使用re模块方法</a:t>
            </a:r>
          </a:p>
        </p:txBody>
      </p:sp>
      <p:sp>
        <p:nvSpPr>
          <p:cNvPr id="64514" name="文本占位符 58370"/>
          <p:cNvSpPr>
            <a:spLocks noGrp="1" noChangeArrowheads="1"/>
          </p:cNvSpPr>
          <p:nvPr>
            <p:ph idx="1"/>
          </p:nvPr>
        </p:nvSpPr>
        <p:spPr/>
        <p:txBody>
          <a:bodyPr/>
          <a:lstStyle/>
          <a:p>
            <a:pPr marL="342900" marR="0" lvl="0" indent="-342900" algn="l" defTabSz="914400" rtl="0" eaLnBrk="0" fontAlgn="base" latinLnBrk="0" hangingPunct="0">
              <a:lnSpc>
                <a:spcPct val="85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使用以'\'开头的元字符</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'ShanDong Institute of Business and Technology'</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re.findall('\\ba.+?\\b',example)#以a开头的完整单词</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['and']</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re.findall('\\Bo.+?\\b',example)#含有o字母的单词中第一个非首字母o后面的剩余部分</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['ong', 'ology']</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re.findall('\\b\w.+?\\b',example)#所有单词</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['ShanDong', 'Institute', 'of', 'Business', 'and', 'Technology']</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re.findall(r'\b\w.+?\b',example)#使用原始字符串，减少需要输入的符号数量</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['ShanDong', 'Institute', 'of', 'Business', 'and', 'Technology']</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re.findall('\d\.\d\.\d','Python 2.7.8')#x.x.x的数字形式</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['2.7.8']</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re.split('\s',example)#使用任何空白字符分割字符串</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['ShanDong', 'Institute', 'of', 'Business', 'and', 'Technology']</a:t>
            </a:r>
            <a:endParaRPr kumimoji="0" lang="zh-CN" altLang="en-US" sz="2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5939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65538" name="文本占位符 59394"/>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首先使用re模块的compile()方法将正则表达式编译生成正则表达式对象，然后再使用正则表达式对象提供的方法进行字符串处理。</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使用编译后的正则表达式对象可以提高字符串处理速度。</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正则表达式对象的match(string[, pos[, endpos]])方法用于在字符串开头或指定位置进行搜索，模式必须出现在字符串开头或指定位置；</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正则表达式对象的search(string[, pos[, endpos]])方法用于在整个字符串中进行搜索；</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正则表达式对象的findall(string[, pos[, endpos]])方法用于在字符串中查找所有符合正则表达式的字符串列表。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6041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66562" name="文本占位符 60418"/>
          <p:cNvSpPr>
            <a:spLocks noGrp="1" noChangeArrowheads="1"/>
          </p:cNvSpPr>
          <p:nvPr>
            <p:ph idx="1"/>
          </p:nvPr>
        </p:nvSpPr>
        <p:spPr>
          <a:xfrm>
            <a:off x="457200" y="1600200"/>
            <a:ext cx="8416925" cy="4525963"/>
          </a:xfrm>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re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'ShanDong Institute of Business and Technology'</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re.compile(r'\bB\w+\b')#以B开头的单词</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pattern.findall(example)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['Business']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re.compile(r'\w+g\b')#以g结尾的单词</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pattern.findall(example)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['ShanDong']</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re.compile(r'\b[a-zA-Z]{3}\b')#查找3个字母长的单词</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pattern.findall(example)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['and']</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pattern.match(example)#从字符串开头开始匹配，所以不成功，没有返回值</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pattern.search(example)#在整个字符串中搜索，所以成功</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&lt;_sre.SRE_Match object at 0x01228EC8&gt;</a:t>
            </a:r>
            <a:endPar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re.compile(r‘\b\w*a\w*\b’)</a:t>
            </a: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查找所有含有字母</a:t>
            </a: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的单词</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pattern.findall(example)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['ShanDong', 'and']</a:t>
            </a:r>
            <a:endParaRPr kumimoji="0" lang="zh-CN" alt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144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67586" name="文本占位符 61442"/>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替换字符串内容的方法：</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sub(repl, string[, count = 0]) --&gt; newstring</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Return the string obtained by replacing the leftmost non-overlapping occurrences of pattern in string by the replacement repl.</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subn(repl, string[, count = 0]) --&gt; (newstring, number of subs)</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Return the tuple (new_string, number_of_subs_made) found by replacing the leftmost non-overlapping occurrences of pattern with the replacement repl.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246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68610" name="文本占位符 62466"/>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'''Beautiful is better than ugly.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Explicit is better than implicit.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Simple is better than complex.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Complex is better than complicated.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Flat is better than nested.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Sparse is better than dense.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Readability counts.''‘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re.compile(r'\bb\w*\b',re.I)</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pattern.sub('*',example)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is * than ugly.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Explicit is * than implicit.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Simple is * than complex.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Complex is * than complicated.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Flat is * than nested.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Sparse is * than dense.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Readability counts.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252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3554" name="文本占位符 22530"/>
          <p:cNvSpPr>
            <a:spLocks noGrp="1" noChangeArrowheads="1"/>
          </p:cNvSpPr>
          <p:nvPr>
            <p:ph idx="1"/>
          </p:nvPr>
        </p:nvSpPr>
        <p:spPr/>
        <p:txBody>
          <a:bodyPr/>
          <a:lstStyle/>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 2.7.</a:t>
            </a:r>
            <a:r>
              <a:rPr kumimoji="0" lang="en-US" altLang="zh-CN"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11</a:t>
            </a: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环境：</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s1='中国'</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s1</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'\xd6\xd0\xb9\xfa'</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len(s1)</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s2=s1.decode('GBK')</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s2</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u'\u4e2d\u56fd'</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len(s2)</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s3=s2.encode('UTF-8')</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s3</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'\xe4\xb8\xad\xe5\x9b\xbd'</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len(s3)</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s1,s2,s3</a:t>
            </a:r>
          </a:p>
          <a:p>
            <a:pPr marL="342900" marR="0" lvl="0" indent="-342900" algn="l" defTabSz="914400" rtl="0" eaLnBrk="0" fontAlgn="base" latinLnBrk="0" hangingPunct="0">
              <a:lnSpc>
                <a:spcPct val="80000"/>
              </a:lnSpc>
              <a:spcBef>
                <a:spcPts val="1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中国 中国 中国</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348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69634" name="文本占位符 63490"/>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pattern.sub('*',example,1)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is better than ugly.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Explicit is better than implicit.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Simple is better than complex.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Complex is better than complicated.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Flat is better than nested.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Sparse is better than dense.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Readability counts.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re.compile(r'\bb\w*\b')</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 pattern.sub('*',example,1)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Beautiful is * than ugly.</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Explicit is better than implicit.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Simple is better than complex.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Complex is better than complicated.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Flat is better than nested.</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Sparse is better than dense.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Readability counts.</a:t>
            </a:r>
            <a:endParaRPr kumimoji="0" lang="en-US" sz="32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6451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70658" name="文本占位符 64514"/>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分割字符串：</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split(string[, maxsplit = 0])  --&gt; list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6553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4.2.4 </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rPr>
              <a:t>使用正则表达式对象</a:t>
            </a:r>
          </a:p>
        </p:txBody>
      </p:sp>
      <p:sp>
        <p:nvSpPr>
          <p:cNvPr id="71682" name="文本占位符 65538"/>
          <p:cNvSpPr>
            <a:spLocks noGrp="1" noChangeArrowheads="1"/>
          </p:cNvSpPr>
          <p:nvPr>
            <p:ph idx="1"/>
          </p:nvPr>
        </p:nvSpPr>
        <p:spPr>
          <a:xfrm>
            <a:off x="212725" y="1600200"/>
            <a:ext cx="8626475" cy="4525963"/>
          </a:xfrm>
        </p:spPr>
        <p:txBody>
          <a:bodyPr/>
          <a:lstStyle/>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r'one,two,three.four/file\six?seven[eight]nine|ten‘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pattern.split(example)</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['one', 'two', 'three', 'four', 'file', 'six', 'seven', 'eight', 'nine', 'ten']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r'one1two2three3four4file5six6seven7eight8nine9ten'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re.compile(r'\d+')</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pattern.split(example)</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['one', 'two', 'three', 'four', 'file', 'six', 'seven', 'eight', 'nine', 'ten']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 = r'one two    three  four,file.six.seven,eight,nine9ten'</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re.compile(r'[\s,.\d]+')</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pattern.split(example)</a:t>
            </a:r>
          </a:p>
          <a:p>
            <a:pPr marL="342900" marR="0" lvl="0" indent="-342900" algn="l" defTabSz="914400" rtl="0" eaLnBrk="0" fontAlgn="base" latinLnBrk="0" hangingPunct="0">
              <a:lnSpc>
                <a:spcPct val="100000"/>
              </a:lnSpc>
              <a:spcBef>
                <a:spcPct val="0"/>
              </a:spcBef>
              <a:spcAft>
                <a:spcPct val="0"/>
              </a:spcAft>
              <a:buClr>
                <a:schemeClr val="hlink"/>
              </a:buClr>
              <a:buSzPct val="75000"/>
              <a:buFont typeface="Wingdings" panose="05000000000000000000" pitchFamily="2" charset="2"/>
              <a:buNone/>
              <a:defRPr/>
            </a:pP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['one', 'two', 'three', 'four', 'file', 'six', 'seven', 'eight', 'nine', 'ten']</a:t>
            </a:r>
            <a:endParaRPr kumimoji="0" lang="zh-CN" alt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656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2706" name="文本占位符 66562"/>
          <p:cNvSpPr>
            <a:spLocks noGrp="1" noChangeArrowheads="1"/>
          </p:cNvSpPr>
          <p:nvPr>
            <p:ph idx="1"/>
          </p:nvPr>
        </p:nvSpPr>
        <p:spPr>
          <a:xfrm>
            <a:off x="295275" y="1600200"/>
            <a:ext cx="8693150" cy="4525963"/>
          </a:xfrm>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表示一个子模式，即</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内的内容作为一个整体出现，例如</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可以匹配</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’redred’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’redredred‘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等多个重复</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的情况。</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telNumber = '''Suppose my Phone No. is 0535-1234567,</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yours is 010-12345678, his is 025-87654321.'''</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re.compile(r'(\d{3,4})-(\d{7,8})')</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pattern.findall(telNumber)</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[('0535', '1234567'), ('010', '12345678'), ('025', '87654321')]</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6758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3730" name="文本占位符 67586"/>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正则表达式对象的</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match</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方法和</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search</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方法匹配成功后返回</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match</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对象。</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match</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对象的主要方法有</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group()</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groups()</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groupdict()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end()</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span()</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等等。</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6860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4754" name="文本占位符 68610"/>
          <p:cNvSpPr>
            <a:spLocks noGrp="1" noChangeArrowheads="1"/>
          </p:cNvSpPr>
          <p:nvPr>
            <p:ph idx="1"/>
          </p:nvPr>
        </p:nvSpPr>
        <p:spPr>
          <a:xfrm>
            <a:off x="236538" y="1600200"/>
            <a:ext cx="8670925" cy="4525963"/>
          </a:xfrm>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re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telNumber = '''Suppose my Phone No. is 0535-1234567,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yours is 010-12345678, his is 025-87654321.'''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pattern = re.compile(r'(\d{3,4})-(\d{7,8})')</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index = 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while True: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matchResult = pattern.search(telNumber, index)</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not matchResult: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 '-'*30</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 'Success:'</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i in range(3):</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 'Searched content:', matchResult.group(i),\</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Start from:',matchResult.start(i),'End at:',matchResult.end(i),\</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Its span is:', matchResult.span(i)</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index = matchResult.end(2)</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963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5778" name="文本占位符 6963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子模式扩展语法：</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(?P&lt;groupname&gt;)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：为子模式命名</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(?iLmsux)</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：设置匹配标志，可以是几个字母的组合，每个字母含义与编译标志相同</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：匹配但不捕获该匹配的子表达式</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(?P=groupname)</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：表示在此之前的命名为</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groupname</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的子模式</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：表示注释</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：用于正则表达式之后，表示如果</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后的内容在字符串中出现则匹配，但不返回</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之后的内容</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：用于正则表达式之后，表示如果</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后的内容在字符串中不出现则匹配，但不返回</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之后的内容</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：用于正则表达式之前，与</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含义相同</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：用于正则表达式之前，与</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含义相同</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7065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6802" name="文本占位符 70658"/>
          <p:cNvSpPr>
            <a:spLocks noGrp="1" noChangeArrowheads="1"/>
          </p:cNvSpPr>
          <p:nvPr>
            <p:ph idx="1"/>
          </p:nvPr>
        </p:nvSpPr>
        <p:spPr>
          <a:xfrm>
            <a:off x="260350" y="1519238"/>
            <a:ext cx="8670925" cy="4525963"/>
          </a:xfrm>
        </p:spPr>
        <p:txBody>
          <a:bodyPr/>
          <a:lstStyle/>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re</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exampleString = '''There should be one-- and preferably only one --obvious way to do it.</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Although that way may not be obvious at first unless you're Dutch.</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Now is better than never.</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Although never is often better than right now.''‘</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re.compile(r‘(?&lt;=\w\s)never(?=\s\w)’)#</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查找不在句子开头和结尾的单词</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 = pattern.search(exampleString)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matchResult.span()</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(172, 177)</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re.compile(r‘(?&lt;=\w\s)never’)#</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查找位于句子末尾的单词</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 = pattern.search(exampleString)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matchResult.span()</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(156, 161)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re.compile(r‘(?:is\s)better(\sthan)’)#</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查找前面是</a:t>
            </a: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is</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a:t>
            </a: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better than</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组合</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 = pattern.search(exampleString)</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matchResult.span()</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(141, 155)</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matchResult.group(0)#0</a:t>
            </a:r>
            <a:r>
              <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表示整个模式</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'is better than'</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matchResult.group(1)</a:t>
            </a:r>
          </a:p>
          <a:p>
            <a:pPr marL="342900" marR="0" lvl="0" indent="-342900" algn="l" defTabSz="914400" rtl="0" eaLnBrk="0" fontAlgn="base" latinLnBrk="0" hangingPunct="0">
              <a:lnSpc>
                <a:spcPct val="80000"/>
              </a:lnSpc>
              <a:spcBef>
                <a:spcPct val="0"/>
              </a:spcBef>
              <a:spcAft>
                <a:spcPct val="0"/>
              </a:spcAft>
              <a:buClr>
                <a:schemeClr val="hlink"/>
              </a:buClr>
              <a:buSzPct val="75000"/>
              <a:buFont typeface="Wingdings" panose="05000000000000000000" pitchFamily="2" charset="2"/>
              <a:buNone/>
              <a:defRPr/>
            </a:pPr>
            <a:r>
              <a:rPr kumimoji="0" 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than'</a:t>
            </a:r>
            <a:endParaRPr kumimoji="0" lang="zh-CN" altLang="en-US" sz="18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168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7826" name="文本占位符 71682"/>
          <p:cNvSpPr>
            <a:spLocks noGrp="1" noChangeArrowheads="1"/>
          </p:cNvSpPr>
          <p:nvPr>
            <p:ph idx="1"/>
          </p:nvPr>
        </p:nvSpPr>
        <p:spPr/>
        <p:txBody>
          <a:bodyPr/>
          <a:lstStyle/>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re.compile(r‘\b(?i)n\w+\b’)#</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查找以</a:t>
            </a: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a:t>
            </a: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字母开头的所有单词</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index = 0</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True:</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matchResult = pattern.search(exampleString,index)</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not matchResult:</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print(matchResult.group(0), ':', matchResult.span(0))</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index = matchResult.end(0)</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endPar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not : (92, 95)</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Now : (137, 140)</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never : (156, 161)</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never : (172, 177)</a:t>
            </a:r>
          </a:p>
          <a:p>
            <a:pPr marL="342900" marR="0" lvl="0" indent="-342900" algn="l" defTabSz="914400" rtl="0" eaLnBrk="0" fontAlgn="base" latinLnBrk="0" hangingPunct="0">
              <a:lnSpc>
                <a:spcPct val="85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now : (205, 208)</a:t>
            </a:r>
            <a:endPar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7270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8850" name="文本占位符 72706"/>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re.compile(r‘(?&lt;!not\s)be\b’)</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查找前面没有单词</a:t>
            </a: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not</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的单词</a:t>
            </a: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index = 0</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True:</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matchResult = pattern.search(exampleString,index)</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not matchResult:</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print(matchResult.group(0), ':', matchResult.span(0))</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index = matchResult.end(0)</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endPar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 : (13, 15)</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exampleString[13:20]#</a:t>
            </a:r>
            <a:r>
              <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验证一下结果是否正确</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anose="05000000000000000000" pitchFamily="2" charset="2"/>
              <a:buNone/>
              <a:defRPr/>
            </a:pPr>
            <a:r>
              <a:rPr kumimoji="0" 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 one-'</a:t>
            </a:r>
            <a:endParaRPr kumimoji="0" lang="zh-CN" altLang="en-US" sz="22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355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mj-lt"/>
              <a:ea typeface="+mj-ea"/>
              <a:cs typeface="+mj-cs"/>
            </a:endParaRPr>
          </a:p>
        </p:txBody>
      </p:sp>
      <p:sp>
        <p:nvSpPr>
          <p:cNvPr id="24578" name="文本占位符 23554"/>
          <p:cNvSpPr>
            <a:spLocks noGrp="1" noChangeArrowheads="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Python3.</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环境：</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'中国山东烟台'</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'SDIBT'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'中国山东烟台SDIBT'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len(s)</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73729"/>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4.2.5 子模式与</a:t>
            </a:r>
            <a:r>
              <a:rPr kumimoji="0" 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match</a:t>
            </a: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对象</a:t>
            </a:r>
          </a:p>
        </p:txBody>
      </p:sp>
      <p:sp>
        <p:nvSpPr>
          <p:cNvPr id="79874" name="文本占位符 73730"/>
          <p:cNvSpPr>
            <a:spLocks noGrp="1" noChangeArrowheads="1"/>
          </p:cNvSpPr>
          <p:nvPr>
            <p:ph idx="1"/>
          </p:nvPr>
        </p:nvSpPr>
        <p:spPr>
          <a:xfrm>
            <a:off x="247650" y="1600200"/>
            <a:ext cx="8626475" cy="4525963"/>
          </a:xfrm>
        </p:spPr>
        <p:txBody>
          <a:bodyPr/>
          <a:lstStyle/>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pattern = </a:t>
            </a:r>
            <a:r>
              <a:rPr kumimoji="0" lang="en-US" sz="20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re.compile(r‘(\b\w*(?P&lt;f&gt;\w+)(?P=f)\w*\b)’)</a:t>
            </a: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查找具有连续相同字母的单词</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index = 0</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True:</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matchResult = pattern.search(exampleString, index)</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not matchResult:</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print(matchResult.group(0),':',matchResult.group(2))</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index = matchResult.end(0) + 1</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unless : s</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better : t</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better : t</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'aabc abcd abbcd abccd abcdd'</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 = re.compile(r'(\b\w*(?P&lt;f&gt;\w+)(?P=f)\w*\b)')</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p.findall(s)</a:t>
            </a:r>
          </a:p>
          <a:p>
            <a:pPr marL="342900" marR="0" lvl="0" indent="-342900" algn="l" defTabSz="914400" rtl="0" eaLnBrk="0" fontAlgn="base" latinLnBrk="0" hangingPunct="0">
              <a:lnSpc>
                <a:spcPct val="70000"/>
              </a:lnSpc>
              <a:spcBef>
                <a:spcPct val="0"/>
              </a:spcBef>
              <a:spcAft>
                <a:spcPct val="0"/>
              </a:spcAft>
              <a:buClr>
                <a:schemeClr val="hlink"/>
              </a:buClr>
              <a:buSzPct val="75000"/>
              <a:buFont typeface="Wingdings" panose="05000000000000000000" pitchFamily="2" charset="2"/>
              <a:buNone/>
              <a:defRPr/>
            </a:pPr>
            <a:r>
              <a:rPr kumimoji="0" 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[('aabc', 'a'), ('abbcd', 'b'), ('abccd', 'c'), ('abcdd', 'd')]</a:t>
            </a: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74753"/>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4.2.6 正则表达式应用案例</a:t>
            </a:r>
          </a:p>
        </p:txBody>
      </p:sp>
      <p:sp>
        <p:nvSpPr>
          <p:cNvPr id="74755" name="文本占位符 74754"/>
          <p:cNvSpPr>
            <a:spLocks noGrp="1"/>
          </p:cNvSpPr>
          <p:nvPr>
            <p:ph idx="1"/>
          </p:nvPr>
        </p:nvSpPr>
        <p:spPr/>
        <p:txBody>
          <a:bodyPr/>
          <a:lstStyle/>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综合案例1：识别Python程序中的标识符</a:t>
            </a:r>
            <a:endPar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FindIdentifiersFromPyFile.py</a:t>
            </a: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假设源文件的编写风格符合</a:t>
            </a: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语言编程规范</a:t>
            </a:r>
          </a:p>
          <a:p>
            <a:pPr marL="1905" marR="0" lvl="0" indent="-19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综合案例2：Python程序规范性检查</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CheckCodeFormats.py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4577"/>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 字符串</a:t>
            </a:r>
          </a:p>
        </p:txBody>
      </p:sp>
      <p:sp>
        <p:nvSpPr>
          <p:cNvPr id="25602" name="文本占位符 24578"/>
          <p:cNvSpPr>
            <a:spLocks noGrp="1" noChangeArrowheads="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中，字符串也属于序列类型，除了支持序列通用方法（包括分片操作）以外，还支持特有的字符串操作方法。</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字符串属于不可变序列类型</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pic>
        <p:nvPicPr>
          <p:cNvPr id="20484" name="图片 24579"/>
          <p:cNvPicPr>
            <a:picLocks noChangeAspect="1"/>
          </p:cNvPicPr>
          <p:nvPr/>
        </p:nvPicPr>
        <p:blipFill>
          <a:blip r:embed="rId2"/>
          <a:stretch>
            <a:fillRect/>
          </a:stretch>
        </p:blipFill>
        <p:spPr>
          <a:xfrm>
            <a:off x="744538" y="3397250"/>
            <a:ext cx="7289800" cy="295116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5601"/>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 字符串</a:t>
            </a:r>
          </a:p>
        </p:txBody>
      </p:sp>
      <p:sp>
        <p:nvSpPr>
          <p:cNvPr id="26626" name="文本占位符 25602"/>
          <p:cNvSpPr>
            <a:spLocks noGrp="1" noChangeArrowheads="1"/>
          </p:cNvSpPr>
          <p:nvPr>
            <p:ph idx="1"/>
          </p:nvPr>
        </p:nvSpPr>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字符串驻留机制：对于短字符串，将其赋值给多个不同的对象时，内存中只有一个副本，多个对象共享该副本。长字符串不遵守驻留机制。</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判断一个变量</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是否为字符串，应使用</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isinstance</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s,basestring</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之前，字符串有</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str</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unicode</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两种，其基类都是</a:t>
            </a:r>
            <a:r>
              <a:rPr kumimoji="0" lang="en-US" sz="2400" b="1" i="0" u="none" strike="noStrike" kern="1200" cap="none" spc="0" normalizeH="0" baseline="0" noProof="0" dirty="0" err="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basestring</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之后合二为一了。</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Python3</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中，程序源文件默认为</a:t>
            </a:r>
            <a:r>
              <a:rPr kumimoji="0" 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UTF-8</a:t>
            </a:r>
            <a:r>
              <a:rPr kumimoji="0" lang="zh-CN" altLang="en-US" sz="2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编码，全面支持中文。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6625"/>
          <p:cNvSpPr>
            <a:spLocks noGrp="1" noRot="1" noChangeArrowheads="1"/>
          </p:cNvSpPr>
          <p:nvPr>
            <p:ph type="title"/>
          </p:nvPr>
        </p:nvSpPr>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4.1.1 字符串格式化</a:t>
            </a:r>
          </a:p>
        </p:txBody>
      </p:sp>
      <p:graphicFrame>
        <p:nvGraphicFramePr>
          <p:cNvPr id="22531" name="对象 3"/>
          <p:cNvGraphicFramePr/>
          <p:nvPr/>
        </p:nvGraphicFramePr>
        <p:xfrm>
          <a:off x="954088" y="1587500"/>
          <a:ext cx="6653212" cy="3751263"/>
        </p:xfrm>
        <a:graphic>
          <a:graphicData uri="http://schemas.openxmlformats.org/presentationml/2006/ole">
            <mc:AlternateContent xmlns:mc="http://schemas.openxmlformats.org/markup-compatibility/2006">
              <mc:Choice xmlns:v="urn:schemas-microsoft-com:vml" Requires="v">
                <p:oleObj spid="_x0000_s3081" r:id="rId3" imgW="4953000" imgH="2238375" progId="Paint.Picture">
                  <p:embed/>
                </p:oleObj>
              </mc:Choice>
              <mc:Fallback>
                <p:oleObj r:id="rId3" imgW="4953000" imgH="2238375" progId="Paint.Picture">
                  <p:embed/>
                  <p:pic>
                    <p:nvPicPr>
                      <p:cNvPr id="0" name="图片 3075"/>
                      <p:cNvPicPr/>
                      <p:nvPr/>
                    </p:nvPicPr>
                    <p:blipFill>
                      <a:blip r:embed="rId4"/>
                      <a:stretch>
                        <a:fillRect/>
                      </a:stretch>
                    </p:blipFill>
                    <p:spPr>
                      <a:xfrm>
                        <a:off x="954088" y="1587500"/>
                        <a:ext cx="6653212" cy="3751263"/>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1_Orbit">
  <a:themeElements>
    <a:clrScheme name="">
      <a:dk1>
        <a:srgbClr val="FFFFFF"/>
      </a:dk1>
      <a:lt1>
        <a:srgbClr val="19191D"/>
      </a:lt1>
      <a:dk2>
        <a:srgbClr val="DDDDDD"/>
      </a:dk2>
      <a:lt2>
        <a:srgbClr val="6D776E"/>
      </a:lt2>
      <a:accent1>
        <a:srgbClr val="0099CC"/>
      </a:accent1>
      <a:accent2>
        <a:srgbClr val="939EA9"/>
      </a:accent2>
      <a:accent3>
        <a:srgbClr val="AAAAAA"/>
      </a:accent3>
      <a:accent4>
        <a:srgbClr val="DCDCDC"/>
      </a:accent4>
      <a:accent5>
        <a:srgbClr val="AACAE2"/>
      </a:accent5>
      <a:accent6>
        <a:srgbClr val="838D97"/>
      </a:accent6>
      <a:hlink>
        <a:srgbClr val="FFCC00"/>
      </a:hlink>
      <a:folHlink>
        <a:srgbClr val="BD89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1_Orbit 10">
        <a:dk1>
          <a:srgbClr val="010199"/>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1">
        <a:dk1>
          <a:srgbClr val="000050"/>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2">
        <a:dk1>
          <a:srgbClr val="6D776E"/>
        </a:dk1>
        <a:lt1>
          <a:srgbClr val="FFFFFF"/>
        </a:lt1>
        <a:dk2>
          <a:srgbClr val="19191D"/>
        </a:dk2>
        <a:lt2>
          <a:srgbClr val="DDDDDD"/>
        </a:lt2>
        <a:accent1>
          <a:srgbClr val="0099CC"/>
        </a:accent1>
        <a:accent2>
          <a:srgbClr val="939EA9"/>
        </a:accent2>
        <a:accent3>
          <a:srgbClr val="ABABAB"/>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TCPIP_Chapter 1 Introduction</Template>
  <TotalTime>212</TotalTime>
  <Words>6478</Words>
  <Application>Microsoft Office PowerPoint</Application>
  <PresentationFormat>全屏显示(4:3)</PresentationFormat>
  <Paragraphs>757</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1_Orbit</vt:lpstr>
      <vt:lpstr>Bitmap Image</vt:lpstr>
      <vt:lpstr>Python编程</vt:lpstr>
      <vt:lpstr>第4章 字符串与正则表达式</vt:lpstr>
      <vt:lpstr>PowerPoint 演示文稿</vt:lpstr>
      <vt:lpstr>PowerPoint 演示文稿</vt:lpstr>
      <vt:lpstr>PowerPoint 演示文稿</vt:lpstr>
      <vt:lpstr>PowerPoint 演示文稿</vt:lpstr>
      <vt:lpstr>4.1 字符串</vt:lpstr>
      <vt:lpstr>4.1 字符串</vt:lpstr>
      <vt:lpstr>4.1.1 字符串格式化</vt:lpstr>
      <vt:lpstr>4.1.1 字符串格式化</vt:lpstr>
      <vt:lpstr>4.1.1 字符串格式化</vt:lpstr>
      <vt:lpstr>4.1.1 字符串格式化</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4.1.3 字符串常量</vt:lpstr>
      <vt:lpstr>4.1.3 字符串常量</vt:lpstr>
      <vt:lpstr>4.1.4 可变字符串</vt:lpstr>
      <vt:lpstr>4.1.4 可变字符串</vt:lpstr>
      <vt:lpstr>4.2 正则表达式</vt:lpstr>
      <vt:lpstr>4.2.1 正则表达式元字符</vt:lpstr>
      <vt:lpstr>4.2.1 正则表达式元字符</vt:lpstr>
      <vt:lpstr>4.2.1 正则表达式元字符</vt:lpstr>
      <vt:lpstr>4.2.1 正则表达式元字符</vt:lpstr>
      <vt:lpstr>4.2.1 正则表达式元字符</vt:lpstr>
      <vt:lpstr>4.2.1 正则表达式元字符</vt:lpstr>
      <vt:lpstr>4.2.2 re模块主要方法</vt:lpstr>
      <vt:lpstr>4.2.3 直接使用re模块方法</vt:lpstr>
      <vt:lpstr>4.2.3 直接使用re模块方法</vt:lpstr>
      <vt:lpstr>4.2.3 直接使用re模块方法</vt:lpstr>
      <vt:lpstr>4.2.3 直接使用re模块方法</vt:lpstr>
      <vt:lpstr>4.2.3 直接使用re模块方法</vt:lpstr>
      <vt:lpstr>4.2.3 直接使用re模块方法</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subject>1-3章</dc:subject>
  <dc:creator>吴凡</dc:creator>
  <dc:description>引言、模型、底层网络技术</dc:description>
  <cp:lastModifiedBy>zhangzhen</cp:lastModifiedBy>
  <cp:revision>233</cp:revision>
  <dcterms:created xsi:type="dcterms:W3CDTF">2003-01-21T09:43:48Z</dcterms:created>
  <dcterms:modified xsi:type="dcterms:W3CDTF">2016-12-06T09:18:39Z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