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FF9900"/>
    <a:srgbClr val="0099CC"/>
    <a:srgbClr val="00FF00"/>
    <a:srgbClr val="CC3300"/>
    <a:srgbClr val="FF0066"/>
    <a:srgbClr val="FF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830"/>
  </p:normalViewPr>
  <p:slideViewPr>
    <p:cSldViewPr showGuides="1">
      <p:cViewPr>
        <p:scale>
          <a:sx n="113" d="100"/>
          <a:sy n="113" d="100"/>
        </p:scale>
        <p:origin x="-1572" y="204"/>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56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页眉占位符 9217"/>
          <p:cNvSpPr>
            <a:spLocks noGrp="1"/>
          </p:cNvSpPr>
          <p:nvPr>
            <p:ph type="hdr" sz="quarter"/>
          </p:nvPr>
        </p:nvSpPr>
        <p:spPr>
          <a:xfrm>
            <a:off x="0" y="0"/>
            <a:ext cx="2971800" cy="457200"/>
          </a:xfrm>
          <a:prstGeom prst="rect">
            <a:avLst/>
          </a:prstGeom>
          <a:noFill/>
          <a:ln w="9525">
            <a:noFill/>
            <a:miter/>
          </a:ln>
        </p:spPr>
        <p:txBody>
          <a:bodyPr/>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网络工程系</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日期占位符 9218"/>
          <p:cNvSpPr>
            <a:spLocks noGrp="1"/>
          </p:cNvSpPr>
          <p:nvPr>
            <p:ph type="dt" sz="quarter" idx="1"/>
          </p:nvPr>
        </p:nvSpPr>
        <p:spPr>
          <a:xfrm>
            <a:off x="3884613" y="0"/>
            <a:ext cx="2971800" cy="457200"/>
          </a:xfrm>
          <a:prstGeom prst="rect">
            <a:avLst/>
          </a:prstGeom>
          <a:noFill/>
          <a:ln w="9525">
            <a:noFill/>
            <a:miter/>
          </a:ln>
        </p:spPr>
        <p:txBody>
          <a:bodyPr/>
          <a:lstStyle>
            <a:lvl1pPr algn="r">
              <a:defRPr sz="1200" noProof="1">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9220" name="页脚占位符 9219"/>
          <p:cNvSpPr>
            <a:spLocks noGrp="1"/>
          </p:cNvSpPr>
          <p:nvPr>
            <p:ph type="ftr" sz="quarter" idx="2"/>
          </p:nvPr>
        </p:nvSpPr>
        <p:spPr>
          <a:xfrm>
            <a:off x="0" y="8685213"/>
            <a:ext cx="2971800" cy="457200"/>
          </a:xfrm>
          <a:prstGeom prst="rect">
            <a:avLst/>
          </a:prstGeom>
          <a:noFill/>
          <a:ln w="9525">
            <a:noFill/>
            <a:miter/>
          </a:ln>
        </p:spPr>
        <p:txBody>
          <a:bodyPr anchor="b"/>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电子科大通信学院</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1" name="灯片编号占位符 9220"/>
          <p:cNvSpPr>
            <a:spLocks noGrp="1"/>
          </p:cNvSpPr>
          <p:nvPr>
            <p:ph type="sldNum" sz="quarter" idx="3"/>
          </p:nvPr>
        </p:nvSpPr>
        <p:spPr>
          <a:xfrm>
            <a:off x="3884613" y="8685213"/>
            <a:ext cx="2971800" cy="457200"/>
          </a:xfrm>
          <a:prstGeom prst="rect">
            <a:avLst/>
          </a:prstGeom>
          <a:noFill/>
          <a:ln w="9525">
            <a:noFill/>
            <a:miter/>
          </a:ln>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页眉占位符 8193"/>
          <p:cNvSpPr>
            <a:spLocks noGrp="1"/>
          </p:cNvSpPr>
          <p:nvPr>
            <p:ph type="hdr" sz="quarter"/>
          </p:nvPr>
        </p:nvSpPr>
        <p:spPr>
          <a:xfrm>
            <a:off x="0" y="0"/>
            <a:ext cx="2971800" cy="457200"/>
          </a:xfrm>
          <a:prstGeom prst="rect">
            <a:avLst/>
          </a:prstGeom>
          <a:noFill/>
          <a:ln w="9525">
            <a:noFill/>
            <a:miter/>
          </a:ln>
        </p:spPr>
        <p:txBody>
          <a:bodyPr/>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网络工程系</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日期占位符 8194"/>
          <p:cNvSpPr>
            <a:spLocks noGrp="1"/>
          </p:cNvSpPr>
          <p:nvPr>
            <p:ph type="dt" idx="1"/>
          </p:nvPr>
        </p:nvSpPr>
        <p:spPr>
          <a:xfrm>
            <a:off x="3884613" y="0"/>
            <a:ext cx="2971800" cy="457200"/>
          </a:xfrm>
          <a:prstGeom prst="rect">
            <a:avLst/>
          </a:prstGeom>
          <a:noFill/>
          <a:ln w="9525">
            <a:noFill/>
            <a:miter/>
          </a:ln>
        </p:spPr>
        <p:txBody>
          <a:bodyPr/>
          <a:lstStyle>
            <a:lvl1pPr algn="r">
              <a:defRPr sz="1200" noProof="1">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1444" name="幻灯片图像占位符 8195"/>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8196"/>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8198" name="页脚占位符 8197"/>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电子科大通信学院</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灯片编号占位符 8198"/>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176130" name="标题 176129"/>
          <p:cNvSpPr>
            <a:spLocks noGrp="1"/>
          </p:cNvSpPr>
          <p:nvPr>
            <p:ph type="ctrTitle" sz="quarter"/>
          </p:nvPr>
        </p:nvSpPr>
        <p:spPr>
          <a:xfrm>
            <a:off x="685800" y="1873250"/>
            <a:ext cx="7772400" cy="1555750"/>
          </a:xfrm>
          <a:prstGeom prst="rect">
            <a:avLst/>
          </a:prstGeom>
          <a:noFill/>
          <a:ln w="9525">
            <a:noFill/>
            <a:miter/>
          </a:ln>
        </p:spPr>
        <p:txBody>
          <a:bodyPr/>
          <a:lstStyle>
            <a:lvl1pPr lvl="0">
              <a:defRPr sz="4800" kern="1200"/>
            </a:lvl1pPr>
          </a:lstStyle>
          <a:p>
            <a:pPr lvl="0"/>
            <a:r>
              <a:rPr lang="zh-CN" altLang="en-US" noProof="1"/>
              <a:t>单击此处编辑母版标题样式</a:t>
            </a:r>
            <a:endParaRPr lang="zh-CN" altLang="en-US" noProof="1"/>
          </a:p>
        </p:txBody>
      </p:sp>
      <p:sp>
        <p:nvSpPr>
          <p:cNvPr id="176131" name="副标题 176130"/>
          <p:cNvSpPr>
            <a:spLocks noGrp="1"/>
          </p:cNvSpPr>
          <p:nvPr>
            <p:ph type="subTitle" sz="quarter" idx="1"/>
          </p:nvPr>
        </p:nvSpPr>
        <p:spPr>
          <a:xfrm>
            <a:off x="1371600" y="3886200"/>
            <a:ext cx="64008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noProof="1"/>
              <a:t>单击此处编辑母版副标题样式</a:t>
            </a:r>
            <a:endParaRPr lang="zh-CN" altLang="en-US" noProof="1"/>
          </a:p>
        </p:txBody>
      </p:sp>
      <p:sp>
        <p:nvSpPr>
          <p:cNvPr id="7" name="日期占位符 176131"/>
          <p:cNvSpPr>
            <a:spLocks noGrp="1"/>
          </p:cNvSpPr>
          <p:nvPr>
            <p:ph type="dt" sz="quarter" idx="2"/>
          </p:nvPr>
        </p:nvSpPr>
        <p:spPr>
          <a:xfrm>
            <a:off x="457200" y="6284913"/>
            <a:ext cx="2133600" cy="457200"/>
          </a:xfrm>
          <a:prstGeom prst="rect">
            <a:avLst/>
          </a:prstGeom>
          <a:ln>
            <a:miter/>
          </a:ln>
        </p:spPr>
        <p:txBody>
          <a:bodyPr anchor="t"/>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6132"/>
          <p:cNvSpPr>
            <a:spLocks noGrp="1"/>
          </p:cNvSpPr>
          <p:nvPr>
            <p:ph type="ftr" sz="quarter" idx="3"/>
          </p:nvPr>
        </p:nvSpPr>
        <p:spPr>
          <a:xfrm>
            <a:off x="3124200" y="62849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6133"/>
          <p:cNvSpPr>
            <a:spLocks noGrp="1"/>
          </p:cNvSpPr>
          <p:nvPr>
            <p:ph type="sldNum" sz="quarter" idx="4"/>
          </p:nvPr>
        </p:nvSpPr>
        <p:spPr>
          <a:xfrm>
            <a:off x="6553200" y="62849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9594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7813"/>
            <a:ext cx="6052930" cy="595947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7" name="日期占位符 13355"/>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3356"/>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smtClean="0"/>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9" name="灯片编号占位符 13357"/>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6370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6370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1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1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endPar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zh-CN" altLang="en-US" sz="1000" dirty="0"/>
            </a:fld>
            <a:endParaRPr lang="zh-CN" altLang="en-US" sz="10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Confetti">
          <a:fgClr>
            <a:schemeClr val="bg1"/>
          </a:fgClr>
          <a:bgClr>
            <a:srgbClr val="0B0B0D"/>
          </a:bgClr>
        </a:pattFill>
        <a:effectLst/>
      </p:bgPr>
    </p:bg>
    <p:spTree>
      <p:nvGrpSpPr>
        <p:cNvPr id="1" name=""/>
        <p:cNvGrpSpPr/>
        <p:nvPr/>
      </p:nvGrpSpPr>
      <p:grpSpPr/>
      <p:sp>
        <p:nvSpPr>
          <p:cNvPr id="175106" name="标题 175105"/>
          <p:cNvSpPr>
            <a:spLocks noGrp="1"/>
          </p:cNvSpPr>
          <p:nvPr>
            <p:ph type="title"/>
          </p:nvPr>
        </p:nvSpPr>
        <p:spPr>
          <a:xfrm>
            <a:off x="457200" y="277813"/>
            <a:ext cx="8229600" cy="1139825"/>
          </a:xfrm>
          <a:prstGeom prst="rect">
            <a:avLst/>
          </a:prstGeom>
          <a:noFill/>
          <a:ln w="9525">
            <a:noFill/>
            <a:miter/>
          </a:ln>
        </p:spPr>
        <p:txBody>
          <a:bodyPr anchor="ctr" anchorCtr="1"/>
          <a:lstStyle/>
          <a:p>
            <a:pPr lvl="0"/>
            <a:r>
              <a:rPr lang="zh-CN" altLang="en-US" noProof="1"/>
              <a:t>单击此处编辑母版标题样式</a:t>
            </a:r>
            <a:endParaRPr lang="zh-CN" altLang="en-US" noProof="1"/>
          </a:p>
        </p:txBody>
      </p:sp>
      <p:sp>
        <p:nvSpPr>
          <p:cNvPr id="175107" name="文本占位符 175106"/>
          <p:cNvSpPr>
            <a:spLocks noGrp="1"/>
          </p:cNvSpPr>
          <p:nvPr>
            <p:ph type="body" idx="1"/>
          </p:nvPr>
        </p:nvSpPr>
        <p:spPr>
          <a:xfrm>
            <a:off x="457200" y="1600200"/>
            <a:ext cx="8229600" cy="4637088"/>
          </a:xfrm>
          <a:prstGeom prst="rect">
            <a:avLst/>
          </a:prstGeom>
          <a:noFill/>
          <a:ln w="9525">
            <a:noFill/>
            <a:miter/>
          </a:ln>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75108" name="日期占位符 175107"/>
          <p:cNvSpPr>
            <a:spLocks noGrp="1"/>
          </p:cNvSpPr>
          <p:nvPr>
            <p:ph type="dt" sz="half" idx="2"/>
          </p:nvPr>
        </p:nvSpPr>
        <p:spPr>
          <a:xfrm>
            <a:off x="457200" y="6500813"/>
            <a:ext cx="2133600" cy="457200"/>
          </a:xfrm>
          <a:prstGeom prst="rect">
            <a:avLst/>
          </a:prstGeom>
          <a:noFill/>
          <a:ln w="9525">
            <a:noFill/>
            <a:miter/>
          </a:ln>
        </p:spPr>
        <p:txBody>
          <a:bodyPr/>
          <a:lstStyle>
            <a:lvl1pPr>
              <a:defRPr sz="10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75109" name="页脚占位符 175108"/>
          <p:cNvSpPr>
            <a:spLocks noGrp="1"/>
          </p:cNvSpPr>
          <p:nvPr>
            <p:ph type="ftr" sz="quarter" idx="3"/>
          </p:nvPr>
        </p:nvSpPr>
        <p:spPr>
          <a:xfrm>
            <a:off x="3124200" y="6500813"/>
            <a:ext cx="2895600" cy="457200"/>
          </a:xfrm>
          <a:prstGeom prst="rect">
            <a:avLst/>
          </a:prstGeom>
          <a:noFill/>
          <a:ln w="9525">
            <a:noFill/>
            <a:miter/>
          </a:ln>
        </p:spPr>
        <p:txBody>
          <a:bodyPr vert="horz" wrap="square" lIns="91440" tIns="45720" rIns="91440" bIns="45720" numCol="1" anchor="t" anchorCtr="0" compatLnSpc="1"/>
          <a:lstStyle>
            <a:lvl1pPr algn="ctr">
              <a:defRPr sz="1000" noProof="1" smtClean="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TCP/IP Protocol Analysis</a:t>
            </a: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5110" name="灯片编号占位符 175109"/>
          <p:cNvSpPr>
            <a:spLocks noGrp="1"/>
          </p:cNvSpPr>
          <p:nvPr>
            <p:ph type="sldNum" sz="quarter" idx="4"/>
          </p:nvPr>
        </p:nvSpPr>
        <p:spPr>
          <a:xfrm>
            <a:off x="6553200" y="6500813"/>
            <a:ext cx="2133600" cy="457200"/>
          </a:xfrm>
          <a:prstGeom prst="rect">
            <a:avLst/>
          </a:prstGeom>
          <a:noFill/>
          <a:ln w="9525">
            <a:noFill/>
            <a:miter/>
          </a:ln>
        </p:spPr>
        <p:txBody>
          <a:bodyPr vert="horz" wrap="square" lIns="91440" tIns="45720" rIns="91440" bIns="45720" numCol="1" anchor="t" anchorCtr="0" compatLnSpc="1"/>
          <a:p>
            <a:pPr lvl="0" algn="r" eaLnBrk="1" hangingPunct="1"/>
            <a:fld id="{9A0DB2DC-4C9A-4742-B13C-FB6460FD3503}" type="slidenum">
              <a:rPr lang="zh-CN" altLang="en-US" sz="1000" dirty="0"/>
            </a:fld>
            <a:endParaRPr lang="zh-CN" alt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kern="1200">
          <a:solidFill>
            <a:schemeClr val="tx1"/>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b="1" kern="1200">
          <a:solidFill>
            <a:schemeClr val="tx1"/>
          </a:solidFill>
          <a:effectLst>
            <a:outerShdw blurRad="38100" dist="38100" dir="2700000">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tx2"/>
        </a:buClr>
        <a:buSzPct val="75000"/>
        <a:buFont typeface="Wingdings" panose="05000000000000000000" pitchFamily="2" charset="2"/>
        <a:buChar char="l"/>
        <a:defRPr sz="2800" b="1" kern="1200">
          <a:solidFill>
            <a:schemeClr val="tx1"/>
          </a:solidFill>
          <a:effectLst>
            <a:outerShdw blurRad="38100" dist="38100" dir="2700000">
              <a:srgbClr val="000000"/>
            </a:outerShdw>
          </a:effectLst>
          <a:latin typeface="+mn-lt"/>
          <a:ea typeface="+mn-ea"/>
          <a:cs typeface="+mn-cs"/>
        </a:defRPr>
      </a:lvl2pPr>
      <a:lvl3pPr marL="1143000" lvl="2"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b="1" kern="1200">
          <a:solidFill>
            <a:schemeClr val="tx1"/>
          </a:solidFill>
          <a:effectLst>
            <a:outerShdw blurRad="38100" dist="38100" dir="2700000">
              <a:srgbClr val="000000"/>
            </a:outerShdw>
          </a:effectLst>
          <a:latin typeface="+mn-lt"/>
          <a:ea typeface="+mn-ea"/>
          <a:cs typeface="+mn-cs"/>
        </a:defRPr>
      </a:lvl3pPr>
      <a:lvl4pPr marL="1600200" lvl="3"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b="1" kern="1200">
          <a:solidFill>
            <a:schemeClr val="tx1"/>
          </a:solidFill>
          <a:effectLst>
            <a:outerShdw blurRad="38100" dist="38100" dir="2700000">
              <a:srgbClr val="000000"/>
            </a:outerShdw>
          </a:effectLst>
          <a:latin typeface="+mn-lt"/>
          <a:ea typeface="+mn-ea"/>
          <a:cs typeface="+mn-cs"/>
        </a:defRPr>
      </a:lvl4pPr>
      <a:lvl5pPr marL="2057400" lvl="4" indent="-228600" algn="l" rtl="0" eaLnBrk="0" fontAlgn="base" hangingPunct="0">
        <a:spcBef>
          <a:spcPct val="20000"/>
        </a:spcBef>
        <a:spcAft>
          <a:spcPct val="0"/>
        </a:spcAft>
        <a:buClr>
          <a:schemeClr val="tx1"/>
        </a:buClr>
        <a:buSzPct val="75000"/>
        <a:buFont typeface="Wingdings" panose="05000000000000000000" pitchFamily="2" charset="2"/>
        <a:buChar char="l"/>
        <a:defRPr sz="2000" b="1" kern="120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ctrTitle" sz="quarter"/>
          </p:nvPr>
        </p:nvSpPr>
        <p:spPr>
          <a:xfrm>
            <a:off x="611188" y="1268413"/>
            <a:ext cx="7772400" cy="1555750"/>
          </a:xfrm>
        </p:spPr>
        <p:txBody>
          <a:bodyPr anchor="ctr" anchorCtr="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Python</a:t>
            </a:r>
            <a:r>
              <a:rPr kumimoji="0" lang="zh-CN" altLang="en-US"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编程</a:t>
            </a:r>
            <a:endParaRPr kumimoji="0" lang="zh-CN" altLang="en-US" sz="4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endParaRPr>
          </a:p>
        </p:txBody>
      </p:sp>
      <p:sp>
        <p:nvSpPr>
          <p:cNvPr id="2051" name="副标题 2050"/>
          <p:cNvSpPr>
            <a:spLocks noGrp="1"/>
          </p:cNvSpPr>
          <p:nvPr>
            <p:ph type="subTitle" sz="quarter" idx="1"/>
          </p:nvPr>
        </p:nvSpPr>
        <p:spPr>
          <a:xfrm>
            <a:off x="1187450" y="3886200"/>
            <a:ext cx="6945313" cy="2279650"/>
          </a:xfrm>
        </p:spPr>
        <p:txBody>
          <a:bodyPr anchor="t"/>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张祯</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杭州电子科技</a:t>
            </a:r>
            <a:r>
              <a:rPr kumimoji="0" lang="zh-CN" altLang="en-US" sz="2800" b="1" i="0" u="none" strike="noStrike" kern="1200" cap="none" spc="0" normalizeH="0" baseline="0" noProof="1" smtClean="0">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大学网络空间安全学院</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E-mail:  zhangzhen@hdu.edu.cn</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
                <a:schemeClr val="hlink"/>
              </a:buClr>
              <a:buSzPct val="75000"/>
              <a:buFont typeface="Wingdings" panose="05000000000000000000" pitchFamily="2" charset="2"/>
              <a:buNone/>
              <a:defRPr/>
            </a:pP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p:txBody>
      </p:sp>
      <p:sp>
        <p:nvSpPr>
          <p:cNvPr id="2" name="TextBox 1"/>
          <p:cNvSpPr txBox="1"/>
          <p:nvPr/>
        </p:nvSpPr>
        <p:spPr>
          <a:xfrm>
            <a:off x="4954588" y="2636838"/>
            <a:ext cx="2519363" cy="523875"/>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2016</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Fall</a:t>
            </a:r>
            <a:endParaRPr kumimoji="0" lang="zh-CN" altLang="en-US" sz="2800" b="1" i="0" u="none" strike="noStrike" kern="1200" cap="none" spc="0" normalizeH="0" baseline="0" noProof="0" dirty="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6625"/>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6.1.3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类成员与实例成员</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31746" name="文本占位符 26626"/>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这里主要指数据成员，或者广义上的属性。可以说属性有两种，一种是实例属性，另一种是类属性。实例属性一般是指在构造函数</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__init__()</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中定义的，定义和使用时必须以</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self</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作为前缀；类属性是在类中所有方法之外定义的数据成员。在主程序中（或类的外部），实例属性属于实例</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对象</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，只能通过对象名访问；而类属性属于类，可以通过类名或对象名访问。</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7649"/>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6.1.3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类成员与实例成员</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2770" name="文本占位符 27650"/>
          <p:cNvSpPr>
            <a:spLocks noGrp="1"/>
          </p:cNvSpPr>
          <p:nvPr>
            <p:ph idx="1"/>
          </p:nvPr>
        </p:nvSpPr>
        <p:spPr/>
        <p:txBody>
          <a:bodyPr anchor="t"/>
          <a:lstStyle/>
          <a:p>
            <a:pPr marL="342900" marR="0" lvl="0" indent="-342900" algn="l" defTabSz="914400" rtl="0" eaLnBrk="0" fontAlgn="base" latinLnBrk="0" hangingPunct="0">
              <a:lnSpc>
                <a:spcPct val="130000"/>
              </a:lnSpc>
              <a:spcBef>
                <a:spcPts val="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在类的方法中可以调用类本身的其他方法，也可以访问类属性以及对象属性。在Python中比较特殊的是，可以动态地为类和对象增加成员，这一点是和很多面向对象程序设计语言不同的，也是Python动态类型特点的一种重要体现。</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sym typeface="宋体" panose="02010600030101010101" pitchFamily="2" charset="-122"/>
              </a:rPr>
              <a:t>6.1.3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sym typeface="宋体" panose="02010600030101010101" pitchFamily="2" charset="-122"/>
              </a:rPr>
              <a:t>类成员与实例成员</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 name="内容占位符 2"/>
          <p:cNvSpPr>
            <a:spLocks noGrp="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class Car:</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    price = 100000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定义类属性</a:t>
            </a:r>
            <a:endPar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    </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def __init__(self, c):</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        self.color = c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定义实例属性</a:t>
            </a:r>
            <a:endPar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car1 = Car("Red")</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car2 = Car("Blue")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print(car1.color, Car.price)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Car.price = 110000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修改类属性</a:t>
            </a:r>
            <a:endPar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Car.name = 'QQ'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增加类属性</a:t>
            </a:r>
            <a:endPar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car1.color = "Yellow"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修改实例属性</a:t>
            </a:r>
            <a:endPar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print(car2.color, Car.price, Car.name)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print(car1.color, Car.price, Car.name)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def setSpeed(self, s):</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    self.speed = s</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car1.setSpeed = types.MethodType(setSpeed, Car)    #动态为对象增加成员方法</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car1.setSpeed(50)                              #调用对象的成员方法</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print(car1.speed)</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sym typeface="宋体" panose="02010600030101010101" pitchFamily="2" charset="-122"/>
              </a:rPr>
              <a:t>6.1.3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sym typeface="宋体" panose="02010600030101010101" pitchFamily="2" charset="-122"/>
              </a:rPr>
              <a:t>类成员与实例成员</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 name="内容占位符 2"/>
          <p:cNvSpPr>
            <a:spLocks noGrp="1"/>
          </p:cNvSpPr>
          <p:nvPr>
            <p:ph idx="1"/>
          </p:nvPr>
        </p:nvSpPr>
        <p:spPr>
          <a:xfrm>
            <a:off x="457200" y="1420813"/>
            <a:ext cx="8229600" cy="4530725"/>
          </a:xfrm>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charset="0"/>
              <a:buChar char="n"/>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在Python中，函数和方法是有区别的。方法一般指与特定实例绑定的函数，通过对象调用方法时，对象本身将被作为第一个参数传递过去，普通函数并不具备这个特点。</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class Demo:</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pass</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 = Demo()</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def test(self, v):</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self.value = v	</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t.test = test</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t.test</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&lt;function test at 0x00000000034B7EA0&gt;</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t.test(t, 3)</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print(t.value)</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t.test = types.MethodType(test, t)</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t.test</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&lt;bound method test of &lt;__main__.Demo object at 0x000000000074F9E8&gt;&gt;</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t.test(5)</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print(t.value)</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5</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8673"/>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6.1.4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私有成员与公有成员</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35842" name="文本占位符 28674"/>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并没有对私有成员提供严格的访问保护机制。在定义类的属性时，如果属性名以两个下划线“</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__”</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开头则表示是私有属性，否则是公有属性。私有属性在类的外部不能直接访问，需要通过调用对象的公有成员方法来访问，或者通过</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支持的特殊方式来访问。</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提供了访问私有属性的特殊方式，可用于程序的测试和调试，对于成员方法也具有同样的性质。</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私有属性是为了数据封装和保密而设的属性，一般只能在类的成员方法（类的内部）中使用访问，虽然</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支持一种特殊的方式来从外部直接访问类的私有成员，但是并不推荐您这样做。公有属性是可以公开使用的，既可以在类的内部进行访问，也可以在外部程序中使用。</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9697"/>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6.1.4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私有成员与公有成员</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36866" name="文本占位符 29698"/>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class A:</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def __init__(self, value1 = 0, value2 = 0):</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self._value1 = value1</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self.__value2 = value2</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def setValue(self, value1, value2):</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self._value1 = value1</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self.__value2 = value2</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def show(self):</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print(self._value1)</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print(self.__value2)</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 = A()</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a._value1</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0</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a._A__value2 #</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在外部访问对象的私有数据成员</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0</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0721"/>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6.1.4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私有成员与公有成员</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37890" name="文本占位符 30722"/>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在IDLE环境中，在对象或类名后面加上一个圆点“.”，稍等一秒钟则会自动列出其所有公开成员，模块也具有同样的特点。</a:t>
            </a:r>
            <a:endPar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而如果在圆点“.”后面再加一个下划线，则会列出该对象或类的所有成员，包括私有成员。</a:t>
            </a:r>
            <a:endPar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1745"/>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6.1.4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私有成员与公有成员</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1747" name="文本占位符 31746"/>
          <p:cNvSpPr>
            <a:spLocks noGrp="1"/>
          </p:cNvSpPr>
          <p:nvPr>
            <p:ph idx="1"/>
          </p:nvPr>
        </p:nvSpPr>
        <p:spPr/>
        <p:txBody>
          <a:bodyPr/>
          <a:lstStyle/>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中，以下划线开头的变量名和方法名有特殊的含义，尤其是在类的定义中。用下划线作为变量名和方法名前缀和后缀来表示类的特殊成员：</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ts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_xxx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：这样的对象叫做保护成员，不能用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'from module import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导入，只有类对象和子类对象能访问这些成员；</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__xxx__</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：系统定义的特殊成员；</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__xxx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：类中的私有成员，只有类对象自己能访问，子类对象也不能访问到这个成员，但在对象外部可以通过“对象名</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._</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类名</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__xxx”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这样的特殊方式来访问。</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中不存在严格意义上的私有成员。</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2769"/>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6.1.4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私有成员与公有成员</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2771" name="文本占位符 32770"/>
          <p:cNvSpPr>
            <a:spLocks noGrp="1"/>
          </p:cNvSpPr>
          <p:nvPr>
            <p:ph idx="1"/>
          </p:nvPr>
        </p:nvSpPr>
        <p:spPr/>
        <p:txBody>
          <a:bodyPr/>
          <a:lstStyle/>
          <a:p>
            <a:pPr marL="285750" marR="0" lvl="0" indent="-285750" algn="l" defTabSz="914400" rtl="0" eaLnBrk="0" fontAlgn="base" latinLnBrk="0" hangingPunct="0">
              <a:lnSpc>
                <a:spcPct val="100000"/>
              </a:lnSpc>
              <a:spcBef>
                <a:spcPct val="20000"/>
              </a:spcBef>
              <a:spcAft>
                <a:spcPct val="0"/>
              </a:spcAft>
              <a:buClr>
                <a:schemeClr val="hlink"/>
              </a:buClr>
              <a:buSzPct val="75000"/>
              <a:buFont typeface="Wingdings" panose="05000000000000000000" charset="0"/>
              <a:buChar char="n"/>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另外，在</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IDLE</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交互模式下，一个下划线“</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_”</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表示解释器中最后一次显示的内容或最后一次语句正确执行的输出结果。例如：</a:t>
            </a: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3 + 5</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8</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_ + 2</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10</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_ * 3</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30</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_ / 5</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ts val="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6</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3</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1/0</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Traceback (most recent call last):</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File "&lt;pyshell#2&gt;", line 1, in &lt;module&gt;</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1/0</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ZeroDivisionError: integer division or modulo by zero</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_</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3793"/>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6.1.4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私有成员与公有成员</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40962" name="文本占位符 33794"/>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class Fruit:</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def __init__(self):</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self.__color = 'Red'</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self.price = 1</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apple = Fruit()</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apple.price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显示对象公开数据成员的值</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apple.price = 2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修改对象公开数据成员的值</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apple.price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2</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print(apple.price, apple._Fruit__color)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显示对象私有数据成员的值</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2 Red</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apple._Fruit__color = "Blue"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修改对象私有数据成员的值</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print(apple.price, apple._Fruit__color)</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2 Blue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print(apple.__color)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不能直接访问对象的私有数据成员，出错</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AttributeError: Fruit instance has no attribute '__color'</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8433"/>
          <p:cNvSpPr>
            <a:spLocks noGrp="1"/>
          </p:cNvSpPr>
          <p:nvPr>
            <p:ph type="ctrTitle" sz="quarter"/>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8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第6章 面向对象程序设计</a:t>
            </a:r>
            <a:endParaRPr kumimoji="0" lang="zh-CN" altLang="en-US" sz="48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23554" name="副标题 18434"/>
          <p:cNvSpPr>
            <a:spLocks noGrp="1"/>
          </p:cNvSpPr>
          <p:nvPr>
            <p:ph type="subTitle" sz="quarter" idx="1"/>
          </p:nvPr>
        </p:nvSpPr>
        <p:spPr/>
        <p:txBody>
          <a:bodyPr anchor="t"/>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sz="32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4817"/>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方法</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41986" name="文本占位符 34818"/>
          <p:cNvSpPr>
            <a:spLocks noGrp="1" noChangeArrowheads="1"/>
          </p:cNvSpPr>
          <p:nvPr>
            <p:ph idx="1"/>
          </p:nvPr>
        </p:nvSpPr>
        <p:spPr bwMode="auto">
          <a:xfrm>
            <a:off x="457200" y="1417638"/>
            <a:ext cx="8229600" cy="481965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在类中定义的方法可以粗略分为四大类：公有方法、私有方法、静态方法和类方法。</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其中，公有方法、私有方法都属于对象，私有方法的名字以两个下划线“</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__”</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开始，每个对象都有自己的公有方法和私有方法，在这两类方法中可以访问属于类和对象的成员；公有方法通过对象名直接调用，私有方法不能通过对象名直接调用，只能在属于对象的方法中通过“</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self”</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调用或在外部通过</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支持的特殊方式来调用。</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如果通过类名来调用属于对象的公有方法，需要显式为该方法的“</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self”</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参数传递一个对象名，用来明确指定访问哪个对象的数据成员。</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静态方法和类方法都可以通过类名和对象名调用，但不能直接访问属于对象的成员，只能访问属于类的成员。一般将“</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cls”</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作为类方法的第一个参数名称，但也可以使用其他的名字作为参数，并且在调用类方法时不需要为该参数传递值。</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584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6.2 方法</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pic>
        <p:nvPicPr>
          <p:cNvPr id="35843" name="图片 2"/>
          <p:cNvPicPr>
            <a:picLocks noChangeAspect="1"/>
          </p:cNvPicPr>
          <p:nvPr/>
        </p:nvPicPr>
        <p:blipFill>
          <a:blip r:embed="rId1"/>
          <a:stretch>
            <a:fillRect/>
          </a:stretch>
        </p:blipFill>
        <p:spPr>
          <a:xfrm>
            <a:off x="1101725" y="1420813"/>
            <a:ext cx="4249738" cy="531018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6865"/>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6.2 方法</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44034" name="文本占位符 36866"/>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 = Root(3)</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r.classShowTotal() #</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通过对象来调用类方法</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r.staticShowTotal() #</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通过对象来调用静态方法</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r.show()</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self.__value: 3</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Root.__total: 1</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rr = Root(5)</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Root.classShowTotal() #</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通过类名调用类方法</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2</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Root.staticShowTotal() #</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通过类名调用静态方法</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2</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6.2 方法</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45058" name="文本占位符 37890"/>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Root.show()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试图通过类名直接调用实例方法，失败</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TypeError: unbound method show() must be called with Root instance as first argument (got nothing instead)</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Root.show(r)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但是可以通过这种方法来调用方法并访问实例成员</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self.__value: 3</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Root.__total: 2</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r.show()</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self.__value: 3</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Root.__total: 2</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Root.show(rr)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通过类名调用实例方法时为</a:t>
            </a: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self</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参数显式传递对象名</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self.__value: 5</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Root.__total: 2</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rr.show()</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self.__value: 5</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ts val="6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Root.__total: 2</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8913"/>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属性</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46082" name="文本占位符 38914"/>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 2.x</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和</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 3.x</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对属性的实现和处理方式不一样，内部实现有较大的差异，使用时应注意二者之间的区别。</a:t>
            </a:r>
            <a:endPar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9937"/>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6.3.1 Python 2.x</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中的属性</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9939" name="文本占位符 39938"/>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charset="0"/>
              <a:buChar char="n"/>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2.x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中，使用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@property</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或</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property()</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来声明一个属性，然而属性并没有得到真正意义的实现，也没有提供应有的访问保护机制。正如前面所说，在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中，可以为类和对象动态增加新成员。在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2.x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中，为对象增加新的数据成员时，将隐藏同名的已有属性。</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class Test:</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__init__(self, 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self.__value = 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@property</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value(self):</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return self.__value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 = Test(3)</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a.value = 5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动态添加了新成员，隐藏了定义的属性</a:t>
            </a:r>
            <a:endPar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5</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t._Test__value#</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原来的私有变量没有改变</a:t>
            </a:r>
            <a:endPar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4096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6.3.1 Python 2.x</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中的属性</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40963" name="文本占位符 40962"/>
          <p:cNvSpPr>
            <a:spLocks noGrp="1"/>
          </p:cNvSpPr>
          <p:nvPr>
            <p:ph idx="1"/>
          </p:nvPr>
        </p:nvSpPr>
        <p:spPr/>
        <p:txBody>
          <a:bodyPr/>
          <a:lstStyle/>
          <a:p>
            <a:pPr marL="285750" marR="0" lvl="0" indent="-28575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除了动态增加成员时会隐藏已有属性，下面的代码从表面看来是修改属性的值，而实际上也是增加了新成员，从而隐藏了已有属性。</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class Test:</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__init__(self, value):</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self.__value = value</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__get(self):</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return self.__value</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__set(self, v):</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self.__value = v</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value = property(__get, __set)</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show(self):</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 self.__value</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sym typeface="Arial" panose="020B0604020202020204" pitchFamily="34" charset="0"/>
              </a:rPr>
              <a:t>6.3.1 Python 2.x</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sym typeface="Arial" panose="020B0604020202020204" pitchFamily="34" charset="0"/>
              </a:rPr>
              <a:t>中的属性</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49154" name="内容占位符 2"/>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t = Test(3)</a:t>
            </a:r>
            <a:endPar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t.value</a:t>
            </a:r>
            <a:endPar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3</a:t>
            </a:r>
            <a:endPar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t.value += 2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动态添加了新成员</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t.value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这里访问的是新成员</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5</a:t>
            </a:r>
            <a:endPar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t.show()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访问原来定义的私有数据成员</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3</a:t>
            </a:r>
            <a:endPar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del t.value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这里删除的是刚才添加的新成员</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t.value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访问原来的属性</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3</a:t>
            </a:r>
            <a:endPar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del t.value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试图删除属性</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AttributeError: Test instance has no attribute 'value'</a:t>
            </a:r>
            <a:endPar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del t._Test__value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删除私有成员</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t.value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访问属性，但该属性对应的私有成员已不存在</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AttributeError: Test instance has no attribute '_Test__value'</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1985"/>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6.3.1 Python 2.x</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中的属性</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0178" name="文本占位符 41986"/>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class Test:</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def show(self):</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 self.value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 self.__v</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 = Test()</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t.show()</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AttributeError: Test instance has no attribute 'value'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t.value = 3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添加新的数据成员</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t.show()</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AttributeError: Test instance has no attribute '_Test__v'</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t.__v = 5</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t.show()</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AttributeError: Test instance has no attribute '_Test__v'</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t._Test__v = 5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添加私有数据成员</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t.show()</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5</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43009"/>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6.3.2 Python 3.x</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中的属性</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1202" name="文本占位符 43010"/>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在</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 3.x</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中，属性得到了较为完整的实现，支持更加全面的保护机制。例如下面的代码所示，如果设置属性为只读，则无法修改其值，也无法为对象增加与属性同名的新成员，同时，也无法删除对象属性。</a:t>
            </a:r>
            <a:endPar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9457"/>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24578" name="文本占位符 19458"/>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面向对象程序设计（Object Oriented Programming，OOP）的思想主要针对大型软件设计而提出，使得软件设计更加灵活，能够很好地支持代码复用和设计复用，并且使得代码具有更好的可读性和可扩展性。面向对象程序设计的一条基本原则是计算机程序由多个能够起到子程序作用的单元或对象组合而成，这大大地降低了软件开发的难度，使得编程就像搭积木一样简单。面向对象程序设计的一个关键性观念是将数据以及对数据的操作封装在一起，组成一个相互依存、不可分割的整体，即对象。对于相同类型的对象进行分类、抽象后，得出共同的特征而形成了类，面向对象程序设计的关键就是如何合理地定义和组织这些类以及类之间的关系。</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44033"/>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6.3.2 Python 3.x</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中的属性</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2226" name="文本占位符 44034"/>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class Test:</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def __init__(self, value):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self.__value = value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@property</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def value(self):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只读，无法修改和删除</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return self.__value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 = Test(3)</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t.value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t.value = 5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只读属性不允许修改值</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AttributeError: can't set attribute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t.v=5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动态增加新成员</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t.v</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5</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del t.v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动态删除成员</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del t.value #</a:t>
            </a: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试图删除对象属性，失败</a:t>
            </a:r>
            <a:endPar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AttributeError: can't delete attribute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t.value</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45057"/>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6.3.2 Python 3.x</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中的属性</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45059" name="文本占位符 45058"/>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下面的代码则把属性设置为可读、可修改，而不允许删除。</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class Test:</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__init__(self, value):</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self.__value = value	</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__get(self):</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return self.__value</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__set(self, v):</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self.__value = v</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value = property(__get, __set)</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show(self):</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print(self.__value)</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 = Test(3)</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t.value #</a:t>
            </a: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允许读取属性值</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t.value = 5 #</a:t>
            </a: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允许修改属性值</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t.value</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5</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t.show() #</a:t>
            </a: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属性对应的私有变量也得到了相应的修改</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5</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del t.value #</a:t>
            </a: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试图删除属性，失败</a:t>
            </a:r>
            <a:endPar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AttributeError: can't delete attribute</a:t>
            </a:r>
            <a:endPar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4608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6.3.2 Python 3.x</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中的属性</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46083" name="文本占位符 46082"/>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也可以将属性设置为可读、可修改、可删除。</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class Test:</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__init__(self, 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self.__value = 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__get(self):</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return self.__value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__set(self, v):</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self.__value = v</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__del(self):</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del self.__value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value = property(__get, __set, __del)</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show(self):</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print(self.__value)</a:t>
            </a:r>
            <a:endPar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47105"/>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6.3.2 Python 3.x</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中的属性</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5298" name="文本占位符 47106"/>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t = Test(3)</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t.show</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t.value</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t.value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5</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t.show</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t.value</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del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t.value</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t.value</a:t>
            </a: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AttributeError</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'Test' object has no attribute '_</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Test__value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t.show</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AttributeError</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'Test' object has no attribute '_</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Test__value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t.value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=1 #</a:t>
            </a: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为对象动态增加属性和对应的私有数据成员</a:t>
            </a: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t.show</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t.value</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8129"/>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6.4.1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常用特殊方法</a:t>
            </a:r>
            <a:endPar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6322" name="文本占位符 48130"/>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类有大量的特殊方法，其中比较常见的是构造函数和析构函数。</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中类的构造函数是</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init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，一般用来为数据成员设置初值或进行其他必要的初始化工作，在创建对象时被自动调用和执行，可以通过为构造函数定义默认值参数来实现类似于其他语言中构造函数重载的目的。如果用户没有设计构造函数，</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将提供一个默认的构造函数用来进行必要的初始化工作。</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中类的析构函数是</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__del__()</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，一般用来释放对象占用的资源，在</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删除对象和收回对象空间时被自动调用和执行。如果用户没有编写析构函数，</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将提供一个默认的析构函数进行必要的清理工作。</a:t>
            </a: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6.4.1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常用特殊方法</a:t>
            </a:r>
            <a:endPar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endParaRPr>
          </a:p>
        </p:txBody>
      </p:sp>
      <p:graphicFrame>
        <p:nvGraphicFramePr>
          <p:cNvPr id="49155" name="表格占位符 49154"/>
          <p:cNvGraphicFramePr>
            <a:graphicFrameLocks noGrp="1"/>
          </p:cNvGraphicFramePr>
          <p:nvPr>
            <p:ph type="tbl" idx="1"/>
          </p:nvPr>
        </p:nvGraphicFramePr>
        <p:xfrm>
          <a:off x="1349375" y="1600200"/>
          <a:ext cx="5973763" cy="5054600"/>
        </p:xfrm>
        <a:graphic>
          <a:graphicData uri="http://schemas.openxmlformats.org/drawingml/2006/table">
            <a:tbl>
              <a:tblPr/>
              <a:tblGrid>
                <a:gridCol w="2965450"/>
                <a:gridCol w="3008313"/>
              </a:tblGrid>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方法</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400" b="0" u="none">
                          <a:effectLst/>
                          <a:latin typeface="宋体" panose="02010600030101010101" pitchFamily="2" charset="-122"/>
                          <a:ea typeface="宋体" panose="02010600030101010101" pitchFamily="2" charset="-122"/>
                          <a:sym typeface="宋体" panose="02010600030101010101" pitchFamily="2" charset="-122"/>
                        </a:rPr>
                        <a:t>功能说明</a:t>
                      </a:r>
                      <a:endParaRPr lang="zh-CN" altLang="en-US"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29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r>
                        <a:rPr lang="en-US" altLang="zh-CN" sz="1400" b="0" u="none" dirty="0" err="1">
                          <a:effectLst/>
                          <a:latin typeface="宋体" panose="02010600030101010101" pitchFamily="2" charset="-122"/>
                          <a:ea typeface="宋体" panose="02010600030101010101" pitchFamily="2" charset="-122"/>
                          <a:sym typeface="宋体" panose="02010600030101010101" pitchFamily="2" charset="-122"/>
                        </a:rPr>
                        <a:t>init</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a:effectLst/>
                          <a:latin typeface="宋体" panose="02010600030101010101" pitchFamily="2" charset="-122"/>
                          <a:ea typeface="宋体" panose="02010600030101010101" pitchFamily="2" charset="-122"/>
                          <a:sym typeface="宋体" panose="02010600030101010101" pitchFamily="2" charset="-122"/>
                        </a:rPr>
                        <a:t>构造函数，生成对象时调用</a:t>
                      </a:r>
                      <a:endParaRPr lang="zh-CN" altLang="en-US"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__del__()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a:effectLst/>
                          <a:latin typeface="宋体" panose="02010600030101010101" pitchFamily="2" charset="-122"/>
                          <a:ea typeface="宋体" panose="02010600030101010101" pitchFamily="2" charset="-122"/>
                          <a:sym typeface="宋体" panose="02010600030101010101" pitchFamily="2" charset="-122"/>
                        </a:rPr>
                        <a:t>析构函数，释放对象时调用</a:t>
                      </a:r>
                      <a:endParaRPr lang="zh-CN" altLang="en-US"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291">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__add__()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__sub__()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r>
                        <a:rPr lang="en-US" altLang="zh-CN" sz="1400" b="0" u="none" dirty="0" err="1">
                          <a:effectLst/>
                          <a:latin typeface="宋体" panose="02010600030101010101" pitchFamily="2" charset="-122"/>
                          <a:ea typeface="宋体" panose="02010600030101010101" pitchFamily="2" charset="-122"/>
                          <a:sym typeface="宋体" panose="02010600030101010101" pitchFamily="2" charset="-122"/>
                        </a:rPr>
                        <a:t>mul</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29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__div__()__</a:t>
                      </a: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400" b="0" u="none" dirty="0" err="1">
                          <a:effectLst/>
                          <a:latin typeface="宋体" panose="02010600030101010101" pitchFamily="2" charset="-122"/>
                          <a:ea typeface="宋体" panose="02010600030101010101" pitchFamily="2" charset="-122"/>
                          <a:sym typeface="宋体" panose="02010600030101010101" pitchFamily="2" charset="-122"/>
                        </a:rPr>
                        <a:t>truediv</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a:t>
                      </a:r>
                      <a:endParaRPr lang="zh-CN" altLang="en-US"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r>
                        <a:rPr lang="en-US" altLang="zh-CN" sz="1400" b="0" u="none" dirty="0" err="1">
                          <a:effectLst/>
                          <a:latin typeface="宋体" panose="02010600030101010101" pitchFamily="2" charset="-122"/>
                          <a:ea typeface="宋体" panose="02010600030101010101" pitchFamily="2" charset="-122"/>
                          <a:sym typeface="宋体" panose="02010600030101010101" pitchFamily="2" charset="-122"/>
                        </a:rPr>
                        <a:t>floordiv</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整除</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291">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__mod__()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r>
                        <a:rPr lang="en-US" altLang="zh-CN" sz="1400" b="0" u="none" dirty="0" err="1">
                          <a:effectLst/>
                          <a:latin typeface="宋体" panose="02010600030101010101" pitchFamily="2" charset="-122"/>
                          <a:ea typeface="宋体" panose="02010600030101010101" pitchFamily="2" charset="-122"/>
                          <a:sym typeface="宋体" panose="02010600030101010101" pitchFamily="2" charset="-122"/>
                        </a:rPr>
                        <a:t>pow</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r>
                        <a:rPr lang="en-US" altLang="zh-CN" sz="1400" b="0" u="none" dirty="0" err="1">
                          <a:effectLst/>
                          <a:latin typeface="宋体" panose="02010600030101010101" pitchFamily="2" charset="-122"/>
                          <a:ea typeface="宋体" panose="02010600030101010101" pitchFamily="2" charset="-122"/>
                          <a:sym typeface="宋体" panose="02010600030101010101" pitchFamily="2" charset="-122"/>
                        </a:rPr>
                        <a:t>cmp</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比较运算</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29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__repr__()</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打印、转换</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r>
                        <a:rPr lang="en-US" altLang="zh-CN" sz="1400" b="0" u="none" dirty="0" err="1">
                          <a:effectLst/>
                          <a:latin typeface="宋体" panose="02010600030101010101" pitchFamily="2" charset="-122"/>
                          <a:ea typeface="宋体" panose="02010600030101010101" pitchFamily="2" charset="-122"/>
                          <a:sym typeface="宋体" panose="02010600030101010101" pitchFamily="2" charset="-122"/>
                        </a:rPr>
                        <a:t>setitem</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__()</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按照索引赋值</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291">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__getitem__()</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按照索引获取值</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__len__()</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计算长度</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__call__()</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函数调用</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29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__contains__ ()</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测试是否包含某个元素</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6681">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__eq__()</a:t>
                      </a:r>
                      <a:r>
                        <a:rPr lang="zh-CN" altLang="en-US" sz="1400" b="0" u="none">
                          <a:effectLst/>
                          <a:latin typeface="宋体" panose="02010600030101010101" pitchFamily="2" charset="-122"/>
                          <a:ea typeface="宋体" panose="02010600030101010101" pitchFamily="2" charset="-122"/>
                          <a:sym typeface="宋体" panose="02010600030101010101" pitchFamily="2" charset="-122"/>
                        </a:rPr>
                        <a:t>、 </a:t>
                      </a: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__ne__()</a:t>
                      </a:r>
                      <a:r>
                        <a:rPr lang="zh-CN" altLang="en-US" sz="1400" b="0" u="none">
                          <a:effectLst/>
                          <a:latin typeface="宋体" panose="02010600030101010101" pitchFamily="2" charset="-122"/>
                          <a:ea typeface="宋体" panose="02010600030101010101" pitchFamily="2" charset="-122"/>
                          <a:sym typeface="宋体" panose="02010600030101010101" pitchFamily="2" charset="-122"/>
                        </a:rPr>
                        <a:t>、</a:t>
                      </a: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__lt__()</a:t>
                      </a:r>
                      <a:r>
                        <a:rPr lang="zh-CN" altLang="en-US" sz="1400" b="0" u="none">
                          <a:effectLst/>
                          <a:latin typeface="宋体" panose="02010600030101010101" pitchFamily="2" charset="-122"/>
                          <a:ea typeface="宋体" panose="02010600030101010101" pitchFamily="2" charset="-122"/>
                          <a:sym typeface="宋体" panose="02010600030101010101" pitchFamily="2" charset="-122"/>
                        </a:rPr>
                        <a:t>、 </a:t>
                      </a: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__le__()</a:t>
                      </a:r>
                      <a:r>
                        <a:rPr lang="zh-CN" altLang="en-US" sz="1400" b="0" u="none">
                          <a:effectLst/>
                          <a:latin typeface="宋体" panose="02010600030101010101" pitchFamily="2" charset="-122"/>
                          <a:ea typeface="宋体" panose="02010600030101010101" pitchFamily="2" charset="-122"/>
                          <a:sym typeface="宋体" panose="02010600030101010101" pitchFamily="2" charset="-122"/>
                        </a:rPr>
                        <a:t>、</a:t>
                      </a: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__gt__()</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a:t>
                      </a: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a:t>
                      </a: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&lt;</a:t>
                      </a: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&lt;=</a:t>
                      </a: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&gt;</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__str__()</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b="0" u="none" dirty="0">
                          <a:effectLst/>
                          <a:latin typeface="宋体" panose="02010600030101010101" pitchFamily="2" charset="-122"/>
                          <a:ea typeface="宋体" panose="02010600030101010101" pitchFamily="2" charset="-122"/>
                          <a:sym typeface="宋体" panose="02010600030101010101" pitchFamily="2" charset="-122"/>
                        </a:rPr>
                        <a:t>转化为字符串</a:t>
                      </a:r>
                      <a:endParaRPr lang="zh-CN" altLang="en-US"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__lshift__()</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&lt;&lt;</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29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__and__()</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&amp;</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335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a:effectLst/>
                          <a:latin typeface="宋体" panose="02010600030101010101" pitchFamily="2" charset="-122"/>
                          <a:ea typeface="宋体" panose="02010600030101010101" pitchFamily="2" charset="-122"/>
                          <a:sym typeface="宋体" panose="02010600030101010101" pitchFamily="2" charset="-122"/>
                        </a:rPr>
                        <a:t>__iadd__()</a:t>
                      </a:r>
                      <a:endParaRPr lang="en-US" altLang="zh-CN" sz="1400" b="0" u="none">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b="0" u="none" dirty="0">
                          <a:effectLst/>
                          <a:latin typeface="宋体" panose="02010600030101010101" pitchFamily="2" charset="-122"/>
                          <a:ea typeface="宋体" panose="02010600030101010101" pitchFamily="2" charset="-122"/>
                          <a:sym typeface="宋体" panose="02010600030101010101" pitchFamily="2" charset="-122"/>
                        </a:rPr>
                        <a:t>+=</a:t>
                      </a:r>
                      <a:endParaRPr lang="en-US" altLang="zh-CN" sz="1400" b="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50177"/>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6.4.2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案例精选</a:t>
            </a:r>
            <a:endPar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8370" name="文本占位符 50178"/>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在</a:t>
            </a:r>
            <a:r>
              <a:rPr kumimoji="0" lang="en-US" altLang="zh-CN"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MyArray.py</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文件中，定义了一个数组类，重写了一部分特殊方法以支持数组之间、数组与整数之间的四则运算以及内积、大小比较、成员测试和元素访问等运算符。</a:t>
            </a:r>
            <a:endPar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51201"/>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6.4.2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案例精选</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9394" name="文本占位符 51202"/>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import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MyArray</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 =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MyArray.MyArray</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(1, 2, 3, 4, 5, 6)</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b =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MyArray.MyArray</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(6, 5, 4, 3, 2, 1)</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len</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6</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a.dot(b)</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56</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 &lt; b</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True</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 &gt; b</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False</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 == a</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True</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3 in a</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True</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sym typeface="Arial" panose="020B0604020202020204" pitchFamily="34" charset="0"/>
              </a:rPr>
              <a:t>6.4.2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sym typeface="Arial" panose="020B0604020202020204" pitchFamily="34" charset="0"/>
              </a:rPr>
              <a:t>案例精选</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 name="内容占位符 2"/>
          <p:cNvSpPr>
            <a:spLocks noGrp="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&gt;&gt;&gt; a * 3</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[3, 6, 9, 12, 15, 18]</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&gt;&gt;&gt; a + 2</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[3, 4, 5, 6, 7, 8]</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&gt;&gt;&gt; a ** 2</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[1, 4, 9, 16, 25, 36]</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&gt;&gt;&gt; a / 2</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[0.5, 1.0, 1.5, 2.0, 2.5, 3.0]</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&gt;&gt;&gt; a</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[1, 2, 3, 4, 5, 6]</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&gt;&gt;&gt; a[0] = 8</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&gt;&gt;&gt; a</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sym typeface="+mn-ea"/>
              </a:rPr>
              <a:t>[8, 2, 3, 4, 5, 6]</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52225"/>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6.5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继承机制</a:t>
            </a:r>
            <a:endPar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61442" name="文本占位符 52226"/>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继承是为代码复用和设计复用而设计的，是面向对象程序设计的重要特性之一。当我们设计一个新类时，如果可以继承一个已有的设计良好的类然后进行二次开发，无疑会大幅度减少开发工作量。在继承关系中，已有的、设计好的类称为父类或基类，新设计的类称为子类或派生类。派生类可以继承父类的公有成员，但是不能继承其私有成员。如果需要在派生类中调用基类的方法，可以使用内置函数</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super()</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或者通过“基类名</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方法名</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的方式来实现这一目的。</a:t>
            </a: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支持多继承，如果父类中有相同的方法名，而在子类中使用时没有指定父类名，则</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解释器将从左向右按顺序进行搜索。</a:t>
            </a: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0481"/>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25602" name="文本占位符 20482"/>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完全采用了面向对象程序设计的思想，是真正面向对象的高级动态编程语言，完全支持面向对象的基本功能，如封装、继承、多态以及对基类方法的覆盖或重写。但与其他面向对象程序设计语言不同的是，</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中对象的概念很广泛，</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中的一切内容都可以称为对象例如，字符串、列表、字典、元组等内置数据类型都具有和类完全相似的语法和用法。创建类时用变量形式表示的对象属性称为数据成员或成员属性，用函数形式表示的对象行为称为成员函数或成员方法，成员属性和成员方法统称为类的成员。</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3249"/>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继承机制</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62466" name="文本占位符 53250"/>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例</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：设计</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Person</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类，并根据</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Person</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派生</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Teacher</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类，分别创建</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Person</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类与</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Teacher</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类的对象。</a:t>
            </a:r>
            <a:endPar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import types</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class Person(object): #</a:t>
            </a:r>
            <a:r>
              <a:rPr kumimoji="0" lang="zh-CN" altLang="en-US"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基类必须继承于</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object</a:t>
            </a:r>
            <a:r>
              <a:rPr kumimoji="0" lang="zh-CN" altLang="en-US"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，否则在派生类中将无法使用</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super()</a:t>
            </a:r>
            <a:r>
              <a:rPr kumimoji="0" lang="zh-CN" altLang="en-US"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函数</a:t>
            </a:r>
            <a:endParaRPr kumimoji="0" lang="zh-CN" altLang="en-US"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__</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init</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__(self, name = '', age = 20, sex = 'man'):</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self.setName</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(name)</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self.setAge</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(age)</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self.setSex</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(sex)</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setName</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(self, name):</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if type(name) !=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types.StringType</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'name must be string.'</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return</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self.__name</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name</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setAge</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(self, age):</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if type(age) !=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types.IntType</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'age must be integer.'</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return</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self.__age</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age</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setSex</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(self, sex):</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if sex != 'man' and sex != 'woman':</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'sex must be "man" or "woman"'</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return</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self.__sex</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sex</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show(self):</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self.__name</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self.__age</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self.__sex</a:t>
            </a: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4273"/>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继承机制</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63490" name="文本占位符 54274"/>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class Teacher(Person):</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__</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init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__(self, name='', age = 30, sex = 'man', department = 'Computer'):</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调用基类构造方法初始化基类的私有数据成员</a:t>
            </a: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super(Teacher, self).__</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init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__(name, age, sex) </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#Person.__</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init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__(self, name, age, sex) #</a:t>
            </a: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也可以这样初始化基类的私有数据成员</a:t>
            </a: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self.setDepartment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(department) #</a:t>
            </a: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初始化派生类的数据成员</a:t>
            </a: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setDepartment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(self, department):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if type(department) !=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types.StringType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'department must be a string.'</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return</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self.__department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department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show(self):</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super(Teacher, self).show()</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self.__department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55297"/>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继承机制</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64514" name="文本占位符 55298"/>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if __name__ =='__main__':</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zhangsan = Person('Zhang San', 19, 'man')</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zhangsan.show()</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lisi = Teacher('Li Si', 32, 'man', 'Math')</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lisi.show()</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lisi.setAge(40) #</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调用继承的方法修改年龄</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lisi.show()</a:t>
            </a: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5632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6.5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继承机制</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56323" name="文本占位符 56322"/>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为了更好地理解</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类的继承机制，我们来看下面的</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2.7.11</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代码，请认真体会构造函数、私有方法以及普通公开方法的继承原理。</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class A():</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__init__(self):</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self.__private()</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self.public()</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__private(self):</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 '__private() method of A'</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public(self):</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 'public() method of A'</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class B(A):</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__private(self):</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 '__private() method of B'</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public(self):</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 'public() method of B'</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57345"/>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继承机制</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66562" name="文本占位符 57346"/>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b = B() #</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自动调用从基类</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继承的构造函数</a:t>
            </a:r>
            <a:endPar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__private() method of A</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public() method of B</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print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n'.join</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dir</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(b)) #</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查看对象</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b</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的成员</a:t>
            </a:r>
            <a:endPar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A__private</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B__private</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__doc__</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init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__module__</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Public</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58369"/>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继承机制</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67586" name="文本占位符 58370"/>
          <p:cNvSpPr>
            <a:spLocks noGrp="1" noChangeArrowheads="1"/>
          </p:cNvSpPr>
          <p:nvPr>
            <p:ph idx="1"/>
          </p:nvPr>
        </p:nvSpPr>
        <p:spPr bwMode="auto"/>
        <p:txBody>
          <a:bodyPr vert="horz" wrap="square" lIns="91440" tIns="45720" rIns="91440" bIns="45720" numCol="1" anchor="t" anchorCtr="0" compatLnSpc="1"/>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class C(A):</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__</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init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__(self):</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self.__private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self.public</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__private(self):</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'__private() method of C'</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def</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public(self):</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 'public() method of C'</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c = C() #</a:t>
            </a: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自动调用派生类自己的构造函数</a:t>
            </a: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__private() method of C</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public() method of C</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print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n'.join</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dir</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(c))</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A__private</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C__private</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__doc__</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init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__module__</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public</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1505"/>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6.1.1 类定义语法</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21507" name="文本占位符 21506"/>
          <p:cNvSpPr>
            <a:spLocks noGrp="1"/>
          </p:cNvSpPr>
          <p:nvPr>
            <p:ph idx="1"/>
          </p:nvPr>
        </p:nvSpPr>
        <p:spPr/>
        <p:txBody>
          <a:bodyPr/>
          <a:lstStyle/>
          <a:p>
            <a:pPr marL="1905" marR="0" lvl="0" indent="-19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class</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关键字来定义类，</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class</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关键字之后是一个空格，然后是类的名字，再然后是一个冒号，最后换行并定义类的内部实现。类名的首字母一般要大写，当然您也可以按照自己的习惯定义类名，但是一般推荐参考惯例来命名，并在整个系统的设计和实现中保持风格一致，这一点对于团队合作尤其重要。例如：</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class Car: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新式类必须有至少一个基类</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def infor(self):</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 This is a car ") </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2529"/>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6.1.1 类定义语法</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22531" name="文本占位符 22530"/>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定义了类之后，可以用来实例化对象，并通过“对象名</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成员”的方式来访问其中的数据成员或成员方法，例如下面的代码：</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car = Car()</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car.infor()</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This is a car</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中，可以使用内置方法</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isinstance()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来测试一个对象是否为某个类的实例，下面的代码演示了</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isinstance()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的用法。</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isinstance(car, Car)</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True</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isinstance(car, str)</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False</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3553"/>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6.1.1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类定义语法</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23555" name="文本占位符 23554"/>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最后，</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提供了一个关键字“</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pass”</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，类似于空语句，可以用在类和函数的定义中或者选择结构中。当暂时没有确定如何实现功能，或者为以后的软件升级预留空间，或者其他类型功能时，可以使用该关键字来“占位”。例如下面的代码都是合法：</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class A:</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pass</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def demo():</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pass</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if 5&gt;3:</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pass</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4577"/>
          <p:cNvSpPr>
            <a:spLocks noGrp="1" noChangeArrowheads="1"/>
          </p:cNvSpPr>
          <p:nvPr>
            <p:ph type="title"/>
          </p:nvPr>
        </p:nvSpPr>
        <p:spPr bwMode="auto"/>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6.1.2 self</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参数</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29698" name="文本占位符 24578"/>
          <p:cNvSpPr>
            <a:spLocks noGrp="1" noChangeArrowheads="1"/>
          </p:cNvSpPr>
          <p:nvPr>
            <p:ph idx="1"/>
          </p:nvPr>
        </p:nvSpPr>
        <p:spPr bwMode="auto"/>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类的所有实例方法都必须至少有一个名为“self”的参数，并且必须是方法的第一个形参（如果有多个形参的话），“self”参数代表将来要创建的对象本身。在类的实例方法中访问实例属性时需要以“self”为前缀，但在外部通过对象名调用对象方法时并不需要传递这个参数，如果在外部通过类名调用对象方法则需要显式为self参数传值。</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560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6.1.2 self</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参数</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25603" name="文本占位符 25602"/>
          <p:cNvSpPr>
            <a:spLocks noGrp="1"/>
          </p:cNvSpPr>
          <p:nvPr>
            <p:ph idx="1"/>
          </p:nvPr>
        </p:nvSpPr>
        <p:spPr/>
        <p:txBody>
          <a:bodyPr/>
          <a:lstStyle/>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中，在类中定义实例方法时将第一个参数定义为“</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self”</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只是一个习惯，而实际上类的实例方法中第一个参数的名字是可以变化的，而不必须使用“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self”</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这个名字，例如下面的代码：</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class A:</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__init__(hahaha, v):</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hahaha.value = v</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def show(hahaha):</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print(hahaha.value)</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 = A(3)</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a.show()</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1_Orbit">
  <a:themeElements>
    <a:clrScheme name="">
      <a:dk1>
        <a:srgbClr val="FFFFFF"/>
      </a:dk1>
      <a:lt1>
        <a:srgbClr val="19191D"/>
      </a:lt1>
      <a:dk2>
        <a:srgbClr val="DDDDDD"/>
      </a:dk2>
      <a:lt2>
        <a:srgbClr val="6D776E"/>
      </a:lt2>
      <a:accent1>
        <a:srgbClr val="0099CC"/>
      </a:accent1>
      <a:accent2>
        <a:srgbClr val="939EA9"/>
      </a:accent2>
      <a:accent3>
        <a:srgbClr val="AAAAAA"/>
      </a:accent3>
      <a:accent4>
        <a:srgbClr val="DCDCDC"/>
      </a:accent4>
      <a:accent5>
        <a:srgbClr val="AACAE2"/>
      </a:accent5>
      <a:accent6>
        <a:srgbClr val="838D97"/>
      </a:accent6>
      <a:hlink>
        <a:srgbClr val="FFCC00"/>
      </a:hlink>
      <a:folHlink>
        <a:srgbClr val="BD89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1_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1_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1_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1_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1_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1_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
      <a:clrScheme name="1_Orbit 10">
        <a:dk1>
          <a:srgbClr val="010199"/>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1">
        <a:dk1>
          <a:srgbClr val="000050"/>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2">
        <a:dk1>
          <a:srgbClr val="6D776E"/>
        </a:dk1>
        <a:lt1>
          <a:srgbClr val="FFFFFF"/>
        </a:lt1>
        <a:dk2>
          <a:srgbClr val="19191D"/>
        </a:dk2>
        <a:lt2>
          <a:srgbClr val="DDDDDD"/>
        </a:lt2>
        <a:accent1>
          <a:srgbClr val="0099CC"/>
        </a:accent1>
        <a:accent2>
          <a:srgbClr val="939EA9"/>
        </a:accent2>
        <a:accent3>
          <a:srgbClr val="ABABAB"/>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TCPIP_Chapter 1 Introduction</Template>
  <TotalTime>0</TotalTime>
  <Words>12900</Words>
  <Application>WPS 演示</Application>
  <PresentationFormat>全屏显示(4:3)</PresentationFormat>
  <Paragraphs>661</Paragraphs>
  <Slides>45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宋体</vt:lpstr>
      <vt:lpstr>Wingdings</vt:lpstr>
      <vt:lpstr>隶书</vt:lpstr>
      <vt:lpstr>Comic Sans MS</vt:lpstr>
      <vt:lpstr>华文新魏</vt:lpstr>
      <vt:lpstr>+mn-ea</vt:lpstr>
      <vt:lpstr>Wingdings</vt:lpstr>
      <vt:lpstr>微软雅黑</vt:lpstr>
      <vt:lpstr>1_Orbit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电子科技大学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TCP/IP协议原理</dc:title>
  <dc:creator>吴凡</dc:creator>
  <dc:description>引言、模型、底层网络技术</dc:description>
  <dc:subject>1-3章</dc:subject>
  <cp:lastModifiedBy>zhangzhen</cp:lastModifiedBy>
  <cp:revision>231</cp:revision>
  <dcterms:created xsi:type="dcterms:W3CDTF">2003-01-21T09:43:48Z</dcterms:created>
  <dcterms:modified xsi:type="dcterms:W3CDTF">2016-12-18T15:39:32Z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