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851F-69D1-427C-A16C-A6B775CF56FE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D67C3-F57E-494A-BDAD-D2645D14F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0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67C3-F57E-494A-BDAD-D2645D14F1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1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51344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/>
              <a:t>模型机经改造升级后，扩大了主存容量，并在</a:t>
            </a:r>
            <a:r>
              <a:rPr lang="en-US" altLang="zh-CN" sz="2000" dirty="0"/>
              <a:t>CPU</a:t>
            </a:r>
            <a:r>
              <a:rPr lang="zh-CN" altLang="en-US" sz="2000" dirty="0"/>
              <a:t>与主存之间添加了一个</a:t>
            </a:r>
            <a:r>
              <a:rPr lang="en-US" altLang="zh-CN" sz="2000" dirty="0"/>
              <a:t>Cache</a:t>
            </a:r>
            <a:r>
              <a:rPr lang="zh-CN" altLang="en-US" sz="2000" dirty="0"/>
              <a:t>，假设</a:t>
            </a:r>
            <a:r>
              <a:rPr lang="en-US" altLang="zh-CN" sz="2000" dirty="0"/>
              <a:t>CPU</a:t>
            </a:r>
            <a:r>
              <a:rPr lang="zh-CN" altLang="en-US" sz="2000" dirty="0"/>
              <a:t>总是从</a:t>
            </a:r>
            <a:r>
              <a:rPr lang="en-US" altLang="zh-CN" sz="2000" dirty="0"/>
              <a:t>Cache</a:t>
            </a:r>
            <a:r>
              <a:rPr lang="zh-CN" altLang="en-US" sz="2000" dirty="0"/>
              <a:t>取得数据，在一段时间内，</a:t>
            </a:r>
            <a:r>
              <a:rPr lang="en-US" altLang="zh-CN" sz="2000" dirty="0"/>
              <a:t>Cache</a:t>
            </a:r>
            <a:r>
              <a:rPr lang="zh-CN" altLang="en-US" sz="2000" dirty="0"/>
              <a:t>完成存取的次数为</a:t>
            </a:r>
            <a:r>
              <a:rPr lang="en-US" altLang="zh-CN" sz="2000" dirty="0"/>
              <a:t>2100</a:t>
            </a:r>
            <a:r>
              <a:rPr lang="zh-CN" altLang="en-US" sz="2000" dirty="0"/>
              <a:t>次，主存完成的存取次数为</a:t>
            </a:r>
            <a:r>
              <a:rPr lang="en-US" altLang="zh-CN" sz="2000" dirty="0"/>
              <a:t>400</a:t>
            </a:r>
            <a:r>
              <a:rPr lang="zh-CN" altLang="en-US" sz="2000" dirty="0"/>
              <a:t>次，已知</a:t>
            </a:r>
            <a:r>
              <a:rPr lang="en-US" altLang="zh-CN" sz="2000" dirty="0"/>
              <a:t>Cache</a:t>
            </a:r>
            <a:r>
              <a:rPr lang="zh-CN" altLang="en-US" sz="2000" dirty="0"/>
              <a:t>的存储周期为</a:t>
            </a:r>
            <a:r>
              <a:rPr lang="en-US" altLang="zh-CN" sz="2000" dirty="0"/>
              <a:t>12ns</a:t>
            </a:r>
            <a:r>
              <a:rPr lang="zh-CN" altLang="en-US" sz="2000" dirty="0"/>
              <a:t>，主存的存储周期为</a:t>
            </a:r>
            <a:r>
              <a:rPr lang="en-US" altLang="zh-CN" sz="2000" dirty="0"/>
              <a:t>80ns</a:t>
            </a:r>
            <a:r>
              <a:rPr lang="zh-CN" altLang="en-US" sz="2000" dirty="0"/>
              <a:t>。则</a:t>
            </a:r>
            <a:r>
              <a:rPr lang="en-US" altLang="zh-CN" sz="2000" dirty="0"/>
              <a:t>Cache</a:t>
            </a:r>
            <a:r>
              <a:rPr lang="zh-CN" altLang="en-US" sz="2000" dirty="0"/>
              <a:t>的命中率为  ④  ，</a:t>
            </a:r>
            <a:r>
              <a:rPr lang="en-US" altLang="zh-CN" sz="2000" dirty="0"/>
              <a:t>Cache/</a:t>
            </a:r>
            <a:r>
              <a:rPr lang="zh-CN" altLang="en-US" sz="2000" dirty="0"/>
              <a:t>主存系统的平均访问时间为  ⑤  </a:t>
            </a:r>
            <a:r>
              <a:rPr lang="en-US" altLang="zh-CN" sz="2000" dirty="0"/>
              <a:t>ns</a:t>
            </a:r>
            <a:r>
              <a:rPr lang="zh-CN" altLang="en-US" sz="2000" dirty="0"/>
              <a:t>。设升级后的主存容量为</a:t>
            </a:r>
            <a:r>
              <a:rPr lang="en-US" altLang="zh-CN" sz="2000" dirty="0"/>
              <a:t>128KB</a:t>
            </a:r>
            <a:r>
              <a:rPr lang="zh-CN" altLang="en-US" sz="2000" dirty="0"/>
              <a:t>，存储器按字节编址；</a:t>
            </a:r>
            <a:r>
              <a:rPr lang="en-US" altLang="zh-CN" sz="2000" dirty="0"/>
              <a:t>Cache</a:t>
            </a:r>
            <a:r>
              <a:rPr lang="zh-CN" altLang="en-US" sz="2000" dirty="0"/>
              <a:t>容量</a:t>
            </a:r>
            <a:r>
              <a:rPr lang="en-US" altLang="zh-CN" sz="2000" dirty="0"/>
              <a:t>8KB</a:t>
            </a:r>
            <a:r>
              <a:rPr lang="zh-CN" altLang="en-US" sz="2000" dirty="0"/>
              <a:t>，每块</a:t>
            </a:r>
            <a:r>
              <a:rPr lang="en-US" altLang="zh-CN" sz="2000" dirty="0"/>
              <a:t>8</a:t>
            </a:r>
            <a:r>
              <a:rPr lang="zh-CN" altLang="en-US" sz="2000" dirty="0"/>
              <a:t>字节，</a:t>
            </a:r>
            <a:r>
              <a:rPr lang="en-US" altLang="zh-CN" sz="2000" dirty="0"/>
              <a:t>Cache</a:t>
            </a:r>
            <a:r>
              <a:rPr lang="zh-CN" altLang="en-US" sz="2000" dirty="0"/>
              <a:t>按照</a:t>
            </a:r>
            <a:r>
              <a:rPr lang="en-US" altLang="zh-CN" sz="2000" dirty="0"/>
              <a:t>4</a:t>
            </a:r>
            <a:r>
              <a:rPr lang="zh-CN" altLang="en-US" sz="2000" dirty="0"/>
              <a:t>路组相联方式组织，则主存字节地址   ⑥   位；其中“标记”字段  ⑦  位，</a:t>
            </a:r>
            <a:r>
              <a:rPr lang="en-US" altLang="zh-CN" sz="2000" dirty="0"/>
              <a:t>Cache</a:t>
            </a:r>
            <a:r>
              <a:rPr lang="zh-CN" altLang="en-US" sz="2000" dirty="0"/>
              <a:t>组地址   ⑧  位，主存地址</a:t>
            </a:r>
            <a:r>
              <a:rPr lang="en-US" altLang="zh-CN" sz="2000" dirty="0"/>
              <a:t>09B3H</a:t>
            </a:r>
            <a:r>
              <a:rPr lang="zh-CN" altLang="en-US" sz="2000" dirty="0"/>
              <a:t>映射到</a:t>
            </a:r>
            <a:r>
              <a:rPr lang="en-US" altLang="zh-CN" sz="2000" dirty="0"/>
              <a:t>Cache</a:t>
            </a:r>
            <a:r>
              <a:rPr lang="zh-CN" altLang="en-US" sz="2000" dirty="0"/>
              <a:t>的  ⑨  组</a:t>
            </a:r>
            <a:endParaRPr lang="zh-CN" altLang="zh-CN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861048"/>
            <a:ext cx="71516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40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49550"/>
              </p:ext>
            </p:extLst>
          </p:nvPr>
        </p:nvGraphicFramePr>
        <p:xfrm>
          <a:off x="2423160" y="2420888"/>
          <a:ext cx="4297680" cy="2109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495"/>
                <a:gridCol w="559435"/>
                <a:gridCol w="902970"/>
                <a:gridCol w="509905"/>
                <a:gridCol w="884555"/>
                <a:gridCol w="528320"/>
              </a:tblGrid>
              <a:tr h="10422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单元地址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内容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单元地址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内容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单元地址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内容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8AH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7DH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F0H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47H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07H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1BH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F2H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4EH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15616" y="461140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33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设有如下指令，目的操作数均为寄存器寻址，源操作数的寻址方式由下面每一条指令的注释给出，内存数据见表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所示；变址寄存器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RI=10H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，则按顺序执行下列指令后，写出每一条指令的执行结果填入括号中。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①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	R0, 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＃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19H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；立即数</a:t>
            </a:r>
            <a:r>
              <a:rPr lang="zh-CN" altLang="pt-BR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寻址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R0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②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	R1, [R0]	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间接</a:t>
            </a:r>
            <a:r>
              <a:rPr lang="zh-CN" altLang="pt-BR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寻址         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R1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③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  	R1, [13H] 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直接</a:t>
            </a:r>
            <a:r>
              <a:rPr lang="zh-CN" altLang="pt-BR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寻址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R3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④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HLT               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；停机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33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1191"/>
              </p:ext>
            </p:extLst>
          </p:nvPr>
        </p:nvGraphicFramePr>
        <p:xfrm>
          <a:off x="467544" y="3068960"/>
          <a:ext cx="3517900" cy="161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074"/>
                <a:gridCol w="723117"/>
                <a:gridCol w="988894"/>
                <a:gridCol w="872815"/>
              </a:tblGrid>
              <a:tr h="484061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指令助记符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操作码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指令助记符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操作码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MOV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0000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SBB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0100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ADD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0001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JMP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1000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SUB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0010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……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……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AND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0011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HALT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1111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5957"/>
              </p:ext>
            </p:extLst>
          </p:nvPr>
        </p:nvGraphicFramePr>
        <p:xfrm>
          <a:off x="632897" y="764704"/>
          <a:ext cx="2971800" cy="508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44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OP</a:t>
                      </a: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4</a:t>
                      </a:r>
                      <a:r>
                        <a:rPr lang="zh-CN" sz="1050" kern="100" dirty="0">
                          <a:effectLst/>
                        </a:rPr>
                        <a:t>位）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位）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RD</a:t>
                      </a: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位）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ADDR/ DATA / DISP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11560" y="14847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其中，</a:t>
            </a:r>
            <a:r>
              <a:rPr lang="en-US" altLang="zh-CN" dirty="0"/>
              <a:t>RD</a:t>
            </a:r>
            <a:r>
              <a:rPr lang="zh-CN" altLang="zh-CN" dirty="0"/>
              <a:t>为源</a:t>
            </a:r>
            <a:r>
              <a:rPr lang="en-US" altLang="zh-CN" dirty="0"/>
              <a:t>/</a:t>
            </a:r>
            <a:r>
              <a:rPr lang="zh-CN" altLang="zh-CN" dirty="0"/>
              <a:t>目的寄存器号，</a:t>
            </a:r>
            <a:r>
              <a:rPr lang="en-US" altLang="zh-CN" dirty="0"/>
              <a:t>MOD</a:t>
            </a:r>
            <a:r>
              <a:rPr lang="zh-CN" altLang="zh-CN" dirty="0"/>
              <a:t>为寻址方式码字段，指令第二字为地址、数据或偏移量；源操作数由</a:t>
            </a:r>
            <a:r>
              <a:rPr lang="en-US" altLang="zh-CN" dirty="0"/>
              <a:t>MOD</a:t>
            </a:r>
            <a:r>
              <a:rPr lang="zh-CN" altLang="zh-CN" dirty="0"/>
              <a:t>字段和指令第二字共同确定。除了</a:t>
            </a:r>
            <a:r>
              <a:rPr lang="en-US" altLang="zh-CN" dirty="0"/>
              <a:t>HALT</a:t>
            </a:r>
            <a:r>
              <a:rPr lang="zh-CN" altLang="zh-CN" dirty="0"/>
              <a:t>指令为单字指令外，其他指令均为双字指令；操作码字段解释见表</a:t>
            </a:r>
            <a:r>
              <a:rPr lang="en-US" altLang="zh-CN" dirty="0"/>
              <a:t>1-1</a:t>
            </a:r>
            <a:r>
              <a:rPr lang="zh-CN" altLang="zh-CN" dirty="0"/>
              <a:t>，</a:t>
            </a:r>
            <a:r>
              <a:rPr lang="en-US" altLang="zh-CN" dirty="0"/>
              <a:t>MOD</a:t>
            </a:r>
            <a:r>
              <a:rPr lang="zh-CN" altLang="zh-CN" dirty="0"/>
              <a:t>字段解释见表</a:t>
            </a:r>
            <a:r>
              <a:rPr lang="en-US" altLang="zh-CN" dirty="0"/>
              <a:t>1-2</a:t>
            </a:r>
            <a:r>
              <a:rPr lang="zh-CN" altLang="zh-CN" dirty="0"/>
              <a:t>，</a:t>
            </a:r>
            <a:r>
              <a:rPr lang="en-US" altLang="zh-CN" dirty="0"/>
              <a:t>RD</a:t>
            </a:r>
            <a:r>
              <a:rPr lang="zh-CN" altLang="zh-CN" dirty="0"/>
              <a:t>字段解释</a:t>
            </a:r>
            <a:r>
              <a:rPr lang="zh-CN" altLang="zh-CN" dirty="0" smtClean="0"/>
              <a:t>见</a:t>
            </a:r>
            <a:r>
              <a:rPr lang="zh-CN" altLang="en-US" dirty="0"/>
              <a:t>下</a:t>
            </a:r>
            <a:r>
              <a:rPr lang="zh-CN" altLang="zh-CN" dirty="0" smtClean="0"/>
              <a:t>表</a:t>
            </a:r>
            <a:r>
              <a:rPr lang="en-US" altLang="zh-CN" dirty="0"/>
              <a:t>1-3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7544" y="24262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设某</a:t>
            </a:r>
            <a:r>
              <a:rPr lang="en-US" altLang="zh-CN" dirty="0"/>
              <a:t>8</a:t>
            </a:r>
            <a:r>
              <a:rPr lang="zh-CN" altLang="zh-CN" dirty="0"/>
              <a:t>位计算机指令格式如下：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09470"/>
              </p:ext>
            </p:extLst>
          </p:nvPr>
        </p:nvGraphicFramePr>
        <p:xfrm>
          <a:off x="4355976" y="3140968"/>
          <a:ext cx="4535805" cy="1582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865"/>
                <a:gridCol w="1143000"/>
                <a:gridCol w="650875"/>
                <a:gridCol w="774065"/>
                <a:gridCol w="1143000"/>
              </a:tblGrid>
              <a:tr h="312067">
                <a:tc>
                  <a:txBody>
                    <a:bodyPr/>
                    <a:lstStyle/>
                    <a:p>
                      <a:pPr indent="-12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MOD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寻址方式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RD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寄存器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080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立即寻址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R0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403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直接寻址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 </a:t>
                      </a:r>
                      <a:r>
                        <a:rPr lang="zh-CN" sz="1400" b="1" kern="100">
                          <a:effectLst/>
                        </a:rPr>
                        <a:t>变址寻址</a:t>
                      </a:r>
                      <a:r>
                        <a:rPr lang="en-US" sz="1400" b="1" kern="100">
                          <a:effectLst/>
                        </a:rPr>
                        <a:t>(SI)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R2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492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间接寻址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R3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580112" y="2714110"/>
            <a:ext cx="2258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1-2                                         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1-3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576" y="486916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指令</a:t>
            </a:r>
            <a:r>
              <a:rPr lang="en-US" altLang="zh-CN" dirty="0"/>
              <a:t>ADD  R1</a:t>
            </a:r>
            <a:r>
              <a:rPr lang="zh-CN" altLang="zh-CN" dirty="0"/>
              <a:t>，</a:t>
            </a:r>
            <a:r>
              <a:rPr lang="en-US" altLang="zh-CN" dirty="0"/>
              <a:t>((40H)) </a:t>
            </a:r>
            <a:r>
              <a:rPr lang="zh-CN" altLang="zh-CN" dirty="0"/>
              <a:t>的功能：</a:t>
            </a:r>
            <a:r>
              <a:rPr lang="en-US" altLang="zh-CN" dirty="0"/>
              <a:t>R1 = ((40H))+R1</a:t>
            </a:r>
            <a:r>
              <a:rPr lang="zh-CN" altLang="zh-CN" dirty="0"/>
              <a:t>；指令使用间接寻址，则该指令机器码第一字节为</a:t>
            </a:r>
            <a:r>
              <a:rPr lang="zh-CN" altLang="zh-CN" u="sng" dirty="0"/>
              <a:t>（</a:t>
            </a:r>
            <a:r>
              <a:rPr lang="en-US" altLang="zh-CN" u="sng" dirty="0"/>
              <a:t>9</a:t>
            </a:r>
            <a:r>
              <a:rPr lang="zh-CN" altLang="zh-CN" u="sng" dirty="0"/>
              <a:t>）</a:t>
            </a:r>
            <a:r>
              <a:rPr lang="en-US" altLang="zh-CN" dirty="0"/>
              <a:t>H</a:t>
            </a:r>
            <a:r>
              <a:rPr lang="zh-CN" altLang="zh-CN" dirty="0"/>
              <a:t>，第二字节为</a:t>
            </a:r>
            <a:r>
              <a:rPr lang="zh-CN" altLang="zh-CN" u="sng" dirty="0"/>
              <a:t>（</a:t>
            </a:r>
            <a:r>
              <a:rPr lang="en-US" altLang="zh-CN" u="sng" dirty="0"/>
              <a:t>10</a:t>
            </a:r>
            <a:r>
              <a:rPr lang="zh-CN" altLang="zh-CN" u="sng" dirty="0"/>
              <a:t>）</a:t>
            </a:r>
            <a:r>
              <a:rPr lang="en-US" altLang="zh-CN" dirty="0"/>
              <a:t>H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606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20688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内存地址的部分单元内容如表</a:t>
            </a:r>
            <a:r>
              <a:rPr lang="en-US" altLang="zh-CN" dirty="0"/>
              <a:t>2</a:t>
            </a:r>
            <a:r>
              <a:rPr lang="zh-CN" altLang="zh-CN" dirty="0"/>
              <a:t>，若（</a:t>
            </a:r>
            <a:r>
              <a:rPr lang="en-US" altLang="zh-CN" dirty="0"/>
              <a:t>PC</a:t>
            </a:r>
            <a:r>
              <a:rPr lang="zh-CN" altLang="zh-CN" dirty="0"/>
              <a:t>）＝</a:t>
            </a:r>
            <a:r>
              <a:rPr lang="en-US" altLang="zh-CN" dirty="0"/>
              <a:t>20H</a:t>
            </a:r>
            <a:r>
              <a:rPr lang="zh-CN" altLang="zh-CN" dirty="0"/>
              <a:t>，变址寄存器（</a:t>
            </a:r>
            <a:r>
              <a:rPr lang="en-US" altLang="zh-CN" dirty="0"/>
              <a:t>SI</a:t>
            </a:r>
            <a:r>
              <a:rPr lang="zh-CN" altLang="zh-CN" dirty="0"/>
              <a:t>）＝</a:t>
            </a:r>
            <a:r>
              <a:rPr lang="en-US" altLang="zh-CN" dirty="0"/>
              <a:t>10H</a:t>
            </a:r>
            <a:r>
              <a:rPr lang="zh-CN" altLang="zh-CN" dirty="0"/>
              <a:t>，则此时启动程序执行，则程序执行的前三条指令如表</a:t>
            </a:r>
            <a:r>
              <a:rPr lang="en-US" altLang="zh-CN" dirty="0"/>
              <a:t>3</a:t>
            </a:r>
            <a:r>
              <a:rPr lang="zh-CN" altLang="zh-CN" dirty="0"/>
              <a:t>，请填写完整。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56458"/>
              </p:ext>
            </p:extLst>
          </p:nvPr>
        </p:nvGraphicFramePr>
        <p:xfrm>
          <a:off x="2267744" y="1916832"/>
          <a:ext cx="429768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495"/>
                <a:gridCol w="559435"/>
                <a:gridCol w="902970"/>
                <a:gridCol w="509905"/>
                <a:gridCol w="884555"/>
                <a:gridCol w="528320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单元地址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内容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单元地址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内容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单元地址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内容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24H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F0H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90H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25H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03H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12H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22H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05H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26H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F0H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13H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23H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12H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27H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</a:t>
            </a:r>
            <a:r>
              <a:rPr lang="zh-CN" altLang="zh-CN" dirty="0"/>
              <a:t>是某单总线结构计算机，机器字长</a:t>
            </a:r>
            <a:r>
              <a:rPr lang="en-US" altLang="zh-CN" dirty="0"/>
              <a:t>8</a:t>
            </a:r>
            <a:r>
              <a:rPr lang="zh-CN" altLang="zh-CN" dirty="0"/>
              <a:t>位，</a:t>
            </a:r>
            <a:r>
              <a:rPr lang="en-US" altLang="zh-CN" dirty="0"/>
              <a:t>IR</a:t>
            </a:r>
            <a:r>
              <a:rPr lang="zh-CN" altLang="zh-CN" dirty="0"/>
              <a:t>为指令寄存器，</a:t>
            </a:r>
            <a:r>
              <a:rPr lang="en-US" altLang="zh-CN" dirty="0"/>
              <a:t>PC</a:t>
            </a:r>
            <a:r>
              <a:rPr lang="zh-CN" altLang="zh-CN" dirty="0"/>
              <a:t>为程序计数器，</a:t>
            </a:r>
            <a:r>
              <a:rPr lang="en-US" altLang="zh-CN" dirty="0"/>
              <a:t>M</a:t>
            </a:r>
            <a:r>
              <a:rPr lang="zh-CN" altLang="zh-CN" dirty="0"/>
              <a:t>为主存，</a:t>
            </a:r>
            <a:r>
              <a:rPr lang="en-US" altLang="zh-CN" dirty="0"/>
              <a:t>AR</a:t>
            </a:r>
            <a:r>
              <a:rPr lang="zh-CN" altLang="zh-CN" dirty="0"/>
              <a:t>为地址寄存器，</a:t>
            </a:r>
            <a:r>
              <a:rPr lang="en-US" altLang="zh-CN" dirty="0"/>
              <a:t>DR</a:t>
            </a:r>
            <a:r>
              <a:rPr lang="zh-CN" altLang="zh-CN" dirty="0"/>
              <a:t>为数据缓冲寄存器，</a:t>
            </a:r>
            <a:r>
              <a:rPr lang="en-US" altLang="zh-CN" dirty="0"/>
              <a:t> ALU</a:t>
            </a:r>
            <a:r>
              <a:rPr lang="zh-CN" altLang="zh-CN" dirty="0"/>
              <a:t>能完成算术加、减运算和逻辑运算，</a:t>
            </a:r>
            <a:r>
              <a:rPr lang="en-US" altLang="zh-CN" dirty="0"/>
              <a:t>R0~R3</a:t>
            </a:r>
            <a:r>
              <a:rPr lang="zh-CN" altLang="zh-CN" dirty="0"/>
              <a:t>是通用寄存器。各部件的控制信号均已标出，控制信号的命名准则是：‘</a:t>
            </a:r>
            <a:r>
              <a:rPr lang="en-US" altLang="zh-CN" dirty="0"/>
              <a:t>-</a:t>
            </a:r>
            <a:r>
              <a:rPr lang="zh-CN" altLang="zh-CN" dirty="0"/>
              <a:t>’符号前的是数据发送方部件，‘</a:t>
            </a:r>
            <a:r>
              <a:rPr lang="en-US" altLang="zh-CN" dirty="0"/>
              <a:t>-</a:t>
            </a:r>
            <a:r>
              <a:rPr lang="zh-CN" altLang="zh-CN" dirty="0"/>
              <a:t>’符号后的是数据接收方部件， 并且控制信号中的</a:t>
            </a:r>
            <a:r>
              <a:rPr lang="en-US" altLang="zh-CN" dirty="0"/>
              <a:t>B</a:t>
            </a:r>
            <a:r>
              <a:rPr lang="zh-CN" altLang="zh-CN" dirty="0"/>
              <a:t>表示</a:t>
            </a:r>
            <a:r>
              <a:rPr lang="en-US" altLang="zh-CN" dirty="0"/>
              <a:t>IB</a:t>
            </a:r>
            <a:r>
              <a:rPr lang="zh-CN" altLang="zh-CN" dirty="0"/>
              <a:t>总线，另外，</a:t>
            </a:r>
            <a:r>
              <a:rPr lang="en-US" altLang="zh-CN" dirty="0"/>
              <a:t>J1#</a:t>
            </a:r>
            <a:r>
              <a:rPr lang="zh-CN" altLang="zh-CN" dirty="0"/>
              <a:t>控制指令译码，</a:t>
            </a:r>
            <a:r>
              <a:rPr lang="en-US" altLang="zh-CN" dirty="0"/>
              <a:t>R/W#</a:t>
            </a:r>
            <a:r>
              <a:rPr lang="zh-CN" altLang="zh-CN" dirty="0"/>
              <a:t>控制存储器读</a:t>
            </a:r>
            <a:r>
              <a:rPr lang="en-US" altLang="zh-CN" dirty="0"/>
              <a:t>/</a:t>
            </a:r>
            <a:r>
              <a:rPr lang="zh-CN" altLang="zh-CN" dirty="0"/>
              <a:t>写（</a:t>
            </a:r>
            <a:r>
              <a:rPr lang="en-US" altLang="zh-CN" dirty="0"/>
              <a:t>=1</a:t>
            </a:r>
            <a:r>
              <a:rPr lang="zh-CN" altLang="zh-CN" dirty="0"/>
              <a:t>：读；</a:t>
            </a:r>
            <a:r>
              <a:rPr lang="en-US" altLang="zh-CN" dirty="0"/>
              <a:t>=0</a:t>
            </a:r>
            <a:r>
              <a:rPr lang="zh-CN" altLang="zh-CN" dirty="0"/>
              <a:t>：写），</a:t>
            </a:r>
            <a:r>
              <a:rPr lang="en-US" altLang="zh-CN" dirty="0"/>
              <a:t>CS#</a:t>
            </a:r>
            <a:r>
              <a:rPr lang="zh-CN" altLang="zh-CN" dirty="0"/>
              <a:t>是存储器的片选信号。例如</a:t>
            </a:r>
            <a:r>
              <a:rPr lang="en-US" altLang="zh-CN" dirty="0"/>
              <a:t>B-DA1</a:t>
            </a:r>
            <a:r>
              <a:rPr lang="zh-CN" altLang="zh-CN" dirty="0"/>
              <a:t>表示由总线</a:t>
            </a:r>
            <a:r>
              <a:rPr lang="en-US" altLang="zh-CN" dirty="0"/>
              <a:t>IB</a:t>
            </a:r>
            <a:r>
              <a:rPr lang="zh-CN" altLang="zh-CN" dirty="0"/>
              <a:t>将数据打入暂存器</a:t>
            </a:r>
            <a:r>
              <a:rPr lang="en-US" altLang="zh-CN" dirty="0"/>
              <a:t>DA1</a:t>
            </a:r>
            <a:r>
              <a:rPr lang="zh-CN" altLang="zh-CN" dirty="0"/>
              <a:t>的控制信号。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753848"/>
              </p:ext>
            </p:extLst>
          </p:nvPr>
        </p:nvGraphicFramePr>
        <p:xfrm>
          <a:off x="2077591" y="2132856"/>
          <a:ext cx="527685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6849480" imgH="5219436" progId="Visio.Drawing.11">
                  <p:embed/>
                </p:oleObj>
              </mc:Choice>
              <mc:Fallback>
                <p:oleObj name="Visio" r:id="rId3" imgW="6849480" imgH="5219436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591" y="2132856"/>
                        <a:ext cx="527685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84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16" y="404664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假如该机另具有浮点运算部件（图</a:t>
            </a:r>
            <a:r>
              <a:rPr lang="en-US" altLang="zh-CN" dirty="0"/>
              <a:t>1</a:t>
            </a:r>
            <a:r>
              <a:rPr lang="zh-CN" altLang="zh-CN" dirty="0"/>
              <a:t>中未画出），两个二进制补码数据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分别放在浮点寄存器</a:t>
            </a:r>
            <a:r>
              <a:rPr lang="en-US" altLang="zh-CN" dirty="0"/>
              <a:t>f0</a:t>
            </a:r>
            <a:r>
              <a:rPr lang="zh-CN" altLang="zh-CN" dirty="0"/>
              <a:t>和</a:t>
            </a:r>
            <a:r>
              <a:rPr lang="en-US" altLang="zh-CN" dirty="0"/>
              <a:t>f1</a:t>
            </a:r>
            <a:r>
              <a:rPr lang="zh-CN" altLang="zh-CN" dirty="0"/>
              <a:t>中，浮点数格式为：阶码</a:t>
            </a:r>
            <a:r>
              <a:rPr lang="en-US" altLang="zh-CN" dirty="0"/>
              <a:t>4</a:t>
            </a:r>
            <a:r>
              <a:rPr lang="zh-CN" altLang="zh-CN" dirty="0"/>
              <a:t>位，包含</a:t>
            </a:r>
            <a:r>
              <a:rPr lang="en-US" altLang="zh-CN" dirty="0"/>
              <a:t>1</a:t>
            </a:r>
            <a:r>
              <a:rPr lang="zh-CN" altLang="zh-CN" dirty="0"/>
              <a:t>位符号位，尾数</a:t>
            </a:r>
            <a:r>
              <a:rPr lang="en-US" altLang="zh-CN" dirty="0"/>
              <a:t>8</a:t>
            </a:r>
            <a:r>
              <a:rPr lang="zh-CN" altLang="zh-CN" dirty="0"/>
              <a:t>位，包含</a:t>
            </a:r>
            <a:r>
              <a:rPr lang="en-US" altLang="zh-CN" dirty="0"/>
              <a:t>1</a:t>
            </a:r>
            <a:r>
              <a:rPr lang="zh-CN" altLang="zh-CN" dirty="0"/>
              <a:t>位符号位，阶码和尾数均用补码表示，排列顺序为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已知：（</a:t>
            </a:r>
            <a:r>
              <a:rPr lang="en-US" altLang="zh-CN" dirty="0"/>
              <a:t>X</a:t>
            </a:r>
            <a:r>
              <a:rPr lang="zh-CN" altLang="zh-CN" dirty="0"/>
              <a:t>）</a:t>
            </a:r>
            <a:r>
              <a:rPr lang="en-US" altLang="zh-CN" baseline="-25000" dirty="0"/>
              <a:t>10</a:t>
            </a:r>
            <a:r>
              <a:rPr lang="en-US" altLang="zh-CN" dirty="0"/>
              <a:t>= -2.875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的规格化浮点表示为</a:t>
            </a:r>
            <a:r>
              <a:rPr lang="en-US" altLang="zh-CN" dirty="0"/>
              <a:t>F64H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写出</a:t>
            </a:r>
            <a:r>
              <a:rPr lang="en-US" altLang="zh-CN" dirty="0"/>
              <a:t>X</a:t>
            </a:r>
            <a:r>
              <a:rPr lang="zh-CN" altLang="zh-CN" dirty="0"/>
              <a:t>的规格化浮点数表示形式。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求</a:t>
            </a:r>
            <a:r>
              <a:rPr lang="en-US" altLang="zh-CN" dirty="0"/>
              <a:t>Y</a:t>
            </a:r>
            <a:r>
              <a:rPr lang="zh-CN" altLang="zh-CN" dirty="0"/>
              <a:t>的二进制真值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求</a:t>
            </a:r>
            <a:r>
              <a:rPr lang="zh-CN" altLang="zh-CN" dirty="0"/>
              <a:t>〔</a:t>
            </a:r>
            <a:r>
              <a:rPr lang="en-US" altLang="zh-CN" dirty="0"/>
              <a:t>X+Y</a:t>
            </a:r>
            <a:r>
              <a:rPr lang="zh-CN" altLang="zh-CN" dirty="0"/>
              <a:t>〕</a:t>
            </a:r>
            <a:r>
              <a:rPr lang="zh-CN" altLang="zh-CN" baseline="-25000" dirty="0"/>
              <a:t>补</a:t>
            </a:r>
            <a:r>
              <a:rPr lang="zh-CN" altLang="zh-CN" dirty="0"/>
              <a:t>（要求用补码计算，采用</a:t>
            </a:r>
            <a:r>
              <a:rPr lang="en-US" altLang="zh-CN" dirty="0"/>
              <a:t>0</a:t>
            </a:r>
            <a:r>
              <a:rPr lang="zh-CN" altLang="zh-CN" dirty="0"/>
              <a:t>舍</a:t>
            </a:r>
            <a:r>
              <a:rPr lang="en-US" altLang="zh-CN" dirty="0"/>
              <a:t>1</a:t>
            </a:r>
            <a:r>
              <a:rPr lang="zh-CN" altLang="zh-CN" dirty="0"/>
              <a:t>入法，列出计算步骤）；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假如</a:t>
            </a:r>
            <a:r>
              <a:rPr lang="zh-CN" altLang="zh-CN" dirty="0"/>
              <a:t>使用图</a:t>
            </a:r>
            <a:r>
              <a:rPr lang="en-US" altLang="zh-CN" dirty="0"/>
              <a:t>1</a:t>
            </a:r>
            <a:r>
              <a:rPr lang="zh-CN" altLang="zh-CN" dirty="0"/>
              <a:t>中的</a:t>
            </a:r>
            <a:r>
              <a:rPr lang="en-US" altLang="zh-CN" dirty="0"/>
              <a:t>ALU</a:t>
            </a:r>
            <a:r>
              <a:rPr lang="zh-CN" altLang="zh-CN" dirty="0"/>
              <a:t>和相关部件来完成浮点数乘法中的阶码运算，两个阶码分别存放</a:t>
            </a:r>
            <a:r>
              <a:rPr lang="en-US" altLang="zh-CN" dirty="0"/>
              <a:t>     </a:t>
            </a:r>
            <a:r>
              <a:rPr lang="zh-CN" altLang="zh-CN" dirty="0"/>
              <a:t>在</a:t>
            </a:r>
            <a:r>
              <a:rPr lang="en-US" altLang="zh-CN" dirty="0"/>
              <a:t>R0</a:t>
            </a:r>
            <a:r>
              <a:rPr lang="zh-CN" altLang="zh-CN" dirty="0"/>
              <a:t>和</a:t>
            </a:r>
            <a:r>
              <a:rPr lang="en-US" altLang="zh-CN" dirty="0"/>
              <a:t>R1</a:t>
            </a:r>
            <a:r>
              <a:rPr lang="zh-CN" altLang="zh-CN" dirty="0"/>
              <a:t>中，“和”存放在</a:t>
            </a:r>
            <a:r>
              <a:rPr lang="en-US" altLang="zh-CN" dirty="0"/>
              <a:t>R0</a:t>
            </a:r>
            <a:r>
              <a:rPr lang="zh-CN" altLang="zh-CN" dirty="0"/>
              <a:t>中，请用微程序流程图描述阶码加法运算的过程。</a:t>
            </a:r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80302"/>
              </p:ext>
            </p:extLst>
          </p:nvPr>
        </p:nvGraphicFramePr>
        <p:xfrm>
          <a:off x="1763688" y="1691809"/>
          <a:ext cx="5544615" cy="288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5805"/>
                <a:gridCol w="1385805"/>
                <a:gridCol w="1385805"/>
                <a:gridCol w="1387200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阶符（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阶码（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数符（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尾数（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9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2557289" cy="310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07" y="0"/>
            <a:ext cx="3716833" cy="281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8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假如该机采用微程序控制器，其控制存储器容量为</a:t>
            </a:r>
            <a:r>
              <a:rPr lang="en-US" altLang="zh-CN" dirty="0"/>
              <a:t>256*40</a:t>
            </a:r>
            <a:r>
              <a:rPr lang="zh-CN" altLang="zh-CN" dirty="0"/>
              <a:t>位，下址字段可寻址整个控制存储器，有</a:t>
            </a:r>
            <a:r>
              <a:rPr lang="en-US" altLang="zh-CN" dirty="0"/>
              <a:t>7</a:t>
            </a:r>
            <a:r>
              <a:rPr lang="zh-CN" altLang="zh-CN" dirty="0"/>
              <a:t>个转移控制状态（采用译码形式），微指令格式如下，其</a:t>
            </a:r>
            <a:r>
              <a:rPr lang="en-US" altLang="zh-CN" dirty="0"/>
              <a:t>3</a:t>
            </a:r>
            <a:r>
              <a:rPr lang="zh-CN" altLang="zh-CN" dirty="0"/>
              <a:t>个字段分别是几位？ 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811"/>
              </p:ext>
            </p:extLst>
          </p:nvPr>
        </p:nvGraphicFramePr>
        <p:xfrm>
          <a:off x="2123728" y="1484784"/>
          <a:ext cx="5328592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0309"/>
                <a:gridCol w="1812685"/>
                <a:gridCol w="1545598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操作控制</a:t>
                      </a:r>
                      <a:r>
                        <a:rPr lang="zh-CN" sz="2000" kern="100" dirty="0" smtClean="0">
                          <a:effectLst/>
                        </a:rPr>
                        <a:t>字段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29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判别测试</a:t>
                      </a:r>
                      <a:r>
                        <a:rPr lang="zh-CN" sz="2000" kern="100" dirty="0" smtClean="0">
                          <a:effectLst/>
                        </a:rPr>
                        <a:t>字段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3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下址</a:t>
                      </a:r>
                      <a:r>
                        <a:rPr lang="zh-CN" sz="2000" kern="100" dirty="0" smtClean="0">
                          <a:effectLst/>
                        </a:rPr>
                        <a:t>字段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8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780928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有一段程序在图</a:t>
            </a:r>
            <a:r>
              <a:rPr lang="en-US" altLang="zh-CN" dirty="0"/>
              <a:t>1</a:t>
            </a:r>
            <a:r>
              <a:rPr lang="zh-CN" altLang="zh-CN" dirty="0"/>
              <a:t>所示模型机上运行，该程序段用汇编语言描述如下所示，已知所有指令都是</a:t>
            </a:r>
            <a:r>
              <a:rPr lang="en-US" altLang="zh-CN" dirty="0"/>
              <a:t>2</a:t>
            </a:r>
            <a:r>
              <a:rPr lang="zh-CN" altLang="zh-CN" dirty="0"/>
              <a:t>字节，假如存储器按字节编址，该程序被装入内存地址低端，起始地址为</a:t>
            </a:r>
            <a:r>
              <a:rPr lang="en-US" altLang="zh-CN" dirty="0"/>
              <a:t>0</a:t>
            </a:r>
            <a:r>
              <a:rPr lang="zh-CN" altLang="zh-CN" dirty="0"/>
              <a:t>，请问存放最后一条指令</a:t>
            </a:r>
            <a:r>
              <a:rPr lang="en-US" altLang="zh-CN" dirty="0"/>
              <a:t>JMP LL</a:t>
            </a:r>
            <a:r>
              <a:rPr lang="zh-CN" altLang="zh-CN" dirty="0"/>
              <a:t>内存地址是</a:t>
            </a:r>
            <a:r>
              <a:rPr lang="en-US" altLang="zh-CN" u="sng" dirty="0"/>
              <a:t>  </a:t>
            </a:r>
            <a:r>
              <a:rPr lang="zh-CN" altLang="zh-CN" u="sng" dirty="0"/>
              <a:t>① </a:t>
            </a:r>
            <a:r>
              <a:rPr lang="zh-CN" altLang="zh-CN" dirty="0"/>
              <a:t>和</a:t>
            </a:r>
            <a:r>
              <a:rPr lang="en-US" altLang="zh-CN" u="sng" dirty="0"/>
              <a:t>  </a:t>
            </a:r>
            <a:r>
              <a:rPr lang="zh-CN" altLang="zh-CN" u="sng" dirty="0"/>
              <a:t>②</a:t>
            </a:r>
            <a:r>
              <a:rPr lang="en-US" altLang="zh-CN" u="sng" dirty="0"/>
              <a:t>  </a:t>
            </a:r>
            <a:r>
              <a:rPr lang="zh-CN" altLang="zh-CN" dirty="0"/>
              <a:t>，</a:t>
            </a:r>
            <a:r>
              <a:rPr lang="en-US" altLang="zh-CN" dirty="0"/>
              <a:t>LL</a:t>
            </a:r>
            <a:r>
              <a:rPr lang="zh-CN" altLang="zh-CN" dirty="0"/>
              <a:t>是标号，按照相对寻址方式，无条件转移指令</a:t>
            </a:r>
            <a:r>
              <a:rPr lang="en-US" altLang="zh-CN" dirty="0"/>
              <a:t>JMP LL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位二进制偏移量是</a:t>
            </a:r>
            <a:r>
              <a:rPr lang="en-US" altLang="zh-CN" u="sng" dirty="0"/>
              <a:t>   </a:t>
            </a:r>
            <a:r>
              <a:rPr lang="zh-CN" altLang="zh-CN" u="sng" dirty="0"/>
              <a:t>③</a:t>
            </a:r>
            <a:r>
              <a:rPr lang="en-US" altLang="zh-CN" u="sng" dirty="0"/>
              <a:t>   </a:t>
            </a:r>
            <a:endParaRPr lang="zh-CN" altLang="zh-CN" dirty="0"/>
          </a:p>
          <a:p>
            <a:r>
              <a:rPr lang="en-US" altLang="zh-CN" dirty="0"/>
              <a:t>LL: </a:t>
            </a:r>
            <a:endParaRPr lang="en-US" altLang="zh-CN" dirty="0" smtClean="0"/>
          </a:p>
          <a:p>
            <a:r>
              <a:rPr lang="en-US" altLang="zh-CN" dirty="0" smtClean="0"/>
              <a:t>MOV  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40H</a:t>
            </a:r>
            <a:r>
              <a:rPr lang="zh-CN" altLang="zh-CN" dirty="0"/>
              <a:t>；</a:t>
            </a:r>
            <a:r>
              <a:rPr lang="en-US" altLang="zh-CN" dirty="0"/>
              <a:t>		</a:t>
            </a:r>
            <a:r>
              <a:rPr lang="en-US" altLang="zh-CN" dirty="0" smtClean="0"/>
              <a:t>                 40H</a:t>
            </a:r>
            <a:r>
              <a:rPr lang="zh-CN" altLang="zh-CN" dirty="0"/>
              <a:t>→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endParaRPr lang="zh-CN" altLang="zh-CN" dirty="0"/>
          </a:p>
          <a:p>
            <a:r>
              <a:rPr lang="en-US" altLang="zh-CN" dirty="0"/>
              <a:t>ADD  R</a:t>
            </a:r>
            <a:r>
              <a:rPr lang="en-US" altLang="zh-CN" baseline="-25000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[10H]</a:t>
            </a:r>
            <a:r>
              <a:rPr lang="zh-CN" altLang="zh-CN" dirty="0"/>
              <a:t>；</a:t>
            </a:r>
            <a:r>
              <a:rPr lang="en-US" altLang="zh-CN" dirty="0"/>
              <a:t>			R</a:t>
            </a:r>
            <a:r>
              <a:rPr lang="en-US" altLang="zh-CN" baseline="-25000" dirty="0"/>
              <a:t>0</a:t>
            </a:r>
            <a:r>
              <a:rPr lang="zh-CN" altLang="zh-CN" dirty="0"/>
              <a:t>＋</a:t>
            </a:r>
            <a:r>
              <a:rPr lang="en-US" altLang="zh-CN" dirty="0"/>
              <a:t>[10H]</a:t>
            </a:r>
            <a:r>
              <a:rPr lang="zh-CN" altLang="zh-CN" dirty="0"/>
              <a:t>→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endParaRPr lang="zh-CN" altLang="zh-CN" dirty="0"/>
          </a:p>
          <a:p>
            <a:r>
              <a:rPr lang="en-US" altLang="zh-CN" dirty="0" smtClean="0"/>
              <a:t>STA  </a:t>
            </a:r>
            <a:r>
              <a:rPr lang="en-US" altLang="zh-CN" dirty="0"/>
              <a:t>[10H]</a:t>
            </a:r>
            <a:r>
              <a:rPr lang="zh-CN" altLang="zh-CN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zh-CN" dirty="0"/>
              <a:t>；</a:t>
            </a:r>
            <a:r>
              <a:rPr lang="en-US" altLang="zh-CN" dirty="0"/>
              <a:t>			R</a:t>
            </a:r>
            <a:r>
              <a:rPr lang="en-US" altLang="zh-CN" baseline="-25000" dirty="0"/>
              <a:t>0</a:t>
            </a:r>
            <a:r>
              <a:rPr lang="zh-CN" altLang="zh-CN" dirty="0"/>
              <a:t>→</a:t>
            </a:r>
            <a:r>
              <a:rPr lang="en-US" altLang="zh-CN" dirty="0"/>
              <a:t>[10H]</a:t>
            </a:r>
            <a:endParaRPr lang="zh-CN" altLang="zh-CN" dirty="0"/>
          </a:p>
          <a:p>
            <a:r>
              <a:rPr lang="en-US" altLang="zh-CN" dirty="0"/>
              <a:t>OUT  [PORTAR]</a:t>
            </a:r>
            <a:r>
              <a:rPr lang="zh-CN" altLang="zh-CN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zh-CN" dirty="0"/>
              <a:t>；</a:t>
            </a:r>
            <a:r>
              <a:rPr lang="en-US" altLang="zh-CN" dirty="0"/>
              <a:t>		R</a:t>
            </a:r>
            <a:r>
              <a:rPr lang="en-US" altLang="zh-CN" baseline="-25000" dirty="0"/>
              <a:t>0</a:t>
            </a:r>
            <a:r>
              <a:rPr lang="zh-CN" altLang="zh-CN" dirty="0"/>
              <a:t>→</a:t>
            </a:r>
            <a:r>
              <a:rPr lang="en-US" altLang="zh-CN" dirty="0"/>
              <a:t>LED</a:t>
            </a:r>
            <a:endParaRPr lang="zh-CN" altLang="zh-CN" dirty="0"/>
          </a:p>
          <a:p>
            <a:r>
              <a:rPr lang="en-US" altLang="zh-CN" dirty="0"/>
              <a:t>JMP  LL</a:t>
            </a:r>
            <a:r>
              <a:rPr lang="zh-CN" altLang="zh-CN" dirty="0"/>
              <a:t>；</a:t>
            </a:r>
            <a:r>
              <a:rPr lang="en-US" altLang="zh-CN" dirty="0"/>
              <a:t>				PC+</a:t>
            </a:r>
            <a:r>
              <a:rPr lang="zh-CN" altLang="zh-CN" dirty="0"/>
              <a:t>偏移量→</a:t>
            </a:r>
            <a:r>
              <a:rPr lang="en-US" altLang="zh-CN" dirty="0"/>
              <a:t>PC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58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(1)</a:t>
            </a:r>
            <a:r>
              <a:rPr lang="zh-CN" altLang="zh-CN" dirty="0" smtClean="0"/>
              <a:t>某</a:t>
            </a:r>
            <a:r>
              <a:rPr lang="en-US" altLang="zh-CN" dirty="0"/>
              <a:t>CPU</a:t>
            </a:r>
            <a:r>
              <a:rPr lang="zh-CN" altLang="zh-CN" dirty="0"/>
              <a:t>地址总线</a:t>
            </a:r>
            <a:r>
              <a:rPr lang="en-US" altLang="zh-CN" dirty="0"/>
              <a:t>16</a:t>
            </a:r>
            <a:r>
              <a:rPr lang="zh-CN" altLang="zh-CN" dirty="0"/>
              <a:t>位，数据总线</a:t>
            </a:r>
            <a:r>
              <a:rPr lang="en-US" altLang="zh-CN" dirty="0"/>
              <a:t>8</a:t>
            </a:r>
            <a:r>
              <a:rPr lang="zh-CN" altLang="zh-CN" dirty="0"/>
              <a:t>位，</a:t>
            </a:r>
            <a:r>
              <a:rPr lang="en-US" altLang="zh-CN" dirty="0"/>
              <a:t>CPU </a:t>
            </a:r>
            <a:r>
              <a:rPr lang="zh-CN" altLang="zh-CN" dirty="0"/>
              <a:t>的控制信号线有：</a:t>
            </a:r>
            <a:r>
              <a:rPr lang="en-US" altLang="zh-CN" dirty="0"/>
              <a:t>MREQ#</a:t>
            </a:r>
            <a:r>
              <a:rPr lang="zh-CN" altLang="zh-CN" dirty="0"/>
              <a:t>（存储器访问请求，低电平有效），</a:t>
            </a:r>
            <a:r>
              <a:rPr lang="en-US" altLang="zh-CN" dirty="0"/>
              <a:t>R/W#</a:t>
            </a:r>
            <a:r>
              <a:rPr lang="zh-CN" altLang="zh-CN" dirty="0"/>
              <a:t>（读写控制，低电平为写信号，高电平为读信号）。若用若干个</a:t>
            </a:r>
            <a:r>
              <a:rPr lang="en-US" altLang="zh-CN" dirty="0"/>
              <a:t>8K</a:t>
            </a:r>
            <a:r>
              <a:rPr lang="zh-CN" altLang="zh-CN" dirty="0"/>
              <a:t>×</a:t>
            </a:r>
            <a:r>
              <a:rPr lang="en-US" altLang="zh-CN" dirty="0"/>
              <a:t>4</a:t>
            </a:r>
            <a:r>
              <a:rPr lang="zh-CN" altLang="zh-CN" dirty="0"/>
              <a:t>位的</a:t>
            </a:r>
            <a:r>
              <a:rPr lang="en-US" altLang="zh-CN" dirty="0"/>
              <a:t>SRAM</a:t>
            </a:r>
            <a:r>
              <a:rPr lang="zh-CN" altLang="zh-CN" dirty="0"/>
              <a:t>芯片形成</a:t>
            </a:r>
            <a:r>
              <a:rPr lang="en-US" altLang="zh-CN" dirty="0"/>
              <a:t>32K</a:t>
            </a:r>
            <a:r>
              <a:rPr lang="zh-CN" altLang="zh-CN" dirty="0"/>
              <a:t>×</a:t>
            </a:r>
            <a:r>
              <a:rPr lang="en-US" altLang="zh-CN" dirty="0"/>
              <a:t>8</a:t>
            </a:r>
            <a:r>
              <a:rPr lang="zh-CN" altLang="zh-CN" dirty="0"/>
              <a:t>位的</a:t>
            </a:r>
            <a:r>
              <a:rPr lang="en-US" altLang="zh-CN" dirty="0"/>
              <a:t>RAM</a:t>
            </a:r>
            <a:r>
              <a:rPr lang="zh-CN" altLang="zh-CN" dirty="0"/>
              <a:t>存储区域，起始地址为</a:t>
            </a:r>
            <a:r>
              <a:rPr lang="en-US" altLang="zh-CN" dirty="0"/>
              <a:t>2000H</a:t>
            </a:r>
            <a:r>
              <a:rPr lang="zh-CN" altLang="zh-CN" dirty="0"/>
              <a:t>，假设</a:t>
            </a:r>
            <a:r>
              <a:rPr lang="en-US" altLang="zh-CN" dirty="0"/>
              <a:t>SRAM</a:t>
            </a:r>
            <a:r>
              <a:rPr lang="zh-CN" altLang="zh-CN" dirty="0"/>
              <a:t>芯片有</a:t>
            </a:r>
            <a:r>
              <a:rPr lang="en-US" altLang="zh-CN" dirty="0"/>
              <a:t>CS#</a:t>
            </a:r>
            <a:r>
              <a:rPr lang="zh-CN" altLang="zh-CN" dirty="0"/>
              <a:t>（片选，低电平有效）和</a:t>
            </a:r>
            <a:r>
              <a:rPr lang="en-US" altLang="zh-CN" dirty="0"/>
              <a:t>WE#</a:t>
            </a:r>
            <a:r>
              <a:rPr lang="zh-CN" altLang="zh-CN" dirty="0"/>
              <a:t>（写使能，低电平有效）信号控制端；试写出</a:t>
            </a:r>
            <a:r>
              <a:rPr lang="en-US" altLang="zh-CN" dirty="0"/>
              <a:t>RAM</a:t>
            </a:r>
            <a:r>
              <a:rPr lang="zh-CN" altLang="zh-CN" dirty="0"/>
              <a:t>的地址范围，并画出</a:t>
            </a:r>
            <a:r>
              <a:rPr lang="en-US" altLang="zh-CN" dirty="0"/>
              <a:t>SRAM</a:t>
            </a:r>
            <a:r>
              <a:rPr lang="zh-CN" altLang="zh-CN" dirty="0"/>
              <a:t>与</a:t>
            </a:r>
            <a:r>
              <a:rPr lang="en-US" altLang="zh-CN" dirty="0"/>
              <a:t>CPU</a:t>
            </a:r>
            <a:r>
              <a:rPr lang="zh-CN" altLang="zh-CN" dirty="0"/>
              <a:t>的连接图（请标明</a:t>
            </a:r>
            <a:r>
              <a:rPr lang="en-US" altLang="zh-CN" dirty="0"/>
              <a:t>SRAM</a:t>
            </a:r>
            <a:r>
              <a:rPr lang="zh-CN" altLang="zh-CN" dirty="0"/>
              <a:t>芯片个数、译码器的输入输出线、地址线、数据线、控制线及其连接）。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1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53" y="260648"/>
            <a:ext cx="5026694" cy="354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933056"/>
            <a:ext cx="7172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2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40348"/>
            <a:ext cx="70866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62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36517"/>
              </p:ext>
            </p:extLst>
          </p:nvPr>
        </p:nvGraphicFramePr>
        <p:xfrm>
          <a:off x="2347912" y="188640"/>
          <a:ext cx="444817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6849480" imgH="5219436" progId="Visio.Drawing.11">
                  <p:embed/>
                </p:oleObj>
              </mc:Choice>
              <mc:Fallback>
                <p:oleObj name="Visio" r:id="rId3" imgW="6849480" imgH="521943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2" y="188640"/>
                        <a:ext cx="4448175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717032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</a:t>
            </a:r>
            <a:r>
              <a:rPr lang="zh-CN" altLang="zh-CN" sz="2000" b="1" dirty="0" smtClean="0"/>
              <a:t>某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位模型机采用微程序控制器，结构</a:t>
            </a:r>
            <a:r>
              <a:rPr lang="zh-CN" altLang="zh-CN" sz="2000" b="1" dirty="0" smtClean="0"/>
              <a:t>如</a:t>
            </a:r>
            <a:r>
              <a:rPr lang="zh-CN" altLang="en-US" sz="2000" b="1" dirty="0" smtClean="0"/>
              <a:t>上图</a:t>
            </a:r>
            <a:r>
              <a:rPr lang="zh-CN" altLang="zh-CN" sz="2000" b="1" dirty="0" smtClean="0"/>
              <a:t>所</a:t>
            </a:r>
            <a:r>
              <a:rPr lang="zh-CN" altLang="zh-CN" sz="2000" b="1" dirty="0"/>
              <a:t>示。其中</a:t>
            </a:r>
            <a:r>
              <a:rPr lang="en-US" altLang="zh-CN" sz="2000" b="1" dirty="0"/>
              <a:t>MEM</a:t>
            </a:r>
            <a:r>
              <a:rPr lang="zh-CN" altLang="zh-CN" sz="2000" b="1" dirty="0"/>
              <a:t>为主存，</a:t>
            </a:r>
            <a:r>
              <a:rPr lang="en-US" altLang="zh-CN" sz="2000" b="1" dirty="0"/>
              <a:t>R0~R3</a:t>
            </a:r>
            <a:r>
              <a:rPr lang="zh-CN" altLang="zh-CN" sz="2000" b="1" dirty="0"/>
              <a:t>是通用寄存器。各部件的控制信号均已标出，控制信号的命名准则是：‘→’符号前的是数据发送方部件，‘→’符号后的是数据接收方部件，并且控制信号中的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表示总线；</a:t>
            </a:r>
            <a:r>
              <a:rPr lang="en-US" altLang="zh-CN" sz="2000" b="1" dirty="0"/>
              <a:t>J1#</a:t>
            </a:r>
            <a:r>
              <a:rPr lang="zh-CN" altLang="zh-CN" sz="2000" b="1" dirty="0"/>
              <a:t>控制指令译码，其他读写信号具有普通意义。例如：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→</a:t>
            </a:r>
            <a:r>
              <a:rPr lang="en-US" altLang="zh-CN" sz="2000" b="1" dirty="0"/>
              <a:t>DA1</a:t>
            </a:r>
            <a:r>
              <a:rPr lang="zh-CN" altLang="zh-CN" sz="2000" b="1" dirty="0"/>
              <a:t>表示总线上的数据送入</a:t>
            </a:r>
            <a:r>
              <a:rPr lang="en-US" altLang="zh-CN" sz="2000" b="1" dirty="0"/>
              <a:t>DA1</a:t>
            </a:r>
            <a:r>
              <a:rPr lang="zh-CN" altLang="zh-CN" sz="2000" b="1" dirty="0"/>
              <a:t>暂存器；</a:t>
            </a:r>
            <a:r>
              <a:rPr lang="en-US" altLang="zh-CN" sz="2000" b="1" dirty="0"/>
              <a:t>ALU</a:t>
            </a:r>
            <a:r>
              <a:rPr lang="zh-CN" altLang="zh-CN" sz="2000" b="1" dirty="0"/>
              <a:t>→</a:t>
            </a:r>
            <a:r>
              <a:rPr lang="en-US" altLang="zh-CN" sz="2000" b="1" dirty="0"/>
              <a:t>B#</a:t>
            </a:r>
            <a:r>
              <a:rPr lang="zh-CN" altLang="zh-CN" sz="2000" b="1" dirty="0"/>
              <a:t>表示</a:t>
            </a:r>
            <a:r>
              <a:rPr lang="en-US" altLang="zh-CN" sz="2000" b="1" dirty="0"/>
              <a:t>ALU</a:t>
            </a:r>
            <a:r>
              <a:rPr lang="zh-CN" altLang="zh-CN" sz="2000" b="1" dirty="0"/>
              <a:t>运算的结果送到总线上（低电平有效）。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08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模型</a:t>
            </a:r>
            <a:r>
              <a:rPr lang="zh-CN" altLang="en-US" sz="3600" dirty="0"/>
              <a:t>机的某条指令的微程序流程图如图</a:t>
            </a:r>
            <a:r>
              <a:rPr lang="en-US" altLang="zh-CN" sz="3600" dirty="0"/>
              <a:t>2</a:t>
            </a:r>
            <a:r>
              <a:rPr lang="zh-CN" altLang="en-US" sz="3600" dirty="0"/>
              <a:t>所示，写出该条指令的功能、寻址方式、指令第二字的含义</a:t>
            </a:r>
            <a:r>
              <a:rPr lang="zh-CN" altLang="en-US" dirty="0"/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94036"/>
              </p:ext>
            </p:extLst>
          </p:nvPr>
        </p:nvGraphicFramePr>
        <p:xfrm>
          <a:off x="2843808" y="2564904"/>
          <a:ext cx="3874931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5653102" imgH="4650416" progId="Visio.Drawing.11">
                  <p:embed/>
                </p:oleObj>
              </mc:Choice>
              <mc:Fallback>
                <p:oleObj name="Visio" r:id="rId3" imgW="5653102" imgH="465041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564904"/>
                        <a:ext cx="3874931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9552" y="620688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根据图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所示的数据通路，写出</a:t>
            </a:r>
            <a:r>
              <a:rPr lang="en-US" altLang="zh-CN" sz="2400" b="1" smtClean="0"/>
              <a:t>ADD  Rd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[(</a:t>
            </a:r>
            <a:r>
              <a:rPr lang="en-US" altLang="zh-CN" sz="2400" b="1" dirty="0" err="1"/>
              <a:t>Rs</a:t>
            </a:r>
            <a:r>
              <a:rPr lang="en-US" altLang="zh-CN" sz="2400" b="1" dirty="0"/>
              <a:t>)+</a:t>
            </a:r>
            <a:r>
              <a:rPr lang="en-US" altLang="zh-CN" sz="2400" b="1" dirty="0" err="1"/>
              <a:t>Disp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指令的微程序流程图。指令功能为（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）＋（（</a:t>
            </a:r>
            <a:r>
              <a:rPr lang="en-US" altLang="zh-CN" sz="2400" b="1" dirty="0" err="1"/>
              <a:t>Rs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+</a:t>
            </a:r>
            <a:r>
              <a:rPr lang="en-US" altLang="zh-CN" sz="2400" b="1" dirty="0" err="1"/>
              <a:t>Disp</a:t>
            </a:r>
            <a:r>
              <a:rPr lang="en-US" altLang="zh-CN" sz="2400" b="1" dirty="0"/>
              <a:t>)→Rd</a:t>
            </a:r>
            <a:r>
              <a:rPr lang="zh-CN" altLang="en-US" sz="2400" b="1" dirty="0"/>
              <a:t>，即源寄存器</a:t>
            </a:r>
            <a:r>
              <a:rPr lang="en-US" altLang="zh-CN" sz="2400" b="1" dirty="0" err="1"/>
              <a:t>Rs</a:t>
            </a:r>
            <a:r>
              <a:rPr lang="zh-CN" altLang="en-US" sz="2400" b="1" dirty="0"/>
              <a:t>的内容加上偏移量</a:t>
            </a:r>
            <a:r>
              <a:rPr lang="en-US" altLang="zh-CN" sz="2400" b="1" dirty="0" err="1"/>
              <a:t>Disp</a:t>
            </a:r>
            <a:r>
              <a:rPr lang="zh-CN" altLang="en-US" sz="2400" b="1" dirty="0"/>
              <a:t>之和，作为地址访存，取该内存单元的内容和目的寄存器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的内容相加，结果送回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寄存器。指令格式如下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01323"/>
              </p:ext>
            </p:extLst>
          </p:nvPr>
        </p:nvGraphicFramePr>
        <p:xfrm>
          <a:off x="2771800" y="2996952"/>
          <a:ext cx="3549363" cy="1061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429"/>
                <a:gridCol w="748150"/>
                <a:gridCol w="1473784"/>
              </a:tblGrid>
              <a:tr h="530969"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OP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4</a:t>
                      </a:r>
                      <a:r>
                        <a:rPr lang="zh-CN" sz="2000" b="1" kern="100" dirty="0">
                          <a:effectLst/>
                        </a:rPr>
                        <a:t>位）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Rs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Rd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2</a:t>
                      </a:r>
                      <a:r>
                        <a:rPr lang="zh-CN" sz="2000" b="1" kern="100" dirty="0">
                          <a:effectLst/>
                        </a:rPr>
                        <a:t>位）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69">
                <a:tc gridSpan="3"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Disp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93" y="836712"/>
            <a:ext cx="46767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57246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1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4838"/>
              </p:ext>
            </p:extLst>
          </p:nvPr>
        </p:nvGraphicFramePr>
        <p:xfrm>
          <a:off x="1763688" y="4365104"/>
          <a:ext cx="599948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175"/>
                <a:gridCol w="448310"/>
                <a:gridCol w="487045"/>
                <a:gridCol w="579755"/>
                <a:gridCol w="619125"/>
                <a:gridCol w="579755"/>
                <a:gridCol w="716915"/>
                <a:gridCol w="690880"/>
                <a:gridCol w="458648"/>
                <a:gridCol w="52687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指令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w_r_s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imm_s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rt_imm_s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wr_data_s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ALU_OP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Write_Reg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Mem_Write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PC_s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指令类型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xor rd,rs,rt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sllv rd,rt,rs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andi rt, rs, imm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sw rt, offset(rs)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bne rs, rt, label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jal label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4895"/>
              </p:ext>
            </p:extLst>
          </p:nvPr>
        </p:nvGraphicFramePr>
        <p:xfrm>
          <a:off x="1907704" y="116632"/>
          <a:ext cx="6138862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9306720" imgH="6625800" progId="Visio.Drawing.11">
                  <p:embed/>
                </p:oleObj>
              </mc:Choice>
              <mc:Fallback>
                <p:oleObj name="Visio" r:id="rId3" imgW="9306720" imgH="6625800" progId="Visio.Drawing.11">
                  <p:embed/>
                  <p:pic>
                    <p:nvPicPr>
                      <p:cNvPr id="0" name="图片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6632"/>
                        <a:ext cx="6138862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1421</Words>
  <Application>Microsoft Office PowerPoint</Application>
  <PresentationFormat>全屏显示(4:3)</PresentationFormat>
  <Paragraphs>224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模型机的某条指令的微程序流程图如图2所示，写出该条指令的功能、寻址方式、指令第二字的含义。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16</cp:revision>
  <dcterms:created xsi:type="dcterms:W3CDTF">2017-03-27T01:33:58Z</dcterms:created>
  <dcterms:modified xsi:type="dcterms:W3CDTF">2018-06-22T11:36:57Z</dcterms:modified>
</cp:coreProperties>
</file>