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7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6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9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7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0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8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5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0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27D686-8F91-4976-97C5-F87F0DF8BB8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FC9B86-BC3E-4E56-8D3F-590841B100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437D-585F-41DB-BB5A-ACD12F8F3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B8C6B-06E8-4A13-99A6-C4E956CE3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zh-CN" sz="4000" dirty="0"/>
              <a:t>简易网络协议解析器实现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86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AAA24-504F-46B8-B78D-B320F8F5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74B1-8104-4FD2-9969-66227C35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5065"/>
            <a:ext cx="10058400" cy="43285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内容要求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：</a:t>
            </a:r>
            <a:r>
              <a:rPr lang="zh-CN" altLang="zh-CN" sz="2400" spc="-50" dirty="0">
                <a:latin typeface="+mj-lt"/>
                <a:ea typeface="+mj-ea"/>
                <a:cs typeface="+mj-cs"/>
              </a:rPr>
              <a:t>基于</a:t>
            </a:r>
            <a:r>
              <a:rPr lang="en-US" altLang="zh-CN" sz="2400" spc="-50" dirty="0">
                <a:latin typeface="+mj-lt"/>
                <a:ea typeface="+mj-ea"/>
                <a:cs typeface="+mj-cs"/>
              </a:rPr>
              <a:t>Python/Java</a:t>
            </a:r>
            <a:r>
              <a:rPr lang="zh-CN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实现一个类似</a:t>
            </a:r>
            <a:r>
              <a:rPr lang="en-US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Wireshark</a:t>
            </a:r>
            <a:r>
              <a:rPr lang="zh-CN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的简易网络协议解析器</a:t>
            </a:r>
            <a:r>
              <a:rPr lang="zh-CN" altLang="zh-CN" sz="2400" spc="-50" dirty="0">
                <a:latin typeface="+mj-lt"/>
                <a:ea typeface="+mj-ea"/>
                <a:cs typeface="+mj-cs"/>
              </a:rPr>
              <a:t>，能够</a:t>
            </a:r>
            <a:r>
              <a:rPr lang="zh-CN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支持</a:t>
            </a:r>
            <a:r>
              <a:rPr lang="en-US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HTTP</a:t>
            </a:r>
            <a:r>
              <a:rPr lang="zh-CN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TCP</a:t>
            </a:r>
            <a:r>
              <a:rPr lang="zh-CN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UDP</a:t>
            </a:r>
            <a:r>
              <a:rPr lang="zh-CN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IP</a:t>
            </a:r>
            <a:r>
              <a:rPr lang="zh-CN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Ethernet</a:t>
            </a:r>
            <a:r>
              <a:rPr lang="zh-CN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等协议数据包的首部字段逐层读取</a:t>
            </a:r>
            <a:r>
              <a:rPr lang="zh-CN" altLang="zh-CN" sz="2400" spc="-50" dirty="0">
                <a:latin typeface="+mj-lt"/>
                <a:ea typeface="+mj-ea"/>
                <a:cs typeface="+mj-cs"/>
              </a:rPr>
              <a:t>。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r>
              <a:rPr lang="en-US" altLang="zh-CN" sz="2400" spc="-50" dirty="0">
                <a:latin typeface="+mj-lt"/>
                <a:ea typeface="+mj-ea"/>
                <a:cs typeface="+mj-cs"/>
              </a:rPr>
              <a:t>3-4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人为</a:t>
            </a:r>
            <a:r>
              <a:rPr lang="en-US" altLang="zh-CN" sz="2400" spc="-50" dirty="0">
                <a:latin typeface="+mj-lt"/>
                <a:ea typeface="+mj-ea"/>
                <a:cs typeface="+mj-cs"/>
              </a:rPr>
              <a:t>1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小组自由组队，组队名单在</a:t>
            </a:r>
            <a:r>
              <a:rPr lang="en-US" altLang="zh-CN" sz="2400" spc="-50" dirty="0">
                <a:latin typeface="+mj-lt"/>
                <a:ea typeface="+mj-ea"/>
                <a:cs typeface="+mj-cs"/>
              </a:rPr>
              <a:t>QQ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课程群里接龙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r>
              <a:rPr lang="zh-CN" altLang="en-US" sz="2400" b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作业提交：</a:t>
            </a:r>
            <a:endParaRPr lang="en-US" altLang="zh-CN" sz="2400" b="1" spc="-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spc="-50" dirty="0">
                <a:latin typeface="+mj-lt"/>
                <a:ea typeface="+mj-ea"/>
                <a:cs typeface="+mj-cs"/>
              </a:rPr>
              <a:t>1.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提交内容：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r>
              <a:rPr lang="en-US" altLang="zh-CN" sz="2400" spc="-50" dirty="0">
                <a:latin typeface="+mj-lt"/>
                <a:ea typeface="+mj-ea"/>
                <a:cs typeface="+mj-cs"/>
              </a:rPr>
              <a:t> </a:t>
            </a:r>
            <a:r>
              <a:rPr lang="zh-CN" altLang="en-US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实验报告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：按照实验报告模板要求的完成，包括截屏记录实现过程的关键代码，运行结果与分析等。</a:t>
            </a:r>
            <a:r>
              <a:rPr lang="zh-CN" altLang="en-US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小组为单位提交，标明每个人负责的内容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。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r>
              <a:rPr lang="zh-CN" altLang="en-US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源码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、</a:t>
            </a:r>
            <a:r>
              <a:rPr lang="zh-CN" altLang="en-US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抓取的数据包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，作为附件一并上传。 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r>
              <a:rPr lang="en-US" altLang="zh-CN" sz="2400" spc="-50" dirty="0">
                <a:latin typeface="+mj-lt"/>
                <a:ea typeface="+mj-ea"/>
                <a:cs typeface="+mj-cs"/>
              </a:rPr>
              <a:t>2</a:t>
            </a:r>
            <a:r>
              <a:rPr lang="en-US" altLang="zh-CN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. </a:t>
            </a:r>
            <a:r>
              <a:rPr lang="zh-CN" altLang="en-US" sz="2400" spc="-5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截止时间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：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r>
              <a:rPr lang="zh-CN" altLang="en-US" sz="2400" spc="-50" dirty="0">
                <a:latin typeface="+mj-lt"/>
                <a:ea typeface="+mj-ea"/>
                <a:cs typeface="+mj-cs"/>
              </a:rPr>
              <a:t>电子版作业上交时间：</a:t>
            </a:r>
            <a:r>
              <a:rPr lang="en-US" altLang="zh-CN" smtClean="0"/>
              <a:t>2023-12-10 </a:t>
            </a:r>
            <a:r>
              <a:rPr lang="en-US" altLang="zh-CN" dirty="0"/>
              <a:t>23:55</a:t>
            </a:r>
            <a:r>
              <a:rPr lang="zh-CN" altLang="en-US" dirty="0"/>
              <a:t>前</a:t>
            </a:r>
            <a:endParaRPr lang="en-US" altLang="zh-CN" dirty="0"/>
          </a:p>
          <a:p>
            <a:r>
              <a:rPr lang="zh-CN" altLang="en-US" sz="2400" spc="-50" dirty="0">
                <a:latin typeface="+mj-lt"/>
                <a:ea typeface="+mj-ea"/>
                <a:cs typeface="+mj-cs"/>
              </a:rPr>
              <a:t>验收时间：</a:t>
            </a:r>
            <a:r>
              <a:rPr lang="en-US" altLang="zh-CN" sz="2400" spc="-50" dirty="0" smtClean="0">
                <a:latin typeface="+mj-lt"/>
                <a:ea typeface="+mj-ea"/>
                <a:cs typeface="+mj-cs"/>
              </a:rPr>
              <a:t>2023-12-15</a:t>
            </a:r>
            <a:r>
              <a:rPr lang="zh-CN" altLang="en-US" sz="2400" spc="-50" dirty="0" smtClean="0">
                <a:latin typeface="+mj-lt"/>
                <a:ea typeface="+mj-ea"/>
                <a:cs typeface="+mj-cs"/>
              </a:rPr>
              <a:t>课堂</a:t>
            </a:r>
            <a:r>
              <a:rPr lang="zh-CN" altLang="en-US" sz="2400" spc="-50" dirty="0">
                <a:latin typeface="+mj-lt"/>
                <a:ea typeface="+mj-ea"/>
                <a:cs typeface="+mj-cs"/>
              </a:rPr>
              <a:t>验收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0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8F63-EF7B-488C-8135-0AB1BEED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A5CE5-7AB3-4762-B619-D2FBC05E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pc="-50" dirty="0"/>
              <a:t>要点</a:t>
            </a:r>
            <a:r>
              <a:rPr lang="en-US" altLang="zh-CN" spc="-50" dirty="0"/>
              <a:t>1</a:t>
            </a:r>
            <a:r>
              <a:rPr lang="zh-CN" altLang="en-US" spc="-50" dirty="0"/>
              <a:t>：支持</a:t>
            </a:r>
            <a:r>
              <a:rPr lang="zh-CN" altLang="zh-CN" spc="-50" dirty="0"/>
              <a:t>以下协议数据包的首部字段逐层解析：</a:t>
            </a:r>
            <a:endParaRPr lang="en-US" altLang="zh-CN" spc="-50" dirty="0"/>
          </a:p>
          <a:p>
            <a:pPr marL="0" indent="0">
              <a:buNone/>
            </a:pPr>
            <a:r>
              <a:rPr lang="zh-CN" altLang="en-US" spc="-50" dirty="0"/>
              <a:t>   （</a:t>
            </a:r>
            <a:r>
              <a:rPr lang="en-US" altLang="zh-CN" spc="-50" dirty="0"/>
              <a:t>1</a:t>
            </a:r>
            <a:r>
              <a:rPr lang="zh-CN" altLang="en-US" spc="-50" dirty="0"/>
              <a:t>）</a:t>
            </a:r>
            <a:r>
              <a:rPr lang="en-US" altLang="zh-CN" spc="-50" dirty="0"/>
              <a:t> HTTP</a:t>
            </a:r>
            <a:endParaRPr lang="zh-CN" altLang="zh-CN" spc="-50" dirty="0"/>
          </a:p>
          <a:p>
            <a:r>
              <a:rPr lang="zh-CN" altLang="en-US" spc="-50" dirty="0"/>
              <a:t>（</a:t>
            </a:r>
            <a:r>
              <a:rPr lang="en-US" altLang="zh-CN" spc="-50" dirty="0"/>
              <a:t>2</a:t>
            </a:r>
            <a:r>
              <a:rPr lang="zh-CN" altLang="en-US" spc="-50" dirty="0"/>
              <a:t>）</a:t>
            </a:r>
            <a:r>
              <a:rPr lang="en-US" altLang="zh-CN" spc="-50" dirty="0"/>
              <a:t>TCP</a:t>
            </a:r>
            <a:r>
              <a:rPr lang="zh-CN" altLang="zh-CN" spc="-50" dirty="0"/>
              <a:t>、</a:t>
            </a:r>
            <a:r>
              <a:rPr lang="en-US" altLang="zh-CN" spc="-50" dirty="0"/>
              <a:t>UDP</a:t>
            </a:r>
            <a:endParaRPr lang="zh-CN" altLang="zh-CN" spc="-50" dirty="0"/>
          </a:p>
          <a:p>
            <a:r>
              <a:rPr lang="zh-CN" altLang="en-US" spc="-50" dirty="0"/>
              <a:t>（</a:t>
            </a:r>
            <a:r>
              <a:rPr lang="en-US" altLang="zh-CN" spc="-50" dirty="0"/>
              <a:t>3</a:t>
            </a:r>
            <a:r>
              <a:rPr lang="zh-CN" altLang="en-US" spc="-50" dirty="0"/>
              <a:t>）</a:t>
            </a:r>
            <a:r>
              <a:rPr lang="en-US" altLang="zh-CN" spc="-50" dirty="0"/>
              <a:t>IP</a:t>
            </a:r>
            <a:endParaRPr lang="zh-CN" altLang="zh-CN" spc="-50" dirty="0"/>
          </a:p>
          <a:p>
            <a:r>
              <a:rPr lang="en-US" altLang="zh-CN" spc="-50" dirty="0"/>
              <a:t> </a:t>
            </a:r>
            <a:r>
              <a:rPr lang="zh-CN" altLang="en-US" spc="-50" dirty="0"/>
              <a:t>（</a:t>
            </a:r>
            <a:r>
              <a:rPr lang="en-US" altLang="zh-CN" spc="-50" dirty="0"/>
              <a:t>4</a:t>
            </a:r>
            <a:r>
              <a:rPr lang="zh-CN" altLang="en-US" spc="-50" dirty="0"/>
              <a:t>）</a:t>
            </a:r>
            <a:r>
              <a:rPr lang="en-US" altLang="zh-CN" spc="-50" dirty="0"/>
              <a:t>Ethernet</a:t>
            </a:r>
          </a:p>
          <a:p>
            <a:r>
              <a:rPr lang="zh-CN" altLang="en-US" spc="-50" dirty="0"/>
              <a:t>思路：</a:t>
            </a:r>
            <a:endParaRPr lang="en-US" altLang="zh-CN" spc="-50" dirty="0"/>
          </a:p>
          <a:p>
            <a:r>
              <a:rPr lang="zh-CN" altLang="en-US" spc="-50" dirty="0"/>
              <a:t>（</a:t>
            </a:r>
            <a:r>
              <a:rPr lang="en-US" altLang="zh-CN" spc="-50" dirty="0"/>
              <a:t>1</a:t>
            </a:r>
            <a:r>
              <a:rPr lang="zh-CN" altLang="en-US" spc="-50" dirty="0"/>
              <a:t>）基于实验二</a:t>
            </a:r>
            <a:r>
              <a:rPr lang="en-US" altLang="zh-CN" spc="-50" dirty="0"/>
              <a:t>IP</a:t>
            </a:r>
            <a:r>
              <a:rPr lang="zh-CN" altLang="en-US" spc="-50" dirty="0"/>
              <a:t>协议字段提取的程序进行修改扩展。</a:t>
            </a:r>
            <a:endParaRPr lang="en-US" altLang="zh-CN" spc="-50" dirty="0"/>
          </a:p>
          <a:p>
            <a:r>
              <a:rPr lang="en-US" altLang="zh-CN" spc="-50" dirty="0"/>
              <a:t> </a:t>
            </a:r>
            <a:r>
              <a:rPr lang="zh-CN" altLang="en-US" spc="-50" dirty="0"/>
              <a:t>（</a:t>
            </a:r>
            <a:r>
              <a:rPr lang="en-US" altLang="zh-CN" spc="-50" dirty="0"/>
              <a:t>2</a:t>
            </a:r>
            <a:r>
              <a:rPr lang="zh-CN" altLang="en-US" spc="-50" dirty="0"/>
              <a:t>）</a:t>
            </a:r>
            <a:r>
              <a:rPr lang="en-GB" altLang="zh-CN" dirty="0" err="1"/>
              <a:t>scapy</a:t>
            </a:r>
            <a:r>
              <a:rPr lang="zh-CN" altLang="zh-CN" dirty="0"/>
              <a:t>包不够友好，数据分割只到</a:t>
            </a:r>
            <a:r>
              <a:rPr lang="en-GB" altLang="zh-CN" dirty="0" err="1"/>
              <a:t>tcp</a:t>
            </a:r>
            <a:r>
              <a:rPr lang="zh-CN" altLang="zh-CN" dirty="0"/>
              <a:t>，不支持</a:t>
            </a:r>
            <a:r>
              <a:rPr lang="en-GB" altLang="zh-CN" dirty="0"/>
              <a:t>http</a:t>
            </a:r>
            <a:r>
              <a:rPr lang="zh-CN" altLang="zh-CN" dirty="0"/>
              <a:t>解包，要再装一个</a:t>
            </a:r>
            <a:r>
              <a:rPr lang="en-GB" altLang="zh-CN" dirty="0" err="1">
                <a:solidFill>
                  <a:srgbClr val="0070C0"/>
                </a:solidFill>
              </a:rPr>
              <a:t>scapy_http</a:t>
            </a:r>
            <a:r>
              <a:rPr lang="zh-CN" altLang="zh-CN" dirty="0"/>
              <a:t>包</a:t>
            </a:r>
            <a:r>
              <a:rPr lang="en-US" altLang="zh-CN" spc="-50" dirty="0"/>
              <a:t>HTTP</a:t>
            </a:r>
            <a:r>
              <a:rPr lang="zh-CN" altLang="en-US" spc="-50" dirty="0"/>
              <a:t>协议。</a:t>
            </a:r>
            <a:endParaRPr lang="zh-CN" altLang="zh-CN" spc="-5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88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5F7EF-0E87-427A-AD3B-23F80A05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06292-6753-436B-8685-4D269F79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10" y="1808254"/>
            <a:ext cx="10058400" cy="4023360"/>
          </a:xfrm>
        </p:spPr>
        <p:txBody>
          <a:bodyPr/>
          <a:lstStyle/>
          <a:p>
            <a:r>
              <a:rPr lang="zh-CN" altLang="en-US" dirty="0"/>
              <a:t>要点</a:t>
            </a:r>
            <a:r>
              <a:rPr lang="en-US" altLang="zh-CN" dirty="0"/>
              <a:t>2</a:t>
            </a:r>
            <a:r>
              <a:rPr lang="zh-CN" altLang="en-US" dirty="0"/>
              <a:t>：解析器工作流程</a:t>
            </a:r>
            <a:endParaRPr lang="en-US" altLang="zh-CN" dirty="0"/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387E123E-EDE9-4713-8586-9F318CB1B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80" y="2362609"/>
            <a:ext cx="4843463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49EECE-8D0C-4BB9-9527-0EBCF5F2A54A}"/>
              </a:ext>
            </a:extLst>
          </p:cNvPr>
          <p:cNvSpPr/>
          <p:nvPr/>
        </p:nvSpPr>
        <p:spPr>
          <a:xfrm>
            <a:off x="5512543" y="1953451"/>
            <a:ext cx="6096000" cy="36610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数据捕获模块：</a:t>
            </a:r>
            <a:endParaRPr lang="en-US" altLang="zh-CN" kern="1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捕获数据包的流程一般分为：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</a:rPr>
              <a:t>）获取并列出当前网络设备列表；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）由用户选择并打开指定网卡；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</a:rPr>
              <a:t>）根据过滤规则设置过滤器。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70C0"/>
                </a:solidFill>
                <a:latin typeface="Times New Roman" panose="02020603050405020304" pitchFamily="18" charset="0"/>
              </a:rPr>
              <a:t>协议解析模块：</a:t>
            </a:r>
            <a:endParaRPr lang="en-US" altLang="zh-CN" kern="1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对捕获的数据包按照数据链路层、网络层、传输层和应用层的层次结构自底向上进行解析，最后将解析结果显示输出。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en-US" altLang="zh-CN" sz="1400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kern="100" dirty="0">
                <a:latin typeface="Times New Roman" panose="02020603050405020304" pitchFamily="18" charset="0"/>
              </a:rPr>
              <a:t>用户操作</a:t>
            </a:r>
            <a:r>
              <a:rPr lang="zh-CN" altLang="zh-CN" kern="100" dirty="0">
                <a:latin typeface="Times New Roman" panose="02020603050405020304" pitchFamily="18" charset="0"/>
              </a:rPr>
              <a:t>：选择网卡，</a:t>
            </a:r>
            <a:r>
              <a:rPr lang="zh-CN" altLang="en-US" kern="100" dirty="0">
                <a:latin typeface="Times New Roman" panose="02020603050405020304" pitchFamily="18" charset="0"/>
              </a:rPr>
              <a:t>输入</a:t>
            </a:r>
            <a:r>
              <a:rPr lang="zh-CN" altLang="zh-CN" kern="100" dirty="0">
                <a:latin typeface="Times New Roman" panose="02020603050405020304" pitchFamily="18" charset="0"/>
              </a:rPr>
              <a:t>过滤规则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kern="100" dirty="0">
                <a:latin typeface="Times New Roman" panose="02020603050405020304" pitchFamily="18" charset="0"/>
              </a:rPr>
              <a:t>解析器可以是软件形式，也可以是网页形式都可以。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783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328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Calibri</vt:lpstr>
      <vt:lpstr>Calibri Light</vt:lpstr>
      <vt:lpstr>Times New Roman</vt:lpstr>
      <vt:lpstr>回顾</vt:lpstr>
      <vt:lpstr>实验三</vt:lpstr>
      <vt:lpstr>实验要求</vt:lpstr>
      <vt:lpstr>实验要点</vt:lpstr>
      <vt:lpstr>实验要点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qbao</dc:creator>
  <cp:lastModifiedBy>qbao</cp:lastModifiedBy>
  <cp:revision>3</cp:revision>
  <dcterms:created xsi:type="dcterms:W3CDTF">2022-11-09T14:22:37Z</dcterms:created>
  <dcterms:modified xsi:type="dcterms:W3CDTF">2023-11-24T03:09:55Z</dcterms:modified>
</cp:coreProperties>
</file>