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617" r:id="rId3"/>
    <p:sldId id="888" r:id="rId5"/>
    <p:sldId id="324" r:id="rId6"/>
    <p:sldId id="325" r:id="rId7"/>
    <p:sldId id="326" r:id="rId8"/>
    <p:sldId id="889" r:id="rId9"/>
    <p:sldId id="890" r:id="rId10"/>
    <p:sldId id="891" r:id="rId11"/>
    <p:sldId id="349" r:id="rId12"/>
    <p:sldId id="328" r:id="rId13"/>
    <p:sldId id="332" r:id="rId14"/>
    <p:sldId id="333" r:id="rId15"/>
    <p:sldId id="625" r:id="rId16"/>
    <p:sldId id="624" r:id="rId17"/>
    <p:sldId id="334" r:id="rId18"/>
    <p:sldId id="626" r:id="rId19"/>
    <p:sldId id="335" r:id="rId20"/>
    <p:sldId id="623" r:id="rId21"/>
    <p:sldId id="336" r:id="rId22"/>
    <p:sldId id="337" r:id="rId23"/>
    <p:sldId id="338" r:id="rId24"/>
    <p:sldId id="627" r:id="rId25"/>
    <p:sldId id="628" r:id="rId26"/>
    <p:sldId id="618" r:id="rId27"/>
    <p:sldId id="620" r:id="rId28"/>
    <p:sldId id="621" r:id="rId29"/>
    <p:sldId id="619" r:id="rId30"/>
    <p:sldId id="622" r:id="rId31"/>
    <p:sldId id="892" r:id="rId32"/>
    <p:sldId id="893" r:id="rId33"/>
    <p:sldId id="894" r:id="rId34"/>
    <p:sldId id="343" r:id="rId35"/>
    <p:sldId id="344" r:id="rId36"/>
    <p:sldId id="345" r:id="rId37"/>
    <p:sldId id="347" r:id="rId3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3" autoAdjust="0"/>
    <p:restoredTop sz="78435" autoAdjust="0"/>
  </p:normalViewPr>
  <p:slideViewPr>
    <p:cSldViewPr>
      <p:cViewPr varScale="1">
        <p:scale>
          <a:sx n="62" d="100"/>
          <a:sy n="62" d="100"/>
        </p:scale>
        <p:origin x="192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54" y="-114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BE59-F48B-4CBC-9FAA-3C3130B798E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AB6E-F72B-438E-883A-7A99F5B9CC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CD6D-5148-46E0-9776-151D61BDCD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24E78-53FB-450F-9A39-78B34153CF6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73A6C47-595F-4480-84CC-61E8E5FA0219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EF9CB5B-7BC1-46CA-8FBC-DFA1571B472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9FE460-492D-431B-99E6-AA4D3A0D33C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311375-D419-4507-BAF6-48AB11C5502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hyperlink" Target="http://ditu.google.cn/maps/api/geocode/json?address=hangzhou&amp;sensor=fal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ditu.google.cn/maps/api/geocode/json?address=hangzhou&amp;sensor=fals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hdu.edu.cn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ypi.python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ypi.org/project/pygeocoder/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5" y="308691"/>
            <a:ext cx="1810890" cy="4387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76915" y="3697890"/>
            <a:ext cx="219002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胡伟通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415" y="4305290"/>
            <a:ext cx="367702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School of Cyberspace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Hangzhou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Dianzi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1" y="5373216"/>
            <a:ext cx="4572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/>
              <a:t>2022-2023 Academic Year – 1st Semester</a:t>
            </a:r>
            <a:endParaRPr lang="en-US" altLang="zh-CN" sz="2000" b="1" dirty="0"/>
          </a:p>
          <a:p>
            <a:pPr algn="ctr"/>
            <a:r>
              <a:rPr lang="en-US" altLang="zh-CN" sz="2000" b="1"/>
              <a:t>September 2022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74321" y="893157"/>
            <a:ext cx="8595360" cy="0"/>
            <a:chOff x="274321" y="933797"/>
            <a:chExt cx="8595360" cy="0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等腰三角形 14"/>
          <p:cNvSpPr/>
          <p:nvPr/>
        </p:nvSpPr>
        <p:spPr>
          <a:xfrm rot="10800000">
            <a:off x="4498892" y="1975166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>
            <a:off x="2049707" y="1974722"/>
            <a:ext cx="5044586" cy="113877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endParaRPr lang="en-US" altLang="zh-CN" sz="2000" b="1" dirty="0"/>
          </a:p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/>
              <a:t>Ex1:</a:t>
            </a:r>
            <a:r>
              <a:rPr lang="zh-CN" altLang="en-US" sz="3600" dirty="0"/>
              <a:t>使用</a:t>
            </a:r>
            <a:r>
              <a:rPr lang="en-US" altLang="zh-CN" sz="3600" dirty="0" err="1"/>
              <a:t>pygeocoder</a:t>
            </a:r>
            <a:r>
              <a:rPr lang="zh-CN" altLang="en-US" sz="3600" dirty="0"/>
              <a:t>库获取地点信息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395536" y="1268760"/>
            <a:ext cx="814724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#!/</a:t>
            </a:r>
            <a:r>
              <a:rPr lang="en-US" altLang="zh-CN" b="1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usr</a:t>
            </a:r>
            <a:r>
              <a:rPr lang="en-US" altLang="zh-CN" b="1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/bin/</a:t>
            </a:r>
            <a:r>
              <a:rPr lang="en-US" altLang="zh-CN" b="1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env</a:t>
            </a:r>
            <a:r>
              <a:rPr lang="en-US" altLang="zh-CN" b="1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 python3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8030705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# -*- coding: utf-8 -*-</a:t>
            </a:r>
            <a:endParaRPr lang="en-US" altLang="zh-CN" b="1" kern="0" dirty="0">
              <a:solidFill>
                <a:srgbClr val="008000"/>
              </a:solidFill>
              <a:highlight>
                <a:srgbClr val="FFFFFF"/>
              </a:highlight>
              <a:latin typeface="Courier New" panose="02070409020205090404" pitchFamily="49" charset="0"/>
              <a:cs typeface="Times New Roman" panose="020208030705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 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8030705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from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 </a:t>
            </a:r>
            <a:r>
              <a:rPr lang="en-US" altLang="zh-CN" b="1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pygeocoder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import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 Geocoder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8030705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 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8030705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if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 __name__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==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 </a:t>
            </a:r>
            <a:r>
              <a:rPr lang="en-US" altLang="zh-CN" b="1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'__main__'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: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8030705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    address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=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 </a:t>
            </a:r>
            <a:r>
              <a:rPr lang="en-US" altLang="zh-CN" b="1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'</a:t>
            </a:r>
            <a:r>
              <a:rPr lang="en-US" altLang="zh-CN" b="1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hangzhou</a:t>
            </a:r>
            <a:r>
              <a:rPr lang="en-US" altLang="zh-CN" b="1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 </a:t>
            </a:r>
            <a:r>
              <a:rPr lang="en-US" altLang="zh-CN" b="1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dianzi</a:t>
            </a:r>
            <a:r>
              <a:rPr lang="en-US" altLang="zh-CN" b="1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 university'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8030705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(</a:t>
            </a:r>
            <a:r>
              <a:rPr lang="en-US" altLang="zh-CN" b="1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Geocoder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.</a:t>
            </a:r>
            <a:r>
              <a:rPr lang="en-US" altLang="zh-CN" b="1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geocode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(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address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)[</a:t>
            </a:r>
            <a:r>
              <a:rPr lang="en-US" altLang="zh-CN" b="1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].</a:t>
            </a:r>
            <a:r>
              <a:rPr lang="en-US" altLang="zh-CN" b="1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coordinates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Times New Roman" panose="02020803070505020304" pitchFamily="18" charset="0"/>
              </a:rPr>
              <a:t>)</a:t>
            </a:r>
            <a:endParaRPr lang="zh-CN" altLang="zh-CN" sz="2000" b="1" kern="100" dirty="0">
              <a:latin typeface="Calibri" panose="020F0702030404030204" pitchFamily="34" charset="0"/>
              <a:cs typeface="Times New Roman" panose="020208030705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001" y="3645024"/>
            <a:ext cx="748883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/>
              <a:t>三行</a:t>
            </a:r>
            <a:r>
              <a:rPr lang="en-US" altLang="zh-CN" sz="2400" dirty="0"/>
              <a:t>Python</a:t>
            </a:r>
            <a:r>
              <a:rPr lang="zh-CN" altLang="en-US" sz="2400" dirty="0"/>
              <a:t>脚本代码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/>
              <a:t>第三方库完全封装了谷歌地理编码</a:t>
            </a:r>
            <a:r>
              <a:rPr lang="en-US" altLang="zh-CN" sz="2400" dirty="0"/>
              <a:t>API</a:t>
            </a:r>
            <a:endParaRPr lang="zh-CN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60" y="5355470"/>
            <a:ext cx="8892480" cy="108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437" y="20637"/>
            <a:ext cx="3048359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1.2 </a:t>
            </a:r>
            <a:r>
              <a:rPr lang="zh-CN" altLang="en-US" sz="3600" dirty="0"/>
              <a:t>应用层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437" y="1163637"/>
            <a:ext cx="4248472" cy="500174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Google Map API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请求</a:t>
            </a:r>
            <a:endParaRPr lang="en-US" altLang="zh-CN" dirty="0">
              <a:hlinkClick r:id="rId1"/>
            </a:endParaRPr>
          </a:p>
          <a:p>
            <a:pPr lvl="1"/>
            <a:r>
              <a:rPr lang="en-US" altLang="zh-CN" dirty="0">
                <a:hlinkClick r:id="rId1"/>
              </a:rPr>
              <a:t>http://ditu.google.cn/maps/api/geocode/json?address=hangzhou&amp;sensor=false</a:t>
            </a:r>
            <a:endParaRPr lang="en-US" altLang="zh-CN" dirty="0"/>
          </a:p>
          <a:p>
            <a:pPr lvl="1"/>
            <a:r>
              <a:rPr lang="zh-CN" altLang="en-US" dirty="0"/>
              <a:t>返回值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en-US" altLang="zh-CN" dirty="0"/>
              <a:t>Requests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en-US" altLang="zh-CN" dirty="0"/>
              <a:t>Requests </a:t>
            </a:r>
            <a:r>
              <a:rPr lang="zh-CN" altLang="en-US" dirty="0"/>
              <a:t>基于</a:t>
            </a:r>
            <a:r>
              <a:rPr lang="en-US" altLang="zh-CN" dirty="0"/>
              <a:t>urllib3</a:t>
            </a:r>
            <a:endParaRPr lang="en-US" altLang="zh-CN" dirty="0"/>
          </a:p>
          <a:p>
            <a:pPr lvl="1"/>
            <a:r>
              <a:rPr lang="en-US" altLang="zh-CN" dirty="0"/>
              <a:t>Requests is an elegant and simple HTTP library for Python, built for human beings.”</a:t>
            </a:r>
            <a:endParaRPr lang="en-US" altLang="zh-CN" dirty="0"/>
          </a:p>
          <a:p>
            <a:pPr lvl="1"/>
            <a:r>
              <a:rPr lang="zh-CN" altLang="en-US" dirty="0"/>
              <a:t>支持代理、压缩解压等特性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070" y="0"/>
            <a:ext cx="48895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strike="sngStrike" dirty="0">
                <a:solidFill>
                  <a:srgbClr val="FF0000"/>
                </a:solidFill>
              </a:rPr>
              <a:t>Ex2: </a:t>
            </a:r>
            <a:r>
              <a:rPr lang="zh-CN" altLang="en-US" sz="2800" strike="sngStrike" dirty="0">
                <a:solidFill>
                  <a:srgbClr val="FF0000"/>
                </a:solidFill>
              </a:rPr>
              <a:t>使用</a:t>
            </a:r>
            <a:r>
              <a:rPr lang="en-US" altLang="zh-CN" sz="2800" strike="sngStrike" dirty="0">
                <a:solidFill>
                  <a:srgbClr val="FF0000"/>
                </a:solidFill>
              </a:rPr>
              <a:t>Requests</a:t>
            </a:r>
            <a:r>
              <a:rPr lang="zh-CN" altLang="en-US" sz="2800" strike="sngStrike" dirty="0">
                <a:solidFill>
                  <a:srgbClr val="FF0000"/>
                </a:solidFill>
              </a:rPr>
              <a:t>库获取地点信息 </a:t>
            </a:r>
            <a:endParaRPr lang="zh-CN" altLang="en-US" sz="2800" strike="sngStrike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836" y="1196752"/>
            <a:ext cx="85955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#!/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usr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/bin/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env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python3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# -*- coding: utf-8 -*-</a:t>
            </a:r>
            <a:endParaRPr lang="en-US" altLang="zh-CN" b="1" dirty="0">
              <a:solidFill>
                <a:srgbClr val="00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requests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geocode2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parameters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{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'address'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'sensor'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'false'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base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'http://ditu.google.cn/maps/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api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/geocode/json'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response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requests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base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params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parameters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answer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response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json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return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answer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'results'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'geometry'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'location'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__name__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'__main__'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print(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geocode2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zh-CN" alt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杭州电子科技大学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/>
              <a:t>Ex2:</a:t>
            </a:r>
            <a:r>
              <a:rPr lang="zh-CN" altLang="en-US" sz="2800" dirty="0"/>
              <a:t> 使用</a:t>
            </a:r>
            <a:r>
              <a:rPr lang="en-US" altLang="zh-CN" sz="2800" dirty="0"/>
              <a:t>Requests</a:t>
            </a:r>
            <a:r>
              <a:rPr lang="zh-CN" altLang="en-US" sz="2800" dirty="0"/>
              <a:t>库获取地点信息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40836" y="1196752"/>
            <a:ext cx="8595511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#!/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usr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/bin/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env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python3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# -*- coding: utf-8 -*-</a:t>
            </a:r>
            <a:endParaRPr lang="en-US" altLang="zh-CN" b="1" dirty="0">
              <a:solidFill>
                <a:srgbClr val="00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requests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geocode2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parameters = {'address': address, 'sensor': 'false', 'key':'AIzaSyA2kD-1eTdVJoRt_7ovvFLpOGYh6fkatDE'}</a:t>
            </a:r>
            <a:endParaRPr lang="en-US" altLang="zh-CN" b="1" dirty="0">
              <a:solidFill>
                <a:srgbClr val="00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base = 'https://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maps.googleapis.com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/maps/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api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/geocode/json'</a:t>
            </a:r>
            <a:endParaRPr lang="en-US" altLang="zh-CN" b="1" dirty="0">
              <a:solidFill>
                <a:srgbClr val="00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response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requests.get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(base, params=parameters)</a:t>
            </a:r>
            <a:endParaRPr lang="en-US" altLang="zh-CN" b="1" dirty="0">
              <a:solidFill>
                <a:srgbClr val="00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answer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response.json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return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answer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'results'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'geometry'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'location'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__name__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'__main__'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print(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geocode2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('</a:t>
            </a:r>
            <a:r>
              <a:rPr lang="zh-CN" alt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杭州电子科技大学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altLang="zh-CN" b="1" dirty="0">
              <a:solidFill>
                <a:srgbClr val="00008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7" y="1773792"/>
            <a:ext cx="8264801" cy="25913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1.3 </a:t>
            </a:r>
            <a:r>
              <a:rPr lang="zh-CN" altLang="en-US" dirty="0"/>
              <a:t>协议的使用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Google Map API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请求，使用应用层协议</a:t>
            </a:r>
            <a:r>
              <a:rPr lang="en-US" altLang="zh-CN" dirty="0"/>
              <a:t>HTTP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en-US" altLang="zh-CN" dirty="0" err="1"/>
              <a:t>http.client</a:t>
            </a:r>
            <a:r>
              <a:rPr lang="zh-CN" altLang="en-US" dirty="0"/>
              <a:t>：</a:t>
            </a:r>
            <a:r>
              <a:rPr lang="zh-CN" altLang="en-US" sz="2600" dirty="0"/>
              <a:t>相比</a:t>
            </a:r>
            <a:r>
              <a:rPr lang="en-US" altLang="zh-CN" sz="2600" dirty="0"/>
              <a:t>Requests</a:t>
            </a:r>
            <a:r>
              <a:rPr lang="zh-CN" altLang="en-US" sz="2600" dirty="0"/>
              <a:t>较底层</a:t>
            </a:r>
            <a:endParaRPr lang="en-US" altLang="zh-CN" sz="2600" dirty="0"/>
          </a:p>
          <a:p>
            <a:pPr lvl="1"/>
            <a:r>
              <a:rPr lang="en-US" altLang="zh-CN" sz="2600" dirty="0" err="1"/>
              <a:t>urllib</a:t>
            </a:r>
            <a:r>
              <a:rPr lang="zh-CN" altLang="en-US" sz="2600" dirty="0"/>
              <a:t>：</a:t>
            </a:r>
            <a:r>
              <a:rPr lang="en-US" altLang="zh-CN" sz="2600" dirty="0" err="1"/>
              <a:t>url</a:t>
            </a:r>
            <a:r>
              <a:rPr lang="zh-CN" altLang="en-US" sz="2600" dirty="0"/>
              <a:t>操作相关库</a:t>
            </a:r>
            <a:endParaRPr lang="en-US" altLang="zh-CN" sz="2600" dirty="0"/>
          </a:p>
          <a:p>
            <a:pPr lvl="1"/>
            <a:r>
              <a:rPr lang="en-US" altLang="zh-CN" dirty="0"/>
              <a:t>json</a:t>
            </a:r>
            <a:r>
              <a:rPr lang="zh-CN" altLang="en-US" dirty="0"/>
              <a:t>：</a:t>
            </a:r>
            <a:r>
              <a:rPr lang="en-US" altLang="zh-CN" dirty="0"/>
              <a:t>json</a:t>
            </a:r>
            <a:r>
              <a:rPr lang="zh-CN" altLang="en-US" dirty="0"/>
              <a:t>解析库</a:t>
            </a:r>
            <a:endParaRPr lang="en-US" altLang="zh-CN" dirty="0">
              <a:hlinkClick r:id="rId1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55454"/>
          </a:xfrm>
        </p:spPr>
        <p:txBody>
          <a:bodyPr/>
          <a:lstStyle/>
          <a:p>
            <a:pPr algn="l"/>
            <a:r>
              <a:rPr lang="en-US" altLang="zh-CN" sz="2400" strike="sngStrike" dirty="0">
                <a:solidFill>
                  <a:srgbClr val="FF0000"/>
                </a:solidFill>
              </a:rPr>
              <a:t>Ex3: </a:t>
            </a:r>
            <a:r>
              <a:rPr lang="zh-CN" altLang="en-US" sz="2400" strike="sngStrike" dirty="0">
                <a:solidFill>
                  <a:srgbClr val="FF0000"/>
                </a:solidFill>
              </a:rPr>
              <a:t>使用</a:t>
            </a:r>
            <a:r>
              <a:rPr lang="en-US" altLang="zh-CN" sz="2400" strike="sngStrike" dirty="0" err="1">
                <a:solidFill>
                  <a:srgbClr val="FF0000"/>
                </a:solidFill>
              </a:rPr>
              <a:t>http.client</a:t>
            </a:r>
            <a:r>
              <a:rPr lang="zh-CN" altLang="en-US" sz="2400" strike="sngStrike" dirty="0">
                <a:solidFill>
                  <a:srgbClr val="FF0000"/>
                </a:solidFill>
              </a:rPr>
              <a:t>等库获取地点信息</a:t>
            </a:r>
            <a:endParaRPr lang="zh-CN" altLang="en-US" sz="2400" strike="sngStrike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7016" y="1196752"/>
            <a:ext cx="88569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#!/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usr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/bin/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env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python3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# -*- coding: utf-8 -*-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http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client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json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urllib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parse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quote_plus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base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'/maps/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api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/geocode/json'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geocode3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path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'{}?address={}&amp;sensor=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false'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format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base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quote_plus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connection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http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client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HTTPConnection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'ditu.google.cn'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connection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request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'GET'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path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rawreply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connection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getresponse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().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read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reply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json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loads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rawreply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decode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'utf-8'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return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reply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'results'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'geometry'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'location'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__name__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'__main__'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(geocode3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zh-CN" alt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杭州电子科技大学下沙校区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55454"/>
          </a:xfrm>
        </p:spPr>
        <p:txBody>
          <a:bodyPr/>
          <a:lstStyle/>
          <a:p>
            <a:pPr algn="l"/>
            <a:r>
              <a:rPr lang="en-US" altLang="zh-CN" sz="2400" dirty="0"/>
              <a:t>Ex3: 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http.client</a:t>
            </a:r>
            <a:r>
              <a:rPr lang="zh-CN" altLang="en-US" sz="2400" dirty="0"/>
              <a:t>等库获取地点信息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87016" y="1196752"/>
            <a:ext cx="88569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#!/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usr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/bin/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env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python3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# -*- coding: utf-8 -*-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http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client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json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urllib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parse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quote_plus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base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'/maps/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api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/geocode/json'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geocode3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path = '{}?address={}&amp;sensor=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false&amp;key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=AIzaSyA2kD-1eTdVJoRt_7ovvFLpOGYh6fkatDE'.format(base,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quote_plus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(address))</a:t>
            </a:r>
            <a:endParaRPr lang="en-US" altLang="zh-CN" b="1" dirty="0">
              <a:solidFill>
                <a:srgbClr val="00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connection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http.client.HTTPSConnection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('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maps.googleapis.com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')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connection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request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'GET'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path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rawreply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connection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getresponse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().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read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reply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json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loads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rawreply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decode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'utf-8'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return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reply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'results'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'geometry'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'location'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__name__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'__main__'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print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(geocode3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zh-CN" alt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杭州电子科技大学下沙校区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1916832"/>
            <a:ext cx="89789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00"/>
            <a:ext cx="8229600" cy="92392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1.4 socket</a:t>
            </a:r>
            <a:r>
              <a:rPr lang="zh-CN" altLang="en-US" sz="3600" dirty="0"/>
              <a:t>完成原始</a:t>
            </a:r>
            <a:r>
              <a:rPr lang="en-US" altLang="zh-CN" sz="3600" dirty="0"/>
              <a:t>HTTP</a:t>
            </a:r>
            <a:r>
              <a:rPr lang="zh-CN" altLang="en-US" sz="3600" dirty="0"/>
              <a:t>网络会话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分析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 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 </a:t>
            </a:r>
            <a:r>
              <a:rPr lang="en-US" altLang="zh-CN" dirty="0"/>
              <a:t>HTTP</a:t>
            </a:r>
            <a:r>
              <a:rPr lang="zh-CN" altLang="en-US" dirty="0"/>
              <a:t>应答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600" dirty="0"/>
              <a:t> </a:t>
            </a:r>
            <a:r>
              <a:rPr lang="en-US" altLang="zh-CN" sz="2600" dirty="0"/>
              <a:t>socket</a:t>
            </a:r>
            <a:r>
              <a:rPr lang="zh-CN" altLang="en-US" sz="2600" dirty="0"/>
              <a:t>库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55300"/>
            <a:ext cx="30683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第一章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658400" y="2131309"/>
              <a:ext cx="5827236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客户服务器网络编程简介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55454"/>
          </a:xfrm>
        </p:spPr>
        <p:txBody>
          <a:bodyPr/>
          <a:lstStyle/>
          <a:p>
            <a:pPr algn="l"/>
            <a:r>
              <a:rPr lang="en-US" altLang="zh-CN" sz="2400" strike="sngStrike" dirty="0">
                <a:solidFill>
                  <a:srgbClr val="FF0000"/>
                </a:solidFill>
              </a:rPr>
              <a:t>Ex4: </a:t>
            </a:r>
            <a:r>
              <a:rPr lang="zh-CN" altLang="en-US" sz="2400" strike="sngStrike" dirty="0">
                <a:solidFill>
                  <a:srgbClr val="FF0000"/>
                </a:solidFill>
              </a:rPr>
              <a:t>直接使用</a:t>
            </a:r>
            <a:r>
              <a:rPr lang="en-US" altLang="zh-CN" sz="2400" strike="sngStrike" dirty="0">
                <a:solidFill>
                  <a:srgbClr val="FF0000"/>
                </a:solidFill>
              </a:rPr>
              <a:t>socket</a:t>
            </a:r>
            <a:r>
              <a:rPr lang="zh-CN" altLang="en-US" sz="2400" strike="sngStrike" dirty="0">
                <a:solidFill>
                  <a:srgbClr val="FF0000"/>
                </a:solidFill>
              </a:rPr>
              <a:t>与谷歌通信</a:t>
            </a:r>
            <a:endParaRPr lang="zh-CN" altLang="en-US" sz="2400" strike="sngStrike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1340768"/>
            <a:ext cx="84352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#!/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usr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/bin/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env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python3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# -*- coding: utf-8 -*-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socket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json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urllib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parse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quote_plus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request_text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"""\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GET /maps/</a:t>
            </a:r>
            <a:r>
              <a:rPr lang="en-US" altLang="zh-CN" b="1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api</a:t>
            </a:r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/geocode/</a:t>
            </a:r>
            <a:r>
              <a:rPr lang="en-US" altLang="zh-CN" b="1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json?address</a:t>
            </a:r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={}&amp;sensor=false HTTP/1.1\r\n\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Host: ditu.google.cn:80\r\n\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User-Agent: HDU Network Programming Class\r\n\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Connection: close\r\n\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"""</a:t>
            </a:r>
            <a:endParaRPr lang="zh-CN" altLang="en-US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516" y="277814"/>
            <a:ext cx="8229600" cy="755454"/>
          </a:xfrm>
        </p:spPr>
        <p:txBody>
          <a:bodyPr/>
          <a:lstStyle/>
          <a:p>
            <a:pPr algn="l"/>
            <a:r>
              <a:rPr lang="en-US" altLang="zh-CN" sz="2400" strike="sngStrike" dirty="0">
                <a:solidFill>
                  <a:srgbClr val="FF0000"/>
                </a:solidFill>
              </a:rPr>
              <a:t>Ex4: </a:t>
            </a:r>
            <a:r>
              <a:rPr lang="zh-CN" altLang="en-US" sz="2400" strike="sngStrike" dirty="0">
                <a:solidFill>
                  <a:srgbClr val="FF0000"/>
                </a:solidFill>
              </a:rPr>
              <a:t>直接使用</a:t>
            </a:r>
            <a:r>
              <a:rPr lang="en-US" altLang="zh-CN" sz="2400" strike="sngStrike" dirty="0">
                <a:solidFill>
                  <a:srgbClr val="FF0000"/>
                </a:solidFill>
              </a:rPr>
              <a:t>socket</a:t>
            </a:r>
            <a:r>
              <a:rPr lang="zh-CN" altLang="en-US" sz="2400" strike="sngStrike" dirty="0">
                <a:solidFill>
                  <a:srgbClr val="FF0000"/>
                </a:solidFill>
              </a:rPr>
              <a:t>与谷歌通信</a:t>
            </a:r>
            <a:endParaRPr lang="zh-CN" altLang="en-US" sz="2400" strike="sngStrike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516" y="1033268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geocode4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sock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socket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socket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sock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connect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'ditu.google.cn'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80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request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request_text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format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quote_plus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sock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sendall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request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encode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ascii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raw_reply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b''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True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    more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sock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recv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4096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not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more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break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raw_reply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+=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more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sock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close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reply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raw_reply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decode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'utf-8'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reply_arr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reply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split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"\r\n\r\n"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json_res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json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loads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reply_arr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json_res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'results'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'geometry'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'location'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__name__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'__main__'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print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geocode4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hangzhou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dianzi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university'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55454"/>
          </a:xfrm>
        </p:spPr>
        <p:txBody>
          <a:bodyPr/>
          <a:lstStyle/>
          <a:p>
            <a:pPr algn="l"/>
            <a:r>
              <a:rPr lang="en-US" altLang="zh-CN" sz="2400" dirty="0"/>
              <a:t>Ex4: </a:t>
            </a:r>
            <a:r>
              <a:rPr lang="zh-CN" altLang="en-US" sz="2400" dirty="0"/>
              <a:t>直接使用</a:t>
            </a:r>
            <a:r>
              <a:rPr lang="en-US" altLang="zh-CN" sz="2400" dirty="0"/>
              <a:t>socket</a:t>
            </a:r>
            <a:r>
              <a:rPr lang="zh-CN" altLang="en-US" sz="2400" dirty="0"/>
              <a:t>与谷歌通信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57200" y="1340768"/>
            <a:ext cx="84352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#!/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usr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/bin/</a:t>
            </a:r>
            <a:r>
              <a:rPr lang="en-US" altLang="zh-CN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env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python3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# -*- coding: utf-8 -*-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socket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json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ssl</a:t>
            </a:r>
            <a:endParaRPr lang="en-US" altLang="zh-CN" b="1" dirty="0">
              <a:solidFill>
                <a:srgbClr val="FF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from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urllib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parse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quote_plus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request_text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"""\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GET </a:t>
            </a:r>
            <a:r>
              <a:rPr lang="en-US" altLang="zh-CN" b="1" dirty="0">
                <a:solidFill>
                  <a:srgbClr val="FF8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/maps/</a:t>
            </a:r>
            <a:r>
              <a:rPr lang="en-US" altLang="zh-CN" b="1" dirty="0" err="1">
                <a:solidFill>
                  <a:srgbClr val="FF8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api</a:t>
            </a:r>
            <a:r>
              <a:rPr lang="en-US" altLang="zh-CN" b="1" dirty="0">
                <a:solidFill>
                  <a:srgbClr val="FF8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/geocode/</a:t>
            </a:r>
            <a:r>
              <a:rPr lang="en-US" altLang="zh-CN" b="1" dirty="0" err="1">
                <a:solidFill>
                  <a:srgbClr val="FF8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json?address</a:t>
            </a:r>
            <a:r>
              <a:rPr lang="en-US" altLang="zh-CN" b="1" dirty="0">
                <a:solidFill>
                  <a:srgbClr val="FF8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={}&amp;sensor=</a:t>
            </a:r>
            <a:r>
              <a:rPr lang="en-US" altLang="zh-CN" b="1" dirty="0" err="1">
                <a:solidFill>
                  <a:srgbClr val="FF8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false&amp;key</a:t>
            </a:r>
            <a:r>
              <a:rPr lang="en-US" altLang="zh-CN" b="1" dirty="0">
                <a:solidFill>
                  <a:srgbClr val="FF8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=AIzaSyA2kD-1eTdVJoRt_7ovvFLpOGYh6fkatDE</a:t>
            </a:r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HTTP/1.1\r\n\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Host: </a:t>
            </a:r>
            <a:r>
              <a:rPr lang="en-US" altLang="zh-CN" b="1" dirty="0" err="1">
                <a:solidFill>
                  <a:srgbClr val="FF8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maps.googleapis.com</a:t>
            </a:r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User-Agent: HDU Network Programming Class\r\n\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Connection: close\r\n\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\r\n\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""”</a:t>
            </a:r>
            <a:endParaRPr lang="en-US" altLang="zh-CN" b="1" dirty="0">
              <a:solidFill>
                <a:srgbClr val="FF8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HOST = "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maps.googleapis.com</a:t>
            </a:r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"</a:t>
            </a:r>
            <a:endParaRPr lang="en-US" altLang="zh-CN" b="1" dirty="0">
              <a:solidFill>
                <a:srgbClr val="FF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PORT = 443</a:t>
            </a:r>
            <a:endParaRPr lang="en-US" altLang="zh-CN" b="1" dirty="0">
              <a:solidFill>
                <a:srgbClr val="FF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55454"/>
          </a:xfrm>
        </p:spPr>
        <p:txBody>
          <a:bodyPr/>
          <a:lstStyle/>
          <a:p>
            <a:pPr algn="l"/>
            <a:r>
              <a:rPr lang="en-US" altLang="zh-CN" sz="2400" dirty="0"/>
              <a:t>Ex4: </a:t>
            </a:r>
            <a:r>
              <a:rPr lang="zh-CN" altLang="en-US" sz="2400" dirty="0"/>
              <a:t>直接使用</a:t>
            </a:r>
            <a:r>
              <a:rPr lang="en-US" altLang="zh-CN" sz="2400" dirty="0"/>
              <a:t>socket</a:t>
            </a:r>
            <a:r>
              <a:rPr lang="zh-CN" altLang="en-US" sz="2400" dirty="0"/>
              <a:t>与谷歌通信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5516" y="1033268"/>
            <a:ext cx="8712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geocode4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address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context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ssl.SSLContext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(ssl.PROTOCOL_TLSv1)</a:t>
            </a:r>
            <a:endParaRPr lang="en-US" altLang="zh-CN" b="1" dirty="0">
              <a:solidFill>
                <a:srgbClr val="00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sock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socket.socket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socket.AF_INET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socket.SOCK_STREAM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s_sock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context.wrap_socket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(sock,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server_hostname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=HOST)</a:t>
            </a:r>
            <a:endParaRPr lang="en-US" altLang="zh-CN" b="1" dirty="0">
              <a:solidFill>
                <a:srgbClr val="00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s_sock.connect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((HOST, 443))</a:t>
            </a:r>
            <a:endParaRPr lang="en-US" altLang="zh-CN" b="1" dirty="0">
              <a:solidFill>
                <a:srgbClr val="00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request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request_text.format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quote_plus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(address))</a:t>
            </a:r>
            <a:endParaRPr lang="en-US" altLang="zh-CN" b="1" dirty="0">
              <a:solidFill>
                <a:srgbClr val="000000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s_sock.send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request.encode</a:t>
            </a:r>
            <a:r>
              <a:rPr lang="en-US" altLang="zh-CN" b="1" dirty="0">
                <a:solidFill>
                  <a:srgbClr val="0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('ascii'))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raw_reply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b''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True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    more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s_sock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recv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4096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not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more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break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raw_reply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+=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more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s_sock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close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reply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raw_reply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decode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'utf-8'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reply_arr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reply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split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"\r\n\r\n"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json_res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json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loads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reply_arr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json_res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'results'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'geometry'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][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'location'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]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__name__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==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'__main__'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: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print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geocode4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'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hangzhou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dianzi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 university'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409020205090404" pitchFamily="49" charset="0"/>
                <a:cs typeface="Courier New" panose="02070409020205090404" pitchFamily="49" charset="0"/>
              </a:rPr>
              <a:t>))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526" y="980728"/>
            <a:ext cx="8646948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67" y="1196752"/>
            <a:ext cx="8648866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20688"/>
            <a:ext cx="7979964" cy="538982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161160"/>
            <a:ext cx="8229600" cy="50966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1360704"/>
            <a:ext cx="8626485" cy="413659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1.5 </a:t>
            </a:r>
            <a:r>
              <a:rPr lang="zh-CN" altLang="en-US" dirty="0"/>
              <a:t>层层深入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协议栈</a:t>
            </a:r>
            <a:endParaRPr lang="en-US" altLang="zh-CN" dirty="0"/>
          </a:p>
          <a:p>
            <a:pPr lvl="1"/>
            <a:r>
              <a:rPr lang="zh-CN" altLang="en-US" dirty="0"/>
              <a:t>地理编码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r>
              <a:rPr lang="en-US" altLang="zh-CN" dirty="0" err="1"/>
              <a:t>pygeocoder</a:t>
            </a:r>
            <a:endParaRPr lang="en-US" altLang="zh-CN" dirty="0"/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Request</a:t>
            </a:r>
            <a:r>
              <a:rPr lang="zh-CN" altLang="en-US" dirty="0"/>
              <a:t>，标识了可以通过</a:t>
            </a:r>
            <a:r>
              <a:rPr lang="en-US" altLang="zh-CN" dirty="0"/>
              <a:t>HTTP</a:t>
            </a:r>
            <a:r>
              <a:rPr lang="zh-CN" altLang="en-US" dirty="0"/>
              <a:t>获取的文档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层：</a:t>
            </a:r>
            <a:r>
              <a:rPr lang="en-US" altLang="zh-CN" dirty="0" err="1"/>
              <a:t>http.client</a:t>
            </a:r>
            <a:r>
              <a:rPr lang="zh-CN" altLang="en-US" dirty="0"/>
              <a:t>，支持面向文档的命令</a:t>
            </a:r>
            <a:endParaRPr lang="en-US" altLang="zh-CN" dirty="0"/>
          </a:p>
          <a:p>
            <a:pPr lvl="1"/>
            <a:r>
              <a:rPr lang="en-US" altLang="zh-CN" dirty="0"/>
              <a:t>TCP/IP</a:t>
            </a:r>
            <a:r>
              <a:rPr lang="zh-CN" altLang="en-US" dirty="0"/>
              <a:t>套接字：</a:t>
            </a:r>
            <a:r>
              <a:rPr lang="en-US" altLang="zh-CN" dirty="0"/>
              <a:t>socket</a:t>
            </a:r>
            <a:r>
              <a:rPr lang="zh-CN" altLang="en-US" dirty="0"/>
              <a:t>，只处理字节串的发送和接收</a:t>
            </a:r>
            <a:endParaRPr lang="en-US" altLang="zh-CN" dirty="0"/>
          </a:p>
          <a:p>
            <a:r>
              <a:rPr lang="zh-CN" altLang="en-US" dirty="0"/>
              <a:t>每一层都使用了底层协议提供的功能，并同时向上层提供服务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/>
              <a:t>1.1</a:t>
            </a:r>
            <a:r>
              <a:rPr lang="en-US" altLang="zh-CN" sz="4800" dirty="0"/>
              <a:t> </a:t>
            </a:r>
            <a:r>
              <a:rPr lang="zh-CN" altLang="en-US" sz="4000" dirty="0"/>
              <a:t>基础：协议栈与库</a:t>
            </a:r>
            <a:endParaRPr lang="en-US" altLang="zh-CN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协议栈：复杂的网络服务建立在简单网络服务的基础之上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1.5 </a:t>
            </a:r>
            <a:r>
              <a:rPr lang="zh-CN" altLang="en-US" dirty="0"/>
              <a:t>层层深入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随着使用的通信协议越来越底层，程序质量也随之明显下降。</a:t>
            </a:r>
            <a:endParaRPr lang="en-US" altLang="zh-CN" dirty="0"/>
          </a:p>
          <a:p>
            <a:r>
              <a:rPr lang="zh-CN" altLang="en-US" dirty="0"/>
              <a:t>高层协议隐藏了底层网络细节</a:t>
            </a:r>
            <a:endParaRPr lang="en-US" altLang="zh-CN" dirty="0"/>
          </a:p>
          <a:p>
            <a:r>
              <a:rPr lang="en-US" altLang="zh-CN" dirty="0"/>
              <a:t>Socket API</a:t>
            </a:r>
            <a:r>
              <a:rPr lang="zh-CN" altLang="en-US" dirty="0"/>
              <a:t>层之下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endParaRPr lang="en-US" altLang="zh-CN" dirty="0"/>
          </a:p>
          <a:p>
            <a:pPr lvl="1"/>
            <a:r>
              <a:rPr lang="zh-CN" altLang="en-US" dirty="0"/>
              <a:t>链路层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530"/>
            <a:ext cx="8229600" cy="1143000"/>
          </a:xfrm>
        </p:spPr>
        <p:txBody>
          <a:bodyPr/>
          <a:lstStyle/>
          <a:p>
            <a:pPr algn="l"/>
            <a:r>
              <a:rPr lang="en-US" altLang="zh-CN" dirty="0"/>
              <a:t>1.6 </a:t>
            </a:r>
            <a:r>
              <a:rPr lang="zh-CN" altLang="en-US" dirty="0"/>
              <a:t>编码与解码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162" y="1052736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字节</a:t>
            </a:r>
            <a:r>
              <a:rPr lang="en-US" altLang="zh-CN" dirty="0"/>
              <a:t>byte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8</a:t>
            </a:r>
            <a:r>
              <a:rPr lang="zh-CN" altLang="en-US" dirty="0"/>
              <a:t>位二进制数序列组成</a:t>
            </a:r>
            <a:endParaRPr lang="en-US" altLang="zh-CN" dirty="0"/>
          </a:p>
          <a:p>
            <a:r>
              <a:rPr lang="zh-CN" altLang="en-US" dirty="0"/>
              <a:t>字符</a:t>
            </a:r>
            <a:r>
              <a:rPr lang="en-US" altLang="zh-CN" dirty="0"/>
              <a:t>character</a:t>
            </a:r>
            <a:endParaRPr lang="en-US" altLang="zh-CN" dirty="0"/>
          </a:p>
          <a:p>
            <a:pPr lvl="1"/>
            <a:r>
              <a:rPr lang="en-US" altLang="zh-CN" dirty="0" err="1"/>
              <a:t>Ansi</a:t>
            </a:r>
            <a:r>
              <a:rPr lang="en-US" altLang="zh-CN" dirty="0"/>
              <a:t> (ASCII</a:t>
            </a:r>
            <a:r>
              <a:rPr lang="zh-CN" altLang="en-US" dirty="0"/>
              <a:t>、</a:t>
            </a:r>
            <a:r>
              <a:rPr lang="en-US" altLang="zh-CN" dirty="0"/>
              <a:t>GBK)</a:t>
            </a:r>
            <a:endParaRPr lang="en-US" altLang="zh-CN" dirty="0"/>
          </a:p>
          <a:p>
            <a:pPr lvl="1"/>
            <a:r>
              <a:rPr lang="en-US" altLang="zh-CN" dirty="0"/>
              <a:t>Unicode</a:t>
            </a:r>
            <a:endParaRPr lang="en-US" altLang="zh-CN" dirty="0"/>
          </a:p>
          <a:p>
            <a:pPr lvl="1"/>
            <a:r>
              <a:rPr lang="en-US" altLang="zh-CN" dirty="0"/>
              <a:t>Utf8</a:t>
            </a:r>
            <a:endParaRPr lang="en-US" altLang="zh-CN" dirty="0"/>
          </a:p>
          <a:p>
            <a:r>
              <a:rPr lang="zh-CN" altLang="en-US" dirty="0"/>
              <a:t>编码（</a:t>
            </a:r>
            <a:r>
              <a:rPr lang="en-US" altLang="zh-CN" dirty="0"/>
              <a:t>encoding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将字符串按照指定的字符编码转成二进制串</a:t>
            </a:r>
            <a:endParaRPr lang="en-US" altLang="zh-CN" dirty="0"/>
          </a:p>
          <a:p>
            <a:r>
              <a:rPr lang="zh-CN" altLang="en-US" dirty="0"/>
              <a:t>解码（</a:t>
            </a:r>
            <a:r>
              <a:rPr lang="en-US" altLang="zh-CN" dirty="0"/>
              <a:t>decoding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将二进制串按照指定的字符编码转成字符串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444" y="380868"/>
            <a:ext cx="6263373" cy="573869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77925"/>
            <a:ext cx="9144000" cy="41805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530"/>
            <a:ext cx="8229600" cy="1143000"/>
          </a:xfrm>
        </p:spPr>
        <p:txBody>
          <a:bodyPr/>
          <a:lstStyle/>
          <a:p>
            <a:pPr algn="l"/>
            <a:r>
              <a:rPr lang="en-US" altLang="zh-CN" dirty="0"/>
              <a:t>1.7 IP</a:t>
            </a:r>
            <a:r>
              <a:rPr lang="zh-CN" altLang="en-US" dirty="0"/>
              <a:t>地址与域名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162" y="1052736"/>
            <a:ext cx="8229600" cy="5112568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个字节，</a:t>
            </a:r>
            <a:r>
              <a:rPr lang="en-US" altLang="zh-CN" dirty="0"/>
              <a:t>32</a:t>
            </a:r>
            <a:r>
              <a:rPr lang="zh-CN" altLang="en-US" dirty="0"/>
              <a:t>位数，</a:t>
            </a: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210.32.32.1</a:t>
            </a:r>
            <a:endParaRPr lang="en-US" altLang="zh-CN" dirty="0"/>
          </a:p>
          <a:p>
            <a:pPr lvl="1"/>
            <a:r>
              <a:rPr lang="zh-CN" altLang="en-US" dirty="0"/>
              <a:t>私有子网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10.</a:t>
            </a:r>
            <a:r>
              <a:rPr lang="zh-CN" altLang="en-US" dirty="0"/>
              <a:t>*</a:t>
            </a:r>
            <a:r>
              <a:rPr lang="en-US" altLang="zh-CN" dirty="0"/>
              <a:t>.*.*</a:t>
            </a:r>
            <a:r>
              <a:rPr lang="zh-CN" altLang="en-US" dirty="0"/>
              <a:t>， </a:t>
            </a:r>
            <a:r>
              <a:rPr lang="en-US" altLang="zh-CN" dirty="0"/>
              <a:t>172.16-31.</a:t>
            </a:r>
            <a:r>
              <a:rPr lang="zh-CN" altLang="en-US" dirty="0"/>
              <a:t>*</a:t>
            </a:r>
            <a:r>
              <a:rPr lang="en-US" altLang="zh-CN" dirty="0"/>
              <a:t>.*</a:t>
            </a:r>
            <a:r>
              <a:rPr lang="zh-CN" altLang="en-US" dirty="0"/>
              <a:t>，</a:t>
            </a:r>
            <a:r>
              <a:rPr lang="en-US" altLang="zh-CN" dirty="0"/>
              <a:t>192.168.</a:t>
            </a:r>
            <a:r>
              <a:rPr lang="zh-CN" altLang="en-US" dirty="0"/>
              <a:t>*</a:t>
            </a:r>
            <a:r>
              <a:rPr lang="en-US" altLang="zh-CN" dirty="0"/>
              <a:t>.*</a:t>
            </a:r>
            <a:endParaRPr lang="en-US" altLang="zh-CN" dirty="0"/>
          </a:p>
          <a:p>
            <a:pPr lvl="1"/>
            <a:r>
              <a:rPr lang="zh-CN" altLang="en-US" dirty="0"/>
              <a:t>环回地址：</a:t>
            </a:r>
            <a:r>
              <a:rPr lang="en-US" altLang="zh-CN" dirty="0"/>
              <a:t>127.</a:t>
            </a:r>
            <a:r>
              <a:rPr lang="zh-CN" altLang="en-US" dirty="0"/>
              <a:t>*</a:t>
            </a:r>
            <a:r>
              <a:rPr lang="en-US" altLang="zh-CN" dirty="0"/>
              <a:t>.*.*</a:t>
            </a:r>
            <a:endParaRPr lang="en-US" altLang="zh-CN" dirty="0"/>
          </a:p>
          <a:p>
            <a:r>
              <a:rPr lang="zh-CN" altLang="en-US" dirty="0"/>
              <a:t>域名（主机名）</a:t>
            </a:r>
            <a:endParaRPr lang="en-US" altLang="zh-CN" dirty="0"/>
          </a:p>
          <a:p>
            <a:pPr lvl="1"/>
            <a:r>
              <a:rPr lang="zh-CN" altLang="en-US" dirty="0"/>
              <a:t>便于记忆，</a:t>
            </a: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>
                <a:hlinkClick r:id="rId1"/>
              </a:rPr>
              <a:t>www.hdu.edu.cn</a:t>
            </a:r>
            <a:endParaRPr lang="en-US" altLang="zh-CN" dirty="0"/>
          </a:p>
          <a:p>
            <a:r>
              <a:rPr lang="zh-CN" altLang="en-US" dirty="0"/>
              <a:t>转换</a:t>
            </a:r>
            <a:endParaRPr lang="en-US" altLang="zh-CN" dirty="0"/>
          </a:p>
          <a:p>
            <a:pPr lvl="1"/>
            <a:r>
              <a:rPr lang="en-US" altLang="zh-CN" dirty="0" err="1"/>
              <a:t>socket.gethostbyname</a:t>
            </a:r>
            <a:r>
              <a:rPr lang="en-US" altLang="zh-CN" dirty="0"/>
              <a:t>()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t="17940" b="1"/>
          <a:stretch>
            <a:fillRect/>
          </a:stretch>
        </p:blipFill>
        <p:spPr>
          <a:xfrm>
            <a:off x="768040" y="1628750"/>
            <a:ext cx="7607920" cy="3998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52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OSI Model</a:t>
            </a:r>
            <a:endParaRPr lang="zh-CN" altLang="en-US" dirty="0"/>
          </a:p>
        </p:txBody>
      </p:sp>
      <p:pic>
        <p:nvPicPr>
          <p:cNvPr id="1026" name="Picture 2" descr="https://blogs.bmc.com/wp-content/uploads/2018/06/osi-model-7-layers-804x102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985980"/>
            <a:ext cx="4392488" cy="55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805408"/>
          </a:xfrm>
        </p:spPr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参考模型</a:t>
            </a:r>
            <a:endParaRPr lang="zh-CN" altLang="en-US" dirty="0"/>
          </a:p>
        </p:txBody>
      </p:sp>
      <p:pic>
        <p:nvPicPr>
          <p:cNvPr id="2050" name="Picture 2" descr="TCP/IP mode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3222"/>
            <a:ext cx="8229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410" y="160337"/>
            <a:ext cx="4248590" cy="114300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网络编程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-457200">
              <a:buClr>
                <a:schemeClr val="accent1"/>
              </a:buClr>
              <a:buSzPct val="65000"/>
              <a:buFont typeface="Arial" panose="020B0604020202090204" pitchFamily="34" charset="0"/>
              <a:buChar char="•"/>
            </a:pPr>
            <a:r>
              <a:rPr lang="en-US" altLang="zh-CN" sz="3000" dirty="0"/>
              <a:t>Python</a:t>
            </a:r>
            <a:r>
              <a:rPr lang="zh-CN" altLang="en-US" sz="3000" dirty="0"/>
              <a:t>库</a:t>
            </a:r>
            <a:r>
              <a:rPr lang="zh-CN" altLang="en-US" sz="3200" dirty="0"/>
              <a:t>（</a:t>
            </a:r>
            <a:r>
              <a:rPr lang="en-US" altLang="zh-CN" sz="3200" dirty="0"/>
              <a:t>Library</a:t>
            </a:r>
            <a:r>
              <a:rPr lang="zh-CN" altLang="en-US" sz="3200" dirty="0"/>
              <a:t>）</a:t>
            </a:r>
            <a:endParaRPr lang="en-US" altLang="zh-CN" sz="3000" dirty="0"/>
          </a:p>
          <a:p>
            <a:pPr lvl="1"/>
            <a:r>
              <a:rPr lang="zh-CN" altLang="en-US" dirty="0"/>
              <a:t>包括</a:t>
            </a:r>
            <a:r>
              <a:rPr lang="en-US" altLang="zh-CN" dirty="0"/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内置</a:t>
            </a:r>
            <a:r>
              <a:rPr lang="zh-CN" altLang="en-US" dirty="0"/>
              <a:t>的标准库以及</a:t>
            </a:r>
            <a:r>
              <a:rPr lang="zh-CN" altLang="en-US" dirty="0">
                <a:solidFill>
                  <a:srgbClr val="FF0000"/>
                </a:solidFill>
              </a:rPr>
              <a:t>第三方</a:t>
            </a:r>
            <a:r>
              <a:rPr lang="zh-CN" altLang="en-US" dirty="0"/>
              <a:t>库，来解析要使用的网络通信协议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网络编程</a:t>
            </a:r>
            <a:endParaRPr lang="en-US" altLang="zh-CN" dirty="0"/>
          </a:p>
          <a:p>
            <a:pPr lvl="1"/>
            <a:r>
              <a:rPr lang="zh-CN" altLang="en-US" dirty="0"/>
              <a:t>选择并使用一个已经支持所需网络操作的库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提供了大量的支持网络操作的库（内置和第三方）</a:t>
            </a:r>
            <a:endParaRPr lang="en-US" altLang="zh-CN" dirty="0"/>
          </a:p>
          <a:p>
            <a:pPr lvl="1"/>
            <a:r>
              <a:rPr lang="zh-CN" altLang="en-US" dirty="0"/>
              <a:t>具体的网络协议，可以参考</a:t>
            </a:r>
            <a:r>
              <a:rPr lang="en-US" altLang="zh-CN" dirty="0"/>
              <a:t>《</a:t>
            </a:r>
            <a:r>
              <a:rPr lang="zh-CN" altLang="en-US" dirty="0"/>
              <a:t> 科来网络通讯协议图</a:t>
            </a:r>
            <a:r>
              <a:rPr lang="en-US" altLang="zh-CN" dirty="0"/>
              <a:t>》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Wireshark</a:t>
            </a:r>
            <a:r>
              <a:rPr lang="zh-CN" altLang="en-US" dirty="0"/>
              <a:t>等网络工具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230" y="197768"/>
            <a:ext cx="5915050" cy="1143000"/>
          </a:xfrm>
        </p:spPr>
        <p:txBody>
          <a:bodyPr/>
          <a:lstStyle/>
          <a:p>
            <a:r>
              <a:rPr lang="zh-CN" altLang="en-US" dirty="0"/>
              <a:t>例子：地理信息获取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dirty="0"/>
              <a:t>查找提供地理信息</a:t>
            </a:r>
            <a:r>
              <a:rPr lang="en-US" altLang="zh-CN" dirty="0"/>
              <a:t>(</a:t>
            </a:r>
            <a:r>
              <a:rPr lang="zh-CN" altLang="en-US" dirty="0"/>
              <a:t>经度和纬度</a:t>
            </a:r>
            <a:r>
              <a:rPr lang="en-US" altLang="zh-CN" dirty="0"/>
              <a:t>)</a:t>
            </a:r>
            <a:r>
              <a:rPr lang="zh-CN" altLang="en-US" dirty="0"/>
              <a:t>的网络服务</a:t>
            </a:r>
            <a:endParaRPr lang="en-US" altLang="zh-CN" dirty="0"/>
          </a:p>
          <a:p>
            <a:pPr lvl="1"/>
            <a:r>
              <a:rPr lang="en-US" altLang="zh-CN" dirty="0"/>
              <a:t>Google</a:t>
            </a:r>
            <a:r>
              <a:rPr lang="zh-CN" altLang="en-US" dirty="0"/>
              <a:t>地理信息服务</a:t>
            </a:r>
            <a:endParaRPr lang="en-US" altLang="zh-CN" dirty="0"/>
          </a:p>
          <a:p>
            <a:pPr lvl="1"/>
            <a:r>
              <a:rPr lang="zh-CN" altLang="en-US" dirty="0"/>
              <a:t>百度地图</a:t>
            </a:r>
            <a:r>
              <a:rPr lang="en-US" altLang="zh-CN" dirty="0"/>
              <a:t>API</a:t>
            </a:r>
            <a:endParaRPr lang="en-US" altLang="zh-CN" dirty="0"/>
          </a:p>
          <a:p>
            <a:pPr lvl="1"/>
            <a:r>
              <a:rPr lang="en-US" altLang="zh-CN" dirty="0"/>
              <a:t> Bing Maps API</a:t>
            </a:r>
            <a:endParaRPr lang="en-US" altLang="zh-CN" dirty="0"/>
          </a:p>
          <a:p>
            <a:r>
              <a:rPr lang="en-US" altLang="zh-CN" dirty="0"/>
              <a:t>Google Geocoding protocol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https://pypi.python.org/</a:t>
            </a:r>
            <a:endParaRPr lang="en-US" altLang="zh-CN" dirty="0"/>
          </a:p>
          <a:p>
            <a:pPr lvl="1"/>
            <a:r>
              <a:rPr lang="en-US" altLang="zh-CN" dirty="0" err="1"/>
              <a:t>pygeocoder</a:t>
            </a:r>
            <a:endParaRPr lang="en-US" altLang="zh-CN" dirty="0"/>
          </a:p>
          <a:p>
            <a:pPr lvl="1"/>
            <a:r>
              <a:rPr lang="en-US" altLang="zh-CN" dirty="0"/>
              <a:t>Google Map API</a:t>
            </a:r>
            <a:r>
              <a:rPr lang="zh-CN" altLang="en-US" dirty="0"/>
              <a:t>：</a:t>
            </a:r>
            <a:r>
              <a:rPr lang="en-US" altLang="zh-CN" dirty="0"/>
              <a:t>maps.googleapis.com</a:t>
            </a:r>
            <a:r>
              <a:rPr lang="zh-CN" altLang="en-US" dirty="0"/>
              <a:t>改为</a:t>
            </a:r>
            <a:r>
              <a:rPr lang="en-US" altLang="zh-CN" dirty="0" err="1"/>
              <a:t>ditu.google.cn</a:t>
            </a:r>
            <a:r>
              <a:rPr lang="zh-CN" altLang="en-US" dirty="0"/>
              <a:t>（</a:t>
            </a:r>
            <a:r>
              <a:rPr lang="en-US" altLang="zh-CN" dirty="0"/>
              <a:t>2019</a:t>
            </a:r>
            <a:r>
              <a:rPr lang="zh-CN" altLang="en-US" dirty="0"/>
              <a:t>年之后失效）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90" y="435060"/>
            <a:ext cx="6645380" cy="1143000"/>
          </a:xfrm>
        </p:spPr>
        <p:txBody>
          <a:bodyPr/>
          <a:lstStyle/>
          <a:p>
            <a:r>
              <a:rPr lang="zh-CN" altLang="en-US" dirty="0"/>
              <a:t>使用第三方库</a:t>
            </a:r>
            <a:r>
              <a:rPr lang="en-US" altLang="zh-CN" dirty="0" err="1"/>
              <a:t>pygeocoder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https://pypi.org/project/pygeocoder/</a:t>
            </a:r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pygeocoder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Lib\site-packages</a:t>
            </a:r>
            <a:r>
              <a:rPr lang="zh-CN" altLang="en-US" dirty="0"/>
              <a:t>文件</a:t>
            </a:r>
            <a:r>
              <a:rPr lang="en-US" altLang="zh-CN" dirty="0"/>
              <a:t>pygeocoder.py</a:t>
            </a:r>
            <a:r>
              <a:rPr lang="zh-CN" altLang="en-US" dirty="0"/>
              <a:t>中的</a:t>
            </a:r>
            <a:r>
              <a:rPr lang="en-US" altLang="zh-CN" dirty="0"/>
              <a:t>URL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00" y="301688"/>
            <a:ext cx="6563140" cy="1143000"/>
          </a:xfrm>
        </p:spPr>
        <p:txBody>
          <a:bodyPr/>
          <a:lstStyle/>
          <a:p>
            <a:r>
              <a:rPr lang="zh-CN" altLang="en-US" dirty="0"/>
              <a:t>使用第三方库</a:t>
            </a:r>
            <a:r>
              <a:rPr lang="en-US" altLang="zh-CN" dirty="0" err="1"/>
              <a:t>pygeocoder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1620588"/>
            <a:ext cx="7124700" cy="1422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71590"/>
            <a:ext cx="6959600" cy="162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148990"/>
            <a:ext cx="6743700" cy="368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{3C1D3389-C9E6-F14E-8DB7-4B44138A6D7D}tf10001069</Template>
  <TotalTime>0</TotalTime>
  <Words>5875</Words>
  <Application>WPS Presentation</Application>
  <PresentationFormat>On-screen Show (4:3)</PresentationFormat>
  <Paragraphs>296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SimSun</vt:lpstr>
      <vt:lpstr>Wingdings</vt:lpstr>
      <vt:lpstr>微软雅黑</vt:lpstr>
      <vt:lpstr>汉仪旗黑</vt:lpstr>
      <vt:lpstr>Courier New</vt:lpstr>
      <vt:lpstr>Times New Roman</vt:lpstr>
      <vt:lpstr>Calibri</vt:lpstr>
      <vt:lpstr>Arial Unicode MS</vt:lpstr>
      <vt:lpstr>宋体</vt:lpstr>
      <vt:lpstr>Office 主题</vt:lpstr>
      <vt:lpstr>PowerPoint 演示文稿</vt:lpstr>
      <vt:lpstr>PowerPoint 演示文稿</vt:lpstr>
      <vt:lpstr>1.1 基础：协议栈与库</vt:lpstr>
      <vt:lpstr>OSI Model</vt:lpstr>
      <vt:lpstr>TCP/IP参考模型</vt:lpstr>
      <vt:lpstr>Python网络编程</vt:lpstr>
      <vt:lpstr>例子：地理信息获取</vt:lpstr>
      <vt:lpstr>使用第三方库pygeocoder</vt:lpstr>
      <vt:lpstr>使用第三方库pygeocoder</vt:lpstr>
      <vt:lpstr>Ex1:使用pygeocoder库获取地点信息</vt:lpstr>
      <vt:lpstr>1.2 应用层</vt:lpstr>
      <vt:lpstr>Ex2: 使用Requests库获取地点信息 </vt:lpstr>
      <vt:lpstr>Ex2: 使用Requests库获取地点信息</vt:lpstr>
      <vt:lpstr>PowerPoint 演示文稿</vt:lpstr>
      <vt:lpstr>1.3 协议的使用</vt:lpstr>
      <vt:lpstr>Ex3: 使用http.client等库获取地点信息</vt:lpstr>
      <vt:lpstr>Ex3: 使用http.client等库获取地点信息</vt:lpstr>
      <vt:lpstr>PowerPoint 演示文稿</vt:lpstr>
      <vt:lpstr>1.4 socket完成原始HTTP网络会话</vt:lpstr>
      <vt:lpstr>Ex4: 直接使用socket与谷歌通信</vt:lpstr>
      <vt:lpstr>Ex4: 直接使用socket与谷歌通信</vt:lpstr>
      <vt:lpstr>Ex4: 直接使用socket与谷歌通信</vt:lpstr>
      <vt:lpstr>Ex4: 直接使用socket与谷歌通信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1.5 层层深入</vt:lpstr>
      <vt:lpstr>1.5 层层深入</vt:lpstr>
      <vt:lpstr>1.6 编码与解码</vt:lpstr>
      <vt:lpstr>PowerPoint 演示文稿</vt:lpstr>
      <vt:lpstr>PowerPoint 演示文稿</vt:lpstr>
      <vt:lpstr>1.7 IP地址与域名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W</dc:creator>
  <cp:lastModifiedBy>Wintone</cp:lastModifiedBy>
  <cp:revision>489</cp:revision>
  <cp:lastPrinted>2022-09-25T11:21:13Z</cp:lastPrinted>
  <dcterms:created xsi:type="dcterms:W3CDTF">2022-09-25T11:21:13Z</dcterms:created>
  <dcterms:modified xsi:type="dcterms:W3CDTF">2022-09-25T11:21:13Z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1033-3.9.3.6359</vt:lpwstr>
  </property>
</Properties>
</file>