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617" r:id="rId3"/>
    <p:sldId id="888" r:id="rId5"/>
    <p:sldId id="324" r:id="rId6"/>
    <p:sldId id="325" r:id="rId7"/>
    <p:sldId id="326" r:id="rId8"/>
    <p:sldId id="330" r:id="rId9"/>
    <p:sldId id="327" r:id="rId10"/>
    <p:sldId id="331" r:id="rId11"/>
    <p:sldId id="349" r:id="rId12"/>
    <p:sldId id="328" r:id="rId13"/>
    <p:sldId id="332" r:id="rId14"/>
    <p:sldId id="333" r:id="rId15"/>
    <p:sldId id="625" r:id="rId16"/>
    <p:sldId id="624" r:id="rId17"/>
    <p:sldId id="334" r:id="rId18"/>
    <p:sldId id="626" r:id="rId19"/>
    <p:sldId id="335" r:id="rId20"/>
    <p:sldId id="623" r:id="rId21"/>
    <p:sldId id="336" r:id="rId22"/>
    <p:sldId id="337" r:id="rId23"/>
    <p:sldId id="338" r:id="rId24"/>
    <p:sldId id="627" r:id="rId25"/>
    <p:sldId id="628" r:id="rId26"/>
    <p:sldId id="618" r:id="rId27"/>
    <p:sldId id="620" r:id="rId28"/>
    <p:sldId id="621" r:id="rId29"/>
    <p:sldId id="619" r:id="rId30"/>
    <p:sldId id="622" r:id="rId31"/>
    <p:sldId id="339" r:id="rId32"/>
    <p:sldId id="341" r:id="rId33"/>
    <p:sldId id="340" r:id="rId34"/>
    <p:sldId id="343" r:id="rId35"/>
    <p:sldId id="344" r:id="rId36"/>
    <p:sldId id="345" r:id="rId37"/>
    <p:sldId id="347" r:id="rId38"/>
    <p:sldId id="283" r:id="rId39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79" autoAdjust="0"/>
    <p:restoredTop sz="78435" autoAdjust="0"/>
  </p:normalViewPr>
  <p:slideViewPr>
    <p:cSldViewPr showGuides="1">
      <p:cViewPr varScale="1">
        <p:scale>
          <a:sx n="99" d="100"/>
          <a:sy n="99" d="100"/>
        </p:scale>
        <p:origin x="10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54" y="-114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BE59-F48B-4CBC-9FAA-3C3130B798E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CAB6E-F72B-438E-883A-7A99F5B9CCA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CD6D-5148-46E0-9776-151D61BDCD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24E78-53FB-450F-9A39-78B34153CF6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73A6C47-595F-4480-84CC-61E8E5FA0219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EF9CB5B-7BC1-46CA-8FBC-DFA1571B472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9FE460-492D-431B-99E6-AA4D3A0D33C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311375-D419-4507-BAF6-48AB11C5502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itu.google.cn/maps/api/geocode/json?address=hangzhou&amp;sensor=fals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hdu.edu.cn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ypi.python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ypi.org/project/pygeocoder/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35" y="308691"/>
            <a:ext cx="1810890" cy="4387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76915" y="3697890"/>
            <a:ext cx="219002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讲师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胡伟通</a:t>
            </a:r>
            <a:endParaRPr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415" y="4305290"/>
            <a:ext cx="3677022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School of Cyberspace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Hangzhou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Dianzi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1" y="5373216"/>
            <a:ext cx="4572000" cy="1014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 dirty="0"/>
              <a:t>2024-2025 Academic Year – 1st Semester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September 2024</a:t>
            </a:r>
            <a:endParaRPr lang="zh-CN" altLang="en-US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74321" y="893157"/>
            <a:ext cx="8595360" cy="0"/>
            <a:chOff x="274321" y="933797"/>
            <a:chExt cx="8595360" cy="0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070052" y="2870201"/>
            <a:ext cx="5040560" cy="558799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网络编程</a:t>
            </a:r>
            <a:endParaRPr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1403560" y="1989084"/>
            <a:ext cx="6435120" cy="698591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</a:rPr>
              <a:t>Network Programming in Python</a:t>
            </a:r>
            <a:endParaRPr lang="zh-CN" altLang="en-US" sz="3200" b="1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Ex1: Use </a:t>
            </a:r>
            <a:r>
              <a:rPr lang="en-US" altLang="zh-CN" sz="3600" dirty="0" err="1"/>
              <a:t>pygeocoder</a:t>
            </a:r>
            <a:r>
              <a:rPr lang="en-US" altLang="zh-CN" sz="3600" dirty="0"/>
              <a:t> to get geo info.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395536" y="1268760"/>
            <a:ext cx="814724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#!/</a:t>
            </a:r>
            <a:r>
              <a:rPr lang="en-US" altLang="zh-CN" b="1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usr</a:t>
            </a:r>
            <a:r>
              <a:rPr lang="en-US" altLang="zh-CN" b="1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/bin/</a:t>
            </a:r>
            <a:r>
              <a:rPr lang="en-US" altLang="zh-CN" b="1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env</a:t>
            </a:r>
            <a:r>
              <a:rPr lang="en-US" altLang="zh-CN" b="1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 python3</a:t>
            </a:r>
            <a:endParaRPr lang="zh-CN" altLang="zh-CN" sz="2000" b="1" kern="100" dirty="0">
              <a:latin typeface="Calibri" panose="020F07020304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# -*- coding: utf-8 -*-</a:t>
            </a:r>
            <a:endParaRPr lang="en-US" altLang="zh-CN" b="1" kern="0" dirty="0">
              <a:solidFill>
                <a:srgbClr val="008000"/>
              </a:solidFill>
              <a:highlight>
                <a:srgbClr val="FFFFFF"/>
              </a:highlight>
              <a:latin typeface="Courier New" panose="0207060902020509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b="1" kern="100" dirty="0">
              <a:latin typeface="Calibri" panose="020F07020304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from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pygeocoder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 Geocoder</a:t>
            </a:r>
            <a:endParaRPr lang="zh-CN" altLang="zh-CN" sz="2000" b="1" kern="100" dirty="0">
              <a:latin typeface="Calibri" panose="020F07020304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b="1" kern="100" dirty="0">
              <a:latin typeface="Calibri" panose="020F07020304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 __name__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==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'__main__'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b="1" kern="100" dirty="0">
              <a:latin typeface="Calibri" panose="020F07020304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    address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hangzhou</a:t>
            </a:r>
            <a:r>
              <a:rPr lang="en-US" altLang="zh-CN" b="1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dianzi</a:t>
            </a:r>
            <a:r>
              <a:rPr lang="en-US" altLang="zh-CN" b="1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 university'</a:t>
            </a:r>
            <a:endParaRPr lang="zh-CN" altLang="zh-CN" sz="2000" b="1" kern="100" dirty="0">
              <a:latin typeface="Calibri" panose="020F07020304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Geocoder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b="1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geocode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address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)[</a:t>
            </a:r>
            <a:r>
              <a:rPr lang="en-US" altLang="zh-CN" b="1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].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coordinates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b="1" kern="100" dirty="0">
              <a:latin typeface="Calibri" panose="020F07020304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001" y="3645024"/>
            <a:ext cx="7488832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lt"/>
                <a:ea typeface="+mn-ea"/>
              </a:rPr>
              <a:t>Three lines of Python script code.</a:t>
            </a:r>
            <a:r>
              <a:rPr lang="zh-CN" altLang="en-US" sz="2400" dirty="0">
                <a:latin typeface="+mn-lt"/>
                <a:ea typeface="+mn-ea"/>
              </a:rPr>
              <a:t> </a:t>
            </a:r>
            <a:endParaRPr lang="en-US" altLang="zh-CN" sz="24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lt"/>
                <a:ea typeface="+mn-ea"/>
              </a:rPr>
              <a:t>The third-party library completely encapsulates the Google Geocoding API.</a:t>
            </a:r>
            <a:endParaRPr lang="zh-CN" altLang="en-US" sz="2400" dirty="0">
              <a:latin typeface="+mn-lt"/>
              <a:ea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60" y="5355470"/>
            <a:ext cx="8892480" cy="108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1" y="20637"/>
            <a:ext cx="4056500" cy="11430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1.2 Application Layer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437" y="1163637"/>
            <a:ext cx="4248472" cy="4530725"/>
          </a:xfrm>
        </p:spPr>
        <p:txBody>
          <a:bodyPr/>
          <a:lstStyle/>
          <a:p>
            <a:r>
              <a:rPr lang="en-US" altLang="zh-CN" sz="2000" dirty="0" err="1"/>
              <a:t>Analyse</a:t>
            </a:r>
            <a:r>
              <a:rPr lang="en-US" altLang="zh-CN" sz="2000" dirty="0"/>
              <a:t> Google Map API</a:t>
            </a:r>
            <a:endParaRPr lang="en-US" altLang="zh-CN" sz="2000" dirty="0"/>
          </a:p>
          <a:p>
            <a:pPr lvl="1"/>
            <a:r>
              <a:rPr lang="en-US" altLang="zh-CN" sz="2000" dirty="0"/>
              <a:t>Web request</a:t>
            </a:r>
            <a:endParaRPr lang="en-US" altLang="zh-CN" sz="2000" dirty="0">
              <a:hlinkClick r:id="" action="ppaction://noaction"/>
            </a:endParaRPr>
          </a:p>
          <a:p>
            <a:pPr lvl="1"/>
            <a:r>
              <a:rPr lang="en-US" altLang="zh-CN" sz="2000" dirty="0">
                <a:hlinkClick r:id="" action="ppaction://noaction"/>
              </a:rPr>
              <a:t>http://ditu.google.cn/maps/api/geocode/json?address=hangzhou&amp;sensor=false</a:t>
            </a:r>
            <a:endParaRPr lang="en-US" altLang="zh-CN" sz="2000" dirty="0"/>
          </a:p>
          <a:p>
            <a:pPr lvl="1"/>
            <a:r>
              <a:rPr lang="en-US" altLang="zh-CN" sz="2000" dirty="0"/>
              <a:t>Return value (json format)</a:t>
            </a:r>
            <a:endParaRPr lang="en-US" altLang="zh-CN" sz="2000" dirty="0"/>
          </a:p>
          <a:p>
            <a:r>
              <a:rPr lang="en-US" altLang="zh-CN" sz="2000" dirty="0"/>
              <a:t>Requests Lib</a:t>
            </a:r>
            <a:endParaRPr lang="en-US" altLang="zh-CN" sz="2000" dirty="0"/>
          </a:p>
          <a:p>
            <a:pPr lvl="1"/>
            <a:r>
              <a:rPr lang="en-US" altLang="zh-CN" sz="2000" dirty="0"/>
              <a:t>Requests based on urllib3</a:t>
            </a:r>
            <a:endParaRPr lang="en-US" altLang="zh-CN" sz="2000" dirty="0"/>
          </a:p>
          <a:p>
            <a:pPr lvl="1"/>
            <a:r>
              <a:rPr lang="en-US" altLang="zh-CN" sz="2000" dirty="0"/>
              <a:t>Requests is an elegant and simple HTTP library for Python, built for human beings.”</a:t>
            </a:r>
            <a:endParaRPr lang="en-US" altLang="zh-CN" sz="2000" dirty="0"/>
          </a:p>
          <a:p>
            <a:pPr lvl="1"/>
            <a:r>
              <a:rPr lang="en-US" altLang="zh-CN" sz="2000" dirty="0"/>
              <a:t>Support agent, compression and decompression, etc.</a:t>
            </a:r>
            <a:endParaRPr lang="en-US" altLang="zh-C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3070" y="0"/>
            <a:ext cx="48895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trike="sngStrike" dirty="0">
                <a:solidFill>
                  <a:srgbClr val="FF0000"/>
                </a:solidFill>
              </a:rPr>
              <a:t>Ex2: Get location information using the Requests library</a:t>
            </a:r>
            <a:endParaRPr lang="zh-CN" altLang="en-US" sz="2800" strike="sngStrike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836" y="1196752"/>
            <a:ext cx="85955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#!/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usr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/bin/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env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python3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# -*- coding: utf-8 -*-</a:t>
            </a:r>
            <a:endParaRPr lang="en-US" altLang="zh-CN" b="1" dirty="0">
              <a:solidFill>
                <a:srgbClr val="008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requests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geocode2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parameters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{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'address'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'sensor'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'false'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base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'http://ditu.google.cn/maps/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api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/geocode/json'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response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requests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get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base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params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parameters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answer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response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json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return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answer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'results'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'geometry'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'location'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__name__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'__main__'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print(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geocode2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zh-CN" alt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杭州电子科技大学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Ex2: Get location information using the Requests library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440836" y="1196752"/>
            <a:ext cx="85955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#!/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usr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/bin/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env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python3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# -*- coding: utf-8 -*-</a:t>
            </a:r>
            <a:endParaRPr lang="en-US" altLang="zh-CN" b="1" dirty="0">
              <a:solidFill>
                <a:srgbClr val="008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requests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geocode2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parameters = {'address': address, 'sensor': 'false', 'key':'AIzaSyA2kD-1eTdVJoRt_7ovvFLpOGYh6fkatDE'}</a:t>
            </a:r>
            <a:endParaRPr lang="en-US" altLang="zh-CN" b="1" dirty="0">
              <a:solidFill>
                <a:srgbClr val="00000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base = 'https://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maps.googleapis.com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/maps/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api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/geocode/json'</a:t>
            </a:r>
            <a:endParaRPr lang="en-US" altLang="zh-CN" b="1" dirty="0">
              <a:solidFill>
                <a:srgbClr val="00000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response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requests.get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(base, params=parameters)</a:t>
            </a:r>
            <a:endParaRPr lang="en-US" altLang="zh-CN" b="1" dirty="0">
              <a:solidFill>
                <a:srgbClr val="00000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answer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response.json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()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return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answer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'results'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'geometry'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'location'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__name__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'__main__'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print(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geocode2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zh-CN" alt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杭州电子科技大学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’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))</a:t>
            </a:r>
            <a:endParaRPr lang="en-US" altLang="zh-CN" b="1" dirty="0">
              <a:solidFill>
                <a:srgbClr val="00008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7" y="1773792"/>
            <a:ext cx="8264801" cy="25913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Use of the </a:t>
            </a:r>
            <a:r>
              <a:rPr lang="en-US" altLang="zh-CN" dirty="0" err="1"/>
              <a:t>protocal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Analyse</a:t>
            </a:r>
            <a:r>
              <a:rPr lang="en-US" altLang="zh-CN" dirty="0"/>
              <a:t> Google Map API</a:t>
            </a:r>
            <a:endParaRPr lang="en-US" altLang="zh-CN" dirty="0"/>
          </a:p>
          <a:p>
            <a:pPr lvl="1"/>
            <a:r>
              <a:rPr lang="en-US" altLang="zh-CN" dirty="0"/>
              <a:t>Web request</a:t>
            </a:r>
            <a:r>
              <a:rPr lang="zh-CN" altLang="en-US" dirty="0"/>
              <a:t>，</a:t>
            </a:r>
            <a:r>
              <a:rPr lang="en-US" altLang="zh-CN" dirty="0"/>
              <a:t>using HTTP (application layer)</a:t>
            </a:r>
            <a:endParaRPr lang="en-US" altLang="zh-CN" dirty="0"/>
          </a:p>
          <a:p>
            <a:r>
              <a:rPr lang="en-US" altLang="zh-CN" dirty="0"/>
              <a:t>Python Libs</a:t>
            </a:r>
            <a:endParaRPr lang="en-US" altLang="zh-CN" dirty="0"/>
          </a:p>
          <a:p>
            <a:pPr lvl="1"/>
            <a:r>
              <a:rPr lang="en-US" altLang="zh-CN" dirty="0" err="1"/>
              <a:t>http.client</a:t>
            </a:r>
            <a:r>
              <a:rPr lang="zh-CN" altLang="en-US" dirty="0"/>
              <a:t>：</a:t>
            </a:r>
            <a:r>
              <a:rPr lang="en-US" altLang="zh-CN" dirty="0"/>
              <a:t> Lower level than Requests</a:t>
            </a:r>
            <a:endParaRPr lang="en-US" altLang="zh-CN" sz="2600" dirty="0"/>
          </a:p>
          <a:p>
            <a:pPr lvl="1"/>
            <a:r>
              <a:rPr lang="en-US" altLang="zh-CN" sz="2600" dirty="0" err="1"/>
              <a:t>urllib</a:t>
            </a:r>
            <a:r>
              <a:rPr lang="zh-CN" altLang="en-US" sz="2600" dirty="0"/>
              <a:t>：</a:t>
            </a:r>
            <a:r>
              <a:rPr lang="en-US" altLang="zh-CN" sz="2600" dirty="0"/>
              <a:t>URL</a:t>
            </a:r>
            <a:r>
              <a:rPr lang="en-US" altLang="zh-CN" dirty="0"/>
              <a:t> operation related library</a:t>
            </a:r>
            <a:endParaRPr lang="en-US" altLang="zh-CN" dirty="0"/>
          </a:p>
          <a:p>
            <a:pPr lvl="1"/>
            <a:r>
              <a:rPr lang="en-US" altLang="zh-CN" dirty="0"/>
              <a:t>json</a:t>
            </a:r>
            <a:r>
              <a:rPr lang="zh-CN" altLang="en-US" dirty="0"/>
              <a:t>：</a:t>
            </a:r>
            <a:r>
              <a:rPr lang="en-US" altLang="zh-CN" dirty="0"/>
              <a:t> Json parsing library</a:t>
            </a:r>
            <a:endParaRPr lang="en-US" altLang="zh-CN" dirty="0">
              <a:hlinkClick r:id="rId1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55454"/>
          </a:xfrm>
        </p:spPr>
        <p:txBody>
          <a:bodyPr/>
          <a:lstStyle/>
          <a:p>
            <a:r>
              <a:rPr lang="en-US" altLang="zh-CN" sz="2400" strike="sngStrike" dirty="0">
                <a:solidFill>
                  <a:srgbClr val="FF0000"/>
                </a:solidFill>
              </a:rPr>
              <a:t>Ex3: Get location information using a library such as </a:t>
            </a:r>
            <a:r>
              <a:rPr lang="en-US" altLang="zh-CN" sz="2400" strike="sngStrike" dirty="0" err="1">
                <a:solidFill>
                  <a:srgbClr val="FF0000"/>
                </a:solidFill>
              </a:rPr>
              <a:t>http.client</a:t>
            </a:r>
            <a:endParaRPr lang="zh-CN" altLang="en-US" sz="2400" strike="sngStrike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7016" y="1196752"/>
            <a:ext cx="88569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#!/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usr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/bin/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env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python3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# -*- coding: utf-8 -*-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http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client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json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urllib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parse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quote_plus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base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'/maps/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api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/geocode/json'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geocode3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path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'{}?address={}&amp;sensor=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false'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format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base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quote_plus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connection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http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client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HTTPConnection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'ditu.google.cn'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connection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request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'GET'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path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rawreply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connection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getresponse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().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read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reply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json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loads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rawreply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decode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'utf-8'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return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reply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'results'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'geometry'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'location'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__name__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'__main__'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>
                <a:solidFill>
                  <a:srgbClr val="0000CC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(geocode3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zh-CN" alt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杭州电子科技大学下沙校区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55454"/>
          </a:xfrm>
        </p:spPr>
        <p:txBody>
          <a:bodyPr/>
          <a:lstStyle/>
          <a:p>
            <a:r>
              <a:rPr lang="en-US" altLang="zh-CN" sz="2400" dirty="0"/>
              <a:t>Ex3: Get location information using a library such as </a:t>
            </a:r>
            <a:r>
              <a:rPr lang="en-US" altLang="zh-CN" sz="2400" dirty="0" err="1"/>
              <a:t>http.client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87016" y="1196752"/>
            <a:ext cx="88569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#!/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usr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/bin/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env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python3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# -*- coding: utf-8 -*-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http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client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json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urllib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parse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quote_plus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base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'/maps/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api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/geocode/json'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geocode3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path = '{}?address={}&amp;sensor=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false&amp;key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=AIzaSyA2kD-1eTdVJoRt_7ovvFLpOGYh6fkatDE'.format(base,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quote_plus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(address))</a:t>
            </a:r>
            <a:endParaRPr lang="en-US" altLang="zh-CN" b="1" dirty="0">
              <a:solidFill>
                <a:srgbClr val="00000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connection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http.client.HTTPSConnection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('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maps.googleapis.com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')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connection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request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'GET'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path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rawreply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connection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getresponse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().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read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reply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json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loads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rawreply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decode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'utf-8'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return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reply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'results'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'geometry'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'location'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__name__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'__main__'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>
                <a:solidFill>
                  <a:srgbClr val="0000CC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(geocode3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zh-CN" alt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杭州电子科技大学下沙校区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1916832"/>
            <a:ext cx="897890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923924"/>
          </a:xfrm>
        </p:spPr>
        <p:txBody>
          <a:bodyPr/>
          <a:lstStyle/>
          <a:p>
            <a:r>
              <a:rPr lang="en-US" altLang="zh-CN" sz="2800" dirty="0"/>
              <a:t>1.4 Socket completes the original HTTP network session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Analyze HTTP </a:t>
            </a:r>
            <a:r>
              <a:rPr lang="en-US" altLang="zh-CN" dirty="0" err="1"/>
              <a:t>Protocal</a:t>
            </a:r>
            <a:endParaRPr lang="en-US" altLang="zh-CN" dirty="0"/>
          </a:p>
          <a:p>
            <a:pPr lvl="1"/>
            <a:r>
              <a:rPr lang="en-US" altLang="zh-CN" dirty="0"/>
              <a:t>HTTP request</a:t>
            </a:r>
            <a:endParaRPr lang="en-US" altLang="zh-CN" dirty="0"/>
          </a:p>
          <a:p>
            <a:pPr lvl="1"/>
            <a:r>
              <a:rPr lang="en-US" altLang="zh-CN" dirty="0"/>
              <a:t>HTTP response</a:t>
            </a:r>
            <a:endParaRPr lang="en-US" altLang="zh-CN" dirty="0"/>
          </a:p>
          <a:p>
            <a:r>
              <a:rPr lang="en-US" altLang="zh-CN" dirty="0"/>
              <a:t>Python Libs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en-US" altLang="zh-CN" sz="2600" dirty="0"/>
              <a:t>ocket</a:t>
            </a:r>
            <a:r>
              <a:rPr lang="en-US" altLang="zh-CN" dirty="0"/>
              <a:t> library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7841" y="1055300"/>
            <a:ext cx="30683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「    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Week 06    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」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54829"/>
            <a:ext cx="7147471" cy="748754"/>
            <a:chOff x="998265" y="2131309"/>
            <a:chExt cx="7147471" cy="74875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785054" y="2131309"/>
              <a:ext cx="3573927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Client/Server</a:t>
              </a:r>
              <a:endPara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55454"/>
          </a:xfrm>
        </p:spPr>
        <p:txBody>
          <a:bodyPr/>
          <a:lstStyle/>
          <a:p>
            <a:r>
              <a:rPr lang="en-US" altLang="zh-CN" sz="2400" strike="sngStrike" dirty="0">
                <a:solidFill>
                  <a:srgbClr val="FF0000"/>
                </a:solidFill>
              </a:rPr>
              <a:t>Ex4: Directly use socket to communicate with Google</a:t>
            </a:r>
            <a:endParaRPr lang="zh-CN" altLang="en-US" sz="2400" strike="sngStrike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1340768"/>
            <a:ext cx="84352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#!/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usr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/bin/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env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python3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# -*- coding: utf-8 -*-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socket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json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urllib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parse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quote_plus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request_text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"""\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GET /maps/</a:t>
            </a:r>
            <a:r>
              <a:rPr lang="en-US" altLang="zh-CN" b="1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api</a:t>
            </a:r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/geocode/</a:t>
            </a:r>
            <a:r>
              <a:rPr lang="en-US" altLang="zh-CN" b="1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json?address</a:t>
            </a:r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={}&amp;sensor=false HTTP/1.1\r\n\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Host: ditu.google.cn:80\r\n\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User-Agent: HDU Network Programming Class\r\n\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Connection: close\r\n\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"""</a:t>
            </a:r>
            <a:endParaRPr lang="zh-CN" altLang="en-US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55454"/>
          </a:xfrm>
        </p:spPr>
        <p:txBody>
          <a:bodyPr/>
          <a:lstStyle/>
          <a:p>
            <a:r>
              <a:rPr lang="en-US" altLang="zh-CN" sz="2400" strike="sngStrike" dirty="0">
                <a:solidFill>
                  <a:srgbClr val="FF0000"/>
                </a:solidFill>
              </a:rPr>
              <a:t>Ex4: Directly use socket to communicate with Google</a:t>
            </a:r>
            <a:endParaRPr lang="zh-CN" altLang="en-US" sz="2400" strike="sngStrike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516" y="1033268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geocode4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sock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socket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socket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sock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connect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'ditu.google.cn'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80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request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request_text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format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quote_plus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sock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sendall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request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encode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ascii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raw_reply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b''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True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    more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sock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recv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4096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not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more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break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raw_reply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+=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more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sock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close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reply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raw_reply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decode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'utf-8'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reply_arr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reply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split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"\r\n\r\n"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json_res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json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loads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reply_arr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[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json_res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'results'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'geometry'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'location'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__name__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'__main__'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print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geocode4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hangzhou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dianzi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university'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55454"/>
          </a:xfrm>
        </p:spPr>
        <p:txBody>
          <a:bodyPr/>
          <a:lstStyle/>
          <a:p>
            <a:r>
              <a:rPr lang="en-US" altLang="zh-CN" sz="2400" dirty="0"/>
              <a:t>Ex4: Directly use socket to communicate with Google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57200" y="1340768"/>
            <a:ext cx="84352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#!/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usr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/bin/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env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python3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# -*- coding: utf-8 -*-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socket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json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ssl</a:t>
            </a:r>
            <a:endParaRPr lang="en-US" altLang="zh-CN" b="1" dirty="0">
              <a:solidFill>
                <a:srgbClr val="FF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urllib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parse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quote_plus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request_text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"""\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GET </a:t>
            </a:r>
            <a:r>
              <a:rPr lang="en-US" altLang="zh-CN" b="1" dirty="0">
                <a:solidFill>
                  <a:srgbClr val="FF8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/maps/</a:t>
            </a:r>
            <a:r>
              <a:rPr lang="en-US" altLang="zh-CN" b="1" dirty="0" err="1">
                <a:solidFill>
                  <a:srgbClr val="FF8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api</a:t>
            </a:r>
            <a:r>
              <a:rPr lang="en-US" altLang="zh-CN" b="1" dirty="0">
                <a:solidFill>
                  <a:srgbClr val="FF8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/geocode/</a:t>
            </a:r>
            <a:r>
              <a:rPr lang="en-US" altLang="zh-CN" b="1" dirty="0" err="1">
                <a:solidFill>
                  <a:srgbClr val="FF8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json?address</a:t>
            </a:r>
            <a:r>
              <a:rPr lang="en-US" altLang="zh-CN" b="1" dirty="0">
                <a:solidFill>
                  <a:srgbClr val="FF8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={}&amp;sensor=</a:t>
            </a:r>
            <a:r>
              <a:rPr lang="en-US" altLang="zh-CN" b="1" dirty="0" err="1">
                <a:solidFill>
                  <a:srgbClr val="FF8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false&amp;key</a:t>
            </a:r>
            <a:r>
              <a:rPr lang="en-US" altLang="zh-CN" b="1" dirty="0">
                <a:solidFill>
                  <a:srgbClr val="FF8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=AIzaSyA2kD-1eTdVJoRt_7ovvFLpOGYh6fkatDE</a:t>
            </a:r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HTTP/1.1\r\n\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Host: </a:t>
            </a:r>
            <a:r>
              <a:rPr lang="en-US" altLang="zh-CN" b="1" dirty="0" err="1">
                <a:solidFill>
                  <a:srgbClr val="FF8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maps.googleapis.com</a:t>
            </a:r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User-Agent: HDU Network Programming Class\r\n\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Connection: close\r\n\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""”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HOST = "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maps.googleapis.com</a:t>
            </a:r>
            <a:r>
              <a:rPr lang="en-US" altLang="zh-CN" b="1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"</a:t>
            </a:r>
            <a:endParaRPr lang="en-US" altLang="zh-CN" b="1" dirty="0">
              <a:solidFill>
                <a:srgbClr val="FF000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PORT = 443</a:t>
            </a:r>
            <a:endParaRPr lang="en-US" altLang="zh-CN" b="1" dirty="0">
              <a:solidFill>
                <a:srgbClr val="FF000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55454"/>
          </a:xfrm>
        </p:spPr>
        <p:txBody>
          <a:bodyPr/>
          <a:lstStyle/>
          <a:p>
            <a:r>
              <a:rPr lang="en-US" altLang="zh-CN" sz="2400" dirty="0"/>
              <a:t>Ex4: Directly use socket to communicate with Google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15516" y="1033268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geocode4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context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ssl.SSLContext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(ssl.PROTOCOL_TLSv1)</a:t>
            </a:r>
            <a:endParaRPr lang="en-US" altLang="zh-CN" b="1" dirty="0">
              <a:solidFill>
                <a:srgbClr val="00000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sock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socket.socket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socket.AF_INET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socket.SOCK_STREAM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s_sock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context.wrap_socket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(sock,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server_hostname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=HOST)</a:t>
            </a:r>
            <a:endParaRPr lang="en-US" altLang="zh-CN" b="1" dirty="0">
              <a:solidFill>
                <a:srgbClr val="00000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s_sock.connect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((HOST, 443))</a:t>
            </a:r>
            <a:endParaRPr lang="en-US" altLang="zh-CN" b="1" dirty="0">
              <a:solidFill>
                <a:srgbClr val="00000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request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request_text.format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quote_plus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(address))</a:t>
            </a:r>
            <a:endParaRPr lang="en-US" altLang="zh-CN" b="1" dirty="0">
              <a:solidFill>
                <a:srgbClr val="00000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s_sock.send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request.encode</a:t>
            </a:r>
            <a:r>
              <a:rPr lang="en-US" altLang="zh-CN" b="1" dirty="0">
                <a:solidFill>
                  <a:srgbClr val="00000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('ascii'))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raw_reply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b''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True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    more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s_sock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recv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4096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not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more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break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raw_reply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+=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more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s_sock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close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reply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raw_reply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decode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'utf-8'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reply_arr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reply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split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"\r\n\r\n"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json_res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json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loads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reply_arr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[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json_res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'results'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'geometry'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'location'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]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__name__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==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'__main__'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print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geocode4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'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hangzhou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dianzi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 university'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609020205090404" pitchFamily="49" charset="0"/>
                <a:cs typeface="Courier New" panose="020706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526" y="980728"/>
            <a:ext cx="8646948" cy="38164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67" y="1196752"/>
            <a:ext cx="8648866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20688"/>
            <a:ext cx="7979964" cy="538982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161160"/>
            <a:ext cx="8229600" cy="50966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1360704"/>
            <a:ext cx="8626485" cy="413659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Layer by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Protocol stack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Geocoding API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pygeocoder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URL</a:t>
            </a:r>
            <a:r>
              <a:rPr lang="zh-CN" altLang="en-US" sz="2400" dirty="0"/>
              <a:t>：</a:t>
            </a:r>
            <a:r>
              <a:rPr lang="en-US" altLang="zh-CN" sz="2400" dirty="0"/>
              <a:t>Request, identifies documents that can be obtained over HTTP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HTTP Layer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http.client</a:t>
            </a:r>
            <a:r>
              <a:rPr lang="en-US" altLang="zh-CN" sz="2400" dirty="0"/>
              <a:t>, Support for document-oriented commands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TCP/IP Socket</a:t>
            </a:r>
            <a:r>
              <a:rPr lang="zh-CN" altLang="en-US" sz="2400" dirty="0"/>
              <a:t>：</a:t>
            </a:r>
            <a:r>
              <a:rPr lang="en-US" altLang="zh-CN" sz="2400" dirty="0"/>
              <a:t>Handling only the transmission and reception of byte strings</a:t>
            </a:r>
            <a:endParaRPr lang="en-US" altLang="zh-CN" sz="2400" dirty="0"/>
          </a:p>
          <a:p>
            <a:r>
              <a:rPr lang="en-US" altLang="zh-CN" sz="2400" u="sng" dirty="0"/>
              <a:t>Each layer uses the functionality provided by the underlying protocol and provides services to the upper layer at the same time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/>
              <a:t>1.1</a:t>
            </a:r>
            <a:r>
              <a:rPr lang="en-US" altLang="zh-CN" sz="4800" dirty="0"/>
              <a:t> </a:t>
            </a:r>
            <a:r>
              <a:rPr lang="en-US" altLang="zh-CN" sz="4000" dirty="0"/>
              <a:t>Basics: protocol stacks and libraries</a:t>
            </a:r>
            <a:endParaRPr lang="en-US" altLang="zh-CN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Protocol stack: complex network services are built on simple network services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Layer by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As the communication protocol used becomes more and more low-level, the quality of the program also drops significantly.</a:t>
            </a:r>
            <a:endParaRPr lang="en-US" altLang="zh-CN" dirty="0"/>
          </a:p>
          <a:p>
            <a:r>
              <a:rPr lang="en-US" altLang="zh-CN" dirty="0"/>
              <a:t>High-level protocols hide the underlying network details</a:t>
            </a:r>
            <a:endParaRPr lang="en-US" altLang="zh-CN" dirty="0"/>
          </a:p>
          <a:p>
            <a:r>
              <a:rPr lang="en-US" altLang="zh-CN" dirty="0"/>
              <a:t>Under Socket API Layer: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、</a:t>
            </a:r>
            <a:r>
              <a:rPr lang="en-US" altLang="zh-CN" dirty="0"/>
              <a:t>UDP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endParaRPr lang="en-US" altLang="zh-CN" dirty="0"/>
          </a:p>
          <a:p>
            <a:pPr lvl="1"/>
            <a:r>
              <a:rPr lang="en-US" altLang="zh-CN" dirty="0"/>
              <a:t>Link layer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Coding and decoding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162" y="1052736"/>
            <a:ext cx="8229600" cy="5112568"/>
          </a:xfrm>
        </p:spPr>
        <p:txBody>
          <a:bodyPr/>
          <a:lstStyle/>
          <a:p>
            <a:r>
              <a:rPr lang="en-US" altLang="zh-CN" sz="2400" dirty="0"/>
              <a:t>byte</a:t>
            </a:r>
            <a:endParaRPr lang="en-US" altLang="zh-CN" sz="2400" dirty="0"/>
          </a:p>
          <a:p>
            <a:pPr lvl="1"/>
            <a:r>
              <a:rPr lang="en-US" altLang="zh-CN" sz="2000" dirty="0"/>
              <a:t>Consists of a sequence of 8-bit binary numbers</a:t>
            </a:r>
            <a:endParaRPr lang="en-US" altLang="zh-CN" sz="2000" dirty="0"/>
          </a:p>
          <a:p>
            <a:r>
              <a:rPr lang="en-US" altLang="zh-CN" sz="2400" dirty="0"/>
              <a:t>character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Ansi</a:t>
            </a:r>
            <a:r>
              <a:rPr lang="en-US" altLang="zh-CN" sz="2000" dirty="0"/>
              <a:t> (ASCII</a:t>
            </a:r>
            <a:r>
              <a:rPr lang="zh-CN" altLang="en-US" sz="2000" dirty="0"/>
              <a:t>、</a:t>
            </a:r>
            <a:r>
              <a:rPr lang="en-US" altLang="zh-CN" sz="2000" dirty="0"/>
              <a:t>GBK)</a:t>
            </a:r>
            <a:endParaRPr lang="en-US" altLang="zh-CN" sz="2000" dirty="0"/>
          </a:p>
          <a:p>
            <a:pPr lvl="1"/>
            <a:r>
              <a:rPr lang="en-US" altLang="zh-CN" sz="2000" dirty="0"/>
              <a:t>Unicode</a:t>
            </a:r>
            <a:endParaRPr lang="en-US" altLang="zh-CN" sz="2000" dirty="0"/>
          </a:p>
          <a:p>
            <a:pPr lvl="1"/>
            <a:r>
              <a:rPr lang="en-US" altLang="zh-CN" sz="2000" dirty="0"/>
              <a:t>Utf8</a:t>
            </a:r>
            <a:endParaRPr lang="en-US" altLang="zh-CN" sz="2000" dirty="0"/>
          </a:p>
          <a:p>
            <a:r>
              <a:rPr lang="en-US" altLang="zh-CN" sz="2400" dirty="0"/>
              <a:t>encoding</a:t>
            </a:r>
            <a:endParaRPr lang="en-US" altLang="zh-CN" sz="2400" dirty="0"/>
          </a:p>
          <a:p>
            <a:pPr lvl="1"/>
            <a:r>
              <a:rPr lang="en-US" altLang="zh-CN" sz="2000" dirty="0"/>
              <a:t>Convert a string to a binary string according to the specified character encoding</a:t>
            </a:r>
            <a:endParaRPr lang="en-US" altLang="zh-CN" sz="2000" dirty="0"/>
          </a:p>
          <a:p>
            <a:r>
              <a:rPr lang="en-US" altLang="zh-CN" sz="2400" dirty="0"/>
              <a:t>decoding</a:t>
            </a:r>
            <a:endParaRPr lang="en-US" altLang="zh-CN" sz="2400" dirty="0"/>
          </a:p>
          <a:p>
            <a:pPr lvl="1"/>
            <a:r>
              <a:rPr lang="en-US" altLang="zh-CN" sz="2000" dirty="0"/>
              <a:t>Convert a binary string to a string according to the specified character encoding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444" y="380868"/>
            <a:ext cx="6263373" cy="573869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77925"/>
            <a:ext cx="9144000" cy="41805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IP</a:t>
            </a:r>
            <a:r>
              <a:rPr lang="zh-CN" altLang="en-US" dirty="0"/>
              <a:t>地址与域名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162" y="1052736"/>
            <a:ext cx="8229600" cy="5112568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个字节，</a:t>
            </a:r>
            <a:r>
              <a:rPr lang="en-US" altLang="zh-CN" dirty="0"/>
              <a:t>32</a:t>
            </a:r>
            <a:r>
              <a:rPr lang="zh-CN" altLang="en-US" dirty="0"/>
              <a:t>位数，</a:t>
            </a: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210.32.32.1</a:t>
            </a:r>
            <a:endParaRPr lang="en-US" altLang="zh-CN" dirty="0"/>
          </a:p>
          <a:p>
            <a:pPr lvl="1"/>
            <a:r>
              <a:rPr lang="zh-CN" altLang="en-US" dirty="0"/>
              <a:t>私有子网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10.</a:t>
            </a:r>
            <a:r>
              <a:rPr lang="zh-CN" altLang="en-US" dirty="0"/>
              <a:t>*</a:t>
            </a:r>
            <a:r>
              <a:rPr lang="en-US" altLang="zh-CN" dirty="0"/>
              <a:t>.*.*</a:t>
            </a:r>
            <a:r>
              <a:rPr lang="zh-CN" altLang="en-US" dirty="0"/>
              <a:t>， </a:t>
            </a:r>
            <a:r>
              <a:rPr lang="en-US" altLang="zh-CN" dirty="0"/>
              <a:t>172.16-31.</a:t>
            </a:r>
            <a:r>
              <a:rPr lang="zh-CN" altLang="en-US" dirty="0"/>
              <a:t>*</a:t>
            </a:r>
            <a:r>
              <a:rPr lang="en-US" altLang="zh-CN" dirty="0"/>
              <a:t>.*</a:t>
            </a:r>
            <a:r>
              <a:rPr lang="zh-CN" altLang="en-US" dirty="0"/>
              <a:t>，</a:t>
            </a:r>
            <a:r>
              <a:rPr lang="en-US" altLang="zh-CN" dirty="0"/>
              <a:t>192.168.</a:t>
            </a:r>
            <a:r>
              <a:rPr lang="zh-CN" altLang="en-US" dirty="0"/>
              <a:t>*</a:t>
            </a:r>
            <a:r>
              <a:rPr lang="en-US" altLang="zh-CN" dirty="0"/>
              <a:t>.*</a:t>
            </a:r>
            <a:endParaRPr lang="en-US" altLang="zh-CN" dirty="0"/>
          </a:p>
          <a:p>
            <a:pPr lvl="1"/>
            <a:r>
              <a:rPr lang="zh-CN" altLang="en-US" dirty="0"/>
              <a:t>环回地址：</a:t>
            </a:r>
            <a:r>
              <a:rPr lang="en-US" altLang="zh-CN" dirty="0"/>
              <a:t>127.</a:t>
            </a:r>
            <a:r>
              <a:rPr lang="zh-CN" altLang="en-US" dirty="0"/>
              <a:t>*</a:t>
            </a:r>
            <a:r>
              <a:rPr lang="en-US" altLang="zh-CN" dirty="0"/>
              <a:t>.*.*</a:t>
            </a:r>
            <a:endParaRPr lang="en-US" altLang="zh-CN" dirty="0"/>
          </a:p>
          <a:p>
            <a:r>
              <a:rPr lang="zh-CN" altLang="en-US" dirty="0"/>
              <a:t>域名（主机名）</a:t>
            </a:r>
            <a:endParaRPr lang="en-US" altLang="zh-CN" dirty="0"/>
          </a:p>
          <a:p>
            <a:pPr lvl="1"/>
            <a:r>
              <a:rPr lang="zh-CN" altLang="en-US" dirty="0"/>
              <a:t>便于记忆，</a:t>
            </a: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>
                <a:hlinkClick r:id="rId1"/>
              </a:rPr>
              <a:t>www.hdu.edu.cn</a:t>
            </a:r>
            <a:endParaRPr lang="en-US" altLang="zh-CN" dirty="0"/>
          </a:p>
          <a:p>
            <a:r>
              <a:rPr lang="zh-CN" altLang="en-US" dirty="0"/>
              <a:t>转换</a:t>
            </a:r>
            <a:endParaRPr lang="en-US" altLang="zh-CN" dirty="0"/>
          </a:p>
          <a:p>
            <a:pPr lvl="1"/>
            <a:r>
              <a:rPr lang="en-US" altLang="zh-CN" dirty="0" err="1"/>
              <a:t>socket.gethostbyname</a:t>
            </a:r>
            <a:r>
              <a:rPr lang="en-US" altLang="zh-CN" dirty="0"/>
              <a:t>()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589" y="1090365"/>
            <a:ext cx="7870821" cy="50405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98265" y="2354829"/>
            <a:ext cx="7147471" cy="748754"/>
            <a:chOff x="998265" y="2131309"/>
            <a:chExt cx="7147471" cy="74875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3041327" y="2131309"/>
              <a:ext cx="3061351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Thank you!</a:t>
              </a:r>
              <a:endPara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55" y="308691"/>
            <a:ext cx="1810890" cy="438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52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OSI Model</a:t>
            </a:r>
            <a:endParaRPr lang="zh-CN" altLang="en-US" dirty="0"/>
          </a:p>
        </p:txBody>
      </p:sp>
      <p:pic>
        <p:nvPicPr>
          <p:cNvPr id="1026" name="Picture 2" descr="https://blogs.bmc.com/wp-content/uploads/2018/06/osi-model-7-layers-804x102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985980"/>
            <a:ext cx="4392488" cy="55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805408"/>
          </a:xfrm>
        </p:spPr>
        <p:txBody>
          <a:bodyPr/>
          <a:lstStyle/>
          <a:p>
            <a:r>
              <a:rPr lang="en-US" altLang="zh-CN" dirty="0"/>
              <a:t>TCP/IP Model</a:t>
            </a:r>
            <a:endParaRPr lang="zh-CN" altLang="en-US" dirty="0"/>
          </a:p>
        </p:txBody>
      </p:sp>
      <p:pic>
        <p:nvPicPr>
          <p:cNvPr id="2050" name="Picture 2" descr="TCP/IP mode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3222"/>
            <a:ext cx="8229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Network Programming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/>
              <a:t>Python Library</a:t>
            </a:r>
            <a:endParaRPr lang="en-US" altLang="zh-CN" sz="2400" dirty="0"/>
          </a:p>
          <a:p>
            <a:pPr lvl="1"/>
            <a:r>
              <a:rPr lang="en-US" altLang="zh-CN" sz="2000" dirty="0"/>
              <a:t>Includes Python's built-in standard library and third-party libraries to resolve the network communication protocol to be used</a:t>
            </a:r>
            <a:endParaRPr lang="en-US" altLang="zh-CN" sz="2000" dirty="0"/>
          </a:p>
          <a:p>
            <a:r>
              <a:rPr lang="en-US" altLang="zh-CN" sz="2400" dirty="0"/>
              <a:t>Network Programming</a:t>
            </a:r>
            <a:endParaRPr lang="en-US" altLang="zh-CN" sz="2400" dirty="0"/>
          </a:p>
          <a:p>
            <a:pPr lvl="1"/>
            <a:r>
              <a:rPr lang="en-US" altLang="zh-CN" sz="2000" dirty="0"/>
              <a:t>Select and use a library that already supports the required network operations</a:t>
            </a:r>
            <a:endParaRPr lang="en-US" altLang="zh-CN" sz="2000" dirty="0"/>
          </a:p>
          <a:p>
            <a:pPr lvl="1"/>
            <a:r>
              <a:rPr lang="en-US" altLang="zh-CN" sz="2000" dirty="0"/>
              <a:t>Python provides a number of libraries that support network operations (</a:t>
            </a:r>
            <a:r>
              <a:rPr lang="en-US" altLang="zh-CN" sz="2000" b="1" dirty="0"/>
              <a:t>built-in and third-party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en-US" altLang="zh-CN" sz="2000" dirty="0"/>
              <a:t>For specific network protocols, please refer to the "</a:t>
            </a:r>
            <a:r>
              <a:rPr lang="en-US" altLang="zh-CN" sz="2000" b="1" dirty="0" err="1"/>
              <a:t>Kelai</a:t>
            </a:r>
            <a:r>
              <a:rPr lang="en-US" altLang="zh-CN" sz="2000" b="1" dirty="0"/>
              <a:t> Network Communication Protocol Diagram</a:t>
            </a:r>
            <a:r>
              <a:rPr lang="en-US" altLang="zh-CN" sz="2000" dirty="0"/>
              <a:t>”</a:t>
            </a:r>
            <a:endParaRPr lang="en-US" altLang="zh-CN" sz="2000" dirty="0"/>
          </a:p>
          <a:p>
            <a:pPr lvl="1"/>
            <a:r>
              <a:rPr lang="en-US" altLang="zh-CN" sz="2000" dirty="0"/>
              <a:t>Use network tools such as </a:t>
            </a:r>
            <a:r>
              <a:rPr lang="en-US" altLang="zh-CN" sz="2000" b="1" dirty="0"/>
              <a:t>Wireshark</a:t>
            </a:r>
            <a:endParaRPr lang="en-US" altLang="zh-CN" sz="2000" b="1" dirty="0"/>
          </a:p>
          <a:p>
            <a:pPr lvl="1"/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b9b9b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b9b9b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Example: Geographic Information Acquisition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Find web services that provide geographic information (longitude and latitude)</a:t>
            </a:r>
            <a:endParaRPr lang="en-US" altLang="zh-CN" dirty="0"/>
          </a:p>
          <a:p>
            <a:pPr lvl="1"/>
            <a:r>
              <a:rPr lang="en-US" altLang="zh-CN" dirty="0"/>
              <a:t>Google geographic information service</a:t>
            </a:r>
            <a:endParaRPr lang="en-US" altLang="zh-CN" dirty="0"/>
          </a:p>
          <a:p>
            <a:pPr lvl="1"/>
            <a:r>
              <a:rPr lang="en-US" altLang="zh-CN" dirty="0"/>
              <a:t>Baidu Map API</a:t>
            </a:r>
            <a:endParaRPr lang="en-US" altLang="zh-CN" dirty="0"/>
          </a:p>
          <a:p>
            <a:pPr lvl="1"/>
            <a:r>
              <a:rPr lang="en-US" altLang="zh-CN" dirty="0"/>
              <a:t>Bing Maps API</a:t>
            </a:r>
            <a:endParaRPr lang="en-US" altLang="zh-CN" dirty="0"/>
          </a:p>
          <a:p>
            <a:r>
              <a:rPr lang="en-US" altLang="zh-CN" dirty="0"/>
              <a:t>Google Geocoding protocol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https://pypi.python.org/</a:t>
            </a:r>
            <a:endParaRPr lang="en-US" altLang="zh-CN" dirty="0"/>
          </a:p>
          <a:p>
            <a:pPr lvl="1"/>
            <a:r>
              <a:rPr lang="en-US" altLang="zh-CN" dirty="0" err="1"/>
              <a:t>pygeocoder</a:t>
            </a:r>
            <a:endParaRPr lang="en-US" altLang="zh-CN" dirty="0"/>
          </a:p>
          <a:p>
            <a:pPr lvl="1"/>
            <a:r>
              <a:rPr lang="en-US" altLang="zh-CN" dirty="0"/>
              <a:t>Google Map API</a:t>
            </a:r>
            <a:r>
              <a:rPr lang="zh-CN" altLang="en-US" dirty="0"/>
              <a:t>：</a:t>
            </a:r>
            <a:r>
              <a:rPr lang="en-US" altLang="zh-CN" dirty="0"/>
              <a:t>maps.googleapis.com</a:t>
            </a:r>
            <a:r>
              <a:rPr lang="zh-CN" altLang="en-US" dirty="0"/>
              <a:t>改为</a:t>
            </a:r>
            <a:r>
              <a:rPr lang="en-US" altLang="zh-CN" dirty="0" err="1"/>
              <a:t>ditu.google.cn</a:t>
            </a:r>
            <a:r>
              <a:rPr lang="zh-CN" altLang="en-US" dirty="0"/>
              <a:t>（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2019.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Third-party Lib: </a:t>
            </a:r>
            <a:r>
              <a:rPr lang="en-US" altLang="zh-CN" dirty="0" err="1"/>
              <a:t>pygeocoder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https://pypi.org/project/pygeocoder/</a:t>
            </a:r>
            <a:endParaRPr lang="en-US" altLang="zh-CN" dirty="0"/>
          </a:p>
          <a:p>
            <a:r>
              <a:rPr lang="en-US" altLang="zh-CN" dirty="0"/>
              <a:t>pip install </a:t>
            </a:r>
            <a:r>
              <a:rPr lang="en-US" altLang="zh-CN" dirty="0" err="1"/>
              <a:t>pygeocoder</a:t>
            </a:r>
            <a:endParaRPr lang="en-US" altLang="zh-CN" dirty="0"/>
          </a:p>
          <a:p>
            <a:r>
              <a:rPr lang="en-US" altLang="zh-CN" dirty="0"/>
              <a:t>Change the URL of </a:t>
            </a:r>
            <a:r>
              <a:rPr lang="en-US" altLang="zh-CN" dirty="0" err="1"/>
              <a:t>pygeocoder.py</a:t>
            </a:r>
            <a:r>
              <a:rPr lang="en-US" altLang="zh-CN" dirty="0"/>
              <a:t>  in Lib\site-packages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Third-party Lib: </a:t>
            </a:r>
            <a:r>
              <a:rPr lang="en-US" altLang="zh-CN" dirty="0" err="1"/>
              <a:t>pygeocoder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1620588"/>
            <a:ext cx="7124700" cy="1422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71590"/>
            <a:ext cx="6959600" cy="162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148990"/>
            <a:ext cx="6743700" cy="368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7702</Words>
  <Application>WPS 文字</Application>
  <PresentationFormat>On-screen Show (4:3)</PresentationFormat>
  <Paragraphs>298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SimSun</vt:lpstr>
      <vt:lpstr>Wingdings</vt:lpstr>
      <vt:lpstr>Microsoft YaHei</vt:lpstr>
      <vt:lpstr>汉仪旗黑</vt:lpstr>
      <vt:lpstr>Courier New</vt:lpstr>
      <vt:lpstr>Times New Roman</vt:lpstr>
      <vt:lpstr>Calibri</vt:lpstr>
      <vt:lpstr>Helvetica Neue</vt:lpstr>
      <vt:lpstr>Microsoft YaHei</vt:lpstr>
      <vt:lpstr>Arial Unicode MS</vt:lpstr>
      <vt:lpstr>汉仪书宋二KW</vt:lpstr>
      <vt:lpstr>SimSun</vt:lpstr>
      <vt:lpstr>Office 主题</vt:lpstr>
      <vt:lpstr>Network Programming in Python</vt:lpstr>
      <vt:lpstr>PowerPoint 演示文稿</vt:lpstr>
      <vt:lpstr>1.1 Basics: protocol stacks and libraries</vt:lpstr>
      <vt:lpstr>OSI Model</vt:lpstr>
      <vt:lpstr>TCP/IP Model</vt:lpstr>
      <vt:lpstr>Python Network Programming</vt:lpstr>
      <vt:lpstr>Example: Geographic Information Acquisition</vt:lpstr>
      <vt:lpstr>Third-party Lib: pygeocoder</vt:lpstr>
      <vt:lpstr>Third-party Lib: pygeocoder</vt:lpstr>
      <vt:lpstr>Ex1: Use pygeocoder to get geo info.</vt:lpstr>
      <vt:lpstr>1.2 Application Layer</vt:lpstr>
      <vt:lpstr>Ex2: Get location information using the Requests library</vt:lpstr>
      <vt:lpstr>Ex2: Get location information using the Requests library</vt:lpstr>
      <vt:lpstr>PowerPoint 演示文稿</vt:lpstr>
      <vt:lpstr>1.3 Use of the protocal</vt:lpstr>
      <vt:lpstr>Ex3: Get location information using a library such as http.client</vt:lpstr>
      <vt:lpstr>Ex3: Get location information using a library such as http.client</vt:lpstr>
      <vt:lpstr>PowerPoint 演示文稿</vt:lpstr>
      <vt:lpstr>1.4 Socket completes the original HTTP network session</vt:lpstr>
      <vt:lpstr>Ex4: Directly use socket to communicate with Google</vt:lpstr>
      <vt:lpstr>Ex4: Directly use socket to communicate with Google</vt:lpstr>
      <vt:lpstr>Ex4: Directly use socket to communicate with Google</vt:lpstr>
      <vt:lpstr>Ex4: Directly use socket to communicate with Google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1.5 Layer by layer</vt:lpstr>
      <vt:lpstr>1.5 Layer by layer</vt:lpstr>
      <vt:lpstr>1.6 Coding and decoding</vt:lpstr>
      <vt:lpstr>PowerPoint 演示文稿</vt:lpstr>
      <vt:lpstr>PowerPoint 演示文稿</vt:lpstr>
      <vt:lpstr>1.7 IP地址与域名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W</dc:creator>
  <cp:lastModifiedBy>Wintone</cp:lastModifiedBy>
  <cp:revision>477</cp:revision>
  <cp:lastPrinted>2024-09-29T01:41:31Z</cp:lastPrinted>
  <dcterms:created xsi:type="dcterms:W3CDTF">2024-09-29T01:41:31Z</dcterms:created>
  <dcterms:modified xsi:type="dcterms:W3CDTF">2024-09-29T01:41:31Z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D01F20E6EE02BA705B42406567C4A19B_42</vt:lpwstr>
  </property>
</Properties>
</file>