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39"/>
  </p:handoutMasterIdLst>
  <p:sldIdLst>
    <p:sldId id="617" r:id="rId3"/>
    <p:sldId id="618" r:id="rId5"/>
    <p:sldId id="819" r:id="rId6"/>
    <p:sldId id="888" r:id="rId7"/>
    <p:sldId id="891" r:id="rId8"/>
    <p:sldId id="890" r:id="rId9"/>
    <p:sldId id="900" r:id="rId10"/>
    <p:sldId id="889" r:id="rId11"/>
    <p:sldId id="894" r:id="rId12"/>
    <p:sldId id="892" r:id="rId13"/>
    <p:sldId id="893" r:id="rId14"/>
    <p:sldId id="901" r:id="rId15"/>
    <p:sldId id="902" r:id="rId16"/>
    <p:sldId id="837" r:id="rId17"/>
    <p:sldId id="838" r:id="rId18"/>
    <p:sldId id="841" r:id="rId19"/>
    <p:sldId id="842" r:id="rId20"/>
    <p:sldId id="843" r:id="rId21"/>
    <p:sldId id="911" r:id="rId22"/>
    <p:sldId id="907" r:id="rId23"/>
    <p:sldId id="912" r:id="rId24"/>
    <p:sldId id="909" r:id="rId25"/>
    <p:sldId id="908" r:id="rId26"/>
    <p:sldId id="910" r:id="rId27"/>
    <p:sldId id="851" r:id="rId28"/>
    <p:sldId id="895" r:id="rId29"/>
    <p:sldId id="913" r:id="rId30"/>
    <p:sldId id="904" r:id="rId31"/>
    <p:sldId id="903" r:id="rId32"/>
    <p:sldId id="905" r:id="rId33"/>
    <p:sldId id="896" r:id="rId34"/>
    <p:sldId id="897" r:id="rId35"/>
    <p:sldId id="906" r:id="rId36"/>
    <p:sldId id="898" r:id="rId37"/>
    <p:sldId id="899" r:id="rId38"/>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79" autoAdjust="0"/>
    <p:restoredTop sz="79320" autoAdjust="0"/>
  </p:normalViewPr>
  <p:slideViewPr>
    <p:cSldViewPr>
      <p:cViewPr varScale="1">
        <p:scale>
          <a:sx n="100" d="100"/>
          <a:sy n="100" d="100"/>
        </p:scale>
        <p:origin x="196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54" y="-114"/>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3C1BE59-F48B-4CBC-9FAA-3C3130B798EB}" type="datetimeFigureOut">
              <a:rPr lang="en-US" smtClean="0"/>
            </a:fld>
            <a:endParaRPr 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AFCAB6E-F72B-438E-883A-7A99F5B9CC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99CD6D-5148-46E0-9776-151D61BDCD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4CC24F5-A788-47C9-B7EB-644CDC60A3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电源插座；窝，穴；牙槽</a:t>
            </a:r>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Application Programming Interface</a:t>
            </a:r>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fld id="{469FE460-492D-431B-99E6-AA4D3A0D33C3}" type="datetime1">
              <a:rPr lang="zh-CN" altLang="en-US"/>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1311375-D419-4507-BAF6-48AB11C5502E}"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5" name="直接连接符 4"/>
          <p:cNvCxnSpPr/>
          <p:nvPr userDrawn="1"/>
        </p:nvCxnSpPr>
        <p:spPr>
          <a:xfrm flipH="1">
            <a:off x="0" y="6741460"/>
            <a:ext cx="9107360" cy="0"/>
          </a:xfrm>
          <a:prstGeom prst="line">
            <a:avLst/>
          </a:prstGeom>
          <a:ln w="3175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7452400" y="6741460"/>
            <a:ext cx="1691600" cy="0"/>
          </a:xfrm>
          <a:prstGeom prst="line">
            <a:avLst/>
          </a:prstGeom>
          <a:ln w="317500">
            <a:solidFill>
              <a:srgbClr val="004BA6"/>
            </a:solidFill>
          </a:ln>
        </p:spPr>
        <p:style>
          <a:lnRef idx="1">
            <a:schemeClr val="accent1"/>
          </a:lnRef>
          <a:fillRef idx="0">
            <a:schemeClr val="accent1"/>
          </a:fillRef>
          <a:effectRef idx="0">
            <a:schemeClr val="accent1"/>
          </a:effectRef>
          <a:fontRef idx="minor">
            <a:schemeClr val="tx1"/>
          </a:fontRef>
        </p:style>
      </p:cxnSp>
      <p:sp>
        <p:nvSpPr>
          <p:cNvPr id="12" name="标题 11"/>
          <p:cNvSpPr>
            <a:spLocks noGrp="1"/>
          </p:cNvSpPr>
          <p:nvPr userDrawn="1">
            <p:ph type="title"/>
          </p:nvPr>
        </p:nvSpPr>
        <p:spPr>
          <a:xfrm>
            <a:off x="274321" y="260560"/>
            <a:ext cx="8412479" cy="704517"/>
          </a:xfrm>
        </p:spPr>
        <p:txBody>
          <a:bodyPr>
            <a:noAutofit/>
          </a:bodyPr>
          <a:lstStyle>
            <a:lvl1pPr algn="l">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grpSp>
        <p:nvGrpSpPr>
          <p:cNvPr id="19" name="组合 18"/>
          <p:cNvGrpSpPr/>
          <p:nvPr userDrawn="1"/>
        </p:nvGrpSpPr>
        <p:grpSpPr>
          <a:xfrm>
            <a:off x="274321" y="980660"/>
            <a:ext cx="8595360" cy="0"/>
            <a:chOff x="274321" y="933797"/>
            <a:chExt cx="8595360" cy="0"/>
          </a:xfrm>
        </p:grpSpPr>
        <p:cxnSp>
          <p:nvCxnSpPr>
            <p:cNvPr id="20" name="直接连接符 19"/>
            <p:cNvCxnSpPr/>
            <p:nvPr/>
          </p:nvCxnSpPr>
          <p:spPr>
            <a:xfrm flipV="1">
              <a:off x="274321" y="933797"/>
              <a:ext cx="859536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4321" y="933797"/>
              <a:ext cx="1493519" cy="0"/>
            </a:xfrm>
            <a:prstGeom prst="line">
              <a:avLst/>
            </a:prstGeom>
            <a:ln w="28575">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userDrawn="1"/>
        </p:nvSpPr>
        <p:spPr>
          <a:xfrm>
            <a:off x="-36640" y="6597440"/>
            <a:ext cx="2137379" cy="307777"/>
          </a:xfrm>
          <a:prstGeom prst="rect">
            <a:avLst/>
          </a:prstGeom>
          <a:noFill/>
        </p:spPr>
        <p:txBody>
          <a:bodyPr wrap="square" rtlCol="0" anchor="ctr">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Python</a:t>
            </a:r>
            <a:r>
              <a:rPr lang="zh-CN" altLang="en-US" sz="1400" b="1" dirty="0">
                <a:solidFill>
                  <a:schemeClr val="bg1"/>
                </a:solidFill>
                <a:latin typeface="微软雅黑" panose="020B0503020204020204" pitchFamily="34" charset="-122"/>
                <a:ea typeface="微软雅黑" panose="020B0503020204020204" pitchFamily="34" charset="-122"/>
              </a:rPr>
              <a:t>网络编程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Text Box 6"/>
          <p:cNvSpPr txBox="1">
            <a:spLocks noChangeArrowheads="1"/>
          </p:cNvSpPr>
          <p:nvPr userDrawn="1"/>
        </p:nvSpPr>
        <p:spPr bwMode="auto">
          <a:xfrm>
            <a:off x="8604560" y="6588878"/>
            <a:ext cx="504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a:solidFill>
                  <a:schemeClr val="tx1"/>
                </a:solidFill>
                <a:latin typeface="Arial" panose="020B0604020202090204" pitchFamily="34" charset="0"/>
                <a:ea typeface="宋体" panose="02010600030101010101" pitchFamily="2" charset="-122"/>
              </a:defRPr>
            </a:lvl1pPr>
            <a:lvl2pPr>
              <a:defRPr sz="2800">
                <a:solidFill>
                  <a:schemeClr val="tx1"/>
                </a:solidFill>
                <a:latin typeface="Arial" panose="020B0604020202090204" pitchFamily="34" charset="0"/>
                <a:ea typeface="宋体" panose="02010600030101010101" pitchFamily="2" charset="-122"/>
              </a:defRPr>
            </a:lvl2pPr>
            <a:lvl3pPr>
              <a:defRPr sz="2800">
                <a:solidFill>
                  <a:schemeClr val="tx1"/>
                </a:solidFill>
                <a:latin typeface="Arial" panose="020B0604020202090204" pitchFamily="34" charset="0"/>
                <a:ea typeface="宋体" panose="02010600030101010101" pitchFamily="2" charset="-122"/>
              </a:defRPr>
            </a:lvl3pPr>
            <a:lvl4pPr>
              <a:defRPr sz="2800">
                <a:solidFill>
                  <a:schemeClr val="tx1"/>
                </a:solidFill>
                <a:latin typeface="Arial" panose="020B0604020202090204" pitchFamily="34" charset="0"/>
                <a:ea typeface="宋体" panose="02010600030101010101" pitchFamily="2" charset="-122"/>
              </a:defRPr>
            </a:lvl4pPr>
            <a:lvl5pPr>
              <a:defRPr sz="2800">
                <a:solidFill>
                  <a:schemeClr val="tx1"/>
                </a:solidFill>
                <a:latin typeface="Arial" panose="020B0604020202090204" pitchFamily="34" charset="0"/>
                <a:ea typeface="宋体" panose="02010600030101010101" pitchFamily="2" charset="-122"/>
              </a:defRPr>
            </a:lvl5pPr>
            <a:lvl6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6pPr>
            <a:lvl7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7pPr>
            <a:lvl8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8pPr>
            <a:lvl9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9pPr>
          </a:lstStyle>
          <a:p>
            <a:pPr algn="ctr">
              <a:defRPr/>
            </a:pPr>
            <a:fld id="{27BBC160-10B6-4CBD-898D-1BD11151F33F}" type="slidenum">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2339690" y="6597440"/>
            <a:ext cx="4104570" cy="307777"/>
          </a:xfrm>
          <a:prstGeom prst="rect">
            <a:avLst/>
          </a:prstGeom>
          <a:noFill/>
        </p:spPr>
        <p:txBody>
          <a:bodyPr wrap="square" rtlCol="0" anchor="ct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杭州电子科技大学网络空间安全学院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7533433" y="6588877"/>
            <a:ext cx="1079142" cy="307777"/>
          </a:xfrm>
          <a:prstGeom prst="rect">
            <a:avLst/>
          </a:prstGeom>
        </p:spPr>
        <p:txBody>
          <a:bodyPr wrap="none" anchor="ctr">
            <a:spAutoFit/>
          </a:bodyPr>
          <a:lstStyle/>
          <a:p>
            <a:fld id="{530820CF-B880-4189-942D-D702A7CBA730}" type="datetimeFigureOut">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5.wmf"/><Relationship Id="rId1"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hyperlink" Target="https://www.jianshu.com/p/387018d663ad"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hyperlink" Target="https://erlerobotics.gitbooks.io/erle-robotics-python-gitbook-free/udp_and_tcp/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33235" y="308691"/>
            <a:ext cx="1810890" cy="438729"/>
          </a:xfrm>
          <a:prstGeom prst="rect">
            <a:avLst/>
          </a:prstGeom>
        </p:spPr>
      </p:pic>
      <p:sp>
        <p:nvSpPr>
          <p:cNvPr id="3" name="矩形 2"/>
          <p:cNvSpPr/>
          <p:nvPr/>
        </p:nvSpPr>
        <p:spPr>
          <a:xfrm>
            <a:off x="2049718" y="1577116"/>
            <a:ext cx="5044586" cy="1138773"/>
          </a:xfrm>
          <a:prstGeom prst="rect">
            <a:avLst/>
          </a:prstGeom>
        </p:spPr>
        <p:txBody>
          <a:bodyPr wrap="none" anchor="ctr">
            <a:spAutoFit/>
          </a:bodyPr>
          <a:lstStyle/>
          <a:p>
            <a:pPr algn="ctr"/>
            <a:endParaRPr lang="en-US" altLang="zh-CN" sz="2000" b="1" dirty="0"/>
          </a:p>
          <a:p>
            <a:pPr algn="ctr"/>
            <a:r>
              <a:rPr lang="en-US" altLang="zh-CN" sz="4800" b="1" dirty="0">
                <a:latin typeface="微软雅黑" panose="020B0503020204020204" pitchFamily="34" charset="-122"/>
                <a:ea typeface="微软雅黑" panose="020B0503020204020204" pitchFamily="34" charset="-122"/>
              </a:rPr>
              <a:t>Python </a:t>
            </a:r>
            <a:r>
              <a:rPr lang="zh-CN" altLang="en-US" sz="4800" b="1" dirty="0">
                <a:latin typeface="微软雅黑" panose="020B0503020204020204" pitchFamily="34" charset="-122"/>
                <a:ea typeface="微软雅黑" panose="020B0503020204020204" pitchFamily="34" charset="-122"/>
              </a:rPr>
              <a:t>网络编程</a:t>
            </a:r>
            <a:endParaRPr lang="zh-CN" altLang="en-US" sz="4800" b="1" dirty="0">
              <a:latin typeface="微软雅黑" panose="020B0503020204020204" pitchFamily="34" charset="-122"/>
              <a:ea typeface="微软雅黑" panose="020B0503020204020204" pitchFamily="34" charset="-122"/>
            </a:endParaRPr>
          </a:p>
        </p:txBody>
      </p:sp>
      <p:sp>
        <p:nvSpPr>
          <p:cNvPr id="4" name="矩形 3"/>
          <p:cNvSpPr/>
          <p:nvPr/>
        </p:nvSpPr>
        <p:spPr>
          <a:xfrm>
            <a:off x="3334247" y="3348281"/>
            <a:ext cx="2475358" cy="584775"/>
          </a:xfrm>
          <a:prstGeom prst="rect">
            <a:avLst/>
          </a:prstGeom>
        </p:spPr>
        <p:txBody>
          <a:bodyPr wrap="none" anchor="ctr">
            <a:spAutoFit/>
          </a:bodyPr>
          <a:lstStyle/>
          <a:p>
            <a:pPr algn="ctr"/>
            <a:r>
              <a:rPr lang="zh-CN" altLang="en-US" sz="3200" b="1" dirty="0">
                <a:latin typeface="微软雅黑" panose="020B0503020204020204" pitchFamily="34" charset="-122"/>
                <a:ea typeface="微软雅黑" panose="020B0503020204020204" pitchFamily="34" charset="-122"/>
              </a:rPr>
              <a:t>讲师</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胡伟通</a:t>
            </a:r>
            <a:endParaRPr lang="zh-CN" altLang="en-US" sz="3200" b="1" dirty="0">
              <a:latin typeface="微软雅黑" panose="020B0503020204020204" pitchFamily="34" charset="-122"/>
              <a:ea typeface="微软雅黑" panose="020B0503020204020204" pitchFamily="34" charset="-122"/>
            </a:endParaRPr>
          </a:p>
        </p:txBody>
      </p:sp>
      <p:sp>
        <p:nvSpPr>
          <p:cNvPr id="7" name="矩形 6"/>
          <p:cNvSpPr/>
          <p:nvPr/>
        </p:nvSpPr>
        <p:spPr>
          <a:xfrm>
            <a:off x="2733415" y="4305290"/>
            <a:ext cx="3677022" cy="707886"/>
          </a:xfrm>
          <a:prstGeom prst="rect">
            <a:avLst/>
          </a:prstGeom>
        </p:spPr>
        <p:txBody>
          <a:bodyPr wrap="square" anchor="ctr">
            <a:spAutoFit/>
          </a:bodyPr>
          <a:lstStyle/>
          <a:p>
            <a:pPr algn="ctr"/>
            <a:r>
              <a:rPr lang="en-US" altLang="zh-CN" sz="2000" dirty="0">
                <a:solidFill>
                  <a:schemeClr val="bg1">
                    <a:lumMod val="50000"/>
                  </a:schemeClr>
                </a:solidFill>
              </a:rPr>
              <a:t>School of Cyberspace</a:t>
            </a:r>
            <a:endParaRPr lang="en-US" altLang="zh-CN" sz="2000" dirty="0">
              <a:solidFill>
                <a:schemeClr val="bg1">
                  <a:lumMod val="50000"/>
                </a:schemeClr>
              </a:solidFill>
            </a:endParaRPr>
          </a:p>
          <a:p>
            <a:pPr algn="ctr"/>
            <a:r>
              <a:rPr lang="en-US" altLang="zh-CN" sz="2000" dirty="0">
                <a:solidFill>
                  <a:schemeClr val="bg1">
                    <a:lumMod val="50000"/>
                  </a:schemeClr>
                </a:solidFill>
              </a:rPr>
              <a:t>Hangzhou </a:t>
            </a:r>
            <a:r>
              <a:rPr lang="en-US" altLang="zh-CN" sz="2000" dirty="0" err="1">
                <a:solidFill>
                  <a:schemeClr val="bg1">
                    <a:lumMod val="50000"/>
                  </a:schemeClr>
                </a:solidFill>
              </a:rPr>
              <a:t>Dianzi</a:t>
            </a:r>
            <a:r>
              <a:rPr lang="en-US" altLang="zh-CN" sz="2000" dirty="0">
                <a:solidFill>
                  <a:schemeClr val="bg1">
                    <a:lumMod val="50000"/>
                  </a:schemeClr>
                </a:solidFill>
              </a:rPr>
              <a:t> University</a:t>
            </a:r>
            <a:endParaRPr lang="en-US" altLang="zh-CN" sz="2000" dirty="0">
              <a:solidFill>
                <a:schemeClr val="bg1">
                  <a:lumMod val="50000"/>
                </a:schemeClr>
              </a:solidFill>
            </a:endParaRPr>
          </a:p>
        </p:txBody>
      </p:sp>
      <p:sp>
        <p:nvSpPr>
          <p:cNvPr id="8" name="矩形 7"/>
          <p:cNvSpPr/>
          <p:nvPr/>
        </p:nvSpPr>
        <p:spPr>
          <a:xfrm>
            <a:off x="2286001" y="5373216"/>
            <a:ext cx="4572000" cy="706755"/>
          </a:xfrm>
          <a:prstGeom prst="rect">
            <a:avLst/>
          </a:prstGeom>
        </p:spPr>
        <p:txBody>
          <a:bodyPr>
            <a:spAutoFit/>
          </a:bodyPr>
          <a:lstStyle/>
          <a:p>
            <a:pPr algn="ctr"/>
            <a:r>
              <a:rPr lang="en-US" altLang="zh-CN" sz="2000" b="1" dirty="0"/>
              <a:t>2022-2023 Academic Year – 1st Semester</a:t>
            </a:r>
            <a:endParaRPr lang="en-US" altLang="zh-CN" sz="2000" b="1" dirty="0"/>
          </a:p>
          <a:p>
            <a:pPr algn="ctr"/>
            <a:r>
              <a:rPr lang="en-US" altLang="zh-CN" sz="2000" b="1" dirty="0"/>
              <a:t>September 2022</a:t>
            </a:r>
            <a:endParaRPr lang="zh-CN" altLang="en-US" sz="2000" b="1" dirty="0"/>
          </a:p>
        </p:txBody>
      </p:sp>
      <p:grpSp>
        <p:nvGrpSpPr>
          <p:cNvPr id="9" name="组合 8"/>
          <p:cNvGrpSpPr/>
          <p:nvPr/>
        </p:nvGrpSpPr>
        <p:grpSpPr>
          <a:xfrm>
            <a:off x="274321" y="893157"/>
            <a:ext cx="8595360" cy="0"/>
            <a:chOff x="274321" y="933797"/>
            <a:chExt cx="8595360" cy="0"/>
          </a:xfrm>
        </p:grpSpPr>
        <p:cxnSp>
          <p:nvCxnSpPr>
            <p:cNvPr id="10" name="直接连接符 9"/>
            <p:cNvCxnSpPr/>
            <p:nvPr/>
          </p:nvCxnSpPr>
          <p:spPr>
            <a:xfrm flipV="1">
              <a:off x="274321" y="933797"/>
              <a:ext cx="859536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74321" y="933797"/>
              <a:ext cx="1493519"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6" name="标题 5"/>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 </a:t>
            </a:r>
            <a:r>
              <a:rPr lang="zh-CN" altLang="en-US" dirty="0"/>
              <a:t>端口号</a:t>
            </a:r>
            <a:endParaRPr lang="zh-CN" altLang="en-US" dirty="0"/>
          </a:p>
        </p:txBody>
      </p:sp>
      <p:sp>
        <p:nvSpPr>
          <p:cNvPr id="51" name="Rectangle 3"/>
          <p:cNvSpPr txBox="1">
            <a:spLocks noChangeArrowheads="1"/>
          </p:cNvSpPr>
          <p:nvPr/>
        </p:nvSpPr>
        <p:spPr>
          <a:xfrm>
            <a:off x="467430" y="1274605"/>
            <a:ext cx="8281150" cy="30905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zh-CN" altLang="en-US" sz="2400" dirty="0"/>
              <a:t>端口就是区分哪个进程！</a:t>
            </a:r>
            <a:endParaRPr lang="en-US" altLang="zh-CN" sz="2400" dirty="0"/>
          </a:p>
          <a:p>
            <a:pPr marL="0" indent="0">
              <a:buNone/>
            </a:pPr>
            <a:endParaRPr lang="en-US" altLang="zh-CN" sz="1100" dirty="0"/>
          </a:p>
          <a:p>
            <a:r>
              <a:rPr lang="zh-CN" altLang="en-US" sz="2400" dirty="0"/>
              <a:t>例如：</a:t>
            </a:r>
            <a:endParaRPr lang="en-US" altLang="zh-CN" sz="2400" dirty="0"/>
          </a:p>
          <a:p>
            <a:pPr marL="0" indent="0">
              <a:buNone/>
            </a:pPr>
            <a:r>
              <a:rPr lang="en-US" altLang="zh-CN" sz="2400" dirty="0"/>
              <a:t>	house </a:t>
            </a:r>
            <a:r>
              <a:rPr lang="en-US" altLang="zh-CN" sz="2400" dirty="0" err="1"/>
              <a:t>adress</a:t>
            </a:r>
            <a:r>
              <a:rPr lang="en-US" altLang="zh-CN" sz="2400" dirty="0"/>
              <a:t> IP; room number: port </a:t>
            </a:r>
            <a:r>
              <a:rPr lang="zh-CN" altLang="en-US" sz="2400" dirty="0"/>
              <a:t>房间的门。</a:t>
            </a:r>
            <a:endParaRPr lang="en-US" altLang="zh-CN" sz="2400" dirty="0"/>
          </a:p>
          <a:p>
            <a:pPr marL="0" indent="0">
              <a:buNone/>
            </a:pPr>
            <a:endParaRPr lang="en-US" altLang="zh-CN" sz="1100" dirty="0"/>
          </a:p>
          <a:p>
            <a:r>
              <a:rPr lang="zh-CN" altLang="en-US" sz="2400" dirty="0"/>
              <a:t>端口可以有</a:t>
            </a:r>
            <a:r>
              <a:rPr lang="en-US" altLang="zh-CN" sz="2400" dirty="0"/>
              <a:t>65536</a:t>
            </a:r>
            <a:r>
              <a:rPr lang="zh-CN" altLang="en-US" sz="2400" dirty="0"/>
              <a:t>（</a:t>
            </a:r>
            <a:r>
              <a:rPr lang="en-US" altLang="zh-CN" sz="2400" dirty="0"/>
              <a:t>2</a:t>
            </a:r>
            <a:r>
              <a:rPr lang="zh-CN" altLang="en-US" sz="2400" dirty="0"/>
              <a:t>的</a:t>
            </a:r>
            <a:r>
              <a:rPr lang="en-US" altLang="zh-CN" sz="2400" dirty="0"/>
              <a:t>16</a:t>
            </a:r>
            <a:r>
              <a:rPr lang="zh-CN" altLang="en-US" sz="2400" dirty="0"/>
              <a:t>次方）个之多！既然有这么多，操作系统为了统一管理，所以进行了编号，这就是端口号。</a:t>
            </a:r>
            <a:endParaRPr lang="en-US" altLang="zh-CN" sz="2400" dirty="0"/>
          </a:p>
          <a:p>
            <a:pPr>
              <a:buFont typeface="Wingdings" panose="05000000000000000000" pitchFamily="2" charset="2"/>
              <a:buNone/>
            </a:pPr>
            <a:endParaRPr lang="zh-CN" altLang="en-US" sz="2600" dirty="0"/>
          </a:p>
        </p:txBody>
      </p:sp>
      <p:sp>
        <p:nvSpPr>
          <p:cNvPr id="4" name="矩形 3"/>
          <p:cNvSpPr/>
          <p:nvPr/>
        </p:nvSpPr>
        <p:spPr>
          <a:xfrm>
            <a:off x="1547130" y="4365130"/>
            <a:ext cx="1296630" cy="5040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服务器</a:t>
            </a:r>
            <a:endParaRPr lang="en-US" sz="2000" b="1" dirty="0"/>
          </a:p>
        </p:txBody>
      </p:sp>
      <p:sp>
        <p:nvSpPr>
          <p:cNvPr id="5" name="矩形 4"/>
          <p:cNvSpPr/>
          <p:nvPr/>
        </p:nvSpPr>
        <p:spPr>
          <a:xfrm>
            <a:off x="6155770" y="4365130"/>
            <a:ext cx="1296630" cy="5040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客户端</a:t>
            </a:r>
            <a:endParaRPr lang="en-US" altLang="zh-CN" sz="2000" b="1" dirty="0"/>
          </a:p>
        </p:txBody>
      </p:sp>
      <p:grpSp>
        <p:nvGrpSpPr>
          <p:cNvPr id="6" name="组合 5"/>
          <p:cNvGrpSpPr/>
          <p:nvPr/>
        </p:nvGrpSpPr>
        <p:grpSpPr>
          <a:xfrm>
            <a:off x="545336" y="5115142"/>
            <a:ext cx="2946513" cy="516116"/>
            <a:chOff x="3851900" y="4869200"/>
            <a:chExt cx="1368190" cy="516116"/>
          </a:xfrm>
        </p:grpSpPr>
        <p:sp>
          <p:nvSpPr>
            <p:cNvPr id="7" name="流程图: 终止 6"/>
            <p:cNvSpPr/>
            <p:nvPr/>
          </p:nvSpPr>
          <p:spPr>
            <a:xfrm>
              <a:off x="3851900" y="4881246"/>
              <a:ext cx="1368190" cy="50407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dirty="0"/>
                <a:t>192. 168. 1. 9: </a:t>
              </a:r>
              <a:r>
                <a:rPr lang="en-US" altLang="zh-CN" sz="2400" b="1" dirty="0">
                  <a:solidFill>
                    <a:srgbClr val="FF0000"/>
                  </a:solidFill>
                </a:rPr>
                <a:t>53</a:t>
              </a:r>
              <a:endParaRPr lang="en-US" sz="2400" b="1" dirty="0">
                <a:solidFill>
                  <a:srgbClr val="FF0000"/>
                </a:solidFill>
              </a:endParaRPr>
            </a:p>
          </p:txBody>
        </p:sp>
        <p:sp>
          <p:nvSpPr>
            <p:cNvPr id="8" name="椭圆 7"/>
            <p:cNvSpPr/>
            <p:nvPr/>
          </p:nvSpPr>
          <p:spPr>
            <a:xfrm>
              <a:off x="4976413" y="4869200"/>
              <a:ext cx="243677" cy="504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9" name="组合 8"/>
          <p:cNvGrpSpPr/>
          <p:nvPr/>
        </p:nvGrpSpPr>
        <p:grpSpPr>
          <a:xfrm>
            <a:off x="5220090" y="5085230"/>
            <a:ext cx="3456480" cy="516116"/>
            <a:chOff x="3615101" y="4869200"/>
            <a:chExt cx="1604989" cy="516116"/>
          </a:xfrm>
        </p:grpSpPr>
        <p:sp>
          <p:nvSpPr>
            <p:cNvPr id="10" name="流程图: 终止 9"/>
            <p:cNvSpPr/>
            <p:nvPr/>
          </p:nvSpPr>
          <p:spPr>
            <a:xfrm>
              <a:off x="3615101" y="4881246"/>
              <a:ext cx="1604989" cy="50407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dirty="0"/>
                <a:t>192.168.1.30: </a:t>
              </a:r>
              <a:r>
                <a:rPr lang="en-US" altLang="zh-CN" sz="2400" b="1" dirty="0">
                  <a:solidFill>
                    <a:srgbClr val="FF0000"/>
                  </a:solidFill>
                </a:rPr>
                <a:t>44137</a:t>
              </a:r>
              <a:endParaRPr lang="en-US" sz="2400" b="1" dirty="0">
                <a:solidFill>
                  <a:srgbClr val="FF0000"/>
                </a:solidFill>
              </a:endParaRPr>
            </a:p>
          </p:txBody>
        </p:sp>
        <p:sp>
          <p:nvSpPr>
            <p:cNvPr id="11" name="椭圆 10"/>
            <p:cNvSpPr/>
            <p:nvPr/>
          </p:nvSpPr>
          <p:spPr>
            <a:xfrm>
              <a:off x="4976413" y="4869200"/>
              <a:ext cx="243677" cy="504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sp>
        <p:nvSpPr>
          <p:cNvPr id="2" name="右箭头 1"/>
          <p:cNvSpPr/>
          <p:nvPr/>
        </p:nvSpPr>
        <p:spPr>
          <a:xfrm>
            <a:off x="3563861" y="5013220"/>
            <a:ext cx="1584220" cy="216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右箭头 12"/>
          <p:cNvSpPr/>
          <p:nvPr/>
        </p:nvSpPr>
        <p:spPr>
          <a:xfrm rot="10800000">
            <a:off x="3563861" y="5373270"/>
            <a:ext cx="1584220" cy="216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51900" y="4685120"/>
            <a:ext cx="1152160" cy="400110"/>
          </a:xfrm>
          <a:prstGeom prst="rect">
            <a:avLst/>
          </a:prstGeom>
          <a:noFill/>
        </p:spPr>
        <p:txBody>
          <a:bodyPr wrap="square" rtlCol="0">
            <a:spAutoFit/>
          </a:bodyPr>
          <a:lstStyle/>
          <a:p>
            <a:r>
              <a:rPr lang="en-US" altLang="zh-CN" sz="2000" b="1" dirty="0"/>
              <a:t>Request</a:t>
            </a:r>
            <a:endParaRPr lang="en-US" sz="2000" b="1" dirty="0"/>
          </a:p>
        </p:txBody>
      </p:sp>
      <p:sp>
        <p:nvSpPr>
          <p:cNvPr id="15" name="TextBox 14"/>
          <p:cNvSpPr txBox="1"/>
          <p:nvPr/>
        </p:nvSpPr>
        <p:spPr>
          <a:xfrm>
            <a:off x="3851899" y="5477230"/>
            <a:ext cx="1296181" cy="400110"/>
          </a:xfrm>
          <a:prstGeom prst="rect">
            <a:avLst/>
          </a:prstGeom>
          <a:noFill/>
        </p:spPr>
        <p:txBody>
          <a:bodyPr wrap="square" rtlCol="0">
            <a:spAutoFit/>
          </a:bodyPr>
          <a:lstStyle/>
          <a:p>
            <a:r>
              <a:rPr lang="en-US" altLang="zh-CN" sz="2000" b="1" dirty="0"/>
              <a:t>Response</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 </a:t>
            </a:r>
            <a:r>
              <a:rPr lang="zh-CN" altLang="en-US" dirty="0"/>
              <a:t>端口号</a:t>
            </a:r>
            <a:endParaRPr lang="zh-CN" altLang="en-US" dirty="0"/>
          </a:p>
        </p:txBody>
      </p:sp>
      <p:sp>
        <p:nvSpPr>
          <p:cNvPr id="51"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Font typeface="Wingdings" panose="05000000000000000000" pitchFamily="2" charset="2"/>
              <a:buNone/>
            </a:pPr>
            <a:r>
              <a:rPr lang="zh-CN" altLang="en-US" sz="2600" b="1" dirty="0"/>
              <a:t>端口分类</a:t>
            </a:r>
            <a:endParaRPr lang="en-US" altLang="zh-CN" sz="2600" b="1" dirty="0"/>
          </a:p>
          <a:p>
            <a:r>
              <a:rPr lang="zh-CN" altLang="en-US" sz="2400" dirty="0"/>
              <a:t>知名端口（</a:t>
            </a:r>
            <a:r>
              <a:rPr lang="en-US" altLang="zh-CN" sz="2400" dirty="0"/>
              <a:t>0~1023</a:t>
            </a:r>
            <a:r>
              <a:rPr lang="zh-CN" altLang="en-US" sz="2400" dirty="0"/>
              <a:t>）：</a:t>
            </a:r>
            <a:endParaRPr lang="en-US" altLang="zh-CN" sz="2400" dirty="0"/>
          </a:p>
          <a:p>
            <a:pPr marL="0" indent="0">
              <a:buNone/>
            </a:pPr>
            <a:r>
              <a:rPr lang="en-US" altLang="zh-CN" sz="2400" dirty="0"/>
              <a:t>	80</a:t>
            </a:r>
            <a:r>
              <a:rPr lang="zh-CN" altLang="en-US" sz="2400" dirty="0"/>
              <a:t>端口分配给</a:t>
            </a:r>
            <a:r>
              <a:rPr lang="en-US" altLang="zh-CN" sz="2400" dirty="0"/>
              <a:t>HTTP</a:t>
            </a:r>
            <a:r>
              <a:rPr lang="zh-CN" altLang="en-US" sz="2400" dirty="0"/>
              <a:t>服务 </a:t>
            </a:r>
            <a:r>
              <a:rPr lang="en-US" altLang="zh-CN" sz="2400" dirty="0"/>
              <a:t>21</a:t>
            </a:r>
            <a:r>
              <a:rPr lang="zh-CN" altLang="en-US" sz="2400" dirty="0"/>
              <a:t>端口分配给</a:t>
            </a:r>
            <a:r>
              <a:rPr lang="en-US" altLang="zh-CN" sz="2400" dirty="0"/>
              <a:t>FTP</a:t>
            </a:r>
            <a:r>
              <a:rPr lang="zh-CN" altLang="en-US" sz="2400" dirty="0"/>
              <a:t>服务。</a:t>
            </a:r>
            <a:endParaRPr lang="en-US" altLang="zh-CN" sz="2400" dirty="0"/>
          </a:p>
          <a:p>
            <a:pPr marL="0" indent="0">
              <a:buNone/>
            </a:pPr>
            <a:r>
              <a:rPr lang="en-US" altLang="zh-CN" sz="2400" dirty="0"/>
              <a:t>	</a:t>
            </a:r>
            <a:r>
              <a:rPr lang="zh-CN" altLang="en-US" sz="2400" dirty="0"/>
              <a:t>例如电话</a:t>
            </a:r>
            <a:r>
              <a:rPr lang="en-US" altLang="zh-CN" sz="2400" dirty="0"/>
              <a:t>110/119/120</a:t>
            </a:r>
            <a:endParaRPr lang="en-US" altLang="zh-CN" sz="2400" dirty="0"/>
          </a:p>
          <a:p>
            <a:r>
              <a:rPr lang="zh-CN" altLang="en-US" sz="2400" dirty="0"/>
              <a:t>动态端口（范围是从</a:t>
            </a:r>
            <a:r>
              <a:rPr lang="en-US" altLang="zh-CN" sz="2400" dirty="0"/>
              <a:t>1024</a:t>
            </a:r>
            <a:r>
              <a:rPr lang="zh-CN" altLang="en-US" sz="2400" dirty="0"/>
              <a:t>到</a:t>
            </a:r>
            <a:r>
              <a:rPr lang="en-US" altLang="zh-CN" sz="2400" dirty="0"/>
              <a:t>65535</a:t>
            </a:r>
            <a:r>
              <a:rPr lang="zh-CN" altLang="en-US" sz="2400" dirty="0"/>
              <a:t>）它一般不固定分配某种服务。动态分配是指当一个系统进程或应用程序进程需要网络通信时，它向主机申请一个端口，主机从可用的端口号中分配一个供它使用。当这个进程关闭时，同时也就释放了所占用的端口号。</a:t>
            </a:r>
            <a:endParaRPr lang="en-US" altLang="zh-CN" sz="2400" dirty="0"/>
          </a:p>
          <a:p>
            <a:r>
              <a:rPr lang="zh-CN" altLang="en-US" sz="2400" dirty="0"/>
              <a:t>用</a:t>
            </a:r>
            <a:r>
              <a:rPr lang="en-US" altLang="zh-CN" sz="2400" dirty="0" err="1"/>
              <a:t>nmap</a:t>
            </a:r>
            <a:r>
              <a:rPr lang="zh-CN" altLang="en-US" sz="2400" dirty="0"/>
              <a:t>做端口扫描</a:t>
            </a:r>
            <a:endParaRPr lang="zh-CN" altLang="en-US" sz="2400" dirty="0"/>
          </a:p>
          <a:p>
            <a:endParaRPr lang="en-US" altLang="zh-CN" sz="2400" dirty="0"/>
          </a:p>
          <a:p>
            <a:pPr>
              <a:buFont typeface="Wingdings" panose="05000000000000000000" pitchFamily="2" charset="2"/>
              <a:buNone/>
            </a:pPr>
            <a:endParaRPr lang="zh-CN" alt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9457"/>
          <p:cNvSpPr>
            <a:spLocks noGrp="1" noChangeArrowheads="1"/>
          </p:cNvSpPr>
          <p:nvPr>
            <p:ph type="title"/>
          </p:nvPr>
        </p:nvSpPr>
        <p:spPr/>
        <p:txBody>
          <a:bodyPr/>
          <a:lstStyle/>
          <a:p>
            <a:r>
              <a:rPr lang="en-US" b="1"/>
              <a:t>Naming and Addressing</a:t>
            </a:r>
            <a:endParaRPr lang="en-US" b="1"/>
          </a:p>
        </p:txBody>
      </p:sp>
      <p:sp>
        <p:nvSpPr>
          <p:cNvPr id="19458" name="文本占位符 19458"/>
          <p:cNvSpPr>
            <a:spLocks noGrp="1" noChangeArrowheads="1"/>
          </p:cNvSpPr>
          <p:nvPr>
            <p:ph type="body" idx="4294967295"/>
          </p:nvPr>
        </p:nvSpPr>
        <p:spPr>
          <a:xfrm>
            <a:off x="539440" y="1145392"/>
            <a:ext cx="8243887" cy="5380038"/>
          </a:xfrm>
        </p:spPr>
        <p:txBody>
          <a:bodyPr>
            <a:normAutofit/>
          </a:bodyPr>
          <a:lstStyle/>
          <a:p>
            <a:pPr marL="285750" indent="-285750">
              <a:lnSpc>
                <a:spcPct val="90000"/>
              </a:lnSpc>
            </a:pPr>
            <a:r>
              <a:rPr lang="zh-CN" altLang="en-US" sz="2800" dirty="0">
                <a:solidFill>
                  <a:schemeClr val="hlink"/>
                </a:solidFill>
              </a:rPr>
              <a:t>域名</a:t>
            </a:r>
            <a:endParaRPr lang="en-US" sz="2800" dirty="0">
              <a:solidFill>
                <a:schemeClr val="hlink"/>
              </a:solidFill>
            </a:endParaRPr>
          </a:p>
          <a:p>
            <a:pPr marL="685800" lvl="1" indent="-228600">
              <a:lnSpc>
                <a:spcPct val="90000"/>
              </a:lnSpc>
            </a:pPr>
            <a:r>
              <a:rPr lang="zh-CN" altLang="en-US" sz="2500" dirty="0"/>
              <a:t>标识一个主机</a:t>
            </a:r>
            <a:r>
              <a:rPr lang="en-US" sz="2500" dirty="0"/>
              <a:t> (</a:t>
            </a:r>
            <a:r>
              <a:rPr lang="zh-CN" altLang="en-US" sz="2500" dirty="0"/>
              <a:t>阿里云内的域名管理</a:t>
            </a:r>
            <a:r>
              <a:rPr lang="en-US" sz="2500" dirty="0"/>
              <a:t>)</a:t>
            </a:r>
            <a:endParaRPr lang="en-US" sz="2500" dirty="0"/>
          </a:p>
          <a:p>
            <a:pPr marL="685800" lvl="1" indent="-228600">
              <a:lnSpc>
                <a:spcPct val="90000"/>
              </a:lnSpc>
            </a:pPr>
            <a:r>
              <a:rPr lang="zh-CN" altLang="en-US" sz="2500" dirty="0">
                <a:solidFill>
                  <a:srgbClr val="FF0000"/>
                </a:solidFill>
              </a:rPr>
              <a:t>可变长度字符串</a:t>
            </a:r>
            <a:r>
              <a:rPr lang="en-US" sz="2500" dirty="0"/>
              <a:t>(</a:t>
            </a:r>
            <a:r>
              <a:rPr lang="zh-CN" altLang="en-US" sz="2500" dirty="0"/>
              <a:t>如：</a:t>
            </a:r>
            <a:r>
              <a:rPr lang="en-US" sz="2500" dirty="0" err="1"/>
              <a:t>www.hdu.edu.cn</a:t>
            </a:r>
            <a:r>
              <a:rPr lang="en-US" sz="2500" dirty="0"/>
              <a:t>)</a:t>
            </a:r>
            <a:endParaRPr lang="en-US" sz="2500" dirty="0"/>
          </a:p>
          <a:p>
            <a:pPr marL="685800" lvl="1" indent="-228600">
              <a:lnSpc>
                <a:spcPct val="90000"/>
              </a:lnSpc>
            </a:pPr>
            <a:r>
              <a:rPr lang="zh-CN" altLang="en-US" sz="2500" dirty="0"/>
              <a:t>被映射到一个或多个</a:t>
            </a:r>
            <a:r>
              <a:rPr lang="en-US" altLang="zh-CN" sz="2500" dirty="0"/>
              <a:t>IP</a:t>
            </a:r>
            <a:r>
              <a:rPr lang="zh-CN" altLang="en-US" sz="2500" dirty="0"/>
              <a:t>地址</a:t>
            </a:r>
            <a:br>
              <a:rPr lang="en-US" sz="2500" dirty="0"/>
            </a:br>
            <a:endParaRPr lang="en-US" sz="2500" dirty="0"/>
          </a:p>
          <a:p>
            <a:pPr marL="285750" indent="-285750">
              <a:lnSpc>
                <a:spcPct val="90000"/>
              </a:lnSpc>
            </a:pPr>
            <a:r>
              <a:rPr lang="en-US" sz="2800" dirty="0">
                <a:solidFill>
                  <a:schemeClr val="hlink"/>
                </a:solidFill>
              </a:rPr>
              <a:t>IP</a:t>
            </a:r>
            <a:r>
              <a:rPr lang="zh-CN" altLang="en-US" sz="2800" dirty="0">
                <a:solidFill>
                  <a:schemeClr val="hlink"/>
                </a:solidFill>
              </a:rPr>
              <a:t>地址</a:t>
            </a:r>
            <a:r>
              <a:rPr lang="en-US" sz="2800" dirty="0">
                <a:solidFill>
                  <a:schemeClr val="hlink"/>
                </a:solidFill>
              </a:rPr>
              <a:t>IP Address</a:t>
            </a:r>
            <a:endParaRPr lang="en-US" sz="2900" dirty="0">
              <a:solidFill>
                <a:schemeClr val="hlink"/>
              </a:solidFill>
            </a:endParaRPr>
          </a:p>
          <a:p>
            <a:pPr marL="685800" lvl="1" indent="-228600">
              <a:lnSpc>
                <a:spcPct val="90000"/>
              </a:lnSpc>
            </a:pPr>
            <a:r>
              <a:rPr lang="zh-CN" altLang="en-US" sz="2500" dirty="0"/>
              <a:t>以点分十进制来表达</a:t>
            </a:r>
            <a:r>
              <a:rPr lang="en-US" sz="2500" dirty="0"/>
              <a:t> (</a:t>
            </a:r>
            <a:r>
              <a:rPr lang="zh-CN" altLang="en-US" sz="2500" dirty="0"/>
              <a:t>如：</a:t>
            </a:r>
            <a:r>
              <a:rPr lang="en-US" sz="2500" dirty="0"/>
              <a:t>10.0.0.1)</a:t>
            </a:r>
            <a:endParaRPr lang="en-US" sz="2500" dirty="0">
              <a:solidFill>
                <a:srgbClr val="FF0000"/>
              </a:solidFill>
            </a:endParaRPr>
          </a:p>
          <a:p>
            <a:pPr marL="685800" lvl="1" indent="-228600">
              <a:lnSpc>
                <a:spcPct val="90000"/>
              </a:lnSpc>
            </a:pPr>
            <a:r>
              <a:rPr lang="en-US" sz="2500" dirty="0">
                <a:solidFill>
                  <a:srgbClr val="FF0000"/>
                </a:solidFill>
              </a:rPr>
              <a:t>32</a:t>
            </a:r>
            <a:r>
              <a:rPr lang="zh-CN" altLang="en-US" sz="2500" dirty="0">
                <a:solidFill>
                  <a:srgbClr val="FF0000"/>
                </a:solidFill>
              </a:rPr>
              <a:t>个比特（</a:t>
            </a:r>
            <a:r>
              <a:rPr lang="en-US" altLang="zh-CN" sz="2500" dirty="0">
                <a:solidFill>
                  <a:srgbClr val="FF0000"/>
                </a:solidFill>
              </a:rPr>
              <a:t>IPv4</a:t>
            </a:r>
            <a:r>
              <a:rPr lang="zh-CN" altLang="en-US" sz="2500" dirty="0">
                <a:solidFill>
                  <a:srgbClr val="FF0000"/>
                </a:solidFill>
              </a:rPr>
              <a:t>）</a:t>
            </a:r>
            <a:r>
              <a:rPr lang="en-US" sz="2500" dirty="0">
                <a:solidFill>
                  <a:srgbClr val="FF0000"/>
                </a:solidFill>
              </a:rPr>
              <a:t>. </a:t>
            </a:r>
            <a:r>
              <a:rPr lang="zh-CN" altLang="en-US" sz="2500" dirty="0">
                <a:solidFill>
                  <a:srgbClr val="FF0000"/>
                </a:solidFill>
              </a:rPr>
              <a:t>不是一个数字</a:t>
            </a:r>
            <a:r>
              <a:rPr lang="en-US" sz="2500" dirty="0">
                <a:solidFill>
                  <a:srgbClr val="FF0000"/>
                </a:solidFill>
              </a:rPr>
              <a:t>! </a:t>
            </a:r>
            <a:r>
              <a:rPr lang="zh-CN" altLang="en-US" sz="2500" dirty="0">
                <a:solidFill>
                  <a:srgbClr val="FF0000"/>
                </a:solidFill>
              </a:rPr>
              <a:t>经常被转换成</a:t>
            </a:r>
            <a:r>
              <a:rPr lang="en-US" altLang="zh-CN" sz="2500" dirty="0">
                <a:solidFill>
                  <a:srgbClr val="FF0000"/>
                </a:solidFill>
              </a:rPr>
              <a:t>32</a:t>
            </a:r>
            <a:r>
              <a:rPr lang="zh-CN" altLang="en-US" sz="2500" dirty="0">
                <a:solidFill>
                  <a:srgbClr val="FF0000"/>
                </a:solidFill>
              </a:rPr>
              <a:t>位来使用（如：某些公司在数据库部分存储客户的</a:t>
            </a:r>
            <a:r>
              <a:rPr lang="en-US" altLang="zh-CN" sz="2500" dirty="0">
                <a:solidFill>
                  <a:srgbClr val="FF0000"/>
                </a:solidFill>
              </a:rPr>
              <a:t>IP</a:t>
            </a:r>
            <a:r>
              <a:rPr lang="zh-CN" altLang="en-US" sz="2500" dirty="0">
                <a:solidFill>
                  <a:srgbClr val="FF0000"/>
                </a:solidFill>
              </a:rPr>
              <a:t>地址）</a:t>
            </a:r>
            <a:endParaRPr lang="en-US" sz="2500" dirty="0"/>
          </a:p>
          <a:p>
            <a:pPr marL="285750" indent="-285750">
              <a:lnSpc>
                <a:spcPct val="90000"/>
              </a:lnSpc>
            </a:pPr>
            <a:r>
              <a:rPr lang="zh-CN" altLang="en-US" sz="2800" dirty="0">
                <a:solidFill>
                  <a:schemeClr val="hlink"/>
                </a:solidFill>
              </a:rPr>
              <a:t>端口号</a:t>
            </a:r>
            <a:endParaRPr lang="en-US" sz="2800" dirty="0">
              <a:solidFill>
                <a:schemeClr val="hlink"/>
              </a:solidFill>
            </a:endParaRPr>
          </a:p>
          <a:p>
            <a:pPr marL="685800" lvl="1" indent="-228600">
              <a:lnSpc>
                <a:spcPct val="90000"/>
              </a:lnSpc>
            </a:pPr>
            <a:r>
              <a:rPr lang="zh-CN" altLang="en-US" sz="2500" dirty="0"/>
              <a:t>标识一个主机上的进程</a:t>
            </a:r>
            <a:endParaRPr lang="en-US" sz="2500" dirty="0"/>
          </a:p>
          <a:p>
            <a:pPr marL="685800" lvl="1" indent="-228600">
              <a:lnSpc>
                <a:spcPct val="90000"/>
              </a:lnSpc>
            </a:pPr>
            <a:r>
              <a:rPr lang="en-US" sz="2500" dirty="0">
                <a:solidFill>
                  <a:srgbClr val="FF0000"/>
                </a:solidFill>
              </a:rPr>
              <a:t>16</a:t>
            </a:r>
            <a:r>
              <a:rPr lang="zh-CN" altLang="en-US" sz="2500" dirty="0">
                <a:solidFill>
                  <a:srgbClr val="FF0000"/>
                </a:solidFill>
              </a:rPr>
              <a:t>个比特</a:t>
            </a:r>
            <a:endParaRPr lang="en-US" sz="2500" dirty="0">
              <a:solidFill>
                <a:srgbClr val="FF0000"/>
              </a:solidFill>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 </a:t>
            </a:r>
            <a:r>
              <a:rPr lang="zh-CN" altLang="en-US" dirty="0"/>
              <a:t>查询域名服务的端口号</a:t>
            </a:r>
            <a:endParaRPr lang="zh-CN" altLang="en-US" dirty="0"/>
          </a:p>
        </p:txBody>
      </p:sp>
      <p:sp>
        <p:nvSpPr>
          <p:cNvPr id="3" name="矩形 2"/>
          <p:cNvSpPr/>
          <p:nvPr/>
        </p:nvSpPr>
        <p:spPr>
          <a:xfrm>
            <a:off x="323410" y="1340710"/>
            <a:ext cx="8425170" cy="50407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 name="TextBox 3"/>
          <p:cNvSpPr txBox="1"/>
          <p:nvPr/>
        </p:nvSpPr>
        <p:spPr>
          <a:xfrm>
            <a:off x="431425" y="1700760"/>
            <a:ext cx="8209140" cy="1815882"/>
          </a:xfrm>
          <a:prstGeom prst="rect">
            <a:avLst/>
          </a:prstGeom>
          <a:noFill/>
        </p:spPr>
        <p:txBody>
          <a:bodyPr wrap="square" rtlCol="0">
            <a:spAutoFit/>
          </a:bodyPr>
          <a:lstStyle/>
          <a:p>
            <a:r>
              <a:rPr lang="en-US" altLang="zh-CN" sz="2800" dirty="0"/>
              <a:t>&gt;&gt; import socket</a:t>
            </a:r>
            <a:endParaRPr lang="en-US" altLang="zh-CN" sz="2800" dirty="0"/>
          </a:p>
          <a:p>
            <a:r>
              <a:rPr lang="en-US" altLang="zh-CN" sz="2800" dirty="0"/>
              <a:t>&gt;&gt; </a:t>
            </a:r>
            <a:r>
              <a:rPr lang="en-US" altLang="zh-CN" sz="2800" dirty="0" err="1"/>
              <a:t>socket.getservbyname</a:t>
            </a:r>
            <a:r>
              <a:rPr lang="en-US" altLang="zh-CN" sz="2800" dirty="0"/>
              <a:t>(‘domain’)</a:t>
            </a:r>
            <a:endParaRPr lang="en-US" altLang="zh-CN" sz="2800" dirty="0"/>
          </a:p>
          <a:p>
            <a:endParaRPr lang="en-US" altLang="zh-CN" sz="2800" dirty="0"/>
          </a:p>
          <a:p>
            <a:r>
              <a:rPr lang="en-US" altLang="zh-CN" sz="2800" dirty="0"/>
              <a:t>53</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  Socket</a:t>
            </a:r>
            <a:r>
              <a:rPr lang="zh-CN" altLang="en-US" dirty="0"/>
              <a:t>基本概念</a:t>
            </a:r>
            <a:endParaRPr lang="zh-CN" altLang="en-US" dirty="0"/>
          </a:p>
        </p:txBody>
      </p:sp>
      <p:pic>
        <p:nvPicPr>
          <p:cNvPr id="1046" name="Picture 2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225" y="1378299"/>
            <a:ext cx="8510365" cy="4787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7169"/>
          <p:cNvSpPr>
            <a:spLocks noGrp="1" noChangeArrowheads="1"/>
          </p:cNvSpPr>
          <p:nvPr>
            <p:ph type="title"/>
          </p:nvPr>
        </p:nvSpPr>
        <p:spPr>
          <a:xfrm>
            <a:off x="274321" y="260560"/>
            <a:ext cx="8412479" cy="704517"/>
          </a:xfrm>
        </p:spPr>
        <p:txBody>
          <a:bodyPr/>
          <a:lstStyle/>
          <a:p>
            <a:r>
              <a:rPr lang="zh-CN" altLang="en-US" b="1" dirty="0"/>
              <a:t>需要解决的问题</a:t>
            </a:r>
            <a:endParaRPr lang="en-US" b="1" dirty="0"/>
          </a:p>
        </p:txBody>
      </p:sp>
      <p:sp>
        <p:nvSpPr>
          <p:cNvPr id="7170" name="文本占位符 7170"/>
          <p:cNvSpPr>
            <a:spLocks noGrp="1" noChangeArrowheads="1"/>
          </p:cNvSpPr>
          <p:nvPr>
            <p:ph type="body" idx="4294967295"/>
          </p:nvPr>
        </p:nvSpPr>
        <p:spPr>
          <a:xfrm>
            <a:off x="323410" y="1340838"/>
            <a:ext cx="8313737" cy="4608512"/>
          </a:xfrm>
        </p:spPr>
        <p:txBody>
          <a:bodyPr/>
          <a:lstStyle/>
          <a:p>
            <a:pPr marL="285750" indent="-285750">
              <a:lnSpc>
                <a:spcPct val="90000"/>
              </a:lnSpc>
            </a:pPr>
            <a:r>
              <a:rPr lang="zh-CN" altLang="en-US" sz="2800" dirty="0"/>
              <a:t>当一个程序员想要写网络应用时，可以用什么机制？</a:t>
            </a:r>
            <a:endParaRPr lang="en-US" sz="2800" dirty="0"/>
          </a:p>
          <a:p>
            <a:pPr marL="285750" indent="-285750">
              <a:lnSpc>
                <a:spcPct val="90000"/>
              </a:lnSpc>
            </a:pPr>
            <a:r>
              <a:rPr lang="zh-CN" altLang="en-US" sz="2800" dirty="0"/>
              <a:t>怎么去写一个在主机间（客户和服务器）发送数据包的网络应用？</a:t>
            </a:r>
            <a:endParaRPr lang="en-US" sz="2800" dirty="0"/>
          </a:p>
          <a:p>
            <a:pPr marL="285750" indent="-285750">
              <a:lnSpc>
                <a:spcPct val="90000"/>
              </a:lnSpc>
            </a:pPr>
            <a:r>
              <a:rPr lang="zh-CN" altLang="en-US" sz="2800" dirty="0"/>
              <a:t>答案</a:t>
            </a:r>
            <a:r>
              <a:rPr lang="en-US" sz="2800" dirty="0"/>
              <a:t>: </a:t>
            </a:r>
            <a:r>
              <a:rPr lang="en-US" sz="3600" b="1" dirty="0">
                <a:solidFill>
                  <a:srgbClr val="FF0000"/>
                </a:solidFill>
                <a:latin typeface="Times New Roman" panose="02020803070505020304" pitchFamily="18" charset="0"/>
                <a:cs typeface="Times New Roman" panose="02020803070505020304" pitchFamily="18" charset="0"/>
              </a:rPr>
              <a:t>Socket API</a:t>
            </a:r>
            <a:endParaRPr lang="en-US" sz="3600" b="1" dirty="0">
              <a:solidFill>
                <a:srgbClr val="FF0000"/>
              </a:solidFill>
              <a:latin typeface="Times New Roman" panose="02020803070505020304" pitchFamily="18" charset="0"/>
              <a:cs typeface="Times New Roman" panose="02020803070505020304" pitchFamily="18" charset="0"/>
            </a:endParaRPr>
          </a:p>
        </p:txBody>
      </p:sp>
      <p:pic>
        <p:nvPicPr>
          <p:cNvPr id="7171" name="图片 7171" descr="BS00089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430" y="4346522"/>
            <a:ext cx="1144587"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任意多边形 7172"/>
          <p:cNvSpPr>
            <a:spLocks noChangeArrowheads="1"/>
          </p:cNvSpPr>
          <p:nvPr/>
        </p:nvSpPr>
        <p:spPr bwMode="auto">
          <a:xfrm>
            <a:off x="1345317" y="5135510"/>
            <a:ext cx="6188075" cy="400050"/>
          </a:xfrm>
          <a:custGeom>
            <a:avLst/>
            <a:gdLst>
              <a:gd name="T0" fmla="*/ 63 w 4287"/>
              <a:gd name="T1" fmla="*/ 137 h 286"/>
              <a:gd name="T2" fmla="*/ 299 w 4287"/>
              <a:gd name="T3" fmla="*/ 161 h 286"/>
              <a:gd name="T4" fmla="*/ 1858 w 4287"/>
              <a:gd name="T5" fmla="*/ 40 h 286"/>
              <a:gd name="T6" fmla="*/ 2809 w 4287"/>
              <a:gd name="T7" fmla="*/ 40 h 286"/>
              <a:gd name="T8" fmla="*/ 3534 w 4287"/>
              <a:gd name="T9" fmla="*/ 283 h 286"/>
              <a:gd name="T10" fmla="*/ 4076 w 4287"/>
              <a:gd name="T11" fmla="*/ 59 h 286"/>
              <a:gd name="T12" fmla="*/ 4287 w 4287"/>
              <a:gd name="T13" fmla="*/ 157 h 286"/>
            </a:gdLst>
            <a:ahLst/>
            <a:cxnLst>
              <a:cxn ang="0">
                <a:pos x="T0" y="T1"/>
              </a:cxn>
              <a:cxn ang="0">
                <a:pos x="T2" y="T3"/>
              </a:cxn>
              <a:cxn ang="0">
                <a:pos x="T4" y="T5"/>
              </a:cxn>
              <a:cxn ang="0">
                <a:pos x="T6" y="T7"/>
              </a:cxn>
              <a:cxn ang="0">
                <a:pos x="T8" y="T9"/>
              </a:cxn>
              <a:cxn ang="0">
                <a:pos x="T10" y="T11"/>
              </a:cxn>
              <a:cxn ang="0">
                <a:pos x="T12" y="T13"/>
              </a:cxn>
            </a:cxnLst>
            <a:rect l="0" t="0" r="r" b="b"/>
            <a:pathLst>
              <a:path w="4287" h="286">
                <a:moveTo>
                  <a:pt x="63" y="137"/>
                </a:moveTo>
                <a:cubicBezTo>
                  <a:pt x="102" y="141"/>
                  <a:pt x="0" y="177"/>
                  <a:pt x="299" y="161"/>
                </a:cubicBezTo>
                <a:cubicBezTo>
                  <a:pt x="598" y="145"/>
                  <a:pt x="1440" y="60"/>
                  <a:pt x="1858" y="40"/>
                </a:cubicBezTo>
                <a:cubicBezTo>
                  <a:pt x="2276" y="20"/>
                  <a:pt x="2530" y="0"/>
                  <a:pt x="2809" y="40"/>
                </a:cubicBezTo>
                <a:cubicBezTo>
                  <a:pt x="3088" y="80"/>
                  <a:pt x="3323" y="280"/>
                  <a:pt x="3534" y="283"/>
                </a:cubicBezTo>
                <a:cubicBezTo>
                  <a:pt x="3745" y="286"/>
                  <a:pt x="3951" y="80"/>
                  <a:pt x="4076" y="59"/>
                </a:cubicBezTo>
                <a:cubicBezTo>
                  <a:pt x="4201" y="38"/>
                  <a:pt x="4225" y="120"/>
                  <a:pt x="4287" y="157"/>
                </a:cubicBezTo>
              </a:path>
            </a:pathLst>
          </a:custGeom>
          <a:noFill/>
          <a:ln w="38100">
            <a:solidFill>
              <a:srgbClr val="000099"/>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803070505020304" pitchFamily="18" charset="0"/>
            </a:endParaRPr>
          </a:p>
        </p:txBody>
      </p:sp>
      <p:sp>
        <p:nvSpPr>
          <p:cNvPr id="7173" name="文本框 7173"/>
          <p:cNvSpPr txBox="1">
            <a:spLocks noChangeArrowheads="1"/>
          </p:cNvSpPr>
          <p:nvPr/>
        </p:nvSpPr>
        <p:spPr bwMode="auto">
          <a:xfrm>
            <a:off x="675392" y="5624460"/>
            <a:ext cx="14224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803070505020304" pitchFamily="18" charset="0"/>
                <a:ea typeface="宋体" panose="02010600030101010101" pitchFamily="2" charset="-122"/>
              </a:defRPr>
            </a:lvl1pPr>
            <a:lvl2pPr defTabSz="820420">
              <a:defRPr sz="2400">
                <a:solidFill>
                  <a:schemeClr val="tx1"/>
                </a:solidFill>
                <a:latin typeface="Times New Roman" panose="02020803070505020304" pitchFamily="18" charset="0"/>
                <a:ea typeface="宋体" panose="02010600030101010101" pitchFamily="2" charset="-122"/>
              </a:defRPr>
            </a:lvl2pPr>
            <a:lvl3pPr defTabSz="820420">
              <a:defRPr sz="2400">
                <a:solidFill>
                  <a:schemeClr val="tx1"/>
                </a:solidFill>
                <a:latin typeface="Times New Roman" panose="02020803070505020304" pitchFamily="18" charset="0"/>
                <a:ea typeface="宋体" panose="02010600030101010101" pitchFamily="2" charset="-122"/>
              </a:defRPr>
            </a:lvl3pPr>
            <a:lvl4pPr defTabSz="820420">
              <a:defRPr sz="2400">
                <a:solidFill>
                  <a:schemeClr val="tx1"/>
                </a:solidFill>
                <a:latin typeface="Times New Roman" panose="02020803070505020304" pitchFamily="18" charset="0"/>
                <a:ea typeface="宋体" panose="02010600030101010101" pitchFamily="2" charset="-122"/>
              </a:defRPr>
            </a:lvl4pPr>
            <a:lvl5pPr defTabSz="820420">
              <a:defRPr sz="2400">
                <a:solidFill>
                  <a:schemeClr val="tx1"/>
                </a:solidFill>
                <a:latin typeface="Times New Roman" panose="02020803070505020304" pitchFamily="18" charset="0"/>
                <a:ea typeface="宋体" panose="02010600030101010101"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9pPr>
          </a:lstStyle>
          <a:p>
            <a:r>
              <a:rPr lang="en-US" sz="3900" dirty="0">
                <a:solidFill>
                  <a:srgbClr val="FF0000"/>
                </a:solidFill>
                <a:latin typeface="Tahoma" panose="020B0604030504040204" pitchFamily="34" charset="0"/>
              </a:rPr>
              <a:t>Client</a:t>
            </a:r>
            <a:endParaRPr lang="en-US" sz="3900" dirty="0">
              <a:solidFill>
                <a:srgbClr val="FF0000"/>
              </a:solidFill>
              <a:latin typeface="Tahoma" panose="020B0604030504040204" pitchFamily="34" charset="0"/>
            </a:endParaRPr>
          </a:p>
        </p:txBody>
      </p:sp>
      <p:sp>
        <p:nvSpPr>
          <p:cNvPr id="7174" name="文本框 7174"/>
          <p:cNvSpPr txBox="1">
            <a:spLocks noChangeArrowheads="1"/>
          </p:cNvSpPr>
          <p:nvPr/>
        </p:nvSpPr>
        <p:spPr bwMode="auto">
          <a:xfrm>
            <a:off x="6563430" y="5691135"/>
            <a:ext cx="1603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803070505020304" pitchFamily="18" charset="0"/>
                <a:ea typeface="宋体" panose="02010600030101010101" pitchFamily="2" charset="-122"/>
              </a:defRPr>
            </a:lvl1pPr>
            <a:lvl2pPr defTabSz="820420">
              <a:defRPr sz="2400">
                <a:solidFill>
                  <a:schemeClr val="tx1"/>
                </a:solidFill>
                <a:latin typeface="Times New Roman" panose="02020803070505020304" pitchFamily="18" charset="0"/>
                <a:ea typeface="宋体" panose="02010600030101010101" pitchFamily="2" charset="-122"/>
              </a:defRPr>
            </a:lvl2pPr>
            <a:lvl3pPr defTabSz="820420">
              <a:defRPr sz="2400">
                <a:solidFill>
                  <a:schemeClr val="tx1"/>
                </a:solidFill>
                <a:latin typeface="Times New Roman" panose="02020803070505020304" pitchFamily="18" charset="0"/>
                <a:ea typeface="宋体" panose="02010600030101010101" pitchFamily="2" charset="-122"/>
              </a:defRPr>
            </a:lvl3pPr>
            <a:lvl4pPr defTabSz="820420">
              <a:defRPr sz="2400">
                <a:solidFill>
                  <a:schemeClr val="tx1"/>
                </a:solidFill>
                <a:latin typeface="Times New Roman" panose="02020803070505020304" pitchFamily="18" charset="0"/>
                <a:ea typeface="宋体" panose="02010600030101010101" pitchFamily="2" charset="-122"/>
              </a:defRPr>
            </a:lvl4pPr>
            <a:lvl5pPr defTabSz="820420">
              <a:defRPr sz="2400">
                <a:solidFill>
                  <a:schemeClr val="tx1"/>
                </a:solidFill>
                <a:latin typeface="Times New Roman" panose="02020803070505020304" pitchFamily="18" charset="0"/>
                <a:ea typeface="宋体" panose="02010600030101010101"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9pPr>
          </a:lstStyle>
          <a:p>
            <a:r>
              <a:rPr lang="en-US" sz="3900" dirty="0">
                <a:solidFill>
                  <a:srgbClr val="FF0000"/>
                </a:solidFill>
                <a:latin typeface="Tahoma" panose="020B0604030504040204" pitchFamily="34" charset="0"/>
              </a:rPr>
              <a:t>Server</a:t>
            </a:r>
            <a:endParaRPr lang="en-US" sz="3900" dirty="0">
              <a:solidFill>
                <a:srgbClr val="FF0000"/>
              </a:solidFill>
              <a:latin typeface="Tahoma" panose="020B0604030504040204" pitchFamily="34" charset="0"/>
            </a:endParaRPr>
          </a:p>
        </p:txBody>
      </p:sp>
      <p:pic>
        <p:nvPicPr>
          <p:cNvPr id="7175" name="图片 7175" descr="j02235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3580" y="4221110"/>
            <a:ext cx="21209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文本框 7176"/>
          <p:cNvSpPr txBox="1">
            <a:spLocks noChangeArrowheads="1"/>
          </p:cNvSpPr>
          <p:nvPr/>
        </p:nvSpPr>
        <p:spPr bwMode="auto">
          <a:xfrm>
            <a:off x="3131255" y="5132335"/>
            <a:ext cx="26590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803070505020304" pitchFamily="18" charset="0"/>
                <a:ea typeface="宋体" panose="02010600030101010101" pitchFamily="2" charset="-122"/>
              </a:defRPr>
            </a:lvl1pPr>
            <a:lvl2pPr defTabSz="820420">
              <a:defRPr sz="2400">
                <a:solidFill>
                  <a:schemeClr val="tx1"/>
                </a:solidFill>
                <a:latin typeface="Times New Roman" panose="02020803070505020304" pitchFamily="18" charset="0"/>
                <a:ea typeface="宋体" panose="02010600030101010101" pitchFamily="2" charset="-122"/>
              </a:defRPr>
            </a:lvl2pPr>
            <a:lvl3pPr defTabSz="820420">
              <a:defRPr sz="2400">
                <a:solidFill>
                  <a:schemeClr val="tx1"/>
                </a:solidFill>
                <a:latin typeface="Times New Roman" panose="02020803070505020304" pitchFamily="18" charset="0"/>
                <a:ea typeface="宋体" panose="02010600030101010101" pitchFamily="2" charset="-122"/>
              </a:defRPr>
            </a:lvl3pPr>
            <a:lvl4pPr defTabSz="820420">
              <a:defRPr sz="2400">
                <a:solidFill>
                  <a:schemeClr val="tx1"/>
                </a:solidFill>
                <a:latin typeface="Times New Roman" panose="02020803070505020304" pitchFamily="18" charset="0"/>
                <a:ea typeface="宋体" panose="02010600030101010101" pitchFamily="2" charset="-122"/>
              </a:defRPr>
            </a:lvl4pPr>
            <a:lvl5pPr defTabSz="820420">
              <a:defRPr sz="2400">
                <a:solidFill>
                  <a:schemeClr val="tx1"/>
                </a:solidFill>
                <a:latin typeface="Times New Roman" panose="02020803070505020304" pitchFamily="18" charset="0"/>
                <a:ea typeface="宋体" panose="02010600030101010101"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9pPr>
          </a:lstStyle>
          <a:p>
            <a:r>
              <a:rPr lang="en-US" sz="3900" dirty="0">
                <a:solidFill>
                  <a:srgbClr val="FF0000"/>
                </a:solidFill>
                <a:latin typeface="Tahoma" panose="020B0604030504040204" pitchFamily="34" charset="0"/>
              </a:rPr>
              <a:t>IP Network</a:t>
            </a:r>
            <a:endParaRPr lang="en-US" sz="3900" dirty="0">
              <a:solidFill>
                <a:srgbClr val="FF0000"/>
              </a:solidFill>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tgtEl>
                                          <p:spTgt spid="717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7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170">
                                            <p:txEl>
                                              <p:pRg st="1" end="1"/>
                                            </p:txEl>
                                          </p:spTgt>
                                        </p:tgtEl>
                                        <p:attrNameLst>
                                          <p:attrName>style.visibility</p:attrName>
                                        </p:attrNameLst>
                                      </p:cBhvr>
                                      <p:to>
                                        <p:strVal val="visible"/>
                                      </p:to>
                                    </p:set>
                                    <p:anim calcmode="lin" valueType="num">
                                      <p:cBhvr additive="base">
                                        <p:cTn id="11" dur="500" fill="hold"/>
                                        <p:tgtEl>
                                          <p:spTgt spid="717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 calcmode="lin" valueType="num">
                                      <p:cBhvr additive="base">
                                        <p:cTn id="17" dur="500" fill="hold"/>
                                        <p:tgtEl>
                                          <p:spTgt spid="717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1"/>
                                        </p:tgtEl>
                                        <p:attrNameLst>
                                          <p:attrName>style.visibility</p:attrName>
                                        </p:attrNameLst>
                                      </p:cBhvr>
                                      <p:to>
                                        <p:strVal val="visible"/>
                                      </p:to>
                                    </p:set>
                                    <p:anim calcmode="lin" valueType="num">
                                      <p:cBhvr additive="base">
                                        <p:cTn id="23" dur="500" fill="hold"/>
                                        <p:tgtEl>
                                          <p:spTgt spid="7171"/>
                                        </p:tgtEl>
                                        <p:attrNameLst>
                                          <p:attrName>ppt_x</p:attrName>
                                        </p:attrNameLst>
                                      </p:cBhvr>
                                      <p:tavLst>
                                        <p:tav tm="0">
                                          <p:val>
                                            <p:strVal val="#ppt_x"/>
                                          </p:val>
                                        </p:tav>
                                        <p:tav tm="100000">
                                          <p:val>
                                            <p:strVal val="#ppt_x"/>
                                          </p:val>
                                        </p:tav>
                                      </p:tavLst>
                                    </p:anim>
                                    <p:anim calcmode="lin" valueType="num">
                                      <p:cBhvr additive="base">
                                        <p:cTn id="24" dur="500" fill="hold"/>
                                        <p:tgtEl>
                                          <p:spTgt spid="717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72"/>
                                        </p:tgtEl>
                                        <p:attrNameLst>
                                          <p:attrName>style.visibility</p:attrName>
                                        </p:attrNameLst>
                                      </p:cBhvr>
                                      <p:to>
                                        <p:strVal val="visible"/>
                                      </p:to>
                                    </p:set>
                                    <p:anim calcmode="lin" valueType="num">
                                      <p:cBhvr additive="base">
                                        <p:cTn id="27" dur="500" fill="hold"/>
                                        <p:tgtEl>
                                          <p:spTgt spid="7172"/>
                                        </p:tgtEl>
                                        <p:attrNameLst>
                                          <p:attrName>ppt_x</p:attrName>
                                        </p:attrNameLst>
                                      </p:cBhvr>
                                      <p:tavLst>
                                        <p:tav tm="0">
                                          <p:val>
                                            <p:strVal val="#ppt_x"/>
                                          </p:val>
                                        </p:tav>
                                        <p:tav tm="100000">
                                          <p:val>
                                            <p:strVal val="#ppt_x"/>
                                          </p:val>
                                        </p:tav>
                                      </p:tavLst>
                                    </p:anim>
                                    <p:anim calcmode="lin" valueType="num">
                                      <p:cBhvr additive="base">
                                        <p:cTn id="28" dur="500" fill="hold"/>
                                        <p:tgtEl>
                                          <p:spTgt spid="71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173"/>
                                        </p:tgtEl>
                                        <p:attrNameLst>
                                          <p:attrName>style.visibility</p:attrName>
                                        </p:attrNameLst>
                                      </p:cBhvr>
                                      <p:to>
                                        <p:strVal val="visible"/>
                                      </p:to>
                                    </p:set>
                                    <p:anim calcmode="lin" valueType="num">
                                      <p:cBhvr additive="base">
                                        <p:cTn id="31" dur="500" fill="hold"/>
                                        <p:tgtEl>
                                          <p:spTgt spid="7173"/>
                                        </p:tgtEl>
                                        <p:attrNameLst>
                                          <p:attrName>ppt_x</p:attrName>
                                        </p:attrNameLst>
                                      </p:cBhvr>
                                      <p:tavLst>
                                        <p:tav tm="0">
                                          <p:val>
                                            <p:strVal val="#ppt_x"/>
                                          </p:val>
                                        </p:tav>
                                        <p:tav tm="100000">
                                          <p:val>
                                            <p:strVal val="#ppt_x"/>
                                          </p:val>
                                        </p:tav>
                                      </p:tavLst>
                                    </p:anim>
                                    <p:anim calcmode="lin" valueType="num">
                                      <p:cBhvr additive="base">
                                        <p:cTn id="32" dur="500" fill="hold"/>
                                        <p:tgtEl>
                                          <p:spTgt spid="717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174"/>
                                        </p:tgtEl>
                                        <p:attrNameLst>
                                          <p:attrName>style.visibility</p:attrName>
                                        </p:attrNameLst>
                                      </p:cBhvr>
                                      <p:to>
                                        <p:strVal val="visible"/>
                                      </p:to>
                                    </p:set>
                                    <p:anim calcmode="lin" valueType="num">
                                      <p:cBhvr additive="base">
                                        <p:cTn id="35" dur="500" fill="hold"/>
                                        <p:tgtEl>
                                          <p:spTgt spid="7174"/>
                                        </p:tgtEl>
                                        <p:attrNameLst>
                                          <p:attrName>ppt_x</p:attrName>
                                        </p:attrNameLst>
                                      </p:cBhvr>
                                      <p:tavLst>
                                        <p:tav tm="0">
                                          <p:val>
                                            <p:strVal val="#ppt_x"/>
                                          </p:val>
                                        </p:tav>
                                        <p:tav tm="100000">
                                          <p:val>
                                            <p:strVal val="#ppt_x"/>
                                          </p:val>
                                        </p:tav>
                                      </p:tavLst>
                                    </p:anim>
                                    <p:anim calcmode="lin" valueType="num">
                                      <p:cBhvr additive="base">
                                        <p:cTn id="36" dur="500" fill="hold"/>
                                        <p:tgtEl>
                                          <p:spTgt spid="71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175"/>
                                        </p:tgtEl>
                                        <p:attrNameLst>
                                          <p:attrName>style.visibility</p:attrName>
                                        </p:attrNameLst>
                                      </p:cBhvr>
                                      <p:to>
                                        <p:strVal val="visible"/>
                                      </p:to>
                                    </p:set>
                                    <p:anim calcmode="lin" valueType="num">
                                      <p:cBhvr additive="base">
                                        <p:cTn id="39" dur="500" fill="hold"/>
                                        <p:tgtEl>
                                          <p:spTgt spid="7175"/>
                                        </p:tgtEl>
                                        <p:attrNameLst>
                                          <p:attrName>ppt_x</p:attrName>
                                        </p:attrNameLst>
                                      </p:cBhvr>
                                      <p:tavLst>
                                        <p:tav tm="0">
                                          <p:val>
                                            <p:strVal val="#ppt_x"/>
                                          </p:val>
                                        </p:tav>
                                        <p:tav tm="100000">
                                          <p:val>
                                            <p:strVal val="#ppt_x"/>
                                          </p:val>
                                        </p:tav>
                                      </p:tavLst>
                                    </p:anim>
                                    <p:anim calcmode="lin" valueType="num">
                                      <p:cBhvr additive="base">
                                        <p:cTn id="40" dur="500" fill="hold"/>
                                        <p:tgtEl>
                                          <p:spTgt spid="71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additive="base">
                                        <p:cTn id="43" dur="500" fill="hold"/>
                                        <p:tgtEl>
                                          <p:spTgt spid="7176"/>
                                        </p:tgtEl>
                                        <p:attrNameLst>
                                          <p:attrName>ppt_x</p:attrName>
                                        </p:attrNameLst>
                                      </p:cBhvr>
                                      <p:tavLst>
                                        <p:tav tm="0">
                                          <p:val>
                                            <p:strVal val="#ppt_x"/>
                                          </p:val>
                                        </p:tav>
                                        <p:tav tm="100000">
                                          <p:val>
                                            <p:strVal val="#ppt_x"/>
                                          </p:val>
                                        </p:tav>
                                      </p:tavLst>
                                    </p:anim>
                                    <p:anim calcmode="lin" valueType="num">
                                      <p:cBhvr additive="base">
                                        <p:cTn id="44"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p:bldP spid="7174" grpId="0"/>
      <p:bldP spid="71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0241"/>
          <p:cNvSpPr>
            <a:spLocks noGrp="1" noChangeArrowheads="1"/>
          </p:cNvSpPr>
          <p:nvPr>
            <p:ph type="title"/>
          </p:nvPr>
        </p:nvSpPr>
        <p:spPr/>
        <p:txBody>
          <a:bodyPr/>
          <a:lstStyle/>
          <a:p>
            <a:r>
              <a:rPr lang="zh-CN" altLang="en-US" b="1" dirty="0"/>
              <a:t>网络</a:t>
            </a:r>
            <a:r>
              <a:rPr lang="en-US" b="1" dirty="0"/>
              <a:t>API</a:t>
            </a:r>
            <a:endParaRPr lang="en-US" b="1" dirty="0"/>
          </a:p>
        </p:txBody>
      </p:sp>
      <p:sp>
        <p:nvSpPr>
          <p:cNvPr id="10242" name="文本占位符 10242"/>
          <p:cNvSpPr>
            <a:spLocks noGrp="1" noChangeArrowheads="1"/>
          </p:cNvSpPr>
          <p:nvPr>
            <p:ph type="body" idx="4294967295"/>
          </p:nvPr>
        </p:nvSpPr>
        <p:spPr>
          <a:xfrm>
            <a:off x="467430" y="1008063"/>
            <a:ext cx="8460540" cy="5380037"/>
          </a:xfrm>
        </p:spPr>
        <p:txBody>
          <a:bodyPr>
            <a:noAutofit/>
          </a:bodyPr>
          <a:lstStyle/>
          <a:p>
            <a:pPr marL="285750" indent="-285750">
              <a:lnSpc>
                <a:spcPct val="90000"/>
              </a:lnSpc>
            </a:pPr>
            <a:r>
              <a:rPr lang="zh-CN" altLang="en-US" sz="2800" dirty="0">
                <a:solidFill>
                  <a:srgbClr val="FF0000"/>
                </a:solidFill>
              </a:rPr>
              <a:t>操作系统为网络应用提供应用编程接口（</a:t>
            </a:r>
            <a:r>
              <a:rPr lang="en-US" altLang="zh-CN" sz="2800" dirty="0">
                <a:solidFill>
                  <a:srgbClr val="FF0000"/>
                </a:solidFill>
              </a:rPr>
              <a:t> Application Programming Interface </a:t>
            </a:r>
            <a:r>
              <a:rPr lang="zh-CN" altLang="en-US" sz="2800" dirty="0">
                <a:solidFill>
                  <a:srgbClr val="FF0000"/>
                </a:solidFill>
              </a:rPr>
              <a:t>，</a:t>
            </a:r>
            <a:r>
              <a:rPr lang="en-US" altLang="zh-CN" sz="2800" dirty="0">
                <a:solidFill>
                  <a:srgbClr val="FF0000"/>
                </a:solidFill>
              </a:rPr>
              <a:t>API</a:t>
            </a:r>
            <a:r>
              <a:rPr lang="zh-CN" altLang="en-US" sz="2800" dirty="0">
                <a:solidFill>
                  <a:srgbClr val="FF0000"/>
                </a:solidFill>
              </a:rPr>
              <a:t>）</a:t>
            </a:r>
            <a:endParaRPr lang="en-US" sz="2800" dirty="0">
              <a:solidFill>
                <a:srgbClr val="FF0000"/>
              </a:solidFill>
            </a:endParaRPr>
          </a:p>
          <a:p>
            <a:pPr marL="285750" indent="-285750">
              <a:lnSpc>
                <a:spcPct val="90000"/>
              </a:lnSpc>
            </a:pPr>
            <a:r>
              <a:rPr lang="zh-CN" altLang="en-US" sz="2800" dirty="0"/>
              <a:t>理想的网络接口</a:t>
            </a:r>
            <a:endParaRPr lang="en-US" sz="2800" dirty="0"/>
          </a:p>
          <a:p>
            <a:pPr marL="685800" lvl="1" indent="-228600">
              <a:lnSpc>
                <a:spcPct val="90000"/>
              </a:lnSpc>
              <a:spcBef>
                <a:spcPts val="0"/>
              </a:spcBef>
            </a:pPr>
            <a:r>
              <a:rPr lang="zh-CN" altLang="en-US" dirty="0"/>
              <a:t>易于使用</a:t>
            </a:r>
            <a:endParaRPr lang="en-US" dirty="0"/>
          </a:p>
          <a:p>
            <a:pPr marL="685800" lvl="1" indent="-228600">
              <a:lnSpc>
                <a:spcPct val="90000"/>
              </a:lnSpc>
              <a:spcBef>
                <a:spcPts val="0"/>
              </a:spcBef>
            </a:pPr>
            <a:r>
              <a:rPr lang="zh-CN" altLang="en-US" dirty="0"/>
              <a:t>灵活</a:t>
            </a:r>
            <a:endParaRPr lang="en-US" dirty="0"/>
          </a:p>
          <a:p>
            <a:pPr lvl="2">
              <a:lnSpc>
                <a:spcPct val="90000"/>
              </a:lnSpc>
              <a:spcBef>
                <a:spcPts val="0"/>
              </a:spcBef>
            </a:pPr>
            <a:r>
              <a:rPr lang="zh-CN" altLang="en-US" sz="2800" dirty="0"/>
              <a:t>独立于任何应用程序</a:t>
            </a:r>
            <a:endParaRPr lang="en-US" sz="2800" dirty="0"/>
          </a:p>
          <a:p>
            <a:pPr lvl="2">
              <a:lnSpc>
                <a:spcPct val="90000"/>
              </a:lnSpc>
              <a:spcBef>
                <a:spcPts val="0"/>
              </a:spcBef>
            </a:pPr>
            <a:r>
              <a:rPr lang="zh-CN" altLang="en-US" sz="2800" dirty="0"/>
              <a:t>允许应用程序使用网络的所有功能</a:t>
            </a:r>
            <a:endParaRPr lang="en-US" sz="2800" dirty="0"/>
          </a:p>
          <a:p>
            <a:pPr marL="685800" lvl="1" indent="-228600">
              <a:lnSpc>
                <a:spcPct val="90000"/>
              </a:lnSpc>
              <a:spcBef>
                <a:spcPts val="0"/>
              </a:spcBef>
            </a:pPr>
            <a:r>
              <a:rPr lang="zh-CN" altLang="en-US" dirty="0"/>
              <a:t>标准化</a:t>
            </a:r>
            <a:endParaRPr lang="en-US" dirty="0"/>
          </a:p>
          <a:p>
            <a:pPr lvl="2">
              <a:lnSpc>
                <a:spcPct val="90000"/>
              </a:lnSpc>
              <a:spcBef>
                <a:spcPts val="0"/>
              </a:spcBef>
            </a:pPr>
            <a:r>
              <a:rPr lang="zh-CN" altLang="en-US" sz="2800" dirty="0"/>
              <a:t>允许程序员学一次，到处用</a:t>
            </a:r>
            <a:endParaRPr lang="en-US" sz="2800" dirty="0"/>
          </a:p>
          <a:p>
            <a:pPr marL="285750" indent="-285750">
              <a:lnSpc>
                <a:spcPct val="90000"/>
              </a:lnSpc>
            </a:pPr>
            <a:r>
              <a:rPr lang="zh-CN" altLang="en-US" sz="2800" dirty="0"/>
              <a:t>为网络提供的应用程序接口叫</a:t>
            </a:r>
            <a:r>
              <a:rPr lang="en-US" sz="2800" b="1" dirty="0">
                <a:solidFill>
                  <a:srgbClr val="FF0000"/>
                </a:solidFill>
                <a:effectLst>
                  <a:outerShdw blurRad="38100" dist="38100" dir="2700000" algn="tl">
                    <a:srgbClr val="000000">
                      <a:alpha val="43137"/>
                    </a:srgbClr>
                  </a:outerShdw>
                </a:effectLst>
              </a:rPr>
              <a:t>Socket</a:t>
            </a:r>
            <a:r>
              <a:rPr lang="zh-CN" altLang="en-US" sz="2800" b="1" dirty="0">
                <a:solidFill>
                  <a:srgbClr val="FF0000"/>
                </a:solidFill>
                <a:effectLst>
                  <a:outerShdw blurRad="38100" dist="38100" dir="2700000" algn="tl">
                    <a:srgbClr val="000000">
                      <a:alpha val="43137"/>
                    </a:srgbClr>
                  </a:outerShdw>
                </a:effectLst>
              </a:rPr>
              <a:t>（套接字）</a:t>
            </a:r>
            <a:endParaRPr lang="en-US" sz="2800" b="1" dirty="0">
              <a:solidFill>
                <a:srgbClr val="FF0000"/>
              </a:solidFill>
              <a:effectLst>
                <a:outerShdw blurRad="38100" dist="38100" dir="2700000" algn="tl">
                  <a:srgbClr val="000000">
                    <a:alpha val="43137"/>
                  </a:srgbClr>
                </a:outerShdw>
              </a:effectLst>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1265"/>
          <p:cNvSpPr>
            <a:spLocks noGrp="1" noChangeArrowheads="1"/>
          </p:cNvSpPr>
          <p:nvPr>
            <p:ph type="title"/>
          </p:nvPr>
        </p:nvSpPr>
        <p:spPr/>
        <p:txBody>
          <a:bodyPr/>
          <a:lstStyle/>
          <a:p>
            <a:r>
              <a:rPr lang="en-US" altLang="zh-CN" dirty="0"/>
              <a:t>2.2  Socket</a:t>
            </a:r>
            <a:r>
              <a:rPr lang="zh-CN" altLang="en-US" dirty="0"/>
              <a:t>基本概念</a:t>
            </a:r>
            <a:endParaRPr lang="en-US" b="1" dirty="0"/>
          </a:p>
        </p:txBody>
      </p:sp>
      <p:sp>
        <p:nvSpPr>
          <p:cNvPr id="11266" name="文本占位符 11266"/>
          <p:cNvSpPr>
            <a:spLocks noGrp="1" noChangeArrowheads="1"/>
          </p:cNvSpPr>
          <p:nvPr>
            <p:ph type="body" idx="4294967295"/>
          </p:nvPr>
        </p:nvSpPr>
        <p:spPr>
          <a:xfrm>
            <a:off x="539441" y="1143000"/>
            <a:ext cx="8604560" cy="4876800"/>
          </a:xfrm>
        </p:spPr>
        <p:txBody>
          <a:bodyPr>
            <a:normAutofit/>
          </a:bodyPr>
          <a:lstStyle/>
          <a:p>
            <a:pPr marL="285750" indent="-285750">
              <a:lnSpc>
                <a:spcPct val="90000"/>
              </a:lnSpc>
            </a:pPr>
            <a:r>
              <a:rPr lang="zh-CN" altLang="en-US" sz="2800" dirty="0"/>
              <a:t>套接字提供了跨网络间的计算机通信机制</a:t>
            </a:r>
            <a:br>
              <a:rPr lang="en-US" sz="2800" dirty="0"/>
            </a:br>
            <a:endParaRPr lang="en-US" sz="2800" dirty="0"/>
          </a:p>
          <a:p>
            <a:pPr marL="285750" indent="-285750">
              <a:lnSpc>
                <a:spcPct val="90000"/>
              </a:lnSpc>
            </a:pPr>
            <a:r>
              <a:rPr lang="zh-CN" altLang="en-US" sz="2800" dirty="0"/>
              <a:t>有许多种类的</a:t>
            </a:r>
            <a:r>
              <a:rPr lang="en-US" altLang="zh-CN" sz="2800" dirty="0"/>
              <a:t>S</a:t>
            </a:r>
            <a:r>
              <a:rPr lang="en-US" sz="2800" dirty="0"/>
              <a:t>ockets</a:t>
            </a:r>
            <a:endParaRPr lang="en-US" sz="2800" dirty="0"/>
          </a:p>
          <a:p>
            <a:pPr marL="685800" lvl="1" indent="-228600">
              <a:lnSpc>
                <a:spcPct val="90000"/>
              </a:lnSpc>
            </a:pPr>
            <a:r>
              <a:rPr lang="en-US" sz="2500" dirty="0"/>
              <a:t>DARPA Internet addresses (</a:t>
            </a:r>
            <a:r>
              <a:rPr lang="en-US" sz="2500" dirty="0">
                <a:solidFill>
                  <a:srgbClr val="FF0000"/>
                </a:solidFill>
              </a:rPr>
              <a:t>Internet Sockets</a:t>
            </a:r>
            <a:r>
              <a:rPr lang="en-US" sz="2500" dirty="0"/>
              <a:t>)</a:t>
            </a:r>
            <a:endParaRPr lang="en-US" sz="2500" dirty="0"/>
          </a:p>
          <a:p>
            <a:pPr marL="685800" lvl="1" indent="-228600">
              <a:lnSpc>
                <a:spcPct val="90000"/>
              </a:lnSpc>
            </a:pPr>
            <a:r>
              <a:rPr lang="en-US" sz="2500" dirty="0"/>
              <a:t>Unix</a:t>
            </a:r>
            <a:r>
              <a:rPr lang="zh-CN" altLang="en-US" sz="2500" dirty="0"/>
              <a:t>进程间通信</a:t>
            </a:r>
            <a:r>
              <a:rPr lang="en-US" sz="2500" dirty="0"/>
              <a:t> (Unix Sockets)</a:t>
            </a:r>
            <a:endParaRPr lang="en-US" sz="2500" dirty="0"/>
          </a:p>
          <a:p>
            <a:pPr marL="685800" lvl="1" indent="-228600">
              <a:lnSpc>
                <a:spcPct val="90000"/>
              </a:lnSpc>
            </a:pPr>
            <a:r>
              <a:rPr lang="en-US" sz="2500" dirty="0"/>
              <a:t>CCITT X.25</a:t>
            </a:r>
            <a:r>
              <a:rPr lang="zh-CN" altLang="en-US" sz="2500" dirty="0"/>
              <a:t>地址</a:t>
            </a:r>
            <a:endParaRPr lang="en-US" sz="2500" dirty="0"/>
          </a:p>
          <a:p>
            <a:pPr marL="685800" lvl="1" indent="-228600">
              <a:lnSpc>
                <a:spcPct val="90000"/>
              </a:lnSpc>
            </a:pPr>
            <a:r>
              <a:rPr lang="zh-CN" altLang="en-US" sz="2500" dirty="0"/>
              <a:t>以及其他</a:t>
            </a:r>
            <a:endParaRPr lang="en-US" sz="2500" dirty="0"/>
          </a:p>
          <a:p>
            <a:pPr marL="685800" lvl="1" indent="-228600">
              <a:lnSpc>
                <a:spcPct val="90000"/>
              </a:lnSpc>
            </a:pPr>
            <a:endParaRPr lang="en-US" sz="2500" dirty="0"/>
          </a:p>
          <a:p>
            <a:pPr marL="285750" indent="-285750">
              <a:lnSpc>
                <a:spcPct val="90000"/>
              </a:lnSpc>
            </a:pPr>
            <a:r>
              <a:rPr lang="en-US" sz="2400" dirty="0">
                <a:solidFill>
                  <a:srgbClr val="FF0000"/>
                </a:solidFill>
              </a:rPr>
              <a:t>Berkeley </a:t>
            </a:r>
            <a:r>
              <a:rPr lang="zh-CN" altLang="en-US" sz="2400" dirty="0">
                <a:solidFill>
                  <a:srgbClr val="FF0000"/>
                </a:solidFill>
              </a:rPr>
              <a:t>套接字是最流行的互联网套接字</a:t>
            </a:r>
            <a:endParaRPr lang="en-US" sz="2400" dirty="0">
              <a:solidFill>
                <a:srgbClr val="FF0000"/>
              </a:solidFill>
            </a:endParaRPr>
          </a:p>
          <a:p>
            <a:pPr marL="685800" lvl="1" indent="-228600">
              <a:lnSpc>
                <a:spcPct val="90000"/>
              </a:lnSpc>
            </a:pPr>
            <a:r>
              <a:rPr lang="zh-CN" altLang="en-US" sz="2200" dirty="0"/>
              <a:t>运行在</a:t>
            </a:r>
            <a:r>
              <a:rPr lang="en-US" sz="2200" dirty="0"/>
              <a:t>Linux, FreeBSD, OS X, Windows</a:t>
            </a:r>
            <a:r>
              <a:rPr lang="zh-CN" altLang="en-US" sz="2200" dirty="0"/>
              <a:t>上</a:t>
            </a:r>
            <a:endParaRPr lang="en-US" sz="2200" dirty="0"/>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2289"/>
          <p:cNvSpPr>
            <a:spLocks noGrp="1" noChangeArrowheads="1"/>
          </p:cNvSpPr>
          <p:nvPr>
            <p:ph type="title"/>
          </p:nvPr>
        </p:nvSpPr>
        <p:spPr/>
        <p:txBody>
          <a:bodyPr/>
          <a:lstStyle/>
          <a:p>
            <a:r>
              <a:rPr lang="zh-CN" altLang="en-US" b="1" dirty="0"/>
              <a:t>互联网</a:t>
            </a:r>
            <a:r>
              <a:rPr lang="en-US" b="1" dirty="0"/>
              <a:t>Sockets</a:t>
            </a:r>
            <a:endParaRPr lang="en-US" b="1" dirty="0"/>
          </a:p>
        </p:txBody>
      </p:sp>
      <p:sp>
        <p:nvSpPr>
          <p:cNvPr id="12290" name="文本占位符 12290"/>
          <p:cNvSpPr>
            <a:spLocks noGrp="1" noChangeArrowheads="1"/>
          </p:cNvSpPr>
          <p:nvPr>
            <p:ph type="body" idx="4294967295"/>
          </p:nvPr>
        </p:nvSpPr>
        <p:spPr>
          <a:xfrm>
            <a:off x="277813" y="1344613"/>
            <a:ext cx="8614787" cy="4810125"/>
          </a:xfrm>
        </p:spPr>
        <p:txBody>
          <a:bodyPr>
            <a:normAutofit/>
          </a:bodyPr>
          <a:lstStyle/>
          <a:p>
            <a:pPr marL="285750" indent="-285750">
              <a:lnSpc>
                <a:spcPct val="90000"/>
              </a:lnSpc>
            </a:pPr>
            <a:r>
              <a:rPr lang="zh-CN" altLang="en-US" sz="2800" dirty="0"/>
              <a:t>支持流和数据报</a:t>
            </a:r>
            <a:r>
              <a:rPr lang="en-US" sz="2800" dirty="0"/>
              <a:t> (</a:t>
            </a:r>
            <a:r>
              <a:rPr lang="zh-CN" altLang="en-US" sz="2800" dirty="0"/>
              <a:t>如：</a:t>
            </a:r>
            <a:r>
              <a:rPr lang="en-US" sz="2800" dirty="0"/>
              <a:t>TCP, UDP, IP)</a:t>
            </a:r>
            <a:endParaRPr lang="en-US" sz="2800" dirty="0"/>
          </a:p>
          <a:p>
            <a:pPr marL="285750" indent="-285750">
              <a:lnSpc>
                <a:spcPct val="90000"/>
              </a:lnSpc>
            </a:pPr>
            <a:endParaRPr lang="en-US" sz="2800" dirty="0"/>
          </a:p>
          <a:p>
            <a:pPr marL="285750" indent="-285750">
              <a:lnSpc>
                <a:spcPct val="90000"/>
              </a:lnSpc>
            </a:pPr>
            <a:r>
              <a:rPr lang="zh-CN" altLang="en-US" sz="2800" dirty="0"/>
              <a:t>类似于</a:t>
            </a:r>
            <a:r>
              <a:rPr lang="en-US" sz="2800" dirty="0">
                <a:solidFill>
                  <a:srgbClr val="FF0000"/>
                </a:solidFill>
              </a:rPr>
              <a:t>UNIX file I/O API</a:t>
            </a:r>
            <a:r>
              <a:rPr lang="en-US" sz="2800" dirty="0"/>
              <a:t> (</a:t>
            </a:r>
            <a:r>
              <a:rPr lang="zh-CN" altLang="en-US" sz="2800" dirty="0"/>
              <a:t>提供一个文件描述符</a:t>
            </a:r>
            <a:r>
              <a:rPr lang="en-US" sz="2800" dirty="0"/>
              <a:t>)</a:t>
            </a:r>
            <a:endParaRPr lang="en-US" sz="2800" dirty="0"/>
          </a:p>
          <a:p>
            <a:pPr marL="285750" indent="-285750">
              <a:lnSpc>
                <a:spcPct val="90000"/>
              </a:lnSpc>
            </a:pPr>
            <a:endParaRPr lang="en-US" sz="2800" dirty="0"/>
          </a:p>
          <a:p>
            <a:pPr marL="285750" indent="-285750">
              <a:lnSpc>
                <a:spcPct val="90000"/>
              </a:lnSpc>
            </a:pPr>
            <a:r>
              <a:rPr lang="zh-CN" altLang="en-US" sz="2800" dirty="0"/>
              <a:t>基于</a:t>
            </a:r>
            <a:r>
              <a:rPr lang="en-US" altLang="zh-CN" sz="2800" dirty="0"/>
              <a:t>C</a:t>
            </a:r>
            <a:r>
              <a:rPr lang="zh-CN" altLang="en-US" sz="2800" dirty="0"/>
              <a:t>语言</a:t>
            </a:r>
            <a:r>
              <a:rPr lang="en-US" sz="2800" dirty="0"/>
              <a:t>, </a:t>
            </a:r>
            <a:r>
              <a:rPr lang="zh-CN" altLang="en-US" sz="2800" dirty="0"/>
              <a:t>单线程</a:t>
            </a:r>
            <a:endParaRPr lang="en-US" sz="2800" dirty="0"/>
          </a:p>
          <a:p>
            <a:pPr marL="685800" lvl="1" indent="-228600">
              <a:lnSpc>
                <a:spcPct val="90000"/>
              </a:lnSpc>
            </a:pPr>
            <a:r>
              <a:rPr lang="zh-CN" altLang="en-US" dirty="0"/>
              <a:t>不要求多线程</a:t>
            </a:r>
            <a:endParaRPr lang="en-US" dirty="0"/>
          </a:p>
          <a:p>
            <a:pPr marL="457200" lvl="1" indent="0">
              <a:lnSpc>
                <a:spcPct val="90000"/>
              </a:lnSpc>
              <a:buNone/>
            </a:pPr>
            <a:endParaRPr lang="en-US" dirty="0"/>
          </a:p>
          <a:p>
            <a:pPr marL="285750" indent="-285750">
              <a:lnSpc>
                <a:spcPct val="90000"/>
              </a:lnSpc>
            </a:pPr>
            <a:r>
              <a:rPr lang="zh-CN" altLang="en-US" sz="2800" dirty="0"/>
              <a:t>基于</a:t>
            </a:r>
            <a:r>
              <a:rPr lang="en-US" altLang="zh-CN" sz="2800" dirty="0">
                <a:solidFill>
                  <a:srgbClr val="FF0000"/>
                </a:solidFill>
              </a:rPr>
              <a:t>Python</a:t>
            </a:r>
            <a:r>
              <a:rPr lang="en-US" sz="2800" dirty="0"/>
              <a:t>, </a:t>
            </a:r>
            <a:r>
              <a:rPr lang="zh-CN" altLang="en-US" sz="2800" dirty="0"/>
              <a:t>多线程模型</a:t>
            </a:r>
            <a:endParaRPr lang="en-US" sz="2800" dirty="0"/>
          </a:p>
          <a:p>
            <a:pPr marL="685800" lvl="1" indent="-228600">
              <a:lnSpc>
                <a:spcPct val="90000"/>
              </a:lnSpc>
            </a:pPr>
            <a:r>
              <a:rPr lang="zh-CN" altLang="en-US" dirty="0"/>
              <a:t>支持多线程</a:t>
            </a:r>
            <a:endParaRPr lang="en-US" dirty="0"/>
          </a:p>
          <a:p>
            <a:pPr marL="457200" lvl="1" indent="0">
              <a:lnSpc>
                <a:spcPct val="90000"/>
              </a:lnSpc>
              <a:buNone/>
            </a:pPr>
            <a:endParaRPr lang="en-US" altLang="zh-CN" dirty="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1265"/>
          <p:cNvSpPr>
            <a:spLocks noGrp="1" noChangeArrowheads="1"/>
          </p:cNvSpPr>
          <p:nvPr>
            <p:ph type="title"/>
          </p:nvPr>
        </p:nvSpPr>
        <p:spPr/>
        <p:txBody>
          <a:bodyPr/>
          <a:lstStyle/>
          <a:p>
            <a:r>
              <a:rPr lang="en-US" altLang="zh-CN" dirty="0"/>
              <a:t>2.2  Socket</a:t>
            </a:r>
            <a:endParaRPr lang="en-US" b="1"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3301" y="1052670"/>
            <a:ext cx="6354299" cy="542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467600" y="4293120"/>
            <a:ext cx="1569660" cy="369332"/>
          </a:xfrm>
          <a:prstGeom prst="rect">
            <a:avLst/>
          </a:prstGeom>
          <a:noFill/>
        </p:spPr>
        <p:txBody>
          <a:bodyPr wrap="none" rtlCol="0">
            <a:spAutoFit/>
          </a:bodyPr>
          <a:lstStyle/>
          <a:p>
            <a:r>
              <a:rPr lang="zh-CN" altLang="en-US" dirty="0">
                <a:solidFill>
                  <a:srgbClr val="FF0000"/>
                </a:solidFill>
              </a:rPr>
              <a:t>物联网场景！</a:t>
            </a:r>
            <a:endParaRPr lang="en-US" dirty="0">
              <a:solidFill>
                <a:srgbClr val="FF0000"/>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7841" y="1086078"/>
            <a:ext cx="3068320" cy="338554"/>
          </a:xfrm>
          <a:prstGeom prst="rect">
            <a:avLst/>
          </a:prstGeom>
        </p:spPr>
        <p:txBody>
          <a:bodyPr wrap="square" anchor="ctr">
            <a:spAutoFit/>
          </a:bodyPr>
          <a:lstStyle/>
          <a:p>
            <a:pPr algn="ctr"/>
            <a:r>
              <a:rPr lang="zh-CN" altLang="en-US" sz="1600" dirty="0">
                <a:latin typeface="微软雅黑" panose="020B0503020204020204" pitchFamily="34" charset="-122"/>
                <a:ea typeface="微软雅黑" panose="020B0503020204020204" pitchFamily="34" charset="-122"/>
              </a:rPr>
              <a:t>「     第 </a:t>
            </a: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章     」</a:t>
            </a:r>
            <a:endParaRPr lang="zh-CN" altLang="en-US" sz="1600" dirty="0">
              <a:latin typeface="微软雅黑" panose="020B0503020204020204" pitchFamily="34" charset="-122"/>
              <a:ea typeface="微软雅黑" panose="020B0503020204020204" pitchFamily="34" charset="-122"/>
            </a:endParaRPr>
          </a:p>
        </p:txBody>
      </p:sp>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98265" y="2354829"/>
            <a:ext cx="7147471" cy="748754"/>
            <a:chOff x="998265" y="2131309"/>
            <a:chExt cx="7147471" cy="748754"/>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49953" y="2131309"/>
              <a:ext cx="5444119" cy="707886"/>
            </a:xfrm>
            <a:prstGeom prst="rect">
              <a:avLst/>
            </a:prstGeom>
          </p:spPr>
          <p:txBody>
            <a:bodyPr wrap="none" anchor="ctr">
              <a:spAutoFit/>
            </a:bodyPr>
            <a:lstStyle/>
            <a:p>
              <a:pPr algn="ctr"/>
              <a:r>
                <a:rPr lang="en-US" altLang="zh-CN" sz="4000" b="1" dirty="0">
                  <a:latin typeface="微软雅黑" panose="020B0503020204020204" pitchFamily="34" charset="-122"/>
                  <a:ea typeface="微软雅黑" panose="020B0503020204020204" pitchFamily="34" charset="-122"/>
                </a:rPr>
                <a:t>UDP - </a:t>
              </a:r>
              <a:r>
                <a:rPr lang="zh-CN" altLang="en-US" sz="4000" b="1" dirty="0">
                  <a:latin typeface="微软雅黑" panose="020B0503020204020204" pitchFamily="34" charset="-122"/>
                  <a:ea typeface="微软雅黑" panose="020B0503020204020204" pitchFamily="34" charset="-122"/>
                </a:rPr>
                <a:t>用户数据报协议</a:t>
              </a:r>
              <a:endParaRPr lang="zh-CN" altLang="en-US" sz="4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2.2.1</a:t>
            </a:r>
            <a:r>
              <a:rPr lang="zh-CN" altLang="en-US" dirty="0"/>
              <a:t> 混杂客户端与垃圾回复</a:t>
            </a:r>
            <a:endParaRPr lang="zh-CN" altLang="en-US" dirty="0"/>
          </a:p>
        </p:txBody>
      </p:sp>
      <p:sp>
        <p:nvSpPr>
          <p:cNvPr id="4" name="Rectangle 3"/>
          <p:cNvSpPr txBox="1">
            <a:spLocks noChangeArrowheads="1"/>
          </p:cNvSpPr>
          <p:nvPr/>
        </p:nvSpPr>
        <p:spPr>
          <a:xfrm>
            <a:off x="467430" y="1274605"/>
            <a:ext cx="8281150" cy="50347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r>
              <a:rPr lang="en-US" altLang="zh-CN" sz="2800" dirty="0"/>
              <a:t>1</a:t>
            </a:r>
            <a:r>
              <a:rPr lang="zh-CN" altLang="en-US" sz="2800" dirty="0"/>
              <a:t>：创建服务器套接字；</a:t>
            </a:r>
            <a:endParaRPr lang="en-US" altLang="zh-CN" sz="2800" dirty="0"/>
          </a:p>
          <a:p>
            <a:pPr marL="100330" indent="-6350">
              <a:buClr>
                <a:schemeClr val="accent1"/>
              </a:buClr>
              <a:buFont typeface="Wingdings" panose="05000000000000000000" pitchFamily="2" charset="2"/>
              <a:buNone/>
            </a:pPr>
            <a:r>
              <a:rPr lang="en-US" altLang="zh-CN" sz="2800" dirty="0"/>
              <a:t>2</a:t>
            </a:r>
            <a:r>
              <a:rPr lang="zh-CN" altLang="en-US" sz="2800" dirty="0"/>
              <a:t>：模仿一个反应较慢的服务器（</a:t>
            </a:r>
            <a:r>
              <a:rPr lang="en-US" altLang="zh-CN" sz="2800" dirty="0" err="1"/>
              <a:t>ctrl+z</a:t>
            </a:r>
            <a:r>
              <a:rPr lang="zh-CN" altLang="en-US" sz="2800" dirty="0"/>
              <a:t>暂停服务器）；</a:t>
            </a:r>
            <a:endParaRPr lang="en-US" altLang="zh-CN" sz="2800" dirty="0"/>
          </a:p>
          <a:p>
            <a:pPr marL="100330" indent="-6350">
              <a:buClr>
                <a:schemeClr val="accent1"/>
              </a:buClr>
              <a:buFont typeface="Wingdings" panose="05000000000000000000" pitchFamily="2" charset="2"/>
              <a:buNone/>
            </a:pPr>
            <a:r>
              <a:rPr lang="en-US" altLang="zh-CN" sz="2800" dirty="0"/>
              <a:t>3</a:t>
            </a:r>
            <a:r>
              <a:rPr lang="zh-CN" altLang="en-US" sz="2800" dirty="0"/>
              <a:t>：客户端发送数据报，挂起等待服务器响应；</a:t>
            </a:r>
            <a:endParaRPr lang="en-US" altLang="zh-CN" sz="2800" dirty="0"/>
          </a:p>
          <a:p>
            <a:pPr marL="100330" indent="-6350">
              <a:buClr>
                <a:schemeClr val="accent1"/>
              </a:buClr>
              <a:buFont typeface="Wingdings" panose="05000000000000000000" pitchFamily="2" charset="2"/>
              <a:buNone/>
            </a:pPr>
            <a:r>
              <a:rPr lang="en-US" altLang="zh-CN" sz="2800" dirty="0"/>
              <a:t>4</a:t>
            </a:r>
            <a:r>
              <a:rPr lang="zh-CN" altLang="en-US" sz="2800" dirty="0"/>
              <a:t>：攻击者伪造一个服务器响应：</a:t>
            </a:r>
            <a:endParaRPr lang="en-US" altLang="zh-CN" sz="2800" dirty="0"/>
          </a:p>
          <a:p>
            <a:pPr marL="100330" indent="-6350">
              <a:buClr>
                <a:schemeClr val="accent1"/>
              </a:buClr>
              <a:buFont typeface="Wingdings" panose="05000000000000000000" pitchFamily="2" charset="2"/>
              <a:buNone/>
            </a:pPr>
            <a:r>
              <a:rPr lang="en-US" altLang="zh-CN" sz="2800" dirty="0"/>
              <a:t>	</a:t>
            </a:r>
            <a:endParaRPr lang="en-US" altLang="zh-CN" sz="2800" dirty="0"/>
          </a:p>
          <a:p>
            <a:pPr marL="100330" indent="-6350">
              <a:buClr>
                <a:schemeClr val="accent1"/>
              </a:buClr>
              <a:buFont typeface="Wingdings" panose="05000000000000000000" pitchFamily="2" charset="2"/>
              <a:buNone/>
            </a:pPr>
            <a:r>
              <a:rPr lang="en-US" altLang="zh-CN" sz="2800" dirty="0" err="1">
                <a:solidFill>
                  <a:schemeClr val="accent1"/>
                </a:solidFill>
                <a:latin typeface="Times New Roman" panose="02020803070505020304" pitchFamily="18" charset="0"/>
                <a:cs typeface="Times New Roman" panose="02020803070505020304" pitchFamily="18" charset="0"/>
              </a:rPr>
              <a:t>sock.sendto</a:t>
            </a:r>
            <a:r>
              <a:rPr lang="en-US" altLang="zh-CN" sz="2800" dirty="0">
                <a:solidFill>
                  <a:schemeClr val="accent1"/>
                </a:solidFill>
                <a:latin typeface="Times New Roman" panose="02020803070505020304" pitchFamily="18" charset="0"/>
                <a:cs typeface="Times New Roman" panose="02020803070505020304" pitchFamily="18" charset="0"/>
              </a:rPr>
              <a:t>(‘</a:t>
            </a:r>
            <a:r>
              <a:rPr lang="en-US" altLang="zh-CN" sz="2800" b="1" dirty="0" err="1">
                <a:solidFill>
                  <a:schemeClr val="accent1"/>
                </a:solidFill>
                <a:latin typeface="Times New Roman" panose="02020803070505020304" pitchFamily="18" charset="0"/>
                <a:cs typeface="Times New Roman" panose="02020803070505020304" pitchFamily="18" charset="0"/>
              </a:rPr>
              <a:t>FAKE</a:t>
            </a:r>
            <a:r>
              <a:rPr lang="en-US" altLang="zh-CN" sz="2800" dirty="0" err="1">
                <a:solidFill>
                  <a:schemeClr val="accent1"/>
                </a:solidFill>
                <a:latin typeface="Times New Roman" panose="02020803070505020304" pitchFamily="18" charset="0"/>
                <a:cs typeface="Times New Roman" panose="02020803070505020304" pitchFamily="18" charset="0"/>
              </a:rPr>
              <a:t>’.encode</a:t>
            </a:r>
            <a:r>
              <a:rPr lang="en-US" altLang="zh-CN" sz="2800" dirty="0">
                <a:solidFill>
                  <a:schemeClr val="accent1"/>
                </a:solidFill>
                <a:latin typeface="Times New Roman" panose="02020803070505020304" pitchFamily="18" charset="0"/>
                <a:cs typeface="Times New Roman" panose="02020803070505020304" pitchFamily="18" charset="0"/>
              </a:rPr>
              <a:t>(‘</a:t>
            </a:r>
            <a:r>
              <a:rPr lang="en-US" altLang="zh-CN" sz="2800" dirty="0" err="1">
                <a:solidFill>
                  <a:schemeClr val="accent1"/>
                </a:solidFill>
                <a:latin typeface="Times New Roman" panose="02020803070505020304" pitchFamily="18" charset="0"/>
                <a:cs typeface="Times New Roman" panose="02020803070505020304" pitchFamily="18" charset="0"/>
              </a:rPr>
              <a:t>ascii</a:t>
            </a:r>
            <a:r>
              <a:rPr lang="en-US" altLang="zh-CN" sz="2800" dirty="0">
                <a:solidFill>
                  <a:schemeClr val="accent1"/>
                </a:solidFill>
                <a:latin typeface="Times New Roman" panose="02020803070505020304" pitchFamily="18" charset="0"/>
                <a:cs typeface="Times New Roman" panose="02020803070505020304" pitchFamily="18" charset="0"/>
              </a:rPr>
              <a:t>’),(‘127.0.0.1’, </a:t>
            </a:r>
            <a:r>
              <a:rPr lang="en-US" altLang="zh-CN" sz="2800" b="1" dirty="0" err="1">
                <a:solidFill>
                  <a:schemeClr val="accent1"/>
                </a:solidFill>
                <a:latin typeface="Times New Roman" panose="02020803070505020304" pitchFamily="18" charset="0"/>
                <a:cs typeface="Times New Roman" panose="02020803070505020304" pitchFamily="18" charset="0"/>
              </a:rPr>
              <a:t>clientport</a:t>
            </a:r>
            <a:r>
              <a:rPr lang="en-US" altLang="zh-CN" sz="2800" dirty="0">
                <a:solidFill>
                  <a:schemeClr val="accent1"/>
                </a:solidFill>
                <a:latin typeface="Times New Roman" panose="02020803070505020304" pitchFamily="18" charset="0"/>
                <a:cs typeface="Times New Roman" panose="02020803070505020304" pitchFamily="18" charset="0"/>
              </a:rPr>
              <a:t>))</a:t>
            </a:r>
            <a:endParaRPr lang="en-US" altLang="zh-CN" sz="2800" dirty="0">
              <a:solidFill>
                <a:schemeClr val="accent1"/>
              </a:solidFill>
              <a:latin typeface="Times New Roman" panose="02020803070505020304" pitchFamily="18" charset="0"/>
              <a:cs typeface="Times New Roman" panose="02020803070505020304" pitchFamily="18" charset="0"/>
            </a:endParaRP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5</a:t>
            </a:r>
            <a:r>
              <a:rPr lang="zh-CN" altLang="en-US" sz="2800" dirty="0"/>
              <a:t>：</a:t>
            </a:r>
            <a:r>
              <a:rPr lang="en-US" altLang="zh-CN" sz="2800" dirty="0" err="1"/>
              <a:t>ctrl+c</a:t>
            </a:r>
            <a:r>
              <a:rPr lang="en-US" altLang="zh-CN" sz="2800" dirty="0"/>
              <a:t> </a:t>
            </a:r>
            <a:r>
              <a:rPr lang="zh-CN" altLang="en-US" sz="2800" dirty="0"/>
              <a:t>不需要服务器运行，将其关闭</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2.2.1</a:t>
            </a:r>
            <a:r>
              <a:rPr lang="zh-CN" altLang="en-US" dirty="0"/>
              <a:t> 混杂客户端与垃圾回复</a:t>
            </a:r>
            <a:endParaRPr lang="zh-CN" altLang="en-US" dirty="0"/>
          </a:p>
        </p:txBody>
      </p:sp>
      <p:sp>
        <p:nvSpPr>
          <p:cNvPr id="4" name="Rectangle 3"/>
          <p:cNvSpPr txBox="1">
            <a:spLocks noChangeArrowheads="1"/>
          </p:cNvSpPr>
          <p:nvPr/>
        </p:nvSpPr>
        <p:spPr>
          <a:xfrm>
            <a:off x="467430" y="1274605"/>
            <a:ext cx="8281150" cy="50347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r>
              <a:rPr lang="zh-CN" altLang="en-US" sz="2800" b="1" dirty="0"/>
              <a:t>混杂客户端</a:t>
            </a:r>
            <a:r>
              <a:rPr lang="zh-CN" altLang="en-US" sz="2800" dirty="0"/>
              <a:t>：</a:t>
            </a:r>
            <a:endParaRPr lang="en-US" altLang="zh-CN" sz="2800" dirty="0"/>
          </a:p>
          <a:p>
            <a:pPr marL="100330" indent="-6350">
              <a:buClr>
                <a:schemeClr val="accent1"/>
              </a:buClr>
              <a:buFont typeface="Wingdings" panose="05000000000000000000" pitchFamily="2" charset="2"/>
              <a:buNone/>
            </a:pPr>
            <a:r>
              <a:rPr lang="en-US" altLang="zh-CN" sz="2800" dirty="0"/>
              <a:t>        </a:t>
            </a:r>
            <a:r>
              <a:rPr lang="zh-CN" altLang="en-US" sz="2800" dirty="0"/>
              <a:t>不考虑地址是否正确，接收并处理所有收到的数据包的网络监听客户端技术叫做混杂客户端。</a:t>
            </a:r>
            <a:endParaRPr lang="en-US" altLang="zh-CN" sz="2800" dirty="0"/>
          </a:p>
          <a:p>
            <a:pPr marL="100330" indent="-6350">
              <a:buClr>
                <a:schemeClr val="accent1"/>
              </a:buClr>
              <a:buFont typeface="Wingdings" panose="05000000000000000000" pitchFamily="2" charset="2"/>
              <a:buNone/>
            </a:pPr>
            <a:endParaRPr lang="en-US" altLang="zh-CN" sz="2800" dirty="0"/>
          </a:p>
          <a:p>
            <a:pPr marL="100330" indent="-6350">
              <a:buClr>
                <a:schemeClr val="accent1"/>
              </a:buClr>
              <a:buFont typeface="Wingdings" panose="05000000000000000000" pitchFamily="2" charset="2"/>
              <a:buNone/>
            </a:pPr>
            <a:r>
              <a:rPr lang="zh-CN" altLang="en-US" sz="2800" u="sng" dirty="0"/>
              <a:t>避免攻击伪造数据包的方法：</a:t>
            </a:r>
            <a:endParaRPr lang="en-US" altLang="zh-CN" sz="2800" u="sng" dirty="0"/>
          </a:p>
          <a:p>
            <a:pPr marL="100330" indent="-6350">
              <a:buClr>
                <a:schemeClr val="accent1"/>
              </a:buClr>
              <a:buFont typeface="Wingdings" panose="05000000000000000000" pitchFamily="2" charset="2"/>
              <a:buNone/>
            </a:pPr>
            <a:r>
              <a:rPr lang="en-US" altLang="zh-CN" sz="2800" dirty="0"/>
              <a:t>1</a:t>
            </a:r>
            <a:r>
              <a:rPr lang="zh-CN" altLang="en-US" sz="2800" dirty="0"/>
              <a:t>：编写良好的优秀加密算法；</a:t>
            </a:r>
            <a:endParaRPr lang="en-US" altLang="zh-CN" sz="2800" dirty="0"/>
          </a:p>
          <a:p>
            <a:pPr marL="100330" indent="-6350">
              <a:buClr>
                <a:schemeClr val="accent1"/>
              </a:buClr>
              <a:buFont typeface="Wingdings" panose="05000000000000000000" pitchFamily="2" charset="2"/>
              <a:buNone/>
            </a:pPr>
            <a:r>
              <a:rPr lang="en-US" altLang="zh-CN" sz="2800" dirty="0"/>
              <a:t>2</a:t>
            </a:r>
            <a:r>
              <a:rPr lang="zh-CN" altLang="en-US" sz="2800" dirty="0"/>
              <a:t>：设计或使用在请求中包含唯一标识符或请求</a:t>
            </a:r>
            <a:r>
              <a:rPr lang="en-US" altLang="zh-CN" sz="2800" dirty="0"/>
              <a:t>ID</a:t>
            </a:r>
            <a:r>
              <a:rPr lang="zh-CN" altLang="en-US" sz="2800" dirty="0"/>
              <a:t>的协议（</a:t>
            </a:r>
            <a:r>
              <a:rPr lang="en-US" altLang="zh-CN" sz="2800" dirty="0"/>
              <a:t>ID</a:t>
            </a:r>
            <a:r>
              <a:rPr lang="zh-CN" altLang="en-US" sz="2800" dirty="0"/>
              <a:t>取值范围足够大）；</a:t>
            </a:r>
            <a:endParaRPr lang="en-US" altLang="zh-CN" sz="2800" dirty="0"/>
          </a:p>
          <a:p>
            <a:pPr marL="100330" indent="-6350">
              <a:buClr>
                <a:schemeClr val="accent1"/>
              </a:buClr>
              <a:buFont typeface="Wingdings" panose="05000000000000000000" pitchFamily="2" charset="2"/>
              <a:buNone/>
            </a:pPr>
            <a:r>
              <a:rPr lang="en-US" altLang="zh-CN" sz="2800" dirty="0"/>
              <a:t>3</a:t>
            </a:r>
            <a:r>
              <a:rPr lang="zh-CN" altLang="en-US" sz="2800" dirty="0"/>
              <a:t>：检验响应数据包地址与请求数据包地址是否相同：</a:t>
            </a:r>
            <a:endParaRPr lang="en-US" altLang="zh-C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2.2.2</a:t>
            </a:r>
            <a:r>
              <a:rPr lang="zh-CN" altLang="en-US" dirty="0"/>
              <a:t> 不可靠性、退避、阻塞和超时</a:t>
            </a:r>
            <a:endParaRPr lang="zh-CN" altLang="en-US" dirty="0"/>
          </a:p>
        </p:txBody>
      </p:sp>
      <p:sp>
        <p:nvSpPr>
          <p:cNvPr id="4"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endParaRPr lang="en-US" altLang="zh-CN" sz="2800" b="1" dirty="0"/>
          </a:p>
          <a:p>
            <a:pPr marL="100330" indent="-6350">
              <a:buClr>
                <a:schemeClr val="accent1"/>
              </a:buClr>
              <a:buFont typeface="Wingdings" panose="05000000000000000000" pitchFamily="2" charset="2"/>
              <a:buNone/>
            </a:pPr>
            <a:r>
              <a:rPr lang="zh-CN" altLang="en-US" sz="2800" b="1" dirty="0"/>
              <a:t>如何避免苦苦等待一个实际上已经丢失的网络数据包？</a:t>
            </a:r>
            <a:endParaRPr lang="en-US" altLang="zh-CN" sz="2800" b="1" dirty="0"/>
          </a:p>
          <a:p>
            <a:pPr marL="100330" indent="-6350">
              <a:buClr>
                <a:schemeClr val="accent1"/>
              </a:buClr>
              <a:buFont typeface="Wingdings" panose="05000000000000000000" pitchFamily="2" charset="2"/>
              <a:buNone/>
            </a:pPr>
            <a:endParaRPr lang="en-US" altLang="zh-CN" sz="2400" dirty="0"/>
          </a:p>
          <a:p>
            <a:pPr marL="100330" indent="-6350">
              <a:buClr>
                <a:schemeClr val="accent1"/>
              </a:buClr>
              <a:buNone/>
            </a:pPr>
            <a:r>
              <a:rPr lang="zh-CN" altLang="en-US" sz="2800" b="1" u="sng" dirty="0"/>
              <a:t>参考代码：</a:t>
            </a:r>
            <a:endParaRPr lang="en-US" altLang="zh-CN" sz="2800" b="1" u="sng" dirty="0"/>
          </a:p>
          <a:p>
            <a:pPr marL="100330" indent="-6350">
              <a:buClr>
                <a:schemeClr val="accent1"/>
              </a:buClr>
              <a:buNone/>
            </a:pPr>
            <a:r>
              <a:rPr lang="en-US" altLang="zh-CN" sz="2400" dirty="0"/>
              <a:t>			</a:t>
            </a:r>
            <a:r>
              <a:rPr lang="zh-CN" altLang="en-US" sz="2800" b="1" dirty="0">
                <a:latin typeface="Times New Roman" panose="02020803070505020304" pitchFamily="18" charset="0"/>
                <a:cs typeface="Times New Roman" panose="02020803070505020304" pitchFamily="18" charset="0"/>
              </a:rPr>
              <a:t>“</a:t>
            </a:r>
            <a:r>
              <a:rPr lang="en-US" altLang="zh-CN" sz="2800" b="1" dirty="0">
                <a:latin typeface="Times New Roman" panose="02020803070505020304" pitchFamily="18" charset="0"/>
                <a:cs typeface="Times New Roman" panose="02020803070505020304" pitchFamily="18" charset="0"/>
              </a:rPr>
              <a:t>udp_remote.py</a:t>
            </a:r>
            <a:r>
              <a:rPr lang="zh-CN" altLang="en-US" sz="2800" b="1" dirty="0">
                <a:latin typeface="Times New Roman" panose="02020803070505020304" pitchFamily="18" charset="0"/>
                <a:cs typeface="Times New Roman" panose="02020803070505020304" pitchFamily="18" charset="0"/>
              </a:rPr>
              <a:t>”</a:t>
            </a:r>
            <a:endParaRPr lang="zh-CN" altLang="en-US" sz="3600" b="1" dirty="0">
              <a:latin typeface="Times New Roman" panose="02020803070505020304" pitchFamily="18" charset="0"/>
              <a:cs typeface="Times New Roman" panose="020208030705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2.2.3</a:t>
            </a:r>
            <a:r>
              <a:rPr lang="zh-CN" altLang="en-US" dirty="0"/>
              <a:t> 连接</a:t>
            </a:r>
            <a:r>
              <a:rPr lang="en-US" altLang="zh-CN" dirty="0"/>
              <a:t>UDP</a:t>
            </a:r>
            <a:r>
              <a:rPr lang="zh-CN" altLang="en-US" dirty="0"/>
              <a:t>套接字</a:t>
            </a:r>
            <a:endParaRPr lang="zh-CN" altLang="en-US" dirty="0"/>
          </a:p>
        </p:txBody>
      </p:sp>
      <p:sp>
        <p:nvSpPr>
          <p:cNvPr id="4"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r>
              <a:rPr lang="zh-CN" altLang="en-US" sz="2800" b="1" u="sng" dirty="0"/>
              <a:t>调用</a:t>
            </a:r>
            <a:r>
              <a:rPr lang="en-US" altLang="zh-CN" sz="2800" b="1" u="sng" dirty="0"/>
              <a:t>connect():</a:t>
            </a:r>
            <a:endParaRPr lang="en-US" altLang="zh-CN" sz="2800" b="1" u="sng" dirty="0"/>
          </a:p>
          <a:p>
            <a:pPr marL="100330" indent="-6350">
              <a:buClr>
                <a:schemeClr val="accent1"/>
              </a:buClr>
              <a:buFont typeface="Wingdings" panose="05000000000000000000" pitchFamily="2" charset="2"/>
              <a:buNone/>
            </a:pPr>
            <a:endParaRPr lang="zh-CN" altLang="en-US" sz="26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0538" y="2276840"/>
            <a:ext cx="816292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2.2.4</a:t>
            </a:r>
            <a:r>
              <a:rPr lang="zh-CN" altLang="en-US" dirty="0"/>
              <a:t> 请求</a:t>
            </a:r>
            <a:r>
              <a:rPr lang="en-US" altLang="zh-CN" dirty="0"/>
              <a:t>ID</a:t>
            </a:r>
            <a:endParaRPr lang="zh-CN" altLang="en-US" dirty="0"/>
          </a:p>
        </p:txBody>
      </p:sp>
      <p:sp>
        <p:nvSpPr>
          <p:cNvPr id="4"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r>
              <a:rPr lang="en-US" altLang="zh-CN" sz="2600" dirty="0"/>
              <a:t>ID: </a:t>
            </a:r>
            <a:r>
              <a:rPr lang="zh-CN" altLang="en-US" sz="2600" dirty="0"/>
              <a:t>使用随机数字，一定程度上抵抗攻击</a:t>
            </a:r>
            <a:endParaRPr lang="en-US" altLang="zh-CN" sz="2600" dirty="0"/>
          </a:p>
          <a:p>
            <a:pPr marL="100330" indent="-6350">
              <a:buClr>
                <a:schemeClr val="accent1"/>
              </a:buClr>
              <a:buFont typeface="Wingdings" panose="05000000000000000000" pitchFamily="2" charset="2"/>
              <a:buNone/>
            </a:pPr>
            <a:endParaRPr lang="zh-CN" altLang="en-US" sz="2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2.3</a:t>
            </a:r>
            <a:r>
              <a:rPr lang="zh-CN" altLang="en-US" dirty="0"/>
              <a:t> 绑定接口</a:t>
            </a:r>
            <a:endParaRPr lang="zh-CN" altLang="en-US" dirty="0"/>
          </a:p>
        </p:txBody>
      </p:sp>
      <p:sp>
        <p:nvSpPr>
          <p:cNvPr id="2" name="矩形 1"/>
          <p:cNvSpPr/>
          <p:nvPr/>
        </p:nvSpPr>
        <p:spPr>
          <a:xfrm>
            <a:off x="395420" y="1329770"/>
            <a:ext cx="8425170" cy="3539430"/>
          </a:xfrm>
          <a:prstGeom prst="rect">
            <a:avLst/>
          </a:prstGeom>
        </p:spPr>
        <p:txBody>
          <a:bodyPr wrap="square">
            <a:spAutoFit/>
          </a:bodyPr>
          <a:lstStyle/>
          <a:p>
            <a:r>
              <a:rPr lang="zh-CN" altLang="en-US" sz="2800" dirty="0">
                <a:latin typeface="+mn-ea"/>
              </a:rPr>
              <a:t>采用</a:t>
            </a:r>
            <a:r>
              <a:rPr lang="en-US" altLang="zh-CN" sz="2800" dirty="0">
                <a:latin typeface="+mn-ea"/>
              </a:rPr>
              <a:t>UDP</a:t>
            </a:r>
            <a:r>
              <a:rPr lang="zh-CN" altLang="en-US" sz="2800" dirty="0">
                <a:latin typeface="+mn-ea"/>
              </a:rPr>
              <a:t>通信时（这里是有客户端和服务器之分才这么说的，若是指定特定端口的</a:t>
            </a:r>
            <a:r>
              <a:rPr lang="en-US" altLang="zh-CN" sz="2800" dirty="0">
                <a:latin typeface="+mn-ea"/>
              </a:rPr>
              <a:t>UDP</a:t>
            </a:r>
            <a:r>
              <a:rPr lang="zh-CN" altLang="en-US" sz="2800" dirty="0">
                <a:latin typeface="+mn-ea"/>
              </a:rPr>
              <a:t>对等通信则不一样了），客户端不需要</a:t>
            </a:r>
            <a:r>
              <a:rPr lang="en-US" altLang="zh-CN" sz="2800" dirty="0">
                <a:latin typeface="+mn-ea"/>
              </a:rPr>
              <a:t>bind</a:t>
            </a:r>
            <a:r>
              <a:rPr lang="zh-CN" altLang="en-US" sz="2800" dirty="0">
                <a:latin typeface="+mn-ea"/>
              </a:rPr>
              <a:t>（）他自己的</a:t>
            </a:r>
            <a:r>
              <a:rPr lang="en-US" altLang="zh-CN" sz="2800" dirty="0">
                <a:latin typeface="+mn-ea"/>
              </a:rPr>
              <a:t>IP</a:t>
            </a:r>
            <a:r>
              <a:rPr lang="zh-CN" altLang="en-US" sz="2800" dirty="0">
                <a:latin typeface="+mn-ea"/>
              </a:rPr>
              <a:t>和端口号，而服务器需要</a:t>
            </a:r>
            <a:r>
              <a:rPr lang="en-US" altLang="zh-CN" sz="2800" dirty="0">
                <a:latin typeface="+mn-ea"/>
              </a:rPr>
              <a:t>bind</a:t>
            </a:r>
            <a:r>
              <a:rPr lang="zh-CN" altLang="en-US" sz="2800" dirty="0">
                <a:latin typeface="+mn-ea"/>
              </a:rPr>
              <a:t>（）自己</a:t>
            </a:r>
            <a:r>
              <a:rPr lang="en-US" altLang="zh-CN" sz="2800" dirty="0">
                <a:latin typeface="+mn-ea"/>
              </a:rPr>
              <a:t>IP</a:t>
            </a:r>
            <a:r>
              <a:rPr lang="zh-CN" altLang="en-US" sz="2800" dirty="0">
                <a:latin typeface="+mn-ea"/>
              </a:rPr>
              <a:t>地址和端口号</a:t>
            </a:r>
            <a:endParaRPr lang="en-US" altLang="zh-CN" sz="2800" dirty="0">
              <a:latin typeface="+mn-ea"/>
            </a:endParaRPr>
          </a:p>
          <a:p>
            <a:endParaRPr lang="en-US" altLang="zh-CN" sz="2800" dirty="0">
              <a:latin typeface="+mn-ea"/>
            </a:endParaRPr>
          </a:p>
          <a:p>
            <a:endParaRPr lang="en-US" altLang="zh-CN" sz="2800" dirty="0">
              <a:latin typeface="+mn-ea"/>
            </a:endParaRPr>
          </a:p>
          <a:p>
            <a:r>
              <a:rPr lang="en-GB" altLang="zh-CN" sz="2800" dirty="0">
                <a:latin typeface="+mn-ea"/>
              </a:rPr>
              <a:t>https://blog.csdn.net/suxinpingtao51/article/details/11809011</a:t>
            </a:r>
            <a:endParaRPr lang="zh-CN" altLang="en-US" sz="2800" dirty="0">
              <a:latin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a:t>
            </a:r>
            <a:r>
              <a:rPr lang="zh-CN" altLang="en-US" dirty="0"/>
              <a:t> </a:t>
            </a:r>
            <a:r>
              <a:rPr lang="en-US" altLang="zh-CN" dirty="0"/>
              <a:t>UDP</a:t>
            </a:r>
            <a:r>
              <a:rPr lang="zh-CN" altLang="en-US" dirty="0"/>
              <a:t>分组</a:t>
            </a:r>
            <a:endParaRPr lang="zh-CN" altLang="en-US" dirty="0"/>
          </a:p>
        </p:txBody>
      </p:sp>
      <p:sp>
        <p:nvSpPr>
          <p:cNvPr id="2" name="矩形 1"/>
          <p:cNvSpPr/>
          <p:nvPr/>
        </p:nvSpPr>
        <p:spPr>
          <a:xfrm>
            <a:off x="323410" y="1472617"/>
            <a:ext cx="8641200" cy="3108543"/>
          </a:xfrm>
          <a:prstGeom prst="rect">
            <a:avLst/>
          </a:prstGeom>
        </p:spPr>
        <p:txBody>
          <a:bodyPr wrap="square">
            <a:spAutoFit/>
          </a:bodyPr>
          <a:lstStyle/>
          <a:p>
            <a:pPr marL="457200" indent="-457200">
              <a:buFont typeface="Wingdings" panose="05000000000000000000" pitchFamily="2" charset="2"/>
              <a:buChar char="Ø"/>
            </a:pPr>
            <a:r>
              <a:rPr lang="en-GB" altLang="zh-CN" sz="2800" dirty="0">
                <a:latin typeface="+mn-ea"/>
              </a:rPr>
              <a:t>TCP</a:t>
            </a:r>
            <a:r>
              <a:rPr lang="zh-CN" altLang="en-US" sz="2800" dirty="0">
                <a:latin typeface="+mn-ea"/>
              </a:rPr>
              <a:t>是面向流字符的，数据流间无边界；</a:t>
            </a:r>
            <a:endParaRPr lang="en-US" altLang="zh-CN" sz="2800" dirty="0">
              <a:latin typeface="+mn-ea"/>
            </a:endParaRPr>
          </a:p>
          <a:p>
            <a:pPr marL="457200" indent="-457200">
              <a:buFont typeface="Wingdings" panose="05000000000000000000" pitchFamily="2" charset="2"/>
              <a:buChar char="Ø"/>
            </a:pPr>
            <a:r>
              <a:rPr lang="en-GB" altLang="zh-CN" sz="2800" dirty="0">
                <a:latin typeface="+mn-ea"/>
              </a:rPr>
              <a:t>UDP</a:t>
            </a:r>
            <a:r>
              <a:rPr lang="zh-CN" altLang="en-US" sz="2800" dirty="0">
                <a:latin typeface="+mn-ea"/>
              </a:rPr>
              <a:t>是面向分组的，分组间有明确的边界。</a:t>
            </a:r>
            <a:endParaRPr lang="zh-CN" altLang="en-US" sz="2800" dirty="0">
              <a:latin typeface="+mn-ea"/>
            </a:endParaRPr>
          </a:p>
          <a:p>
            <a:r>
              <a:rPr lang="en-GB" altLang="zh-CN" sz="2800" dirty="0">
                <a:latin typeface="+mn-ea"/>
              </a:rPr>
              <a:t>UDP</a:t>
            </a:r>
            <a:r>
              <a:rPr lang="zh-CN" altLang="en-US" sz="2800" dirty="0">
                <a:latin typeface="+mn-ea"/>
              </a:rPr>
              <a:t>发送一个分组，接收方或者</a:t>
            </a:r>
            <a:r>
              <a:rPr lang="zh-CN" altLang="en-US" sz="2800" u="sng" dirty="0">
                <a:latin typeface="+mn-ea"/>
              </a:rPr>
              <a:t>接收完全失败</a:t>
            </a:r>
            <a:r>
              <a:rPr lang="zh-CN" altLang="en-US" sz="2800" dirty="0">
                <a:latin typeface="+mn-ea"/>
              </a:rPr>
              <a:t>，或者</a:t>
            </a:r>
            <a:r>
              <a:rPr lang="zh-CN" altLang="en-US" sz="2800" u="sng" dirty="0">
                <a:latin typeface="+mn-ea"/>
              </a:rPr>
              <a:t>整个分组都会成功接收到</a:t>
            </a:r>
            <a:r>
              <a:rPr lang="zh-CN" altLang="en-US" sz="2800" dirty="0">
                <a:latin typeface="+mn-ea"/>
              </a:rPr>
              <a:t>。</a:t>
            </a:r>
            <a:endParaRPr lang="en-US" altLang="zh-CN" sz="2800" dirty="0">
              <a:latin typeface="+mn-ea"/>
            </a:endParaRPr>
          </a:p>
          <a:p>
            <a:endParaRPr lang="zh-CN" altLang="en-US" sz="2800" dirty="0">
              <a:latin typeface="+mn-ea"/>
            </a:endParaRPr>
          </a:p>
          <a:p>
            <a:pPr marL="457200" indent="-457200">
              <a:buFont typeface="Wingdings" panose="05000000000000000000" pitchFamily="2" charset="2"/>
              <a:buChar char="Ø"/>
            </a:pPr>
            <a:r>
              <a:rPr lang="en-GB" altLang="zh-CN" sz="2800" dirty="0">
                <a:latin typeface="+mn-ea"/>
              </a:rPr>
              <a:t>TCP</a:t>
            </a:r>
            <a:r>
              <a:rPr lang="zh-CN" altLang="en-US" sz="2800" dirty="0">
                <a:latin typeface="+mn-ea"/>
              </a:rPr>
              <a:t>是面向连接的，</a:t>
            </a:r>
            <a:r>
              <a:rPr lang="en-GB" altLang="zh-CN" sz="2800" dirty="0">
                <a:latin typeface="+mn-ea"/>
              </a:rPr>
              <a:t>UDP</a:t>
            </a:r>
            <a:r>
              <a:rPr lang="zh-CN" altLang="en-US" sz="2800" dirty="0">
                <a:latin typeface="+mn-ea"/>
              </a:rPr>
              <a:t>是无连接的。</a:t>
            </a:r>
            <a:endParaRPr lang="en-US" altLang="zh-CN" sz="2800" dirty="0">
              <a:latin typeface="+mn-ea"/>
            </a:endParaRPr>
          </a:p>
          <a:p>
            <a:r>
              <a:rPr lang="zh-CN" altLang="en-US" sz="2800" dirty="0">
                <a:latin typeface="+mn-ea"/>
              </a:rPr>
              <a:t>  类比于打电话和发电报的关系。</a:t>
            </a:r>
            <a:endParaRPr lang="zh-CN" altLang="en-US" sz="2800" dirty="0">
              <a:latin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a:t>
            </a:r>
            <a:r>
              <a:rPr lang="zh-CN" altLang="en-US" dirty="0"/>
              <a:t> </a:t>
            </a:r>
            <a:r>
              <a:rPr lang="en-US" altLang="zh-CN" dirty="0"/>
              <a:t>UDP Fragmentation</a:t>
            </a:r>
            <a:endParaRPr lang="zh-CN" altLang="en-US" dirty="0"/>
          </a:p>
        </p:txBody>
      </p:sp>
      <p:pic>
        <p:nvPicPr>
          <p:cNvPr id="4" name="Picture 3"/>
          <p:cNvPicPr>
            <a:picLocks noChangeAspect="1"/>
          </p:cNvPicPr>
          <p:nvPr/>
        </p:nvPicPr>
        <p:blipFill>
          <a:blip r:embed="rId1"/>
          <a:stretch>
            <a:fillRect/>
          </a:stretch>
        </p:blipFill>
        <p:spPr>
          <a:xfrm>
            <a:off x="264641" y="3429000"/>
            <a:ext cx="4657749" cy="2520350"/>
          </a:xfrm>
          <a:prstGeom prst="rect">
            <a:avLst/>
          </a:prstGeom>
        </p:spPr>
      </p:pic>
      <p:pic>
        <p:nvPicPr>
          <p:cNvPr id="5" name="Picture 4"/>
          <p:cNvPicPr>
            <a:picLocks noChangeAspect="1"/>
          </p:cNvPicPr>
          <p:nvPr/>
        </p:nvPicPr>
        <p:blipFill>
          <a:blip r:embed="rId2"/>
          <a:stretch>
            <a:fillRect/>
          </a:stretch>
        </p:blipFill>
        <p:spPr>
          <a:xfrm>
            <a:off x="279551" y="1177947"/>
            <a:ext cx="7945829" cy="16027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a:t>
            </a:r>
            <a:r>
              <a:rPr lang="zh-CN" altLang="en-US" dirty="0"/>
              <a:t> </a:t>
            </a:r>
            <a:r>
              <a:rPr lang="en-US" altLang="zh-CN" dirty="0"/>
              <a:t>UDP</a:t>
            </a:r>
            <a:r>
              <a:rPr lang="zh-CN" altLang="en-US" dirty="0"/>
              <a:t>分组</a:t>
            </a:r>
            <a:endParaRPr lang="zh-CN" altLang="en-US" dirty="0"/>
          </a:p>
        </p:txBody>
      </p:sp>
      <p:sp>
        <p:nvSpPr>
          <p:cNvPr id="2" name="矩形 1"/>
          <p:cNvSpPr/>
          <p:nvPr/>
        </p:nvSpPr>
        <p:spPr>
          <a:xfrm>
            <a:off x="323410" y="1340710"/>
            <a:ext cx="8641200" cy="3970318"/>
          </a:xfrm>
          <a:prstGeom prst="rect">
            <a:avLst/>
          </a:prstGeom>
        </p:spPr>
        <p:txBody>
          <a:bodyPr wrap="square">
            <a:spAutoFit/>
          </a:bodyPr>
          <a:lstStyle/>
          <a:p>
            <a:pPr marL="457200" indent="-457200">
              <a:buFont typeface="Wingdings" panose="05000000000000000000" pitchFamily="2" charset="2"/>
              <a:buChar char="Ø"/>
            </a:pPr>
            <a:r>
              <a:rPr lang="zh-CN" altLang="en-US" sz="2800" dirty="0"/>
              <a:t>程序中</a:t>
            </a:r>
            <a:r>
              <a:rPr lang="en-US" altLang="zh-CN" sz="2800" dirty="0"/>
              <a:t>UDP</a:t>
            </a:r>
            <a:r>
              <a:rPr lang="zh-CN" altLang="en-US" sz="2800" dirty="0"/>
              <a:t>数据包最大可以到</a:t>
            </a:r>
            <a:r>
              <a:rPr lang="en-US" altLang="zh-CN" sz="2800" dirty="0"/>
              <a:t>64KB</a:t>
            </a: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zh-CN" altLang="en-US" sz="2800" dirty="0"/>
              <a:t>以太网或无线网卡只能处理</a:t>
            </a:r>
            <a:r>
              <a:rPr lang="en-US" altLang="zh-CN" sz="2800" dirty="0"/>
              <a:t>1500B</a:t>
            </a:r>
            <a:r>
              <a:rPr lang="zh-CN" altLang="en-US" sz="2800" dirty="0"/>
              <a:t>左右的数据包。</a:t>
            </a: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zh-CN" altLang="en-US" sz="2800" dirty="0"/>
              <a:t>较大的</a:t>
            </a:r>
            <a:r>
              <a:rPr lang="en-US" altLang="zh-CN" sz="2800" dirty="0"/>
              <a:t>UDP</a:t>
            </a:r>
            <a:r>
              <a:rPr lang="zh-CN" altLang="en-US" sz="2800" dirty="0"/>
              <a:t>数据报分为多个较小的数据报，但意味着容易发生丢包现象</a:t>
            </a: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zh-CN" altLang="en-US" sz="2800" dirty="0"/>
              <a:t>查询本地主机与远程主机间的</a:t>
            </a:r>
            <a:r>
              <a:rPr lang="en-US" altLang="zh-CN" sz="2800" dirty="0"/>
              <a:t>MTU</a:t>
            </a:r>
            <a:r>
              <a:rPr lang="zh-CN" altLang="en-US" sz="2800" dirty="0"/>
              <a:t>（“最大传输单元”或“最大数据包容量”）</a:t>
            </a:r>
            <a:endParaRPr lang="zh-CN"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a:t>
            </a:r>
            <a:r>
              <a:rPr lang="zh-CN" altLang="en-US" dirty="0"/>
              <a:t> </a:t>
            </a:r>
            <a:r>
              <a:rPr lang="en-US" altLang="zh-CN" dirty="0"/>
              <a:t>UDP</a:t>
            </a:r>
            <a:r>
              <a:rPr lang="zh-CN" altLang="en-US" dirty="0"/>
              <a:t>分组</a:t>
            </a:r>
            <a:endParaRPr lang="zh-CN" altLang="en-US" dirty="0"/>
          </a:p>
        </p:txBody>
      </p:sp>
      <p:sp>
        <p:nvSpPr>
          <p:cNvPr id="2" name="矩形 1"/>
          <p:cNvSpPr/>
          <p:nvPr/>
        </p:nvSpPr>
        <p:spPr>
          <a:xfrm>
            <a:off x="323410" y="1196690"/>
            <a:ext cx="8641200" cy="5262979"/>
          </a:xfrm>
          <a:prstGeom prst="rect">
            <a:avLst/>
          </a:prstGeom>
        </p:spPr>
        <p:txBody>
          <a:bodyPr wrap="square">
            <a:spAutoFit/>
          </a:bodyPr>
          <a:lstStyle/>
          <a:p>
            <a:pPr marL="457200" indent="-457200">
              <a:buFont typeface="Wingdings" panose="05000000000000000000" pitchFamily="2" charset="2"/>
              <a:buChar char="Ø"/>
            </a:pPr>
            <a:r>
              <a:rPr lang="en-GB" altLang="zh-CN" sz="2800" dirty="0"/>
              <a:t>UDP</a:t>
            </a:r>
            <a:r>
              <a:rPr lang="zh-CN" altLang="en-US" sz="2800" dirty="0"/>
              <a:t>数据是不可靠的，发送一串数字分组（</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）可能接收到时就变成（</a:t>
            </a:r>
            <a:r>
              <a:rPr lang="en-US" altLang="zh-CN" sz="2800" dirty="0"/>
              <a:t>1</a:t>
            </a:r>
            <a:r>
              <a:rPr lang="zh-CN" altLang="en-US" sz="2800" dirty="0"/>
              <a:t>，</a:t>
            </a:r>
            <a:r>
              <a:rPr lang="en-US" altLang="zh-CN" sz="2800" dirty="0"/>
              <a:t>0</a:t>
            </a:r>
            <a:r>
              <a:rPr lang="zh-CN" altLang="en-US" sz="2800" dirty="0"/>
              <a:t>，</a:t>
            </a:r>
            <a:r>
              <a:rPr lang="en-US" altLang="zh-CN" sz="2800" dirty="0"/>
              <a:t>0</a:t>
            </a:r>
            <a:r>
              <a:rPr lang="zh-CN" altLang="en-US" sz="2800" dirty="0"/>
              <a:t>）了，做</a:t>
            </a:r>
            <a:r>
              <a:rPr lang="en-GB" altLang="zh-CN" sz="2800" dirty="0"/>
              <a:t>UDP</a:t>
            </a:r>
            <a:r>
              <a:rPr lang="zh-CN" altLang="en-US" sz="2800" dirty="0"/>
              <a:t>连接时需要自己做数据校验。</a:t>
            </a:r>
            <a:endParaRPr lang="en-US" altLang="zh-CN" sz="2800" dirty="0"/>
          </a:p>
          <a:p>
            <a:pPr marL="457200" indent="-457200">
              <a:buFont typeface="Wingdings" panose="05000000000000000000" pitchFamily="2" charset="2"/>
              <a:buChar char="Ø"/>
            </a:pPr>
            <a:endParaRPr lang="zh-CN" altLang="en-US" sz="2800" dirty="0"/>
          </a:p>
          <a:p>
            <a:pPr marL="457200" indent="-457200">
              <a:buFont typeface="Wingdings" panose="05000000000000000000" pitchFamily="2" charset="2"/>
              <a:buChar char="Ø"/>
            </a:pPr>
            <a:r>
              <a:rPr lang="en-GB" altLang="zh-CN" sz="2800" dirty="0"/>
              <a:t>UDP</a:t>
            </a:r>
            <a:r>
              <a:rPr lang="zh-CN" altLang="en-US" sz="2800" dirty="0"/>
              <a:t>数据是无序的，发出（</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），有可能按照（</a:t>
            </a:r>
            <a:r>
              <a:rPr lang="en-US" altLang="zh-CN" sz="2800" dirty="0"/>
              <a:t>1</a:t>
            </a:r>
            <a:r>
              <a:rPr lang="zh-CN" altLang="en-US" sz="2800" dirty="0"/>
              <a:t>，</a:t>
            </a:r>
            <a:r>
              <a:rPr lang="en-US" altLang="zh-CN" sz="2800" dirty="0"/>
              <a:t>3</a:t>
            </a:r>
            <a:r>
              <a:rPr lang="zh-CN" altLang="en-US" sz="2800" dirty="0"/>
              <a:t>，</a:t>
            </a:r>
            <a:r>
              <a:rPr lang="en-US" altLang="zh-CN" sz="2800" dirty="0"/>
              <a:t>2</a:t>
            </a:r>
            <a:r>
              <a:rPr lang="zh-CN" altLang="en-US" sz="2800" dirty="0"/>
              <a:t>）的顺序收到。应用程序必须自己做分组排序。</a:t>
            </a:r>
            <a:endParaRPr lang="zh-CN" altLang="en-US" sz="2800" dirty="0"/>
          </a:p>
          <a:p>
            <a:endParaRPr lang="en-GB" altLang="zh-CN" sz="2800" dirty="0"/>
          </a:p>
          <a:p>
            <a:pPr marL="457200" indent="-457200">
              <a:buFont typeface="Wingdings" panose="05000000000000000000" pitchFamily="2" charset="2"/>
              <a:buChar char="Ø"/>
            </a:pPr>
            <a:r>
              <a:rPr lang="en-GB" altLang="zh-CN" sz="2800" dirty="0"/>
              <a:t>TCP</a:t>
            </a:r>
            <a:r>
              <a:rPr lang="zh-CN" altLang="en-US" sz="2800" dirty="0"/>
              <a:t>因为建立连接、释放连接、</a:t>
            </a:r>
            <a:r>
              <a:rPr lang="en-GB" altLang="zh-CN" sz="2800" dirty="0"/>
              <a:t>IP</a:t>
            </a:r>
            <a:r>
              <a:rPr lang="zh-CN" altLang="en-US" sz="2800" dirty="0"/>
              <a:t>分组校验排序等需要额外工作，速度较</a:t>
            </a:r>
            <a:r>
              <a:rPr lang="en-GB" altLang="zh-CN" sz="2800" dirty="0"/>
              <a:t>UDP</a:t>
            </a:r>
            <a:r>
              <a:rPr lang="zh-CN" altLang="en-US" sz="2800" dirty="0"/>
              <a:t>慢许多。</a:t>
            </a:r>
            <a:r>
              <a:rPr lang="en-GB" altLang="zh-CN" sz="2800" dirty="0"/>
              <a:t>TCP</a:t>
            </a:r>
            <a:r>
              <a:rPr lang="zh-CN" altLang="en-US" sz="2800" dirty="0"/>
              <a:t>适合传输数据，</a:t>
            </a:r>
            <a:r>
              <a:rPr lang="en-GB" altLang="zh-CN" sz="2800" b="1" dirty="0"/>
              <a:t>UDP</a:t>
            </a:r>
            <a:r>
              <a:rPr lang="zh-CN" altLang="en-US" sz="2800" b="1" dirty="0"/>
              <a:t>适合流媒体</a:t>
            </a:r>
            <a:r>
              <a:rPr lang="zh-CN" altLang="en-US" sz="2800" dirty="0"/>
              <a:t>。</a:t>
            </a:r>
            <a:endParaRPr lang="en-US" altLang="zh-CN" sz="2800" dirty="0"/>
          </a:p>
          <a:p>
            <a:pPr marL="457200" indent="-457200">
              <a:buFont typeface="Wingdings" panose="05000000000000000000" pitchFamily="2" charset="2"/>
              <a:buChar char="Ø"/>
            </a:pPr>
            <a:r>
              <a:rPr lang="en-GB" altLang="zh-CN" sz="2800" dirty="0"/>
              <a:t>UDP</a:t>
            </a:r>
            <a:r>
              <a:rPr lang="zh-CN" altLang="en-US" sz="2800" dirty="0"/>
              <a:t>比</a:t>
            </a:r>
            <a:r>
              <a:rPr lang="en-GB" altLang="zh-CN" sz="2800" dirty="0"/>
              <a:t>TCP</a:t>
            </a:r>
            <a:r>
              <a:rPr lang="zh-CN" altLang="en-US" sz="2800" dirty="0"/>
              <a:t>更容易穿越路由器防火墙。</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Autofit/>
          </a:bodyPr>
          <a:lstStyle/>
          <a:p>
            <a:r>
              <a:rPr lang="zh-CN" altLang="en-US" dirty="0"/>
              <a:t>关于本课程</a:t>
            </a:r>
            <a:endParaRPr lang="zh-CN" altLang="en-US" dirty="0"/>
          </a:p>
        </p:txBody>
      </p:sp>
      <p:sp>
        <p:nvSpPr>
          <p:cNvPr id="4099" name="Rectangle 3"/>
          <p:cNvSpPr>
            <a:spLocks noGrp="1" noChangeArrowheads="1"/>
          </p:cNvSpPr>
          <p:nvPr>
            <p:ph idx="4294967295"/>
          </p:nvPr>
        </p:nvSpPr>
        <p:spPr>
          <a:xfrm>
            <a:off x="914400" y="1341438"/>
            <a:ext cx="7978200" cy="4530725"/>
          </a:xfrm>
        </p:spPr>
        <p:txBody>
          <a:bodyPr>
            <a:normAutofit lnSpcReduction="10000"/>
          </a:bodyPr>
          <a:lstStyle/>
          <a:p>
            <a:pPr eaLnBrk="1" hangingPunct="1">
              <a:lnSpc>
                <a:spcPct val="150000"/>
              </a:lnSpc>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2.0  </a:t>
            </a:r>
            <a:r>
              <a:rPr lang="zh-CN" altLang="en-US" sz="2600" dirty="0">
                <a:latin typeface="Times New Roman" panose="02020803070505020304" pitchFamily="18" charset="0"/>
                <a:cs typeface="Times New Roman" panose="02020803070505020304" pitchFamily="18" charset="0"/>
              </a:rPr>
              <a:t>传输层协议</a:t>
            </a:r>
            <a:endParaRPr lang="en-US" altLang="zh-CN" sz="2600" dirty="0">
              <a:latin typeface="Times New Roman" panose="02020803070505020304" pitchFamily="18" charset="0"/>
              <a:cs typeface="Times New Roman" panose="02020803070505020304" pitchFamily="18" charset="0"/>
            </a:endParaRPr>
          </a:p>
          <a:p>
            <a:pPr eaLnBrk="1" hangingPunct="1">
              <a:lnSpc>
                <a:spcPct val="150000"/>
              </a:lnSpc>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2.1  </a:t>
            </a:r>
            <a:r>
              <a:rPr lang="zh-CN" altLang="en-US" sz="2600" dirty="0">
                <a:latin typeface="Times New Roman" panose="02020803070505020304" pitchFamily="18" charset="0"/>
                <a:cs typeface="Times New Roman" panose="02020803070505020304" pitchFamily="18" charset="0"/>
              </a:rPr>
              <a:t>端口号</a:t>
            </a:r>
            <a:endParaRPr lang="en-US" altLang="zh-CN" sz="2600" dirty="0">
              <a:latin typeface="Times New Roman" panose="02020803070505020304" pitchFamily="18" charset="0"/>
              <a:cs typeface="Times New Roman" panose="02020803070505020304" pitchFamily="18" charset="0"/>
            </a:endParaRPr>
          </a:p>
          <a:p>
            <a:pPr eaLnBrk="1" hangingPunct="1">
              <a:lnSpc>
                <a:spcPct val="150000"/>
              </a:lnSpc>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2.2  </a:t>
            </a:r>
            <a:r>
              <a:rPr lang="zh-CN" altLang="en-US" sz="2600" dirty="0">
                <a:latin typeface="Times New Roman" panose="02020803070505020304" pitchFamily="18" charset="0"/>
                <a:cs typeface="Times New Roman" panose="02020803070505020304" pitchFamily="18" charset="0"/>
              </a:rPr>
              <a:t>套接字</a:t>
            </a:r>
            <a:endParaRPr lang="en-US" altLang="zh-CN" sz="2600" dirty="0">
              <a:latin typeface="Times New Roman" panose="02020803070505020304" pitchFamily="18" charset="0"/>
              <a:cs typeface="Times New Roman" panose="02020803070505020304" pitchFamily="18" charset="0"/>
            </a:endParaRPr>
          </a:p>
          <a:p>
            <a:pPr eaLnBrk="1" hangingPunct="1">
              <a:lnSpc>
                <a:spcPct val="150000"/>
              </a:lnSpc>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2.3  </a:t>
            </a:r>
            <a:r>
              <a:rPr lang="zh-CN" altLang="en-US" sz="2600" dirty="0">
                <a:latin typeface="Times New Roman" panose="02020803070505020304" pitchFamily="18" charset="0"/>
                <a:cs typeface="Times New Roman" panose="02020803070505020304" pitchFamily="18" charset="0"/>
              </a:rPr>
              <a:t>绑定接口</a:t>
            </a:r>
            <a:endParaRPr lang="zh-CN" altLang="en-US" sz="2600" dirty="0">
              <a:latin typeface="Times New Roman" panose="02020803070505020304" pitchFamily="18" charset="0"/>
              <a:cs typeface="Times New Roman" panose="02020803070505020304" pitchFamily="18" charset="0"/>
            </a:endParaRPr>
          </a:p>
          <a:p>
            <a:pPr eaLnBrk="1" hangingPunct="1">
              <a:lnSpc>
                <a:spcPct val="150000"/>
              </a:lnSpc>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2.4  UDP</a:t>
            </a:r>
            <a:r>
              <a:rPr lang="zh-CN" altLang="en-US" sz="2600" dirty="0">
                <a:latin typeface="Times New Roman" panose="02020803070505020304" pitchFamily="18" charset="0"/>
                <a:cs typeface="Times New Roman" panose="02020803070505020304" pitchFamily="18" charset="0"/>
              </a:rPr>
              <a:t>分组</a:t>
            </a:r>
            <a:endParaRPr lang="en-US" altLang="zh-CN" sz="2600" dirty="0">
              <a:latin typeface="Times New Roman" panose="02020803070505020304" pitchFamily="18" charset="0"/>
              <a:cs typeface="Times New Roman" panose="02020803070505020304" pitchFamily="18" charset="0"/>
            </a:endParaRPr>
          </a:p>
          <a:p>
            <a:pPr eaLnBrk="1" hangingPunct="1">
              <a:lnSpc>
                <a:spcPct val="150000"/>
              </a:lnSpc>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2.5  </a:t>
            </a:r>
            <a:r>
              <a:rPr lang="zh-CN" altLang="en-US" sz="2600" dirty="0">
                <a:latin typeface="Times New Roman" panose="02020803070505020304" pitchFamily="18" charset="0"/>
                <a:cs typeface="Times New Roman" panose="02020803070505020304" pitchFamily="18" charset="0"/>
              </a:rPr>
              <a:t>套接字选项</a:t>
            </a:r>
            <a:endParaRPr lang="en-US" altLang="zh-CN" sz="2600" dirty="0">
              <a:latin typeface="Times New Roman" panose="02020803070505020304" pitchFamily="18" charset="0"/>
              <a:cs typeface="Times New Roman" panose="02020803070505020304" pitchFamily="18" charset="0"/>
            </a:endParaRPr>
          </a:p>
          <a:p>
            <a:pPr eaLnBrk="1" hangingPunct="1">
              <a:lnSpc>
                <a:spcPct val="150000"/>
              </a:lnSpc>
              <a:buFont typeface="Wingdings" panose="05000000000000000000" pitchFamily="2" charset="2"/>
              <a:buNone/>
            </a:pPr>
            <a:r>
              <a:rPr lang="en-US" altLang="zh-CN" sz="2600" dirty="0">
                <a:latin typeface="Times New Roman" panose="02020803070505020304" pitchFamily="18" charset="0"/>
                <a:cs typeface="Times New Roman" panose="02020803070505020304" pitchFamily="18" charset="0"/>
              </a:rPr>
              <a:t>2.6  </a:t>
            </a:r>
            <a:r>
              <a:rPr lang="zh-CN" altLang="en-US" sz="2600" dirty="0">
                <a:latin typeface="Times New Roman" panose="02020803070505020304" pitchFamily="18" charset="0"/>
                <a:cs typeface="Times New Roman" panose="02020803070505020304" pitchFamily="18" charset="0"/>
              </a:rPr>
              <a:t>广播</a:t>
            </a:r>
            <a:endParaRPr lang="zh-CN" altLang="en-US" sz="2600" dirty="0">
              <a:latin typeface="Times New Roman" panose="02020803070505020304" pitchFamily="18" charset="0"/>
              <a:cs typeface="Times New Roman" panose="02020803070505020304" pitchFamily="18" charset="0"/>
            </a:endParaRPr>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7465" y="198408"/>
            <a:ext cx="2455135" cy="63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r>
              <a:rPr lang="en-US" altLang="zh-CN" dirty="0"/>
              <a:t>: </a:t>
            </a:r>
            <a:r>
              <a:rPr lang="zh-CN" altLang="en-US" dirty="0"/>
              <a:t>发送大型</a:t>
            </a:r>
            <a:r>
              <a:rPr lang="en-US" altLang="zh-CN" dirty="0"/>
              <a:t>UDP</a:t>
            </a:r>
            <a:r>
              <a:rPr lang="zh-CN" altLang="en-US" dirty="0"/>
              <a:t>数据包</a:t>
            </a:r>
            <a:endParaRPr lang="zh-CN" altLang="en-US" dirty="0"/>
          </a:p>
        </p:txBody>
      </p:sp>
      <p:sp>
        <p:nvSpPr>
          <p:cNvPr id="3" name="矩形 2"/>
          <p:cNvSpPr/>
          <p:nvPr/>
        </p:nvSpPr>
        <p:spPr>
          <a:xfrm>
            <a:off x="323410" y="1340710"/>
            <a:ext cx="8425170" cy="50407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 name="TextBox 3"/>
          <p:cNvSpPr txBox="1"/>
          <p:nvPr/>
        </p:nvSpPr>
        <p:spPr>
          <a:xfrm>
            <a:off x="431425" y="1700760"/>
            <a:ext cx="8209140" cy="1814830"/>
          </a:xfrm>
          <a:prstGeom prst="rect">
            <a:avLst/>
          </a:prstGeom>
          <a:noFill/>
        </p:spPr>
        <p:txBody>
          <a:bodyPr wrap="square" rtlCol="0">
            <a:spAutoFit/>
          </a:bodyPr>
          <a:lstStyle/>
          <a:p>
            <a:r>
              <a:rPr lang="en-US" altLang="zh-CN" sz="2800" dirty="0"/>
              <a:t>&gt;&gt; import socket</a:t>
            </a:r>
            <a:endParaRPr lang="en-US" altLang="zh-CN" sz="2800" dirty="0"/>
          </a:p>
          <a:p>
            <a:r>
              <a:rPr lang="en-US" altLang="zh-CN" sz="2800" dirty="0"/>
              <a:t>&gt;&gt; </a:t>
            </a:r>
            <a:r>
              <a:rPr lang="en-US" altLang="zh-CN" sz="2800" dirty="0" err="1"/>
              <a:t>socket.getservbyname</a:t>
            </a:r>
            <a:r>
              <a:rPr lang="en-US" altLang="zh-CN" sz="2800" dirty="0"/>
              <a:t>(“domain”)</a:t>
            </a:r>
            <a:endParaRPr lang="en-US" altLang="zh-CN" sz="2800" dirty="0"/>
          </a:p>
          <a:p>
            <a:endParaRPr lang="en-US" altLang="zh-CN" sz="2800" dirty="0"/>
          </a:p>
          <a:p>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2.5</a:t>
            </a:r>
            <a:r>
              <a:rPr lang="zh-CN" altLang="en-US" dirty="0"/>
              <a:t> 套接字选项</a:t>
            </a:r>
            <a:endParaRPr lang="zh-CN" altLang="en-US" dirty="0"/>
          </a:p>
        </p:txBody>
      </p:sp>
      <p:sp>
        <p:nvSpPr>
          <p:cNvPr id="2" name="矩形 1"/>
          <p:cNvSpPr/>
          <p:nvPr/>
        </p:nvSpPr>
        <p:spPr>
          <a:xfrm>
            <a:off x="251400" y="1166843"/>
            <a:ext cx="8569190" cy="4831080"/>
          </a:xfrm>
          <a:prstGeom prst="rect">
            <a:avLst/>
          </a:prstGeom>
        </p:spPr>
        <p:txBody>
          <a:bodyPr wrap="square">
            <a:spAutoFit/>
          </a:bodyPr>
          <a:lstStyle/>
          <a:p>
            <a:r>
              <a:rPr lang="zh-CN" altLang="en-US" sz="2800" b="1" dirty="0">
                <a:latin typeface="Times New Roman" panose="02020803070505020304" pitchFamily="18" charset="0"/>
                <a:cs typeface="Times New Roman" panose="02020803070505020304" pitchFamily="18" charset="0"/>
              </a:rPr>
              <a:t>获取或者设置与某个套接字关联的选项</a:t>
            </a:r>
            <a:r>
              <a:rPr lang="zh-CN" altLang="en-US" sz="2800" dirty="0">
                <a:latin typeface="Times New Roman" panose="02020803070505020304" pitchFamily="18" charset="0"/>
                <a:cs typeface="Times New Roman" panose="02020803070505020304" pitchFamily="18" charset="0"/>
              </a:rPr>
              <a:t>：</a:t>
            </a:r>
            <a:endParaRPr lang="en-US" altLang="zh-CN" sz="2800" dirty="0">
              <a:latin typeface="Times New Roman" panose="02020803070505020304" pitchFamily="18" charset="0"/>
              <a:cs typeface="Times New Roman" panose="02020803070505020304" pitchFamily="18" charset="0"/>
            </a:endParaRPr>
          </a:p>
          <a:p>
            <a:r>
              <a:rPr lang="zh-CN" altLang="en-US" sz="2800" dirty="0">
                <a:latin typeface="Times New Roman" panose="02020803070505020304" pitchFamily="18" charset="0"/>
                <a:cs typeface="Times New Roman" panose="02020803070505020304" pitchFamily="18" charset="0"/>
              </a:rPr>
              <a:t>选项可能存在于多层协议中，他们总会出现在最上面的套接字层。</a:t>
            </a:r>
            <a:endParaRPr lang="en-US" altLang="zh-CN" sz="2800" dirty="0">
              <a:latin typeface="Times New Roman" panose="02020803070505020304" pitchFamily="18" charset="0"/>
              <a:cs typeface="Times New Roman" panose="02020803070505020304" pitchFamily="18" charset="0"/>
            </a:endParaRPr>
          </a:p>
          <a:p>
            <a:r>
              <a:rPr lang="zh-CN" altLang="en-US" sz="2800" b="1" dirty="0">
                <a:latin typeface="Times New Roman" panose="02020803070505020304" pitchFamily="18" charset="0"/>
                <a:cs typeface="Times New Roman" panose="02020803070505020304" pitchFamily="18" charset="0"/>
              </a:rPr>
              <a:t>用法：</a:t>
            </a:r>
            <a:r>
              <a:rPr lang="zh-CN" altLang="en-US" sz="2800" dirty="0">
                <a:latin typeface="Times New Roman" panose="02020803070505020304" pitchFamily="18" charset="0"/>
                <a:cs typeface="Times New Roman" panose="02020803070505020304" pitchFamily="18" charset="0"/>
              </a:rPr>
              <a:t> </a:t>
            </a:r>
            <a:endParaRPr lang="en-US" altLang="zh-CN" sz="2800" dirty="0">
              <a:latin typeface="Times New Roman" panose="02020803070505020304" pitchFamily="18" charset="0"/>
              <a:cs typeface="Times New Roman" panose="02020803070505020304" pitchFamily="18" charset="0"/>
            </a:endParaRPr>
          </a:p>
          <a:p>
            <a:r>
              <a:rPr lang="en-US" altLang="zh-CN" sz="2800" dirty="0">
                <a:latin typeface="Times New Roman" panose="02020803070505020304" pitchFamily="18" charset="0"/>
                <a:cs typeface="Times New Roman" panose="02020803070505020304" pitchFamily="18" charset="0"/>
              </a:rPr>
              <a:t>value=</a:t>
            </a:r>
            <a:r>
              <a:rPr lang="en-GB" altLang="zh-CN" sz="2800" dirty="0" err="1">
                <a:latin typeface="Times New Roman" panose="02020803070505020304" pitchFamily="18" charset="0"/>
                <a:cs typeface="Times New Roman" panose="02020803070505020304" pitchFamily="18" charset="0"/>
              </a:rPr>
              <a:t>getsockopt</a:t>
            </a:r>
            <a:r>
              <a:rPr lang="en-GB" altLang="zh-CN" sz="2800" dirty="0">
                <a:latin typeface="Times New Roman" panose="02020803070505020304" pitchFamily="18" charset="0"/>
                <a:cs typeface="Times New Roman" panose="02020803070505020304" pitchFamily="18" charset="0"/>
              </a:rPr>
              <a:t>(level, </a:t>
            </a:r>
            <a:r>
              <a:rPr lang="en-GB" altLang="zh-CN" sz="2800" dirty="0" err="1">
                <a:latin typeface="Times New Roman" panose="02020803070505020304" pitchFamily="18" charset="0"/>
                <a:cs typeface="Times New Roman" panose="02020803070505020304" pitchFamily="18" charset="0"/>
              </a:rPr>
              <a:t>optname</a:t>
            </a:r>
            <a:r>
              <a:rPr lang="en-GB" altLang="zh-CN" sz="2800" dirty="0">
                <a:latin typeface="Times New Roman" panose="02020803070505020304" pitchFamily="18" charset="0"/>
                <a:cs typeface="Times New Roman" panose="02020803070505020304" pitchFamily="18" charset="0"/>
              </a:rPr>
              <a:t>); </a:t>
            </a:r>
            <a:endParaRPr lang="en-GB" altLang="zh-CN" sz="2800" dirty="0">
              <a:latin typeface="Times New Roman" panose="02020803070505020304" pitchFamily="18" charset="0"/>
              <a:cs typeface="Times New Roman" panose="02020803070505020304" pitchFamily="18" charset="0"/>
            </a:endParaRPr>
          </a:p>
          <a:p>
            <a:r>
              <a:rPr lang="en-GB" altLang="zh-CN" sz="2800" dirty="0" err="1">
                <a:latin typeface="Times New Roman" panose="02020803070505020304" pitchFamily="18" charset="0"/>
                <a:cs typeface="Times New Roman" panose="02020803070505020304" pitchFamily="18" charset="0"/>
              </a:rPr>
              <a:t>socket.setsockopt</a:t>
            </a:r>
            <a:r>
              <a:rPr lang="en-GB" altLang="zh-CN" sz="2800" dirty="0">
                <a:latin typeface="Times New Roman" panose="02020803070505020304" pitchFamily="18" charset="0"/>
                <a:cs typeface="Times New Roman" panose="02020803070505020304" pitchFamily="18" charset="0"/>
              </a:rPr>
              <a:t>(level, </a:t>
            </a:r>
            <a:r>
              <a:rPr lang="en-GB" altLang="zh-CN" sz="2800" dirty="0" err="1">
                <a:latin typeface="Times New Roman" panose="02020803070505020304" pitchFamily="18" charset="0"/>
                <a:cs typeface="Times New Roman" panose="02020803070505020304" pitchFamily="18" charset="0"/>
              </a:rPr>
              <a:t>optname</a:t>
            </a:r>
            <a:r>
              <a:rPr lang="en-GB" altLang="zh-CN" sz="2800" dirty="0">
                <a:latin typeface="Times New Roman" panose="02020803070505020304" pitchFamily="18" charset="0"/>
                <a:cs typeface="Times New Roman" panose="02020803070505020304" pitchFamily="18" charset="0"/>
              </a:rPr>
              <a:t>, value)</a:t>
            </a:r>
            <a:endParaRPr lang="en-GB" altLang="zh-CN" sz="2800" dirty="0">
              <a:latin typeface="Times New Roman" panose="02020803070505020304" pitchFamily="18" charset="0"/>
              <a:cs typeface="Times New Roman" panose="02020803070505020304" pitchFamily="18" charset="0"/>
            </a:endParaRPr>
          </a:p>
          <a:p>
            <a:endParaRPr lang="en-GB" altLang="zh-CN" sz="2800" b="1" dirty="0">
              <a:latin typeface="Times New Roman" panose="02020803070505020304" pitchFamily="18" charset="0"/>
              <a:cs typeface="Times New Roman" panose="02020803070505020304" pitchFamily="18" charset="0"/>
            </a:endParaRPr>
          </a:p>
          <a:p>
            <a:r>
              <a:rPr lang="zh-CN" altLang="en-US" sz="2800" b="1" dirty="0">
                <a:latin typeface="Times New Roman" panose="02020803070505020304" pitchFamily="18" charset="0"/>
                <a:cs typeface="Times New Roman" panose="02020803070505020304" pitchFamily="18" charset="0"/>
              </a:rPr>
              <a:t>通用选项：</a:t>
            </a:r>
            <a:endParaRPr lang="en-US" altLang="zh-CN" sz="2800" b="1" dirty="0">
              <a:latin typeface="Times New Roman" panose="02020803070505020304" pitchFamily="18" charset="0"/>
              <a:cs typeface="Times New Roman" panose="02020803070505020304" pitchFamily="18" charset="0"/>
            </a:endParaRPr>
          </a:p>
          <a:p>
            <a:r>
              <a:rPr lang="en-US" altLang="zh-CN" sz="2800" dirty="0">
                <a:latin typeface="Times New Roman" panose="02020803070505020304" pitchFamily="18" charset="0"/>
                <a:cs typeface="Times New Roman" panose="02020803070505020304" pitchFamily="18" charset="0"/>
              </a:rPr>
              <a:t>SO_BROADCAST</a:t>
            </a:r>
            <a:endParaRPr lang="en-US" altLang="zh-CN" sz="2800" dirty="0">
              <a:latin typeface="Times New Roman" panose="02020803070505020304" pitchFamily="18" charset="0"/>
              <a:cs typeface="Times New Roman" panose="02020803070505020304" pitchFamily="18" charset="0"/>
            </a:endParaRPr>
          </a:p>
          <a:p>
            <a:r>
              <a:rPr lang="en-US" altLang="zh-CN" sz="2800" dirty="0">
                <a:latin typeface="Times New Roman" panose="02020803070505020304" pitchFamily="18" charset="0"/>
                <a:cs typeface="Times New Roman" panose="02020803070505020304" pitchFamily="18" charset="0"/>
              </a:rPr>
              <a:t>SO_DONTROUTE</a:t>
            </a:r>
            <a:endParaRPr lang="en-US" altLang="zh-CN" sz="2800" dirty="0">
              <a:latin typeface="Times New Roman" panose="02020803070505020304" pitchFamily="18" charset="0"/>
              <a:cs typeface="Times New Roman" panose="02020803070505020304" pitchFamily="18" charset="0"/>
            </a:endParaRPr>
          </a:p>
          <a:p>
            <a:r>
              <a:rPr lang="en-GB" altLang="zh-CN" sz="2800" dirty="0">
                <a:latin typeface="Times New Roman" panose="02020803070505020304" pitchFamily="18" charset="0"/>
                <a:cs typeface="Times New Roman" panose="02020803070505020304" pitchFamily="18" charset="0"/>
              </a:rPr>
              <a:t>SO_TYPE</a:t>
            </a:r>
            <a:endParaRPr lang="en-GB" altLang="zh-CN" sz="2800" dirty="0">
              <a:latin typeface="Times New Roman" panose="02020803070505020304" pitchFamily="18" charset="0"/>
              <a:cs typeface="Times New Roman" panose="020208030705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广播</a:t>
            </a:r>
            <a:endParaRPr lang="zh-CN" altLang="en-US" dirty="0"/>
          </a:p>
        </p:txBody>
      </p:sp>
      <p:sp>
        <p:nvSpPr>
          <p:cNvPr id="2" name="矩形 1"/>
          <p:cNvSpPr/>
          <p:nvPr/>
        </p:nvSpPr>
        <p:spPr>
          <a:xfrm>
            <a:off x="251400" y="1196690"/>
            <a:ext cx="4423006" cy="461665"/>
          </a:xfrm>
          <a:prstGeom prst="rect">
            <a:avLst/>
          </a:prstGeom>
        </p:spPr>
        <p:txBody>
          <a:bodyPr wrap="none">
            <a:spAutoFit/>
          </a:bodyPr>
          <a:lstStyle/>
          <a:p>
            <a:r>
              <a:rPr lang="zh-CN" altLang="en-US" sz="2400" dirty="0"/>
              <a:t>只有</a:t>
            </a:r>
            <a:r>
              <a:rPr lang="en-US" altLang="zh-CN" sz="2400" dirty="0"/>
              <a:t>UDP</a:t>
            </a:r>
            <a:r>
              <a:rPr lang="zh-CN" altLang="en-US" sz="2400" dirty="0"/>
              <a:t>套接字允许广播或多播</a:t>
            </a:r>
            <a:endParaRPr lang="en-US" sz="2400" dirty="0"/>
          </a:p>
        </p:txBody>
      </p:sp>
      <p:sp>
        <p:nvSpPr>
          <p:cNvPr id="4" name="矩形 3"/>
          <p:cNvSpPr/>
          <p:nvPr/>
        </p:nvSpPr>
        <p:spPr>
          <a:xfrm>
            <a:off x="323410" y="1700760"/>
            <a:ext cx="8281150" cy="4893647"/>
          </a:xfrm>
          <a:prstGeom prst="rect">
            <a:avLst/>
          </a:prstGeom>
        </p:spPr>
        <p:txBody>
          <a:bodyPr wrap="square">
            <a:spAutoFit/>
          </a:bodyPr>
          <a:lstStyle/>
          <a:p>
            <a:r>
              <a:rPr lang="zh-CN" altLang="en-US" sz="2400" b="1" dirty="0"/>
              <a:t>广播</a:t>
            </a:r>
            <a:r>
              <a:rPr lang="en-US" altLang="zh-CN" sz="2400" b="1" dirty="0"/>
              <a:t>UDP</a:t>
            </a:r>
            <a:r>
              <a:rPr lang="zh-CN" altLang="en-US" sz="2400" b="1" dirty="0"/>
              <a:t>：</a:t>
            </a:r>
            <a:endParaRPr lang="en-US" altLang="zh-CN" sz="2400" b="1" dirty="0"/>
          </a:p>
          <a:p>
            <a:pPr marL="342900" indent="-342900">
              <a:buFont typeface="Wingdings" panose="05000000000000000000" pitchFamily="2" charset="2"/>
              <a:buChar char="Ø"/>
            </a:pPr>
            <a:r>
              <a:rPr lang="zh-CN" altLang="en-US" sz="2400" dirty="0"/>
              <a:t>与单播</a:t>
            </a:r>
            <a:r>
              <a:rPr lang="en-US" altLang="zh-CN" sz="2400" dirty="0"/>
              <a:t>UDP</a:t>
            </a:r>
            <a:r>
              <a:rPr lang="zh-CN" altLang="en-US" sz="2400" dirty="0"/>
              <a:t>的区别就是</a:t>
            </a:r>
            <a:r>
              <a:rPr lang="en-US" altLang="zh-CN" sz="2400" dirty="0"/>
              <a:t>IP</a:t>
            </a:r>
            <a:r>
              <a:rPr lang="zh-CN" altLang="en-US" sz="2400" dirty="0"/>
              <a:t>地址不同，广播使用广播地址</a:t>
            </a:r>
            <a:r>
              <a:rPr lang="en-US" altLang="zh-CN" sz="2400" dirty="0"/>
              <a:t>255.255.255.255</a:t>
            </a:r>
            <a:r>
              <a:rPr lang="zh-CN" altLang="en-US" sz="2400" dirty="0"/>
              <a:t>，将消息发送到在同一广播网络上的每个主机。</a:t>
            </a:r>
            <a:endParaRPr lang="en-US" altLang="zh-CN" sz="2400" dirty="0"/>
          </a:p>
          <a:p>
            <a:pPr marL="342900" indent="-342900">
              <a:buFont typeface="Wingdings" panose="05000000000000000000" pitchFamily="2" charset="2"/>
              <a:buChar char="Ø"/>
            </a:pPr>
            <a:r>
              <a:rPr lang="zh-CN" altLang="en-US" sz="2400" dirty="0"/>
              <a:t>值得强调的是：</a:t>
            </a:r>
            <a:r>
              <a:rPr lang="zh-CN" altLang="en-US" sz="2400" b="1" dirty="0"/>
              <a:t>本地广播信息是不会被路由器转发</a:t>
            </a:r>
            <a:r>
              <a:rPr lang="zh-CN" altLang="en-US" sz="2400" dirty="0"/>
              <a:t>。当然这是十分容易理解的，因为如果路由器转发了广播信息，那么势必会引起网络瘫痪。这也是为什么</a:t>
            </a:r>
            <a:r>
              <a:rPr lang="en-US" altLang="zh-CN" sz="2400" dirty="0"/>
              <a:t>IP</a:t>
            </a:r>
            <a:r>
              <a:rPr lang="zh-CN" altLang="en-US" sz="2400" dirty="0"/>
              <a:t>协议的设计者故意没有定义互联网范围的广播机制。广播地址通常用于在网络游戏中处于同一本地网络的玩家之间交流状态信息等。</a:t>
            </a:r>
            <a:endParaRPr lang="zh-CN" altLang="en-US" sz="2400" dirty="0"/>
          </a:p>
          <a:p>
            <a:pPr marL="342900" indent="-342900">
              <a:buFont typeface="Wingdings" panose="05000000000000000000" pitchFamily="2" charset="2"/>
              <a:buChar char="Ø"/>
            </a:pPr>
            <a:r>
              <a:rPr lang="zh-CN" altLang="en-US" sz="2400" dirty="0"/>
              <a:t>其实广播顾名思义，就是想局域网内所有的人说话，</a:t>
            </a:r>
            <a:r>
              <a:rPr lang="zh-CN" altLang="en-US" sz="2400" b="1" dirty="0"/>
              <a:t>但是广播还是要指明接收者的端口号的</a:t>
            </a:r>
            <a:r>
              <a:rPr lang="zh-CN" altLang="en-US" sz="2400" dirty="0"/>
              <a:t>，因为不可能接受者的所有端口都来收听广播。</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广播</a:t>
            </a:r>
            <a:endParaRPr lang="zh-CN" altLang="en-US" dirty="0"/>
          </a:p>
        </p:txBody>
      </p:sp>
      <p:sp>
        <p:nvSpPr>
          <p:cNvPr id="2" name="矩形 1"/>
          <p:cNvSpPr/>
          <p:nvPr/>
        </p:nvSpPr>
        <p:spPr>
          <a:xfrm>
            <a:off x="251400" y="1196690"/>
            <a:ext cx="4423006" cy="461665"/>
          </a:xfrm>
          <a:prstGeom prst="rect">
            <a:avLst/>
          </a:prstGeom>
        </p:spPr>
        <p:txBody>
          <a:bodyPr wrap="none">
            <a:spAutoFit/>
          </a:bodyPr>
          <a:lstStyle/>
          <a:p>
            <a:r>
              <a:rPr lang="zh-CN" altLang="en-US" sz="2400" dirty="0"/>
              <a:t>只有</a:t>
            </a:r>
            <a:r>
              <a:rPr lang="en-US" altLang="zh-CN" sz="2400" dirty="0"/>
              <a:t>UDP</a:t>
            </a:r>
            <a:r>
              <a:rPr lang="zh-CN" altLang="en-US" sz="2400" dirty="0"/>
              <a:t>套接字允许广播或多播</a:t>
            </a:r>
            <a:endParaRPr lang="en-US" sz="2400" dirty="0"/>
          </a:p>
        </p:txBody>
      </p:sp>
      <p:sp>
        <p:nvSpPr>
          <p:cNvPr id="5" name="矩形 4"/>
          <p:cNvSpPr/>
          <p:nvPr/>
        </p:nvSpPr>
        <p:spPr>
          <a:xfrm>
            <a:off x="323410" y="2132820"/>
            <a:ext cx="8281150" cy="1569660"/>
          </a:xfrm>
          <a:prstGeom prst="rect">
            <a:avLst/>
          </a:prstGeom>
        </p:spPr>
        <p:txBody>
          <a:bodyPr wrap="square">
            <a:spAutoFit/>
          </a:bodyPr>
          <a:lstStyle/>
          <a:p>
            <a:r>
              <a:rPr lang="zh-CN" altLang="en-US" sz="2400" b="1" dirty="0"/>
              <a:t>多播</a:t>
            </a:r>
            <a:r>
              <a:rPr lang="zh-CN" altLang="en-US" sz="2400" dirty="0"/>
              <a:t>：</a:t>
            </a:r>
            <a:endParaRPr lang="en-US" altLang="zh-CN" sz="2400" dirty="0"/>
          </a:p>
          <a:p>
            <a:r>
              <a:rPr lang="zh-CN" altLang="en-US" sz="2400" dirty="0"/>
              <a:t>也称为“组播”，将网络中同一业务类型主机进行了逻辑上的分组，进行数据收发的时候其数据仅仅在同一分组中进行，其他的主机没有加入此分组不能收发对应的数据。</a:t>
            </a: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广播</a:t>
            </a:r>
            <a:endParaRPr lang="zh-CN" altLang="en-US" dirty="0"/>
          </a:p>
        </p:txBody>
      </p:sp>
      <p:sp>
        <p:nvSpPr>
          <p:cNvPr id="2" name="矩形 1"/>
          <p:cNvSpPr/>
          <p:nvPr/>
        </p:nvSpPr>
        <p:spPr>
          <a:xfrm>
            <a:off x="395420" y="2060810"/>
            <a:ext cx="8414996" cy="1200329"/>
          </a:xfrm>
          <a:prstGeom prst="rect">
            <a:avLst/>
          </a:prstGeom>
        </p:spPr>
        <p:txBody>
          <a:bodyPr wrap="none">
            <a:spAutoFit/>
          </a:bodyPr>
          <a:lstStyle/>
          <a:p>
            <a:r>
              <a:rPr lang="zh-CN" altLang="en-US" sz="2400" b="1" dirty="0"/>
              <a:t>代码 </a:t>
            </a:r>
            <a:r>
              <a:rPr lang="en-US" altLang="zh-CN" sz="2400" b="1" dirty="0"/>
              <a:t>2-4</a:t>
            </a:r>
            <a:r>
              <a:rPr lang="zh-CN" altLang="en-US" sz="2400" b="1" dirty="0"/>
              <a:t>：</a:t>
            </a:r>
            <a:endParaRPr lang="en-US" altLang="zh-CN" sz="2400" b="1" dirty="0"/>
          </a:p>
          <a:p>
            <a:endParaRPr lang="en-US" sz="2400" b="1" dirty="0"/>
          </a:p>
          <a:p>
            <a:r>
              <a:rPr lang="en-US" sz="2400" b="1" dirty="0"/>
              <a:t>        </a:t>
            </a:r>
            <a:r>
              <a:rPr lang="en-US" altLang="zh-CN" sz="2400" b="1" dirty="0"/>
              <a:t>UDP client and server for broadcast messages on a local LAN</a:t>
            </a:r>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广播</a:t>
            </a:r>
            <a:endParaRPr lang="zh-CN" altLang="en-US" dirty="0"/>
          </a:p>
        </p:txBody>
      </p:sp>
      <p:sp>
        <p:nvSpPr>
          <p:cNvPr id="2" name="矩形 1"/>
          <p:cNvSpPr/>
          <p:nvPr/>
        </p:nvSpPr>
        <p:spPr>
          <a:xfrm>
            <a:off x="741517" y="1700760"/>
            <a:ext cx="5480988" cy="3785652"/>
          </a:xfrm>
          <a:prstGeom prst="rect">
            <a:avLst/>
          </a:prstGeom>
        </p:spPr>
        <p:txBody>
          <a:bodyPr wrap="none">
            <a:spAutoFit/>
          </a:bodyPr>
          <a:lstStyle/>
          <a:p>
            <a:r>
              <a:rPr lang="zh-CN" altLang="en-US" sz="2400" b="1" dirty="0"/>
              <a:t>何时用</a:t>
            </a:r>
            <a:r>
              <a:rPr lang="en-US" altLang="zh-CN" sz="2400" b="1" dirty="0"/>
              <a:t>UDP</a:t>
            </a:r>
            <a:r>
              <a:rPr lang="zh-CN" altLang="en-US" sz="2400" b="1" dirty="0"/>
              <a:t>：</a:t>
            </a:r>
            <a:endParaRPr lang="en-US" altLang="zh-CN" sz="2400" b="1" dirty="0"/>
          </a:p>
          <a:p>
            <a:endParaRPr lang="en-US" altLang="zh-CN" sz="2400" b="1" dirty="0"/>
          </a:p>
          <a:p>
            <a:endParaRPr lang="en-US" sz="2400" b="1" dirty="0"/>
          </a:p>
          <a:p>
            <a:pPr marL="342900" indent="-342900">
              <a:buFont typeface="Wingdings" panose="05000000000000000000" pitchFamily="2" charset="2"/>
              <a:buChar char="Ø"/>
            </a:pPr>
            <a:r>
              <a:rPr lang="en-US" sz="2400" b="1" dirty="0"/>
              <a:t> </a:t>
            </a:r>
            <a:r>
              <a:rPr lang="zh-CN" altLang="en-US" sz="2400" b="1" dirty="0"/>
              <a:t>要实现一个已经使用了</a:t>
            </a:r>
            <a:r>
              <a:rPr lang="en-US" altLang="zh-CN" sz="2400" b="1" dirty="0"/>
              <a:t>UDP</a:t>
            </a:r>
            <a:r>
              <a:rPr lang="zh-CN" altLang="en-US" sz="2400" b="1" dirty="0"/>
              <a:t>的协议</a:t>
            </a:r>
            <a:endParaRPr lang="en-US" altLang="zh-CN" sz="2400" b="1" dirty="0"/>
          </a:p>
          <a:p>
            <a:pPr marL="342900" indent="-342900">
              <a:buFont typeface="Wingdings" panose="05000000000000000000" pitchFamily="2" charset="2"/>
              <a:buChar char="Ø"/>
            </a:pPr>
            <a:endParaRPr lang="en-US" altLang="zh-CN" sz="2400" b="1" dirty="0"/>
          </a:p>
          <a:p>
            <a:pPr marL="342900" indent="-342900">
              <a:buFont typeface="Wingdings" panose="05000000000000000000" pitchFamily="2" charset="2"/>
              <a:buChar char="Ø"/>
            </a:pPr>
            <a:r>
              <a:rPr lang="zh-CN" altLang="en-US" sz="2400" b="1" dirty="0"/>
              <a:t>要设计对时间要求十分严苛的媒体流</a:t>
            </a:r>
            <a:endParaRPr lang="en-US" altLang="zh-CN" sz="2400" b="1" dirty="0"/>
          </a:p>
          <a:p>
            <a:pPr marL="342900" indent="-342900">
              <a:buFont typeface="Wingdings" panose="05000000000000000000" pitchFamily="2" charset="2"/>
              <a:buChar char="Ø"/>
            </a:pPr>
            <a:endParaRPr lang="en-US" altLang="zh-CN" sz="2400" b="1" dirty="0"/>
          </a:p>
          <a:p>
            <a:pPr marL="342900" indent="-342900">
              <a:buFont typeface="Wingdings" panose="05000000000000000000" pitchFamily="2" charset="2"/>
              <a:buChar char="Ø"/>
            </a:pPr>
            <a:r>
              <a:rPr lang="zh-CN" altLang="en-US" sz="2400" b="1" dirty="0"/>
              <a:t>要设计适用</a:t>
            </a:r>
            <a:r>
              <a:rPr lang="en-US" altLang="zh-CN" sz="2400" b="1" dirty="0"/>
              <a:t>LAN</a:t>
            </a:r>
            <a:r>
              <a:rPr lang="zh-CN" altLang="en-US" sz="2400" b="1" dirty="0"/>
              <a:t>子网多播的应用程序</a:t>
            </a:r>
            <a:endParaRPr lang="en-US" altLang="zh-CN" sz="2400" b="1" dirty="0"/>
          </a:p>
          <a:p>
            <a:pPr marL="342900" indent="-342900">
              <a:buFont typeface="Wingdings" panose="05000000000000000000" pitchFamily="2" charset="2"/>
              <a:buChar char="Ø"/>
            </a:pPr>
            <a:endParaRPr lang="en-US" altLang="zh-CN" sz="2400" b="1" dirty="0"/>
          </a:p>
          <a:p>
            <a:pPr marL="342900" indent="-342900">
              <a:buFont typeface="Wingdings" panose="05000000000000000000" pitchFamily="2" charset="2"/>
              <a:buChar char="Ø"/>
            </a:pPr>
            <a:r>
              <a:rPr lang="zh-CN" altLang="en-US" sz="2400" b="1" dirty="0"/>
              <a:t>节约小型设备的能量</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2.0  </a:t>
            </a:r>
            <a:r>
              <a:rPr lang="zh-CN" altLang="en-US" dirty="0"/>
              <a:t>传输层协议</a:t>
            </a:r>
            <a:endParaRPr lang="zh-CN" altLang="en-US" dirty="0"/>
          </a:p>
        </p:txBody>
      </p:sp>
      <p:sp>
        <p:nvSpPr>
          <p:cNvPr id="50" name="矩形 8194"/>
          <p:cNvSpPr>
            <a:spLocks noChangeArrowheads="1"/>
          </p:cNvSpPr>
          <p:nvPr/>
        </p:nvSpPr>
        <p:spPr bwMode="auto">
          <a:xfrm>
            <a:off x="346075" y="5780088"/>
            <a:ext cx="3255963" cy="606425"/>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a:latin typeface="Tahoma" panose="020B0604030504040204" pitchFamily="34" charset="0"/>
              </a:rPr>
              <a:t>Link Layer</a:t>
            </a:r>
            <a:endParaRPr lang="en-US" sz="1800" b="1">
              <a:latin typeface="Tahoma" panose="020B0604030504040204" pitchFamily="34" charset="0"/>
            </a:endParaRPr>
          </a:p>
        </p:txBody>
      </p:sp>
      <p:sp>
        <p:nvSpPr>
          <p:cNvPr id="51" name="矩形 8195"/>
          <p:cNvSpPr>
            <a:spLocks noChangeArrowheads="1"/>
          </p:cNvSpPr>
          <p:nvPr/>
        </p:nvSpPr>
        <p:spPr bwMode="auto">
          <a:xfrm>
            <a:off x="346075" y="2863850"/>
            <a:ext cx="3255963" cy="606425"/>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zh-CN" altLang="en-US" sz="1800" b="1">
                <a:latin typeface="Tahoma" panose="020B0604030504040204" pitchFamily="34" charset="0"/>
              </a:rPr>
              <a:t> </a:t>
            </a:r>
            <a:r>
              <a:rPr lang="en-US" sz="1800" b="1">
                <a:latin typeface="Tahoma" panose="020B0604030504040204" pitchFamily="34" charset="0"/>
              </a:rPr>
              <a:t>Transport Layer</a:t>
            </a:r>
            <a:endParaRPr lang="en-US" sz="1800" b="1">
              <a:latin typeface="Tahoma" panose="020B0604030504040204" pitchFamily="34" charset="0"/>
            </a:endParaRPr>
          </a:p>
        </p:txBody>
      </p:sp>
      <p:sp>
        <p:nvSpPr>
          <p:cNvPr id="52" name="矩形 8196"/>
          <p:cNvSpPr>
            <a:spLocks noChangeArrowheads="1"/>
          </p:cNvSpPr>
          <p:nvPr/>
        </p:nvSpPr>
        <p:spPr bwMode="auto">
          <a:xfrm>
            <a:off x="346075" y="4379913"/>
            <a:ext cx="3255963" cy="604837"/>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dirty="0">
                <a:latin typeface="Tahoma" panose="020B0604030504040204" pitchFamily="34" charset="0"/>
              </a:rPr>
              <a:t>Network Layer</a:t>
            </a:r>
            <a:endParaRPr lang="en-US" sz="1800" b="1" dirty="0">
              <a:latin typeface="Tahoma" panose="020B0604030504040204" pitchFamily="34" charset="0"/>
            </a:endParaRPr>
          </a:p>
        </p:txBody>
      </p:sp>
      <p:sp>
        <p:nvSpPr>
          <p:cNvPr id="53" name="矩形 8197"/>
          <p:cNvSpPr>
            <a:spLocks noChangeArrowheads="1"/>
          </p:cNvSpPr>
          <p:nvPr/>
        </p:nvSpPr>
        <p:spPr bwMode="auto">
          <a:xfrm>
            <a:off x="346075" y="1419225"/>
            <a:ext cx="3255963" cy="604838"/>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dirty="0">
                <a:latin typeface="Tahoma" panose="020B0604030504040204" pitchFamily="34" charset="0"/>
              </a:rPr>
              <a:t>Application Layer</a:t>
            </a:r>
            <a:endParaRPr lang="en-US" sz="1800" b="1" dirty="0">
              <a:latin typeface="Tahoma" panose="020B0604030504040204" pitchFamily="34" charset="0"/>
            </a:endParaRPr>
          </a:p>
        </p:txBody>
      </p:sp>
      <p:sp>
        <p:nvSpPr>
          <p:cNvPr id="54" name="直接连接符 8198"/>
          <p:cNvSpPr>
            <a:spLocks noChangeShapeType="1"/>
          </p:cNvSpPr>
          <p:nvPr/>
        </p:nvSpPr>
        <p:spPr bwMode="auto">
          <a:xfrm>
            <a:off x="1939925" y="2017713"/>
            <a:ext cx="0" cy="87312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55" name="直接连接符 8199"/>
          <p:cNvSpPr>
            <a:spLocks noChangeShapeType="1"/>
          </p:cNvSpPr>
          <p:nvPr/>
        </p:nvSpPr>
        <p:spPr bwMode="auto">
          <a:xfrm>
            <a:off x="1939925" y="4975225"/>
            <a:ext cx="0" cy="84772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56" name="直接连接符 8200"/>
          <p:cNvSpPr>
            <a:spLocks noChangeShapeType="1"/>
          </p:cNvSpPr>
          <p:nvPr/>
        </p:nvSpPr>
        <p:spPr bwMode="auto">
          <a:xfrm>
            <a:off x="1939925" y="3429000"/>
            <a:ext cx="0" cy="941388"/>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grpSp>
        <p:nvGrpSpPr>
          <p:cNvPr id="57" name="组合 56"/>
          <p:cNvGrpSpPr/>
          <p:nvPr/>
        </p:nvGrpSpPr>
        <p:grpSpPr bwMode="auto">
          <a:xfrm>
            <a:off x="3602038" y="1344613"/>
            <a:ext cx="5264150" cy="5033962"/>
            <a:chOff x="0" y="0"/>
            <a:chExt cx="3648" cy="3594"/>
          </a:xfrm>
        </p:grpSpPr>
        <p:sp>
          <p:nvSpPr>
            <p:cNvPr id="58" name="矩形 8202"/>
            <p:cNvSpPr>
              <a:spLocks noChangeArrowheads="1"/>
            </p:cNvSpPr>
            <p:nvPr/>
          </p:nvSpPr>
          <p:spPr bwMode="auto">
            <a:xfrm>
              <a:off x="1392" y="3162"/>
              <a:ext cx="2256" cy="432"/>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a:latin typeface="Tahoma" panose="020B0604030504040204" pitchFamily="34" charset="0"/>
                </a:rPr>
                <a:t>Link Layer</a:t>
              </a:r>
              <a:endParaRPr lang="en-US" sz="1800" b="1">
                <a:latin typeface="Tahoma" panose="020B0604030504040204" pitchFamily="34" charset="0"/>
              </a:endParaRPr>
            </a:p>
          </p:txBody>
        </p:sp>
        <p:sp>
          <p:nvSpPr>
            <p:cNvPr id="59" name="矩形 8203"/>
            <p:cNvSpPr>
              <a:spLocks noChangeArrowheads="1"/>
            </p:cNvSpPr>
            <p:nvPr/>
          </p:nvSpPr>
          <p:spPr bwMode="auto">
            <a:xfrm>
              <a:off x="1392" y="1080"/>
              <a:ext cx="2256" cy="432"/>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zh-CN" altLang="en-US" sz="1800" b="1">
                  <a:latin typeface="Tahoma" panose="020B0604030504040204" pitchFamily="34" charset="0"/>
                </a:rPr>
                <a:t> </a:t>
              </a:r>
              <a:r>
                <a:rPr lang="en-US" sz="1800" b="1">
                  <a:latin typeface="Tahoma" panose="020B0604030504040204" pitchFamily="34" charset="0"/>
                </a:rPr>
                <a:t>Transport Layer</a:t>
              </a:r>
              <a:endParaRPr lang="en-US" sz="1800" b="1">
                <a:latin typeface="Tahoma" panose="020B0604030504040204" pitchFamily="34" charset="0"/>
              </a:endParaRPr>
            </a:p>
          </p:txBody>
        </p:sp>
        <p:sp>
          <p:nvSpPr>
            <p:cNvPr id="60" name="矩形 8204"/>
            <p:cNvSpPr>
              <a:spLocks noChangeArrowheads="1"/>
            </p:cNvSpPr>
            <p:nvPr/>
          </p:nvSpPr>
          <p:spPr bwMode="auto">
            <a:xfrm>
              <a:off x="1392" y="2162"/>
              <a:ext cx="2256" cy="432"/>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dirty="0">
                  <a:latin typeface="Tahoma" panose="020B0604030504040204" pitchFamily="34" charset="0"/>
                </a:rPr>
                <a:t>Network Layer</a:t>
              </a:r>
              <a:endParaRPr lang="en-US" sz="1800" b="1" dirty="0">
                <a:latin typeface="Tahoma" panose="020B0604030504040204" pitchFamily="34" charset="0"/>
              </a:endParaRPr>
            </a:p>
          </p:txBody>
        </p:sp>
        <p:sp>
          <p:nvSpPr>
            <p:cNvPr id="61" name="矩形 8205"/>
            <p:cNvSpPr>
              <a:spLocks noChangeArrowheads="1"/>
            </p:cNvSpPr>
            <p:nvPr/>
          </p:nvSpPr>
          <p:spPr bwMode="auto">
            <a:xfrm>
              <a:off x="1392" y="48"/>
              <a:ext cx="2256" cy="432"/>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a:latin typeface="Tahoma" panose="020B0604030504040204" pitchFamily="34" charset="0"/>
                </a:rPr>
                <a:t>Application Layer</a:t>
              </a:r>
              <a:endParaRPr lang="en-US" sz="1800" b="1">
                <a:latin typeface="Tahoma" panose="020B0604030504040204" pitchFamily="34" charset="0"/>
              </a:endParaRPr>
            </a:p>
          </p:txBody>
        </p:sp>
        <p:sp>
          <p:nvSpPr>
            <p:cNvPr id="62" name="直接连接符 8206"/>
            <p:cNvSpPr>
              <a:spLocks noChangeShapeType="1"/>
            </p:cNvSpPr>
            <p:nvPr/>
          </p:nvSpPr>
          <p:spPr bwMode="auto">
            <a:xfrm>
              <a:off x="2496" y="475"/>
              <a:ext cx="0" cy="624"/>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63" name="直接连接符 8207"/>
            <p:cNvSpPr>
              <a:spLocks noChangeShapeType="1"/>
            </p:cNvSpPr>
            <p:nvPr/>
          </p:nvSpPr>
          <p:spPr bwMode="auto">
            <a:xfrm>
              <a:off x="2496" y="2587"/>
              <a:ext cx="0" cy="60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64" name="直接连接符 8208"/>
            <p:cNvSpPr>
              <a:spLocks noChangeShapeType="1"/>
            </p:cNvSpPr>
            <p:nvPr/>
          </p:nvSpPr>
          <p:spPr bwMode="auto">
            <a:xfrm>
              <a:off x="2496" y="1483"/>
              <a:ext cx="0" cy="672"/>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65" name="直接连接符 8209"/>
            <p:cNvSpPr>
              <a:spLocks noChangeShapeType="1"/>
            </p:cNvSpPr>
            <p:nvPr/>
          </p:nvSpPr>
          <p:spPr bwMode="auto">
            <a:xfrm>
              <a:off x="0" y="2400"/>
              <a:ext cx="1392"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66" name="直接连接符 8210"/>
            <p:cNvSpPr>
              <a:spLocks noChangeShapeType="1"/>
            </p:cNvSpPr>
            <p:nvPr/>
          </p:nvSpPr>
          <p:spPr bwMode="auto">
            <a:xfrm>
              <a:off x="0" y="288"/>
              <a:ext cx="1392"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67" name="直接连接符 8211"/>
            <p:cNvSpPr>
              <a:spLocks noChangeShapeType="1"/>
            </p:cNvSpPr>
            <p:nvPr/>
          </p:nvSpPr>
          <p:spPr bwMode="auto">
            <a:xfrm>
              <a:off x="0" y="1296"/>
              <a:ext cx="1392"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68" name="直接连接符 8212"/>
            <p:cNvSpPr>
              <a:spLocks noChangeShapeType="1"/>
            </p:cNvSpPr>
            <p:nvPr/>
          </p:nvSpPr>
          <p:spPr bwMode="auto">
            <a:xfrm>
              <a:off x="0" y="3408"/>
              <a:ext cx="1392"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803070505020304" pitchFamily="18" charset="0"/>
              </a:endParaRPr>
            </a:p>
          </p:txBody>
        </p:sp>
        <p:sp>
          <p:nvSpPr>
            <p:cNvPr id="69" name="文本框 8213"/>
            <p:cNvSpPr txBox="1">
              <a:spLocks noChangeArrowheads="1"/>
            </p:cNvSpPr>
            <p:nvPr/>
          </p:nvSpPr>
          <p:spPr bwMode="auto">
            <a:xfrm>
              <a:off x="288" y="3120"/>
              <a:ext cx="8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803070505020304" pitchFamily="18" charset="0"/>
                  <a:ea typeface="宋体" panose="02010600030101010101" pitchFamily="2" charset="-122"/>
                </a:defRPr>
              </a:lvl1pPr>
              <a:lvl2pPr defTabSz="820420">
                <a:defRPr sz="2400">
                  <a:solidFill>
                    <a:schemeClr val="tx1"/>
                  </a:solidFill>
                  <a:latin typeface="Times New Roman" panose="02020803070505020304" pitchFamily="18" charset="0"/>
                  <a:ea typeface="宋体" panose="02010600030101010101" pitchFamily="2" charset="-122"/>
                </a:defRPr>
              </a:lvl2pPr>
              <a:lvl3pPr defTabSz="820420">
                <a:defRPr sz="2400">
                  <a:solidFill>
                    <a:schemeClr val="tx1"/>
                  </a:solidFill>
                  <a:latin typeface="Times New Roman" panose="02020803070505020304" pitchFamily="18" charset="0"/>
                  <a:ea typeface="宋体" panose="02010600030101010101" pitchFamily="2" charset="-122"/>
                </a:defRPr>
              </a:lvl3pPr>
              <a:lvl4pPr defTabSz="820420">
                <a:defRPr sz="2400">
                  <a:solidFill>
                    <a:schemeClr val="tx1"/>
                  </a:solidFill>
                  <a:latin typeface="Times New Roman" panose="02020803070505020304" pitchFamily="18" charset="0"/>
                  <a:ea typeface="宋体" panose="02010600030101010101" pitchFamily="2" charset="-122"/>
                </a:defRPr>
              </a:lvl4pPr>
              <a:lvl5pPr defTabSz="820420">
                <a:defRPr sz="2400">
                  <a:solidFill>
                    <a:schemeClr val="tx1"/>
                  </a:solidFill>
                  <a:latin typeface="Times New Roman" panose="02020803070505020304" pitchFamily="18" charset="0"/>
                  <a:ea typeface="宋体" panose="02010600030101010101"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9pPr>
            </a:lstStyle>
            <a:p>
              <a:r>
                <a:rPr lang="en-US" sz="2200">
                  <a:latin typeface="Tahoma" panose="020B0604030504040204" pitchFamily="34" charset="0"/>
                </a:rPr>
                <a:t>Ethernet</a:t>
              </a:r>
              <a:endParaRPr lang="en-US" sz="2200">
                <a:latin typeface="Tahoma" panose="020B0604030504040204" pitchFamily="34" charset="0"/>
              </a:endParaRPr>
            </a:p>
          </p:txBody>
        </p:sp>
        <p:sp>
          <p:nvSpPr>
            <p:cNvPr id="70" name="文本框 8214"/>
            <p:cNvSpPr txBox="1">
              <a:spLocks noChangeArrowheads="1"/>
            </p:cNvSpPr>
            <p:nvPr/>
          </p:nvSpPr>
          <p:spPr bwMode="auto">
            <a:xfrm>
              <a:off x="315" y="0"/>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803070505020304" pitchFamily="18" charset="0"/>
                  <a:ea typeface="宋体" panose="02010600030101010101" pitchFamily="2" charset="-122"/>
                </a:defRPr>
              </a:lvl1pPr>
              <a:lvl2pPr defTabSz="820420">
                <a:defRPr sz="2400">
                  <a:solidFill>
                    <a:schemeClr val="tx1"/>
                  </a:solidFill>
                  <a:latin typeface="Times New Roman" panose="02020803070505020304" pitchFamily="18" charset="0"/>
                  <a:ea typeface="宋体" panose="02010600030101010101" pitchFamily="2" charset="-122"/>
                </a:defRPr>
              </a:lvl2pPr>
              <a:lvl3pPr defTabSz="820420">
                <a:defRPr sz="2400">
                  <a:solidFill>
                    <a:schemeClr val="tx1"/>
                  </a:solidFill>
                  <a:latin typeface="Times New Roman" panose="02020803070505020304" pitchFamily="18" charset="0"/>
                  <a:ea typeface="宋体" panose="02010600030101010101" pitchFamily="2" charset="-122"/>
                </a:defRPr>
              </a:lvl3pPr>
              <a:lvl4pPr defTabSz="820420">
                <a:defRPr sz="2400">
                  <a:solidFill>
                    <a:schemeClr val="tx1"/>
                  </a:solidFill>
                  <a:latin typeface="Times New Roman" panose="02020803070505020304" pitchFamily="18" charset="0"/>
                  <a:ea typeface="宋体" panose="02010600030101010101" pitchFamily="2" charset="-122"/>
                </a:defRPr>
              </a:lvl4pPr>
              <a:lvl5pPr defTabSz="820420">
                <a:defRPr sz="2400">
                  <a:solidFill>
                    <a:schemeClr val="tx1"/>
                  </a:solidFill>
                  <a:latin typeface="Times New Roman" panose="02020803070505020304" pitchFamily="18" charset="0"/>
                  <a:ea typeface="宋体" panose="02010600030101010101"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9pPr>
            </a:lstStyle>
            <a:p>
              <a:r>
                <a:rPr lang="en-US" sz="2200">
                  <a:latin typeface="Tahoma" panose="020B0604030504040204" pitchFamily="34" charset="0"/>
                </a:rPr>
                <a:t>e.g. ftp</a:t>
              </a:r>
              <a:endParaRPr lang="en-US" sz="2200">
                <a:latin typeface="Tahoma" panose="020B0604030504040204" pitchFamily="34" charset="0"/>
              </a:endParaRPr>
            </a:p>
          </p:txBody>
        </p:sp>
        <p:sp>
          <p:nvSpPr>
            <p:cNvPr id="71" name="文本框 8215"/>
            <p:cNvSpPr txBox="1">
              <a:spLocks noChangeArrowheads="1"/>
            </p:cNvSpPr>
            <p:nvPr/>
          </p:nvSpPr>
          <p:spPr bwMode="auto">
            <a:xfrm>
              <a:off x="68" y="1023"/>
              <a:ext cx="1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803070505020304" pitchFamily="18" charset="0"/>
                  <a:ea typeface="宋体" panose="02010600030101010101" pitchFamily="2" charset="-122"/>
                </a:defRPr>
              </a:lvl1pPr>
              <a:lvl2pPr defTabSz="820420">
                <a:defRPr sz="2400">
                  <a:solidFill>
                    <a:schemeClr val="tx1"/>
                  </a:solidFill>
                  <a:latin typeface="Times New Roman" panose="02020803070505020304" pitchFamily="18" charset="0"/>
                  <a:ea typeface="宋体" panose="02010600030101010101" pitchFamily="2" charset="-122"/>
                </a:defRPr>
              </a:lvl2pPr>
              <a:lvl3pPr defTabSz="820420">
                <a:defRPr sz="2400">
                  <a:solidFill>
                    <a:schemeClr val="tx1"/>
                  </a:solidFill>
                  <a:latin typeface="Times New Roman" panose="02020803070505020304" pitchFamily="18" charset="0"/>
                  <a:ea typeface="宋体" panose="02010600030101010101" pitchFamily="2" charset="-122"/>
                </a:defRPr>
              </a:lvl3pPr>
              <a:lvl4pPr defTabSz="820420">
                <a:defRPr sz="2400">
                  <a:solidFill>
                    <a:schemeClr val="tx1"/>
                  </a:solidFill>
                  <a:latin typeface="Times New Roman" panose="02020803070505020304" pitchFamily="18" charset="0"/>
                  <a:ea typeface="宋体" panose="02010600030101010101" pitchFamily="2" charset="-122"/>
                </a:defRPr>
              </a:lvl4pPr>
              <a:lvl5pPr defTabSz="820420">
                <a:defRPr sz="2400">
                  <a:solidFill>
                    <a:schemeClr val="tx1"/>
                  </a:solidFill>
                  <a:latin typeface="Times New Roman" panose="02020803070505020304" pitchFamily="18" charset="0"/>
                  <a:ea typeface="宋体" panose="02010600030101010101"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9pPr>
            </a:lstStyle>
            <a:p>
              <a:r>
                <a:rPr lang="en-US" sz="2200">
                  <a:latin typeface="Tahoma" panose="020B0604030504040204" pitchFamily="34" charset="0"/>
                </a:rPr>
                <a:t>e.g. TCP, UDP</a:t>
              </a:r>
              <a:endParaRPr lang="en-US" sz="2200">
                <a:latin typeface="Tahoma" panose="020B0604030504040204" pitchFamily="34" charset="0"/>
              </a:endParaRPr>
            </a:p>
          </p:txBody>
        </p:sp>
        <p:sp>
          <p:nvSpPr>
            <p:cNvPr id="72" name="文本框 8216"/>
            <p:cNvSpPr txBox="1">
              <a:spLocks noChangeArrowheads="1"/>
            </p:cNvSpPr>
            <p:nvPr/>
          </p:nvSpPr>
          <p:spPr bwMode="auto">
            <a:xfrm>
              <a:off x="336" y="2112"/>
              <a:ext cx="6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803070505020304" pitchFamily="18" charset="0"/>
                  <a:ea typeface="宋体" panose="02010600030101010101" pitchFamily="2" charset="-122"/>
                </a:defRPr>
              </a:lvl1pPr>
              <a:lvl2pPr defTabSz="820420">
                <a:defRPr sz="2400">
                  <a:solidFill>
                    <a:schemeClr val="tx1"/>
                  </a:solidFill>
                  <a:latin typeface="Times New Roman" panose="02020803070505020304" pitchFamily="18" charset="0"/>
                  <a:ea typeface="宋体" panose="02010600030101010101" pitchFamily="2" charset="-122"/>
                </a:defRPr>
              </a:lvl2pPr>
              <a:lvl3pPr defTabSz="820420">
                <a:defRPr sz="2400">
                  <a:solidFill>
                    <a:schemeClr val="tx1"/>
                  </a:solidFill>
                  <a:latin typeface="Times New Roman" panose="02020803070505020304" pitchFamily="18" charset="0"/>
                  <a:ea typeface="宋体" panose="02010600030101010101" pitchFamily="2" charset="-122"/>
                </a:defRPr>
              </a:lvl3pPr>
              <a:lvl4pPr defTabSz="820420">
                <a:defRPr sz="2400">
                  <a:solidFill>
                    <a:schemeClr val="tx1"/>
                  </a:solidFill>
                  <a:latin typeface="Times New Roman" panose="02020803070505020304" pitchFamily="18" charset="0"/>
                  <a:ea typeface="宋体" panose="02010600030101010101" pitchFamily="2" charset="-122"/>
                </a:defRPr>
              </a:lvl4pPr>
              <a:lvl5pPr defTabSz="820420">
                <a:defRPr sz="2400">
                  <a:solidFill>
                    <a:schemeClr val="tx1"/>
                  </a:solidFill>
                  <a:latin typeface="Times New Roman" panose="02020803070505020304" pitchFamily="18" charset="0"/>
                  <a:ea typeface="宋体" panose="02010600030101010101"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803070505020304" pitchFamily="18" charset="0"/>
                  <a:ea typeface="宋体" panose="02010600030101010101" pitchFamily="2" charset="-122"/>
                </a:defRPr>
              </a:lvl9pPr>
            </a:lstStyle>
            <a:p>
              <a:r>
                <a:rPr lang="en-US" sz="2200" dirty="0">
                  <a:latin typeface="Tahoma" panose="020B0604030504040204" pitchFamily="34" charset="0"/>
                </a:rPr>
                <a:t>e.g. IP</a:t>
              </a:r>
              <a:endParaRPr lang="en-US" sz="2200" dirty="0">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2.0  </a:t>
            </a:r>
            <a:r>
              <a:rPr lang="zh-CN" altLang="en-US" dirty="0"/>
              <a:t>传输层协议</a:t>
            </a:r>
            <a:endParaRPr lang="zh-CN" altLang="en-US" dirty="0"/>
          </a:p>
        </p:txBody>
      </p:sp>
      <p:sp>
        <p:nvSpPr>
          <p:cNvPr id="26"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endParaRPr lang="en-US" altLang="zh-CN" sz="2400" b="1" dirty="0"/>
          </a:p>
          <a:p>
            <a:pPr marL="100330" indent="-6350">
              <a:buClr>
                <a:schemeClr val="accent1"/>
              </a:buClr>
              <a:buFont typeface="Wingdings" panose="05000000000000000000" pitchFamily="2" charset="2"/>
              <a:buNone/>
            </a:pPr>
            <a:r>
              <a:rPr lang="zh-CN" altLang="en-US" sz="2400" b="1" dirty="0"/>
              <a:t>传输层协议</a:t>
            </a:r>
            <a:r>
              <a:rPr lang="zh-CN" altLang="en-US" sz="2400" dirty="0"/>
              <a:t>：支持数据包传输至正确的机器</a:t>
            </a:r>
            <a:endParaRPr lang="en-US" altLang="zh-CN" sz="2400" dirty="0"/>
          </a:p>
          <a:p>
            <a:pPr marL="100330" indent="-6350">
              <a:buClr>
                <a:schemeClr val="accent1"/>
              </a:buClr>
              <a:buFont typeface="Wingdings" panose="05000000000000000000" pitchFamily="2" charset="2"/>
              <a:buNone/>
            </a:pPr>
            <a:r>
              <a:rPr lang="en-US" altLang="zh-CN" sz="2400" dirty="0">
                <a:hlinkClick r:id="rId1"/>
              </a:rPr>
              <a:t>https://www.jianshu.com/p/387018d663ad</a:t>
            </a:r>
            <a:endParaRPr lang="en-US" altLang="zh-CN" sz="2400" dirty="0"/>
          </a:p>
          <a:p>
            <a:pPr marL="100330" indent="-6350">
              <a:buClr>
                <a:schemeClr val="accent1"/>
              </a:buClr>
              <a:buFont typeface="Wingdings" panose="05000000000000000000" pitchFamily="2" charset="2"/>
              <a:buNone/>
            </a:pPr>
            <a:endParaRPr lang="en-US" altLang="zh-CN" sz="2400" dirty="0"/>
          </a:p>
          <a:p>
            <a:pPr marL="100330" indent="-6350">
              <a:buClr>
                <a:schemeClr val="accent1"/>
              </a:buClr>
              <a:buFont typeface="Wingdings" panose="05000000000000000000" pitchFamily="2" charset="2"/>
              <a:buNone/>
            </a:pPr>
            <a:r>
              <a:rPr lang="zh-CN" altLang="en-US" sz="2400" dirty="0">
                <a:solidFill>
                  <a:schemeClr val="accent1"/>
                </a:solidFill>
              </a:rPr>
              <a:t>问：</a:t>
            </a:r>
            <a:r>
              <a:rPr lang="zh-CN" altLang="en-US" sz="2400" b="1" dirty="0"/>
              <a:t>两个应用程序要维护一个会话</a:t>
            </a:r>
            <a:r>
              <a:rPr lang="zh-CN" altLang="en-US" sz="2400" dirty="0"/>
              <a:t>该怎么办？</a:t>
            </a:r>
            <a:endParaRPr lang="en-US" altLang="zh-CN" sz="2400" dirty="0"/>
          </a:p>
          <a:p>
            <a:pPr marL="100330" indent="-6350">
              <a:buClr>
                <a:schemeClr val="accent1"/>
              </a:buClr>
              <a:buFont typeface="Wingdings" panose="05000000000000000000" pitchFamily="2" charset="2"/>
              <a:buNone/>
            </a:pPr>
            <a:r>
              <a:rPr lang="zh-CN" altLang="en-US" sz="2400" dirty="0">
                <a:solidFill>
                  <a:schemeClr val="accent1"/>
                </a:solidFill>
              </a:rPr>
              <a:t>答：</a:t>
            </a:r>
            <a:r>
              <a:rPr lang="en-US" altLang="zh-CN" sz="2400" dirty="0"/>
              <a:t>IP</a:t>
            </a:r>
            <a:r>
              <a:rPr lang="zh-CN" altLang="en-US" sz="2400" dirty="0"/>
              <a:t>层以上的协议，需两个额外的特性：</a:t>
            </a:r>
            <a:endParaRPr lang="en-US" altLang="zh-CN" sz="2400" dirty="0"/>
          </a:p>
          <a:p>
            <a:pPr marL="436880">
              <a:buClr>
                <a:schemeClr val="accent1"/>
              </a:buClr>
              <a:buFont typeface="Wingdings" panose="05000000000000000000" pitchFamily="2" charset="2"/>
              <a:buChar char="Ø"/>
            </a:pPr>
            <a:r>
              <a:rPr lang="zh-CN" altLang="en-US" sz="2400" dirty="0"/>
              <a:t>多路复用</a:t>
            </a:r>
            <a:endParaRPr lang="en-US" altLang="zh-CN" sz="2400" dirty="0"/>
          </a:p>
          <a:p>
            <a:pPr marL="436880">
              <a:buClr>
                <a:schemeClr val="accent1"/>
              </a:buClr>
              <a:buFont typeface="Wingdings" panose="05000000000000000000" pitchFamily="2" charset="2"/>
              <a:buChar char="Ø"/>
            </a:pPr>
            <a:r>
              <a:rPr lang="zh-CN" altLang="en-US" sz="2400" dirty="0"/>
              <a:t>可靠传输</a:t>
            </a:r>
            <a:endParaRPr lang="en-US" altLang="zh-CN" sz="2400" dirty="0"/>
          </a:p>
          <a:p>
            <a:pPr marL="100330" indent="-6350">
              <a:buFont typeface="Wingdings" panose="05000000000000000000" pitchFamily="2" charset="2"/>
              <a:buNone/>
            </a:pPr>
            <a:endParaRPr lang="en-US" altLang="zh-CN" sz="2400" dirty="0"/>
          </a:p>
          <a:p>
            <a:pPr>
              <a:buFont typeface="Wingdings" panose="05000000000000000000" pitchFamily="2" charset="2"/>
              <a:buNone/>
            </a:pPr>
            <a:endParaRPr lang="zh-CN" alt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  </a:t>
            </a:r>
            <a:r>
              <a:rPr lang="zh-CN" altLang="en-US" dirty="0"/>
              <a:t>传输层协议</a:t>
            </a:r>
            <a:endParaRPr lang="zh-CN" altLang="en-US" dirty="0"/>
          </a:p>
        </p:txBody>
      </p:sp>
      <p:sp>
        <p:nvSpPr>
          <p:cNvPr id="69" name="圆角矩形 68"/>
          <p:cNvSpPr/>
          <p:nvPr/>
        </p:nvSpPr>
        <p:spPr>
          <a:xfrm>
            <a:off x="4380890" y="1412720"/>
            <a:ext cx="3816000" cy="129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7005" lvl="0" algn="ctr" defTabSz="1200150">
              <a:lnSpc>
                <a:spcPct val="90000"/>
              </a:lnSpc>
              <a:spcBef>
                <a:spcPct val="0"/>
              </a:spcBef>
              <a:spcAft>
                <a:spcPct val="35000"/>
              </a:spcAft>
            </a:pPr>
            <a:r>
              <a:rPr lang="zh-CN" altLang="en-US" sz="2800" b="1" dirty="0"/>
              <a:t>用户数据报协议（</a:t>
            </a:r>
            <a:r>
              <a:rPr lang="en-US" altLang="zh-CN" sz="2800" b="1" dirty="0"/>
              <a:t>UDP</a:t>
            </a:r>
            <a:r>
              <a:rPr lang="zh-CN" altLang="en-US" sz="2800" b="1" dirty="0"/>
              <a:t>）</a:t>
            </a:r>
            <a:endParaRPr lang="en-US" altLang="zh-CN" sz="2800" b="1" dirty="0"/>
          </a:p>
        </p:txBody>
      </p:sp>
      <p:sp>
        <p:nvSpPr>
          <p:cNvPr id="70" name="圆角矩形 69"/>
          <p:cNvSpPr/>
          <p:nvPr/>
        </p:nvSpPr>
        <p:spPr>
          <a:xfrm>
            <a:off x="4428510" y="3328265"/>
            <a:ext cx="3816000" cy="1296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传输控制协议</a:t>
            </a:r>
            <a:endParaRPr lang="en-US" altLang="zh-CN" sz="2800" b="1" dirty="0"/>
          </a:p>
          <a:p>
            <a:pPr algn="ctr"/>
            <a:r>
              <a:rPr lang="zh-CN" altLang="en-US" sz="2800" b="1" dirty="0"/>
              <a:t>（</a:t>
            </a:r>
            <a:r>
              <a:rPr lang="en-US" altLang="zh-CN" sz="2800" b="1" dirty="0"/>
              <a:t>TCP</a:t>
            </a:r>
            <a:r>
              <a:rPr lang="zh-CN" altLang="en-US" sz="2800" b="1" dirty="0"/>
              <a:t>）</a:t>
            </a:r>
            <a:endParaRPr lang="zh-CN" altLang="en-US" sz="2800" b="1" dirty="0"/>
          </a:p>
        </p:txBody>
      </p:sp>
      <p:sp>
        <p:nvSpPr>
          <p:cNvPr id="71" name="椭圆 70"/>
          <p:cNvSpPr/>
          <p:nvPr/>
        </p:nvSpPr>
        <p:spPr>
          <a:xfrm>
            <a:off x="395420" y="2202669"/>
            <a:ext cx="2448340" cy="11255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a:t>两个重要协议</a:t>
            </a:r>
            <a:endParaRPr lang="zh-CN" altLang="en-US" sz="2800" b="1" dirty="0"/>
          </a:p>
        </p:txBody>
      </p:sp>
      <p:sp>
        <p:nvSpPr>
          <p:cNvPr id="72" name="任意多边形 71"/>
          <p:cNvSpPr/>
          <p:nvPr/>
        </p:nvSpPr>
        <p:spPr>
          <a:xfrm rot="14836408">
            <a:off x="3443708" y="1692861"/>
            <a:ext cx="525168" cy="1338018"/>
          </a:xfrm>
          <a:custGeom>
            <a:avLst/>
            <a:gdLst>
              <a:gd name="connsiteX0" fmla="*/ 0 w 525168"/>
              <a:gd name="connsiteY0" fmla="*/ 288842 h 525168"/>
              <a:gd name="connsiteX1" fmla="*/ 118163 w 525168"/>
              <a:gd name="connsiteY1" fmla="*/ 288842 h 525168"/>
              <a:gd name="connsiteX2" fmla="*/ 118163 w 525168"/>
              <a:gd name="connsiteY2" fmla="*/ 0 h 525168"/>
              <a:gd name="connsiteX3" fmla="*/ 407005 w 525168"/>
              <a:gd name="connsiteY3" fmla="*/ 0 h 525168"/>
              <a:gd name="connsiteX4" fmla="*/ 407005 w 525168"/>
              <a:gd name="connsiteY4" fmla="*/ 288842 h 525168"/>
              <a:gd name="connsiteX5" fmla="*/ 525168 w 525168"/>
              <a:gd name="connsiteY5" fmla="*/ 288842 h 525168"/>
              <a:gd name="connsiteX6" fmla="*/ 262584 w 525168"/>
              <a:gd name="connsiteY6" fmla="*/ 525168 h 525168"/>
              <a:gd name="connsiteX7" fmla="*/ 0 w 525168"/>
              <a:gd name="connsiteY7" fmla="*/ 288842 h 52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168" h="525168">
                <a:moveTo>
                  <a:pt x="0" y="288842"/>
                </a:moveTo>
                <a:lnTo>
                  <a:pt x="118163" y="288842"/>
                </a:lnTo>
                <a:lnTo>
                  <a:pt x="118163" y="0"/>
                </a:lnTo>
                <a:lnTo>
                  <a:pt x="407005" y="0"/>
                </a:lnTo>
                <a:lnTo>
                  <a:pt x="407005" y="288842"/>
                </a:lnTo>
                <a:lnTo>
                  <a:pt x="525168" y="288842"/>
                </a:lnTo>
                <a:lnTo>
                  <a:pt x="262584" y="525168"/>
                </a:lnTo>
                <a:lnTo>
                  <a:pt x="0" y="288842"/>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7373" tIns="29210" rIns="147373" bIns="159189" numCol="1" spcCol="1270" anchor="ctr" anchorCtr="0">
            <a:noAutofit/>
          </a:bodyPr>
          <a:lstStyle/>
          <a:p>
            <a:pPr lvl="0" algn="ctr" defTabSz="1022350">
              <a:lnSpc>
                <a:spcPct val="90000"/>
              </a:lnSpc>
              <a:spcBef>
                <a:spcPct val="0"/>
              </a:spcBef>
              <a:spcAft>
                <a:spcPct val="35000"/>
              </a:spcAft>
            </a:pPr>
            <a:endParaRPr lang="en-US" sz="2300" kern="1200"/>
          </a:p>
        </p:txBody>
      </p:sp>
      <p:sp>
        <p:nvSpPr>
          <p:cNvPr id="73" name="任意多边形 72"/>
          <p:cNvSpPr/>
          <p:nvPr/>
        </p:nvSpPr>
        <p:spPr>
          <a:xfrm rot="18084008">
            <a:off x="3461447" y="2923325"/>
            <a:ext cx="525168" cy="1235853"/>
          </a:xfrm>
          <a:custGeom>
            <a:avLst/>
            <a:gdLst>
              <a:gd name="connsiteX0" fmla="*/ 0 w 525168"/>
              <a:gd name="connsiteY0" fmla="*/ 288842 h 525168"/>
              <a:gd name="connsiteX1" fmla="*/ 118163 w 525168"/>
              <a:gd name="connsiteY1" fmla="*/ 288842 h 525168"/>
              <a:gd name="connsiteX2" fmla="*/ 118163 w 525168"/>
              <a:gd name="connsiteY2" fmla="*/ 0 h 525168"/>
              <a:gd name="connsiteX3" fmla="*/ 407005 w 525168"/>
              <a:gd name="connsiteY3" fmla="*/ 0 h 525168"/>
              <a:gd name="connsiteX4" fmla="*/ 407005 w 525168"/>
              <a:gd name="connsiteY4" fmla="*/ 288842 h 525168"/>
              <a:gd name="connsiteX5" fmla="*/ 525168 w 525168"/>
              <a:gd name="connsiteY5" fmla="*/ 288842 h 525168"/>
              <a:gd name="connsiteX6" fmla="*/ 262584 w 525168"/>
              <a:gd name="connsiteY6" fmla="*/ 525168 h 525168"/>
              <a:gd name="connsiteX7" fmla="*/ 0 w 525168"/>
              <a:gd name="connsiteY7" fmla="*/ 288842 h 52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168" h="525168">
                <a:moveTo>
                  <a:pt x="0" y="288842"/>
                </a:moveTo>
                <a:lnTo>
                  <a:pt x="118163" y="288842"/>
                </a:lnTo>
                <a:lnTo>
                  <a:pt x="118163" y="0"/>
                </a:lnTo>
                <a:lnTo>
                  <a:pt x="407005" y="0"/>
                </a:lnTo>
                <a:lnTo>
                  <a:pt x="407005" y="288842"/>
                </a:lnTo>
                <a:lnTo>
                  <a:pt x="525168" y="288842"/>
                </a:lnTo>
                <a:lnTo>
                  <a:pt x="262584" y="525168"/>
                </a:lnTo>
                <a:lnTo>
                  <a:pt x="0" y="288842"/>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7373" tIns="29210" rIns="147373" bIns="159189" numCol="1" spcCol="1270" anchor="ctr" anchorCtr="0">
            <a:noAutofit/>
          </a:bodyPr>
          <a:lstStyle/>
          <a:p>
            <a:pPr lvl="0" algn="ctr" defTabSz="1022350">
              <a:lnSpc>
                <a:spcPct val="90000"/>
              </a:lnSpc>
              <a:spcBef>
                <a:spcPct val="0"/>
              </a:spcBef>
              <a:spcAft>
                <a:spcPct val="35000"/>
              </a:spcAft>
            </a:pPr>
            <a:endParaRPr lang="en-US" sz="2300" kern="1200"/>
          </a:p>
        </p:txBody>
      </p:sp>
      <p:sp>
        <p:nvSpPr>
          <p:cNvPr id="3" name="矩形 2"/>
          <p:cNvSpPr/>
          <p:nvPr/>
        </p:nvSpPr>
        <p:spPr>
          <a:xfrm>
            <a:off x="215925" y="5445279"/>
            <a:ext cx="8425170" cy="1200329"/>
          </a:xfrm>
          <a:prstGeom prst="rect">
            <a:avLst/>
          </a:prstGeom>
        </p:spPr>
        <p:txBody>
          <a:bodyPr wrap="square">
            <a:spAutoFit/>
          </a:bodyPr>
          <a:lstStyle/>
          <a:p>
            <a:r>
              <a:rPr lang="en-GB" altLang="zh-CN" sz="2400" dirty="0">
                <a:hlinkClick r:id="rId1"/>
              </a:rPr>
              <a:t>https://erlerobotics.gitbooks.io/erle-robotics-python-gitbook-free/udp_and_tcp/index.html</a:t>
            </a:r>
            <a:endParaRPr lang="en-GB" altLang="zh-CN" sz="2400" dirty="0"/>
          </a:p>
          <a:p>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  </a:t>
            </a:r>
            <a:r>
              <a:rPr lang="zh-CN" altLang="en-US" dirty="0"/>
              <a:t>传输层协议</a:t>
            </a:r>
            <a:endParaRPr lang="zh-CN" altLang="en-US" dirty="0"/>
          </a:p>
        </p:txBody>
      </p:sp>
      <p:sp>
        <p:nvSpPr>
          <p:cNvPr id="3" name="矩形 2"/>
          <p:cNvSpPr/>
          <p:nvPr/>
        </p:nvSpPr>
        <p:spPr>
          <a:xfrm>
            <a:off x="251400" y="1305342"/>
            <a:ext cx="8641200" cy="4524315"/>
          </a:xfrm>
          <a:prstGeom prst="rect">
            <a:avLst/>
          </a:prstGeom>
        </p:spPr>
        <p:txBody>
          <a:bodyPr wrap="square">
            <a:spAutoFit/>
          </a:bodyPr>
          <a:lstStyle/>
          <a:p>
            <a:r>
              <a:rPr lang="zh-CN" altLang="en-US" sz="2400" u="sng" dirty="0"/>
              <a:t>何时使用</a:t>
            </a:r>
            <a:r>
              <a:rPr lang="en-US" altLang="zh-CN" sz="2400" u="sng" dirty="0"/>
              <a:t>TCP</a:t>
            </a:r>
            <a:r>
              <a:rPr lang="zh-CN" altLang="en-US" sz="2400" u="sng" dirty="0"/>
              <a:t>？</a:t>
            </a:r>
            <a:br>
              <a:rPr lang="zh-CN" altLang="en-US" sz="2400" dirty="0"/>
            </a:br>
            <a:r>
              <a:rPr lang="zh-CN" altLang="en-US" sz="2400" dirty="0"/>
              <a:t>    </a:t>
            </a:r>
            <a:r>
              <a:rPr lang="en-US" altLang="zh-CN" sz="2400" dirty="0"/>
              <a:t>1. </a:t>
            </a:r>
            <a:r>
              <a:rPr lang="zh-CN" altLang="en-US" sz="2400" dirty="0"/>
              <a:t>你需要确保传输的数据准确的到达并且保持完整。</a:t>
            </a:r>
            <a:br>
              <a:rPr lang="zh-CN" altLang="en-US" sz="2400" dirty="0"/>
            </a:br>
            <a:r>
              <a:rPr lang="zh-CN" altLang="en-US" sz="2400" dirty="0"/>
              <a:t>    </a:t>
            </a:r>
            <a:r>
              <a:rPr lang="en-US" altLang="zh-CN" sz="2400" dirty="0"/>
              <a:t>2. </a:t>
            </a:r>
            <a:r>
              <a:rPr lang="zh-CN" altLang="en-US" sz="2400" dirty="0"/>
              <a:t>你需要发送大量的数据，而不是简单的请求和返回。</a:t>
            </a:r>
            <a:br>
              <a:rPr lang="zh-CN" altLang="en-US" sz="2400" dirty="0"/>
            </a:br>
            <a:r>
              <a:rPr lang="zh-CN" altLang="en-US" sz="2400" dirty="0"/>
              <a:t>    </a:t>
            </a:r>
            <a:r>
              <a:rPr lang="en-US" altLang="zh-CN" sz="2400" dirty="0"/>
              <a:t>3. </a:t>
            </a:r>
            <a:r>
              <a:rPr lang="zh-CN" altLang="en-US" sz="2400" dirty="0"/>
              <a:t>你能忍受建立连接时消耗的时间。（效率低）</a:t>
            </a:r>
            <a:endParaRPr lang="en-US" altLang="zh-CN" sz="2400" dirty="0"/>
          </a:p>
          <a:p>
            <a:br>
              <a:rPr lang="zh-CN" altLang="en-US" sz="2400" dirty="0"/>
            </a:br>
            <a:r>
              <a:rPr lang="zh-CN" altLang="en-US" sz="2400" u="sng" dirty="0"/>
              <a:t>何时使用</a:t>
            </a:r>
            <a:r>
              <a:rPr lang="en-US" altLang="zh-CN" sz="2400" u="sng" dirty="0"/>
              <a:t>UDP</a:t>
            </a:r>
            <a:r>
              <a:rPr lang="zh-CN" altLang="en-US" sz="2400" u="sng" dirty="0"/>
              <a:t>？</a:t>
            </a:r>
            <a:br>
              <a:rPr lang="zh-CN" altLang="en-US" sz="2400" dirty="0"/>
            </a:br>
            <a:r>
              <a:rPr lang="zh-CN" altLang="en-US" sz="2400" dirty="0"/>
              <a:t>    </a:t>
            </a:r>
            <a:r>
              <a:rPr lang="en-US" altLang="zh-CN" sz="2400" dirty="0"/>
              <a:t>1. </a:t>
            </a:r>
            <a:r>
              <a:rPr lang="zh-CN" altLang="en-US" sz="2400" dirty="0"/>
              <a:t>你不关心你发送的包是否准确的到达，或者你能自己处理这些问题。（不稳定）</a:t>
            </a:r>
            <a:br>
              <a:rPr lang="zh-CN" altLang="en-US" sz="2400" dirty="0"/>
            </a:br>
            <a:r>
              <a:rPr lang="zh-CN" altLang="en-US" sz="2400" dirty="0"/>
              <a:t>    </a:t>
            </a:r>
            <a:r>
              <a:rPr lang="en-US" altLang="zh-CN" sz="2400" dirty="0"/>
              <a:t>2. </a:t>
            </a:r>
            <a:r>
              <a:rPr lang="zh-CN" altLang="en-US" sz="2400" dirty="0"/>
              <a:t>你只是希望得到一个简单的请求和返回。</a:t>
            </a:r>
            <a:br>
              <a:rPr lang="zh-CN" altLang="en-US" sz="2400" dirty="0"/>
            </a:br>
            <a:r>
              <a:rPr lang="zh-CN" altLang="en-US" sz="2400" dirty="0"/>
              <a:t>    </a:t>
            </a:r>
            <a:r>
              <a:rPr lang="en-US" altLang="zh-CN" sz="2400" dirty="0"/>
              <a:t>3. </a:t>
            </a:r>
            <a:r>
              <a:rPr lang="zh-CN" altLang="en-US" sz="2400" dirty="0"/>
              <a:t>你需要快速的建立连接。（效率高）</a:t>
            </a:r>
            <a:br>
              <a:rPr lang="zh-CN" altLang="en-US" sz="2400" dirty="0"/>
            </a:br>
            <a:r>
              <a:rPr lang="zh-CN" altLang="en-US" sz="2400" dirty="0"/>
              <a:t>    </a:t>
            </a:r>
            <a:r>
              <a:rPr lang="en-US" altLang="zh-CN" sz="2400" dirty="0"/>
              <a:t>4. </a:t>
            </a:r>
            <a:r>
              <a:rPr lang="zh-CN" altLang="en-US" sz="2400" dirty="0"/>
              <a:t>你发送的数据量不是很大。</a:t>
            </a:r>
            <a:r>
              <a:rPr lang="en-US" altLang="zh-CN" sz="2400" dirty="0"/>
              <a:t>UDP</a:t>
            </a:r>
            <a:r>
              <a:rPr lang="zh-CN" altLang="en-US" sz="2400" dirty="0"/>
              <a:t>限制每个包不能超过</a:t>
            </a:r>
            <a:r>
              <a:rPr lang="en-US" altLang="zh-CN" sz="2400" dirty="0"/>
              <a:t>64KB</a:t>
            </a:r>
            <a:r>
              <a:rPr lang="zh-CN" altLang="en-US" sz="2400" dirty="0"/>
              <a:t>，通常人们使用</a:t>
            </a:r>
            <a:r>
              <a:rPr lang="en-US" altLang="zh-CN" sz="2400" dirty="0"/>
              <a:t>UDP</a:t>
            </a:r>
            <a:r>
              <a:rPr lang="zh-CN" altLang="en-US" sz="2400" dirty="0"/>
              <a:t>时只使用了低于</a:t>
            </a:r>
            <a:r>
              <a:rPr lang="en-US" altLang="zh-CN" sz="2400" dirty="0"/>
              <a:t>1KB</a:t>
            </a:r>
            <a:r>
              <a:rPr lang="zh-CN" altLang="en-US" sz="2400" dirty="0"/>
              <a:t>。（物联网领域）</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 </a:t>
            </a:r>
            <a:r>
              <a:rPr lang="zh-CN" altLang="en-US" dirty="0"/>
              <a:t>端口号</a:t>
            </a:r>
            <a:endParaRPr lang="zh-CN" altLang="en-US" dirty="0"/>
          </a:p>
        </p:txBody>
      </p:sp>
      <p:sp>
        <p:nvSpPr>
          <p:cNvPr id="51"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Font typeface="Wingdings" panose="05000000000000000000" pitchFamily="2" charset="2"/>
              <a:buNone/>
            </a:pPr>
            <a:r>
              <a:rPr lang="zh-CN" altLang="en-US" sz="2600" b="1" dirty="0"/>
              <a:t>端口</a:t>
            </a:r>
            <a:endParaRPr lang="en-US" altLang="zh-CN" sz="2600" b="1" dirty="0"/>
          </a:p>
          <a:p>
            <a:pPr marL="100330" indent="-6350">
              <a:buFont typeface="Wingdings" panose="05000000000000000000" pitchFamily="2" charset="2"/>
              <a:buNone/>
            </a:pPr>
            <a:r>
              <a:rPr lang="zh-CN" altLang="en-US" sz="2400" dirty="0"/>
              <a:t>端口有什么用呢 ？ 我们知道，一台拥有</a:t>
            </a:r>
            <a:r>
              <a:rPr lang="en-US" altLang="zh-CN" sz="2400" dirty="0"/>
              <a:t>IP</a:t>
            </a:r>
            <a:r>
              <a:rPr lang="zh-CN" altLang="en-US" sz="2400" dirty="0"/>
              <a:t>地址的主机可以提供许多服务，比如</a:t>
            </a:r>
            <a:r>
              <a:rPr lang="en-US" altLang="zh-CN" sz="2400" b="1" dirty="0"/>
              <a:t>HTTP</a:t>
            </a:r>
            <a:r>
              <a:rPr lang="zh-CN" altLang="en-US" sz="2400" b="1" dirty="0"/>
              <a:t>（万维网服务）、</a:t>
            </a:r>
            <a:r>
              <a:rPr lang="en-US" altLang="zh-CN" sz="2400" b="1" dirty="0"/>
              <a:t>FTP</a:t>
            </a:r>
            <a:r>
              <a:rPr lang="zh-CN" altLang="en-US" sz="2400" b="1" dirty="0"/>
              <a:t>（文件传输）、</a:t>
            </a:r>
            <a:r>
              <a:rPr lang="en-US" altLang="zh-CN" sz="2400" b="1" dirty="0"/>
              <a:t>SMTP</a:t>
            </a:r>
            <a:r>
              <a:rPr lang="zh-CN" altLang="en-US" sz="2400" b="1" dirty="0"/>
              <a:t>（电子邮件）</a:t>
            </a:r>
            <a:r>
              <a:rPr lang="zh-CN" altLang="en-US" sz="2400" dirty="0"/>
              <a:t>等，这些服务完全可以通过</a:t>
            </a:r>
            <a:r>
              <a:rPr lang="en-US" altLang="zh-CN" sz="2400" dirty="0"/>
              <a:t>1</a:t>
            </a:r>
            <a:r>
              <a:rPr lang="zh-CN" altLang="en-US" sz="2400" dirty="0"/>
              <a:t>个</a:t>
            </a:r>
            <a:r>
              <a:rPr lang="en-US" altLang="zh-CN" sz="2400" dirty="0"/>
              <a:t>IP</a:t>
            </a:r>
            <a:r>
              <a:rPr lang="zh-CN" altLang="en-US" sz="2400" dirty="0"/>
              <a:t>地址来实现。那么，主机是怎样区分不同的网络服务呢？显然不能只靠</a:t>
            </a:r>
            <a:r>
              <a:rPr lang="en-US" altLang="zh-CN" sz="2400" dirty="0"/>
              <a:t>IP</a:t>
            </a:r>
            <a:r>
              <a:rPr lang="zh-CN" altLang="en-US" sz="2400" dirty="0"/>
              <a:t>地址，因为</a:t>
            </a:r>
            <a:r>
              <a:rPr lang="en-US" altLang="zh-CN" sz="2400" dirty="0"/>
              <a:t>IP</a:t>
            </a:r>
            <a:r>
              <a:rPr lang="zh-CN" altLang="en-US" sz="2400" dirty="0"/>
              <a:t>地址与网络服务的关系是一对多的关系。实际上是通过“</a:t>
            </a:r>
            <a:r>
              <a:rPr lang="en-US" altLang="zh-CN" sz="2400" dirty="0"/>
              <a:t>IP</a:t>
            </a:r>
            <a:r>
              <a:rPr lang="zh-CN" altLang="en-US" sz="2400" dirty="0"/>
              <a:t>地址</a:t>
            </a:r>
            <a:r>
              <a:rPr lang="en-US" altLang="zh-CN" sz="2400" dirty="0"/>
              <a:t>+</a:t>
            </a:r>
            <a:r>
              <a:rPr lang="zh-CN" altLang="en-US" sz="2400" dirty="0"/>
              <a:t>端口号”来区分不同的服务的。 </a:t>
            </a:r>
            <a:endParaRPr lang="en-US" altLang="zh-CN" sz="2400" dirty="0"/>
          </a:p>
          <a:p>
            <a:pPr marL="100330" indent="-6350">
              <a:buFont typeface="Wingdings" panose="05000000000000000000" pitchFamily="2" charset="2"/>
              <a:buNone/>
            </a:pPr>
            <a:r>
              <a:rPr lang="zh-CN" altLang="en-US" sz="2400" dirty="0"/>
              <a:t>需要注意的是，</a:t>
            </a:r>
            <a:r>
              <a:rPr lang="zh-CN" altLang="en-US" sz="2400" b="1" dirty="0"/>
              <a:t>端口并不是一一对应的</a:t>
            </a:r>
            <a:r>
              <a:rPr lang="zh-CN" altLang="en-US" sz="2400" dirty="0"/>
              <a:t>。比如你的电脑作为客户机访问一台</a:t>
            </a:r>
            <a:r>
              <a:rPr lang="en-US" altLang="zh-CN" sz="2400" dirty="0"/>
              <a:t>WWW</a:t>
            </a:r>
            <a:r>
              <a:rPr lang="zh-CN" altLang="en-US" sz="2400" dirty="0"/>
              <a:t>服务器时，</a:t>
            </a:r>
            <a:r>
              <a:rPr lang="en-US" altLang="zh-CN" sz="2400" dirty="0"/>
              <a:t>WWW</a:t>
            </a:r>
            <a:r>
              <a:rPr lang="zh-CN" altLang="en-US" sz="2400" dirty="0"/>
              <a:t>服务器使用“</a:t>
            </a:r>
            <a:r>
              <a:rPr lang="en-US" altLang="zh-CN" sz="2400" dirty="0"/>
              <a:t>80”</a:t>
            </a:r>
            <a:r>
              <a:rPr lang="zh-CN" altLang="en-US" sz="2400" dirty="0"/>
              <a:t>端口与你的电脑通信，但你的电脑则可能使用“</a:t>
            </a:r>
            <a:r>
              <a:rPr lang="en-US" altLang="zh-CN" sz="2400" dirty="0"/>
              <a:t>3457”</a:t>
            </a:r>
            <a:r>
              <a:rPr lang="zh-CN" altLang="en-US" sz="2400" dirty="0"/>
              <a:t>这样的端口。</a:t>
            </a:r>
            <a:endParaRPr lang="en-US" altLang="zh-CN" sz="2400" b="1" dirty="0"/>
          </a:p>
          <a:p>
            <a:pPr>
              <a:buFont typeface="Wingdings" panose="05000000000000000000" pitchFamily="2" charset="2"/>
              <a:buNone/>
            </a:pPr>
            <a:endParaRPr lang="zh-CN" alt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 </a:t>
            </a:r>
            <a:r>
              <a:rPr lang="zh-CN" altLang="en-US" dirty="0"/>
              <a:t>端口号</a:t>
            </a:r>
            <a:endParaRPr lang="zh-CN" altLang="en-US" dirty="0"/>
          </a:p>
        </p:txBody>
      </p:sp>
      <p:sp>
        <p:nvSpPr>
          <p:cNvPr id="4" name="左右箭头 3"/>
          <p:cNvSpPr/>
          <p:nvPr/>
        </p:nvSpPr>
        <p:spPr>
          <a:xfrm>
            <a:off x="2915770" y="5229250"/>
            <a:ext cx="3240450" cy="79211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协议</a:t>
            </a:r>
            <a:endParaRPr lang="en-US" dirty="0"/>
          </a:p>
        </p:txBody>
      </p:sp>
      <p:grpSp>
        <p:nvGrpSpPr>
          <p:cNvPr id="5" name="组合 4"/>
          <p:cNvGrpSpPr/>
          <p:nvPr/>
        </p:nvGrpSpPr>
        <p:grpSpPr>
          <a:xfrm>
            <a:off x="3851900" y="4869200"/>
            <a:ext cx="1368190" cy="516116"/>
            <a:chOff x="3851900" y="4869200"/>
            <a:chExt cx="1368190" cy="516116"/>
          </a:xfrm>
        </p:grpSpPr>
        <p:sp>
          <p:nvSpPr>
            <p:cNvPr id="6" name="流程图: 终止 5"/>
            <p:cNvSpPr/>
            <p:nvPr/>
          </p:nvSpPr>
          <p:spPr>
            <a:xfrm>
              <a:off x="3851900" y="4881246"/>
              <a:ext cx="1368190" cy="50407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a:t>  网络      </a:t>
              </a:r>
              <a:endParaRPr lang="en-US" dirty="0"/>
            </a:p>
          </p:txBody>
        </p:sp>
        <p:sp>
          <p:nvSpPr>
            <p:cNvPr id="7" name="椭圆 6"/>
            <p:cNvSpPr/>
            <p:nvPr/>
          </p:nvSpPr>
          <p:spPr>
            <a:xfrm>
              <a:off x="4660296" y="4869200"/>
              <a:ext cx="559794" cy="504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8" name="组合 7"/>
          <p:cNvGrpSpPr/>
          <p:nvPr/>
        </p:nvGrpSpPr>
        <p:grpSpPr>
          <a:xfrm>
            <a:off x="467430" y="1493110"/>
            <a:ext cx="2448340" cy="4600260"/>
            <a:chOff x="467430" y="1493110"/>
            <a:chExt cx="2448340" cy="4600260"/>
          </a:xfrm>
        </p:grpSpPr>
        <p:grpSp>
          <p:nvGrpSpPr>
            <p:cNvPr id="9" name="组合 8"/>
            <p:cNvGrpSpPr/>
            <p:nvPr/>
          </p:nvGrpSpPr>
          <p:grpSpPr>
            <a:xfrm>
              <a:off x="467430" y="1493110"/>
              <a:ext cx="2448340" cy="2007900"/>
              <a:chOff x="467430" y="1493110"/>
              <a:chExt cx="2448340" cy="2007900"/>
            </a:xfrm>
          </p:grpSpPr>
          <p:sp>
            <p:nvSpPr>
              <p:cNvPr id="18" name="流程图: 过程 17"/>
              <p:cNvSpPr/>
              <p:nvPr/>
            </p:nvSpPr>
            <p:spPr>
              <a:xfrm>
                <a:off x="1258803" y="1493110"/>
                <a:ext cx="72000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文件</a:t>
                </a:r>
                <a:endParaRPr lang="en-US" sz="2000" b="1" dirty="0"/>
              </a:p>
            </p:txBody>
          </p:sp>
          <p:sp>
            <p:nvSpPr>
              <p:cNvPr id="19" name="流程图: 联系 18"/>
              <p:cNvSpPr/>
              <p:nvPr/>
            </p:nvSpPr>
            <p:spPr>
              <a:xfrm>
                <a:off x="1115520" y="2420860"/>
                <a:ext cx="1006566" cy="1080150"/>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进程</a:t>
                </a:r>
                <a:endParaRPr lang="en-US" sz="2000" b="1" dirty="0"/>
              </a:p>
            </p:txBody>
          </p:sp>
          <p:grpSp>
            <p:nvGrpSpPr>
              <p:cNvPr id="20" name="组合 19"/>
              <p:cNvGrpSpPr/>
              <p:nvPr/>
            </p:nvGrpSpPr>
            <p:grpSpPr>
              <a:xfrm>
                <a:off x="2003826" y="1867398"/>
                <a:ext cx="911944" cy="697482"/>
                <a:chOff x="2075736" y="1925170"/>
                <a:chExt cx="911944" cy="697482"/>
              </a:xfrm>
            </p:grpSpPr>
            <p:sp>
              <p:nvSpPr>
                <p:cNvPr id="25" name="流程图: 过程 24"/>
                <p:cNvSpPr/>
                <p:nvPr/>
              </p:nvSpPr>
              <p:spPr>
                <a:xfrm>
                  <a:off x="2267680" y="1925170"/>
                  <a:ext cx="72000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逻辑</a:t>
                  </a:r>
                  <a:endParaRPr lang="en-US" sz="2000" b="1" dirty="0"/>
                </a:p>
              </p:txBody>
            </p:sp>
            <p:sp>
              <p:nvSpPr>
                <p:cNvPr id="26" name="左箭头 25"/>
                <p:cNvSpPr/>
                <p:nvPr/>
              </p:nvSpPr>
              <p:spPr>
                <a:xfrm rot="18847817">
                  <a:off x="1967721" y="2298607"/>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grpSp>
            <p:nvGrpSpPr>
              <p:cNvPr id="21" name="组合 20"/>
              <p:cNvGrpSpPr/>
              <p:nvPr/>
            </p:nvGrpSpPr>
            <p:grpSpPr>
              <a:xfrm>
                <a:off x="467430" y="1844780"/>
                <a:ext cx="755930" cy="733253"/>
                <a:chOff x="323410" y="1925170"/>
                <a:chExt cx="755930" cy="733253"/>
              </a:xfrm>
            </p:grpSpPr>
            <p:sp>
              <p:nvSpPr>
                <p:cNvPr id="23" name="流程图: 过程 22"/>
                <p:cNvSpPr/>
                <p:nvPr/>
              </p:nvSpPr>
              <p:spPr>
                <a:xfrm>
                  <a:off x="323410" y="1925170"/>
                  <a:ext cx="57608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I/O</a:t>
                  </a:r>
                  <a:endParaRPr lang="en-US" sz="2000" b="1" dirty="0"/>
                </a:p>
              </p:txBody>
            </p:sp>
            <p:sp>
              <p:nvSpPr>
                <p:cNvPr id="24" name="左箭头 23"/>
                <p:cNvSpPr/>
                <p:nvPr/>
              </p:nvSpPr>
              <p:spPr>
                <a:xfrm rot="13982238">
                  <a:off x="755295" y="2334378"/>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22" name="左箭头 21"/>
              <p:cNvSpPr/>
              <p:nvPr/>
            </p:nvSpPr>
            <p:spPr>
              <a:xfrm rot="16200000">
                <a:off x="1402773" y="1990472"/>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10" name="同侧圆角矩形 9"/>
            <p:cNvSpPr/>
            <p:nvPr/>
          </p:nvSpPr>
          <p:spPr>
            <a:xfrm>
              <a:off x="755470" y="4149100"/>
              <a:ext cx="1872260" cy="504070"/>
            </a:xfrm>
            <a:prstGeom prst="round2Same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端口号</a:t>
              </a:r>
              <a:endParaRPr lang="en-US" sz="2000" b="1" dirty="0"/>
            </a:p>
          </p:txBody>
        </p:sp>
        <p:sp>
          <p:nvSpPr>
            <p:cNvPr id="11" name="矩形 10"/>
            <p:cNvSpPr/>
            <p:nvPr/>
          </p:nvSpPr>
          <p:spPr>
            <a:xfrm>
              <a:off x="971050" y="5373270"/>
              <a:ext cx="1296630" cy="7201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终端</a:t>
              </a:r>
              <a:r>
                <a:rPr lang="en-US" altLang="zh-CN" sz="2000" b="1" dirty="0"/>
                <a:t>A</a:t>
              </a:r>
              <a:endParaRPr lang="en-US" altLang="zh-CN" sz="2000" b="1" dirty="0"/>
            </a:p>
            <a:p>
              <a:pPr algn="ctr"/>
              <a:r>
                <a:rPr lang="en-US" sz="2000" b="1" dirty="0"/>
                <a:t>IP</a:t>
              </a:r>
              <a:r>
                <a:rPr lang="zh-CN" altLang="en-US" sz="2000" b="1" dirty="0"/>
                <a:t>地址</a:t>
              </a:r>
              <a:endParaRPr lang="en-US" sz="2000" b="1" dirty="0"/>
            </a:p>
          </p:txBody>
        </p:sp>
        <p:sp>
          <p:nvSpPr>
            <p:cNvPr id="12" name="左箭头 11"/>
            <p:cNvSpPr/>
            <p:nvPr/>
          </p:nvSpPr>
          <p:spPr>
            <a:xfrm rot="16200000">
              <a:off x="1871624" y="3647593"/>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左箭头 12"/>
            <p:cNvSpPr/>
            <p:nvPr/>
          </p:nvSpPr>
          <p:spPr>
            <a:xfrm rot="16200000">
              <a:off x="1727606" y="4905205"/>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左箭头 13"/>
            <p:cNvSpPr/>
            <p:nvPr/>
          </p:nvSpPr>
          <p:spPr>
            <a:xfrm rot="5400000">
              <a:off x="935495" y="3647593"/>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左箭头 14"/>
            <p:cNvSpPr/>
            <p:nvPr/>
          </p:nvSpPr>
          <p:spPr>
            <a:xfrm rot="5400000">
              <a:off x="1079515" y="4905205"/>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TextBox 15"/>
            <p:cNvSpPr txBox="1"/>
            <p:nvPr/>
          </p:nvSpPr>
          <p:spPr>
            <a:xfrm>
              <a:off x="2195670" y="3573020"/>
              <a:ext cx="396055" cy="400110"/>
            </a:xfrm>
            <a:prstGeom prst="rect">
              <a:avLst/>
            </a:prstGeom>
            <a:noFill/>
          </p:spPr>
          <p:txBody>
            <a:bodyPr wrap="square" rtlCol="0">
              <a:spAutoFit/>
            </a:bodyPr>
            <a:lstStyle/>
            <a:p>
              <a:r>
                <a:rPr lang="zh-CN" altLang="en-US" sz="2000" b="1" dirty="0"/>
                <a:t>写</a:t>
              </a:r>
              <a:endParaRPr lang="en-US" sz="2000" b="1" dirty="0"/>
            </a:p>
          </p:txBody>
        </p:sp>
        <p:sp>
          <p:nvSpPr>
            <p:cNvPr id="17" name="TextBox 16"/>
            <p:cNvSpPr txBox="1"/>
            <p:nvPr/>
          </p:nvSpPr>
          <p:spPr>
            <a:xfrm>
              <a:off x="503435" y="3573020"/>
              <a:ext cx="396055" cy="400110"/>
            </a:xfrm>
            <a:prstGeom prst="rect">
              <a:avLst/>
            </a:prstGeom>
            <a:noFill/>
          </p:spPr>
          <p:txBody>
            <a:bodyPr wrap="square" rtlCol="0">
              <a:spAutoFit/>
            </a:bodyPr>
            <a:lstStyle/>
            <a:p>
              <a:r>
                <a:rPr lang="zh-CN" altLang="en-US" sz="2000" b="1" dirty="0"/>
                <a:t>读</a:t>
              </a:r>
              <a:endParaRPr lang="en-US" sz="2000" b="1" dirty="0"/>
            </a:p>
          </p:txBody>
        </p:sp>
      </p:grpSp>
      <p:grpSp>
        <p:nvGrpSpPr>
          <p:cNvPr id="27" name="组合 26"/>
          <p:cNvGrpSpPr/>
          <p:nvPr/>
        </p:nvGrpSpPr>
        <p:grpSpPr>
          <a:xfrm>
            <a:off x="6084210" y="1484730"/>
            <a:ext cx="2448340" cy="4600260"/>
            <a:chOff x="467430" y="1493110"/>
            <a:chExt cx="2448340" cy="4600260"/>
          </a:xfrm>
        </p:grpSpPr>
        <p:grpSp>
          <p:nvGrpSpPr>
            <p:cNvPr id="28" name="组合 27"/>
            <p:cNvGrpSpPr/>
            <p:nvPr/>
          </p:nvGrpSpPr>
          <p:grpSpPr>
            <a:xfrm>
              <a:off x="467430" y="1493110"/>
              <a:ext cx="2448340" cy="2007900"/>
              <a:chOff x="467430" y="1493110"/>
              <a:chExt cx="2448340" cy="2007900"/>
            </a:xfrm>
          </p:grpSpPr>
          <p:sp>
            <p:nvSpPr>
              <p:cNvPr id="37" name="流程图: 过程 36"/>
              <p:cNvSpPr/>
              <p:nvPr/>
            </p:nvSpPr>
            <p:spPr>
              <a:xfrm>
                <a:off x="1258803" y="1493110"/>
                <a:ext cx="72000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文件</a:t>
                </a:r>
                <a:endParaRPr lang="en-US" sz="2000" b="1" dirty="0"/>
              </a:p>
            </p:txBody>
          </p:sp>
          <p:sp>
            <p:nvSpPr>
              <p:cNvPr id="38" name="流程图: 联系 37"/>
              <p:cNvSpPr/>
              <p:nvPr/>
            </p:nvSpPr>
            <p:spPr>
              <a:xfrm>
                <a:off x="1115520" y="2420860"/>
                <a:ext cx="1006566" cy="1080150"/>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进程</a:t>
                </a:r>
                <a:endParaRPr lang="en-US" sz="2000" b="1" dirty="0"/>
              </a:p>
            </p:txBody>
          </p:sp>
          <p:grpSp>
            <p:nvGrpSpPr>
              <p:cNvPr id="39" name="组合 38"/>
              <p:cNvGrpSpPr/>
              <p:nvPr/>
            </p:nvGrpSpPr>
            <p:grpSpPr>
              <a:xfrm>
                <a:off x="2003826" y="1867398"/>
                <a:ext cx="911944" cy="697482"/>
                <a:chOff x="2075736" y="1925170"/>
                <a:chExt cx="911944" cy="697482"/>
              </a:xfrm>
            </p:grpSpPr>
            <p:sp>
              <p:nvSpPr>
                <p:cNvPr id="44" name="流程图: 过程 43"/>
                <p:cNvSpPr/>
                <p:nvPr/>
              </p:nvSpPr>
              <p:spPr>
                <a:xfrm>
                  <a:off x="2267680" y="1925170"/>
                  <a:ext cx="72000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逻辑</a:t>
                  </a:r>
                  <a:endParaRPr lang="en-US" sz="2000" b="1" dirty="0"/>
                </a:p>
              </p:txBody>
            </p:sp>
            <p:sp>
              <p:nvSpPr>
                <p:cNvPr id="45" name="左箭头 44"/>
                <p:cNvSpPr/>
                <p:nvPr/>
              </p:nvSpPr>
              <p:spPr>
                <a:xfrm rot="18847817">
                  <a:off x="1967721" y="2298607"/>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grpSp>
            <p:nvGrpSpPr>
              <p:cNvPr id="40" name="组合 39"/>
              <p:cNvGrpSpPr/>
              <p:nvPr/>
            </p:nvGrpSpPr>
            <p:grpSpPr>
              <a:xfrm>
                <a:off x="467430" y="1844780"/>
                <a:ext cx="755930" cy="733253"/>
                <a:chOff x="323410" y="1925170"/>
                <a:chExt cx="755930" cy="733253"/>
              </a:xfrm>
            </p:grpSpPr>
            <p:sp>
              <p:nvSpPr>
                <p:cNvPr id="42" name="流程图: 过程 41"/>
                <p:cNvSpPr/>
                <p:nvPr/>
              </p:nvSpPr>
              <p:spPr>
                <a:xfrm>
                  <a:off x="323410" y="1925170"/>
                  <a:ext cx="57608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I/O</a:t>
                  </a:r>
                  <a:endParaRPr lang="en-US" sz="2000" b="1" dirty="0"/>
                </a:p>
              </p:txBody>
            </p:sp>
            <p:sp>
              <p:nvSpPr>
                <p:cNvPr id="43" name="左箭头 42"/>
                <p:cNvSpPr/>
                <p:nvPr/>
              </p:nvSpPr>
              <p:spPr>
                <a:xfrm rot="13982238">
                  <a:off x="755295" y="2334378"/>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41" name="左箭头 40"/>
              <p:cNvSpPr/>
              <p:nvPr/>
            </p:nvSpPr>
            <p:spPr>
              <a:xfrm rot="16200000">
                <a:off x="1402773" y="1990472"/>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29" name="同侧圆角矩形 28"/>
            <p:cNvSpPr/>
            <p:nvPr/>
          </p:nvSpPr>
          <p:spPr>
            <a:xfrm>
              <a:off x="755470" y="4149100"/>
              <a:ext cx="1872260" cy="504070"/>
            </a:xfrm>
            <a:prstGeom prst="round2Same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端口号</a:t>
              </a:r>
              <a:endParaRPr lang="en-US" sz="2000" b="1" dirty="0"/>
            </a:p>
          </p:txBody>
        </p:sp>
        <p:sp>
          <p:nvSpPr>
            <p:cNvPr id="30" name="矩形 29"/>
            <p:cNvSpPr/>
            <p:nvPr/>
          </p:nvSpPr>
          <p:spPr>
            <a:xfrm>
              <a:off x="971050" y="5373270"/>
              <a:ext cx="1296630" cy="7201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终端</a:t>
              </a:r>
              <a:r>
                <a:rPr lang="en-US" altLang="zh-CN" sz="2000" b="1" dirty="0"/>
                <a:t>B</a:t>
              </a:r>
              <a:endParaRPr lang="en-US" altLang="zh-CN" sz="2000" b="1" dirty="0"/>
            </a:p>
            <a:p>
              <a:pPr algn="ctr"/>
              <a:r>
                <a:rPr lang="en-US" sz="2000" b="1" dirty="0"/>
                <a:t>IP</a:t>
              </a:r>
              <a:r>
                <a:rPr lang="zh-CN" altLang="en-US" sz="2000" b="1" dirty="0"/>
                <a:t>地址</a:t>
              </a:r>
              <a:endParaRPr lang="en-US" sz="2000" b="1" dirty="0"/>
            </a:p>
          </p:txBody>
        </p:sp>
        <p:sp>
          <p:nvSpPr>
            <p:cNvPr id="31" name="左箭头 30"/>
            <p:cNvSpPr/>
            <p:nvPr/>
          </p:nvSpPr>
          <p:spPr>
            <a:xfrm rot="16200000">
              <a:off x="1871624" y="3647593"/>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2" name="左箭头 31"/>
            <p:cNvSpPr/>
            <p:nvPr/>
          </p:nvSpPr>
          <p:spPr>
            <a:xfrm rot="16200000">
              <a:off x="1727606" y="4905205"/>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3" name="左箭头 32"/>
            <p:cNvSpPr/>
            <p:nvPr/>
          </p:nvSpPr>
          <p:spPr>
            <a:xfrm rot="5400000">
              <a:off x="935495" y="3647593"/>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4" name="左箭头 33"/>
            <p:cNvSpPr/>
            <p:nvPr/>
          </p:nvSpPr>
          <p:spPr>
            <a:xfrm rot="5400000">
              <a:off x="1079515" y="4905205"/>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5" name="TextBox 34"/>
            <p:cNvSpPr txBox="1"/>
            <p:nvPr/>
          </p:nvSpPr>
          <p:spPr>
            <a:xfrm>
              <a:off x="2195670" y="3573020"/>
              <a:ext cx="396055" cy="400110"/>
            </a:xfrm>
            <a:prstGeom prst="rect">
              <a:avLst/>
            </a:prstGeom>
            <a:noFill/>
          </p:spPr>
          <p:txBody>
            <a:bodyPr wrap="square" rtlCol="0">
              <a:spAutoFit/>
            </a:bodyPr>
            <a:lstStyle/>
            <a:p>
              <a:r>
                <a:rPr lang="zh-CN" altLang="en-US" sz="2000" b="1" dirty="0"/>
                <a:t>写</a:t>
              </a:r>
              <a:endParaRPr lang="en-US" sz="2000" b="1" dirty="0"/>
            </a:p>
          </p:txBody>
        </p:sp>
        <p:sp>
          <p:nvSpPr>
            <p:cNvPr id="36" name="TextBox 35"/>
            <p:cNvSpPr txBox="1"/>
            <p:nvPr/>
          </p:nvSpPr>
          <p:spPr>
            <a:xfrm>
              <a:off x="503435" y="3573020"/>
              <a:ext cx="396055" cy="400110"/>
            </a:xfrm>
            <a:prstGeom prst="rect">
              <a:avLst/>
            </a:prstGeom>
            <a:noFill/>
          </p:spPr>
          <p:txBody>
            <a:bodyPr wrap="square" rtlCol="0">
              <a:spAutoFit/>
            </a:bodyPr>
            <a:lstStyle/>
            <a:p>
              <a:r>
                <a:rPr lang="zh-CN" altLang="en-US" sz="2000" b="1" dirty="0"/>
                <a:t>读</a:t>
              </a:r>
              <a:endParaRPr lang="en-US" sz="2000" b="1" dirty="0"/>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4240</Words>
  <Application>WPS Presentation</Application>
  <PresentationFormat>On-screen Show (4:3)</PresentationFormat>
  <Paragraphs>364</Paragraphs>
  <Slides>35</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微软雅黑</vt:lpstr>
      <vt:lpstr>汉仪旗黑</vt:lpstr>
      <vt:lpstr>宋体</vt:lpstr>
      <vt:lpstr>Times New Roman</vt:lpstr>
      <vt:lpstr>Tahoma</vt:lpstr>
      <vt:lpstr>Calibri</vt:lpstr>
      <vt:lpstr>Arial Unicode MS</vt:lpstr>
      <vt:lpstr>Office 主题</vt:lpstr>
      <vt:lpstr>PowerPoint 演示文稿</vt:lpstr>
      <vt:lpstr>PowerPoint 演示文稿</vt:lpstr>
      <vt:lpstr>关于本课程</vt:lpstr>
      <vt:lpstr>2.0  传输层协议</vt:lpstr>
      <vt:lpstr>2.0  传输层协议</vt:lpstr>
      <vt:lpstr>2.0  传输层协议</vt:lpstr>
      <vt:lpstr>2.0  传输层协议</vt:lpstr>
      <vt:lpstr>2.1 端口号</vt:lpstr>
      <vt:lpstr>2.1 端口号</vt:lpstr>
      <vt:lpstr>2.1 端口号</vt:lpstr>
      <vt:lpstr>2.1 端口号</vt:lpstr>
      <vt:lpstr>Naming and Addressing</vt:lpstr>
      <vt:lpstr>程序编写: 查询域名服务的端口号</vt:lpstr>
      <vt:lpstr>2.2  Socket基本概念</vt:lpstr>
      <vt:lpstr>需要解决的问题</vt:lpstr>
      <vt:lpstr>网络API</vt:lpstr>
      <vt:lpstr>2.2  Socket基本概念</vt:lpstr>
      <vt:lpstr>互联网Sockets</vt:lpstr>
      <vt:lpstr>2.2  Socket</vt:lpstr>
      <vt:lpstr>2.2.1 混杂客户端与垃圾回复</vt:lpstr>
      <vt:lpstr>2.2.1 混杂客户端与垃圾回复</vt:lpstr>
      <vt:lpstr>2.2.2 不可靠性、退避、阻塞和超时</vt:lpstr>
      <vt:lpstr>2.2.3 连接UDP套接字</vt:lpstr>
      <vt:lpstr>2.2.4 请求ID</vt:lpstr>
      <vt:lpstr>2.3 绑定接口</vt:lpstr>
      <vt:lpstr>2.4 UDP分组</vt:lpstr>
      <vt:lpstr>2.4 UDP Fragmentation</vt:lpstr>
      <vt:lpstr>2.4 UDP分组</vt:lpstr>
      <vt:lpstr>2.4 UDP分组</vt:lpstr>
      <vt:lpstr>程序编写: 发送大型UDP数据包</vt:lpstr>
      <vt:lpstr>2.5 套接字选项</vt:lpstr>
      <vt:lpstr>2.6 广播</vt:lpstr>
      <vt:lpstr>2.6 广播</vt:lpstr>
      <vt:lpstr>2.6 广播</vt:lpstr>
      <vt:lpstr>2.6 广播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W</dc:creator>
  <cp:lastModifiedBy>Wintone</cp:lastModifiedBy>
  <cp:revision>404</cp:revision>
  <cp:lastPrinted>2022-10-08T23:55:37Z</cp:lastPrinted>
  <dcterms:created xsi:type="dcterms:W3CDTF">2022-10-08T23:55:37Z</dcterms:created>
  <dcterms:modified xsi:type="dcterms:W3CDTF">2022-10-08T23:55:37Z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1033-3.9.3.6359</vt:lpwstr>
  </property>
</Properties>
</file>