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9"/>
  </p:handoutMasterIdLst>
  <p:sldIdLst>
    <p:sldId id="1050" r:id="rId3"/>
    <p:sldId id="618" r:id="rId5"/>
    <p:sldId id="819" r:id="rId6"/>
    <p:sldId id="888" r:id="rId7"/>
    <p:sldId id="891" r:id="rId8"/>
    <p:sldId id="890" r:id="rId9"/>
    <p:sldId id="900" r:id="rId10"/>
    <p:sldId id="889" r:id="rId11"/>
    <p:sldId id="894" r:id="rId12"/>
    <p:sldId id="892" r:id="rId13"/>
    <p:sldId id="893" r:id="rId14"/>
    <p:sldId id="901" r:id="rId15"/>
    <p:sldId id="902" r:id="rId16"/>
    <p:sldId id="837" r:id="rId17"/>
    <p:sldId id="838" r:id="rId18"/>
    <p:sldId id="841" r:id="rId19"/>
    <p:sldId id="842" r:id="rId20"/>
    <p:sldId id="843" r:id="rId21"/>
    <p:sldId id="911" r:id="rId22"/>
    <p:sldId id="907" r:id="rId23"/>
    <p:sldId id="912" r:id="rId24"/>
    <p:sldId id="909" r:id="rId25"/>
    <p:sldId id="908" r:id="rId26"/>
    <p:sldId id="910" r:id="rId27"/>
    <p:sldId id="851" r:id="rId28"/>
    <p:sldId id="895" r:id="rId29"/>
    <p:sldId id="913" r:id="rId30"/>
    <p:sldId id="904" r:id="rId31"/>
    <p:sldId id="903" r:id="rId32"/>
    <p:sldId id="905" r:id="rId33"/>
    <p:sldId id="896" r:id="rId34"/>
    <p:sldId id="897" r:id="rId35"/>
    <p:sldId id="906" r:id="rId36"/>
    <p:sldId id="898" r:id="rId37"/>
    <p:sldId id="899" r:id="rId38"/>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9320" autoAdjust="0"/>
  </p:normalViewPr>
  <p:slideViewPr>
    <p:cSldViewPr showGuides="1">
      <p:cViewPr varScale="1">
        <p:scale>
          <a:sx n="100" d="100"/>
          <a:sy n="100" d="100"/>
        </p:scale>
        <p:origin x="1264" y="168"/>
      </p:cViewPr>
      <p:guideLst>
        <p:guide orient="horz" pos="2160"/>
        <p:guide pos="2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7"/>
        <p:guide pos="2147"/>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电源插座；窝，穴；牙槽</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Application Programming Interface</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UDP（User Datagram Protocol）并不像TCP（Transmission Control Protocol）一样提供可靠的数据传输，也没有握手和重传机制。因此，UDP的MTU（最大传输单元）通常由底层网络设备和链路的MTU决定。</a:t>
            </a:r>
            <a:endParaRPr lang="zh-CN" altLang="en-US"/>
          </a:p>
          <a:p>
            <a:endParaRPr lang="zh-CN" altLang="en-US"/>
          </a:p>
          <a:p>
            <a:r>
              <a:rPr lang="zh-CN" altLang="en-US"/>
              <a:t>MTU是指在不发生分片的情况下，网络可以传输的最大数据包大小。对于以太网，其常见的MTU为1500字节。这意味着，如果使用UDP进行通信，你的数据报大小（包括UDP头部和数据）最好小于或等于1500字节，以确保不发生分片。</a:t>
            </a:r>
            <a:endParaRPr lang="zh-CN" altLang="en-US"/>
          </a:p>
          <a:p>
            <a:endParaRPr lang="zh-CN" altLang="en-US"/>
          </a:p>
          <a:p>
            <a:r>
              <a:rPr lang="zh-CN" altLang="en-US"/>
              <a:t>然而，实际上，不同的网络设备和链路可能会有不同的MTU值。在某些情况下，为了适应较小的MTU，你可能需要在应用层进行数据分片和重新组装，以确保数据的完整性和可靠性。</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`socket.getservbyname("domain")` 是一个 Python 中的 Socket 模块函数调用，用于获取指定服务（service）的端口号。在这个特定的例子中，"domain" 是服务的名称，函数将返回与该服务关联的标准端口号。</a:t>
            </a:r>
            <a:endParaRPr lang="zh-CN" altLang="en-US"/>
          </a:p>
          <a:p>
            <a:endParaRPr lang="zh-CN" altLang="en-US"/>
          </a:p>
          <a:p>
            <a:r>
              <a:rPr lang="zh-CN" altLang="en-US"/>
              <a:t>在这里，"domain" 通常对应的是 DNS（Domain Name System）服务。DNS服务通常使用UDP协议在端口53上进行通信。因此，`socket.getservbyname("domain")` 的返回值应该是 53。</a:t>
            </a:r>
            <a:endParaRPr lang="zh-CN" altLang="en-US"/>
          </a:p>
          <a:p>
            <a:endParaRPr lang="zh-CN" altLang="en-US"/>
          </a:p>
          <a:p>
            <a:r>
              <a:rPr lang="zh-CN" altLang="en-US"/>
              <a:t>这个函数的一般形式是 `socket.getservbyname(servicename[, protocolname])`，其中 `servicename` 是服务的名称，`protocolname` 是协议的名称（可选，默认为 None）。在这个例子中，"domain" 是服务名称，而协议名称使用默认值 None，因为 DNS 通常使用UDP协议。</a:t>
            </a:r>
            <a:endParaRPr lang="zh-CN" altLang="en-US"/>
          </a:p>
          <a:p>
            <a:endParaRPr lang="zh-CN" altLang="en-US"/>
          </a:p>
          <a:p>
            <a:r>
              <a:rPr lang="zh-CN" altLang="en-US"/>
              <a:t>注意：在某些情况下，可能会因为网络环境的不同而返回不同的端口号。</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Microsoft YaHei" panose="020B0503020204020204" pitchFamily="34" charset="-122"/>
                <a:ea typeface="Microsoft YaHei" panose="020B0503020204020204" pitchFamily="34" charset="-122"/>
              </a:rPr>
              <a:t>Python</a:t>
            </a:r>
            <a:r>
              <a:rPr lang="zh-CN" altLang="en-US" sz="1400" b="1" dirty="0">
                <a:solidFill>
                  <a:schemeClr val="bg1"/>
                </a:solidFill>
                <a:latin typeface="Microsoft YaHei" panose="020B0503020204020204" pitchFamily="34" charset="-122"/>
                <a:ea typeface="Microsoft YaHei" panose="020B0503020204020204" pitchFamily="34" charset="-122"/>
              </a:rPr>
              <a:t>网络编程</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SimSun" pitchFamily="2" charset="-122"/>
              </a:defRPr>
            </a:lvl1pPr>
            <a:lvl2pPr>
              <a:defRPr sz="2800">
                <a:solidFill>
                  <a:schemeClr val="tx1"/>
                </a:solidFill>
                <a:latin typeface="Arial" panose="020B0604020202090204" pitchFamily="34" charset="0"/>
                <a:ea typeface="SimSun" pitchFamily="2" charset="-122"/>
              </a:defRPr>
            </a:lvl2pPr>
            <a:lvl3pPr>
              <a:defRPr sz="2800">
                <a:solidFill>
                  <a:schemeClr val="tx1"/>
                </a:solidFill>
                <a:latin typeface="Arial" panose="020B0604020202090204" pitchFamily="34" charset="0"/>
                <a:ea typeface="SimSun" pitchFamily="2" charset="-122"/>
              </a:defRPr>
            </a:lvl3pPr>
            <a:lvl4pPr>
              <a:defRPr sz="2800">
                <a:solidFill>
                  <a:schemeClr val="tx1"/>
                </a:solidFill>
                <a:latin typeface="Arial" panose="020B0604020202090204" pitchFamily="34" charset="0"/>
                <a:ea typeface="SimSun" pitchFamily="2" charset="-122"/>
              </a:defRPr>
            </a:lvl4pPr>
            <a:lvl5pPr>
              <a:defRPr sz="2800">
                <a:solidFill>
                  <a:schemeClr val="tx1"/>
                </a:solidFill>
                <a:latin typeface="Arial" panose="020B0604020202090204" pitchFamily="34" charset="0"/>
                <a:ea typeface="SimSun"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SimSun"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SimSun"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SimSun"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SimSun" pitchFamily="2" charset="-122"/>
              </a:defRPr>
            </a:lvl9pPr>
          </a:lstStyle>
          <a:p>
            <a:pPr algn="ctr">
              <a:defRPr/>
            </a:pPr>
            <a:fld id="{27BBC160-10B6-4CBD-898D-1BD11151F33F}" type="slidenum">
              <a:rPr lang="zh-CN" altLang="en-US" sz="1400" smtClean="0">
                <a:solidFill>
                  <a:schemeClr val="bg1"/>
                </a:solidFill>
                <a:latin typeface="Microsoft YaHei" panose="020B0503020204020204" pitchFamily="34" charset="-122"/>
                <a:ea typeface="Microsoft YaHei" panose="020B0503020204020204" pitchFamily="34" charset="-122"/>
              </a:rPr>
            </a:fld>
            <a:endParaRPr lang="zh-CN" altLang="en-US" sz="1400" dirty="0">
              <a:solidFill>
                <a:schemeClr val="bg1"/>
              </a:solidFill>
              <a:latin typeface="Microsoft YaHei" panose="020B0503020204020204" pitchFamily="34" charset="-122"/>
              <a:ea typeface="Microsoft YaHei" panose="020B0503020204020204" pitchFamily="34" charset="-122"/>
            </a:endParaRPr>
          </a:p>
        </p:txBody>
      </p:sp>
      <p:sp>
        <p:nvSpPr>
          <p:cNvPr id="10" name="TextBox 9"/>
          <p:cNvSpPr txBox="1"/>
          <p:nvPr userDrawn="1"/>
        </p:nvSpPr>
        <p:spPr>
          <a:xfrm>
            <a:off x="233969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Microsoft YaHei" panose="020B0503020204020204" pitchFamily="34" charset="-122"/>
                <a:ea typeface="Microsoft YaHei" panose="020B0503020204020204" pitchFamily="34" charset="-122"/>
              </a:rPr>
              <a:t>杭州电子科技大学网络空间安全学院</a:t>
            </a:r>
            <a:endParaRPr lang="zh-CN" altLang="en-US" sz="1400" b="1" dirty="0">
              <a:solidFill>
                <a:schemeClr val="bg1"/>
              </a:solidFill>
              <a:latin typeface="Microsoft YaHei" panose="020B0503020204020204" pitchFamily="34" charset="-122"/>
              <a:ea typeface="Microsoft YaHei"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Microsoft YaHei" panose="020B0503020204020204" pitchFamily="34" charset="-122"/>
                <a:ea typeface="Microsoft YaHei" panose="020B0503020204020204" pitchFamily="34" charset="-122"/>
              </a:rPr>
            </a:fld>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5.wmf"/><Relationship Id="rId1"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hyperlink" Target="https://www.jianshu.com/p/387018d663a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hyperlink" Target="https://erlerobotics.gitbooks.io/erle-robotics-python-gitbook-free/udp_and_tcp/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4" name="矩形 3"/>
          <p:cNvSpPr/>
          <p:nvPr/>
        </p:nvSpPr>
        <p:spPr>
          <a:xfrm>
            <a:off x="3476915" y="3697890"/>
            <a:ext cx="2190023" cy="523220"/>
          </a:xfrm>
          <a:prstGeom prst="rect">
            <a:avLst/>
          </a:prstGeom>
        </p:spPr>
        <p:txBody>
          <a:bodyPr wrap="none" anchor="ctr">
            <a:spAutoFit/>
          </a:bodyPr>
          <a:lstStyle/>
          <a:p>
            <a:pPr algn="ctr"/>
            <a:r>
              <a:rPr lang="zh-CN" altLang="en-US" sz="2800" b="1" dirty="0">
                <a:latin typeface="Microsoft YaHei" panose="020B0503020204020204" pitchFamily="34" charset="-122"/>
                <a:ea typeface="Microsoft YaHei" panose="020B0503020204020204" pitchFamily="34" charset="-122"/>
              </a:rPr>
              <a:t>讲师</a:t>
            </a:r>
            <a:r>
              <a:rPr lang="en-US" altLang="zh-CN" sz="2800" b="1" dirty="0">
                <a:latin typeface="Microsoft YaHei" panose="020B0503020204020204" pitchFamily="34" charset="-122"/>
                <a:ea typeface="Microsoft YaHei" panose="020B0503020204020204" pitchFamily="34" charset="-122"/>
              </a:rPr>
              <a:t>: </a:t>
            </a:r>
            <a:r>
              <a:rPr lang="zh-CN" altLang="en-US" sz="2800" b="1" dirty="0">
                <a:latin typeface="Microsoft YaHei" panose="020B0503020204020204" pitchFamily="34" charset="-122"/>
                <a:ea typeface="Microsoft YaHei" panose="020B0503020204020204" pitchFamily="34" charset="-122"/>
              </a:rPr>
              <a:t>胡伟通</a:t>
            </a:r>
            <a:endParaRPr lang="zh-CN" altLang="en-US" sz="2800" b="1" dirty="0">
              <a:latin typeface="Microsoft YaHei" panose="020B0503020204020204" pitchFamily="34" charset="-122"/>
              <a:ea typeface="Microsoft YaHei"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1014730"/>
          </a:xfrm>
          <a:prstGeom prst="rect">
            <a:avLst/>
          </a:prstGeom>
        </p:spPr>
        <p:txBody>
          <a:bodyPr>
            <a:spAutoFit/>
          </a:bodyPr>
          <a:lstStyle/>
          <a:p>
            <a:pPr algn="ctr"/>
            <a:r>
              <a:rPr lang="en-US" altLang="zh-CN" sz="2000" b="1" dirty="0"/>
              <a:t>2024-2025 Academic Year – 1st Semester</a:t>
            </a:r>
            <a:endParaRPr lang="en-US" altLang="zh-CN" sz="2000" b="1" dirty="0"/>
          </a:p>
          <a:p>
            <a:pPr algn="ctr"/>
            <a:r>
              <a:rPr lang="en-US" altLang="zh-CN" sz="2000" b="1" dirty="0"/>
              <a:t>October 2024</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12" name="副标题 2"/>
          <p:cNvSpPr>
            <a:spLocks noGrp="1"/>
          </p:cNvSpPr>
          <p:nvPr>
            <p:ph type="subTitle" idx="1"/>
          </p:nvPr>
        </p:nvSpPr>
        <p:spPr>
          <a:xfrm>
            <a:off x="2070052" y="2870201"/>
            <a:ext cx="5040560" cy="558799"/>
          </a:xfrm>
        </p:spPr>
        <p:txBody>
          <a:bodyPr>
            <a:normAutofit/>
          </a:bodyPr>
          <a:lstStyle/>
          <a:p>
            <a:r>
              <a:rPr lang="en-US" altLang="zh-CN" sz="2800" b="1" dirty="0">
                <a:latin typeface="Microsoft YaHei" panose="020B0503020204020204" pitchFamily="34" charset="-122"/>
                <a:ea typeface="Microsoft YaHei" panose="020B0503020204020204" pitchFamily="34" charset="-122"/>
              </a:rPr>
              <a:t>Python </a:t>
            </a:r>
            <a:r>
              <a:rPr lang="zh-CN" altLang="en-US" sz="2800" b="1" dirty="0">
                <a:latin typeface="Microsoft YaHei" panose="020B0503020204020204" pitchFamily="34" charset="-122"/>
                <a:ea typeface="Microsoft YaHei" panose="020B0503020204020204" pitchFamily="34" charset="-122"/>
              </a:rPr>
              <a:t>网络编程</a:t>
            </a:r>
            <a:endParaRPr lang="zh-CN" altLang="en-US" sz="2800" b="1" dirty="0">
              <a:latin typeface="Microsoft YaHei" panose="020B0503020204020204" pitchFamily="34" charset="-122"/>
              <a:ea typeface="Microsoft YaHei" panose="020B0503020204020204" pitchFamily="34" charset="-122"/>
            </a:endParaRPr>
          </a:p>
        </p:txBody>
      </p:sp>
      <p:sp>
        <p:nvSpPr>
          <p:cNvPr id="13" name="标题 1"/>
          <p:cNvSpPr>
            <a:spLocks noGrp="1"/>
          </p:cNvSpPr>
          <p:nvPr>
            <p:ph type="ctrTitle"/>
          </p:nvPr>
        </p:nvSpPr>
        <p:spPr>
          <a:xfrm>
            <a:off x="1403560" y="1989084"/>
            <a:ext cx="6435120" cy="698591"/>
          </a:xfrm>
        </p:spPr>
        <p:txBody>
          <a:bodyPr>
            <a:noAutofit/>
          </a:bodyPr>
          <a:lstStyle/>
          <a:p>
            <a:r>
              <a:rPr lang="en-US" altLang="zh-CN" sz="3200" b="1" dirty="0">
                <a:latin typeface="+mn-lt"/>
              </a:rPr>
              <a:t>Network Programming in Python</a:t>
            </a:r>
            <a:endParaRPr lang="zh-CN" altLang="en-US" sz="3200"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Port Numbers</a:t>
            </a:r>
            <a:endParaRPr lang="zh-CN" altLang="en-US" dirty="0"/>
          </a:p>
        </p:txBody>
      </p:sp>
      <p:sp>
        <p:nvSpPr>
          <p:cNvPr id="51" name="Rectangle 3"/>
          <p:cNvSpPr txBox="1">
            <a:spLocks noChangeArrowheads="1"/>
          </p:cNvSpPr>
          <p:nvPr/>
        </p:nvSpPr>
        <p:spPr>
          <a:xfrm>
            <a:off x="467430" y="1274605"/>
            <a:ext cx="8281150" cy="30905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zh-CN" sz="2400" dirty="0"/>
              <a:t>The port is to distinguish which process !</a:t>
            </a:r>
            <a:endParaRPr lang="en-US" altLang="zh-CN" sz="2400" dirty="0"/>
          </a:p>
          <a:p>
            <a:pPr marL="0" indent="0">
              <a:buNone/>
            </a:pPr>
            <a:endParaRPr lang="en-US" altLang="zh-CN" sz="1100" dirty="0"/>
          </a:p>
          <a:p>
            <a:r>
              <a:rPr lang="en-US" altLang="zh-CN" sz="2400" dirty="0"/>
              <a:t>For example</a:t>
            </a:r>
            <a:r>
              <a:rPr lang="zh-CN" altLang="en-US" sz="2400" dirty="0"/>
              <a:t>：</a:t>
            </a:r>
            <a:endParaRPr lang="en-US" altLang="zh-CN" sz="2400" dirty="0"/>
          </a:p>
          <a:p>
            <a:pPr marL="0" indent="0">
              <a:buNone/>
            </a:pPr>
            <a:r>
              <a:rPr lang="en-US" altLang="zh-CN" sz="2400" dirty="0"/>
              <a:t>	house </a:t>
            </a:r>
            <a:r>
              <a:rPr lang="en-US" altLang="zh-CN" sz="2400" dirty="0" err="1"/>
              <a:t>adress</a:t>
            </a:r>
            <a:r>
              <a:rPr lang="en-US" altLang="zh-CN" sz="2400" dirty="0"/>
              <a:t> IP; room number: port.</a:t>
            </a:r>
            <a:endParaRPr lang="en-US" altLang="zh-CN" sz="2400" dirty="0"/>
          </a:p>
          <a:p>
            <a:pPr marL="0" indent="0">
              <a:buNone/>
            </a:pPr>
            <a:endParaRPr lang="en-US" altLang="zh-CN" sz="1100" dirty="0"/>
          </a:p>
          <a:p>
            <a:r>
              <a:rPr lang="en-US" altLang="zh-CN" sz="2400" dirty="0"/>
              <a:t>The port can have 65,536 (2 to the 16th power)! Since there are so many, the operating system numbers ports for unified management. This is the port number. </a:t>
            </a:r>
            <a:endParaRPr lang="en-US" altLang="zh-CN" sz="2400" dirty="0"/>
          </a:p>
          <a:p>
            <a:pPr>
              <a:buFont typeface="Wingdings" panose="05000000000000000000" pitchFamily="2" charset="2"/>
              <a:buNone/>
            </a:pPr>
            <a:endParaRPr lang="zh-CN" altLang="en-US" sz="2600" dirty="0"/>
          </a:p>
        </p:txBody>
      </p:sp>
      <p:sp>
        <p:nvSpPr>
          <p:cNvPr id="4" name="矩形 3"/>
          <p:cNvSpPr/>
          <p:nvPr/>
        </p:nvSpPr>
        <p:spPr>
          <a:xfrm>
            <a:off x="1547130" y="4365130"/>
            <a:ext cx="1296630" cy="5040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Server</a:t>
            </a:r>
            <a:endParaRPr lang="en-US" sz="2000" b="1" dirty="0"/>
          </a:p>
        </p:txBody>
      </p:sp>
      <p:sp>
        <p:nvSpPr>
          <p:cNvPr id="5" name="矩形 4"/>
          <p:cNvSpPr/>
          <p:nvPr/>
        </p:nvSpPr>
        <p:spPr>
          <a:xfrm>
            <a:off x="6155770" y="4365130"/>
            <a:ext cx="1296630" cy="5040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Client</a:t>
            </a:r>
            <a:endParaRPr lang="en-US" altLang="zh-CN" sz="2000" b="1" dirty="0"/>
          </a:p>
        </p:txBody>
      </p:sp>
      <p:grpSp>
        <p:nvGrpSpPr>
          <p:cNvPr id="6" name="组合 5"/>
          <p:cNvGrpSpPr/>
          <p:nvPr/>
        </p:nvGrpSpPr>
        <p:grpSpPr>
          <a:xfrm>
            <a:off x="401826" y="5115142"/>
            <a:ext cx="3161779" cy="516116"/>
            <a:chOff x="3851900" y="4869200"/>
            <a:chExt cx="1468147" cy="516116"/>
          </a:xfrm>
        </p:grpSpPr>
        <p:sp>
          <p:nvSpPr>
            <p:cNvPr id="7" name="流程图: 终止 6"/>
            <p:cNvSpPr/>
            <p:nvPr/>
          </p:nvSpPr>
          <p:spPr>
            <a:xfrm>
              <a:off x="3851900" y="4881246"/>
              <a:ext cx="1368190" cy="50407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dirty="0"/>
                <a:t>192. 168. 1. 9: </a:t>
              </a:r>
              <a:r>
                <a:rPr lang="en-US" altLang="zh-CN" sz="2400" b="1" dirty="0">
                  <a:solidFill>
                    <a:srgbClr val="FF0000"/>
                  </a:solidFill>
                </a:rPr>
                <a:t>53</a:t>
              </a:r>
              <a:endParaRPr lang="en-US" sz="2400" b="1" dirty="0">
                <a:solidFill>
                  <a:srgbClr val="FF0000"/>
                </a:solidFill>
              </a:endParaRPr>
            </a:p>
          </p:txBody>
        </p:sp>
        <p:sp>
          <p:nvSpPr>
            <p:cNvPr id="8" name="椭圆 7"/>
            <p:cNvSpPr/>
            <p:nvPr/>
          </p:nvSpPr>
          <p:spPr>
            <a:xfrm>
              <a:off x="5076370" y="4869200"/>
              <a:ext cx="243677" cy="504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9" name="组合 8"/>
          <p:cNvGrpSpPr/>
          <p:nvPr/>
        </p:nvGrpSpPr>
        <p:grpSpPr>
          <a:xfrm>
            <a:off x="5220090" y="5085230"/>
            <a:ext cx="3599991" cy="516116"/>
            <a:chOff x="3615101" y="4869200"/>
            <a:chExt cx="1671627" cy="516116"/>
          </a:xfrm>
        </p:grpSpPr>
        <p:sp>
          <p:nvSpPr>
            <p:cNvPr id="10" name="流程图: 终止 9"/>
            <p:cNvSpPr/>
            <p:nvPr/>
          </p:nvSpPr>
          <p:spPr>
            <a:xfrm>
              <a:off x="3615101" y="4881246"/>
              <a:ext cx="1604989" cy="50407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dirty="0"/>
                <a:t>192.168.1.30: </a:t>
              </a:r>
              <a:r>
                <a:rPr lang="en-US" altLang="zh-CN" sz="2400" b="1" dirty="0">
                  <a:solidFill>
                    <a:srgbClr val="FF0000"/>
                  </a:solidFill>
                </a:rPr>
                <a:t>44137</a:t>
              </a:r>
              <a:endParaRPr lang="en-US" sz="2400" b="1" dirty="0">
                <a:solidFill>
                  <a:srgbClr val="FF0000"/>
                </a:solidFill>
              </a:endParaRPr>
            </a:p>
          </p:txBody>
        </p:sp>
        <p:sp>
          <p:nvSpPr>
            <p:cNvPr id="11" name="椭圆 10"/>
            <p:cNvSpPr/>
            <p:nvPr/>
          </p:nvSpPr>
          <p:spPr>
            <a:xfrm>
              <a:off x="5043051" y="4869200"/>
              <a:ext cx="243677" cy="504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
        <p:nvSpPr>
          <p:cNvPr id="2" name="右箭头 1"/>
          <p:cNvSpPr/>
          <p:nvPr/>
        </p:nvSpPr>
        <p:spPr>
          <a:xfrm>
            <a:off x="3563861" y="5013220"/>
            <a:ext cx="1584220" cy="216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rot="10800000">
            <a:off x="3563861" y="5373270"/>
            <a:ext cx="1584220" cy="216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51910" y="4685030"/>
            <a:ext cx="1442720" cy="398780"/>
          </a:xfrm>
          <a:prstGeom prst="rect">
            <a:avLst/>
          </a:prstGeom>
          <a:noFill/>
        </p:spPr>
        <p:txBody>
          <a:bodyPr wrap="square" rtlCol="0">
            <a:spAutoFit/>
          </a:bodyPr>
          <a:lstStyle/>
          <a:p>
            <a:r>
              <a:rPr lang="en-US" altLang="zh-CN" sz="2000" b="1" dirty="0"/>
              <a:t>Request</a:t>
            </a:r>
            <a:endParaRPr lang="en-US" sz="2000" b="1" dirty="0"/>
          </a:p>
        </p:txBody>
      </p:sp>
      <p:sp>
        <p:nvSpPr>
          <p:cNvPr id="15" name="TextBox 14"/>
          <p:cNvSpPr txBox="1"/>
          <p:nvPr/>
        </p:nvSpPr>
        <p:spPr>
          <a:xfrm>
            <a:off x="3851910" y="5477510"/>
            <a:ext cx="1442720" cy="398780"/>
          </a:xfrm>
          <a:prstGeom prst="rect">
            <a:avLst/>
          </a:prstGeom>
          <a:noFill/>
        </p:spPr>
        <p:txBody>
          <a:bodyPr wrap="square" rtlCol="0">
            <a:spAutoFit/>
          </a:bodyPr>
          <a:lstStyle/>
          <a:p>
            <a:r>
              <a:rPr lang="en-US" altLang="zh-CN" sz="2000" b="1" dirty="0"/>
              <a:t>Response</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Port Numbers</a:t>
            </a:r>
            <a:endParaRPr lang="zh-CN" altLang="en-US" dirty="0"/>
          </a:p>
        </p:txBody>
      </p:sp>
      <p:sp>
        <p:nvSpPr>
          <p:cNvPr id="51" name="Rectangle 3"/>
          <p:cNvSpPr txBox="1">
            <a:spLocks noChangeArrowheads="1"/>
          </p:cNvSpPr>
          <p:nvPr/>
        </p:nvSpPr>
        <p:spPr>
          <a:xfrm>
            <a:off x="467430" y="1274605"/>
            <a:ext cx="8281150" cy="453072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Font typeface="Wingdings" panose="05000000000000000000" pitchFamily="2" charset="2"/>
              <a:buNone/>
            </a:pPr>
            <a:r>
              <a:rPr lang="en-US" altLang="zh-CN" sz="2600" b="1" dirty="0"/>
              <a:t>Port classification</a:t>
            </a:r>
            <a:endParaRPr lang="en-US" altLang="zh-CN" sz="2600" b="1" dirty="0"/>
          </a:p>
          <a:p>
            <a:r>
              <a:rPr lang="en-US" altLang="zh-CN" sz="2400" b="1" dirty="0"/>
              <a:t>Well-known port </a:t>
            </a:r>
            <a:r>
              <a:rPr lang="zh-CN" altLang="en-US" sz="2400" dirty="0"/>
              <a:t>（</a:t>
            </a:r>
            <a:r>
              <a:rPr lang="en-US" altLang="zh-CN" sz="2400" dirty="0"/>
              <a:t>0~1023</a:t>
            </a:r>
            <a:r>
              <a:rPr lang="zh-CN" altLang="en-US" sz="2400" dirty="0"/>
              <a:t>）：</a:t>
            </a:r>
            <a:endParaRPr lang="en-US" altLang="zh-CN" sz="2400" dirty="0"/>
          </a:p>
          <a:p>
            <a:pPr marL="0" indent="0">
              <a:buNone/>
            </a:pPr>
            <a:r>
              <a:rPr lang="en-US" altLang="zh-CN" sz="2400" dirty="0"/>
              <a:t>      Port 80 is assigned to the HTTP service. Port 21 is assigned to the FTP service. </a:t>
            </a:r>
            <a:endParaRPr lang="en-US" altLang="zh-CN" sz="2400" dirty="0"/>
          </a:p>
          <a:p>
            <a:pPr marL="0" indent="0">
              <a:buNone/>
            </a:pPr>
            <a:r>
              <a:rPr lang="en-US" altLang="zh-CN" sz="2400" dirty="0"/>
              <a:t>      E.g. telephone 110/119/120</a:t>
            </a:r>
            <a:endParaRPr lang="en-US" altLang="zh-CN" sz="2400" dirty="0"/>
          </a:p>
          <a:p>
            <a:r>
              <a:rPr lang="en-US" altLang="zh-CN" sz="2400" b="1" dirty="0"/>
              <a:t>Dynamic ports </a:t>
            </a:r>
            <a:r>
              <a:rPr lang="en-US" altLang="zh-CN" sz="2400" dirty="0"/>
              <a:t>(ranging from 1024 to 65535). It is generally not a fixed allocation of a service. Dynamic allocation means that when a system process or application process requires network communication, it requests a port from the host, and the host allocates one of the available port numbers for its use. When this process is closed, the occupied port number is also released. </a:t>
            </a:r>
            <a:endParaRPr lang="en-US" altLang="zh-CN" sz="2400" dirty="0"/>
          </a:p>
          <a:p>
            <a:r>
              <a:rPr lang="en-US" altLang="zh-CN" sz="2400" dirty="0"/>
              <a:t>Port scanning with </a:t>
            </a:r>
            <a:r>
              <a:rPr lang="en-US" altLang="zh-CN" sz="2400" b="1" dirty="0" err="1"/>
              <a:t>nmap</a:t>
            </a:r>
            <a:r>
              <a:rPr lang="en-US" altLang="zh-CN" sz="2400" dirty="0"/>
              <a:t>.</a:t>
            </a:r>
            <a:endParaRPr lang="en-US" altLang="zh-CN" sz="2400" dirty="0"/>
          </a:p>
          <a:p>
            <a:pPr>
              <a:buFont typeface="Wingdings" panose="05000000000000000000" pitchFamily="2" charset="2"/>
              <a:buNone/>
            </a:pPr>
            <a:endParaRPr lang="zh-CN" alt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9457"/>
          <p:cNvSpPr>
            <a:spLocks noGrp="1" noChangeArrowheads="1"/>
          </p:cNvSpPr>
          <p:nvPr>
            <p:ph type="title"/>
          </p:nvPr>
        </p:nvSpPr>
        <p:spPr/>
        <p:txBody>
          <a:bodyPr/>
          <a:lstStyle/>
          <a:p>
            <a:r>
              <a:rPr lang="en-US" b="1"/>
              <a:t>Naming and Addressing</a:t>
            </a:r>
            <a:endParaRPr lang="en-US" b="1"/>
          </a:p>
        </p:txBody>
      </p:sp>
      <p:sp>
        <p:nvSpPr>
          <p:cNvPr id="19458" name="文本占位符 19458"/>
          <p:cNvSpPr>
            <a:spLocks noGrp="1" noChangeArrowheads="1"/>
          </p:cNvSpPr>
          <p:nvPr>
            <p:ph type="body" idx="4294967295"/>
          </p:nvPr>
        </p:nvSpPr>
        <p:spPr>
          <a:xfrm>
            <a:off x="539440" y="1145392"/>
            <a:ext cx="8243887" cy="5380038"/>
          </a:xfrm>
        </p:spPr>
        <p:txBody>
          <a:bodyPr>
            <a:normAutofit/>
          </a:bodyPr>
          <a:lstStyle/>
          <a:p>
            <a:pPr marL="285750" indent="-285750">
              <a:lnSpc>
                <a:spcPct val="90000"/>
              </a:lnSpc>
            </a:pPr>
            <a:r>
              <a:rPr lang="en-US" altLang="zh-CN" sz="2400" dirty="0">
                <a:solidFill>
                  <a:schemeClr val="hlink"/>
                </a:solidFill>
              </a:rPr>
              <a:t>Domain name</a:t>
            </a:r>
            <a:endParaRPr lang="en-US" sz="2400" dirty="0">
              <a:solidFill>
                <a:schemeClr val="hlink"/>
              </a:solidFill>
            </a:endParaRPr>
          </a:p>
          <a:p>
            <a:pPr marL="685800" lvl="1" indent="-228600">
              <a:lnSpc>
                <a:spcPct val="90000"/>
              </a:lnSpc>
            </a:pPr>
            <a:r>
              <a:rPr lang="en-US" altLang="zh-CN" sz="2400" dirty="0"/>
              <a:t>Identify a host (domain management in Alibaba Cloud)</a:t>
            </a:r>
            <a:endParaRPr lang="en-US" altLang="zh-CN" sz="2400" dirty="0"/>
          </a:p>
          <a:p>
            <a:pPr marL="685800" lvl="1" indent="-228600">
              <a:lnSpc>
                <a:spcPct val="90000"/>
              </a:lnSpc>
            </a:pPr>
            <a:r>
              <a:rPr lang="en-US" altLang="zh-CN" sz="2400" dirty="0">
                <a:solidFill>
                  <a:srgbClr val="FF0000"/>
                </a:solidFill>
              </a:rPr>
              <a:t>Variable length string</a:t>
            </a:r>
            <a:r>
              <a:rPr lang="en-US" sz="2400" dirty="0"/>
              <a:t>(</a:t>
            </a:r>
            <a:r>
              <a:rPr lang="en-US" altLang="zh-CN" sz="2400" dirty="0" err="1"/>
              <a:t>eg</a:t>
            </a:r>
            <a:r>
              <a:rPr lang="zh-CN" altLang="en-US" sz="2400" dirty="0"/>
              <a:t>：</a:t>
            </a:r>
            <a:r>
              <a:rPr lang="en-US" sz="2400" dirty="0" err="1"/>
              <a:t>www.hdu.edu.cn</a:t>
            </a:r>
            <a:r>
              <a:rPr lang="en-US" sz="2400" dirty="0"/>
              <a:t>)</a:t>
            </a:r>
            <a:endParaRPr lang="en-US" sz="2400" dirty="0"/>
          </a:p>
          <a:p>
            <a:pPr marL="685800" lvl="1" indent="-228600">
              <a:lnSpc>
                <a:spcPct val="90000"/>
              </a:lnSpc>
            </a:pPr>
            <a:r>
              <a:rPr lang="en-US" altLang="zh-CN" sz="2400" dirty="0"/>
              <a:t>Is mapped to one or more IP addresses</a:t>
            </a:r>
            <a:br>
              <a:rPr lang="en-US" sz="2400" dirty="0"/>
            </a:br>
            <a:endParaRPr lang="en-US" sz="2400" dirty="0"/>
          </a:p>
          <a:p>
            <a:pPr marL="285750" indent="-285750">
              <a:lnSpc>
                <a:spcPct val="90000"/>
              </a:lnSpc>
            </a:pPr>
            <a:r>
              <a:rPr lang="en-US" sz="2400" dirty="0">
                <a:solidFill>
                  <a:schemeClr val="hlink"/>
                </a:solidFill>
              </a:rPr>
              <a:t>IP Address</a:t>
            </a:r>
            <a:endParaRPr lang="en-US" sz="2800" dirty="0">
              <a:solidFill>
                <a:schemeClr val="hlink"/>
              </a:solidFill>
            </a:endParaRPr>
          </a:p>
          <a:p>
            <a:pPr marL="685800" lvl="1" indent="-228600">
              <a:lnSpc>
                <a:spcPct val="90000"/>
              </a:lnSpc>
            </a:pPr>
            <a:r>
              <a:rPr lang="en-US" altLang="zh-CN" sz="2400" dirty="0"/>
              <a:t>Expressed in dotted decimal notation (</a:t>
            </a:r>
            <a:r>
              <a:rPr lang="en-US" altLang="zh-CN" sz="2400" dirty="0" err="1"/>
              <a:t>eg</a:t>
            </a:r>
            <a:r>
              <a:rPr lang="en-US" altLang="zh-CN" sz="2400" dirty="0"/>
              <a:t>: 10.0.0.1)</a:t>
            </a:r>
            <a:endParaRPr lang="en-US" altLang="zh-CN" sz="2400" dirty="0"/>
          </a:p>
          <a:p>
            <a:pPr marL="685800" lvl="1" indent="-228600">
              <a:lnSpc>
                <a:spcPct val="90000"/>
              </a:lnSpc>
            </a:pPr>
            <a:r>
              <a:rPr lang="en-US" sz="2400" dirty="0">
                <a:solidFill>
                  <a:srgbClr val="FF0000"/>
                </a:solidFill>
              </a:rPr>
              <a:t>32 bits (IPv4). Not a number! Often converted to 32 bits for use (</a:t>
            </a:r>
            <a:r>
              <a:rPr lang="en-US" sz="2400" dirty="0" err="1">
                <a:solidFill>
                  <a:srgbClr val="FF0000"/>
                </a:solidFill>
              </a:rPr>
              <a:t>eg</a:t>
            </a:r>
            <a:r>
              <a:rPr lang="en-US" sz="2400" dirty="0">
                <a:solidFill>
                  <a:srgbClr val="FF0000"/>
                </a:solidFill>
              </a:rPr>
              <a:t> some companies store the client's IP address in the database section) </a:t>
            </a:r>
            <a:endParaRPr lang="en-US" sz="2400" dirty="0"/>
          </a:p>
          <a:p>
            <a:pPr marL="285750" indent="-285750">
              <a:lnSpc>
                <a:spcPct val="90000"/>
              </a:lnSpc>
            </a:pPr>
            <a:r>
              <a:rPr lang="en-US" altLang="zh-CN" sz="2400" dirty="0">
                <a:solidFill>
                  <a:schemeClr val="hlink"/>
                </a:solidFill>
              </a:rPr>
              <a:t>Port Number</a:t>
            </a:r>
            <a:endParaRPr lang="en-US" sz="2400" dirty="0">
              <a:solidFill>
                <a:schemeClr val="hlink"/>
              </a:solidFill>
            </a:endParaRPr>
          </a:p>
          <a:p>
            <a:pPr marL="685800" lvl="1" indent="-228600">
              <a:lnSpc>
                <a:spcPct val="90000"/>
              </a:lnSpc>
            </a:pPr>
            <a:r>
              <a:rPr lang="en-US" altLang="zh-CN" sz="2400" dirty="0"/>
              <a:t>Identify the process on a host</a:t>
            </a:r>
            <a:endParaRPr lang="en-US" altLang="zh-CN" sz="2400" dirty="0"/>
          </a:p>
          <a:p>
            <a:pPr marL="685800" lvl="1" indent="-228600">
              <a:lnSpc>
                <a:spcPct val="90000"/>
              </a:lnSpc>
            </a:pPr>
            <a:r>
              <a:rPr lang="en-US" sz="2400" dirty="0">
                <a:solidFill>
                  <a:srgbClr val="FF0000"/>
                </a:solidFill>
              </a:rPr>
              <a:t>16</a:t>
            </a:r>
            <a:r>
              <a:rPr lang="zh-CN" altLang="en-US" sz="2400" dirty="0">
                <a:solidFill>
                  <a:srgbClr val="FF0000"/>
                </a:solidFill>
              </a:rPr>
              <a:t> </a:t>
            </a:r>
            <a:r>
              <a:rPr lang="en-US" altLang="zh-CN" sz="2400" dirty="0">
                <a:solidFill>
                  <a:srgbClr val="FF0000"/>
                </a:solidFill>
              </a:rPr>
              <a:t>bits</a:t>
            </a:r>
            <a:endParaRPr lang="en-US" altLang="zh-CN" sz="2400" dirty="0">
              <a:solidFill>
                <a:srgbClr val="FF0000"/>
              </a:solidFill>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Programming: Query the port number of the domain name service</a:t>
            </a:r>
            <a:endParaRPr lang="zh-CN" altLang="en-US" sz="3200" dirty="0"/>
          </a:p>
        </p:txBody>
      </p:sp>
      <p:sp>
        <p:nvSpPr>
          <p:cNvPr id="3" name="矩形 2"/>
          <p:cNvSpPr/>
          <p:nvPr/>
        </p:nvSpPr>
        <p:spPr>
          <a:xfrm>
            <a:off x="323410" y="1340710"/>
            <a:ext cx="8425170" cy="5040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TextBox 3"/>
          <p:cNvSpPr txBox="1"/>
          <p:nvPr/>
        </p:nvSpPr>
        <p:spPr>
          <a:xfrm>
            <a:off x="431425" y="1700760"/>
            <a:ext cx="8209140" cy="1815882"/>
          </a:xfrm>
          <a:prstGeom prst="rect">
            <a:avLst/>
          </a:prstGeom>
          <a:noFill/>
        </p:spPr>
        <p:txBody>
          <a:bodyPr wrap="square" rtlCol="0">
            <a:spAutoFit/>
          </a:bodyPr>
          <a:lstStyle/>
          <a:p>
            <a:r>
              <a:rPr lang="en-US" altLang="zh-CN" sz="2800" dirty="0"/>
              <a:t>&gt;&gt; import socket</a:t>
            </a:r>
            <a:endParaRPr lang="en-US" altLang="zh-CN" sz="2800" dirty="0"/>
          </a:p>
          <a:p>
            <a:r>
              <a:rPr lang="en-US" altLang="zh-CN" sz="2800" dirty="0"/>
              <a:t>&gt;&gt; </a:t>
            </a:r>
            <a:r>
              <a:rPr lang="en-US" altLang="zh-CN" sz="2800" dirty="0" err="1"/>
              <a:t>socket.getservbyname</a:t>
            </a:r>
            <a:r>
              <a:rPr lang="en-US" altLang="zh-CN" sz="2800" dirty="0"/>
              <a:t>("domain")</a:t>
            </a:r>
            <a:endParaRPr lang="en-US" altLang="zh-CN" sz="2800" dirty="0"/>
          </a:p>
          <a:p>
            <a:endParaRPr lang="en-US" altLang="zh-CN" sz="2800" dirty="0"/>
          </a:p>
          <a:p>
            <a:r>
              <a:rPr lang="en-US" altLang="zh-CN" sz="2800" dirty="0"/>
              <a:t>53</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 Socket basic concepts</a:t>
            </a:r>
            <a:endParaRPr lang="zh-CN" altLang="en-US" dirty="0"/>
          </a:p>
        </p:txBody>
      </p:sp>
      <p:pic>
        <p:nvPicPr>
          <p:cNvPr id="1046" name="Picture 2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225" y="1378299"/>
            <a:ext cx="8510365" cy="4787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a:xfrm>
            <a:off x="274321" y="260560"/>
            <a:ext cx="8412479" cy="704517"/>
          </a:xfrm>
        </p:spPr>
        <p:txBody>
          <a:bodyPr/>
          <a:lstStyle/>
          <a:p>
            <a:r>
              <a:rPr lang="en-US" altLang="zh-CN" dirty="0"/>
              <a:t>Issues that need resolving</a:t>
            </a:r>
            <a:endParaRPr lang="en-US" b="1" dirty="0"/>
          </a:p>
        </p:txBody>
      </p:sp>
      <p:sp>
        <p:nvSpPr>
          <p:cNvPr id="7170" name="文本占位符 7170"/>
          <p:cNvSpPr>
            <a:spLocks noGrp="1" noChangeArrowheads="1"/>
          </p:cNvSpPr>
          <p:nvPr>
            <p:ph type="body" idx="4294967295"/>
          </p:nvPr>
        </p:nvSpPr>
        <p:spPr>
          <a:xfrm>
            <a:off x="323410" y="1340838"/>
            <a:ext cx="8313737" cy="4608512"/>
          </a:xfrm>
        </p:spPr>
        <p:txBody>
          <a:bodyPr/>
          <a:lstStyle/>
          <a:p>
            <a:pPr marL="285750" indent="-285750">
              <a:lnSpc>
                <a:spcPct val="90000"/>
              </a:lnSpc>
            </a:pPr>
            <a:r>
              <a:rPr lang="en-US" altLang="zh-CN" sz="2800" dirty="0"/>
              <a:t>What mechanism can a programmer use when writing a web application? </a:t>
            </a:r>
            <a:endParaRPr lang="en-US" sz="2800" dirty="0"/>
          </a:p>
          <a:p>
            <a:pPr marL="285750" indent="-285750">
              <a:lnSpc>
                <a:spcPct val="90000"/>
              </a:lnSpc>
            </a:pPr>
            <a:r>
              <a:rPr lang="en-US" altLang="zh-CN" sz="2800" dirty="0"/>
              <a:t>How to write a web application that sends packets between hosts (clients and servers) ?</a:t>
            </a:r>
            <a:endParaRPr lang="en-US" sz="2800" dirty="0"/>
          </a:p>
          <a:p>
            <a:pPr marL="285750" indent="-285750">
              <a:lnSpc>
                <a:spcPct val="90000"/>
              </a:lnSpc>
            </a:pPr>
            <a:r>
              <a:rPr lang="en-US" altLang="zh-CN" sz="2800" dirty="0"/>
              <a:t>Answer</a:t>
            </a:r>
            <a:r>
              <a:rPr lang="en-US" sz="2800" dirty="0"/>
              <a:t>: </a:t>
            </a:r>
            <a:r>
              <a:rPr lang="en-US" sz="3600" b="1" dirty="0">
                <a:solidFill>
                  <a:srgbClr val="FF0000"/>
                </a:solidFill>
                <a:latin typeface="Times New Roman" panose="02020603050405020304" pitchFamily="18" charset="0"/>
                <a:cs typeface="Times New Roman" panose="02020603050405020304" pitchFamily="18" charset="0"/>
              </a:rPr>
              <a:t>Socket API</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7171" name="图片 7171" descr="BS00089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430" y="4346522"/>
            <a:ext cx="114458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任意多边形 7172"/>
          <p:cNvSpPr>
            <a:spLocks noChangeArrowheads="1"/>
          </p:cNvSpPr>
          <p:nvPr/>
        </p:nvSpPr>
        <p:spPr bwMode="auto">
          <a:xfrm>
            <a:off x="1345317" y="5135510"/>
            <a:ext cx="6188075" cy="400050"/>
          </a:xfrm>
          <a:custGeom>
            <a:avLst/>
            <a:gdLst>
              <a:gd name="T0" fmla="*/ 63 w 4287"/>
              <a:gd name="T1" fmla="*/ 137 h 286"/>
              <a:gd name="T2" fmla="*/ 299 w 4287"/>
              <a:gd name="T3" fmla="*/ 161 h 286"/>
              <a:gd name="T4" fmla="*/ 1858 w 4287"/>
              <a:gd name="T5" fmla="*/ 40 h 286"/>
              <a:gd name="T6" fmla="*/ 2809 w 4287"/>
              <a:gd name="T7" fmla="*/ 40 h 286"/>
              <a:gd name="T8" fmla="*/ 3534 w 4287"/>
              <a:gd name="T9" fmla="*/ 283 h 286"/>
              <a:gd name="T10" fmla="*/ 4076 w 4287"/>
              <a:gd name="T11" fmla="*/ 59 h 286"/>
              <a:gd name="T12" fmla="*/ 4287 w 4287"/>
              <a:gd name="T13" fmla="*/ 157 h 286"/>
            </a:gdLst>
            <a:ahLst/>
            <a:cxnLst>
              <a:cxn ang="0">
                <a:pos x="T0" y="T1"/>
              </a:cxn>
              <a:cxn ang="0">
                <a:pos x="T2" y="T3"/>
              </a:cxn>
              <a:cxn ang="0">
                <a:pos x="T4" y="T5"/>
              </a:cxn>
              <a:cxn ang="0">
                <a:pos x="T6" y="T7"/>
              </a:cxn>
              <a:cxn ang="0">
                <a:pos x="T8" y="T9"/>
              </a:cxn>
              <a:cxn ang="0">
                <a:pos x="T10" y="T11"/>
              </a:cxn>
              <a:cxn ang="0">
                <a:pos x="T12" y="T13"/>
              </a:cxn>
            </a:cxnLst>
            <a:rect l="0" t="0" r="r" b="b"/>
            <a:pathLst>
              <a:path w="4287" h="286">
                <a:moveTo>
                  <a:pt x="63" y="137"/>
                </a:moveTo>
                <a:cubicBezTo>
                  <a:pt x="102" y="141"/>
                  <a:pt x="0" y="177"/>
                  <a:pt x="299" y="161"/>
                </a:cubicBezTo>
                <a:cubicBezTo>
                  <a:pt x="598" y="145"/>
                  <a:pt x="1440" y="60"/>
                  <a:pt x="1858" y="40"/>
                </a:cubicBezTo>
                <a:cubicBezTo>
                  <a:pt x="2276" y="20"/>
                  <a:pt x="2530" y="0"/>
                  <a:pt x="2809" y="40"/>
                </a:cubicBezTo>
                <a:cubicBezTo>
                  <a:pt x="3088" y="80"/>
                  <a:pt x="3323" y="280"/>
                  <a:pt x="3534" y="283"/>
                </a:cubicBezTo>
                <a:cubicBezTo>
                  <a:pt x="3745" y="286"/>
                  <a:pt x="3951" y="80"/>
                  <a:pt x="4076" y="59"/>
                </a:cubicBezTo>
                <a:cubicBezTo>
                  <a:pt x="4201" y="38"/>
                  <a:pt x="4225" y="120"/>
                  <a:pt x="4287" y="157"/>
                </a:cubicBezTo>
              </a:path>
            </a:pathLst>
          </a:custGeom>
          <a:noFill/>
          <a:ln w="38100">
            <a:solidFill>
              <a:srgbClr val="000099"/>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7173" name="文本框 7173"/>
          <p:cNvSpPr txBox="1">
            <a:spLocks noChangeArrowheads="1"/>
          </p:cNvSpPr>
          <p:nvPr/>
        </p:nvSpPr>
        <p:spPr bwMode="auto">
          <a:xfrm>
            <a:off x="675392" y="5624460"/>
            <a:ext cx="14224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3900" dirty="0">
                <a:solidFill>
                  <a:srgbClr val="FF0000"/>
                </a:solidFill>
                <a:latin typeface="Tahoma" panose="020B0804030504040204" pitchFamily="34" charset="0"/>
              </a:rPr>
              <a:t>Client</a:t>
            </a:r>
            <a:endParaRPr lang="en-US" sz="3900" dirty="0">
              <a:solidFill>
                <a:srgbClr val="FF0000"/>
              </a:solidFill>
              <a:latin typeface="Tahoma" panose="020B0804030504040204" pitchFamily="34" charset="0"/>
            </a:endParaRPr>
          </a:p>
        </p:txBody>
      </p:sp>
      <p:sp>
        <p:nvSpPr>
          <p:cNvPr id="7174" name="文本框 7174"/>
          <p:cNvSpPr txBox="1">
            <a:spLocks noChangeArrowheads="1"/>
          </p:cNvSpPr>
          <p:nvPr/>
        </p:nvSpPr>
        <p:spPr bwMode="auto">
          <a:xfrm>
            <a:off x="6563430" y="5691135"/>
            <a:ext cx="1603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3900" dirty="0">
                <a:solidFill>
                  <a:srgbClr val="FF0000"/>
                </a:solidFill>
                <a:latin typeface="Tahoma" panose="020B0804030504040204" pitchFamily="34" charset="0"/>
              </a:rPr>
              <a:t>Server</a:t>
            </a:r>
            <a:endParaRPr lang="en-US" sz="3900" dirty="0">
              <a:solidFill>
                <a:srgbClr val="FF0000"/>
              </a:solidFill>
              <a:latin typeface="Tahoma" panose="020B0804030504040204" pitchFamily="34" charset="0"/>
            </a:endParaRPr>
          </a:p>
        </p:txBody>
      </p:sp>
      <p:pic>
        <p:nvPicPr>
          <p:cNvPr id="7175" name="图片 7175" descr="j02235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3580" y="4221110"/>
            <a:ext cx="21209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文本框 7176"/>
          <p:cNvSpPr txBox="1">
            <a:spLocks noChangeArrowheads="1"/>
          </p:cNvSpPr>
          <p:nvPr/>
        </p:nvSpPr>
        <p:spPr bwMode="auto">
          <a:xfrm>
            <a:off x="3131255" y="5132335"/>
            <a:ext cx="26590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3900" dirty="0">
                <a:solidFill>
                  <a:srgbClr val="FF0000"/>
                </a:solidFill>
                <a:latin typeface="Tahoma" panose="020B0804030504040204" pitchFamily="34" charset="0"/>
              </a:rPr>
              <a:t>IP Network</a:t>
            </a:r>
            <a:endParaRPr lang="en-US" sz="3900" dirty="0">
              <a:solidFill>
                <a:srgbClr val="FF0000"/>
              </a:solidFill>
              <a:latin typeface="Tahoma" panose="020B08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170">
                                            <p:txEl>
                                              <p:pRg st="1" end="1"/>
                                            </p:txEl>
                                          </p:spTgt>
                                        </p:tgtEl>
                                        <p:attrNameLst>
                                          <p:attrName>style.visibility</p:attrName>
                                        </p:attrNameLst>
                                      </p:cBhvr>
                                      <p:to>
                                        <p:strVal val="visible"/>
                                      </p:to>
                                    </p:set>
                                    <p:anim calcmode="lin" valueType="num">
                                      <p:cBhvr additive="base">
                                        <p:cTn id="11" dur="500" fill="hold"/>
                                        <p:tgtEl>
                                          <p:spTgt spid="717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 calcmode="lin" valueType="num">
                                      <p:cBhvr additive="base">
                                        <p:cTn id="17" dur="500" fill="hold"/>
                                        <p:tgtEl>
                                          <p:spTgt spid="717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1"/>
                                        </p:tgtEl>
                                        <p:attrNameLst>
                                          <p:attrName>style.visibility</p:attrName>
                                        </p:attrNameLst>
                                      </p:cBhvr>
                                      <p:to>
                                        <p:strVal val="visible"/>
                                      </p:to>
                                    </p:set>
                                    <p:anim calcmode="lin" valueType="num">
                                      <p:cBhvr additive="base">
                                        <p:cTn id="23" dur="500" fill="hold"/>
                                        <p:tgtEl>
                                          <p:spTgt spid="7171"/>
                                        </p:tgtEl>
                                        <p:attrNameLst>
                                          <p:attrName>ppt_x</p:attrName>
                                        </p:attrNameLst>
                                      </p:cBhvr>
                                      <p:tavLst>
                                        <p:tav tm="0">
                                          <p:val>
                                            <p:strVal val="#ppt_x"/>
                                          </p:val>
                                        </p:tav>
                                        <p:tav tm="100000">
                                          <p:val>
                                            <p:strVal val="#ppt_x"/>
                                          </p:val>
                                        </p:tav>
                                      </p:tavLst>
                                    </p:anim>
                                    <p:anim calcmode="lin" valueType="num">
                                      <p:cBhvr additive="base">
                                        <p:cTn id="24" dur="500" fill="hold"/>
                                        <p:tgtEl>
                                          <p:spTgt spid="71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2"/>
                                        </p:tgtEl>
                                        <p:attrNameLst>
                                          <p:attrName>style.visibility</p:attrName>
                                        </p:attrNameLst>
                                      </p:cBhvr>
                                      <p:to>
                                        <p:strVal val="visible"/>
                                      </p:to>
                                    </p:set>
                                    <p:anim calcmode="lin" valueType="num">
                                      <p:cBhvr additive="base">
                                        <p:cTn id="27" dur="500" fill="hold"/>
                                        <p:tgtEl>
                                          <p:spTgt spid="7172"/>
                                        </p:tgtEl>
                                        <p:attrNameLst>
                                          <p:attrName>ppt_x</p:attrName>
                                        </p:attrNameLst>
                                      </p:cBhvr>
                                      <p:tavLst>
                                        <p:tav tm="0">
                                          <p:val>
                                            <p:strVal val="#ppt_x"/>
                                          </p:val>
                                        </p:tav>
                                        <p:tav tm="100000">
                                          <p:val>
                                            <p:strVal val="#ppt_x"/>
                                          </p:val>
                                        </p:tav>
                                      </p:tavLst>
                                    </p:anim>
                                    <p:anim calcmode="lin" valueType="num">
                                      <p:cBhvr additive="base">
                                        <p:cTn id="28" dur="500" fill="hold"/>
                                        <p:tgtEl>
                                          <p:spTgt spid="71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73"/>
                                        </p:tgtEl>
                                        <p:attrNameLst>
                                          <p:attrName>style.visibility</p:attrName>
                                        </p:attrNameLst>
                                      </p:cBhvr>
                                      <p:to>
                                        <p:strVal val="visible"/>
                                      </p:to>
                                    </p:set>
                                    <p:anim calcmode="lin" valueType="num">
                                      <p:cBhvr additive="base">
                                        <p:cTn id="31" dur="500" fill="hold"/>
                                        <p:tgtEl>
                                          <p:spTgt spid="7173"/>
                                        </p:tgtEl>
                                        <p:attrNameLst>
                                          <p:attrName>ppt_x</p:attrName>
                                        </p:attrNameLst>
                                      </p:cBhvr>
                                      <p:tavLst>
                                        <p:tav tm="0">
                                          <p:val>
                                            <p:strVal val="#ppt_x"/>
                                          </p:val>
                                        </p:tav>
                                        <p:tav tm="100000">
                                          <p:val>
                                            <p:strVal val="#ppt_x"/>
                                          </p:val>
                                        </p:tav>
                                      </p:tavLst>
                                    </p:anim>
                                    <p:anim calcmode="lin" valueType="num">
                                      <p:cBhvr additive="base">
                                        <p:cTn id="32" dur="500" fill="hold"/>
                                        <p:tgtEl>
                                          <p:spTgt spid="717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74"/>
                                        </p:tgtEl>
                                        <p:attrNameLst>
                                          <p:attrName>style.visibility</p:attrName>
                                        </p:attrNameLst>
                                      </p:cBhvr>
                                      <p:to>
                                        <p:strVal val="visible"/>
                                      </p:to>
                                    </p:set>
                                    <p:anim calcmode="lin" valueType="num">
                                      <p:cBhvr additive="base">
                                        <p:cTn id="35" dur="500" fill="hold"/>
                                        <p:tgtEl>
                                          <p:spTgt spid="7174"/>
                                        </p:tgtEl>
                                        <p:attrNameLst>
                                          <p:attrName>ppt_x</p:attrName>
                                        </p:attrNameLst>
                                      </p:cBhvr>
                                      <p:tavLst>
                                        <p:tav tm="0">
                                          <p:val>
                                            <p:strVal val="#ppt_x"/>
                                          </p:val>
                                        </p:tav>
                                        <p:tav tm="100000">
                                          <p:val>
                                            <p:strVal val="#ppt_x"/>
                                          </p:val>
                                        </p:tav>
                                      </p:tavLst>
                                    </p:anim>
                                    <p:anim calcmode="lin" valueType="num">
                                      <p:cBhvr additive="base">
                                        <p:cTn id="36" dur="500" fill="hold"/>
                                        <p:tgtEl>
                                          <p:spTgt spid="71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175"/>
                                        </p:tgtEl>
                                        <p:attrNameLst>
                                          <p:attrName>style.visibility</p:attrName>
                                        </p:attrNameLst>
                                      </p:cBhvr>
                                      <p:to>
                                        <p:strVal val="visible"/>
                                      </p:to>
                                    </p:set>
                                    <p:anim calcmode="lin" valueType="num">
                                      <p:cBhvr additive="base">
                                        <p:cTn id="39" dur="500" fill="hold"/>
                                        <p:tgtEl>
                                          <p:spTgt spid="7175"/>
                                        </p:tgtEl>
                                        <p:attrNameLst>
                                          <p:attrName>ppt_x</p:attrName>
                                        </p:attrNameLst>
                                      </p:cBhvr>
                                      <p:tavLst>
                                        <p:tav tm="0">
                                          <p:val>
                                            <p:strVal val="#ppt_x"/>
                                          </p:val>
                                        </p:tav>
                                        <p:tav tm="100000">
                                          <p:val>
                                            <p:strVal val="#ppt_x"/>
                                          </p:val>
                                        </p:tav>
                                      </p:tavLst>
                                    </p:anim>
                                    <p:anim calcmode="lin" valueType="num">
                                      <p:cBhvr additive="base">
                                        <p:cTn id="40" dur="500" fill="hold"/>
                                        <p:tgtEl>
                                          <p:spTgt spid="7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additive="base">
                                        <p:cTn id="43" dur="500" fill="hold"/>
                                        <p:tgtEl>
                                          <p:spTgt spid="7176"/>
                                        </p:tgtEl>
                                        <p:attrNameLst>
                                          <p:attrName>ppt_x</p:attrName>
                                        </p:attrNameLst>
                                      </p:cBhvr>
                                      <p:tavLst>
                                        <p:tav tm="0">
                                          <p:val>
                                            <p:strVal val="#ppt_x"/>
                                          </p:val>
                                        </p:tav>
                                        <p:tav tm="100000">
                                          <p:val>
                                            <p:strVal val="#ppt_x"/>
                                          </p:val>
                                        </p:tav>
                                      </p:tavLst>
                                    </p:anim>
                                    <p:anim calcmode="lin" valueType="num">
                                      <p:cBhvr additive="base">
                                        <p:cTn id="44"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p:bldP spid="7174" grpId="0"/>
      <p:bldP spid="71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0241"/>
          <p:cNvSpPr>
            <a:spLocks noGrp="1" noChangeArrowheads="1"/>
          </p:cNvSpPr>
          <p:nvPr>
            <p:ph type="title"/>
          </p:nvPr>
        </p:nvSpPr>
        <p:spPr/>
        <p:txBody>
          <a:bodyPr/>
          <a:lstStyle/>
          <a:p>
            <a:r>
              <a:rPr lang="en-US" altLang="zh-CN" b="1" dirty="0"/>
              <a:t>Net</a:t>
            </a:r>
            <a:r>
              <a:rPr lang="en-US" altLang="zh-CN" dirty="0"/>
              <a:t>work</a:t>
            </a:r>
            <a:r>
              <a:rPr lang="zh-CN" altLang="en-US" dirty="0"/>
              <a:t> </a:t>
            </a:r>
            <a:r>
              <a:rPr lang="en-US" b="1" dirty="0"/>
              <a:t>API</a:t>
            </a:r>
            <a:endParaRPr lang="en-US" b="1" dirty="0"/>
          </a:p>
        </p:txBody>
      </p:sp>
      <p:sp>
        <p:nvSpPr>
          <p:cNvPr id="10242" name="文本占位符 10242"/>
          <p:cNvSpPr>
            <a:spLocks noGrp="1" noChangeArrowheads="1"/>
          </p:cNvSpPr>
          <p:nvPr>
            <p:ph type="body" idx="4294967295"/>
          </p:nvPr>
        </p:nvSpPr>
        <p:spPr>
          <a:xfrm>
            <a:off x="467430" y="1008063"/>
            <a:ext cx="8460540" cy="5380037"/>
          </a:xfrm>
        </p:spPr>
        <p:txBody>
          <a:bodyPr>
            <a:noAutofit/>
          </a:bodyPr>
          <a:lstStyle/>
          <a:p>
            <a:pPr marL="285750" indent="-285750">
              <a:lnSpc>
                <a:spcPct val="90000"/>
              </a:lnSpc>
            </a:pPr>
            <a:r>
              <a:rPr lang="en-US" altLang="zh-CN" sz="2800" dirty="0">
                <a:solidFill>
                  <a:srgbClr val="FF0000"/>
                </a:solidFill>
              </a:rPr>
              <a:t>The operating system provides an </a:t>
            </a:r>
            <a:r>
              <a:rPr lang="en-US" altLang="zh-CN" sz="2800" u="sng" dirty="0">
                <a:solidFill>
                  <a:srgbClr val="FF0000"/>
                </a:solidFill>
              </a:rPr>
              <a:t>application programming interface</a:t>
            </a:r>
            <a:r>
              <a:rPr lang="en-US" altLang="zh-CN" sz="2800" dirty="0">
                <a:solidFill>
                  <a:srgbClr val="FF0000"/>
                </a:solidFill>
              </a:rPr>
              <a:t> for web applications (API)</a:t>
            </a:r>
            <a:endParaRPr lang="en-US" sz="2800" dirty="0">
              <a:solidFill>
                <a:srgbClr val="FF0000"/>
              </a:solidFill>
            </a:endParaRPr>
          </a:p>
          <a:p>
            <a:pPr marL="285750" indent="-285750">
              <a:lnSpc>
                <a:spcPct val="90000"/>
              </a:lnSpc>
            </a:pPr>
            <a:r>
              <a:rPr lang="en-US" altLang="zh-CN" sz="2800" dirty="0"/>
              <a:t>Ideal network interface</a:t>
            </a:r>
            <a:endParaRPr lang="en-US" sz="2800" dirty="0"/>
          </a:p>
          <a:p>
            <a:pPr marL="685800" lvl="1" indent="-228600">
              <a:lnSpc>
                <a:spcPct val="90000"/>
              </a:lnSpc>
              <a:spcBef>
                <a:spcPts val="0"/>
              </a:spcBef>
            </a:pPr>
            <a:r>
              <a:rPr lang="en-US" altLang="zh-CN" dirty="0"/>
              <a:t>Easy</a:t>
            </a:r>
            <a:r>
              <a:rPr lang="zh-CN" altLang="en-US" dirty="0"/>
              <a:t> </a:t>
            </a:r>
            <a:r>
              <a:rPr lang="en-US" altLang="zh-CN" dirty="0"/>
              <a:t>to</a:t>
            </a:r>
            <a:r>
              <a:rPr lang="zh-CN" altLang="en-US" dirty="0"/>
              <a:t> </a:t>
            </a:r>
            <a:r>
              <a:rPr lang="en-US" altLang="zh-CN" dirty="0"/>
              <a:t>use</a:t>
            </a:r>
            <a:endParaRPr lang="en-US" dirty="0"/>
          </a:p>
          <a:p>
            <a:pPr marL="685800" lvl="1" indent="-228600">
              <a:lnSpc>
                <a:spcPct val="90000"/>
              </a:lnSpc>
              <a:spcBef>
                <a:spcPts val="0"/>
              </a:spcBef>
            </a:pPr>
            <a:r>
              <a:rPr lang="en-US" altLang="zh-CN" dirty="0"/>
              <a:t>Flexible</a:t>
            </a:r>
            <a:endParaRPr lang="en-US" dirty="0"/>
          </a:p>
          <a:p>
            <a:pPr lvl="2">
              <a:lnSpc>
                <a:spcPct val="90000"/>
              </a:lnSpc>
              <a:spcBef>
                <a:spcPts val="0"/>
              </a:spcBef>
            </a:pPr>
            <a:r>
              <a:rPr lang="en-US" altLang="zh-CN" sz="2800" dirty="0"/>
              <a:t>Independent of any application</a:t>
            </a:r>
            <a:endParaRPr lang="en-US" sz="2800" dirty="0"/>
          </a:p>
          <a:p>
            <a:pPr lvl="2">
              <a:lnSpc>
                <a:spcPct val="90000"/>
              </a:lnSpc>
              <a:spcBef>
                <a:spcPts val="0"/>
              </a:spcBef>
            </a:pPr>
            <a:r>
              <a:rPr lang="en-US" altLang="zh-CN" sz="2800" dirty="0"/>
              <a:t>Allows the app to use all the features of the network</a:t>
            </a:r>
            <a:endParaRPr lang="en-US" sz="2800" dirty="0"/>
          </a:p>
          <a:p>
            <a:pPr marL="685800" lvl="1" indent="-228600">
              <a:lnSpc>
                <a:spcPct val="90000"/>
              </a:lnSpc>
              <a:spcBef>
                <a:spcPts val="0"/>
              </a:spcBef>
            </a:pPr>
            <a:r>
              <a:rPr lang="en-US" altLang="zh-CN" dirty="0"/>
              <a:t>Standardization</a:t>
            </a:r>
            <a:endParaRPr lang="en-US" dirty="0"/>
          </a:p>
          <a:p>
            <a:pPr lvl="2">
              <a:lnSpc>
                <a:spcPct val="90000"/>
              </a:lnSpc>
              <a:spcBef>
                <a:spcPts val="0"/>
              </a:spcBef>
            </a:pPr>
            <a:r>
              <a:rPr lang="en-US" altLang="zh-CN" sz="2800" dirty="0"/>
              <a:t>Allow programmers to learn once, use everywhere</a:t>
            </a:r>
            <a:endParaRPr lang="en-US" sz="2800" dirty="0"/>
          </a:p>
          <a:p>
            <a:pPr marL="285750" indent="-285750">
              <a:lnSpc>
                <a:spcPct val="90000"/>
              </a:lnSpc>
            </a:pPr>
            <a:r>
              <a:rPr lang="en-US" altLang="zh-CN" sz="2800" dirty="0"/>
              <a:t>The application interface provided for the network is called </a:t>
            </a:r>
            <a:r>
              <a:rPr lang="en-US" sz="2800" b="1" dirty="0">
                <a:solidFill>
                  <a:srgbClr val="FF0000"/>
                </a:solidFill>
                <a:effectLst>
                  <a:outerShdw blurRad="38100" dist="38100" dir="2700000" algn="tl">
                    <a:srgbClr val="000000">
                      <a:alpha val="43137"/>
                    </a:srgbClr>
                  </a:outerShdw>
                </a:effectLst>
              </a:rPr>
              <a:t>Socket</a:t>
            </a:r>
            <a:r>
              <a:rPr lang="en-US" altLang="zh-CN" sz="2800" b="1" dirty="0">
                <a:solidFill>
                  <a:srgbClr val="FF0000"/>
                </a:solidFill>
                <a:effectLst>
                  <a:outerShdw blurRad="38100" dist="38100" dir="2700000" algn="tl">
                    <a:srgbClr val="000000">
                      <a:alpha val="43137"/>
                    </a:srgbClr>
                  </a:outerShdw>
                </a:effectLst>
              </a:rPr>
              <a:t>.</a:t>
            </a:r>
            <a:r>
              <a:rPr lang="zh-CN" altLang="en-US" sz="2800" b="1" dirty="0">
                <a:solidFill>
                  <a:srgbClr val="FF0000"/>
                </a:solidFill>
                <a:effectLst>
                  <a:outerShdw blurRad="38100" dist="38100" dir="2700000" algn="tl">
                    <a:srgbClr val="000000">
                      <a:alpha val="43137"/>
                    </a:srgbClr>
                  </a:outerShdw>
                </a:effectLst>
              </a:rPr>
              <a:t>（套接字）</a:t>
            </a:r>
            <a:endParaRPr lang="en-US" sz="2800" b="1" dirty="0">
              <a:solidFill>
                <a:srgbClr val="FF0000"/>
              </a:solidFill>
              <a:effectLst>
                <a:outerShdw blurRad="38100" dist="38100" dir="2700000" algn="tl">
                  <a:srgbClr val="000000">
                    <a:alpha val="43137"/>
                  </a:srgbClr>
                </a:outerShdw>
              </a:effectLst>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1265"/>
          <p:cNvSpPr>
            <a:spLocks noGrp="1" noChangeArrowheads="1"/>
          </p:cNvSpPr>
          <p:nvPr>
            <p:ph type="title"/>
          </p:nvPr>
        </p:nvSpPr>
        <p:spPr/>
        <p:txBody>
          <a:bodyPr/>
          <a:lstStyle/>
          <a:p>
            <a:r>
              <a:rPr lang="en-US" altLang="zh-CN" dirty="0"/>
              <a:t>2.2  Socket</a:t>
            </a:r>
            <a:r>
              <a:rPr lang="zh-CN" altLang="en-US" dirty="0"/>
              <a:t> </a:t>
            </a:r>
            <a:r>
              <a:rPr lang="en-US" altLang="zh-CN" dirty="0"/>
              <a:t>basic</a:t>
            </a:r>
            <a:r>
              <a:rPr lang="zh-CN" altLang="en-US" dirty="0"/>
              <a:t> </a:t>
            </a:r>
            <a:r>
              <a:rPr lang="en-US" altLang="zh-CN" dirty="0"/>
              <a:t>concepts</a:t>
            </a:r>
            <a:endParaRPr lang="en-US" b="1" dirty="0"/>
          </a:p>
        </p:txBody>
      </p:sp>
      <p:sp>
        <p:nvSpPr>
          <p:cNvPr id="11266" name="文本占位符 11266"/>
          <p:cNvSpPr>
            <a:spLocks noGrp="1" noChangeArrowheads="1"/>
          </p:cNvSpPr>
          <p:nvPr>
            <p:ph type="body" idx="4294967295"/>
          </p:nvPr>
        </p:nvSpPr>
        <p:spPr>
          <a:xfrm>
            <a:off x="539441" y="1143000"/>
            <a:ext cx="8604560" cy="4876800"/>
          </a:xfrm>
        </p:spPr>
        <p:txBody>
          <a:bodyPr>
            <a:normAutofit/>
          </a:bodyPr>
          <a:lstStyle/>
          <a:p>
            <a:pPr marL="285750" indent="-285750">
              <a:lnSpc>
                <a:spcPct val="90000"/>
              </a:lnSpc>
            </a:pPr>
            <a:r>
              <a:rPr lang="en-US" altLang="zh-CN" sz="2800" dirty="0"/>
              <a:t>Sockets provide a computer communication mechanism across networks</a:t>
            </a:r>
            <a:br>
              <a:rPr lang="en-US" sz="2800" dirty="0"/>
            </a:br>
            <a:endParaRPr lang="en-US" sz="2800" dirty="0"/>
          </a:p>
          <a:p>
            <a:pPr marL="285750" indent="-285750">
              <a:lnSpc>
                <a:spcPct val="90000"/>
              </a:lnSpc>
            </a:pPr>
            <a:r>
              <a:rPr lang="en-US" altLang="zh-CN" sz="2800" dirty="0"/>
              <a:t>There are many kinds of Sockets:</a:t>
            </a:r>
            <a:endParaRPr lang="en-US" sz="2800" dirty="0"/>
          </a:p>
          <a:p>
            <a:pPr marL="685800" lvl="1" indent="-228600">
              <a:lnSpc>
                <a:spcPct val="90000"/>
              </a:lnSpc>
            </a:pPr>
            <a:r>
              <a:rPr lang="en-US" sz="2500" dirty="0"/>
              <a:t>DARPA Internet addresses (</a:t>
            </a:r>
            <a:r>
              <a:rPr lang="en-US" sz="2500" dirty="0">
                <a:solidFill>
                  <a:srgbClr val="FF0000"/>
                </a:solidFill>
              </a:rPr>
              <a:t>Internet Sockets</a:t>
            </a:r>
            <a:r>
              <a:rPr lang="en-US" sz="2500" dirty="0"/>
              <a:t>)</a:t>
            </a:r>
            <a:endParaRPr lang="en-US" sz="2500" dirty="0"/>
          </a:p>
          <a:p>
            <a:pPr marL="685800" lvl="1" indent="-228600">
              <a:lnSpc>
                <a:spcPct val="90000"/>
              </a:lnSpc>
            </a:pPr>
            <a:r>
              <a:rPr lang="en-US" sz="2500" dirty="0"/>
              <a:t>Unix </a:t>
            </a:r>
            <a:r>
              <a:rPr lang="en-US" sz="2500" dirty="0" err="1"/>
              <a:t>interprocess</a:t>
            </a:r>
            <a:r>
              <a:rPr lang="en-US" sz="2500" dirty="0"/>
              <a:t> communication</a:t>
            </a:r>
            <a:r>
              <a:rPr lang="zh-CN" altLang="en-US" sz="2500" dirty="0"/>
              <a:t> </a:t>
            </a:r>
            <a:r>
              <a:rPr lang="en-US" sz="2500" dirty="0"/>
              <a:t>(Unix Sockets)</a:t>
            </a:r>
            <a:endParaRPr lang="en-US" sz="2500" dirty="0"/>
          </a:p>
          <a:p>
            <a:pPr marL="685800" lvl="1" indent="-228600">
              <a:lnSpc>
                <a:spcPct val="90000"/>
              </a:lnSpc>
            </a:pPr>
            <a:r>
              <a:rPr lang="en-US" sz="2500" dirty="0"/>
              <a:t>CCITT X.25</a:t>
            </a:r>
            <a:r>
              <a:rPr lang="zh-CN" altLang="en-US" sz="2500" dirty="0"/>
              <a:t> </a:t>
            </a:r>
            <a:r>
              <a:rPr lang="en-US" altLang="zh-CN" sz="2500" dirty="0"/>
              <a:t>address</a:t>
            </a:r>
            <a:endParaRPr lang="en-US" sz="2500" dirty="0"/>
          </a:p>
          <a:p>
            <a:pPr marL="685800" lvl="1" indent="-228600">
              <a:lnSpc>
                <a:spcPct val="90000"/>
              </a:lnSpc>
            </a:pPr>
            <a:r>
              <a:rPr lang="en-US" altLang="zh-CN" sz="2500" dirty="0"/>
              <a:t>others</a:t>
            </a:r>
            <a:endParaRPr lang="en-US" sz="2500" dirty="0"/>
          </a:p>
          <a:p>
            <a:pPr marL="685800" lvl="1" indent="-228600">
              <a:lnSpc>
                <a:spcPct val="90000"/>
              </a:lnSpc>
            </a:pPr>
            <a:endParaRPr lang="en-US" sz="2500" dirty="0"/>
          </a:p>
          <a:p>
            <a:pPr marL="285750" indent="-285750">
              <a:lnSpc>
                <a:spcPct val="90000"/>
              </a:lnSpc>
            </a:pPr>
            <a:r>
              <a:rPr lang="en-US" sz="2400" dirty="0">
                <a:solidFill>
                  <a:srgbClr val="FF0000"/>
                </a:solidFill>
              </a:rPr>
              <a:t>Berkeley Sockets are the most popular Internet</a:t>
            </a:r>
            <a:endParaRPr lang="en-US" sz="2400" dirty="0">
              <a:solidFill>
                <a:srgbClr val="FF0000"/>
              </a:solidFill>
            </a:endParaRPr>
          </a:p>
          <a:p>
            <a:pPr marL="685800" lvl="1" indent="-228600">
              <a:lnSpc>
                <a:spcPct val="90000"/>
              </a:lnSpc>
            </a:pPr>
            <a:r>
              <a:rPr lang="en-US" altLang="zh-CN" sz="2200" dirty="0"/>
              <a:t>Running on Linux, FreeBSD, OS X, Windows</a:t>
            </a:r>
            <a:endParaRPr lang="en-US" sz="2200" dirty="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2289"/>
          <p:cNvSpPr>
            <a:spLocks noGrp="1" noChangeArrowheads="1"/>
          </p:cNvSpPr>
          <p:nvPr>
            <p:ph type="title"/>
          </p:nvPr>
        </p:nvSpPr>
        <p:spPr/>
        <p:txBody>
          <a:bodyPr/>
          <a:lstStyle/>
          <a:p>
            <a:r>
              <a:rPr lang="en-US" altLang="zh-CN" dirty="0"/>
              <a:t>Internet</a:t>
            </a:r>
            <a:r>
              <a:rPr lang="zh-CN" altLang="en-US" dirty="0"/>
              <a:t> </a:t>
            </a:r>
            <a:r>
              <a:rPr lang="en-US" b="1" dirty="0"/>
              <a:t>Sockets</a:t>
            </a:r>
            <a:endParaRPr lang="en-US" b="1" dirty="0"/>
          </a:p>
        </p:txBody>
      </p:sp>
      <p:sp>
        <p:nvSpPr>
          <p:cNvPr id="12290" name="文本占位符 12290"/>
          <p:cNvSpPr>
            <a:spLocks noGrp="1" noChangeArrowheads="1"/>
          </p:cNvSpPr>
          <p:nvPr>
            <p:ph type="body" idx="4294967295"/>
          </p:nvPr>
        </p:nvSpPr>
        <p:spPr>
          <a:xfrm>
            <a:off x="277813" y="1344613"/>
            <a:ext cx="8614787" cy="4810125"/>
          </a:xfrm>
        </p:spPr>
        <p:txBody>
          <a:bodyPr>
            <a:normAutofit/>
          </a:bodyPr>
          <a:lstStyle/>
          <a:p>
            <a:pPr marL="285750" indent="-285750">
              <a:lnSpc>
                <a:spcPct val="90000"/>
              </a:lnSpc>
            </a:pPr>
            <a:r>
              <a:rPr lang="en-US" altLang="zh-CN" sz="2800" dirty="0"/>
              <a:t>Support for streams and datagrams</a:t>
            </a:r>
            <a:r>
              <a:rPr lang="en-US" sz="2800" dirty="0"/>
              <a:t>(</a:t>
            </a:r>
            <a:r>
              <a:rPr lang="en-US" altLang="zh-CN" sz="2800" dirty="0" err="1"/>
              <a:t>eg</a:t>
            </a:r>
            <a:r>
              <a:rPr lang="en-US" altLang="zh-CN" sz="2800" dirty="0"/>
              <a:t>:</a:t>
            </a:r>
            <a:r>
              <a:rPr lang="zh-CN" altLang="en-US" sz="2800" dirty="0"/>
              <a:t> </a:t>
            </a:r>
            <a:r>
              <a:rPr lang="en-US" sz="2800" dirty="0"/>
              <a:t>TCP, UDP, IP)</a:t>
            </a:r>
            <a:endParaRPr lang="en-US" sz="2800" dirty="0"/>
          </a:p>
          <a:p>
            <a:pPr marL="285750" indent="-285750">
              <a:lnSpc>
                <a:spcPct val="90000"/>
              </a:lnSpc>
            </a:pPr>
            <a:endParaRPr lang="en-US" sz="2800" dirty="0"/>
          </a:p>
          <a:p>
            <a:pPr marL="285750" indent="-285750">
              <a:lnSpc>
                <a:spcPct val="90000"/>
              </a:lnSpc>
            </a:pPr>
            <a:r>
              <a:rPr lang="en-US" altLang="zh-CN" sz="2800" dirty="0"/>
              <a:t>Similar</a:t>
            </a:r>
            <a:r>
              <a:rPr lang="zh-CN" altLang="en-US" sz="2800" dirty="0"/>
              <a:t> </a:t>
            </a:r>
            <a:r>
              <a:rPr lang="en-US" altLang="zh-CN" sz="2800" dirty="0"/>
              <a:t>to</a:t>
            </a:r>
            <a:r>
              <a:rPr lang="zh-CN" altLang="en-US" sz="2800" dirty="0"/>
              <a:t> </a:t>
            </a:r>
            <a:r>
              <a:rPr lang="en-US" sz="2800" dirty="0">
                <a:solidFill>
                  <a:srgbClr val="FF0000"/>
                </a:solidFill>
              </a:rPr>
              <a:t>UNIX file I/O API</a:t>
            </a:r>
            <a:r>
              <a:rPr lang="en-US" sz="2800" dirty="0"/>
              <a:t> (</a:t>
            </a:r>
            <a:r>
              <a:rPr lang="en-US" altLang="zh-CN" sz="2800" dirty="0"/>
              <a:t>Provide a file descriptor</a:t>
            </a:r>
            <a:r>
              <a:rPr lang="en-US" sz="2800" dirty="0"/>
              <a:t>)</a:t>
            </a:r>
            <a:endParaRPr lang="en-US" sz="2800" dirty="0"/>
          </a:p>
          <a:p>
            <a:pPr marL="285750" indent="-285750">
              <a:lnSpc>
                <a:spcPct val="90000"/>
              </a:lnSpc>
            </a:pPr>
            <a:endParaRPr lang="en-US" sz="2800" dirty="0"/>
          </a:p>
          <a:p>
            <a:pPr marL="285750" indent="-285750">
              <a:lnSpc>
                <a:spcPct val="90000"/>
              </a:lnSpc>
            </a:pPr>
            <a:r>
              <a:rPr lang="en-US" altLang="zh-CN" sz="2800" dirty="0"/>
              <a:t>Based on C language, single thread</a:t>
            </a:r>
            <a:endParaRPr lang="en-US" sz="2800" dirty="0"/>
          </a:p>
          <a:p>
            <a:pPr marL="685800" lvl="1" indent="-228600">
              <a:lnSpc>
                <a:spcPct val="90000"/>
              </a:lnSpc>
            </a:pPr>
            <a:r>
              <a:rPr lang="en-US" altLang="zh-CN" dirty="0"/>
              <a:t>Do not require multithreading</a:t>
            </a:r>
            <a:endParaRPr lang="en-US" altLang="zh-CN" dirty="0"/>
          </a:p>
          <a:p>
            <a:pPr marL="457200" lvl="1" indent="0">
              <a:lnSpc>
                <a:spcPct val="90000"/>
              </a:lnSpc>
              <a:buNone/>
            </a:pPr>
            <a:endParaRPr lang="en-US" dirty="0"/>
          </a:p>
          <a:p>
            <a:pPr marL="285750" indent="-285750">
              <a:lnSpc>
                <a:spcPct val="90000"/>
              </a:lnSpc>
            </a:pPr>
            <a:r>
              <a:rPr lang="en-US" altLang="zh-CN" sz="2800" dirty="0"/>
              <a:t>Based</a:t>
            </a:r>
            <a:r>
              <a:rPr lang="zh-CN" altLang="en-US" sz="2800" dirty="0"/>
              <a:t> </a:t>
            </a:r>
            <a:r>
              <a:rPr lang="en-US" altLang="zh-CN" sz="2800" dirty="0"/>
              <a:t>on</a:t>
            </a:r>
            <a:r>
              <a:rPr lang="zh-CN" altLang="en-US" sz="2800" dirty="0"/>
              <a:t> </a:t>
            </a:r>
            <a:r>
              <a:rPr lang="en-US" altLang="zh-CN" sz="2800" dirty="0">
                <a:solidFill>
                  <a:srgbClr val="FF0000"/>
                </a:solidFill>
              </a:rPr>
              <a:t>Python</a:t>
            </a:r>
            <a:r>
              <a:rPr lang="en-US" sz="2800" dirty="0"/>
              <a:t>, </a:t>
            </a:r>
            <a:r>
              <a:rPr lang="en-US" altLang="zh-CN" sz="2800" dirty="0"/>
              <a:t>multithreading model</a:t>
            </a:r>
            <a:endParaRPr lang="en-US" sz="2800" dirty="0"/>
          </a:p>
          <a:p>
            <a:pPr marL="685800" lvl="1" indent="-228600">
              <a:lnSpc>
                <a:spcPct val="90000"/>
              </a:lnSpc>
            </a:pPr>
            <a:r>
              <a:rPr lang="en-US" altLang="zh-CN" dirty="0"/>
              <a:t>Support multithreading</a:t>
            </a:r>
            <a:endParaRPr lang="en-US" dirty="0"/>
          </a:p>
          <a:p>
            <a:pPr marL="457200" lvl="1" indent="0">
              <a:lnSpc>
                <a:spcPct val="90000"/>
              </a:lnSpc>
              <a:buNone/>
            </a:pPr>
            <a:endParaRPr lang="en-US" altLang="zh-CN"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1265"/>
          <p:cNvSpPr>
            <a:spLocks noGrp="1" noChangeArrowheads="1"/>
          </p:cNvSpPr>
          <p:nvPr>
            <p:ph type="title"/>
          </p:nvPr>
        </p:nvSpPr>
        <p:spPr/>
        <p:txBody>
          <a:bodyPr/>
          <a:lstStyle/>
          <a:p>
            <a:r>
              <a:rPr lang="en-US" altLang="zh-CN" dirty="0"/>
              <a:t>2.2  Socket</a:t>
            </a:r>
            <a:endParaRPr lang="en-US" b="1" dirty="0"/>
          </a:p>
        </p:txBody>
      </p:sp>
      <p:pic>
        <p:nvPicPr>
          <p:cNvPr id="3" name="图片 2" descr="20181117125829299"/>
          <p:cNvPicPr>
            <a:picLocks noChangeAspect="1"/>
          </p:cNvPicPr>
          <p:nvPr/>
        </p:nvPicPr>
        <p:blipFill>
          <a:blip r:embed="rId1"/>
          <a:stretch>
            <a:fillRect/>
          </a:stretch>
        </p:blipFill>
        <p:spPr>
          <a:xfrm>
            <a:off x="611505" y="1052830"/>
            <a:ext cx="6074410" cy="5497830"/>
          </a:xfrm>
          <a:prstGeom prst="rect">
            <a:avLst/>
          </a:prstGeom>
        </p:spPr>
      </p:pic>
      <p:sp>
        <p:nvSpPr>
          <p:cNvPr id="2" name="TextBox 1"/>
          <p:cNvSpPr txBox="1"/>
          <p:nvPr/>
        </p:nvSpPr>
        <p:spPr>
          <a:xfrm>
            <a:off x="6156480" y="4293120"/>
            <a:ext cx="2727606" cy="369332"/>
          </a:xfrm>
          <a:prstGeom prst="rect">
            <a:avLst/>
          </a:prstGeom>
          <a:noFill/>
        </p:spPr>
        <p:txBody>
          <a:bodyPr wrap="none" rtlCol="0">
            <a:spAutoFit/>
          </a:bodyPr>
          <a:lstStyle/>
          <a:p>
            <a:r>
              <a:rPr lang="en-US" altLang="zh-CN" dirty="0">
                <a:solidFill>
                  <a:srgbClr val="FF0000"/>
                </a:solidFill>
              </a:rPr>
              <a:t>Internet of Things scene </a:t>
            </a:r>
            <a:r>
              <a:rPr lang="zh-CN" altLang="en-US" dirty="0">
                <a:solidFill>
                  <a:srgbClr val="FF0000"/>
                </a:solidFill>
              </a:rPr>
              <a:t>！</a:t>
            </a:r>
            <a:endParaRPr lang="en-US" dirty="0">
              <a:solidFill>
                <a:srgbClr val="FF0000"/>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86078"/>
            <a:ext cx="3068320" cy="338554"/>
          </a:xfrm>
          <a:prstGeom prst="rect">
            <a:avLst/>
          </a:prstGeom>
        </p:spPr>
        <p:txBody>
          <a:bodyPr wrap="square" anchor="ctr">
            <a:spAutoFit/>
          </a:bodyPr>
          <a:lstStyle/>
          <a:p>
            <a:pPr algn="ct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Week 07</a:t>
            </a:r>
            <a:r>
              <a:rPr lang="zh-CN" altLang="en-US" sz="1600" dirty="0">
                <a:latin typeface="Microsoft YaHei" panose="020B0503020204020204" pitchFamily="34" charset="-122"/>
                <a:ea typeface="Microsoft YaHei" panose="020B0503020204020204" pitchFamily="34" charset="-122"/>
              </a:rPr>
              <a:t>       」</a:t>
            </a:r>
            <a:endParaRPr lang="zh-CN" altLang="en-US" sz="1600" dirty="0">
              <a:latin typeface="Microsoft YaHei" panose="020B0503020204020204" pitchFamily="34" charset="-122"/>
              <a:ea typeface="Microsoft YaHei"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29047" y="2354829"/>
            <a:ext cx="8085931" cy="748754"/>
            <a:chOff x="529047" y="2131309"/>
            <a:chExt cx="8085931"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29047" y="2131309"/>
              <a:ext cx="8085931" cy="707886"/>
            </a:xfrm>
            <a:prstGeom prst="rect">
              <a:avLst/>
            </a:prstGeom>
          </p:spPr>
          <p:txBody>
            <a:bodyPr wrap="none" anchor="ctr">
              <a:spAutoFit/>
            </a:bodyPr>
            <a:lstStyle/>
            <a:p>
              <a:pPr algn="ctr"/>
              <a:r>
                <a:rPr lang="en-US" altLang="zh-CN" sz="4000" b="1" dirty="0">
                  <a:latin typeface="Microsoft YaHei" panose="020B0503020204020204" pitchFamily="34" charset="-122"/>
                  <a:ea typeface="Microsoft YaHei" panose="020B0503020204020204" pitchFamily="34" charset="-122"/>
                </a:rPr>
                <a:t>UDP - User Datagram Protocol</a:t>
              </a:r>
              <a:endParaRPr lang="zh-CN" altLang="en-US" sz="4000" b="1" dirty="0">
                <a:latin typeface="Microsoft YaHei" panose="020B0503020204020204" pitchFamily="34" charset="-122"/>
                <a:ea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dirty="0"/>
              <a:t>2.2.1</a:t>
            </a:r>
            <a:r>
              <a:rPr lang="zh-CN" altLang="en-US" sz="2800" dirty="0"/>
              <a:t> </a:t>
            </a:r>
            <a:r>
              <a:rPr lang="en-US" altLang="zh-CN" sz="2800" dirty="0"/>
              <a:t>Promiscuous Clients and Unwelcome Replies</a:t>
            </a:r>
            <a:endParaRPr lang="zh-CN" altLang="en-US" sz="2800" dirty="0"/>
          </a:p>
        </p:txBody>
      </p:sp>
      <p:sp>
        <p:nvSpPr>
          <p:cNvPr id="4" name="Rectangle 3"/>
          <p:cNvSpPr txBox="1">
            <a:spLocks noChangeArrowheads="1"/>
          </p:cNvSpPr>
          <p:nvPr/>
        </p:nvSpPr>
        <p:spPr>
          <a:xfrm>
            <a:off x="467430" y="1274605"/>
            <a:ext cx="8281150" cy="50347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en-US" altLang="zh-CN" sz="2800" dirty="0"/>
              <a:t>1. Create a server socket;</a:t>
            </a:r>
            <a:endParaRPr lang="en-US" altLang="zh-CN" sz="2800" dirty="0"/>
          </a:p>
          <a:p>
            <a:pPr marL="100330" indent="-6350">
              <a:buClr>
                <a:schemeClr val="accent1"/>
              </a:buClr>
              <a:buFont typeface="Wingdings" panose="05000000000000000000" pitchFamily="2" charset="2"/>
              <a:buNone/>
            </a:pPr>
            <a:r>
              <a:rPr lang="en-US" altLang="zh-CN" sz="2800" dirty="0"/>
              <a:t>2.</a:t>
            </a:r>
            <a:r>
              <a:rPr lang="zh-CN" altLang="en-US" sz="2800" dirty="0"/>
              <a:t> </a:t>
            </a:r>
            <a:r>
              <a:rPr lang="en-US" altLang="zh-CN" sz="2800" dirty="0"/>
              <a:t>Imitate a slower server (</a:t>
            </a:r>
            <a:r>
              <a:rPr lang="en-US" altLang="zh-CN" sz="2800" dirty="0" err="1"/>
              <a:t>ctrl+z</a:t>
            </a:r>
            <a:r>
              <a:rPr lang="en-US" altLang="zh-CN" sz="2800" dirty="0"/>
              <a:t>:</a:t>
            </a:r>
            <a:r>
              <a:rPr lang="zh-CN" altLang="en-US" sz="2800" dirty="0"/>
              <a:t> </a:t>
            </a:r>
            <a:r>
              <a:rPr lang="en-US" altLang="zh-CN" sz="2800" dirty="0"/>
              <a:t>pause</a:t>
            </a:r>
            <a:r>
              <a:rPr lang="zh-CN" altLang="en-US" sz="2800" dirty="0"/>
              <a:t> </a:t>
            </a:r>
            <a:r>
              <a:rPr lang="en-US" altLang="zh-CN" sz="2800" dirty="0"/>
              <a:t>server);</a:t>
            </a:r>
            <a:endParaRPr lang="en-US" altLang="zh-CN" sz="2800" dirty="0"/>
          </a:p>
          <a:p>
            <a:pPr marL="100330" indent="-6350">
              <a:buClr>
                <a:schemeClr val="accent1"/>
              </a:buClr>
              <a:buFont typeface="Wingdings" panose="05000000000000000000" pitchFamily="2" charset="2"/>
              <a:buNone/>
            </a:pPr>
            <a:r>
              <a:rPr lang="en-US" altLang="zh-CN" sz="2800" dirty="0"/>
              <a:t>3. The client sends a datagram and hangs waiting for the server to respond;</a:t>
            </a:r>
            <a:endParaRPr lang="en-US" altLang="zh-CN" sz="2800" dirty="0"/>
          </a:p>
          <a:p>
            <a:pPr marL="100330" indent="-6350">
              <a:buClr>
                <a:schemeClr val="accent1"/>
              </a:buClr>
              <a:buFont typeface="Wingdings" panose="05000000000000000000" pitchFamily="2" charset="2"/>
              <a:buNone/>
            </a:pPr>
            <a:r>
              <a:rPr lang="en-US" altLang="zh-CN" sz="2800" dirty="0"/>
              <a:t>4. The attacker forged a server response.</a:t>
            </a:r>
            <a:endParaRPr lang="en-US" altLang="zh-CN" sz="2800" dirty="0"/>
          </a:p>
          <a:p>
            <a:pPr marL="100330" indent="-6350">
              <a:buClr>
                <a:schemeClr val="accent1"/>
              </a:buClr>
              <a:buFont typeface="Wingdings" panose="05000000000000000000" pitchFamily="2" charset="2"/>
              <a:buNone/>
            </a:pPr>
            <a:r>
              <a:rPr lang="en-US" altLang="zh-CN" sz="2800" dirty="0"/>
              <a:t>	</a:t>
            </a:r>
            <a:endParaRPr lang="en-US" altLang="zh-CN" sz="2800" dirty="0"/>
          </a:p>
          <a:p>
            <a:pPr marL="100330" indent="-6350">
              <a:buClr>
                <a:schemeClr val="accent1"/>
              </a:buClr>
              <a:buFont typeface="Wingdings" panose="05000000000000000000" pitchFamily="2" charset="2"/>
              <a:buNone/>
            </a:pPr>
            <a:r>
              <a:rPr lang="en-US" altLang="zh-CN" sz="2800" dirty="0" err="1">
                <a:solidFill>
                  <a:schemeClr val="accent1"/>
                </a:solidFill>
                <a:latin typeface="Times New Roman" panose="02020603050405020304" pitchFamily="18" charset="0"/>
                <a:cs typeface="Times New Roman" panose="02020603050405020304" pitchFamily="18" charset="0"/>
              </a:rPr>
              <a:t>sock.sendto</a:t>
            </a:r>
            <a:r>
              <a:rPr lang="en-US" altLang="zh-CN" sz="2800" dirty="0">
                <a:solidFill>
                  <a:schemeClr val="accent1"/>
                </a:solidFill>
                <a:latin typeface="Times New Roman" panose="02020603050405020304" pitchFamily="18" charset="0"/>
                <a:cs typeface="Times New Roman" panose="02020603050405020304" pitchFamily="18" charset="0"/>
              </a:rPr>
              <a:t>(‘</a:t>
            </a:r>
            <a:r>
              <a:rPr lang="en-US" altLang="zh-CN" sz="2800" b="1" dirty="0" err="1">
                <a:solidFill>
                  <a:schemeClr val="accent1"/>
                </a:solidFill>
                <a:latin typeface="Times New Roman" panose="02020603050405020304" pitchFamily="18" charset="0"/>
                <a:cs typeface="Times New Roman" panose="02020603050405020304" pitchFamily="18" charset="0"/>
              </a:rPr>
              <a:t>FAKE</a:t>
            </a:r>
            <a:r>
              <a:rPr lang="en-US" altLang="zh-CN" sz="2800" dirty="0" err="1">
                <a:solidFill>
                  <a:schemeClr val="accent1"/>
                </a:solidFill>
                <a:latin typeface="Times New Roman" panose="02020603050405020304" pitchFamily="18" charset="0"/>
                <a:cs typeface="Times New Roman" panose="02020603050405020304" pitchFamily="18" charset="0"/>
              </a:rPr>
              <a:t>’.encode</a:t>
            </a:r>
            <a:r>
              <a:rPr lang="en-US" altLang="zh-CN" sz="2800" dirty="0">
                <a:solidFill>
                  <a:schemeClr val="accent1"/>
                </a:solidFill>
                <a:latin typeface="Times New Roman" panose="02020603050405020304" pitchFamily="18" charset="0"/>
                <a:cs typeface="Times New Roman" panose="02020603050405020304" pitchFamily="18" charset="0"/>
              </a:rPr>
              <a:t>(‘</a:t>
            </a:r>
            <a:r>
              <a:rPr lang="en-US" altLang="zh-CN" sz="2800" dirty="0" err="1">
                <a:solidFill>
                  <a:schemeClr val="accent1"/>
                </a:solidFill>
                <a:latin typeface="Times New Roman" panose="02020603050405020304" pitchFamily="18" charset="0"/>
                <a:cs typeface="Times New Roman" panose="02020603050405020304" pitchFamily="18" charset="0"/>
              </a:rPr>
              <a:t>ascii</a:t>
            </a:r>
            <a:r>
              <a:rPr lang="en-US" altLang="zh-CN" sz="2800" dirty="0">
                <a:solidFill>
                  <a:schemeClr val="accent1"/>
                </a:solidFill>
                <a:latin typeface="Times New Roman" panose="02020603050405020304" pitchFamily="18" charset="0"/>
                <a:cs typeface="Times New Roman" panose="02020603050405020304" pitchFamily="18" charset="0"/>
              </a:rPr>
              <a:t>’),(‘127.0.0.1’, </a:t>
            </a:r>
            <a:r>
              <a:rPr lang="en-US" altLang="zh-CN" sz="2800" b="1" dirty="0" err="1">
                <a:solidFill>
                  <a:schemeClr val="accent1"/>
                </a:solidFill>
                <a:latin typeface="Times New Roman" panose="02020603050405020304" pitchFamily="18" charset="0"/>
                <a:cs typeface="Times New Roman" panose="02020603050405020304" pitchFamily="18" charset="0"/>
              </a:rPr>
              <a:t>clientport</a:t>
            </a:r>
            <a:r>
              <a:rPr lang="en-US" altLang="zh-CN" sz="2800" dirty="0">
                <a:solidFill>
                  <a:schemeClr val="accent1"/>
                </a:solidFill>
                <a:latin typeface="Times New Roman" panose="02020603050405020304" pitchFamily="18" charset="0"/>
                <a:cs typeface="Times New Roman" panose="02020603050405020304" pitchFamily="18" charset="0"/>
              </a:rPr>
              <a:t>))</a:t>
            </a:r>
            <a:endParaRPr lang="en-US" altLang="zh-CN" sz="2800" dirty="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5.</a:t>
            </a:r>
            <a:r>
              <a:rPr lang="zh-CN" altLang="en-US" sz="2800" dirty="0"/>
              <a:t> </a:t>
            </a:r>
            <a:r>
              <a:rPr lang="en-US" altLang="zh-CN" sz="2800" dirty="0" err="1"/>
              <a:t>ctrl+c</a:t>
            </a:r>
            <a:r>
              <a:rPr lang="en-US" altLang="zh-CN" sz="2800" dirty="0"/>
              <a:t>:</a:t>
            </a:r>
            <a:r>
              <a:rPr lang="zh-CN" altLang="en-US" sz="2800" dirty="0"/>
              <a:t> </a:t>
            </a:r>
            <a:r>
              <a:rPr lang="en-US" altLang="zh-CN" sz="2800" dirty="0"/>
              <a:t>No need for the server to run, turn it off.</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dirty="0"/>
              <a:t>2.2.1</a:t>
            </a:r>
            <a:r>
              <a:rPr lang="zh-CN" altLang="en-US" sz="2800" dirty="0"/>
              <a:t> </a:t>
            </a:r>
            <a:r>
              <a:rPr lang="en-US" altLang="zh-CN" sz="2800" dirty="0"/>
              <a:t>Promiscuous Clients and Unwelcome Replies</a:t>
            </a:r>
            <a:endParaRPr lang="zh-CN" altLang="en-US" sz="2800" dirty="0"/>
          </a:p>
        </p:txBody>
      </p:sp>
      <p:sp>
        <p:nvSpPr>
          <p:cNvPr id="4" name="Rectangle 3"/>
          <p:cNvSpPr txBox="1">
            <a:spLocks noChangeArrowheads="1"/>
          </p:cNvSpPr>
          <p:nvPr/>
        </p:nvSpPr>
        <p:spPr>
          <a:xfrm>
            <a:off x="467430" y="1274605"/>
            <a:ext cx="8281150" cy="503479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en-US" altLang="zh-CN" sz="2400" b="1" dirty="0"/>
              <a:t>Promiscuous Client</a:t>
            </a:r>
            <a:r>
              <a:rPr lang="zh-CN" altLang="en-US" sz="2400" dirty="0"/>
              <a:t>：</a:t>
            </a:r>
            <a:endParaRPr lang="en-US" altLang="zh-CN" sz="2400" dirty="0"/>
          </a:p>
          <a:p>
            <a:pPr marL="100330" indent="-6350">
              <a:buClr>
                <a:schemeClr val="accent1"/>
              </a:buClr>
              <a:buFont typeface="Wingdings" panose="05000000000000000000" pitchFamily="2" charset="2"/>
              <a:buNone/>
            </a:pPr>
            <a:r>
              <a:rPr lang="en-US" altLang="zh-CN" sz="2400" dirty="0"/>
              <a:t> </a:t>
            </a:r>
            <a:r>
              <a:rPr lang="zh-CN" altLang="en-US" sz="2400" dirty="0"/>
              <a:t>    </a:t>
            </a:r>
            <a:r>
              <a:rPr lang="en-US" altLang="zh-CN" sz="2400" dirty="0"/>
              <a:t>Regardless of whether the address is correct, the network listening client technology that receives and processes all received packets is called a promiscuous client.</a:t>
            </a:r>
            <a:endParaRPr lang="en-US" altLang="zh-CN" sz="2400" dirty="0"/>
          </a:p>
          <a:p>
            <a:pPr marL="100330" indent="-6350">
              <a:buClr>
                <a:schemeClr val="accent1"/>
              </a:buClr>
              <a:buFont typeface="Wingdings" panose="05000000000000000000" pitchFamily="2" charset="2"/>
              <a:buNone/>
            </a:pPr>
            <a:endParaRPr lang="en-US" altLang="zh-CN" sz="2400" dirty="0"/>
          </a:p>
          <a:p>
            <a:pPr marL="100330" indent="-6350">
              <a:buClr>
                <a:schemeClr val="accent1"/>
              </a:buClr>
              <a:buFont typeface="Wingdings" panose="05000000000000000000" pitchFamily="2" charset="2"/>
              <a:buNone/>
            </a:pPr>
            <a:r>
              <a:rPr lang="en-US" altLang="zh-CN" sz="2400" u="sng" dirty="0"/>
              <a:t>Avoid attacks by fake packets</a:t>
            </a:r>
            <a:r>
              <a:rPr lang="zh-CN" altLang="en-US" sz="2400" u="sng" dirty="0"/>
              <a:t>：</a:t>
            </a:r>
            <a:endParaRPr lang="en-US" altLang="zh-CN" sz="2400" u="sng" dirty="0"/>
          </a:p>
          <a:p>
            <a:pPr marL="100330" indent="-6350">
              <a:buClr>
                <a:schemeClr val="accent1"/>
              </a:buClr>
              <a:buFont typeface="Wingdings" panose="05000000000000000000" pitchFamily="2" charset="2"/>
              <a:buNone/>
            </a:pPr>
            <a:r>
              <a:rPr lang="en-US" altLang="zh-CN" sz="2400" dirty="0"/>
              <a:t>1.</a:t>
            </a:r>
            <a:r>
              <a:rPr lang="zh-CN" altLang="en-US" sz="2400" dirty="0"/>
              <a:t> </a:t>
            </a:r>
            <a:r>
              <a:rPr lang="en-US" altLang="zh-CN" sz="2400" dirty="0"/>
              <a:t>Write a good excellent encryption algorithm;</a:t>
            </a:r>
            <a:endParaRPr lang="en-US" altLang="zh-CN" sz="2400" dirty="0"/>
          </a:p>
          <a:p>
            <a:pPr marL="100330" indent="-6350">
              <a:buClr>
                <a:schemeClr val="accent1"/>
              </a:buClr>
              <a:buFont typeface="Wingdings" panose="05000000000000000000" pitchFamily="2" charset="2"/>
              <a:buNone/>
            </a:pPr>
            <a:r>
              <a:rPr lang="en-US" altLang="zh-CN" sz="2400" dirty="0"/>
              <a:t>2.</a:t>
            </a:r>
            <a:r>
              <a:rPr lang="zh-CN" altLang="en-US" sz="2400" dirty="0"/>
              <a:t> </a:t>
            </a:r>
            <a:r>
              <a:rPr lang="en-US" altLang="zh-CN" sz="2400" dirty="0"/>
              <a:t>Design or use a protocol that includes a unique identifier or request ID in the request (the ID range is large enough) ;</a:t>
            </a:r>
            <a:endParaRPr lang="en-US" altLang="zh-CN" sz="2400" dirty="0"/>
          </a:p>
          <a:p>
            <a:pPr marL="100330" indent="-6350">
              <a:buClr>
                <a:schemeClr val="accent1"/>
              </a:buClr>
              <a:buFont typeface="Wingdings" panose="05000000000000000000" pitchFamily="2" charset="2"/>
              <a:buNone/>
            </a:pPr>
            <a:r>
              <a:rPr lang="en-US" altLang="zh-CN" sz="2400" dirty="0"/>
              <a:t>3.</a:t>
            </a:r>
            <a:r>
              <a:rPr lang="zh-CN" altLang="en-US" sz="2400" dirty="0"/>
              <a:t> </a:t>
            </a:r>
            <a:r>
              <a:rPr lang="en-US" altLang="zh-CN" sz="2400" dirty="0"/>
              <a:t>Verify that the response packet address is the same as the request packet address.</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a:t>2.2.2</a:t>
            </a:r>
            <a:r>
              <a:rPr lang="zh-CN" altLang="en-US" sz="3200" dirty="0"/>
              <a:t> </a:t>
            </a:r>
            <a:r>
              <a:rPr lang="en-US" altLang="zh-CN" sz="3200" dirty="0"/>
              <a:t>Unreliability, </a:t>
            </a:r>
            <a:r>
              <a:rPr lang="en-US" altLang="zh-CN" sz="3200" dirty="0" err="1"/>
              <a:t>Backoff</a:t>
            </a:r>
            <a:r>
              <a:rPr lang="en-US" altLang="zh-CN" sz="3200" dirty="0"/>
              <a:t>, Blocking, and Timeouts</a:t>
            </a:r>
            <a:endParaRPr lang="zh-CN" altLang="en-US" sz="3200" dirty="0"/>
          </a:p>
        </p:txBody>
      </p:sp>
      <p:sp>
        <p:nvSpPr>
          <p:cNvPr id="4"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endParaRPr lang="en-US" altLang="zh-CN" sz="2800" b="1" dirty="0"/>
          </a:p>
          <a:p>
            <a:pPr marL="100330" indent="-6350">
              <a:buClr>
                <a:schemeClr val="accent1"/>
              </a:buClr>
              <a:buFont typeface="Wingdings" panose="05000000000000000000" pitchFamily="2" charset="2"/>
              <a:buNone/>
            </a:pPr>
            <a:r>
              <a:rPr lang="en-US" altLang="zh-CN" sz="2800" b="1" dirty="0"/>
              <a:t>How to avoid waiting for a network packet that has actually been lost?</a:t>
            </a:r>
            <a:endParaRPr lang="en-US" altLang="zh-CN" sz="2800" b="1" dirty="0"/>
          </a:p>
          <a:p>
            <a:pPr marL="100330" indent="-6350">
              <a:buClr>
                <a:schemeClr val="accent1"/>
              </a:buClr>
              <a:buFont typeface="Wingdings" panose="05000000000000000000" pitchFamily="2" charset="2"/>
              <a:buNone/>
            </a:pPr>
            <a:endParaRPr lang="en-US" altLang="zh-CN" sz="2400" dirty="0"/>
          </a:p>
          <a:p>
            <a:pPr marL="100330" indent="-6350">
              <a:buClr>
                <a:schemeClr val="accent1"/>
              </a:buClr>
              <a:buNone/>
            </a:pPr>
            <a:r>
              <a:rPr lang="en-US" altLang="zh-CN" sz="2800" b="1" u="sng" dirty="0"/>
              <a:t>Reference Code:</a:t>
            </a:r>
            <a:endParaRPr lang="en-US" altLang="zh-CN" sz="2800" b="1" u="sng" dirty="0"/>
          </a:p>
          <a:p>
            <a:pPr marL="100330" indent="-6350">
              <a:buClr>
                <a:schemeClr val="accent1"/>
              </a:buClr>
              <a:buNone/>
            </a:pPr>
            <a:r>
              <a:rPr lang="en-US" altLang="zh-CN" sz="2400" dirty="0"/>
              <a:t>			 "</a:t>
            </a:r>
            <a:r>
              <a:rPr lang="en-US" altLang="zh-CN" sz="2800" b="1" dirty="0" err="1">
                <a:latin typeface="Times New Roman" panose="02020603050405020304" pitchFamily="18" charset="0"/>
                <a:cs typeface="Times New Roman" panose="02020603050405020304" pitchFamily="18" charset="0"/>
              </a:rPr>
              <a:t>udp_remote.py</a:t>
            </a:r>
            <a:r>
              <a:rPr lang="en-US" altLang="zh-CN" sz="2800" dirty="0"/>
              <a:t>"</a:t>
            </a:r>
            <a:br>
              <a:rPr lang="en-US" altLang="zh-CN" sz="2800" b="1" dirty="0">
                <a:latin typeface="Times New Roman" panose="02020603050405020304" pitchFamily="18" charset="0"/>
                <a:cs typeface="Times New Roman" panose="02020603050405020304" pitchFamily="18" charset="0"/>
              </a:rPr>
            </a:br>
            <a:endParaRPr lang="zh-CN" alt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2.2.3</a:t>
            </a:r>
            <a:r>
              <a:rPr lang="zh-CN" altLang="en-US" dirty="0"/>
              <a:t> </a:t>
            </a:r>
            <a:r>
              <a:rPr lang="en-US" altLang="zh-CN" dirty="0"/>
              <a:t>Connecting UDP Sockets</a:t>
            </a:r>
            <a:endParaRPr lang="zh-CN" altLang="en-US" dirty="0"/>
          </a:p>
        </p:txBody>
      </p:sp>
      <p:sp>
        <p:nvSpPr>
          <p:cNvPr id="4"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en-US" altLang="zh-CN" sz="2800" b="1" u="sng" dirty="0"/>
              <a:t>Call</a:t>
            </a:r>
            <a:r>
              <a:rPr lang="zh-CN" altLang="en-US" sz="2800" b="1" u="sng" dirty="0"/>
              <a:t> </a:t>
            </a:r>
            <a:r>
              <a:rPr lang="en-US" altLang="zh-CN" sz="2800" b="1" u="sng" dirty="0"/>
              <a:t>connect():</a:t>
            </a:r>
            <a:endParaRPr lang="en-US" altLang="zh-CN" sz="2800" b="1" u="sng" dirty="0"/>
          </a:p>
          <a:p>
            <a:pPr marL="100330" indent="-6350">
              <a:buClr>
                <a:schemeClr val="accent1"/>
              </a:buClr>
              <a:buFont typeface="Wingdings" panose="05000000000000000000" pitchFamily="2" charset="2"/>
              <a:buNone/>
            </a:pPr>
            <a:endParaRPr lang="zh-CN" altLang="en-US" sz="26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538" y="2276840"/>
            <a:ext cx="816292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2.2.4</a:t>
            </a:r>
            <a:r>
              <a:rPr lang="zh-CN" altLang="en-US" dirty="0"/>
              <a:t> </a:t>
            </a:r>
            <a:r>
              <a:rPr lang="en-US" altLang="zh-CN" dirty="0"/>
              <a:t>Request IDs: A Good Idea</a:t>
            </a:r>
            <a:endParaRPr lang="zh-CN" altLang="en-US" dirty="0"/>
          </a:p>
        </p:txBody>
      </p:sp>
      <p:sp>
        <p:nvSpPr>
          <p:cNvPr id="4" name="Rectangle 3"/>
          <p:cNvSpPr txBox="1">
            <a:spLocks noChangeArrowheads="1"/>
          </p:cNvSpPr>
          <p:nvPr/>
        </p:nvSpPr>
        <p:spPr>
          <a:xfrm>
            <a:off x="467430" y="1274605"/>
            <a:ext cx="828115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r>
              <a:rPr lang="en-US" altLang="zh-CN" sz="2600" dirty="0"/>
              <a:t>ID: Use random numbers to resist attack to some extent</a:t>
            </a:r>
            <a:endParaRPr lang="en-US" altLang="zh-CN" sz="2600" dirty="0"/>
          </a:p>
          <a:p>
            <a:pPr marL="100330" indent="-6350">
              <a:buClr>
                <a:schemeClr val="accent1"/>
              </a:buClr>
              <a:buFont typeface="Wingdings" panose="05000000000000000000" pitchFamily="2" charset="2"/>
              <a:buNone/>
            </a:pPr>
            <a:endParaRPr lang="zh-CN" altLang="en-US" sz="2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2.3</a:t>
            </a:r>
            <a:r>
              <a:rPr lang="zh-CN" altLang="en-US" dirty="0"/>
              <a:t> </a:t>
            </a:r>
            <a:r>
              <a:rPr lang="en-US" altLang="zh-CN" dirty="0"/>
              <a:t>Binding to Interfaces</a:t>
            </a:r>
            <a:endParaRPr lang="zh-CN" altLang="en-US" dirty="0"/>
          </a:p>
        </p:txBody>
      </p:sp>
      <p:sp>
        <p:nvSpPr>
          <p:cNvPr id="2" name="矩形 1"/>
          <p:cNvSpPr/>
          <p:nvPr/>
        </p:nvSpPr>
        <p:spPr>
          <a:xfrm>
            <a:off x="395420" y="1329770"/>
            <a:ext cx="8425170" cy="3538220"/>
          </a:xfrm>
          <a:prstGeom prst="rect">
            <a:avLst/>
          </a:prstGeom>
        </p:spPr>
        <p:txBody>
          <a:bodyPr wrap="square">
            <a:spAutoFit/>
          </a:bodyPr>
          <a:lstStyle/>
          <a:p>
            <a:r>
              <a:rPr lang="en-US" altLang="zh-CN" sz="2800" dirty="0"/>
              <a:t>When using UDP communication (There is a difference between the client and the server), the client does not need to</a:t>
            </a:r>
            <a:r>
              <a:rPr lang="zh-CN" altLang="en-US" sz="2800" dirty="0"/>
              <a:t> </a:t>
            </a:r>
            <a:r>
              <a:rPr lang="en-US" altLang="zh-CN" sz="2800" dirty="0"/>
              <a:t>use</a:t>
            </a:r>
            <a:r>
              <a:rPr lang="zh-CN" altLang="en-US" sz="2800" dirty="0"/>
              <a:t> </a:t>
            </a:r>
            <a:r>
              <a:rPr lang="en-US" altLang="zh-CN" sz="2800" dirty="0"/>
              <a:t>bind () to</a:t>
            </a:r>
            <a:r>
              <a:rPr lang="zh-CN" altLang="en-US" sz="2800" dirty="0"/>
              <a:t> </a:t>
            </a:r>
            <a:r>
              <a:rPr lang="en-US" altLang="zh-CN" sz="2800" dirty="0"/>
              <a:t>bind</a:t>
            </a:r>
            <a:r>
              <a:rPr lang="zh-CN" altLang="en-US" sz="2800" dirty="0"/>
              <a:t> </a:t>
            </a:r>
            <a:r>
              <a:rPr lang="en-US" altLang="zh-CN" sz="2800" dirty="0"/>
              <a:t>his own IP and port number, but </a:t>
            </a:r>
            <a:r>
              <a:rPr lang="en-US" altLang="zh-CN" sz="2800" b="1" dirty="0"/>
              <a:t>the server needs</a:t>
            </a:r>
            <a:r>
              <a:rPr lang="zh-CN" altLang="en-US" sz="2800" b="1" dirty="0"/>
              <a:t> </a:t>
            </a:r>
            <a:r>
              <a:rPr lang="en-US" altLang="zh-CN" sz="2800" b="1" dirty="0"/>
              <a:t>to</a:t>
            </a:r>
            <a:r>
              <a:rPr lang="zh-CN" altLang="en-US" sz="2800" b="1" dirty="0"/>
              <a:t> </a:t>
            </a:r>
            <a:r>
              <a:rPr lang="en-US" altLang="zh-CN" sz="2800" b="1" dirty="0"/>
              <a:t>use bind()</a:t>
            </a:r>
            <a:r>
              <a:rPr lang="zh-CN" altLang="en-US" sz="2800" b="1" dirty="0"/>
              <a:t> </a:t>
            </a:r>
            <a:r>
              <a:rPr lang="en-US" altLang="zh-CN" sz="2800" b="1" dirty="0"/>
              <a:t>to</a:t>
            </a:r>
            <a:r>
              <a:rPr lang="zh-CN" altLang="en-US" sz="2800" b="1" dirty="0"/>
              <a:t> </a:t>
            </a:r>
            <a:r>
              <a:rPr lang="en-US" altLang="zh-CN" sz="2800" b="1" dirty="0"/>
              <a:t>bind own IP address and port number</a:t>
            </a:r>
            <a:r>
              <a:rPr lang="en-US" altLang="zh-CN" sz="2800" dirty="0"/>
              <a:t>.</a:t>
            </a:r>
            <a:endParaRPr lang="en-US" altLang="zh-CN" sz="2800" dirty="0"/>
          </a:p>
          <a:p>
            <a:endParaRPr lang="en-US" altLang="zh-CN" sz="2800" dirty="0"/>
          </a:p>
          <a:p>
            <a:r>
              <a:rPr lang="en-GB" altLang="zh-CN" sz="2800" dirty="0"/>
              <a:t>https://blog.csdn.net/suxinpingtao51/article/details/11809011</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 Fragmentation</a:t>
            </a:r>
            <a:endParaRPr lang="zh-CN" altLang="en-US" dirty="0"/>
          </a:p>
        </p:txBody>
      </p:sp>
      <p:sp>
        <p:nvSpPr>
          <p:cNvPr id="2" name="矩形 1"/>
          <p:cNvSpPr/>
          <p:nvPr/>
        </p:nvSpPr>
        <p:spPr>
          <a:xfrm>
            <a:off x="323410" y="1472617"/>
            <a:ext cx="8641200" cy="4154170"/>
          </a:xfrm>
          <a:prstGeom prst="rect">
            <a:avLst/>
          </a:prstGeom>
        </p:spPr>
        <p:txBody>
          <a:bodyPr wrap="square">
            <a:spAutoFit/>
          </a:bodyPr>
          <a:lstStyle/>
          <a:p>
            <a:pPr marL="457200" indent="-457200">
              <a:buFont typeface="Wingdings" panose="05000000000000000000" pitchFamily="2" charset="2"/>
              <a:buChar char="Ø"/>
            </a:pPr>
            <a:r>
              <a:rPr lang="en-GB" altLang="zh-CN" sz="2400" dirty="0"/>
              <a:t>TCP is stream-oriented and has </a:t>
            </a:r>
            <a:r>
              <a:rPr lang="en-GB" altLang="zh-CN" sz="2400" b="1" dirty="0">
                <a:solidFill>
                  <a:srgbClr val="FF0000"/>
                </a:solidFill>
              </a:rPr>
              <a:t>no boundaries</a:t>
            </a:r>
            <a:r>
              <a:rPr lang="en-GB" altLang="zh-CN" sz="2400" dirty="0"/>
              <a:t> between data streams</a:t>
            </a:r>
            <a:r>
              <a:rPr lang="en-US" altLang="zh-CN" sz="2400" dirty="0"/>
              <a:t>.</a:t>
            </a:r>
            <a:endParaRPr lang="en-US" altLang="zh-CN" sz="2400" dirty="0"/>
          </a:p>
          <a:p>
            <a:pPr marL="457200" indent="-457200">
              <a:buFont typeface="Wingdings" panose="05000000000000000000" pitchFamily="2" charset="2"/>
              <a:buChar char="Ø"/>
            </a:pPr>
            <a:r>
              <a:rPr lang="en-GB" altLang="zh-CN" sz="2400" dirty="0"/>
              <a:t>UDP is packet-oriented, with </a:t>
            </a:r>
            <a:r>
              <a:rPr lang="en-GB" altLang="zh-CN" sz="2400" b="1" dirty="0">
                <a:solidFill>
                  <a:srgbClr val="FF0000"/>
                </a:solidFill>
              </a:rPr>
              <a:t>clear boundaries</a:t>
            </a:r>
            <a:r>
              <a:rPr lang="en-GB" altLang="zh-CN" sz="2400" dirty="0"/>
              <a:t> between groups</a:t>
            </a:r>
            <a:r>
              <a:rPr lang="en-US" altLang="zh-CN" sz="2400" dirty="0"/>
              <a:t>.</a:t>
            </a:r>
            <a:endParaRPr lang="en-US" altLang="zh-CN" sz="2400" dirty="0"/>
          </a:p>
          <a:p>
            <a:pPr marL="457200" indent="-457200">
              <a:buFont typeface="Wingdings" panose="05000000000000000000" pitchFamily="2" charset="2"/>
              <a:buChar char="Ø"/>
            </a:pPr>
            <a:r>
              <a:rPr lang="en-GB" altLang="zh-CN" sz="2400" dirty="0"/>
              <a:t>UDP sends a packet, the receiver </a:t>
            </a:r>
            <a:r>
              <a:rPr lang="en-GB" altLang="zh-CN" sz="2400" u="sng" dirty="0"/>
              <a:t>either receives no</a:t>
            </a:r>
            <a:r>
              <a:rPr lang="en-US" altLang="zh-CN" sz="2400" u="sng" dirty="0"/>
              <a:t>thing</a:t>
            </a:r>
            <a:r>
              <a:rPr lang="en-GB" altLang="zh-CN" sz="2400" dirty="0"/>
              <a:t>, or </a:t>
            </a:r>
            <a:r>
              <a:rPr lang="en-GB" altLang="zh-CN" sz="2400" u="sng" dirty="0"/>
              <a:t>the entire packet is successfully received</a:t>
            </a:r>
            <a:r>
              <a:rPr lang="en-GB" altLang="zh-CN" sz="2400" dirty="0"/>
              <a:t>.</a:t>
            </a:r>
            <a:endParaRPr lang="en-US" altLang="zh-CN" sz="2400" dirty="0"/>
          </a:p>
          <a:p>
            <a:endParaRPr lang="zh-CN" altLang="en-US" sz="2400" dirty="0"/>
          </a:p>
          <a:p>
            <a:pPr marL="457200" indent="-457200">
              <a:buFont typeface="Wingdings" panose="05000000000000000000" pitchFamily="2" charset="2"/>
              <a:buChar char="Ø"/>
            </a:pPr>
            <a:r>
              <a:rPr lang="en-GB" altLang="zh-CN" sz="2400" dirty="0"/>
              <a:t>TCP is connection-oriented, UDP is connectionless</a:t>
            </a:r>
            <a:r>
              <a:rPr lang="en-US" altLang="zh-CN" sz="2400" dirty="0"/>
              <a:t>.</a:t>
            </a:r>
            <a:endParaRPr lang="en-US" altLang="zh-CN" sz="2400" dirty="0"/>
          </a:p>
          <a:p>
            <a:r>
              <a:rPr lang="zh-CN" altLang="en-US" sz="2400" dirty="0"/>
              <a:t> </a:t>
            </a:r>
            <a:endParaRPr lang="en-US" altLang="zh-CN" sz="2400" dirty="0"/>
          </a:p>
          <a:p>
            <a:r>
              <a:rPr lang="en-US" altLang="zh-CN" sz="2400" dirty="0"/>
              <a:t>Analogous to the relationship between calling and sending</a:t>
            </a:r>
            <a:r>
              <a:rPr lang="zh-CN" altLang="en-US" sz="2400" dirty="0"/>
              <a:t> </a:t>
            </a:r>
            <a:r>
              <a:rPr lang="en-US" altLang="zh-CN" sz="2400" dirty="0"/>
              <a:t>a</a:t>
            </a:r>
            <a:r>
              <a:rPr lang="zh-CN" altLang="en-US" sz="2400" dirty="0"/>
              <a:t> </a:t>
            </a:r>
            <a:r>
              <a:rPr lang="en-US" altLang="zh-CN" sz="2400" dirty="0"/>
              <a:t>telegram.</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 Fragmentation</a:t>
            </a:r>
            <a:endParaRPr lang="zh-CN" altLang="en-US" dirty="0"/>
          </a:p>
        </p:txBody>
      </p:sp>
      <p:pic>
        <p:nvPicPr>
          <p:cNvPr id="4" name="Picture 3"/>
          <p:cNvPicPr>
            <a:picLocks noChangeAspect="1"/>
          </p:cNvPicPr>
          <p:nvPr/>
        </p:nvPicPr>
        <p:blipFill>
          <a:blip r:embed="rId1"/>
          <a:stretch>
            <a:fillRect/>
          </a:stretch>
        </p:blipFill>
        <p:spPr>
          <a:xfrm>
            <a:off x="264641" y="3429000"/>
            <a:ext cx="4657749" cy="2520350"/>
          </a:xfrm>
          <a:prstGeom prst="rect">
            <a:avLst/>
          </a:prstGeom>
        </p:spPr>
      </p:pic>
      <p:pic>
        <p:nvPicPr>
          <p:cNvPr id="5" name="Picture 4"/>
          <p:cNvPicPr>
            <a:picLocks noChangeAspect="1"/>
          </p:cNvPicPr>
          <p:nvPr/>
        </p:nvPicPr>
        <p:blipFill>
          <a:blip r:embed="rId2"/>
          <a:stretch>
            <a:fillRect/>
          </a:stretch>
        </p:blipFill>
        <p:spPr>
          <a:xfrm>
            <a:off x="279551" y="1177947"/>
            <a:ext cx="7945829" cy="16027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 Fragmentation</a:t>
            </a:r>
            <a:endParaRPr lang="zh-CN" altLang="en-US" dirty="0"/>
          </a:p>
        </p:txBody>
      </p:sp>
      <p:sp>
        <p:nvSpPr>
          <p:cNvPr id="2" name="矩形 1"/>
          <p:cNvSpPr/>
          <p:nvPr/>
        </p:nvSpPr>
        <p:spPr>
          <a:xfrm>
            <a:off x="323410" y="1340710"/>
            <a:ext cx="8641200" cy="4831080"/>
          </a:xfrm>
          <a:prstGeom prst="rect">
            <a:avLst/>
          </a:prstGeom>
        </p:spPr>
        <p:txBody>
          <a:bodyPr wrap="square">
            <a:spAutoFit/>
          </a:bodyPr>
          <a:lstStyle/>
          <a:p>
            <a:pPr marL="457200" indent="-457200">
              <a:buFont typeface="Wingdings" panose="05000000000000000000" pitchFamily="2" charset="2"/>
              <a:buChar char="Ø"/>
            </a:pPr>
            <a:r>
              <a:rPr lang="en-US" altLang="zh-CN" sz="2800" dirty="0"/>
              <a:t>UDP packets in the program can be up to </a:t>
            </a:r>
            <a:r>
              <a:rPr lang="en-US" altLang="zh-CN" sz="2800" b="1" dirty="0">
                <a:solidFill>
                  <a:srgbClr val="FF0000"/>
                </a:solidFill>
              </a:rPr>
              <a:t>64KB</a:t>
            </a:r>
            <a:r>
              <a:rPr lang="en-US" altLang="zh-CN" sz="2800" dirty="0"/>
              <a:t>.</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en-US" altLang="zh-CN" sz="2800" dirty="0"/>
              <a:t>Ethernet or wireless network card can only process data packets of around </a:t>
            </a:r>
            <a:r>
              <a:rPr lang="en-US" altLang="zh-CN" sz="2800" b="1" dirty="0">
                <a:solidFill>
                  <a:srgbClr val="FF0000"/>
                </a:solidFill>
              </a:rPr>
              <a:t>1500B</a:t>
            </a:r>
            <a:r>
              <a:rPr lang="en-US" altLang="zh-CN" sz="2800" dirty="0"/>
              <a:t>.</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en-US" altLang="zh-CN" sz="2800" dirty="0"/>
              <a:t>Large UDP datagrams are divided into multiple smaller datagrams, but it means that packet loss is prone to occur.</a:t>
            </a:r>
            <a:endParaRPr lang="en-US" altLang="zh-CN" sz="2800" dirty="0"/>
          </a:p>
          <a:p>
            <a:pPr marL="457200" indent="-457200">
              <a:buFont typeface="Wingdings" panose="05000000000000000000" pitchFamily="2" charset="2"/>
              <a:buChar char="Ø"/>
            </a:pPr>
            <a:r>
              <a:rPr lang="en-US" altLang="zh-CN" sz="2800" dirty="0"/>
              <a:t>Query the MTU between the local host and the remote host ("Maximum Transmission Unit" or "Maximum Packet Capacity")</a:t>
            </a:r>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a:t>
            </a:r>
            <a:r>
              <a:rPr lang="zh-CN" altLang="en-US" dirty="0"/>
              <a:t> </a:t>
            </a:r>
            <a:r>
              <a:rPr lang="en-US" altLang="zh-CN" dirty="0"/>
              <a:t>UDP Fragmentation</a:t>
            </a:r>
            <a:endParaRPr lang="zh-CN" altLang="en-US" dirty="0"/>
          </a:p>
        </p:txBody>
      </p:sp>
      <p:sp>
        <p:nvSpPr>
          <p:cNvPr id="2" name="矩形 1"/>
          <p:cNvSpPr/>
          <p:nvPr/>
        </p:nvSpPr>
        <p:spPr>
          <a:xfrm>
            <a:off x="323410" y="1196690"/>
            <a:ext cx="8641200" cy="4892675"/>
          </a:xfrm>
          <a:prstGeom prst="rect">
            <a:avLst/>
          </a:prstGeom>
        </p:spPr>
        <p:txBody>
          <a:bodyPr wrap="square">
            <a:spAutoFit/>
          </a:bodyPr>
          <a:lstStyle/>
          <a:p>
            <a:pPr marL="457200" indent="-457200">
              <a:buFont typeface="Wingdings" panose="05000000000000000000" pitchFamily="2" charset="2"/>
              <a:buChar char="Ø"/>
            </a:pPr>
            <a:r>
              <a:rPr lang="en-GB" altLang="zh-CN" sz="2400" dirty="0"/>
              <a:t>UDP data is unreliable. Sending a string of digital packets (1, 2, 3) may become (1, 0, 0) when received. When doing UDP connection, you need to </a:t>
            </a:r>
            <a:r>
              <a:rPr lang="en-GB" altLang="zh-CN" sz="2400" b="1" dirty="0"/>
              <a:t>do data verification yourself</a:t>
            </a:r>
            <a:r>
              <a:rPr lang="en-GB" altLang="zh-CN" sz="2400" dirty="0"/>
              <a:t>.</a:t>
            </a:r>
            <a:endParaRPr lang="zh-CN" altLang="en-US" sz="2400" dirty="0"/>
          </a:p>
          <a:p>
            <a:pPr marL="457200" indent="-457200">
              <a:buFont typeface="Wingdings" panose="05000000000000000000" pitchFamily="2" charset="2"/>
              <a:buChar char="Ø"/>
            </a:pPr>
            <a:r>
              <a:rPr lang="en-US" altLang="zh-CN" sz="2400" dirty="0"/>
              <a:t>UDP data is unordered, issued (1, 2, 3), and may be received in the order of (1, 3, 2). Applications must </a:t>
            </a:r>
            <a:r>
              <a:rPr lang="en-US" altLang="zh-CN" sz="2400" b="1" dirty="0"/>
              <a:t>do their own grouping</a:t>
            </a:r>
            <a:r>
              <a:rPr lang="en-US" altLang="zh-CN" sz="2400" dirty="0"/>
              <a:t>.</a:t>
            </a:r>
            <a:endParaRPr lang="en-GB" altLang="zh-CN" sz="2400" dirty="0"/>
          </a:p>
          <a:p>
            <a:pPr marL="457200" indent="-457200">
              <a:buFont typeface="Wingdings" panose="05000000000000000000" pitchFamily="2" charset="2"/>
              <a:buChar char="Ø"/>
            </a:pPr>
            <a:r>
              <a:rPr lang="en-GB" altLang="zh-CN" sz="2400" dirty="0"/>
              <a:t>TCP requires extra work because of establishing connections, releasing connections, IP packet check sorting, etc., and is much slower than UDP. </a:t>
            </a:r>
            <a:r>
              <a:rPr lang="en-GB" altLang="zh-CN" sz="2400" b="1" dirty="0"/>
              <a:t>TCP is suitable for transmitting data, UDP is suitable for streaming media</a:t>
            </a:r>
            <a:r>
              <a:rPr lang="en-US" altLang="zh-CN" sz="2400" b="1" dirty="0"/>
              <a:t>. (Http3 is based on UDP)</a:t>
            </a:r>
            <a:endParaRPr lang="en-US" altLang="zh-CN" sz="2400" dirty="0"/>
          </a:p>
          <a:p>
            <a:pPr marL="457200" indent="-457200">
              <a:buFont typeface="Wingdings" panose="05000000000000000000" pitchFamily="2" charset="2"/>
              <a:buChar char="Ø"/>
            </a:pPr>
            <a:r>
              <a:rPr lang="en-GB" altLang="zh-CN" sz="2400" dirty="0"/>
              <a:t>UDP is easier to </a:t>
            </a:r>
            <a:r>
              <a:rPr lang="en-GB" altLang="zh-CN" sz="2400" u="sng" dirty="0"/>
              <a:t>traverse the router firewall</a:t>
            </a:r>
            <a:r>
              <a:rPr lang="en-GB" altLang="zh-CN" sz="2400" dirty="0"/>
              <a:t> than TCP</a:t>
            </a:r>
            <a:r>
              <a:rPr lang="en-US" altLang="zh-CN" sz="2400" dirty="0"/>
              <a:t>.</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Autofit/>
          </a:bodyPr>
          <a:lstStyle/>
          <a:p>
            <a:r>
              <a:rPr lang="en-US" altLang="zh-CN" dirty="0"/>
              <a:t>About this course</a:t>
            </a:r>
            <a:endParaRPr lang="zh-CN" altLang="en-US" dirty="0"/>
          </a:p>
        </p:txBody>
      </p:sp>
      <p:sp>
        <p:nvSpPr>
          <p:cNvPr id="4099" name="Rectangle 3"/>
          <p:cNvSpPr>
            <a:spLocks noGrp="1" noChangeArrowheads="1"/>
          </p:cNvSpPr>
          <p:nvPr>
            <p:ph idx="4294967295"/>
          </p:nvPr>
        </p:nvSpPr>
        <p:spPr>
          <a:xfrm>
            <a:off x="914400" y="1341438"/>
            <a:ext cx="7978200" cy="4530725"/>
          </a:xfrm>
        </p:spPr>
        <p:txBody>
          <a:bodyPr>
            <a:normAutofit lnSpcReduction="10000"/>
          </a:bodyPr>
          <a:lstStyle/>
          <a:p>
            <a:pPr>
              <a:lnSpc>
                <a:spcPct val="150000"/>
              </a:lnSpc>
              <a:buNone/>
            </a:pPr>
            <a:r>
              <a:rPr lang="en-US" altLang="zh-CN" sz="2600" dirty="0">
                <a:latin typeface="Times New Roman" panose="02020603050405020304" pitchFamily="18" charset="0"/>
                <a:cs typeface="Times New Roman" panose="02020603050405020304" pitchFamily="18" charset="0"/>
              </a:rPr>
              <a:t>2.0 Transport layer protocol</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2.1 Port Numbers</a:t>
            </a:r>
            <a:endParaRPr lang="en-US" altLang="zh-CN" sz="2600"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2.2 Socket</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2.3 Binding to Interfaces</a:t>
            </a:r>
            <a:endParaRPr lang="zh-CN" altLang="en-US"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2.4 UDP Fragmentation</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2.5 Socket Options</a:t>
            </a:r>
            <a:endParaRPr lang="en-US" altLang="zh-CN" sz="2600" dirty="0">
              <a:latin typeface="Times New Roman" panose="02020603050405020304" pitchFamily="18" charset="0"/>
              <a:cs typeface="Times New Roman" panose="02020603050405020304" pitchFamily="18" charset="0"/>
            </a:endParaRPr>
          </a:p>
          <a:p>
            <a:pPr>
              <a:lnSpc>
                <a:spcPct val="150000"/>
              </a:lnSpc>
              <a:buNone/>
            </a:pPr>
            <a:r>
              <a:rPr lang="en-US" altLang="zh-CN" sz="2600" dirty="0">
                <a:latin typeface="Times New Roman" panose="02020603050405020304" pitchFamily="18" charset="0"/>
                <a:cs typeface="Times New Roman" panose="02020603050405020304" pitchFamily="18" charset="0"/>
              </a:rPr>
              <a:t>2.6 Broadcast</a:t>
            </a:r>
            <a:endParaRPr lang="zh-CN" altLang="en-US" sz="26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7465" y="198408"/>
            <a:ext cx="2455135" cy="6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Programming: Send large UDP packets</a:t>
            </a:r>
            <a:endParaRPr lang="zh-CN" altLang="en-US" sz="3200" dirty="0"/>
          </a:p>
        </p:txBody>
      </p:sp>
      <p:sp>
        <p:nvSpPr>
          <p:cNvPr id="3" name="矩形 2"/>
          <p:cNvSpPr/>
          <p:nvPr/>
        </p:nvSpPr>
        <p:spPr>
          <a:xfrm>
            <a:off x="323410" y="1340710"/>
            <a:ext cx="8425170" cy="5040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TextBox 3"/>
          <p:cNvSpPr txBox="1"/>
          <p:nvPr/>
        </p:nvSpPr>
        <p:spPr>
          <a:xfrm>
            <a:off x="431425" y="1700760"/>
            <a:ext cx="8209140" cy="1815882"/>
          </a:xfrm>
          <a:prstGeom prst="rect">
            <a:avLst/>
          </a:prstGeom>
          <a:noFill/>
        </p:spPr>
        <p:txBody>
          <a:bodyPr wrap="square" rtlCol="0">
            <a:spAutoFit/>
          </a:bodyPr>
          <a:lstStyle/>
          <a:p>
            <a:r>
              <a:rPr lang="en-US" altLang="zh-CN" sz="2800" dirty="0"/>
              <a:t>&gt;&gt; import socket</a:t>
            </a:r>
            <a:endParaRPr lang="en-US" altLang="zh-CN" sz="2800" dirty="0"/>
          </a:p>
          <a:p>
            <a:r>
              <a:rPr lang="en-US" altLang="zh-CN" sz="2800" dirty="0"/>
              <a:t>&gt;&gt; </a:t>
            </a:r>
            <a:r>
              <a:rPr lang="en-US" altLang="zh-CN" sz="2800" dirty="0" err="1"/>
              <a:t>socket.getservbyname</a:t>
            </a:r>
            <a:r>
              <a:rPr lang="en-US" altLang="zh-CN" sz="2800" dirty="0"/>
              <a:t>("domain")</a:t>
            </a:r>
            <a:endParaRPr lang="en-US" altLang="zh-CN" sz="2800" dirty="0"/>
          </a:p>
          <a:p>
            <a:endParaRPr lang="en-US" altLang="zh-CN" sz="2800" dirty="0"/>
          </a:p>
          <a:p>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2.5</a:t>
            </a:r>
            <a:r>
              <a:rPr lang="zh-CN" altLang="en-US" dirty="0"/>
              <a:t> </a:t>
            </a:r>
            <a:r>
              <a:rPr lang="en-US" altLang="zh-CN" dirty="0"/>
              <a:t>Socket</a:t>
            </a:r>
            <a:r>
              <a:rPr lang="zh-CN" altLang="en-US" dirty="0"/>
              <a:t> </a:t>
            </a:r>
            <a:r>
              <a:rPr lang="en-US" altLang="zh-CN" dirty="0"/>
              <a:t>Options</a:t>
            </a:r>
            <a:endParaRPr lang="zh-CN" altLang="en-US" dirty="0"/>
          </a:p>
        </p:txBody>
      </p:sp>
      <p:sp>
        <p:nvSpPr>
          <p:cNvPr id="2" name="矩形 1"/>
          <p:cNvSpPr/>
          <p:nvPr/>
        </p:nvSpPr>
        <p:spPr>
          <a:xfrm>
            <a:off x="251400" y="1166843"/>
            <a:ext cx="8569190" cy="4892675"/>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Get or set the options associated with a socket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Options may exist in a multi-layer protocol, and they always appear at the top of the socket layer. When operating socket options, the names of the layers and options that the option is located must be given.</a:t>
            </a:r>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Usage</a:t>
            </a:r>
            <a:r>
              <a:rPr lang="zh-CN" altLang="en-US"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value = </a:t>
            </a:r>
            <a:r>
              <a:rPr lang="en-GB" altLang="zh-CN" sz="2400" dirty="0" err="1">
                <a:latin typeface="Times New Roman" panose="02020603050405020304" pitchFamily="18" charset="0"/>
                <a:cs typeface="Times New Roman" panose="02020603050405020304" pitchFamily="18" charset="0"/>
              </a:rPr>
              <a:t>getsockopt</a:t>
            </a:r>
            <a:r>
              <a:rPr lang="en-GB" altLang="zh-CN" sz="2400" dirty="0">
                <a:latin typeface="Times New Roman" panose="02020603050405020304" pitchFamily="18" charset="0"/>
                <a:cs typeface="Times New Roman" panose="02020603050405020304" pitchFamily="18" charset="0"/>
              </a:rPr>
              <a:t>(level, </a:t>
            </a:r>
            <a:r>
              <a:rPr lang="en-GB" altLang="zh-CN" sz="2400" dirty="0" err="1">
                <a:latin typeface="Times New Roman" panose="02020603050405020304" pitchFamily="18" charset="0"/>
                <a:cs typeface="Times New Roman" panose="02020603050405020304" pitchFamily="18" charset="0"/>
              </a:rPr>
              <a:t>optname</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a:p>
            <a:r>
              <a:rPr lang="en-GB" altLang="zh-CN" sz="2400" dirty="0" err="1">
                <a:latin typeface="Times New Roman" panose="02020603050405020304" pitchFamily="18" charset="0"/>
                <a:cs typeface="Times New Roman" panose="02020603050405020304" pitchFamily="18" charset="0"/>
              </a:rPr>
              <a:t>socket.setsockopt</a:t>
            </a:r>
            <a:r>
              <a:rPr lang="en-GB" altLang="zh-CN" sz="2400" dirty="0">
                <a:latin typeface="Times New Roman" panose="02020603050405020304" pitchFamily="18" charset="0"/>
                <a:cs typeface="Times New Roman" panose="02020603050405020304" pitchFamily="18" charset="0"/>
              </a:rPr>
              <a:t>(level, </a:t>
            </a:r>
            <a:r>
              <a:rPr lang="en-GB" altLang="zh-CN" sz="2400" dirty="0" err="1">
                <a:solidFill>
                  <a:srgbClr val="FF0000"/>
                </a:solidFill>
                <a:latin typeface="Times New Roman" panose="02020603050405020304" pitchFamily="18" charset="0"/>
                <a:cs typeface="Times New Roman" panose="02020603050405020304" pitchFamily="18" charset="0"/>
              </a:rPr>
              <a:t>optname</a:t>
            </a:r>
            <a:r>
              <a:rPr lang="en-GB" altLang="zh-CN" sz="2400" dirty="0">
                <a:latin typeface="Times New Roman" panose="02020603050405020304" pitchFamily="18" charset="0"/>
                <a:cs typeface="Times New Roman" panose="02020603050405020304" pitchFamily="18" charset="0"/>
              </a:rPr>
              <a:t>, value)</a:t>
            </a:r>
            <a:endParaRPr lang="en-GB" altLang="zh-CN" sz="2400" dirty="0">
              <a:latin typeface="Times New Roman" panose="02020603050405020304" pitchFamily="18" charset="0"/>
              <a:cs typeface="Times New Roman" panose="02020603050405020304" pitchFamily="18" charset="0"/>
            </a:endParaRPr>
          </a:p>
          <a:p>
            <a:endParaRPr lang="en-GB"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General option</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SO_BROADCAST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SO_DONTROUTE</a:t>
            </a:r>
            <a:endParaRPr lang="en-US" altLang="zh-CN" sz="2400" dirty="0">
              <a:latin typeface="Times New Roman" panose="02020603050405020304" pitchFamily="18" charset="0"/>
              <a:cs typeface="Times New Roman" panose="02020603050405020304" pitchFamily="18" charset="0"/>
            </a:endParaRPr>
          </a:p>
          <a:p>
            <a:r>
              <a:rPr lang="en-GB" altLang="zh-CN" sz="2400" dirty="0">
                <a:latin typeface="Times New Roman" panose="02020603050405020304" pitchFamily="18" charset="0"/>
                <a:cs typeface="Times New Roman" panose="02020603050405020304" pitchFamily="18" charset="0"/>
              </a:rPr>
              <a:t>SO_TYPE</a:t>
            </a:r>
            <a:endParaRPr lang="en-GB"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a:t>
            </a:r>
            <a:r>
              <a:rPr lang="en-US" altLang="zh-CN" dirty="0"/>
              <a:t>Broadcast</a:t>
            </a:r>
            <a:endParaRPr lang="zh-CN" altLang="en-US" dirty="0"/>
          </a:p>
        </p:txBody>
      </p:sp>
      <p:sp>
        <p:nvSpPr>
          <p:cNvPr id="2" name="矩形 1"/>
          <p:cNvSpPr/>
          <p:nvPr/>
        </p:nvSpPr>
        <p:spPr>
          <a:xfrm>
            <a:off x="251400" y="1196690"/>
            <a:ext cx="6025047" cy="461665"/>
          </a:xfrm>
          <a:prstGeom prst="rect">
            <a:avLst/>
          </a:prstGeom>
        </p:spPr>
        <p:txBody>
          <a:bodyPr wrap="none">
            <a:spAutoFit/>
          </a:bodyPr>
          <a:lstStyle/>
          <a:p>
            <a:r>
              <a:rPr lang="en-US" altLang="zh-CN" sz="2400" dirty="0"/>
              <a:t>Only UDP sockets allow broadcast or multicast.</a:t>
            </a:r>
            <a:endParaRPr lang="en-US" sz="2400" dirty="0"/>
          </a:p>
        </p:txBody>
      </p:sp>
      <p:sp>
        <p:nvSpPr>
          <p:cNvPr id="4" name="矩形 3"/>
          <p:cNvSpPr/>
          <p:nvPr/>
        </p:nvSpPr>
        <p:spPr>
          <a:xfrm>
            <a:off x="323410" y="1700760"/>
            <a:ext cx="8281150" cy="5015865"/>
          </a:xfrm>
          <a:prstGeom prst="rect">
            <a:avLst/>
          </a:prstGeom>
        </p:spPr>
        <p:txBody>
          <a:bodyPr wrap="square">
            <a:spAutoFit/>
          </a:bodyPr>
          <a:lstStyle/>
          <a:p>
            <a:r>
              <a:rPr lang="en-US" altLang="zh-CN" sz="2000" b="1" dirty="0"/>
              <a:t>Broadcast</a:t>
            </a:r>
            <a:r>
              <a:rPr lang="zh-CN" altLang="en-US" sz="2000" b="1" dirty="0"/>
              <a:t> </a:t>
            </a:r>
            <a:r>
              <a:rPr lang="en-US" altLang="zh-CN" sz="2000" b="1" dirty="0"/>
              <a:t>UDP</a:t>
            </a:r>
            <a:r>
              <a:rPr lang="zh-CN" altLang="en-US" sz="2000" b="1" dirty="0"/>
              <a:t>：</a:t>
            </a:r>
            <a:endParaRPr lang="en-US" altLang="zh-CN" sz="2000" b="1" dirty="0"/>
          </a:p>
          <a:p>
            <a:pPr marL="342900" indent="-342900">
              <a:buFont typeface="Wingdings" panose="05000000000000000000" pitchFamily="2" charset="2"/>
              <a:buChar char="Ø"/>
            </a:pPr>
            <a:r>
              <a:rPr lang="en-US" altLang="zh-CN" sz="2000" dirty="0"/>
              <a:t>The difference from unicast UDP is that the IP address is different. The broadcast uses the broadcast address </a:t>
            </a:r>
            <a:r>
              <a:rPr lang="en-US" altLang="zh-CN" sz="2000" dirty="0">
                <a:solidFill>
                  <a:srgbClr val="FF0000"/>
                </a:solidFill>
              </a:rPr>
              <a:t>255.255.255.255</a:t>
            </a:r>
            <a:r>
              <a:rPr lang="en-US" altLang="zh-CN" sz="2000" dirty="0"/>
              <a:t> to send the message to each host on the same broadcast network.</a:t>
            </a:r>
            <a:endParaRPr lang="en-US" altLang="zh-CN" sz="2000" dirty="0"/>
          </a:p>
          <a:p>
            <a:pPr marL="342900" indent="-342900">
              <a:buFont typeface="Wingdings" panose="05000000000000000000" pitchFamily="2" charset="2"/>
              <a:buChar char="Ø"/>
            </a:pPr>
            <a:r>
              <a:rPr lang="en-US" altLang="zh-CN" sz="2000" dirty="0"/>
              <a:t>It is worth emphasizing that </a:t>
            </a:r>
            <a:r>
              <a:rPr lang="en-US" altLang="zh-CN" sz="2000" b="1" dirty="0">
                <a:solidFill>
                  <a:srgbClr val="FF0000"/>
                </a:solidFill>
              </a:rPr>
              <a:t>local broadcast information is not forwarded by the router</a:t>
            </a:r>
            <a:r>
              <a:rPr lang="en-US" altLang="zh-CN" sz="2000" dirty="0"/>
              <a:t>. Of course, this is very easy to understand, because if the router forwards the broadcast information, it will inevitably cause network paralysis. This is why the designers of the IP protocol deliberately did not define an Internet-wide broadcast mechanism. Broadcast addresses are commonly used to communicate status information between players on the same local network in online games, etc.</a:t>
            </a:r>
            <a:endParaRPr lang="zh-CN" altLang="en-US" sz="2000" dirty="0"/>
          </a:p>
          <a:p>
            <a:pPr marL="342900" indent="-342900">
              <a:buFont typeface="Wingdings" panose="05000000000000000000" pitchFamily="2" charset="2"/>
              <a:buChar char="Ø"/>
            </a:pPr>
            <a:r>
              <a:rPr lang="en-US" altLang="zh-CN" sz="2000" dirty="0"/>
              <a:t>In fact, as the name suggests, the broadcaster wants to talk to all the people on the LAN, </a:t>
            </a:r>
            <a:r>
              <a:rPr lang="en-US" altLang="zh-CN" sz="2000" b="1" dirty="0">
                <a:solidFill>
                  <a:srgbClr val="FF0000"/>
                </a:solidFill>
              </a:rPr>
              <a:t>but the broadcast still has to specify the recipient's port number</a:t>
            </a:r>
            <a:r>
              <a:rPr lang="en-US" altLang="zh-CN" sz="2000" dirty="0"/>
              <a:t>, because it is impossible for all the ports of the recipient to listen to the broadcast.</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a:t>
            </a:r>
            <a:r>
              <a:rPr lang="en-US" altLang="zh-CN" dirty="0"/>
              <a:t>Broadcast</a:t>
            </a:r>
            <a:endParaRPr lang="zh-CN" altLang="en-US" dirty="0"/>
          </a:p>
        </p:txBody>
      </p:sp>
      <p:sp>
        <p:nvSpPr>
          <p:cNvPr id="2" name="矩形 1"/>
          <p:cNvSpPr/>
          <p:nvPr/>
        </p:nvSpPr>
        <p:spPr>
          <a:xfrm>
            <a:off x="251400" y="1196690"/>
            <a:ext cx="6025047" cy="461665"/>
          </a:xfrm>
          <a:prstGeom prst="rect">
            <a:avLst/>
          </a:prstGeom>
        </p:spPr>
        <p:txBody>
          <a:bodyPr wrap="none">
            <a:spAutoFit/>
          </a:bodyPr>
          <a:lstStyle/>
          <a:p>
            <a:r>
              <a:rPr lang="en-US" altLang="zh-CN" sz="2400" dirty="0"/>
              <a:t>Only UDP sockets allow broadcast or multicast.</a:t>
            </a:r>
            <a:endParaRPr lang="en-US" sz="2400" dirty="0"/>
          </a:p>
        </p:txBody>
      </p:sp>
      <p:sp>
        <p:nvSpPr>
          <p:cNvPr id="5" name="矩形 4"/>
          <p:cNvSpPr/>
          <p:nvPr/>
        </p:nvSpPr>
        <p:spPr>
          <a:xfrm>
            <a:off x="323410" y="2132820"/>
            <a:ext cx="8281150" cy="2676525"/>
          </a:xfrm>
          <a:prstGeom prst="rect">
            <a:avLst/>
          </a:prstGeom>
        </p:spPr>
        <p:txBody>
          <a:bodyPr wrap="square">
            <a:spAutoFit/>
          </a:bodyPr>
          <a:lstStyle/>
          <a:p>
            <a:r>
              <a:rPr lang="en-US" altLang="zh-CN" sz="2800" dirty="0"/>
              <a:t>Multicast:</a:t>
            </a:r>
            <a:endParaRPr lang="en-US" altLang="zh-CN" sz="2800" dirty="0"/>
          </a:p>
          <a:p>
            <a:r>
              <a:rPr lang="en-US" altLang="zh-CN" sz="2800" dirty="0"/>
              <a:t>The hosts of the same service type in the network are </a:t>
            </a:r>
            <a:r>
              <a:rPr lang="en-US" altLang="zh-CN" sz="2800" dirty="0">
                <a:solidFill>
                  <a:srgbClr val="FF0000"/>
                </a:solidFill>
              </a:rPr>
              <a:t>logically grouped</a:t>
            </a:r>
            <a:r>
              <a:rPr lang="en-US" altLang="zh-CN" sz="2800" dirty="0"/>
              <a:t>. When data is transmitted and received, the data is only carried out in the same group. Other hosts that do not join the group cannot send and receive corresponding data.</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a:t>
            </a:r>
            <a:r>
              <a:rPr lang="en-US" altLang="zh-CN" dirty="0"/>
              <a:t>Broadcast</a:t>
            </a:r>
            <a:endParaRPr lang="zh-CN" altLang="en-US" dirty="0"/>
          </a:p>
        </p:txBody>
      </p:sp>
      <p:sp>
        <p:nvSpPr>
          <p:cNvPr id="2" name="矩形 1"/>
          <p:cNvSpPr/>
          <p:nvPr/>
        </p:nvSpPr>
        <p:spPr>
          <a:xfrm>
            <a:off x="395605" y="2060575"/>
            <a:ext cx="8191500" cy="1568450"/>
          </a:xfrm>
          <a:prstGeom prst="rect">
            <a:avLst/>
          </a:prstGeom>
        </p:spPr>
        <p:txBody>
          <a:bodyPr wrap="square">
            <a:spAutoFit/>
          </a:bodyPr>
          <a:lstStyle/>
          <a:p>
            <a:r>
              <a:rPr lang="en-US" altLang="zh-CN" sz="2400" b="1" dirty="0"/>
              <a:t>Code</a:t>
            </a:r>
            <a:r>
              <a:rPr lang="zh-CN" altLang="en-US" sz="2400" b="1" dirty="0"/>
              <a:t> </a:t>
            </a:r>
            <a:r>
              <a:rPr lang="en-US" altLang="zh-CN" sz="2400" b="1" dirty="0"/>
              <a:t>2-4</a:t>
            </a:r>
            <a:r>
              <a:rPr lang="zh-CN" altLang="en-US" sz="2400" b="1" dirty="0"/>
              <a:t>：</a:t>
            </a:r>
            <a:endParaRPr lang="en-US" altLang="zh-CN" sz="2400" b="1" dirty="0"/>
          </a:p>
          <a:p>
            <a:endParaRPr lang="en-US" sz="2400" b="1" dirty="0"/>
          </a:p>
          <a:p>
            <a:r>
              <a:rPr lang="en-US" sz="2400" b="1" dirty="0"/>
              <a:t>        </a:t>
            </a:r>
            <a:r>
              <a:rPr lang="en-US" altLang="zh-CN" sz="2400" b="1" dirty="0"/>
              <a:t>UDP client and server for broadcast messages on a local LAN.</a:t>
            </a:r>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a:t>
            </a:r>
            <a:r>
              <a:rPr lang="en-US" altLang="zh-CN" dirty="0"/>
              <a:t>Broadcast</a:t>
            </a:r>
            <a:endParaRPr lang="zh-CN" altLang="en-US" dirty="0"/>
          </a:p>
        </p:txBody>
      </p:sp>
      <p:sp>
        <p:nvSpPr>
          <p:cNvPr id="2" name="矩形 1"/>
          <p:cNvSpPr/>
          <p:nvPr/>
        </p:nvSpPr>
        <p:spPr>
          <a:xfrm>
            <a:off x="274320" y="1536065"/>
            <a:ext cx="8552815" cy="4154170"/>
          </a:xfrm>
          <a:prstGeom prst="rect">
            <a:avLst/>
          </a:prstGeom>
        </p:spPr>
        <p:txBody>
          <a:bodyPr wrap="square">
            <a:spAutoFit/>
          </a:bodyPr>
          <a:lstStyle/>
          <a:p>
            <a:r>
              <a:rPr lang="en-US" altLang="zh-CN" sz="2400" b="1" dirty="0"/>
              <a:t>When</a:t>
            </a:r>
            <a:r>
              <a:rPr lang="zh-CN" altLang="en-US" sz="2400" b="1" dirty="0"/>
              <a:t> </a:t>
            </a:r>
            <a:r>
              <a:rPr lang="en-US" altLang="zh-CN" sz="2400" b="1" dirty="0"/>
              <a:t>to</a:t>
            </a:r>
            <a:r>
              <a:rPr lang="zh-CN" altLang="en-US" sz="2400" b="1" dirty="0"/>
              <a:t> </a:t>
            </a:r>
            <a:r>
              <a:rPr lang="en-US" altLang="zh-CN" sz="2400" b="1" dirty="0"/>
              <a:t>use</a:t>
            </a:r>
            <a:r>
              <a:rPr lang="zh-CN" altLang="en-US" sz="2400" b="1" dirty="0"/>
              <a:t> </a:t>
            </a:r>
            <a:r>
              <a:rPr lang="en-US" altLang="zh-CN" sz="2400" b="1" dirty="0"/>
              <a:t>UDP?</a:t>
            </a:r>
            <a:endParaRPr lang="en-US" altLang="zh-CN" sz="2400" b="1" dirty="0"/>
          </a:p>
          <a:p>
            <a:endParaRPr lang="en-US" altLang="zh-CN" sz="2400" b="1" dirty="0"/>
          </a:p>
          <a:p>
            <a:endParaRPr lang="en-US" sz="2400" b="1" dirty="0"/>
          </a:p>
          <a:p>
            <a:pPr marL="342900" indent="-342900">
              <a:buFont typeface="Wingdings" panose="05000000000000000000" pitchFamily="2" charset="2"/>
              <a:buChar char="Ø"/>
            </a:pPr>
            <a:r>
              <a:rPr lang="en-US" altLang="zh-CN" sz="2400" b="1" dirty="0"/>
              <a:t>To implement a protocol that already uses UDP.</a:t>
            </a:r>
            <a:endParaRPr lang="en-US" altLang="zh-CN" sz="2400" b="1" dirty="0"/>
          </a:p>
          <a:p>
            <a:pPr marL="342900" indent="-342900">
              <a:buFont typeface="Wingdings" panose="05000000000000000000" pitchFamily="2" charset="2"/>
              <a:buChar char="Ø"/>
            </a:pPr>
            <a:endParaRPr lang="en-US" altLang="zh-CN" sz="2400" b="1" dirty="0"/>
          </a:p>
          <a:p>
            <a:pPr marL="342900" indent="-342900">
              <a:buFont typeface="Wingdings" panose="05000000000000000000" pitchFamily="2" charset="2"/>
              <a:buChar char="Ø"/>
            </a:pPr>
            <a:r>
              <a:rPr lang="en-US" altLang="zh-CN" sz="2400" b="1" dirty="0"/>
              <a:t>Design a time-critical media stream.</a:t>
            </a:r>
            <a:endParaRPr lang="en-US" altLang="zh-CN" sz="2400" b="1" dirty="0"/>
          </a:p>
          <a:p>
            <a:pPr marL="342900" indent="-342900">
              <a:buFont typeface="Wingdings" panose="05000000000000000000" pitchFamily="2" charset="2"/>
              <a:buChar char="Ø"/>
            </a:pPr>
            <a:endParaRPr lang="en-US" altLang="zh-CN" sz="2400" b="1" dirty="0"/>
          </a:p>
          <a:p>
            <a:pPr marL="342900" indent="-342900">
              <a:buFont typeface="Wingdings" panose="05000000000000000000" pitchFamily="2" charset="2"/>
              <a:buChar char="Ø"/>
            </a:pPr>
            <a:r>
              <a:rPr lang="en-US" altLang="zh-CN" sz="2400" b="1" dirty="0"/>
              <a:t>To design an application that is suitable for LAN subnet multicast.</a:t>
            </a:r>
            <a:endParaRPr lang="en-US" altLang="zh-CN" sz="2400" b="1" dirty="0"/>
          </a:p>
          <a:p>
            <a:pPr marL="342900" indent="-342900">
              <a:buFont typeface="Wingdings" panose="05000000000000000000" pitchFamily="2" charset="2"/>
              <a:buChar char="Ø"/>
            </a:pPr>
            <a:endParaRPr lang="en-US" altLang="zh-CN" sz="2400" b="1" dirty="0"/>
          </a:p>
          <a:p>
            <a:pPr marL="342900" indent="-342900">
              <a:buFont typeface="Wingdings" panose="05000000000000000000" pitchFamily="2" charset="2"/>
              <a:buChar char="Ø"/>
            </a:pPr>
            <a:r>
              <a:rPr lang="en-US" altLang="zh-CN" sz="2400" b="1" dirty="0"/>
              <a:t>Save</a:t>
            </a:r>
            <a:r>
              <a:rPr lang="zh-CN" altLang="en-US" sz="2400" b="1" dirty="0"/>
              <a:t> </a:t>
            </a:r>
            <a:r>
              <a:rPr lang="en-US" altLang="zh-CN" sz="2400" b="1" dirty="0"/>
              <a:t>limited</a:t>
            </a:r>
            <a:r>
              <a:rPr lang="zh-CN" altLang="en-US" sz="2400" b="1" dirty="0"/>
              <a:t> </a:t>
            </a:r>
            <a:r>
              <a:rPr lang="en-US" altLang="zh-CN" sz="2400" b="1" dirty="0"/>
              <a:t>energy</a:t>
            </a:r>
            <a:r>
              <a:rPr lang="zh-CN" altLang="en-US" sz="2400" b="1" dirty="0"/>
              <a:t> </a:t>
            </a:r>
            <a:r>
              <a:rPr lang="en-US" altLang="zh-CN" sz="2400" b="1" dirty="0"/>
              <a:t>of</a:t>
            </a:r>
            <a:r>
              <a:rPr lang="zh-CN" altLang="en-US" sz="2400" b="1" dirty="0"/>
              <a:t> </a:t>
            </a:r>
            <a:r>
              <a:rPr lang="en-US" altLang="zh-CN" sz="2400" b="1" dirty="0"/>
              <a:t>a</a:t>
            </a:r>
            <a:r>
              <a:rPr lang="zh-CN" altLang="en-US" sz="2400" b="1" dirty="0"/>
              <a:t> </a:t>
            </a:r>
            <a:r>
              <a:rPr lang="en-US" altLang="zh-CN" sz="2400" b="1" dirty="0"/>
              <a:t>device.</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2.0 Transport layer protocol</a:t>
            </a:r>
            <a:endParaRPr lang="zh-CN" altLang="en-US" dirty="0"/>
          </a:p>
        </p:txBody>
      </p:sp>
      <p:sp>
        <p:nvSpPr>
          <p:cNvPr id="50" name="矩形 8194"/>
          <p:cNvSpPr>
            <a:spLocks noChangeArrowheads="1"/>
          </p:cNvSpPr>
          <p:nvPr/>
        </p:nvSpPr>
        <p:spPr bwMode="auto">
          <a:xfrm>
            <a:off x="346075" y="5780088"/>
            <a:ext cx="3255963" cy="606425"/>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a:latin typeface="Tahoma" panose="020B0804030504040204" pitchFamily="34" charset="0"/>
              </a:rPr>
              <a:t>Link Layer</a:t>
            </a:r>
            <a:endParaRPr lang="en-US" sz="1800" b="1">
              <a:latin typeface="Tahoma" panose="020B0804030504040204" pitchFamily="34" charset="0"/>
            </a:endParaRPr>
          </a:p>
        </p:txBody>
      </p:sp>
      <p:sp>
        <p:nvSpPr>
          <p:cNvPr id="51" name="矩形 8195"/>
          <p:cNvSpPr>
            <a:spLocks noChangeArrowheads="1"/>
          </p:cNvSpPr>
          <p:nvPr/>
        </p:nvSpPr>
        <p:spPr bwMode="auto">
          <a:xfrm>
            <a:off x="346075" y="2863850"/>
            <a:ext cx="3255963" cy="606425"/>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zh-CN" altLang="en-US" sz="1800" b="1">
                <a:latin typeface="Tahoma" panose="020B0804030504040204" pitchFamily="34" charset="0"/>
              </a:rPr>
              <a:t> </a:t>
            </a:r>
            <a:r>
              <a:rPr lang="en-US" sz="1800" b="1">
                <a:latin typeface="Tahoma" panose="020B0804030504040204" pitchFamily="34" charset="0"/>
              </a:rPr>
              <a:t>Transport Layer</a:t>
            </a:r>
            <a:endParaRPr lang="en-US" sz="1800" b="1">
              <a:latin typeface="Tahoma" panose="020B0804030504040204" pitchFamily="34" charset="0"/>
            </a:endParaRPr>
          </a:p>
        </p:txBody>
      </p:sp>
      <p:sp>
        <p:nvSpPr>
          <p:cNvPr id="52" name="矩形 8196"/>
          <p:cNvSpPr>
            <a:spLocks noChangeArrowheads="1"/>
          </p:cNvSpPr>
          <p:nvPr/>
        </p:nvSpPr>
        <p:spPr bwMode="auto">
          <a:xfrm>
            <a:off x="346075" y="4379913"/>
            <a:ext cx="3255963" cy="604837"/>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dirty="0">
                <a:latin typeface="Tahoma" panose="020B0804030504040204" pitchFamily="34" charset="0"/>
              </a:rPr>
              <a:t>Network Layer</a:t>
            </a:r>
            <a:endParaRPr lang="en-US" sz="1800" b="1" dirty="0">
              <a:latin typeface="Tahoma" panose="020B0804030504040204" pitchFamily="34" charset="0"/>
            </a:endParaRPr>
          </a:p>
        </p:txBody>
      </p:sp>
      <p:sp>
        <p:nvSpPr>
          <p:cNvPr id="53" name="矩形 8197"/>
          <p:cNvSpPr>
            <a:spLocks noChangeArrowheads="1"/>
          </p:cNvSpPr>
          <p:nvPr/>
        </p:nvSpPr>
        <p:spPr bwMode="auto">
          <a:xfrm>
            <a:off x="346075" y="1419225"/>
            <a:ext cx="3255963" cy="604838"/>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dirty="0">
                <a:latin typeface="Tahoma" panose="020B0804030504040204" pitchFamily="34" charset="0"/>
              </a:rPr>
              <a:t>Application Layer</a:t>
            </a:r>
            <a:endParaRPr lang="en-US" sz="1800" b="1" dirty="0">
              <a:latin typeface="Tahoma" panose="020B0804030504040204" pitchFamily="34" charset="0"/>
            </a:endParaRPr>
          </a:p>
        </p:txBody>
      </p:sp>
      <p:sp>
        <p:nvSpPr>
          <p:cNvPr id="54" name="直接连接符 8198"/>
          <p:cNvSpPr>
            <a:spLocks noChangeShapeType="1"/>
          </p:cNvSpPr>
          <p:nvPr/>
        </p:nvSpPr>
        <p:spPr bwMode="auto">
          <a:xfrm>
            <a:off x="1939925" y="2017713"/>
            <a:ext cx="0" cy="87312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5" name="直接连接符 8199"/>
          <p:cNvSpPr>
            <a:spLocks noChangeShapeType="1"/>
          </p:cNvSpPr>
          <p:nvPr/>
        </p:nvSpPr>
        <p:spPr bwMode="auto">
          <a:xfrm>
            <a:off x="1939925" y="4975225"/>
            <a:ext cx="0" cy="84772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6" name="直接连接符 8200"/>
          <p:cNvSpPr>
            <a:spLocks noChangeShapeType="1"/>
          </p:cNvSpPr>
          <p:nvPr/>
        </p:nvSpPr>
        <p:spPr bwMode="auto">
          <a:xfrm>
            <a:off x="1939925" y="3429000"/>
            <a:ext cx="0" cy="941388"/>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57" name="组合 56"/>
          <p:cNvGrpSpPr/>
          <p:nvPr/>
        </p:nvGrpSpPr>
        <p:grpSpPr bwMode="auto">
          <a:xfrm>
            <a:off x="3602038" y="1344613"/>
            <a:ext cx="5264150" cy="5033962"/>
            <a:chOff x="0" y="0"/>
            <a:chExt cx="3648" cy="3594"/>
          </a:xfrm>
        </p:grpSpPr>
        <p:sp>
          <p:nvSpPr>
            <p:cNvPr id="58" name="矩形 8202"/>
            <p:cNvSpPr>
              <a:spLocks noChangeArrowheads="1"/>
            </p:cNvSpPr>
            <p:nvPr/>
          </p:nvSpPr>
          <p:spPr bwMode="auto">
            <a:xfrm>
              <a:off x="1392" y="3162"/>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a:latin typeface="Tahoma" panose="020B0804030504040204" pitchFamily="34" charset="0"/>
                </a:rPr>
                <a:t>Link Layer</a:t>
              </a:r>
              <a:endParaRPr lang="en-US" sz="1800" b="1">
                <a:latin typeface="Tahoma" panose="020B0804030504040204" pitchFamily="34" charset="0"/>
              </a:endParaRPr>
            </a:p>
          </p:txBody>
        </p:sp>
        <p:sp>
          <p:nvSpPr>
            <p:cNvPr id="59" name="矩形 8203"/>
            <p:cNvSpPr>
              <a:spLocks noChangeArrowheads="1"/>
            </p:cNvSpPr>
            <p:nvPr/>
          </p:nvSpPr>
          <p:spPr bwMode="auto">
            <a:xfrm>
              <a:off x="1392" y="1080"/>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zh-CN" altLang="en-US" sz="1800" b="1">
                  <a:latin typeface="Tahoma" panose="020B0804030504040204" pitchFamily="34" charset="0"/>
                </a:rPr>
                <a:t> </a:t>
              </a:r>
              <a:r>
                <a:rPr lang="en-US" sz="1800" b="1">
                  <a:latin typeface="Tahoma" panose="020B0804030504040204" pitchFamily="34" charset="0"/>
                </a:rPr>
                <a:t>Transport Layer</a:t>
              </a:r>
              <a:endParaRPr lang="en-US" sz="1800" b="1">
                <a:latin typeface="Tahoma" panose="020B0804030504040204" pitchFamily="34" charset="0"/>
              </a:endParaRPr>
            </a:p>
          </p:txBody>
        </p:sp>
        <p:sp>
          <p:nvSpPr>
            <p:cNvPr id="60" name="矩形 8204"/>
            <p:cNvSpPr>
              <a:spLocks noChangeArrowheads="1"/>
            </p:cNvSpPr>
            <p:nvPr/>
          </p:nvSpPr>
          <p:spPr bwMode="auto">
            <a:xfrm>
              <a:off x="1392" y="2162"/>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dirty="0">
                  <a:latin typeface="Tahoma" panose="020B0804030504040204" pitchFamily="34" charset="0"/>
                </a:rPr>
                <a:t>Network Layer</a:t>
              </a:r>
              <a:endParaRPr lang="en-US" sz="1800" b="1" dirty="0">
                <a:latin typeface="Tahoma" panose="020B0804030504040204" pitchFamily="34" charset="0"/>
              </a:endParaRPr>
            </a:p>
          </p:txBody>
        </p:sp>
        <p:sp>
          <p:nvSpPr>
            <p:cNvPr id="61" name="矩形 8205"/>
            <p:cNvSpPr>
              <a:spLocks noChangeArrowheads="1"/>
            </p:cNvSpPr>
            <p:nvPr/>
          </p:nvSpPr>
          <p:spPr bwMode="auto">
            <a:xfrm>
              <a:off x="1392" y="48"/>
              <a:ext cx="2256" cy="432"/>
            </a:xfrm>
            <a:prstGeom prst="rect">
              <a:avLst/>
            </a:prstGeom>
            <a:solidFill>
              <a:srgbClr val="CC9900"/>
            </a:solidFill>
            <a:ln w="9525">
              <a:solidFill>
                <a:schemeClr val="tx1"/>
              </a:solidFill>
              <a:miter lim="800000"/>
            </a:ln>
          </p:spPr>
          <p:txBody>
            <a:bodyPr wrap="none" lIns="82058" tIns="41029" rIns="82058" bIns="41029" anchor="ctr"/>
            <a:lstStyle/>
            <a:p>
              <a:pPr algn="ctr" defTabSz="820420"/>
              <a:r>
                <a:rPr lang="en-US" sz="1800" b="1">
                  <a:latin typeface="Tahoma" panose="020B0804030504040204" pitchFamily="34" charset="0"/>
                </a:rPr>
                <a:t>Application Layer</a:t>
              </a:r>
              <a:endParaRPr lang="en-US" sz="1800" b="1">
                <a:latin typeface="Tahoma" panose="020B0804030504040204" pitchFamily="34" charset="0"/>
              </a:endParaRPr>
            </a:p>
          </p:txBody>
        </p:sp>
        <p:sp>
          <p:nvSpPr>
            <p:cNvPr id="62" name="直接连接符 8206"/>
            <p:cNvSpPr>
              <a:spLocks noChangeShapeType="1"/>
            </p:cNvSpPr>
            <p:nvPr/>
          </p:nvSpPr>
          <p:spPr bwMode="auto">
            <a:xfrm>
              <a:off x="2496" y="475"/>
              <a:ext cx="0" cy="624"/>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3" name="直接连接符 8207"/>
            <p:cNvSpPr>
              <a:spLocks noChangeShapeType="1"/>
            </p:cNvSpPr>
            <p:nvPr/>
          </p:nvSpPr>
          <p:spPr bwMode="auto">
            <a:xfrm>
              <a:off x="2496" y="2587"/>
              <a:ext cx="0" cy="60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 name="直接连接符 8208"/>
            <p:cNvSpPr>
              <a:spLocks noChangeShapeType="1"/>
            </p:cNvSpPr>
            <p:nvPr/>
          </p:nvSpPr>
          <p:spPr bwMode="auto">
            <a:xfrm>
              <a:off x="2496" y="1483"/>
              <a:ext cx="0" cy="672"/>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 name="直接连接符 8209"/>
            <p:cNvSpPr>
              <a:spLocks noChangeShapeType="1"/>
            </p:cNvSpPr>
            <p:nvPr/>
          </p:nvSpPr>
          <p:spPr bwMode="auto">
            <a:xfrm>
              <a:off x="0" y="2400"/>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6" name="直接连接符 8210"/>
            <p:cNvSpPr>
              <a:spLocks noChangeShapeType="1"/>
            </p:cNvSpPr>
            <p:nvPr/>
          </p:nvSpPr>
          <p:spPr bwMode="auto">
            <a:xfrm>
              <a:off x="0" y="288"/>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 name="直接连接符 8211"/>
            <p:cNvSpPr>
              <a:spLocks noChangeShapeType="1"/>
            </p:cNvSpPr>
            <p:nvPr/>
          </p:nvSpPr>
          <p:spPr bwMode="auto">
            <a:xfrm>
              <a:off x="0" y="1296"/>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8" name="直接连接符 8212"/>
            <p:cNvSpPr>
              <a:spLocks noChangeShapeType="1"/>
            </p:cNvSpPr>
            <p:nvPr/>
          </p:nvSpPr>
          <p:spPr bwMode="auto">
            <a:xfrm>
              <a:off x="0" y="3408"/>
              <a:ext cx="1392"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9" name="文本框 8213"/>
            <p:cNvSpPr txBox="1">
              <a:spLocks noChangeArrowheads="1"/>
            </p:cNvSpPr>
            <p:nvPr/>
          </p:nvSpPr>
          <p:spPr bwMode="auto">
            <a:xfrm>
              <a:off x="288" y="3120"/>
              <a:ext cx="8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2200">
                  <a:latin typeface="Tahoma" panose="020B0804030504040204" pitchFamily="34" charset="0"/>
                </a:rPr>
                <a:t>Ethernet</a:t>
              </a:r>
              <a:endParaRPr lang="en-US" sz="2200">
                <a:latin typeface="Tahoma" panose="020B0804030504040204" pitchFamily="34" charset="0"/>
              </a:endParaRPr>
            </a:p>
          </p:txBody>
        </p:sp>
        <p:sp>
          <p:nvSpPr>
            <p:cNvPr id="70" name="文本框 8214"/>
            <p:cNvSpPr txBox="1">
              <a:spLocks noChangeArrowheads="1"/>
            </p:cNvSpPr>
            <p:nvPr/>
          </p:nvSpPr>
          <p:spPr bwMode="auto">
            <a:xfrm>
              <a:off x="315" y="0"/>
              <a:ext cx="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2200">
                  <a:latin typeface="Tahoma" panose="020B0804030504040204" pitchFamily="34" charset="0"/>
                </a:rPr>
                <a:t>e.g. ftp</a:t>
              </a:r>
              <a:endParaRPr lang="en-US" sz="2200">
                <a:latin typeface="Tahoma" panose="020B0804030504040204" pitchFamily="34" charset="0"/>
              </a:endParaRPr>
            </a:p>
          </p:txBody>
        </p:sp>
        <p:sp>
          <p:nvSpPr>
            <p:cNvPr id="71" name="文本框 8215"/>
            <p:cNvSpPr txBox="1">
              <a:spLocks noChangeArrowheads="1"/>
            </p:cNvSpPr>
            <p:nvPr/>
          </p:nvSpPr>
          <p:spPr bwMode="auto">
            <a:xfrm>
              <a:off x="68" y="1023"/>
              <a:ext cx="1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2200">
                  <a:latin typeface="Tahoma" panose="020B0804030504040204" pitchFamily="34" charset="0"/>
                </a:rPr>
                <a:t>e.g. TCP, UDP</a:t>
              </a:r>
              <a:endParaRPr lang="en-US" sz="2200">
                <a:latin typeface="Tahoma" panose="020B0804030504040204" pitchFamily="34" charset="0"/>
              </a:endParaRPr>
            </a:p>
          </p:txBody>
        </p:sp>
        <p:sp>
          <p:nvSpPr>
            <p:cNvPr id="72" name="文本框 8216"/>
            <p:cNvSpPr txBox="1">
              <a:spLocks noChangeArrowheads="1"/>
            </p:cNvSpPr>
            <p:nvPr/>
          </p:nvSpPr>
          <p:spPr bwMode="auto">
            <a:xfrm>
              <a:off x="336" y="2112"/>
              <a:ext cx="6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420">
                <a:defRPr sz="2400">
                  <a:solidFill>
                    <a:schemeClr val="tx1"/>
                  </a:solidFill>
                  <a:latin typeface="Times New Roman" panose="02020603050405020304" pitchFamily="18" charset="0"/>
                  <a:ea typeface="SimSun" pitchFamily="2" charset="-122"/>
                </a:defRPr>
              </a:lvl1pPr>
              <a:lvl2pPr defTabSz="820420">
                <a:defRPr sz="2400">
                  <a:solidFill>
                    <a:schemeClr val="tx1"/>
                  </a:solidFill>
                  <a:latin typeface="Times New Roman" panose="02020603050405020304" pitchFamily="18" charset="0"/>
                  <a:ea typeface="SimSun" pitchFamily="2" charset="-122"/>
                </a:defRPr>
              </a:lvl2pPr>
              <a:lvl3pPr defTabSz="820420">
                <a:defRPr sz="2400">
                  <a:solidFill>
                    <a:schemeClr val="tx1"/>
                  </a:solidFill>
                  <a:latin typeface="Times New Roman" panose="02020603050405020304" pitchFamily="18" charset="0"/>
                  <a:ea typeface="SimSun" pitchFamily="2" charset="-122"/>
                </a:defRPr>
              </a:lvl3pPr>
              <a:lvl4pPr defTabSz="820420">
                <a:defRPr sz="2400">
                  <a:solidFill>
                    <a:schemeClr val="tx1"/>
                  </a:solidFill>
                  <a:latin typeface="Times New Roman" panose="02020603050405020304" pitchFamily="18" charset="0"/>
                  <a:ea typeface="SimSun" pitchFamily="2" charset="-122"/>
                </a:defRPr>
              </a:lvl4pPr>
              <a:lvl5pPr defTabSz="820420">
                <a:defRPr sz="2400">
                  <a:solidFill>
                    <a:schemeClr val="tx1"/>
                  </a:solidFill>
                  <a:latin typeface="Times New Roman" panose="02020603050405020304" pitchFamily="18" charset="0"/>
                  <a:ea typeface="SimSun" pitchFamily="2" charset="-122"/>
                </a:defRPr>
              </a:lvl5pPr>
              <a:lvl6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6pPr>
              <a:lvl7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7pPr>
              <a:lvl8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8pPr>
              <a:lvl9pPr defTabSz="820420" fontAlgn="base">
                <a:spcBef>
                  <a:spcPct val="0"/>
                </a:spcBef>
                <a:spcAft>
                  <a:spcPct val="0"/>
                </a:spcAft>
                <a:buFont typeface="Arial" panose="020B0604020202090204" pitchFamily="34" charset="0"/>
                <a:defRPr sz="2400">
                  <a:solidFill>
                    <a:schemeClr val="tx1"/>
                  </a:solidFill>
                  <a:latin typeface="Times New Roman" panose="02020603050405020304" pitchFamily="18" charset="0"/>
                  <a:ea typeface="SimSun" pitchFamily="2" charset="-122"/>
                </a:defRPr>
              </a:lvl9pPr>
            </a:lstStyle>
            <a:p>
              <a:r>
                <a:rPr lang="en-US" sz="2200" dirty="0">
                  <a:latin typeface="Tahoma" panose="020B0804030504040204" pitchFamily="34" charset="0"/>
                </a:rPr>
                <a:t>e.g. IP</a:t>
              </a:r>
              <a:endParaRPr lang="en-US" sz="2200" dirty="0">
                <a:latin typeface="Tahoma" panose="020B08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2.0 Transport layer protocol</a:t>
            </a:r>
            <a:endParaRPr lang="zh-CN" altLang="en-US" dirty="0"/>
          </a:p>
        </p:txBody>
      </p:sp>
      <p:sp>
        <p:nvSpPr>
          <p:cNvPr id="26" name="Rectangle 3"/>
          <p:cNvSpPr txBox="1">
            <a:spLocks noChangeArrowheads="1"/>
          </p:cNvSpPr>
          <p:nvPr/>
        </p:nvSpPr>
        <p:spPr>
          <a:xfrm>
            <a:off x="467430" y="1274605"/>
            <a:ext cx="8281150" cy="45307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Clr>
                <a:schemeClr val="accent1"/>
              </a:buClr>
              <a:buFont typeface="Wingdings" panose="05000000000000000000" pitchFamily="2" charset="2"/>
              <a:buNone/>
            </a:pPr>
            <a:endParaRPr lang="en-US" altLang="zh-CN" sz="2400" b="1" dirty="0"/>
          </a:p>
          <a:p>
            <a:pPr marL="100330" indent="-6350">
              <a:buClr>
                <a:schemeClr val="accent1"/>
              </a:buClr>
              <a:buFont typeface="Wingdings" panose="05000000000000000000" pitchFamily="2" charset="2"/>
              <a:buNone/>
            </a:pPr>
            <a:r>
              <a:rPr lang="en-US" altLang="zh-CN" sz="2400" dirty="0"/>
              <a:t>Transport layer protocol: support packet transmission to the correct machine</a:t>
            </a:r>
            <a:endParaRPr lang="en-US" altLang="zh-CN" sz="2400" dirty="0"/>
          </a:p>
          <a:p>
            <a:pPr marL="100330" indent="-6350">
              <a:buClr>
                <a:schemeClr val="accent1"/>
              </a:buClr>
              <a:buFont typeface="Wingdings" panose="05000000000000000000" pitchFamily="2" charset="2"/>
              <a:buNone/>
            </a:pPr>
            <a:r>
              <a:rPr lang="en-US" altLang="zh-CN" sz="2400" dirty="0">
                <a:hlinkClick r:id="rId1"/>
              </a:rPr>
              <a:t>https://www.jianshu.com/p/387018d663ad</a:t>
            </a:r>
            <a:endParaRPr lang="en-US" altLang="zh-CN" sz="2400" dirty="0"/>
          </a:p>
          <a:p>
            <a:pPr marL="100330" indent="-6350">
              <a:buClr>
                <a:schemeClr val="accent1"/>
              </a:buClr>
              <a:buFont typeface="Wingdings" panose="05000000000000000000" pitchFamily="2" charset="2"/>
              <a:buNone/>
            </a:pPr>
            <a:endParaRPr lang="en-US" altLang="zh-CN" sz="2400" dirty="0"/>
          </a:p>
          <a:p>
            <a:pPr marL="100330" indent="-6350">
              <a:buClr>
                <a:schemeClr val="accent1"/>
              </a:buClr>
              <a:buFont typeface="Wingdings" panose="05000000000000000000" pitchFamily="2" charset="2"/>
              <a:buNone/>
            </a:pPr>
            <a:r>
              <a:rPr lang="en-US" altLang="zh-CN" sz="2400" dirty="0">
                <a:solidFill>
                  <a:schemeClr val="accent1"/>
                </a:solidFill>
              </a:rPr>
              <a:t>Q: What should I do if two applications want to maintain a single session?</a:t>
            </a:r>
            <a:endParaRPr lang="en-US" altLang="zh-CN" sz="2400" dirty="0">
              <a:solidFill>
                <a:schemeClr val="accent1"/>
              </a:solidFill>
            </a:endParaRPr>
          </a:p>
          <a:p>
            <a:pPr marL="100330" indent="-6350">
              <a:buClr>
                <a:schemeClr val="accent1"/>
              </a:buClr>
              <a:buFont typeface="Wingdings" panose="05000000000000000000" pitchFamily="2" charset="2"/>
              <a:buNone/>
            </a:pPr>
            <a:r>
              <a:rPr lang="en-US" altLang="zh-CN" sz="2400" dirty="0">
                <a:solidFill>
                  <a:schemeClr val="accent1"/>
                </a:solidFill>
              </a:rPr>
              <a:t>A: The protocol above the IP layer requires two additional features:</a:t>
            </a:r>
            <a:endParaRPr lang="en-US" altLang="zh-CN" sz="2400" dirty="0"/>
          </a:p>
          <a:p>
            <a:pPr marL="436880">
              <a:buClr>
                <a:schemeClr val="accent1"/>
              </a:buClr>
              <a:buFont typeface="Wingdings" panose="05000000000000000000" pitchFamily="2" charset="2"/>
              <a:buChar char="Ø"/>
            </a:pPr>
            <a:r>
              <a:rPr lang="en-US" altLang="zh-CN" sz="2400" dirty="0"/>
              <a:t>Multiplexing</a:t>
            </a:r>
            <a:endParaRPr lang="en-US" altLang="zh-CN" sz="2400" dirty="0"/>
          </a:p>
          <a:p>
            <a:pPr marL="436880">
              <a:buClr>
                <a:schemeClr val="accent1"/>
              </a:buClr>
              <a:buFont typeface="Wingdings" panose="05000000000000000000" pitchFamily="2" charset="2"/>
              <a:buChar char="Ø"/>
            </a:pPr>
            <a:r>
              <a:rPr lang="en-US" altLang="zh-CN" sz="2400" dirty="0"/>
              <a:t>Reliable transmission</a:t>
            </a:r>
            <a:endParaRPr lang="en-US" altLang="zh-CN" sz="2400" dirty="0"/>
          </a:p>
          <a:p>
            <a:pPr>
              <a:buFont typeface="Wingdings" panose="05000000000000000000" pitchFamily="2" charset="2"/>
              <a:buNone/>
            </a:pPr>
            <a:endParaRPr lang="zh-CN" alt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 Transport layer protocol</a:t>
            </a:r>
            <a:endParaRPr lang="zh-CN" altLang="en-US" dirty="0"/>
          </a:p>
        </p:txBody>
      </p:sp>
      <p:sp>
        <p:nvSpPr>
          <p:cNvPr id="69" name="圆角矩形 68"/>
          <p:cNvSpPr/>
          <p:nvPr/>
        </p:nvSpPr>
        <p:spPr>
          <a:xfrm>
            <a:off x="4380890" y="1412720"/>
            <a:ext cx="3816000" cy="129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7005" lvl="0" algn="ctr" defTabSz="1200150">
              <a:lnSpc>
                <a:spcPct val="90000"/>
              </a:lnSpc>
              <a:spcBef>
                <a:spcPct val="0"/>
              </a:spcBef>
              <a:spcAft>
                <a:spcPct val="35000"/>
              </a:spcAft>
            </a:pPr>
            <a:r>
              <a:rPr lang="en-US" altLang="zh-CN" sz="2800" b="1" dirty="0"/>
              <a:t>User datagram protocol</a:t>
            </a:r>
            <a:endParaRPr lang="en-US" altLang="zh-CN" sz="2800" b="1" dirty="0"/>
          </a:p>
          <a:p>
            <a:pPr marL="167005" lvl="0" algn="ctr" defTabSz="1200150">
              <a:lnSpc>
                <a:spcPct val="90000"/>
              </a:lnSpc>
              <a:spcBef>
                <a:spcPct val="0"/>
              </a:spcBef>
              <a:spcAft>
                <a:spcPct val="35000"/>
              </a:spcAft>
            </a:pPr>
            <a:r>
              <a:rPr lang="zh-CN" altLang="en-US" sz="2800" b="1" dirty="0"/>
              <a:t>（</a:t>
            </a:r>
            <a:r>
              <a:rPr lang="en-US" altLang="zh-CN" sz="2800" b="1" dirty="0"/>
              <a:t>UDP</a:t>
            </a:r>
            <a:r>
              <a:rPr lang="zh-CN" altLang="en-US" sz="2800" b="1" dirty="0"/>
              <a:t>）</a:t>
            </a:r>
            <a:endParaRPr lang="en-US" altLang="zh-CN" sz="2800" b="1" dirty="0"/>
          </a:p>
        </p:txBody>
      </p:sp>
      <p:sp>
        <p:nvSpPr>
          <p:cNvPr id="70" name="圆角矩形 69"/>
          <p:cNvSpPr/>
          <p:nvPr/>
        </p:nvSpPr>
        <p:spPr>
          <a:xfrm>
            <a:off x="4428510" y="3328265"/>
            <a:ext cx="3816000" cy="129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Transmission control protocol</a:t>
            </a:r>
            <a:endParaRPr lang="en-US" altLang="zh-CN" sz="2800" b="1" dirty="0"/>
          </a:p>
          <a:p>
            <a:pPr algn="ctr"/>
            <a:r>
              <a:rPr lang="zh-CN" altLang="en-US" sz="2800" b="1" dirty="0"/>
              <a:t>（</a:t>
            </a:r>
            <a:r>
              <a:rPr lang="en-US" altLang="zh-CN" sz="2800" b="1" dirty="0"/>
              <a:t>TCP</a:t>
            </a:r>
            <a:r>
              <a:rPr lang="zh-CN" altLang="en-US" sz="2800" b="1" dirty="0"/>
              <a:t>）</a:t>
            </a:r>
            <a:endParaRPr lang="zh-CN" altLang="en-US" sz="2800" b="1" dirty="0"/>
          </a:p>
        </p:txBody>
      </p:sp>
      <p:sp>
        <p:nvSpPr>
          <p:cNvPr id="71" name="椭圆 70"/>
          <p:cNvSpPr/>
          <p:nvPr/>
        </p:nvSpPr>
        <p:spPr>
          <a:xfrm>
            <a:off x="291664" y="2079095"/>
            <a:ext cx="2736380" cy="16995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dirty="0"/>
              <a:t>Two important agreements</a:t>
            </a:r>
            <a:endParaRPr lang="zh-CN" altLang="en-US" sz="2800" b="1" dirty="0"/>
          </a:p>
        </p:txBody>
      </p:sp>
      <p:sp>
        <p:nvSpPr>
          <p:cNvPr id="72" name="任意多边形 71"/>
          <p:cNvSpPr/>
          <p:nvPr/>
        </p:nvSpPr>
        <p:spPr>
          <a:xfrm rot="14836408">
            <a:off x="3443708" y="1692861"/>
            <a:ext cx="525168" cy="1338018"/>
          </a:xfrm>
          <a:custGeom>
            <a:avLst/>
            <a:gdLst>
              <a:gd name="connsiteX0" fmla="*/ 0 w 525168"/>
              <a:gd name="connsiteY0" fmla="*/ 288842 h 525168"/>
              <a:gd name="connsiteX1" fmla="*/ 118163 w 525168"/>
              <a:gd name="connsiteY1" fmla="*/ 288842 h 525168"/>
              <a:gd name="connsiteX2" fmla="*/ 118163 w 525168"/>
              <a:gd name="connsiteY2" fmla="*/ 0 h 525168"/>
              <a:gd name="connsiteX3" fmla="*/ 407005 w 525168"/>
              <a:gd name="connsiteY3" fmla="*/ 0 h 525168"/>
              <a:gd name="connsiteX4" fmla="*/ 407005 w 525168"/>
              <a:gd name="connsiteY4" fmla="*/ 288842 h 525168"/>
              <a:gd name="connsiteX5" fmla="*/ 525168 w 525168"/>
              <a:gd name="connsiteY5" fmla="*/ 288842 h 525168"/>
              <a:gd name="connsiteX6" fmla="*/ 262584 w 525168"/>
              <a:gd name="connsiteY6" fmla="*/ 525168 h 525168"/>
              <a:gd name="connsiteX7" fmla="*/ 0 w 525168"/>
              <a:gd name="connsiteY7" fmla="*/ 288842 h 5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168" h="525168">
                <a:moveTo>
                  <a:pt x="0" y="288842"/>
                </a:moveTo>
                <a:lnTo>
                  <a:pt x="118163" y="288842"/>
                </a:lnTo>
                <a:lnTo>
                  <a:pt x="118163" y="0"/>
                </a:lnTo>
                <a:lnTo>
                  <a:pt x="407005" y="0"/>
                </a:lnTo>
                <a:lnTo>
                  <a:pt x="407005" y="288842"/>
                </a:lnTo>
                <a:lnTo>
                  <a:pt x="525168" y="288842"/>
                </a:lnTo>
                <a:lnTo>
                  <a:pt x="262584" y="525168"/>
                </a:lnTo>
                <a:lnTo>
                  <a:pt x="0" y="28884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7373" tIns="29210" rIns="147373" bIns="159189" numCol="1" spcCol="1270" anchor="ctr" anchorCtr="0">
            <a:noAutofit/>
          </a:bodyPr>
          <a:lstStyle/>
          <a:p>
            <a:pPr lvl="0" algn="ctr" defTabSz="1022350">
              <a:lnSpc>
                <a:spcPct val="90000"/>
              </a:lnSpc>
              <a:spcBef>
                <a:spcPct val="0"/>
              </a:spcBef>
              <a:spcAft>
                <a:spcPct val="35000"/>
              </a:spcAft>
            </a:pPr>
            <a:endParaRPr lang="en-US" sz="2300" kern="1200"/>
          </a:p>
        </p:txBody>
      </p:sp>
      <p:sp>
        <p:nvSpPr>
          <p:cNvPr id="73" name="任意多边形 72"/>
          <p:cNvSpPr/>
          <p:nvPr/>
        </p:nvSpPr>
        <p:spPr>
          <a:xfrm rot="18084008">
            <a:off x="3461447" y="2923325"/>
            <a:ext cx="525168" cy="1235853"/>
          </a:xfrm>
          <a:custGeom>
            <a:avLst/>
            <a:gdLst>
              <a:gd name="connsiteX0" fmla="*/ 0 w 525168"/>
              <a:gd name="connsiteY0" fmla="*/ 288842 h 525168"/>
              <a:gd name="connsiteX1" fmla="*/ 118163 w 525168"/>
              <a:gd name="connsiteY1" fmla="*/ 288842 h 525168"/>
              <a:gd name="connsiteX2" fmla="*/ 118163 w 525168"/>
              <a:gd name="connsiteY2" fmla="*/ 0 h 525168"/>
              <a:gd name="connsiteX3" fmla="*/ 407005 w 525168"/>
              <a:gd name="connsiteY3" fmla="*/ 0 h 525168"/>
              <a:gd name="connsiteX4" fmla="*/ 407005 w 525168"/>
              <a:gd name="connsiteY4" fmla="*/ 288842 h 525168"/>
              <a:gd name="connsiteX5" fmla="*/ 525168 w 525168"/>
              <a:gd name="connsiteY5" fmla="*/ 288842 h 525168"/>
              <a:gd name="connsiteX6" fmla="*/ 262584 w 525168"/>
              <a:gd name="connsiteY6" fmla="*/ 525168 h 525168"/>
              <a:gd name="connsiteX7" fmla="*/ 0 w 525168"/>
              <a:gd name="connsiteY7" fmla="*/ 288842 h 5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168" h="525168">
                <a:moveTo>
                  <a:pt x="0" y="288842"/>
                </a:moveTo>
                <a:lnTo>
                  <a:pt x="118163" y="288842"/>
                </a:lnTo>
                <a:lnTo>
                  <a:pt x="118163" y="0"/>
                </a:lnTo>
                <a:lnTo>
                  <a:pt x="407005" y="0"/>
                </a:lnTo>
                <a:lnTo>
                  <a:pt x="407005" y="288842"/>
                </a:lnTo>
                <a:lnTo>
                  <a:pt x="525168" y="288842"/>
                </a:lnTo>
                <a:lnTo>
                  <a:pt x="262584" y="525168"/>
                </a:lnTo>
                <a:lnTo>
                  <a:pt x="0" y="28884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7373" tIns="29210" rIns="147373" bIns="159189" numCol="1" spcCol="1270" anchor="ctr" anchorCtr="0">
            <a:noAutofit/>
          </a:bodyPr>
          <a:lstStyle/>
          <a:p>
            <a:pPr lvl="0" algn="ctr" defTabSz="1022350">
              <a:lnSpc>
                <a:spcPct val="90000"/>
              </a:lnSpc>
              <a:spcBef>
                <a:spcPct val="0"/>
              </a:spcBef>
              <a:spcAft>
                <a:spcPct val="35000"/>
              </a:spcAft>
            </a:pPr>
            <a:endParaRPr lang="en-US" sz="2300" kern="1200"/>
          </a:p>
        </p:txBody>
      </p:sp>
      <p:sp>
        <p:nvSpPr>
          <p:cNvPr id="3" name="矩形 2"/>
          <p:cNvSpPr/>
          <p:nvPr/>
        </p:nvSpPr>
        <p:spPr>
          <a:xfrm>
            <a:off x="215925" y="5445279"/>
            <a:ext cx="8425170" cy="1200329"/>
          </a:xfrm>
          <a:prstGeom prst="rect">
            <a:avLst/>
          </a:prstGeom>
        </p:spPr>
        <p:txBody>
          <a:bodyPr wrap="square">
            <a:spAutoFit/>
          </a:bodyPr>
          <a:lstStyle/>
          <a:p>
            <a:r>
              <a:rPr lang="en-GB" altLang="zh-CN" sz="2400" dirty="0">
                <a:hlinkClick r:id="rId1"/>
              </a:rPr>
              <a:t>https://erlerobotics.gitbooks.io/erle-robotics-python-gitbook-free/udp_and_tcp/index.html</a:t>
            </a:r>
            <a:endParaRPr lang="en-GB" altLang="zh-CN" sz="2400" dirty="0"/>
          </a:p>
          <a:p>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  Transport layer protocol</a:t>
            </a:r>
            <a:endParaRPr lang="zh-CN" altLang="en-US" dirty="0"/>
          </a:p>
        </p:txBody>
      </p:sp>
      <p:sp>
        <p:nvSpPr>
          <p:cNvPr id="3" name="矩形 2"/>
          <p:cNvSpPr/>
          <p:nvPr/>
        </p:nvSpPr>
        <p:spPr>
          <a:xfrm>
            <a:off x="251400" y="1305342"/>
            <a:ext cx="8641200" cy="4939814"/>
          </a:xfrm>
          <a:prstGeom prst="rect">
            <a:avLst/>
          </a:prstGeom>
        </p:spPr>
        <p:txBody>
          <a:bodyPr wrap="square">
            <a:spAutoFit/>
          </a:bodyPr>
          <a:lstStyle/>
          <a:p>
            <a:r>
              <a:rPr lang="en-US" altLang="zh-CN" sz="2100" u="sng" dirty="0"/>
              <a:t>When to use TCP ?</a:t>
            </a:r>
            <a:br>
              <a:rPr lang="zh-CN" altLang="en-US" sz="2100" dirty="0"/>
            </a:br>
            <a:r>
              <a:rPr lang="zh-CN" altLang="en-US" sz="2100" dirty="0"/>
              <a:t>    </a:t>
            </a:r>
            <a:r>
              <a:rPr lang="en-US" altLang="zh-CN" sz="2100" dirty="0"/>
              <a:t>1. You need to make sure that the transmitted data arrives accurately and remains intact.</a:t>
            </a:r>
            <a:br>
              <a:rPr lang="zh-CN" altLang="en-US" sz="2100" dirty="0"/>
            </a:br>
            <a:r>
              <a:rPr lang="zh-CN" altLang="en-US" sz="2100" dirty="0"/>
              <a:t>    </a:t>
            </a:r>
            <a:r>
              <a:rPr lang="en-US" altLang="zh-CN" sz="2100" dirty="0"/>
              <a:t>2. You need to send a lot of data instead of simply requesting and returning.</a:t>
            </a:r>
            <a:br>
              <a:rPr lang="zh-CN" altLang="en-US" sz="2100" dirty="0"/>
            </a:br>
            <a:r>
              <a:rPr lang="zh-CN" altLang="en-US" sz="2100" dirty="0"/>
              <a:t>    </a:t>
            </a:r>
            <a:r>
              <a:rPr lang="en-US" altLang="zh-CN" sz="2100" dirty="0"/>
              <a:t>3. You can tolerate the time it takes to establish a connection.</a:t>
            </a:r>
            <a:r>
              <a:rPr lang="zh-CN" altLang="en-US" sz="2100" dirty="0"/>
              <a:t>（</a:t>
            </a:r>
            <a:r>
              <a:rPr lang="en-US" altLang="zh-CN" sz="2100" dirty="0"/>
              <a:t> low efficiency </a:t>
            </a:r>
            <a:r>
              <a:rPr lang="zh-CN" altLang="en-US" sz="2100" dirty="0"/>
              <a:t>）</a:t>
            </a:r>
            <a:endParaRPr lang="en-US" altLang="zh-CN" sz="2100" dirty="0"/>
          </a:p>
          <a:p>
            <a:br>
              <a:rPr lang="zh-CN" altLang="en-US" sz="2100" dirty="0"/>
            </a:br>
            <a:r>
              <a:rPr lang="en-US" altLang="zh-CN" sz="2100" u="sng" dirty="0"/>
              <a:t>When to use UDP?</a:t>
            </a:r>
            <a:br>
              <a:rPr lang="zh-CN" altLang="en-US" sz="2100" dirty="0"/>
            </a:br>
            <a:r>
              <a:rPr lang="zh-CN" altLang="en-US" sz="2100" dirty="0"/>
              <a:t>    </a:t>
            </a:r>
            <a:r>
              <a:rPr lang="en-US" altLang="zh-CN" sz="2100" dirty="0"/>
              <a:t>1. You don't care if the packets you send arrive accurately, or you can handle them yourself. (unstable)</a:t>
            </a:r>
            <a:endParaRPr lang="en-US" altLang="zh-CN" sz="2100" dirty="0"/>
          </a:p>
          <a:p>
            <a:r>
              <a:rPr lang="zh-CN" altLang="en-US" sz="2100" dirty="0"/>
              <a:t>    </a:t>
            </a:r>
            <a:r>
              <a:rPr lang="en-US" altLang="zh-CN" sz="2100" dirty="0"/>
              <a:t>2. You just want to get a simple request and return.</a:t>
            </a:r>
            <a:br>
              <a:rPr lang="zh-CN" altLang="en-US" sz="2100" dirty="0"/>
            </a:br>
            <a:r>
              <a:rPr lang="zh-CN" altLang="en-US" sz="2100" dirty="0"/>
              <a:t>    </a:t>
            </a:r>
            <a:r>
              <a:rPr lang="en-US" altLang="zh-CN" sz="2100" dirty="0"/>
              <a:t>3. You need to establish a connection quickly. (efficient)</a:t>
            </a:r>
            <a:endParaRPr lang="en-US" altLang="zh-CN" sz="2100" dirty="0"/>
          </a:p>
          <a:p>
            <a:r>
              <a:rPr lang="zh-CN" altLang="en-US" sz="2100" dirty="0"/>
              <a:t>    </a:t>
            </a:r>
            <a:r>
              <a:rPr lang="en-US" altLang="zh-CN" sz="2100" dirty="0"/>
              <a:t>4. The amount of data you send is not very large. UDP limits each packet to no more than 64KB. Usually, people use less than 1KB when using UDP. (Internet of Things)</a:t>
            </a:r>
            <a:endParaRPr lang="zh-CN" altLang="en-US"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Port Numbers</a:t>
            </a:r>
            <a:endParaRPr lang="zh-CN" altLang="en-US" dirty="0"/>
          </a:p>
        </p:txBody>
      </p:sp>
      <p:sp>
        <p:nvSpPr>
          <p:cNvPr id="51" name="Rectangle 3"/>
          <p:cNvSpPr txBox="1">
            <a:spLocks noChangeArrowheads="1"/>
          </p:cNvSpPr>
          <p:nvPr/>
        </p:nvSpPr>
        <p:spPr>
          <a:xfrm>
            <a:off x="467430" y="1274605"/>
            <a:ext cx="8281150" cy="45307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100330" indent="-6350">
              <a:buFont typeface="Wingdings" panose="05000000000000000000" pitchFamily="2" charset="2"/>
              <a:buNone/>
            </a:pPr>
            <a:r>
              <a:rPr lang="en-US" altLang="zh-CN" sz="2600" b="1" dirty="0"/>
              <a:t>Port</a:t>
            </a:r>
            <a:endParaRPr lang="en-US" altLang="zh-CN" sz="2600" b="1" dirty="0"/>
          </a:p>
          <a:p>
            <a:pPr marL="100330" indent="-6350">
              <a:buFont typeface="Wingdings" panose="05000000000000000000" pitchFamily="2" charset="2"/>
              <a:buNone/>
            </a:pPr>
            <a:r>
              <a:rPr lang="zh-CN" altLang="en-US" sz="2400" dirty="0"/>
              <a:t>    </a:t>
            </a:r>
            <a:r>
              <a:rPr lang="en-US" altLang="zh-CN" sz="2400" dirty="0"/>
              <a:t>What is the use of the port? We know that a host with an IP address can provide many services, such as </a:t>
            </a:r>
            <a:r>
              <a:rPr lang="en-US" altLang="zh-CN" sz="2400" b="1" dirty="0"/>
              <a:t>HTTP</a:t>
            </a:r>
            <a:r>
              <a:rPr lang="en-US" altLang="zh-CN" sz="2400" dirty="0"/>
              <a:t> (World Wide Web Service), </a:t>
            </a:r>
            <a:r>
              <a:rPr lang="en-US" altLang="zh-CN" sz="2400" b="1" dirty="0"/>
              <a:t>FTP</a:t>
            </a:r>
            <a:r>
              <a:rPr lang="en-US" altLang="zh-CN" sz="2400" dirty="0"/>
              <a:t> (File Transfer), </a:t>
            </a:r>
            <a:r>
              <a:rPr lang="en-US" altLang="zh-CN" sz="2400" b="1" dirty="0"/>
              <a:t>SMTP</a:t>
            </a:r>
            <a:r>
              <a:rPr lang="en-US" altLang="zh-CN" sz="2400" dirty="0"/>
              <a:t> (Email), etc. These services can be implemented by one IP address. So, how does the host distinguish between different network services? Obviously, you can't rely solely on IP addresses, because the relationship between IP addresses and network services is one-to-many. </a:t>
            </a:r>
            <a:endParaRPr lang="en-US" altLang="zh-CN" sz="2400" dirty="0"/>
          </a:p>
          <a:p>
            <a:pPr marL="100330" indent="-6350">
              <a:buFont typeface="Wingdings" panose="05000000000000000000" pitchFamily="2" charset="2"/>
              <a:buNone/>
            </a:pPr>
            <a:r>
              <a:rPr lang="zh-CN" altLang="en-US" sz="2400" dirty="0"/>
              <a:t>    </a:t>
            </a:r>
            <a:r>
              <a:rPr lang="en-US" altLang="zh-CN" sz="2400" dirty="0"/>
              <a:t>In fact, the "</a:t>
            </a:r>
            <a:r>
              <a:rPr lang="en-US" altLang="zh-CN" sz="2400" b="1" dirty="0"/>
              <a:t>IP address + port number</a:t>
            </a:r>
            <a:r>
              <a:rPr lang="en-US" altLang="zh-CN" sz="2400" dirty="0"/>
              <a:t>" is used to distinguish different services. </a:t>
            </a:r>
            <a:r>
              <a:rPr lang="zh-CN" altLang="en-US" sz="2400" dirty="0"/>
              <a:t> </a:t>
            </a:r>
            <a:endParaRPr lang="en-US" altLang="zh-CN" sz="2400" dirty="0"/>
          </a:p>
          <a:p>
            <a:pPr marL="100330" indent="-6350">
              <a:buFont typeface="Wingdings" panose="05000000000000000000" pitchFamily="2" charset="2"/>
              <a:buNone/>
            </a:pPr>
            <a:r>
              <a:rPr lang="zh-CN" altLang="en-US" sz="2400" dirty="0"/>
              <a:t>    </a:t>
            </a:r>
            <a:r>
              <a:rPr lang="en-US" altLang="zh-CN" sz="2400" dirty="0"/>
              <a:t>It should be noted that the ports are not one-to-one correspondence. For example, when your computer accesses a WWW server as a client, the WWW server uses the "80" port to communicate with your computer, but your computer may use a port like "3457". </a:t>
            </a:r>
            <a:endParaRPr lang="en-US" altLang="zh-CN" sz="2400" b="1" dirty="0"/>
          </a:p>
          <a:p>
            <a:pPr>
              <a:buFont typeface="Wingdings" panose="05000000000000000000" pitchFamily="2" charset="2"/>
              <a:buNone/>
            </a:pPr>
            <a:endParaRPr lang="zh-CN" alt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2.1 Port Numbers</a:t>
            </a:r>
            <a:endParaRPr lang="zh-CN" altLang="en-US" dirty="0"/>
          </a:p>
        </p:txBody>
      </p:sp>
      <p:sp>
        <p:nvSpPr>
          <p:cNvPr id="4" name="左右箭头 3"/>
          <p:cNvSpPr/>
          <p:nvPr/>
        </p:nvSpPr>
        <p:spPr>
          <a:xfrm>
            <a:off x="2915770" y="5229250"/>
            <a:ext cx="3240450" cy="79211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a:t>Protocal</a:t>
            </a:r>
            <a:endParaRPr lang="en-US" dirty="0"/>
          </a:p>
        </p:txBody>
      </p:sp>
      <p:grpSp>
        <p:nvGrpSpPr>
          <p:cNvPr id="5" name="组合 4"/>
          <p:cNvGrpSpPr/>
          <p:nvPr/>
        </p:nvGrpSpPr>
        <p:grpSpPr>
          <a:xfrm>
            <a:off x="3635870" y="4777028"/>
            <a:ext cx="1800250" cy="516116"/>
            <a:chOff x="3851900" y="4869200"/>
            <a:chExt cx="1368190" cy="516116"/>
          </a:xfrm>
        </p:grpSpPr>
        <p:sp>
          <p:nvSpPr>
            <p:cNvPr id="6" name="流程图: 终止 5"/>
            <p:cNvSpPr/>
            <p:nvPr/>
          </p:nvSpPr>
          <p:spPr>
            <a:xfrm>
              <a:off x="3851900" y="4881246"/>
              <a:ext cx="1368190" cy="50407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  </a:t>
              </a:r>
              <a:r>
                <a:rPr lang="en-US" altLang="zh-CN" dirty="0"/>
                <a:t>Network</a:t>
              </a:r>
              <a:r>
                <a:rPr lang="zh-CN" altLang="en-US" dirty="0"/>
                <a:t>      </a:t>
              </a:r>
              <a:endParaRPr lang="en-US" dirty="0"/>
            </a:p>
          </p:txBody>
        </p:sp>
        <p:sp>
          <p:nvSpPr>
            <p:cNvPr id="7" name="椭圆 6"/>
            <p:cNvSpPr/>
            <p:nvPr/>
          </p:nvSpPr>
          <p:spPr>
            <a:xfrm>
              <a:off x="4660296" y="4869200"/>
              <a:ext cx="559794" cy="504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8" name="组合 7"/>
          <p:cNvGrpSpPr/>
          <p:nvPr/>
        </p:nvGrpSpPr>
        <p:grpSpPr>
          <a:xfrm>
            <a:off x="174596" y="1493110"/>
            <a:ext cx="2876345" cy="4600260"/>
            <a:chOff x="174596" y="1493110"/>
            <a:chExt cx="2876345" cy="4600260"/>
          </a:xfrm>
        </p:grpSpPr>
        <p:grpSp>
          <p:nvGrpSpPr>
            <p:cNvPr id="9" name="组合 8"/>
            <p:cNvGrpSpPr/>
            <p:nvPr/>
          </p:nvGrpSpPr>
          <p:grpSpPr>
            <a:xfrm>
              <a:off x="467430" y="1493110"/>
              <a:ext cx="2583511" cy="2065655"/>
              <a:chOff x="467430" y="1493110"/>
              <a:chExt cx="2583511" cy="2065655"/>
            </a:xfrm>
          </p:grpSpPr>
          <p:sp>
            <p:nvSpPr>
              <p:cNvPr id="18" name="流程图: 过程 17"/>
              <p:cNvSpPr/>
              <p:nvPr/>
            </p:nvSpPr>
            <p:spPr>
              <a:xfrm>
                <a:off x="1258803" y="1493110"/>
                <a:ext cx="72000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File</a:t>
                </a:r>
                <a:endParaRPr lang="en-US" sz="2000" b="1" dirty="0"/>
              </a:p>
            </p:txBody>
          </p:sp>
          <p:sp>
            <p:nvSpPr>
              <p:cNvPr id="19" name="流程图: 联系 18"/>
              <p:cNvSpPr/>
              <p:nvPr/>
            </p:nvSpPr>
            <p:spPr>
              <a:xfrm>
                <a:off x="683965" y="2528160"/>
                <a:ext cx="1776730" cy="1030605"/>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t>Process</a:t>
                </a:r>
                <a:endParaRPr lang="en-US" sz="2000" b="1" dirty="0"/>
              </a:p>
            </p:txBody>
          </p:sp>
          <p:grpSp>
            <p:nvGrpSpPr>
              <p:cNvPr id="20" name="组合 19"/>
              <p:cNvGrpSpPr/>
              <p:nvPr/>
            </p:nvGrpSpPr>
            <p:grpSpPr>
              <a:xfrm>
                <a:off x="2003826" y="1867398"/>
                <a:ext cx="1047115" cy="697482"/>
                <a:chOff x="2075736" y="1925170"/>
                <a:chExt cx="1047115" cy="697482"/>
              </a:xfrm>
            </p:grpSpPr>
            <p:sp>
              <p:nvSpPr>
                <p:cNvPr id="25" name="流程图: 过程 24"/>
                <p:cNvSpPr/>
                <p:nvPr/>
              </p:nvSpPr>
              <p:spPr>
                <a:xfrm>
                  <a:off x="2267506" y="1925170"/>
                  <a:ext cx="855345" cy="43180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Logic</a:t>
                  </a:r>
                  <a:endParaRPr lang="en-US" sz="2000" b="1" dirty="0"/>
                </a:p>
              </p:txBody>
            </p:sp>
            <p:sp>
              <p:nvSpPr>
                <p:cNvPr id="26" name="左箭头 25"/>
                <p:cNvSpPr/>
                <p:nvPr/>
              </p:nvSpPr>
              <p:spPr>
                <a:xfrm rot="18847817">
                  <a:off x="1967721" y="2298607"/>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nvGrpSpPr>
              <p:cNvPr id="21" name="组合 20"/>
              <p:cNvGrpSpPr/>
              <p:nvPr/>
            </p:nvGrpSpPr>
            <p:grpSpPr>
              <a:xfrm>
                <a:off x="467430" y="1844780"/>
                <a:ext cx="755930" cy="733253"/>
                <a:chOff x="323410" y="1925170"/>
                <a:chExt cx="755930" cy="733253"/>
              </a:xfrm>
            </p:grpSpPr>
            <p:sp>
              <p:nvSpPr>
                <p:cNvPr id="23" name="流程图: 过程 22"/>
                <p:cNvSpPr/>
                <p:nvPr/>
              </p:nvSpPr>
              <p:spPr>
                <a:xfrm>
                  <a:off x="323410" y="1925170"/>
                  <a:ext cx="57608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I/O</a:t>
                  </a:r>
                  <a:endParaRPr lang="en-US" sz="2000" b="1" dirty="0"/>
                </a:p>
              </p:txBody>
            </p:sp>
            <p:sp>
              <p:nvSpPr>
                <p:cNvPr id="24" name="左箭头 23"/>
                <p:cNvSpPr/>
                <p:nvPr/>
              </p:nvSpPr>
              <p:spPr>
                <a:xfrm rot="13982238">
                  <a:off x="755295" y="2334378"/>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22" name="左箭头 21"/>
              <p:cNvSpPr/>
              <p:nvPr/>
            </p:nvSpPr>
            <p:spPr>
              <a:xfrm rot="16200000">
                <a:off x="1402773" y="1990472"/>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10" name="同侧圆角矩形 9"/>
            <p:cNvSpPr/>
            <p:nvPr/>
          </p:nvSpPr>
          <p:spPr>
            <a:xfrm>
              <a:off x="755470" y="4149100"/>
              <a:ext cx="1872260" cy="504070"/>
            </a:xfrm>
            <a:prstGeom prst="round2Same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Port Number</a:t>
              </a:r>
              <a:endParaRPr lang="en-US" sz="2000" b="1" dirty="0"/>
            </a:p>
          </p:txBody>
        </p:sp>
        <p:sp>
          <p:nvSpPr>
            <p:cNvPr id="11" name="矩形 10"/>
            <p:cNvSpPr/>
            <p:nvPr/>
          </p:nvSpPr>
          <p:spPr>
            <a:xfrm>
              <a:off x="755470" y="5373270"/>
              <a:ext cx="1672516" cy="7201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Terminal A</a:t>
              </a:r>
              <a:endParaRPr lang="en-US" altLang="zh-CN" sz="2000" b="1" dirty="0"/>
            </a:p>
            <a:p>
              <a:pPr algn="ctr"/>
              <a:r>
                <a:rPr lang="en-US" sz="2000" b="1" dirty="0"/>
                <a:t>IP</a:t>
              </a:r>
              <a:r>
                <a:rPr lang="en-US" altLang="zh-CN" sz="2000" b="1" dirty="0"/>
                <a:t> address</a:t>
              </a:r>
              <a:endParaRPr lang="en-US" sz="2000" b="1" dirty="0"/>
            </a:p>
          </p:txBody>
        </p:sp>
        <p:sp>
          <p:nvSpPr>
            <p:cNvPr id="12" name="左箭头 11"/>
            <p:cNvSpPr/>
            <p:nvPr/>
          </p:nvSpPr>
          <p:spPr>
            <a:xfrm rot="16200000">
              <a:off x="1871624"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左箭头 12"/>
            <p:cNvSpPr/>
            <p:nvPr/>
          </p:nvSpPr>
          <p:spPr>
            <a:xfrm rot="16200000">
              <a:off x="1727606"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左箭头 13"/>
            <p:cNvSpPr/>
            <p:nvPr/>
          </p:nvSpPr>
          <p:spPr>
            <a:xfrm rot="5400000">
              <a:off x="935495"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左箭头 14"/>
            <p:cNvSpPr/>
            <p:nvPr/>
          </p:nvSpPr>
          <p:spPr>
            <a:xfrm rot="5400000">
              <a:off x="1079515"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TextBox 15"/>
            <p:cNvSpPr txBox="1"/>
            <p:nvPr/>
          </p:nvSpPr>
          <p:spPr>
            <a:xfrm>
              <a:off x="2190516" y="3563148"/>
              <a:ext cx="828116" cy="400110"/>
            </a:xfrm>
            <a:prstGeom prst="rect">
              <a:avLst/>
            </a:prstGeom>
            <a:noFill/>
          </p:spPr>
          <p:txBody>
            <a:bodyPr wrap="square" rtlCol="0">
              <a:spAutoFit/>
            </a:bodyPr>
            <a:lstStyle/>
            <a:p>
              <a:r>
                <a:rPr lang="en-US" altLang="zh-CN" sz="2000" b="1" dirty="0"/>
                <a:t>Write</a:t>
              </a:r>
              <a:endParaRPr lang="en-US" sz="2000" b="1" dirty="0"/>
            </a:p>
          </p:txBody>
        </p:sp>
        <p:sp>
          <p:nvSpPr>
            <p:cNvPr id="17" name="TextBox 16"/>
            <p:cNvSpPr txBox="1"/>
            <p:nvPr/>
          </p:nvSpPr>
          <p:spPr>
            <a:xfrm>
              <a:off x="174596" y="3572735"/>
              <a:ext cx="828040" cy="398780"/>
            </a:xfrm>
            <a:prstGeom prst="rect">
              <a:avLst/>
            </a:prstGeom>
            <a:noFill/>
          </p:spPr>
          <p:txBody>
            <a:bodyPr wrap="square" rtlCol="0">
              <a:spAutoFit/>
            </a:bodyPr>
            <a:lstStyle/>
            <a:p>
              <a:r>
                <a:rPr lang="en-US" sz="2000" b="1" dirty="0"/>
                <a:t>Read</a:t>
              </a:r>
              <a:endParaRPr lang="en-US" sz="2000" b="1" dirty="0"/>
            </a:p>
          </p:txBody>
        </p:sp>
      </p:grpSp>
      <p:grpSp>
        <p:nvGrpSpPr>
          <p:cNvPr id="27" name="组合 26"/>
          <p:cNvGrpSpPr/>
          <p:nvPr/>
        </p:nvGrpSpPr>
        <p:grpSpPr>
          <a:xfrm>
            <a:off x="6084210" y="1484730"/>
            <a:ext cx="2586051" cy="4608195"/>
            <a:chOff x="467430" y="1493110"/>
            <a:chExt cx="2586051" cy="4608195"/>
          </a:xfrm>
        </p:grpSpPr>
        <p:grpSp>
          <p:nvGrpSpPr>
            <p:cNvPr id="28" name="组合 27"/>
            <p:cNvGrpSpPr/>
            <p:nvPr/>
          </p:nvGrpSpPr>
          <p:grpSpPr>
            <a:xfrm>
              <a:off x="467430" y="1493110"/>
              <a:ext cx="2586051" cy="1084923"/>
              <a:chOff x="467430" y="1493110"/>
              <a:chExt cx="2586051" cy="1084923"/>
            </a:xfrm>
          </p:grpSpPr>
          <p:sp>
            <p:nvSpPr>
              <p:cNvPr id="37" name="流程图: 过程 36"/>
              <p:cNvSpPr/>
              <p:nvPr/>
            </p:nvSpPr>
            <p:spPr>
              <a:xfrm>
                <a:off x="1258803" y="1493110"/>
                <a:ext cx="72000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t>File</a:t>
                </a:r>
                <a:endParaRPr lang="en-US" sz="2000" b="1" dirty="0"/>
              </a:p>
            </p:txBody>
          </p:sp>
          <p:grpSp>
            <p:nvGrpSpPr>
              <p:cNvPr id="39" name="组合 38"/>
              <p:cNvGrpSpPr/>
              <p:nvPr/>
            </p:nvGrpSpPr>
            <p:grpSpPr>
              <a:xfrm>
                <a:off x="2003826" y="1867398"/>
                <a:ext cx="1049655" cy="697482"/>
                <a:chOff x="2075736" y="1925170"/>
                <a:chExt cx="1049655" cy="697482"/>
              </a:xfrm>
            </p:grpSpPr>
            <p:sp>
              <p:nvSpPr>
                <p:cNvPr id="44" name="流程图: 过程 43"/>
                <p:cNvSpPr/>
                <p:nvPr/>
              </p:nvSpPr>
              <p:spPr>
                <a:xfrm>
                  <a:off x="2267506" y="1925170"/>
                  <a:ext cx="857885" cy="43180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t>Logic</a:t>
                  </a:r>
                  <a:endParaRPr lang="en-US" sz="2000" b="1" dirty="0"/>
                </a:p>
              </p:txBody>
            </p:sp>
            <p:sp>
              <p:nvSpPr>
                <p:cNvPr id="45" name="左箭头 44"/>
                <p:cNvSpPr/>
                <p:nvPr/>
              </p:nvSpPr>
              <p:spPr>
                <a:xfrm rot="18847817">
                  <a:off x="1967721" y="2298607"/>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grpSp>
            <p:nvGrpSpPr>
              <p:cNvPr id="40" name="组合 39"/>
              <p:cNvGrpSpPr/>
              <p:nvPr/>
            </p:nvGrpSpPr>
            <p:grpSpPr>
              <a:xfrm>
                <a:off x="467430" y="1844780"/>
                <a:ext cx="755930" cy="733253"/>
                <a:chOff x="323410" y="1925170"/>
                <a:chExt cx="755930" cy="733253"/>
              </a:xfrm>
            </p:grpSpPr>
            <p:sp>
              <p:nvSpPr>
                <p:cNvPr id="42" name="流程图: 过程 41"/>
                <p:cNvSpPr/>
                <p:nvPr/>
              </p:nvSpPr>
              <p:spPr>
                <a:xfrm>
                  <a:off x="323410" y="1925170"/>
                  <a:ext cx="576080" cy="43206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I/O</a:t>
                  </a:r>
                  <a:endParaRPr lang="en-US" sz="2000" b="1" dirty="0"/>
                </a:p>
              </p:txBody>
            </p:sp>
            <p:sp>
              <p:nvSpPr>
                <p:cNvPr id="43" name="左箭头 42"/>
                <p:cNvSpPr/>
                <p:nvPr/>
              </p:nvSpPr>
              <p:spPr>
                <a:xfrm rot="13982238">
                  <a:off x="755295" y="2334378"/>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41" name="左箭头 40"/>
              <p:cNvSpPr/>
              <p:nvPr/>
            </p:nvSpPr>
            <p:spPr>
              <a:xfrm rot="16200000">
                <a:off x="1402773" y="1990472"/>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29" name="同侧圆角矩形 28"/>
            <p:cNvSpPr/>
            <p:nvPr/>
          </p:nvSpPr>
          <p:spPr>
            <a:xfrm>
              <a:off x="755470" y="4149100"/>
              <a:ext cx="1872260" cy="504070"/>
            </a:xfrm>
            <a:prstGeom prst="round2Same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Port Number</a:t>
              </a:r>
              <a:endParaRPr lang="en-US" sz="2000" b="1" dirty="0"/>
            </a:p>
          </p:txBody>
        </p:sp>
        <p:sp>
          <p:nvSpPr>
            <p:cNvPr id="30" name="矩形 29"/>
            <p:cNvSpPr/>
            <p:nvPr/>
          </p:nvSpPr>
          <p:spPr>
            <a:xfrm>
              <a:off x="683965" y="5381215"/>
              <a:ext cx="2012950" cy="7200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a:t>Terminal B</a:t>
              </a:r>
              <a:endParaRPr lang="en-US" altLang="zh-CN" sz="2000" b="1" dirty="0"/>
            </a:p>
            <a:p>
              <a:pPr algn="ctr"/>
              <a:r>
                <a:rPr lang="en-US" sz="2000" b="1" dirty="0"/>
                <a:t>IP</a:t>
              </a:r>
              <a:r>
                <a:rPr lang="en-US" altLang="zh-CN" sz="2000" b="1" dirty="0"/>
                <a:t> address</a:t>
              </a:r>
              <a:endParaRPr lang="en-US" sz="2000" b="1" dirty="0"/>
            </a:p>
          </p:txBody>
        </p:sp>
        <p:sp>
          <p:nvSpPr>
            <p:cNvPr id="31" name="左箭头 30"/>
            <p:cNvSpPr/>
            <p:nvPr/>
          </p:nvSpPr>
          <p:spPr>
            <a:xfrm rot="16200000">
              <a:off x="1871624"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左箭头 31"/>
            <p:cNvSpPr/>
            <p:nvPr/>
          </p:nvSpPr>
          <p:spPr>
            <a:xfrm rot="16200000">
              <a:off x="1727606"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3" name="左箭头 32"/>
            <p:cNvSpPr/>
            <p:nvPr/>
          </p:nvSpPr>
          <p:spPr>
            <a:xfrm rot="5400000">
              <a:off x="935495" y="3647593"/>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4" name="左箭头 33"/>
            <p:cNvSpPr/>
            <p:nvPr/>
          </p:nvSpPr>
          <p:spPr>
            <a:xfrm rot="5400000">
              <a:off x="1079515" y="4905205"/>
              <a:ext cx="432060" cy="21603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46" name="TextBox 45"/>
          <p:cNvSpPr txBox="1"/>
          <p:nvPr/>
        </p:nvSpPr>
        <p:spPr>
          <a:xfrm>
            <a:off x="5610225" y="3573145"/>
            <a:ext cx="891540" cy="398780"/>
          </a:xfrm>
          <a:prstGeom prst="rect">
            <a:avLst/>
          </a:prstGeom>
          <a:noFill/>
        </p:spPr>
        <p:txBody>
          <a:bodyPr wrap="square" rtlCol="0">
            <a:spAutoFit/>
          </a:bodyPr>
          <a:lstStyle/>
          <a:p>
            <a:r>
              <a:rPr lang="en-US" sz="2000" b="1" dirty="0"/>
              <a:t>Read</a:t>
            </a:r>
            <a:endParaRPr lang="en-US" sz="2000" b="1" dirty="0"/>
          </a:p>
        </p:txBody>
      </p:sp>
      <p:sp>
        <p:nvSpPr>
          <p:cNvPr id="47" name="TextBox 46"/>
          <p:cNvSpPr txBox="1"/>
          <p:nvPr/>
        </p:nvSpPr>
        <p:spPr>
          <a:xfrm>
            <a:off x="7858684" y="3573020"/>
            <a:ext cx="828116" cy="400110"/>
          </a:xfrm>
          <a:prstGeom prst="rect">
            <a:avLst/>
          </a:prstGeom>
          <a:noFill/>
        </p:spPr>
        <p:txBody>
          <a:bodyPr wrap="square" rtlCol="0">
            <a:spAutoFit/>
          </a:bodyPr>
          <a:lstStyle/>
          <a:p>
            <a:r>
              <a:rPr lang="en-US" altLang="zh-CN" sz="2000" b="1" dirty="0"/>
              <a:t>Write</a:t>
            </a:r>
            <a:endParaRPr lang="en-US" sz="2000" b="1" dirty="0"/>
          </a:p>
        </p:txBody>
      </p:sp>
      <p:sp>
        <p:nvSpPr>
          <p:cNvPr id="48" name="流程图: 联系 18"/>
          <p:cNvSpPr/>
          <p:nvPr/>
        </p:nvSpPr>
        <p:spPr>
          <a:xfrm>
            <a:off x="6300470" y="2527935"/>
            <a:ext cx="1710690" cy="1030605"/>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t>Process</a:t>
            </a:r>
            <a:endParaRPr lang="en-US" sz="20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10322</Words>
  <Application>WPS 文字</Application>
  <PresentationFormat>On-screen Show (4:3)</PresentationFormat>
  <Paragraphs>365</Paragraphs>
  <Slides>35</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SimSun</vt:lpstr>
      <vt:lpstr>Wingdings</vt:lpstr>
      <vt:lpstr>Microsoft YaHei</vt:lpstr>
      <vt:lpstr>汉仪旗黑</vt:lpstr>
      <vt:lpstr>Times New Roman</vt:lpstr>
      <vt:lpstr>Tahoma</vt:lpstr>
      <vt:lpstr>汉仪书宋二KW</vt:lpstr>
      <vt:lpstr>Calibri</vt:lpstr>
      <vt:lpstr>Helvetica Neue</vt:lpstr>
      <vt:lpstr>Microsoft YaHei</vt:lpstr>
      <vt:lpstr>Arial Unicode MS</vt:lpstr>
      <vt:lpstr>SimSun</vt:lpstr>
      <vt:lpstr>Office 主题</vt:lpstr>
      <vt:lpstr>Network Programming in Python</vt:lpstr>
      <vt:lpstr>PowerPoint 演示文稿</vt:lpstr>
      <vt:lpstr>About this course</vt:lpstr>
      <vt:lpstr>2.0 Transport layer protocol</vt:lpstr>
      <vt:lpstr>2.0 Transport layer protocol</vt:lpstr>
      <vt:lpstr>2.0 Transport layer protocol</vt:lpstr>
      <vt:lpstr>2.0  Transport layer protocol</vt:lpstr>
      <vt:lpstr>2.1 Port Numbers</vt:lpstr>
      <vt:lpstr>2.1 Port Numbers</vt:lpstr>
      <vt:lpstr>2.1 Port Numbers</vt:lpstr>
      <vt:lpstr>2.1 Port Numbers</vt:lpstr>
      <vt:lpstr>Naming and Addressing</vt:lpstr>
      <vt:lpstr>Programming: Query the port number of the domain name service</vt:lpstr>
      <vt:lpstr>2.2 Socket basic concepts</vt:lpstr>
      <vt:lpstr>Issues that need resolving</vt:lpstr>
      <vt:lpstr>Network API</vt:lpstr>
      <vt:lpstr>2.2  Socket basic concepts</vt:lpstr>
      <vt:lpstr>Internet Sockets</vt:lpstr>
      <vt:lpstr>2.2  Socket</vt:lpstr>
      <vt:lpstr>2.2.1 Promiscuous Clients and Unwelcome Replies</vt:lpstr>
      <vt:lpstr>2.2.1 Promiscuous Clients and Unwelcome Replies</vt:lpstr>
      <vt:lpstr>2.2.2 Unreliability, Backoff, Blocking, and Timeouts</vt:lpstr>
      <vt:lpstr>2.2.3 Connecting UDP Sockets</vt:lpstr>
      <vt:lpstr>2.2.4 Request IDs: A Good Idea</vt:lpstr>
      <vt:lpstr>2.3 Binding to Interfaces</vt:lpstr>
      <vt:lpstr>2.4 UDP Fragmentation</vt:lpstr>
      <vt:lpstr>2.4 UDP Fragmentation</vt:lpstr>
      <vt:lpstr>2.4 UDP Fragmentation</vt:lpstr>
      <vt:lpstr>2.4 UDP Fragmentation</vt:lpstr>
      <vt:lpstr>Programming: Send large UDP packets</vt:lpstr>
      <vt:lpstr>2.5 Socket Options</vt:lpstr>
      <vt:lpstr>2.6 Broadcast</vt:lpstr>
      <vt:lpstr>2.6 Broadcast</vt:lpstr>
      <vt:lpstr>2.6 Broadcast</vt:lpstr>
      <vt:lpstr>2.6 Broadcast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Wintone</cp:lastModifiedBy>
  <cp:revision>473</cp:revision>
  <cp:lastPrinted>2024-10-11T01:48:14Z</cp:lastPrinted>
  <dcterms:created xsi:type="dcterms:W3CDTF">2024-10-11T01:48:14Z</dcterms:created>
  <dcterms:modified xsi:type="dcterms:W3CDTF">2024-10-11T01:48:14Z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33338CF6B0729BB0CA4240657E7F124E_42</vt:lpwstr>
  </property>
</Properties>
</file>