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617" r:id="rId3"/>
    <p:sldId id="618" r:id="rId5"/>
    <p:sldId id="819" r:id="rId6"/>
    <p:sldId id="889" r:id="rId7"/>
    <p:sldId id="932" r:id="rId8"/>
    <p:sldId id="890" r:id="rId9"/>
    <p:sldId id="928" r:id="rId10"/>
    <p:sldId id="929" r:id="rId11"/>
    <p:sldId id="930" r:id="rId12"/>
    <p:sldId id="931" r:id="rId13"/>
    <p:sldId id="973" r:id="rId14"/>
    <p:sldId id="933" r:id="rId15"/>
    <p:sldId id="939" r:id="rId16"/>
    <p:sldId id="562" r:id="rId17"/>
    <p:sldId id="934" r:id="rId18"/>
    <p:sldId id="667" r:id="rId19"/>
    <p:sldId id="673" r:id="rId20"/>
    <p:sldId id="976" r:id="rId21"/>
    <p:sldId id="983" r:id="rId22"/>
    <p:sldId id="971" r:id="rId23"/>
    <p:sldId id="980" r:id="rId24"/>
    <p:sldId id="986" r:id="rId25"/>
    <p:sldId id="987" r:id="rId26"/>
    <p:sldId id="988" r:id="rId27"/>
    <p:sldId id="990" r:id="rId28"/>
    <p:sldId id="994" r:id="rId29"/>
    <p:sldId id="995" r:id="rId30"/>
    <p:sldId id="996" r:id="rId31"/>
    <p:sldId id="997" r:id="rId32"/>
    <p:sldId id="998" r:id="rId33"/>
    <p:sldId id="991" r:id="rId34"/>
    <p:sldId id="992" r:id="rId35"/>
    <p:sldId id="993" r:id="rId3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2" autoAdjust="0"/>
    <p:restoredTop sz="79592" autoAdjust="0"/>
  </p:normalViewPr>
  <p:slideViewPr>
    <p:cSldViewPr>
      <p:cViewPr>
        <p:scale>
          <a:sx n="105" d="100"/>
          <a:sy n="105" d="100"/>
        </p:scale>
        <p:origin x="154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945F18-94C1-4C1C-AF87-624D4D4C51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F52443E-2984-4017-98C9-0DA963AA87E8}">
      <dgm:prSet custT="1"/>
      <dgm:spPr/>
      <dgm:t>
        <a:bodyPr/>
        <a:lstStyle/>
        <a:p>
          <a:pPr rtl="0"/>
          <a:r>
            <a:rPr lang="en-US" sz="2400" b="1" dirty="0"/>
            <a:t>URG</a:t>
          </a:r>
          <a:r>
            <a:rPr lang="en-US" sz="2400" dirty="0"/>
            <a:t>: </a:t>
          </a:r>
          <a:r>
            <a:rPr lang="zh-CN" sz="2400" dirty="0"/>
            <a:t>标识紧急指针是否有效</a:t>
          </a:r>
        </a:p>
      </dgm:t>
    </dgm:pt>
    <dgm:pt modelId="{0760AFCE-8D78-46AD-AA01-A308016AC432}" cxnId="{09ADC112-6439-4095-A64A-AAB92D94B376}" type="parTrans">
      <dgm:prSet/>
      <dgm:spPr/>
      <dgm:t>
        <a:bodyPr/>
        <a:lstStyle/>
        <a:p>
          <a:endParaRPr lang="zh-CN" altLang="en-US"/>
        </a:p>
      </dgm:t>
    </dgm:pt>
    <dgm:pt modelId="{4DC52E5D-6EE1-4554-9914-C376154ACA3D}" cxnId="{09ADC112-6439-4095-A64A-AAB92D94B376}" type="sibTrans">
      <dgm:prSet/>
      <dgm:spPr/>
      <dgm:t>
        <a:bodyPr/>
        <a:lstStyle/>
        <a:p>
          <a:endParaRPr lang="zh-CN" altLang="en-US"/>
        </a:p>
      </dgm:t>
    </dgm:pt>
    <dgm:pt modelId="{8902AF60-0B07-4830-8CB9-B2C6E7F54929}">
      <dgm:prSet custT="1"/>
      <dgm:spPr/>
      <dgm:t>
        <a:bodyPr/>
        <a:lstStyle/>
        <a:p>
          <a:pPr rtl="0"/>
          <a:r>
            <a:rPr lang="en-US" sz="2400" b="1" dirty="0"/>
            <a:t>ACK: </a:t>
          </a:r>
          <a:r>
            <a:rPr lang="zh-CN" sz="2400" dirty="0"/>
            <a:t>标识确认序号是否有效 </a:t>
          </a:r>
        </a:p>
      </dgm:t>
    </dgm:pt>
    <dgm:pt modelId="{8E3DA301-8171-443B-9A5B-1F22BE2E0003}" cxnId="{E9687E74-B233-4CE5-8738-D54ACCC71493}" type="parTrans">
      <dgm:prSet/>
      <dgm:spPr/>
      <dgm:t>
        <a:bodyPr/>
        <a:lstStyle/>
        <a:p>
          <a:endParaRPr lang="zh-CN" altLang="en-US"/>
        </a:p>
      </dgm:t>
    </dgm:pt>
    <dgm:pt modelId="{53C764E9-1545-4486-AEA8-E4EFAC54DC2E}" cxnId="{E9687E74-B233-4CE5-8738-D54ACCC71493}" type="sibTrans">
      <dgm:prSet/>
      <dgm:spPr/>
      <dgm:t>
        <a:bodyPr/>
        <a:lstStyle/>
        <a:p>
          <a:endParaRPr lang="zh-CN" altLang="en-US"/>
        </a:p>
      </dgm:t>
    </dgm:pt>
    <dgm:pt modelId="{125CE538-A115-449A-8435-7596E6A935C0}">
      <dgm:prSet custT="1"/>
      <dgm:spPr/>
      <dgm:t>
        <a:bodyPr/>
        <a:lstStyle/>
        <a:p>
          <a:pPr rtl="0"/>
          <a:r>
            <a:rPr lang="en-US" sz="2400" b="1" dirty="0"/>
            <a:t>PSH: </a:t>
          </a:r>
          <a:r>
            <a:rPr lang="zh-CN" sz="2400" dirty="0"/>
            <a:t>用来提示接收端应用程序立刻将数据从</a:t>
          </a:r>
          <a:r>
            <a:rPr lang="en-US" sz="2400" dirty="0" err="1"/>
            <a:t>tcp</a:t>
          </a:r>
          <a:r>
            <a:rPr lang="zh-CN" sz="2400" dirty="0"/>
            <a:t>缓冲区读走 </a:t>
          </a:r>
        </a:p>
      </dgm:t>
    </dgm:pt>
    <dgm:pt modelId="{C2E13813-D828-472F-83A6-92C2B59D6579}" cxnId="{4B4D0CCF-9615-4EA9-B4B1-CFD692029DED}" type="parTrans">
      <dgm:prSet/>
      <dgm:spPr/>
      <dgm:t>
        <a:bodyPr/>
        <a:lstStyle/>
        <a:p>
          <a:endParaRPr lang="zh-CN" altLang="en-US"/>
        </a:p>
      </dgm:t>
    </dgm:pt>
    <dgm:pt modelId="{EF1FF3D1-D1F7-4974-AB3C-F3764B98231F}" cxnId="{4B4D0CCF-9615-4EA9-B4B1-CFD692029DED}" type="sibTrans">
      <dgm:prSet/>
      <dgm:spPr/>
      <dgm:t>
        <a:bodyPr/>
        <a:lstStyle/>
        <a:p>
          <a:endParaRPr lang="zh-CN" altLang="en-US"/>
        </a:p>
      </dgm:t>
    </dgm:pt>
    <dgm:pt modelId="{5058C6C9-38A0-4B52-957B-0481CAB8D590}">
      <dgm:prSet custT="1"/>
      <dgm:spPr/>
      <dgm:t>
        <a:bodyPr/>
        <a:lstStyle/>
        <a:p>
          <a:pPr rtl="0"/>
          <a:r>
            <a:rPr lang="en-US" sz="2400" b="1" dirty="0"/>
            <a:t>RST: </a:t>
          </a:r>
          <a:r>
            <a:rPr lang="zh-CN" sz="2400" dirty="0"/>
            <a:t>要求重新建立连接</a:t>
          </a:r>
          <a:r>
            <a:rPr lang="en-US" sz="2400" dirty="0"/>
            <a:t>. </a:t>
          </a:r>
          <a:r>
            <a:rPr lang="zh-CN" sz="2400" dirty="0"/>
            <a:t>我们把含有</a:t>
          </a:r>
          <a:r>
            <a:rPr lang="en-US" sz="2400" dirty="0"/>
            <a:t>RST</a:t>
          </a:r>
          <a:r>
            <a:rPr lang="zh-CN" sz="2400" dirty="0"/>
            <a:t>标识的报文称为复位报文段 </a:t>
          </a:r>
        </a:p>
      </dgm:t>
    </dgm:pt>
    <dgm:pt modelId="{DE22289E-5CCD-4CA4-9D36-A4D52E6056DB}" cxnId="{89504237-F3B1-402D-9C9C-388B70BF6B11}" type="parTrans">
      <dgm:prSet/>
      <dgm:spPr/>
      <dgm:t>
        <a:bodyPr/>
        <a:lstStyle/>
        <a:p>
          <a:endParaRPr lang="zh-CN" altLang="en-US"/>
        </a:p>
      </dgm:t>
    </dgm:pt>
    <dgm:pt modelId="{4460EF9E-B47A-41E9-BD92-AA65D0F58D5E}" cxnId="{89504237-F3B1-402D-9C9C-388B70BF6B11}" type="sibTrans">
      <dgm:prSet/>
      <dgm:spPr/>
      <dgm:t>
        <a:bodyPr/>
        <a:lstStyle/>
        <a:p>
          <a:endParaRPr lang="zh-CN" altLang="en-US"/>
        </a:p>
      </dgm:t>
    </dgm:pt>
    <dgm:pt modelId="{E3033B8D-805A-4682-BC49-E3C3A56B88F7}">
      <dgm:prSet custT="1"/>
      <dgm:spPr/>
      <dgm:t>
        <a:bodyPr/>
        <a:lstStyle/>
        <a:p>
          <a:pPr rtl="0"/>
          <a:r>
            <a:rPr lang="en-US" sz="2400" b="1" dirty="0"/>
            <a:t>SYN:</a:t>
          </a:r>
          <a:r>
            <a:rPr lang="en-US" sz="2400" dirty="0"/>
            <a:t> </a:t>
          </a:r>
          <a:r>
            <a:rPr lang="zh-CN" sz="2400" dirty="0"/>
            <a:t>请求建立连接</a:t>
          </a:r>
          <a:r>
            <a:rPr lang="en-US" sz="2400" dirty="0"/>
            <a:t>. </a:t>
          </a:r>
          <a:r>
            <a:rPr lang="zh-CN" sz="2400" dirty="0"/>
            <a:t>我们把含有</a:t>
          </a:r>
          <a:r>
            <a:rPr lang="en-US" sz="2400" dirty="0"/>
            <a:t>SYN</a:t>
          </a:r>
          <a:r>
            <a:rPr lang="zh-CN" sz="2400" dirty="0"/>
            <a:t>标识的报文称为同步报文段 </a:t>
          </a:r>
        </a:p>
      </dgm:t>
    </dgm:pt>
    <dgm:pt modelId="{94EC4D2E-0C18-4775-A3B9-896B63461C8F}" cxnId="{197DABF1-E6D5-4327-BA51-1579E3387040}" type="parTrans">
      <dgm:prSet/>
      <dgm:spPr/>
      <dgm:t>
        <a:bodyPr/>
        <a:lstStyle/>
        <a:p>
          <a:endParaRPr lang="zh-CN" altLang="en-US"/>
        </a:p>
      </dgm:t>
    </dgm:pt>
    <dgm:pt modelId="{0C6C70BB-DBA0-4600-90DC-7E5F33A92EBF}" cxnId="{197DABF1-E6D5-4327-BA51-1579E3387040}" type="sibTrans">
      <dgm:prSet/>
      <dgm:spPr/>
      <dgm:t>
        <a:bodyPr/>
        <a:lstStyle/>
        <a:p>
          <a:endParaRPr lang="zh-CN" altLang="en-US"/>
        </a:p>
      </dgm:t>
    </dgm:pt>
    <dgm:pt modelId="{E6222439-F0F9-4188-8B3C-D89F5AED5134}">
      <dgm:prSet custT="1"/>
      <dgm:spPr/>
      <dgm:t>
        <a:bodyPr/>
        <a:lstStyle/>
        <a:p>
          <a:pPr rtl="0"/>
          <a:r>
            <a:rPr lang="en-US" sz="2400" b="1" dirty="0"/>
            <a:t>FIN:</a:t>
          </a:r>
          <a:r>
            <a:rPr lang="en-US" sz="2400" dirty="0"/>
            <a:t> </a:t>
          </a:r>
          <a:r>
            <a:rPr lang="zh-CN" sz="2400" dirty="0"/>
            <a:t>通知对端</a:t>
          </a:r>
          <a:r>
            <a:rPr lang="en-US" sz="2400" dirty="0"/>
            <a:t>, </a:t>
          </a:r>
          <a:r>
            <a:rPr lang="zh-CN" sz="2400" dirty="0"/>
            <a:t>本端即将关闭</a:t>
          </a:r>
          <a:r>
            <a:rPr lang="en-US" sz="2400" dirty="0"/>
            <a:t>. </a:t>
          </a:r>
          <a:r>
            <a:rPr lang="zh-CN" sz="2400" dirty="0"/>
            <a:t>我们把含有</a:t>
          </a:r>
          <a:r>
            <a:rPr lang="en-US" sz="2400" dirty="0"/>
            <a:t>FIN</a:t>
          </a:r>
          <a:r>
            <a:rPr lang="zh-CN" sz="2400" dirty="0"/>
            <a:t>标识的报文称为结束报文段</a:t>
          </a:r>
        </a:p>
      </dgm:t>
    </dgm:pt>
    <dgm:pt modelId="{47655B55-2451-4EF9-AA8B-67CFF108E998}" cxnId="{7B4FE5C2-3BD1-48AE-9E4F-3B7F292FBF44}" type="parTrans">
      <dgm:prSet/>
      <dgm:spPr/>
      <dgm:t>
        <a:bodyPr/>
        <a:lstStyle/>
        <a:p>
          <a:endParaRPr lang="zh-CN" altLang="en-US"/>
        </a:p>
      </dgm:t>
    </dgm:pt>
    <dgm:pt modelId="{1C180D81-1355-4D60-9933-2FFA9D8FAB54}" cxnId="{7B4FE5C2-3BD1-48AE-9E4F-3B7F292FBF44}" type="sibTrans">
      <dgm:prSet/>
      <dgm:spPr/>
      <dgm:t>
        <a:bodyPr/>
        <a:lstStyle/>
        <a:p>
          <a:endParaRPr lang="zh-CN" altLang="en-US"/>
        </a:p>
      </dgm:t>
    </dgm:pt>
    <dgm:pt modelId="{BC086594-847B-42BB-A258-3AC619778B04}" type="pres">
      <dgm:prSet presAssocID="{88945F18-94C1-4C1C-AF87-624D4D4C517A}" presName="linear" presStyleCnt="0">
        <dgm:presLayoutVars>
          <dgm:animLvl val="lvl"/>
          <dgm:resizeHandles val="exact"/>
        </dgm:presLayoutVars>
      </dgm:prSet>
      <dgm:spPr/>
    </dgm:pt>
    <dgm:pt modelId="{EF9CFBBC-D7DD-4E06-8AA1-ADDDA694C683}" type="pres">
      <dgm:prSet presAssocID="{5F52443E-2984-4017-98C9-0DA963AA87E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7FFCFF1-6A88-4593-9D66-FFD71555887D}" type="pres">
      <dgm:prSet presAssocID="{4DC52E5D-6EE1-4554-9914-C376154ACA3D}" presName="spacer" presStyleCnt="0"/>
      <dgm:spPr/>
    </dgm:pt>
    <dgm:pt modelId="{0A3B4C3D-191B-47FF-8041-D6FA09ABBCEA}" type="pres">
      <dgm:prSet presAssocID="{8902AF60-0B07-4830-8CB9-B2C6E7F5492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69762A5-7D07-4FD2-BFF0-4FD62EB403E6}" type="pres">
      <dgm:prSet presAssocID="{53C764E9-1545-4486-AEA8-E4EFAC54DC2E}" presName="spacer" presStyleCnt="0"/>
      <dgm:spPr/>
    </dgm:pt>
    <dgm:pt modelId="{7C55D97F-4875-44A5-8125-2275DE1EFDD5}" type="pres">
      <dgm:prSet presAssocID="{125CE538-A115-449A-8435-7596E6A935C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84A13F-E7A8-48B1-8786-096F81DA2AD5}" type="pres">
      <dgm:prSet presAssocID="{EF1FF3D1-D1F7-4974-AB3C-F3764B98231F}" presName="spacer" presStyleCnt="0"/>
      <dgm:spPr/>
    </dgm:pt>
    <dgm:pt modelId="{79D55407-5872-4F3B-9F66-D07CBB907972}" type="pres">
      <dgm:prSet presAssocID="{5058C6C9-38A0-4B52-957B-0481CAB8D59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7D8E43E-803D-4280-B916-A7D4E4F9CD60}" type="pres">
      <dgm:prSet presAssocID="{4460EF9E-B47A-41E9-BD92-AA65D0F58D5E}" presName="spacer" presStyleCnt="0"/>
      <dgm:spPr/>
    </dgm:pt>
    <dgm:pt modelId="{D2386A0A-5A6C-45BF-AF09-8E7A7DD7301A}" type="pres">
      <dgm:prSet presAssocID="{E3033B8D-805A-4682-BC49-E3C3A56B88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9E95BF1-DD85-41E0-84C3-869FF91B0B0A}" type="pres">
      <dgm:prSet presAssocID="{0C6C70BB-DBA0-4600-90DC-7E5F33A92EBF}" presName="spacer" presStyleCnt="0"/>
      <dgm:spPr/>
    </dgm:pt>
    <dgm:pt modelId="{31EE8A8D-FE11-46D7-A3E3-5B1FD2D01979}" type="pres">
      <dgm:prSet presAssocID="{E6222439-F0F9-4188-8B3C-D89F5AED513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9CEF10A-1531-4A47-8DDE-C729836D78D5}" type="presOf" srcId="{8902AF60-0B07-4830-8CB9-B2C6E7F54929}" destId="{0A3B4C3D-191B-47FF-8041-D6FA09ABBCEA}" srcOrd="0" destOrd="0" presId="urn:microsoft.com/office/officeart/2005/8/layout/vList2"/>
    <dgm:cxn modelId="{09ADC112-6439-4095-A64A-AAB92D94B376}" srcId="{88945F18-94C1-4C1C-AF87-624D4D4C517A}" destId="{5F52443E-2984-4017-98C9-0DA963AA87E8}" srcOrd="0" destOrd="0" parTransId="{0760AFCE-8D78-46AD-AA01-A308016AC432}" sibTransId="{4DC52E5D-6EE1-4554-9914-C376154ACA3D}"/>
    <dgm:cxn modelId="{497C7C25-BC47-4A4D-A786-5C7F5DA46866}" type="presOf" srcId="{5F52443E-2984-4017-98C9-0DA963AA87E8}" destId="{EF9CFBBC-D7DD-4E06-8AA1-ADDDA694C683}" srcOrd="0" destOrd="0" presId="urn:microsoft.com/office/officeart/2005/8/layout/vList2"/>
    <dgm:cxn modelId="{89504237-F3B1-402D-9C9C-388B70BF6B11}" srcId="{88945F18-94C1-4C1C-AF87-624D4D4C517A}" destId="{5058C6C9-38A0-4B52-957B-0481CAB8D590}" srcOrd="3" destOrd="0" parTransId="{DE22289E-5CCD-4CA4-9D36-A4D52E6056DB}" sibTransId="{4460EF9E-B47A-41E9-BD92-AA65D0F58D5E}"/>
    <dgm:cxn modelId="{E3563247-407E-4209-8E40-BA05FE728C2D}" type="presOf" srcId="{88945F18-94C1-4C1C-AF87-624D4D4C517A}" destId="{BC086594-847B-42BB-A258-3AC619778B04}" srcOrd="0" destOrd="0" presId="urn:microsoft.com/office/officeart/2005/8/layout/vList2"/>
    <dgm:cxn modelId="{E9687E74-B233-4CE5-8738-D54ACCC71493}" srcId="{88945F18-94C1-4C1C-AF87-624D4D4C517A}" destId="{8902AF60-0B07-4830-8CB9-B2C6E7F54929}" srcOrd="1" destOrd="0" parTransId="{8E3DA301-8171-443B-9A5B-1F22BE2E0003}" sibTransId="{53C764E9-1545-4486-AEA8-E4EFAC54DC2E}"/>
    <dgm:cxn modelId="{66925F8F-D6B8-4F54-9EFF-6CBB7172E35B}" type="presOf" srcId="{5058C6C9-38A0-4B52-957B-0481CAB8D590}" destId="{79D55407-5872-4F3B-9F66-D07CBB907972}" srcOrd="0" destOrd="0" presId="urn:microsoft.com/office/officeart/2005/8/layout/vList2"/>
    <dgm:cxn modelId="{AC2B61A4-67F7-492F-82E1-D2F8A76002B8}" type="presOf" srcId="{E6222439-F0F9-4188-8B3C-D89F5AED5134}" destId="{31EE8A8D-FE11-46D7-A3E3-5B1FD2D01979}" srcOrd="0" destOrd="0" presId="urn:microsoft.com/office/officeart/2005/8/layout/vList2"/>
    <dgm:cxn modelId="{04E95ABD-796C-475D-ADF3-64752EE59B9A}" type="presOf" srcId="{E3033B8D-805A-4682-BC49-E3C3A56B88F7}" destId="{D2386A0A-5A6C-45BF-AF09-8E7A7DD7301A}" srcOrd="0" destOrd="0" presId="urn:microsoft.com/office/officeart/2005/8/layout/vList2"/>
    <dgm:cxn modelId="{7B4FE5C2-3BD1-48AE-9E4F-3B7F292FBF44}" srcId="{88945F18-94C1-4C1C-AF87-624D4D4C517A}" destId="{E6222439-F0F9-4188-8B3C-D89F5AED5134}" srcOrd="5" destOrd="0" parTransId="{47655B55-2451-4EF9-AA8B-67CFF108E998}" sibTransId="{1C180D81-1355-4D60-9933-2FFA9D8FAB54}"/>
    <dgm:cxn modelId="{4198E3C8-50E3-4E59-8FE9-E37B01BAC3F1}" type="presOf" srcId="{125CE538-A115-449A-8435-7596E6A935C0}" destId="{7C55D97F-4875-44A5-8125-2275DE1EFDD5}" srcOrd="0" destOrd="0" presId="urn:microsoft.com/office/officeart/2005/8/layout/vList2"/>
    <dgm:cxn modelId="{4B4D0CCF-9615-4EA9-B4B1-CFD692029DED}" srcId="{88945F18-94C1-4C1C-AF87-624D4D4C517A}" destId="{125CE538-A115-449A-8435-7596E6A935C0}" srcOrd="2" destOrd="0" parTransId="{C2E13813-D828-472F-83A6-92C2B59D6579}" sibTransId="{EF1FF3D1-D1F7-4974-AB3C-F3764B98231F}"/>
    <dgm:cxn modelId="{197DABF1-E6D5-4327-BA51-1579E3387040}" srcId="{88945F18-94C1-4C1C-AF87-624D4D4C517A}" destId="{E3033B8D-805A-4682-BC49-E3C3A56B88F7}" srcOrd="4" destOrd="0" parTransId="{94EC4D2E-0C18-4775-A3B9-896B63461C8F}" sibTransId="{0C6C70BB-DBA0-4600-90DC-7E5F33A92EBF}"/>
    <dgm:cxn modelId="{483E6DD8-34C1-4249-903F-1675535F0339}" type="presParOf" srcId="{BC086594-847B-42BB-A258-3AC619778B04}" destId="{EF9CFBBC-D7DD-4E06-8AA1-ADDDA694C683}" srcOrd="0" destOrd="0" presId="urn:microsoft.com/office/officeart/2005/8/layout/vList2"/>
    <dgm:cxn modelId="{4CBCC8EF-F696-4E30-B7B4-30D8D2E9D66E}" type="presParOf" srcId="{BC086594-847B-42BB-A258-3AC619778B04}" destId="{47FFCFF1-6A88-4593-9D66-FFD71555887D}" srcOrd="1" destOrd="0" presId="urn:microsoft.com/office/officeart/2005/8/layout/vList2"/>
    <dgm:cxn modelId="{817FB4E3-6DDF-4638-B34A-0C0F5AE139AB}" type="presParOf" srcId="{BC086594-847B-42BB-A258-3AC619778B04}" destId="{0A3B4C3D-191B-47FF-8041-D6FA09ABBCEA}" srcOrd="2" destOrd="0" presId="urn:microsoft.com/office/officeart/2005/8/layout/vList2"/>
    <dgm:cxn modelId="{1A153733-9D87-47E4-B637-815340E4CBA9}" type="presParOf" srcId="{BC086594-847B-42BB-A258-3AC619778B04}" destId="{C69762A5-7D07-4FD2-BFF0-4FD62EB403E6}" srcOrd="3" destOrd="0" presId="urn:microsoft.com/office/officeart/2005/8/layout/vList2"/>
    <dgm:cxn modelId="{BF2DEBBF-19CD-4231-91D2-1B24E94005BC}" type="presParOf" srcId="{BC086594-847B-42BB-A258-3AC619778B04}" destId="{7C55D97F-4875-44A5-8125-2275DE1EFDD5}" srcOrd="4" destOrd="0" presId="urn:microsoft.com/office/officeart/2005/8/layout/vList2"/>
    <dgm:cxn modelId="{542FAD1D-4F42-4ADF-BBDA-6568365DB316}" type="presParOf" srcId="{BC086594-847B-42BB-A258-3AC619778B04}" destId="{9684A13F-E7A8-48B1-8786-096F81DA2AD5}" srcOrd="5" destOrd="0" presId="urn:microsoft.com/office/officeart/2005/8/layout/vList2"/>
    <dgm:cxn modelId="{D58EE4A4-CA3C-4893-A98F-81BBD734846C}" type="presParOf" srcId="{BC086594-847B-42BB-A258-3AC619778B04}" destId="{79D55407-5872-4F3B-9F66-D07CBB907972}" srcOrd="6" destOrd="0" presId="urn:microsoft.com/office/officeart/2005/8/layout/vList2"/>
    <dgm:cxn modelId="{8DC58D3E-2698-42A5-910C-BDF5F572F4FE}" type="presParOf" srcId="{BC086594-847B-42BB-A258-3AC619778B04}" destId="{47D8E43E-803D-4280-B916-A7D4E4F9CD60}" srcOrd="7" destOrd="0" presId="urn:microsoft.com/office/officeart/2005/8/layout/vList2"/>
    <dgm:cxn modelId="{773DF641-C887-44C9-BCFA-8C0EE9958854}" type="presParOf" srcId="{BC086594-847B-42BB-A258-3AC619778B04}" destId="{D2386A0A-5A6C-45BF-AF09-8E7A7DD7301A}" srcOrd="8" destOrd="0" presId="urn:microsoft.com/office/officeart/2005/8/layout/vList2"/>
    <dgm:cxn modelId="{E3AEA73B-A4C9-4B0E-8196-AA227AD800A6}" type="presParOf" srcId="{BC086594-847B-42BB-A258-3AC619778B04}" destId="{B9E95BF1-DD85-41E0-84C3-869FF91B0B0A}" srcOrd="9" destOrd="0" presId="urn:microsoft.com/office/officeart/2005/8/layout/vList2"/>
    <dgm:cxn modelId="{B2E0EF69-73A2-478C-8D8B-BCE3D35A7E97}" type="presParOf" srcId="{BC086594-847B-42BB-A258-3AC619778B04}" destId="{31EE8A8D-FE11-46D7-A3E3-5B1FD2D0197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CFBBC-D7DD-4E06-8AA1-ADDDA694C683}">
      <dsp:nvSpPr>
        <dsp:cNvPr id="0" name=""/>
        <dsp:cNvSpPr/>
      </dsp:nvSpPr>
      <dsp:spPr>
        <a:xfrm>
          <a:off x="0" y="1955"/>
          <a:ext cx="8497180" cy="724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URG</a:t>
          </a:r>
          <a:r>
            <a:rPr lang="en-US" sz="2400" kern="1200" dirty="0"/>
            <a:t>: </a:t>
          </a:r>
          <a:r>
            <a:rPr lang="zh-CN" sz="2400" kern="1200" dirty="0"/>
            <a:t>标识紧急指针是否有效</a:t>
          </a:r>
        </a:p>
      </dsp:txBody>
      <dsp:txXfrm>
        <a:off x="35355" y="37310"/>
        <a:ext cx="8426470" cy="653547"/>
      </dsp:txXfrm>
    </dsp:sp>
    <dsp:sp modelId="{0A3B4C3D-191B-47FF-8041-D6FA09ABBCEA}">
      <dsp:nvSpPr>
        <dsp:cNvPr id="0" name=""/>
        <dsp:cNvSpPr/>
      </dsp:nvSpPr>
      <dsp:spPr>
        <a:xfrm>
          <a:off x="0" y="736562"/>
          <a:ext cx="8497180" cy="724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ACK: </a:t>
          </a:r>
          <a:r>
            <a:rPr lang="zh-CN" sz="2400" kern="1200" dirty="0"/>
            <a:t>标识确认序号是否有效 </a:t>
          </a:r>
        </a:p>
      </dsp:txBody>
      <dsp:txXfrm>
        <a:off x="35355" y="771917"/>
        <a:ext cx="8426470" cy="653547"/>
      </dsp:txXfrm>
    </dsp:sp>
    <dsp:sp modelId="{7C55D97F-4875-44A5-8125-2275DE1EFDD5}">
      <dsp:nvSpPr>
        <dsp:cNvPr id="0" name=""/>
        <dsp:cNvSpPr/>
      </dsp:nvSpPr>
      <dsp:spPr>
        <a:xfrm>
          <a:off x="0" y="1471170"/>
          <a:ext cx="8497180" cy="724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PSH: </a:t>
          </a:r>
          <a:r>
            <a:rPr lang="zh-CN" sz="2400" kern="1200" dirty="0"/>
            <a:t>用来提示接收端应用程序立刻将数据从</a:t>
          </a:r>
          <a:r>
            <a:rPr lang="en-US" sz="2400" kern="1200" dirty="0" err="1"/>
            <a:t>tcp</a:t>
          </a:r>
          <a:r>
            <a:rPr lang="zh-CN" sz="2400" kern="1200" dirty="0"/>
            <a:t>缓冲区读走 </a:t>
          </a:r>
        </a:p>
      </dsp:txBody>
      <dsp:txXfrm>
        <a:off x="35355" y="1506525"/>
        <a:ext cx="8426470" cy="653547"/>
      </dsp:txXfrm>
    </dsp:sp>
    <dsp:sp modelId="{79D55407-5872-4F3B-9F66-D07CBB907972}">
      <dsp:nvSpPr>
        <dsp:cNvPr id="0" name=""/>
        <dsp:cNvSpPr/>
      </dsp:nvSpPr>
      <dsp:spPr>
        <a:xfrm>
          <a:off x="0" y="2205777"/>
          <a:ext cx="8497180" cy="724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RST: </a:t>
          </a:r>
          <a:r>
            <a:rPr lang="zh-CN" sz="2400" kern="1200" dirty="0"/>
            <a:t>要求重新建立连接</a:t>
          </a:r>
          <a:r>
            <a:rPr lang="en-US" sz="2400" kern="1200" dirty="0"/>
            <a:t>. </a:t>
          </a:r>
          <a:r>
            <a:rPr lang="zh-CN" sz="2400" kern="1200" dirty="0"/>
            <a:t>我们把含有</a:t>
          </a:r>
          <a:r>
            <a:rPr lang="en-US" sz="2400" kern="1200" dirty="0"/>
            <a:t>RST</a:t>
          </a:r>
          <a:r>
            <a:rPr lang="zh-CN" sz="2400" kern="1200" dirty="0"/>
            <a:t>标识的报文称为复位报文段 </a:t>
          </a:r>
        </a:p>
      </dsp:txBody>
      <dsp:txXfrm>
        <a:off x="35355" y="2241132"/>
        <a:ext cx="8426470" cy="653547"/>
      </dsp:txXfrm>
    </dsp:sp>
    <dsp:sp modelId="{D2386A0A-5A6C-45BF-AF09-8E7A7DD7301A}">
      <dsp:nvSpPr>
        <dsp:cNvPr id="0" name=""/>
        <dsp:cNvSpPr/>
      </dsp:nvSpPr>
      <dsp:spPr>
        <a:xfrm>
          <a:off x="0" y="2940384"/>
          <a:ext cx="8497180" cy="724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SYN:</a:t>
          </a:r>
          <a:r>
            <a:rPr lang="en-US" sz="2400" kern="1200" dirty="0"/>
            <a:t> </a:t>
          </a:r>
          <a:r>
            <a:rPr lang="zh-CN" sz="2400" kern="1200" dirty="0"/>
            <a:t>请求建立连接</a:t>
          </a:r>
          <a:r>
            <a:rPr lang="en-US" sz="2400" kern="1200" dirty="0"/>
            <a:t>. </a:t>
          </a:r>
          <a:r>
            <a:rPr lang="zh-CN" sz="2400" kern="1200" dirty="0"/>
            <a:t>我们把含有</a:t>
          </a:r>
          <a:r>
            <a:rPr lang="en-US" sz="2400" kern="1200" dirty="0"/>
            <a:t>SYN</a:t>
          </a:r>
          <a:r>
            <a:rPr lang="zh-CN" sz="2400" kern="1200" dirty="0"/>
            <a:t>标识的报文称为同步报文段 </a:t>
          </a:r>
        </a:p>
      </dsp:txBody>
      <dsp:txXfrm>
        <a:off x="35355" y="2975739"/>
        <a:ext cx="8426470" cy="653547"/>
      </dsp:txXfrm>
    </dsp:sp>
    <dsp:sp modelId="{31EE8A8D-FE11-46D7-A3E3-5B1FD2D01979}">
      <dsp:nvSpPr>
        <dsp:cNvPr id="0" name=""/>
        <dsp:cNvSpPr/>
      </dsp:nvSpPr>
      <dsp:spPr>
        <a:xfrm>
          <a:off x="0" y="3674992"/>
          <a:ext cx="8497180" cy="7242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FIN:</a:t>
          </a:r>
          <a:r>
            <a:rPr lang="en-US" sz="2400" kern="1200" dirty="0"/>
            <a:t> </a:t>
          </a:r>
          <a:r>
            <a:rPr lang="zh-CN" sz="2400" kern="1200" dirty="0"/>
            <a:t>通知对端</a:t>
          </a:r>
          <a:r>
            <a:rPr lang="en-US" sz="2400" kern="1200" dirty="0"/>
            <a:t>, </a:t>
          </a:r>
          <a:r>
            <a:rPr lang="zh-CN" sz="2400" kern="1200" dirty="0"/>
            <a:t>本端即将关闭</a:t>
          </a:r>
          <a:r>
            <a:rPr lang="en-US" sz="2400" kern="1200" dirty="0"/>
            <a:t>. </a:t>
          </a:r>
          <a:r>
            <a:rPr lang="zh-CN" sz="2400" kern="1200" dirty="0"/>
            <a:t>我们把含有</a:t>
          </a:r>
          <a:r>
            <a:rPr lang="en-US" sz="2400" kern="1200" dirty="0"/>
            <a:t>FIN</a:t>
          </a:r>
          <a:r>
            <a:rPr lang="zh-CN" sz="2400" kern="1200" dirty="0"/>
            <a:t>标识的报文称为结束报文段</a:t>
          </a:r>
        </a:p>
      </dsp:txBody>
      <dsp:txXfrm>
        <a:off x="35355" y="3710347"/>
        <a:ext cx="8426470" cy="653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ftp</a:t>
            </a:r>
            <a:r>
              <a:rPr lang="zh-CN" altLang="en-US" dirty="0"/>
              <a:t>登录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5A37E6-46C7-460E-BFEF-7FC5727A09CC}" type="slidenum">
              <a:rPr lang="en-US" altLang="zh-CN"/>
            </a:fld>
            <a:endParaRPr lang="en-US" altLang="zh-CN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  <a:r>
              <a:rPr lang="en-US" altLang="zh-CN" dirty="0" err="1"/>
              <a:t>tcp</a:t>
            </a:r>
            <a:r>
              <a:rPr lang="zh-CN" altLang="en-US" dirty="0"/>
              <a:t>和</a:t>
            </a:r>
            <a:r>
              <a:rPr lang="en-US" altLang="zh-CN" dirty="0" err="1"/>
              <a:t>udp</a:t>
            </a:r>
            <a:r>
              <a:rPr lang="zh-CN" altLang="en-US" dirty="0"/>
              <a:t>里的</a:t>
            </a:r>
            <a:r>
              <a:rPr lang="en-US" altLang="zh-CN" dirty="0"/>
              <a:t>connect</a:t>
            </a:r>
            <a:r>
              <a:rPr lang="zh-CN" altLang="en-US" dirty="0"/>
              <a:t>函数。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互动回顾一下以前的做法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一种封装方式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0" y="6741460"/>
            <a:ext cx="9107360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7452400" y="6741460"/>
            <a:ext cx="1691600" cy="0"/>
          </a:xfrm>
          <a:prstGeom prst="line">
            <a:avLst/>
          </a:prstGeom>
          <a:ln w="317500">
            <a:solidFill>
              <a:srgbClr val="004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274321" y="260560"/>
            <a:ext cx="8412479" cy="704517"/>
          </a:xfrm>
        </p:spPr>
        <p:txBody>
          <a:bodyPr>
            <a:no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74321" y="980660"/>
            <a:ext cx="8595360" cy="0"/>
            <a:chOff x="274321" y="933797"/>
            <a:chExt cx="8595360" cy="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28575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-36640" y="6597440"/>
            <a:ext cx="2137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604560" y="6588878"/>
            <a:ext cx="50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27BBC160-10B6-4CBD-898D-1BD11151F33F}" type="slidenum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39690" y="6597440"/>
            <a:ext cx="4104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杭州电子科技大学网络空间安全学院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33433" y="6588877"/>
            <a:ext cx="107914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530820CF-B880-4189-942D-D702A7CBA730}" type="datetimeFigureOut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9718" y="1577116"/>
            <a:ext cx="5044586" cy="1138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endParaRPr lang="en-US" altLang="zh-CN" sz="2000" b="1" dirty="0"/>
          </a:p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4247" y="3348281"/>
            <a:ext cx="247535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胡伟通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/>
              <a:t>2022-2023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October 2022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TCP</a:t>
            </a:r>
            <a:r>
              <a:rPr lang="zh-CN" altLang="en-US" dirty="0"/>
              <a:t>工作原理</a:t>
            </a:r>
            <a:endParaRPr lang="zh-CN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86" y="1692587"/>
            <a:ext cx="7034714" cy="31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95420" y="4942969"/>
            <a:ext cx="83447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IP </a:t>
            </a:r>
            <a:r>
              <a:rPr lang="zh-CN" altLang="en-US" b="1" dirty="0"/>
              <a:t>数据包在以太网数据包的负载里面，它也有自己的头信息，最少需要</a:t>
            </a:r>
            <a:r>
              <a:rPr lang="en-US" altLang="zh-CN" b="1" dirty="0"/>
              <a:t>20</a:t>
            </a:r>
            <a:r>
              <a:rPr lang="zh-CN" altLang="en-US" b="1" dirty="0"/>
              <a:t>字节，所以 </a:t>
            </a:r>
            <a:r>
              <a:rPr lang="en-US" altLang="zh-CN" b="1" dirty="0"/>
              <a:t>IP </a:t>
            </a:r>
            <a:r>
              <a:rPr lang="zh-CN" altLang="en-US" b="1" dirty="0"/>
              <a:t>数据包的负载最多为</a:t>
            </a:r>
            <a:r>
              <a:rPr lang="en-US" altLang="zh-CN" b="1" dirty="0"/>
              <a:t>1480</a:t>
            </a:r>
            <a:r>
              <a:rPr lang="zh-CN" altLang="en-US" b="1" dirty="0"/>
              <a:t>字节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395420" y="1196690"/>
            <a:ext cx="7993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IP </a:t>
            </a:r>
            <a:r>
              <a:rPr lang="zh-CN" altLang="en-US" b="1" dirty="0"/>
              <a:t>数据包在以太网数据包里面，</a:t>
            </a:r>
            <a:r>
              <a:rPr lang="en-US" altLang="zh-CN" b="1" dirty="0"/>
              <a:t>TCP </a:t>
            </a:r>
            <a:r>
              <a:rPr lang="zh-CN" altLang="en-US" b="1" dirty="0"/>
              <a:t>数据包在 </a:t>
            </a:r>
            <a:r>
              <a:rPr lang="en-US" altLang="zh-CN" b="1" dirty="0"/>
              <a:t>IP </a:t>
            </a:r>
            <a:r>
              <a:rPr lang="zh-CN" altLang="en-US" b="1" dirty="0"/>
              <a:t>数据包里面。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95420" y="5674110"/>
            <a:ext cx="8425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TCP </a:t>
            </a:r>
            <a:r>
              <a:rPr lang="zh-CN" altLang="en-US" b="1" dirty="0"/>
              <a:t>数据包在 </a:t>
            </a:r>
            <a:r>
              <a:rPr lang="en-US" altLang="zh-CN" b="1" dirty="0"/>
              <a:t>IP </a:t>
            </a:r>
            <a:r>
              <a:rPr lang="zh-CN" altLang="en-US" b="1" dirty="0"/>
              <a:t>数据包的负载里面。它的头信息最少也需要</a:t>
            </a:r>
            <a:r>
              <a:rPr lang="en-US" altLang="zh-CN" b="1" dirty="0"/>
              <a:t>20</a:t>
            </a:r>
            <a:r>
              <a:rPr lang="zh-CN" altLang="en-US" b="1" dirty="0"/>
              <a:t>字节，因此 </a:t>
            </a:r>
            <a:r>
              <a:rPr lang="en-US" altLang="zh-CN" b="1" dirty="0"/>
              <a:t>TCP </a:t>
            </a:r>
            <a:r>
              <a:rPr lang="zh-CN" altLang="en-US" b="1" dirty="0"/>
              <a:t>数据包的最大负载是 </a:t>
            </a:r>
            <a:r>
              <a:rPr lang="en-US" altLang="zh-CN" b="1" dirty="0"/>
              <a:t>1480 - 20 = 1460 </a:t>
            </a:r>
            <a:r>
              <a:rPr lang="zh-CN" altLang="en-US" b="1" dirty="0"/>
              <a:t>字节。由于 </a:t>
            </a:r>
            <a:r>
              <a:rPr lang="en-US" altLang="zh-CN" b="1" dirty="0"/>
              <a:t>IP </a:t>
            </a:r>
            <a:r>
              <a:rPr lang="zh-CN" altLang="en-US" b="1" dirty="0"/>
              <a:t>和 </a:t>
            </a:r>
            <a:r>
              <a:rPr lang="en-US" altLang="zh-CN" b="1" dirty="0"/>
              <a:t>TCP </a:t>
            </a:r>
            <a:r>
              <a:rPr lang="zh-CN" altLang="en-US" b="1" dirty="0"/>
              <a:t>协议往往有额外的头信息，所以 </a:t>
            </a:r>
            <a:r>
              <a:rPr lang="en-US" altLang="zh-CN" b="1" dirty="0"/>
              <a:t>TCP </a:t>
            </a:r>
            <a:r>
              <a:rPr lang="zh-CN" altLang="en-US" b="1" dirty="0"/>
              <a:t>负载实际为</a:t>
            </a:r>
            <a:r>
              <a:rPr lang="en-US" altLang="zh-CN" b="1" dirty="0"/>
              <a:t>1400</a:t>
            </a:r>
            <a:r>
              <a:rPr lang="zh-CN" altLang="en-US" b="1" dirty="0"/>
              <a:t>字节左右。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400" y="1305342"/>
            <a:ext cx="8641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sng" dirty="0"/>
              <a:t>何时使用</a:t>
            </a:r>
            <a:r>
              <a:rPr lang="en-US" altLang="zh-CN" sz="2400" u="sng" dirty="0"/>
              <a:t>TCP</a:t>
            </a:r>
            <a:r>
              <a:rPr lang="zh-CN" altLang="en-US" sz="2400" u="sng" dirty="0"/>
              <a:t>？</a:t>
            </a:r>
            <a:br>
              <a:rPr lang="zh-CN" altLang="en-US" sz="2400" dirty="0"/>
            </a:br>
            <a:r>
              <a:rPr lang="zh-CN" altLang="en-US" sz="2400" dirty="0"/>
              <a:t>    </a:t>
            </a:r>
            <a:r>
              <a:rPr lang="en-US" altLang="zh-CN" sz="2400" dirty="0"/>
              <a:t>1. </a:t>
            </a:r>
            <a:r>
              <a:rPr lang="zh-CN" altLang="en-US" sz="2400" dirty="0"/>
              <a:t>需要确保传输的数据准确的到达并且保持完整。</a:t>
            </a:r>
            <a:br>
              <a:rPr lang="zh-CN" altLang="en-US" sz="2400" dirty="0"/>
            </a:br>
            <a:r>
              <a:rPr lang="zh-CN" altLang="en-US" sz="2400" dirty="0"/>
              <a:t>    </a:t>
            </a:r>
            <a:r>
              <a:rPr lang="en-US" altLang="zh-CN" sz="2400" dirty="0"/>
              <a:t>2. </a:t>
            </a:r>
            <a:r>
              <a:rPr lang="zh-CN" altLang="en-US" sz="2400" dirty="0"/>
              <a:t>需要发送大量的数据，而不是简单的请求和返回。</a:t>
            </a:r>
            <a:br>
              <a:rPr lang="zh-CN" altLang="en-US" sz="2400" dirty="0"/>
            </a:br>
            <a:r>
              <a:rPr lang="zh-CN" altLang="en-US" sz="2400" dirty="0"/>
              <a:t>    </a:t>
            </a:r>
            <a:r>
              <a:rPr lang="en-US" altLang="zh-CN" sz="2400" dirty="0"/>
              <a:t>3. </a:t>
            </a:r>
            <a:r>
              <a:rPr lang="zh-CN" altLang="en-US" sz="2400" dirty="0"/>
              <a:t>能忍受建立连接时消耗的时间。（效率低）</a:t>
            </a:r>
            <a:endParaRPr lang="en-US" altLang="zh-CN" sz="2400" dirty="0"/>
          </a:p>
          <a:p>
            <a:br>
              <a:rPr lang="zh-CN" altLang="en-US" sz="2400" dirty="0"/>
            </a:br>
            <a:r>
              <a:rPr lang="zh-CN" altLang="en-US" sz="2400" u="sng" dirty="0"/>
              <a:t>何时使用</a:t>
            </a:r>
            <a:r>
              <a:rPr lang="en-US" altLang="zh-CN" sz="2400" u="sng" dirty="0"/>
              <a:t>UDP</a:t>
            </a:r>
            <a:r>
              <a:rPr lang="zh-CN" altLang="en-US" sz="2400" u="sng" dirty="0"/>
              <a:t>？</a:t>
            </a:r>
            <a:br>
              <a:rPr lang="zh-CN" altLang="en-US" sz="2400" dirty="0"/>
            </a:br>
            <a:r>
              <a:rPr lang="zh-CN" altLang="en-US" sz="2400" dirty="0"/>
              <a:t>    </a:t>
            </a:r>
            <a:r>
              <a:rPr lang="en-US" altLang="zh-CN" sz="2400" dirty="0"/>
              <a:t>1. </a:t>
            </a:r>
            <a:r>
              <a:rPr lang="zh-CN" altLang="en-US" sz="2400" dirty="0"/>
              <a:t>不关心发送的包是否准确的到达，或者能自己处理这些问题。（不稳定）</a:t>
            </a:r>
            <a:br>
              <a:rPr lang="zh-CN" altLang="en-US" sz="2400" dirty="0"/>
            </a:br>
            <a:r>
              <a:rPr lang="zh-CN" altLang="en-US" sz="2400" dirty="0"/>
              <a:t>    </a:t>
            </a:r>
            <a:r>
              <a:rPr lang="en-US" altLang="zh-CN" sz="2400" dirty="0"/>
              <a:t>2. </a:t>
            </a:r>
            <a:r>
              <a:rPr lang="zh-CN" altLang="en-US" sz="2400" dirty="0"/>
              <a:t>只是希望得到一个简单的请求和返回。</a:t>
            </a:r>
            <a:br>
              <a:rPr lang="zh-CN" altLang="en-US" sz="2400" dirty="0"/>
            </a:br>
            <a:r>
              <a:rPr lang="zh-CN" altLang="en-US" sz="2400" dirty="0"/>
              <a:t>    </a:t>
            </a:r>
            <a:r>
              <a:rPr lang="en-US" altLang="zh-CN" sz="2400" dirty="0"/>
              <a:t>3. </a:t>
            </a:r>
            <a:r>
              <a:rPr lang="zh-CN" altLang="en-US" sz="2400" dirty="0"/>
              <a:t>需要快速的建立连接。（效率高）</a:t>
            </a:r>
            <a:br>
              <a:rPr lang="zh-CN" altLang="en-US" sz="2400" dirty="0"/>
            </a:br>
            <a:r>
              <a:rPr lang="zh-CN" altLang="en-US" sz="2400" dirty="0"/>
              <a:t>    </a:t>
            </a:r>
            <a:r>
              <a:rPr lang="en-US" altLang="zh-CN" sz="2400" dirty="0"/>
              <a:t>4. </a:t>
            </a:r>
            <a:r>
              <a:rPr lang="zh-CN" altLang="en-US" sz="2400" dirty="0"/>
              <a:t>发送的数据量不是很大。</a:t>
            </a:r>
            <a:r>
              <a:rPr lang="en-US" altLang="zh-CN" sz="2400" dirty="0"/>
              <a:t>UDP</a:t>
            </a:r>
            <a:r>
              <a:rPr lang="zh-CN" altLang="en-US" sz="2400" dirty="0"/>
              <a:t>限制每个包不能超过</a:t>
            </a:r>
            <a:r>
              <a:rPr lang="en-US" altLang="zh-CN" sz="2400" dirty="0"/>
              <a:t>64KB</a:t>
            </a:r>
            <a:r>
              <a:rPr lang="zh-CN" altLang="en-US" sz="2400" dirty="0"/>
              <a:t>，通常人们使用</a:t>
            </a:r>
            <a:r>
              <a:rPr lang="en-US" altLang="zh-CN" sz="2400" dirty="0"/>
              <a:t>UDP</a:t>
            </a:r>
            <a:r>
              <a:rPr lang="zh-CN" altLang="en-US" sz="2400" dirty="0"/>
              <a:t>时只使用了低于</a:t>
            </a:r>
            <a:r>
              <a:rPr lang="en-US" altLang="zh-CN" sz="2400" dirty="0"/>
              <a:t>1KB</a:t>
            </a:r>
            <a:r>
              <a:rPr lang="zh-CN" altLang="en-US" sz="2400" dirty="0"/>
              <a:t>。（物联网领域）</a:t>
            </a:r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何时使用</a:t>
            </a:r>
            <a:r>
              <a:rPr lang="en-US" altLang="zh-CN" dirty="0"/>
              <a:t>TCP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何时使用</a:t>
            </a:r>
            <a:r>
              <a:rPr lang="en-US" altLang="zh-CN" dirty="0"/>
              <a:t>TCP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410" y="1196690"/>
            <a:ext cx="8497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UDP</a:t>
            </a:r>
            <a:r>
              <a:rPr lang="zh-CN" altLang="en-US" sz="2800" dirty="0"/>
              <a:t>，在传送数据前不需要先建立连接，远地的主机在收到</a:t>
            </a:r>
            <a:r>
              <a:rPr lang="en-US" altLang="zh-CN" sz="2800" dirty="0"/>
              <a:t>UDP</a:t>
            </a:r>
            <a:r>
              <a:rPr lang="zh-CN" altLang="en-US" sz="2800" dirty="0"/>
              <a:t>报文后也不需要给出任何确认。虽然</a:t>
            </a:r>
            <a:r>
              <a:rPr lang="en-US" altLang="zh-CN" sz="2800" dirty="0"/>
              <a:t>UDP</a:t>
            </a:r>
            <a:r>
              <a:rPr lang="zh-CN" altLang="en-US" sz="2800" dirty="0"/>
              <a:t>不提供可靠交付，但是正是因为这样，省去很多的开销，使得它的速度比较快，比如一些对实时性要求较高的服务，就常常使用的是</a:t>
            </a:r>
            <a:r>
              <a:rPr lang="en-US" altLang="zh-CN" sz="2800" dirty="0"/>
              <a:t>UDP</a:t>
            </a:r>
            <a:r>
              <a:rPr lang="zh-CN" altLang="en-US" sz="2800" dirty="0"/>
              <a:t>。对应的应用层的协议主要有 </a:t>
            </a:r>
            <a:r>
              <a:rPr lang="en-US" altLang="zh-CN" sz="2800" dirty="0"/>
              <a:t>DNS,TFTP,DHCP,SNMP,NFS </a:t>
            </a:r>
            <a:r>
              <a:rPr lang="zh-CN" altLang="en-US" sz="2800" dirty="0"/>
              <a:t>等。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TCP</a:t>
            </a:r>
            <a:r>
              <a:rPr lang="zh-CN" altLang="en-US" sz="2800" dirty="0"/>
              <a:t>，提供面向连接的服务，在传送数据之前必须先建立连接，数据传送完成后要释放连接。因此</a:t>
            </a:r>
            <a:r>
              <a:rPr lang="en-US" altLang="zh-CN" sz="2800" dirty="0"/>
              <a:t>TCP</a:t>
            </a:r>
            <a:r>
              <a:rPr lang="zh-CN" altLang="en-US" sz="2800" dirty="0"/>
              <a:t>是一种可靠的的运输服务，但是正因为这样，不可避免的增加了许多的开销，比如确认，流量控制等。对应的应用层的协议主要有 </a:t>
            </a:r>
            <a:r>
              <a:rPr lang="en-US" altLang="zh-CN" sz="2800" dirty="0"/>
              <a:t>SMTP,TELNET,HTTP,FTP </a:t>
            </a:r>
            <a:r>
              <a:rPr lang="zh-CN" altLang="en-US" sz="2800" dirty="0"/>
              <a:t>等。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何时使用</a:t>
            </a:r>
            <a:r>
              <a:rPr lang="en-US" altLang="zh-CN" dirty="0"/>
              <a:t>TCP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0" y="1549895"/>
            <a:ext cx="9011279" cy="223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39440" y="4365130"/>
            <a:ext cx="82091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为了通过</a:t>
            </a:r>
            <a:r>
              <a:rPr lang="en-US" altLang="zh-CN" sz="2400" dirty="0"/>
              <a:t>IP</a:t>
            </a:r>
            <a:r>
              <a:rPr lang="zh-CN" altLang="en-US" sz="2400" dirty="0"/>
              <a:t>数据报实现可靠性传输，需要考虑很多事情，例如数据的破坏、丢包、重复以及分片顺序混乱等，</a:t>
            </a:r>
            <a:r>
              <a:rPr lang="en-US" altLang="zh-CN" sz="2400" b="1" dirty="0"/>
              <a:t>TCP</a:t>
            </a:r>
            <a:r>
              <a:rPr lang="zh-CN" altLang="en-US" sz="2400" b="1" dirty="0"/>
              <a:t>通过校验和、序列号、确认应答、重发控制、连接管理以及窗口控制等机制等实现可靠性传输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709813" y="6247212"/>
            <a:ext cx="635000" cy="232997"/>
          </a:xfrm>
          <a:prstGeom prst="leftArrow">
            <a:avLst>
              <a:gd name="adj1" fmla="val 50000"/>
              <a:gd name="adj2" fmla="val 62893"/>
            </a:avLst>
          </a:prstGeom>
          <a:solidFill>
            <a:srgbClr val="C000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90" name="Rectangle 106"/>
          <p:cNvSpPr>
            <a:spLocks noChangeArrowheads="1"/>
          </p:cNvSpPr>
          <p:nvPr/>
        </p:nvSpPr>
        <p:spPr bwMode="auto">
          <a:xfrm>
            <a:off x="1311475" y="6131448"/>
            <a:ext cx="1225550" cy="465992"/>
          </a:xfrm>
          <a:prstGeom prst="rect">
            <a:avLst/>
          </a:prstGeom>
          <a:solidFill>
            <a:srgbClr val="66FF66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7" name="Line 33"/>
          <p:cNvSpPr>
            <a:spLocks noChangeShapeType="1"/>
          </p:cNvSpPr>
          <p:nvPr/>
        </p:nvSpPr>
        <p:spPr bwMode="auto">
          <a:xfrm flipH="1">
            <a:off x="981275" y="2286850"/>
            <a:ext cx="15875" cy="2545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8" name="Rectangle 34"/>
          <p:cNvSpPr>
            <a:spLocks noChangeArrowheads="1"/>
          </p:cNvSpPr>
          <p:nvPr/>
        </p:nvSpPr>
        <p:spPr bwMode="auto">
          <a:xfrm>
            <a:off x="690762" y="3274520"/>
            <a:ext cx="550200" cy="4920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>
              <a:lnSpc>
                <a:spcPct val="90000"/>
              </a:lnSpc>
            </a:pPr>
            <a:r>
              <a:rPr kumimoji="1" lang="en-US" altLang="zh-CN" sz="1475" b="1">
                <a:solidFill>
                  <a:srgbClr val="000099"/>
                </a:solidFill>
                <a:ea typeface="黑体" pitchFamily="2" charset="-122"/>
              </a:rPr>
              <a:t>TCP</a:t>
            </a:r>
            <a:endParaRPr kumimoji="1" lang="en-US" altLang="zh-CN" sz="1475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90000"/>
              </a:lnSpc>
            </a:pPr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首部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9" name="Line 35"/>
          <p:cNvSpPr>
            <a:spLocks noChangeShapeType="1"/>
          </p:cNvSpPr>
          <p:nvPr/>
        </p:nvSpPr>
        <p:spPr bwMode="auto">
          <a:xfrm>
            <a:off x="8506025" y="2280987"/>
            <a:ext cx="0" cy="21379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0" name="Rectangle 36"/>
          <p:cNvSpPr>
            <a:spLocks noChangeArrowheads="1"/>
          </p:cNvSpPr>
          <p:nvPr/>
        </p:nvSpPr>
        <p:spPr bwMode="auto">
          <a:xfrm>
            <a:off x="8103450" y="3037127"/>
            <a:ext cx="976600" cy="49207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algn="ctr" defTabSz="702945" eaLnBrk="0" hangingPunct="0">
              <a:lnSpc>
                <a:spcPct val="90000"/>
              </a:lnSpc>
            </a:pPr>
            <a:r>
              <a:rPr kumimoji="1" lang="en-US" altLang="zh-CN" sz="1475" b="1">
                <a:solidFill>
                  <a:srgbClr val="000099"/>
                </a:solidFill>
                <a:ea typeface="黑体" pitchFamily="2" charset="-122"/>
              </a:rPr>
              <a:t>20 </a:t>
            </a:r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字节的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  <a:p>
            <a:pPr algn="ctr" defTabSz="702945" eaLnBrk="0" hangingPunct="0">
              <a:lnSpc>
                <a:spcPct val="90000"/>
              </a:lnSpc>
            </a:pPr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固定首部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9" name="Rectangle 75"/>
          <p:cNvSpPr>
            <a:spLocks noChangeArrowheads="1"/>
          </p:cNvSpPr>
          <p:nvPr/>
        </p:nvSpPr>
        <p:spPr bwMode="auto">
          <a:xfrm>
            <a:off x="1270200" y="2285383"/>
            <a:ext cx="6810375" cy="2551235"/>
          </a:xfrm>
          <a:prstGeom prst="rect">
            <a:avLst/>
          </a:prstGeom>
          <a:solidFill>
            <a:srgbClr val="FFFF66"/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89" name="Freeform 5"/>
          <p:cNvSpPr/>
          <p:nvPr/>
        </p:nvSpPr>
        <p:spPr bwMode="auto">
          <a:xfrm>
            <a:off x="1279725" y="4836621"/>
            <a:ext cx="6826250" cy="511029"/>
          </a:xfrm>
          <a:custGeom>
            <a:avLst/>
            <a:gdLst>
              <a:gd name="T0" fmla="*/ 0 w 4626"/>
              <a:gd name="T1" fmla="*/ 0 h 544"/>
              <a:gd name="T2" fmla="*/ 861 w 4626"/>
              <a:gd name="T3" fmla="*/ 544 h 544"/>
              <a:gd name="T4" fmla="*/ 1814 w 4626"/>
              <a:gd name="T5" fmla="*/ 544 h 544"/>
              <a:gd name="T6" fmla="*/ 4626 w 4626"/>
              <a:gd name="T7" fmla="*/ 0 h 544"/>
              <a:gd name="T8" fmla="*/ 0 w 4626"/>
              <a:gd name="T9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6" h="544">
                <a:moveTo>
                  <a:pt x="0" y="0"/>
                </a:moveTo>
                <a:lnTo>
                  <a:pt x="861" y="544"/>
                </a:lnTo>
                <a:lnTo>
                  <a:pt x="1814" y="544"/>
                </a:lnTo>
                <a:lnTo>
                  <a:pt x="4626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CC">
                  <a:gamma/>
                  <a:shade val="69804"/>
                  <a:invGamma/>
                </a:srgbClr>
              </a:gs>
              <a:gs pos="100000">
                <a:srgbClr val="FFFF66"/>
              </a:gs>
            </a:gsLst>
            <a:lin ang="5400000" scaled="1"/>
          </a:gradFill>
          <a:ln>
            <a:noFill/>
          </a:ln>
          <a:effectLst/>
        </p:spPr>
        <p:txBody>
          <a:bodyPr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0" name="Line 6"/>
          <p:cNvSpPr>
            <a:spLocks noChangeShapeType="1"/>
          </p:cNvSpPr>
          <p:nvPr/>
        </p:nvSpPr>
        <p:spPr bwMode="auto">
          <a:xfrm>
            <a:off x="1263850" y="2719137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1" name="Line 7"/>
          <p:cNvSpPr>
            <a:spLocks noChangeShapeType="1"/>
          </p:cNvSpPr>
          <p:nvPr/>
        </p:nvSpPr>
        <p:spPr bwMode="auto">
          <a:xfrm>
            <a:off x="1276550" y="3148495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2" name="Line 8"/>
          <p:cNvSpPr>
            <a:spLocks noChangeShapeType="1"/>
          </p:cNvSpPr>
          <p:nvPr/>
        </p:nvSpPr>
        <p:spPr bwMode="auto">
          <a:xfrm>
            <a:off x="1263850" y="3576388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3" name="Line 9"/>
          <p:cNvSpPr>
            <a:spLocks noChangeShapeType="1"/>
          </p:cNvSpPr>
          <p:nvPr/>
        </p:nvSpPr>
        <p:spPr bwMode="auto">
          <a:xfrm>
            <a:off x="1263850" y="4004280"/>
            <a:ext cx="6821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4" name="Line 10"/>
          <p:cNvSpPr>
            <a:spLocks noChangeShapeType="1"/>
          </p:cNvSpPr>
          <p:nvPr/>
        </p:nvSpPr>
        <p:spPr bwMode="auto">
          <a:xfrm>
            <a:off x="1276550" y="4433637"/>
            <a:ext cx="6808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5" name="Line 11"/>
          <p:cNvSpPr>
            <a:spLocks noChangeShapeType="1"/>
          </p:cNvSpPr>
          <p:nvPr/>
        </p:nvSpPr>
        <p:spPr bwMode="auto">
          <a:xfrm>
            <a:off x="4676975" y="2289780"/>
            <a:ext cx="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6" name="Rectangle 12"/>
          <p:cNvSpPr>
            <a:spLocks noChangeArrowheads="1"/>
          </p:cNvSpPr>
          <p:nvPr/>
        </p:nvSpPr>
        <p:spPr bwMode="auto">
          <a:xfrm>
            <a:off x="5740600" y="2368911"/>
            <a:ext cx="1191401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目  的  端  口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7" name="Rectangle 13"/>
          <p:cNvSpPr>
            <a:spLocks noChangeArrowheads="1"/>
          </p:cNvSpPr>
          <p:nvPr/>
        </p:nvSpPr>
        <p:spPr bwMode="auto">
          <a:xfrm>
            <a:off x="1406725" y="3522168"/>
            <a:ext cx="550200" cy="53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数据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偏移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8" name="Rectangle 14"/>
          <p:cNvSpPr>
            <a:spLocks noChangeArrowheads="1"/>
          </p:cNvSpPr>
          <p:nvPr/>
        </p:nvSpPr>
        <p:spPr bwMode="auto">
          <a:xfrm>
            <a:off x="2362400" y="4089273"/>
            <a:ext cx="1000644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检   验   和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799" name="Rectangle 15"/>
          <p:cNvSpPr>
            <a:spLocks noChangeArrowheads="1"/>
          </p:cNvSpPr>
          <p:nvPr/>
        </p:nvSpPr>
        <p:spPr bwMode="auto">
          <a:xfrm>
            <a:off x="2541787" y="4484927"/>
            <a:ext cx="2833688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选    项    （长  度  可  变）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0" name="Rectangle 16"/>
          <p:cNvSpPr>
            <a:spLocks noChangeArrowheads="1"/>
          </p:cNvSpPr>
          <p:nvPr/>
        </p:nvSpPr>
        <p:spPr bwMode="auto">
          <a:xfrm>
            <a:off x="2464000" y="2368911"/>
            <a:ext cx="914082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源  端  口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1" name="Rectangle 17"/>
          <p:cNvSpPr>
            <a:spLocks noChangeArrowheads="1"/>
          </p:cNvSpPr>
          <p:nvPr/>
        </p:nvSpPr>
        <p:spPr bwMode="auto">
          <a:xfrm>
            <a:off x="4283275" y="2792407"/>
            <a:ext cx="769937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序   号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2" name="Line 18"/>
          <p:cNvSpPr>
            <a:spLocks noChangeShapeType="1"/>
          </p:cNvSpPr>
          <p:nvPr/>
        </p:nvSpPr>
        <p:spPr bwMode="auto">
          <a:xfrm>
            <a:off x="4681737" y="3582250"/>
            <a:ext cx="0" cy="8455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3" name="Rectangle 19"/>
          <p:cNvSpPr>
            <a:spLocks noChangeArrowheads="1"/>
          </p:cNvSpPr>
          <p:nvPr/>
        </p:nvSpPr>
        <p:spPr bwMode="auto">
          <a:xfrm>
            <a:off x="5597726" y="4089273"/>
            <a:ext cx="1321245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紧   急   指   针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4" name="Rectangle 20"/>
          <p:cNvSpPr>
            <a:spLocks noChangeArrowheads="1"/>
          </p:cNvSpPr>
          <p:nvPr/>
        </p:nvSpPr>
        <p:spPr bwMode="auto">
          <a:xfrm>
            <a:off x="5996187" y="3645261"/>
            <a:ext cx="680044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窗   口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5" name="Rectangle 21"/>
          <p:cNvSpPr>
            <a:spLocks noChangeArrowheads="1"/>
          </p:cNvSpPr>
          <p:nvPr/>
        </p:nvSpPr>
        <p:spPr bwMode="auto">
          <a:xfrm>
            <a:off x="4065787" y="3239350"/>
            <a:ext cx="1296988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确    认    号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6" name="Line 22"/>
          <p:cNvSpPr>
            <a:spLocks noChangeShapeType="1"/>
          </p:cNvSpPr>
          <p:nvPr/>
        </p:nvSpPr>
        <p:spPr bwMode="auto">
          <a:xfrm>
            <a:off x="2117925" y="3582249"/>
            <a:ext cx="0" cy="4278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7" name="Line 23"/>
          <p:cNvSpPr>
            <a:spLocks noChangeShapeType="1"/>
          </p:cNvSpPr>
          <p:nvPr/>
        </p:nvSpPr>
        <p:spPr bwMode="auto">
          <a:xfrm>
            <a:off x="3826074" y="3577852"/>
            <a:ext cx="0" cy="4220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8" name="Line 24"/>
          <p:cNvSpPr>
            <a:spLocks noChangeShapeType="1"/>
          </p:cNvSpPr>
          <p:nvPr/>
        </p:nvSpPr>
        <p:spPr bwMode="auto">
          <a:xfrm>
            <a:off x="3387925" y="3582249"/>
            <a:ext cx="0" cy="4278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>
            <a:off x="3605412" y="3582249"/>
            <a:ext cx="0" cy="4205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0" name="Line 26"/>
          <p:cNvSpPr>
            <a:spLocks noChangeShapeType="1"/>
          </p:cNvSpPr>
          <p:nvPr/>
        </p:nvSpPr>
        <p:spPr bwMode="auto">
          <a:xfrm>
            <a:off x="4251525" y="3582249"/>
            <a:ext cx="0" cy="4205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1" name="Line 27"/>
          <p:cNvSpPr>
            <a:spLocks noChangeShapeType="1"/>
          </p:cNvSpPr>
          <p:nvPr/>
        </p:nvSpPr>
        <p:spPr bwMode="auto">
          <a:xfrm>
            <a:off x="4038799" y="3582249"/>
            <a:ext cx="0" cy="4205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2" name="Line 28"/>
          <p:cNvSpPr>
            <a:spLocks noChangeShapeType="1"/>
          </p:cNvSpPr>
          <p:nvPr/>
        </p:nvSpPr>
        <p:spPr bwMode="auto">
          <a:xfrm>
            <a:off x="4469011" y="3582249"/>
            <a:ext cx="0" cy="4205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3" name="Rectangle 29"/>
          <p:cNvSpPr>
            <a:spLocks noChangeArrowheads="1"/>
          </p:cNvSpPr>
          <p:nvPr/>
        </p:nvSpPr>
        <p:spPr bwMode="auto">
          <a:xfrm>
            <a:off x="2384625" y="3654053"/>
            <a:ext cx="680044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保   留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4" name="Rectangle 30"/>
          <p:cNvSpPr>
            <a:spLocks noChangeArrowheads="1"/>
          </p:cNvSpPr>
          <p:nvPr/>
        </p:nvSpPr>
        <p:spPr bwMode="auto">
          <a:xfrm>
            <a:off x="4458038" y="3593973"/>
            <a:ext cx="261661" cy="4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algn="ctr"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F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algn="ctr"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I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algn="ctr"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N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5" name="Line 31"/>
          <p:cNvSpPr>
            <a:spLocks noChangeShapeType="1"/>
          </p:cNvSpPr>
          <p:nvPr/>
        </p:nvSpPr>
        <p:spPr bwMode="auto">
          <a:xfrm>
            <a:off x="1281312" y="1706923"/>
            <a:ext cx="6794500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16" name="Rectangle 32"/>
          <p:cNvSpPr>
            <a:spLocks noChangeArrowheads="1"/>
          </p:cNvSpPr>
          <p:nvPr/>
        </p:nvSpPr>
        <p:spPr bwMode="auto">
          <a:xfrm>
            <a:off x="4623977" y="1558921"/>
            <a:ext cx="644778" cy="3386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en-US" altLang="zh-CN" sz="1660" b="1" dirty="0">
                <a:solidFill>
                  <a:srgbClr val="000099"/>
                </a:solidFill>
                <a:ea typeface="黑体" pitchFamily="2" charset="-122"/>
              </a:rPr>
              <a:t>32 </a:t>
            </a:r>
            <a:r>
              <a:rPr kumimoji="1" lang="zh-CN" altLang="en-US" sz="1660" b="1" dirty="0">
                <a:solidFill>
                  <a:srgbClr val="000099"/>
                </a:solidFill>
                <a:ea typeface="黑体" pitchFamily="2" charset="-122"/>
              </a:rPr>
              <a:t>位</a:t>
            </a:r>
            <a:endParaRPr kumimoji="1" lang="zh-CN" altLang="en-US" sz="1660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1" name="Line 37"/>
          <p:cNvSpPr>
            <a:spLocks noChangeShapeType="1"/>
          </p:cNvSpPr>
          <p:nvPr/>
        </p:nvSpPr>
        <p:spPr bwMode="auto">
          <a:xfrm>
            <a:off x="1267025" y="2188668"/>
            <a:ext cx="6800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2" name="Line 38"/>
          <p:cNvSpPr>
            <a:spLocks noChangeShapeType="1"/>
          </p:cNvSpPr>
          <p:nvPr/>
        </p:nvSpPr>
        <p:spPr bwMode="auto">
          <a:xfrm>
            <a:off x="1267025" y="2065576"/>
            <a:ext cx="0" cy="1230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3" name="Line 39"/>
          <p:cNvSpPr>
            <a:spLocks noChangeShapeType="1"/>
          </p:cNvSpPr>
          <p:nvPr/>
        </p:nvSpPr>
        <p:spPr bwMode="auto">
          <a:xfrm>
            <a:off x="1479750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4" name="Line 40"/>
          <p:cNvSpPr>
            <a:spLocks noChangeShapeType="1"/>
          </p:cNvSpPr>
          <p:nvPr/>
        </p:nvSpPr>
        <p:spPr bwMode="auto">
          <a:xfrm>
            <a:off x="1692474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5" name="Line 41"/>
          <p:cNvSpPr>
            <a:spLocks noChangeShapeType="1"/>
          </p:cNvSpPr>
          <p:nvPr/>
        </p:nvSpPr>
        <p:spPr bwMode="auto">
          <a:xfrm>
            <a:off x="1905199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6" name="Line 42"/>
          <p:cNvSpPr>
            <a:spLocks noChangeShapeType="1"/>
          </p:cNvSpPr>
          <p:nvPr/>
        </p:nvSpPr>
        <p:spPr bwMode="auto">
          <a:xfrm>
            <a:off x="2117925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7" name="Line 43"/>
          <p:cNvSpPr>
            <a:spLocks noChangeShapeType="1"/>
          </p:cNvSpPr>
          <p:nvPr/>
        </p:nvSpPr>
        <p:spPr bwMode="auto">
          <a:xfrm>
            <a:off x="2330650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8" name="Line 44"/>
          <p:cNvSpPr>
            <a:spLocks noChangeShapeType="1"/>
          </p:cNvSpPr>
          <p:nvPr/>
        </p:nvSpPr>
        <p:spPr bwMode="auto">
          <a:xfrm>
            <a:off x="2541786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29" name="Line 45"/>
          <p:cNvSpPr>
            <a:spLocks noChangeShapeType="1"/>
          </p:cNvSpPr>
          <p:nvPr/>
        </p:nvSpPr>
        <p:spPr bwMode="auto">
          <a:xfrm>
            <a:off x="2754511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0" name="Line 46"/>
          <p:cNvSpPr>
            <a:spLocks noChangeShapeType="1"/>
          </p:cNvSpPr>
          <p:nvPr/>
        </p:nvSpPr>
        <p:spPr bwMode="auto">
          <a:xfrm>
            <a:off x="2967237" y="2065576"/>
            <a:ext cx="0" cy="1230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1" name="Line 47"/>
          <p:cNvSpPr>
            <a:spLocks noChangeShapeType="1"/>
          </p:cNvSpPr>
          <p:nvPr/>
        </p:nvSpPr>
        <p:spPr bwMode="auto">
          <a:xfrm>
            <a:off x="3179962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2" name="Line 48"/>
          <p:cNvSpPr>
            <a:spLocks noChangeShapeType="1"/>
          </p:cNvSpPr>
          <p:nvPr/>
        </p:nvSpPr>
        <p:spPr bwMode="auto">
          <a:xfrm>
            <a:off x="3392687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3" name="Line 49"/>
          <p:cNvSpPr>
            <a:spLocks noChangeShapeType="1"/>
          </p:cNvSpPr>
          <p:nvPr/>
        </p:nvSpPr>
        <p:spPr bwMode="auto">
          <a:xfrm>
            <a:off x="3605412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4" name="Line 50"/>
          <p:cNvSpPr>
            <a:spLocks noChangeShapeType="1"/>
          </p:cNvSpPr>
          <p:nvPr/>
        </p:nvSpPr>
        <p:spPr bwMode="auto">
          <a:xfrm>
            <a:off x="3818137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5" name="Line 51"/>
          <p:cNvSpPr>
            <a:spLocks noChangeShapeType="1"/>
          </p:cNvSpPr>
          <p:nvPr/>
        </p:nvSpPr>
        <p:spPr bwMode="auto">
          <a:xfrm>
            <a:off x="4030862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6" name="Line 52"/>
          <p:cNvSpPr>
            <a:spLocks noChangeShapeType="1"/>
          </p:cNvSpPr>
          <p:nvPr/>
        </p:nvSpPr>
        <p:spPr bwMode="auto">
          <a:xfrm>
            <a:off x="4242000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7" name="Line 53"/>
          <p:cNvSpPr>
            <a:spLocks noChangeShapeType="1"/>
          </p:cNvSpPr>
          <p:nvPr/>
        </p:nvSpPr>
        <p:spPr bwMode="auto">
          <a:xfrm>
            <a:off x="4454725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8" name="Line 54"/>
          <p:cNvSpPr>
            <a:spLocks noChangeShapeType="1"/>
          </p:cNvSpPr>
          <p:nvPr/>
        </p:nvSpPr>
        <p:spPr bwMode="auto">
          <a:xfrm>
            <a:off x="4667450" y="2065576"/>
            <a:ext cx="0" cy="1230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39" name="Line 55"/>
          <p:cNvSpPr>
            <a:spLocks noChangeShapeType="1"/>
          </p:cNvSpPr>
          <p:nvPr/>
        </p:nvSpPr>
        <p:spPr bwMode="auto">
          <a:xfrm>
            <a:off x="4880175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0" name="Line 56"/>
          <p:cNvSpPr>
            <a:spLocks noChangeShapeType="1"/>
          </p:cNvSpPr>
          <p:nvPr/>
        </p:nvSpPr>
        <p:spPr bwMode="auto">
          <a:xfrm>
            <a:off x="5092900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1" name="Line 57"/>
          <p:cNvSpPr>
            <a:spLocks noChangeShapeType="1"/>
          </p:cNvSpPr>
          <p:nvPr/>
        </p:nvSpPr>
        <p:spPr bwMode="auto">
          <a:xfrm>
            <a:off x="5305625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2" name="Line 58"/>
          <p:cNvSpPr>
            <a:spLocks noChangeShapeType="1"/>
          </p:cNvSpPr>
          <p:nvPr/>
        </p:nvSpPr>
        <p:spPr bwMode="auto">
          <a:xfrm>
            <a:off x="5518350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3" name="Line 59"/>
          <p:cNvSpPr>
            <a:spLocks noChangeShapeType="1"/>
          </p:cNvSpPr>
          <p:nvPr/>
        </p:nvSpPr>
        <p:spPr bwMode="auto">
          <a:xfrm>
            <a:off x="5731074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4" name="Line 60"/>
          <p:cNvSpPr>
            <a:spLocks noChangeShapeType="1"/>
          </p:cNvSpPr>
          <p:nvPr/>
        </p:nvSpPr>
        <p:spPr bwMode="auto">
          <a:xfrm>
            <a:off x="5942212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5" name="Line 61"/>
          <p:cNvSpPr>
            <a:spLocks noChangeShapeType="1"/>
          </p:cNvSpPr>
          <p:nvPr/>
        </p:nvSpPr>
        <p:spPr bwMode="auto">
          <a:xfrm>
            <a:off x="6154937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6" name="Line 62"/>
          <p:cNvSpPr>
            <a:spLocks noChangeShapeType="1"/>
          </p:cNvSpPr>
          <p:nvPr/>
        </p:nvSpPr>
        <p:spPr bwMode="auto">
          <a:xfrm>
            <a:off x="6367662" y="2065576"/>
            <a:ext cx="0" cy="1230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7" name="Line 63"/>
          <p:cNvSpPr>
            <a:spLocks noChangeShapeType="1"/>
          </p:cNvSpPr>
          <p:nvPr/>
        </p:nvSpPr>
        <p:spPr bwMode="auto">
          <a:xfrm>
            <a:off x="6580386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8" name="Line 64"/>
          <p:cNvSpPr>
            <a:spLocks noChangeShapeType="1"/>
          </p:cNvSpPr>
          <p:nvPr/>
        </p:nvSpPr>
        <p:spPr bwMode="auto">
          <a:xfrm>
            <a:off x="6793111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49" name="Line 65"/>
          <p:cNvSpPr>
            <a:spLocks noChangeShapeType="1"/>
          </p:cNvSpPr>
          <p:nvPr/>
        </p:nvSpPr>
        <p:spPr bwMode="auto">
          <a:xfrm>
            <a:off x="7005837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0" name="Line 66"/>
          <p:cNvSpPr>
            <a:spLocks noChangeShapeType="1"/>
          </p:cNvSpPr>
          <p:nvPr/>
        </p:nvSpPr>
        <p:spPr bwMode="auto">
          <a:xfrm>
            <a:off x="7218562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1" name="Line 67"/>
          <p:cNvSpPr>
            <a:spLocks noChangeShapeType="1"/>
          </p:cNvSpPr>
          <p:nvPr/>
        </p:nvSpPr>
        <p:spPr bwMode="auto">
          <a:xfrm>
            <a:off x="7431287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2" name="Line 68"/>
          <p:cNvSpPr>
            <a:spLocks noChangeShapeType="1"/>
          </p:cNvSpPr>
          <p:nvPr/>
        </p:nvSpPr>
        <p:spPr bwMode="auto">
          <a:xfrm>
            <a:off x="7642425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3" name="Line 69"/>
          <p:cNvSpPr>
            <a:spLocks noChangeShapeType="1"/>
          </p:cNvSpPr>
          <p:nvPr/>
        </p:nvSpPr>
        <p:spPr bwMode="auto">
          <a:xfrm>
            <a:off x="7855150" y="2004031"/>
            <a:ext cx="0" cy="184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4" name="Line 70"/>
          <p:cNvSpPr>
            <a:spLocks noChangeShapeType="1"/>
          </p:cNvSpPr>
          <p:nvPr/>
        </p:nvSpPr>
        <p:spPr bwMode="auto">
          <a:xfrm>
            <a:off x="8067875" y="2065576"/>
            <a:ext cx="0" cy="12309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5" name="Rectangle 71"/>
          <p:cNvSpPr>
            <a:spLocks noChangeArrowheads="1"/>
          </p:cNvSpPr>
          <p:nvPr/>
        </p:nvSpPr>
        <p:spPr bwMode="auto">
          <a:xfrm>
            <a:off x="1408312" y="1942485"/>
            <a:ext cx="1417638" cy="18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6" name="Rectangle 72"/>
          <p:cNvSpPr>
            <a:spLocks noChangeArrowheads="1"/>
          </p:cNvSpPr>
          <p:nvPr/>
        </p:nvSpPr>
        <p:spPr bwMode="auto">
          <a:xfrm>
            <a:off x="3108526" y="1942485"/>
            <a:ext cx="1417637" cy="18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7" name="Rectangle 73"/>
          <p:cNvSpPr>
            <a:spLocks noChangeArrowheads="1"/>
          </p:cNvSpPr>
          <p:nvPr/>
        </p:nvSpPr>
        <p:spPr bwMode="auto">
          <a:xfrm>
            <a:off x="4808738" y="1942485"/>
            <a:ext cx="1417638" cy="18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58" name="Rectangle 74"/>
          <p:cNvSpPr>
            <a:spLocks noChangeArrowheads="1"/>
          </p:cNvSpPr>
          <p:nvPr/>
        </p:nvSpPr>
        <p:spPr bwMode="auto">
          <a:xfrm>
            <a:off x="6508951" y="1942485"/>
            <a:ext cx="1417637" cy="18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0" name="Rectangle 76"/>
          <p:cNvSpPr>
            <a:spLocks noChangeArrowheads="1"/>
          </p:cNvSpPr>
          <p:nvPr/>
        </p:nvSpPr>
        <p:spPr bwMode="auto">
          <a:xfrm>
            <a:off x="4242000" y="3593973"/>
            <a:ext cx="261660" cy="4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S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Y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N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1" name="Rectangle 77"/>
          <p:cNvSpPr>
            <a:spLocks noChangeArrowheads="1"/>
          </p:cNvSpPr>
          <p:nvPr/>
        </p:nvSpPr>
        <p:spPr bwMode="auto">
          <a:xfrm>
            <a:off x="4030863" y="3593973"/>
            <a:ext cx="248836" cy="4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R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S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T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2" name="Rectangle 78"/>
          <p:cNvSpPr>
            <a:spLocks noChangeArrowheads="1"/>
          </p:cNvSpPr>
          <p:nvPr/>
        </p:nvSpPr>
        <p:spPr bwMode="auto">
          <a:xfrm>
            <a:off x="3803849" y="3593973"/>
            <a:ext cx="258454" cy="4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P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S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H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3" name="Rectangle 79"/>
          <p:cNvSpPr>
            <a:spLocks noChangeArrowheads="1"/>
          </p:cNvSpPr>
          <p:nvPr/>
        </p:nvSpPr>
        <p:spPr bwMode="auto">
          <a:xfrm>
            <a:off x="3591125" y="3593973"/>
            <a:ext cx="255248" cy="4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A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C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K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4" name="Rectangle 80"/>
          <p:cNvSpPr>
            <a:spLocks noChangeArrowheads="1"/>
          </p:cNvSpPr>
          <p:nvPr/>
        </p:nvSpPr>
        <p:spPr bwMode="auto">
          <a:xfrm>
            <a:off x="3359350" y="3593973"/>
            <a:ext cx="261660" cy="47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U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R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  <a:p>
            <a:pPr defTabSz="702945" eaLnBrk="0" hangingPunct="0">
              <a:lnSpc>
                <a:spcPct val="75000"/>
              </a:lnSpc>
            </a:pPr>
            <a:r>
              <a:rPr kumimoji="1" lang="en-US" altLang="zh-CN" sz="1110" b="1">
                <a:solidFill>
                  <a:srgbClr val="000099"/>
                </a:solidFill>
                <a:ea typeface="黑体" pitchFamily="2" charset="-122"/>
              </a:rPr>
              <a:t>G</a:t>
            </a:r>
            <a:endParaRPr kumimoji="1" lang="en-US" altLang="zh-CN" sz="111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5" name="Rectangle 81"/>
          <p:cNvSpPr>
            <a:spLocks noChangeArrowheads="1"/>
          </p:cNvSpPr>
          <p:nvPr/>
        </p:nvSpPr>
        <p:spPr bwMode="auto">
          <a:xfrm>
            <a:off x="938413" y="1832581"/>
            <a:ext cx="5673397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位  </a:t>
            </a:r>
            <a:r>
              <a:rPr kumimoji="1" lang="en-US" altLang="zh-CN" sz="1475" b="1">
                <a:solidFill>
                  <a:srgbClr val="000099"/>
                </a:solidFill>
                <a:ea typeface="黑体" pitchFamily="2" charset="-122"/>
              </a:rPr>
              <a:t>0                           8                           16                          24                       31</a:t>
            </a:r>
            <a:endParaRPr kumimoji="1" lang="en-US" altLang="zh-CN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6" name="Line 82"/>
          <p:cNvSpPr>
            <a:spLocks noChangeShapeType="1"/>
          </p:cNvSpPr>
          <p:nvPr/>
        </p:nvSpPr>
        <p:spPr bwMode="auto">
          <a:xfrm flipH="1">
            <a:off x="6366075" y="4443895"/>
            <a:ext cx="3175" cy="3971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89" name="Rectangle 105"/>
          <p:cNvSpPr>
            <a:spLocks noChangeArrowheads="1"/>
          </p:cNvSpPr>
          <p:nvPr/>
        </p:nvSpPr>
        <p:spPr bwMode="auto">
          <a:xfrm>
            <a:off x="3976887" y="5371096"/>
            <a:ext cx="4305300" cy="45573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7" name="Rectangle 83"/>
          <p:cNvSpPr>
            <a:spLocks noChangeArrowheads="1"/>
          </p:cNvSpPr>
          <p:nvPr/>
        </p:nvSpPr>
        <p:spPr bwMode="auto">
          <a:xfrm>
            <a:off x="6820100" y="4484927"/>
            <a:ext cx="822325" cy="3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475" b="1">
                <a:solidFill>
                  <a:srgbClr val="000099"/>
                </a:solidFill>
                <a:ea typeface="黑体" pitchFamily="2" charset="-122"/>
              </a:rPr>
              <a:t>填    充</a:t>
            </a:r>
            <a:endParaRPr kumimoji="1" lang="zh-CN" altLang="en-US" sz="147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8" name="Rectangle 84"/>
          <p:cNvSpPr>
            <a:spLocks noChangeArrowheads="1"/>
          </p:cNvSpPr>
          <p:nvPr/>
        </p:nvSpPr>
        <p:spPr bwMode="auto">
          <a:xfrm>
            <a:off x="5362776" y="5422384"/>
            <a:ext cx="1534059" cy="3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en-US" altLang="zh-CN" sz="1845" b="1">
                <a:solidFill>
                  <a:srgbClr val="000099"/>
                </a:solidFill>
                <a:ea typeface="黑体" pitchFamily="2" charset="-122"/>
              </a:rPr>
              <a:t>TCP </a:t>
            </a:r>
            <a:r>
              <a:rPr kumimoji="1" lang="zh-CN" altLang="en-US" sz="1845" b="1">
                <a:solidFill>
                  <a:srgbClr val="000099"/>
                </a:solidFill>
                <a:ea typeface="黑体" pitchFamily="2" charset="-122"/>
              </a:rPr>
              <a:t>数据部分</a:t>
            </a:r>
            <a:endParaRPr kumimoji="1" lang="zh-CN" altLang="en-US" sz="1845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69" name="Rectangle 85"/>
          <p:cNvSpPr>
            <a:spLocks noChangeArrowheads="1"/>
          </p:cNvSpPr>
          <p:nvPr/>
        </p:nvSpPr>
        <p:spPr bwMode="auto">
          <a:xfrm>
            <a:off x="2549726" y="5347650"/>
            <a:ext cx="1406525" cy="467458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70" name="Rectangle 86"/>
          <p:cNvSpPr>
            <a:spLocks noChangeArrowheads="1"/>
          </p:cNvSpPr>
          <p:nvPr/>
        </p:nvSpPr>
        <p:spPr bwMode="auto">
          <a:xfrm>
            <a:off x="2549725" y="5347650"/>
            <a:ext cx="5757862" cy="467458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71" name="Line 87"/>
          <p:cNvSpPr>
            <a:spLocks noChangeShapeType="1"/>
          </p:cNvSpPr>
          <p:nvPr/>
        </p:nvSpPr>
        <p:spPr bwMode="auto">
          <a:xfrm flipH="1">
            <a:off x="3956250" y="5357907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72" name="Rectangle 88"/>
          <p:cNvSpPr>
            <a:spLocks noChangeArrowheads="1"/>
          </p:cNvSpPr>
          <p:nvPr/>
        </p:nvSpPr>
        <p:spPr bwMode="auto">
          <a:xfrm>
            <a:off x="2744987" y="5466347"/>
            <a:ext cx="720725" cy="24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73" name="Rectangle 89"/>
          <p:cNvSpPr>
            <a:spLocks noChangeArrowheads="1"/>
          </p:cNvSpPr>
          <p:nvPr/>
        </p:nvSpPr>
        <p:spPr bwMode="auto">
          <a:xfrm>
            <a:off x="2752926" y="5422384"/>
            <a:ext cx="1059570" cy="3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en-US" altLang="zh-CN" sz="1845" b="1" dirty="0">
                <a:solidFill>
                  <a:srgbClr val="000099"/>
                </a:solidFill>
                <a:ea typeface="黑体" pitchFamily="2" charset="-122"/>
              </a:rPr>
              <a:t>TCP </a:t>
            </a:r>
            <a:r>
              <a:rPr kumimoji="1" lang="zh-CN" altLang="en-US" sz="1845" b="1" dirty="0">
                <a:solidFill>
                  <a:srgbClr val="000099"/>
                </a:solidFill>
                <a:ea typeface="黑体" pitchFamily="2" charset="-122"/>
              </a:rPr>
              <a:t>首部</a:t>
            </a:r>
            <a:endParaRPr kumimoji="1" lang="zh-CN" altLang="en-US" sz="1845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77" name="Rectangle 93"/>
          <p:cNvSpPr>
            <a:spLocks noChangeArrowheads="1"/>
          </p:cNvSpPr>
          <p:nvPr/>
        </p:nvSpPr>
        <p:spPr bwMode="auto">
          <a:xfrm>
            <a:off x="849741" y="5414118"/>
            <a:ext cx="1630363" cy="3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527" tIns="41031" rIns="83527" bIns="41031">
            <a:spAutoFit/>
          </a:bodyPr>
          <a:lstStyle/>
          <a:p>
            <a:pPr algn="r" defTabSz="702945" eaLnBrk="0" hangingPunct="0"/>
            <a:r>
              <a:rPr kumimoji="1" lang="en-US" altLang="zh-CN" sz="1845" b="1" dirty="0">
                <a:solidFill>
                  <a:srgbClr val="000099"/>
                </a:solidFill>
                <a:ea typeface="黑体" pitchFamily="2" charset="-122"/>
              </a:rPr>
              <a:t>TCP </a:t>
            </a:r>
            <a:r>
              <a:rPr kumimoji="1" lang="zh-CN" altLang="en-US" sz="1845" b="1" dirty="0">
                <a:solidFill>
                  <a:srgbClr val="000099"/>
                </a:solidFill>
                <a:ea typeface="黑体" pitchFamily="2" charset="-122"/>
              </a:rPr>
              <a:t>报文段</a:t>
            </a:r>
            <a:endParaRPr kumimoji="1" lang="zh-CN" altLang="en-US" sz="1845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78" name="Rectangle 94"/>
          <p:cNvSpPr>
            <a:spLocks noChangeArrowheads="1"/>
          </p:cNvSpPr>
          <p:nvPr/>
        </p:nvSpPr>
        <p:spPr bwMode="auto">
          <a:xfrm>
            <a:off x="2537025" y="6131448"/>
            <a:ext cx="5770562" cy="465992"/>
          </a:xfrm>
          <a:prstGeom prst="rect">
            <a:avLst/>
          </a:prstGeom>
          <a:solidFill>
            <a:srgbClr val="FF66FF"/>
          </a:solidFill>
          <a:ln w="19050">
            <a:solidFill>
              <a:srgbClr val="3333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80" name="Rectangle 96"/>
          <p:cNvSpPr>
            <a:spLocks noChangeArrowheads="1"/>
          </p:cNvSpPr>
          <p:nvPr/>
        </p:nvSpPr>
        <p:spPr bwMode="auto">
          <a:xfrm>
            <a:off x="4204356" y="6177125"/>
            <a:ext cx="2308695" cy="3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en-US" altLang="zh-CN" sz="1845" b="1" dirty="0">
                <a:solidFill>
                  <a:srgbClr val="000099"/>
                </a:solidFill>
                <a:ea typeface="黑体" pitchFamily="2" charset="-122"/>
              </a:rPr>
              <a:t>IP</a:t>
            </a:r>
            <a:r>
              <a:rPr kumimoji="1" lang="zh-CN" altLang="en-US" sz="1845" b="1" dirty="0">
                <a:solidFill>
                  <a:srgbClr val="000099"/>
                </a:solidFill>
                <a:ea typeface="黑体" pitchFamily="2" charset="-122"/>
              </a:rPr>
              <a:t>数据报的</a:t>
            </a:r>
            <a:r>
              <a:rPr kumimoji="1" lang="en-US" altLang="zh-CN" sz="1845" b="1" dirty="0">
                <a:solidFill>
                  <a:srgbClr val="000099"/>
                </a:solidFill>
                <a:ea typeface="黑体" pitchFamily="2" charset="-122"/>
              </a:rPr>
              <a:t> </a:t>
            </a:r>
            <a:r>
              <a:rPr kumimoji="1" lang="zh-CN" altLang="en-US" sz="1845" b="1" dirty="0">
                <a:solidFill>
                  <a:srgbClr val="000099"/>
                </a:solidFill>
                <a:ea typeface="黑体" pitchFamily="2" charset="-122"/>
              </a:rPr>
              <a:t>数据部分</a:t>
            </a:r>
            <a:endParaRPr kumimoji="1" lang="zh-CN" altLang="en-US" sz="1845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81" name="Rectangle 97"/>
          <p:cNvSpPr>
            <a:spLocks noChangeArrowheads="1"/>
          </p:cNvSpPr>
          <p:nvPr/>
        </p:nvSpPr>
        <p:spPr bwMode="auto">
          <a:xfrm>
            <a:off x="1515567" y="6185665"/>
            <a:ext cx="885228" cy="366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en-US" altLang="zh-CN" sz="1845" b="1" dirty="0">
                <a:solidFill>
                  <a:srgbClr val="000099"/>
                </a:solidFill>
                <a:ea typeface="黑体" pitchFamily="2" charset="-122"/>
              </a:rPr>
              <a:t>IP </a:t>
            </a:r>
            <a:r>
              <a:rPr kumimoji="1" lang="zh-CN" altLang="en-US" sz="1845" b="1" dirty="0">
                <a:solidFill>
                  <a:srgbClr val="000099"/>
                </a:solidFill>
                <a:ea typeface="黑体" pitchFamily="2" charset="-122"/>
              </a:rPr>
              <a:t>首部</a:t>
            </a:r>
            <a:endParaRPr kumimoji="1" lang="zh-CN" altLang="en-US" sz="1845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84" name="Line 100"/>
          <p:cNvSpPr>
            <a:spLocks noChangeShapeType="1"/>
          </p:cNvSpPr>
          <p:nvPr/>
        </p:nvSpPr>
        <p:spPr bwMode="auto">
          <a:xfrm>
            <a:off x="8174237" y="2270729"/>
            <a:ext cx="73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85" name="Line 101"/>
          <p:cNvSpPr>
            <a:spLocks noChangeShapeType="1"/>
          </p:cNvSpPr>
          <p:nvPr/>
        </p:nvSpPr>
        <p:spPr bwMode="auto">
          <a:xfrm>
            <a:off x="8174237" y="4427776"/>
            <a:ext cx="73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86" name="Line 102"/>
          <p:cNvSpPr>
            <a:spLocks noChangeShapeType="1"/>
          </p:cNvSpPr>
          <p:nvPr/>
        </p:nvSpPr>
        <p:spPr bwMode="auto">
          <a:xfrm>
            <a:off x="743150" y="2294176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87" name="Line 103"/>
          <p:cNvSpPr>
            <a:spLocks noChangeShapeType="1"/>
          </p:cNvSpPr>
          <p:nvPr/>
        </p:nvSpPr>
        <p:spPr bwMode="auto">
          <a:xfrm>
            <a:off x="755849" y="4824895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88" name="Rectangle 104"/>
          <p:cNvSpPr>
            <a:spLocks noChangeArrowheads="1"/>
          </p:cNvSpPr>
          <p:nvPr/>
        </p:nvSpPr>
        <p:spPr bwMode="auto">
          <a:xfrm>
            <a:off x="303413" y="5879401"/>
            <a:ext cx="1021483" cy="338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527" tIns="41031" rIns="83527" bIns="41031">
            <a:spAutoFit/>
          </a:bodyPr>
          <a:lstStyle/>
          <a:p>
            <a:pPr defTabSz="702945" eaLnBrk="0" hangingPunct="0"/>
            <a:r>
              <a:rPr kumimoji="1" lang="zh-CN" altLang="en-US" sz="1660" b="1" dirty="0">
                <a:solidFill>
                  <a:srgbClr val="000099"/>
                </a:solidFill>
                <a:ea typeface="黑体" pitchFamily="2" charset="-122"/>
              </a:rPr>
              <a:t>发送在前</a:t>
            </a:r>
            <a:endParaRPr kumimoji="1" lang="zh-CN" altLang="en-US" sz="1660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502891" name="Text Box 107"/>
          <p:cNvSpPr txBox="1">
            <a:spLocks noChangeArrowheads="1"/>
          </p:cNvSpPr>
          <p:nvPr/>
        </p:nvSpPr>
        <p:spPr bwMode="auto">
          <a:xfrm>
            <a:off x="2537275" y="894232"/>
            <a:ext cx="3975447" cy="546945"/>
          </a:xfrm>
          <a:prstGeom prst="rect">
            <a:avLst/>
          </a:prstGeom>
          <a:solidFill>
            <a:srgbClr val="66FF66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955" b="1" dirty="0">
                <a:solidFill>
                  <a:srgbClr val="000099"/>
                </a:solidFill>
                <a:ea typeface="黑体" pitchFamily="2" charset="-122"/>
              </a:rPr>
              <a:t>TCP </a:t>
            </a:r>
            <a:r>
              <a:rPr lang="zh-CN" altLang="en-US" sz="2955" b="1" dirty="0">
                <a:solidFill>
                  <a:srgbClr val="000099"/>
                </a:solidFill>
                <a:ea typeface="黑体" pitchFamily="2" charset="-122"/>
              </a:rPr>
              <a:t>报文段的首部格式 </a:t>
            </a:r>
            <a:endParaRPr lang="zh-CN" altLang="en-US" sz="2955" b="1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549726" y="5846514"/>
            <a:ext cx="5732461" cy="275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/>
          <a:lstStyle/>
          <a:p>
            <a:pPr defTabSz="843915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0">
              <a:latin typeface="Arial" panose="020B0604020202090204" pitchFamily="34" charset="0"/>
            </a:endParaRPr>
          </a:p>
        </p:txBody>
      </p:sp>
      <p:sp>
        <p:nvSpPr>
          <p:cNvPr id="502883" name="AutoShape 99"/>
          <p:cNvSpPr>
            <a:spLocks noChangeArrowheads="1"/>
          </p:cNvSpPr>
          <p:nvPr/>
        </p:nvSpPr>
        <p:spPr bwMode="auto">
          <a:xfrm rot="-5400000">
            <a:off x="5151228" y="5829406"/>
            <a:ext cx="434279" cy="401334"/>
          </a:xfrm>
          <a:prstGeom prst="leftArrow">
            <a:avLst>
              <a:gd name="adj1" fmla="val 50000"/>
              <a:gd name="adj2" fmla="val 52851"/>
            </a:avLst>
          </a:prstGeom>
          <a:solidFill>
            <a:schemeClr val="bg1">
              <a:alpha val="80000"/>
            </a:schemeClr>
          </a:solidFill>
          <a:ln w="12700">
            <a:solidFill>
              <a:srgbClr val="333399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60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102" name="标题 1"/>
          <p:cNvSpPr txBox="1"/>
          <p:nvPr/>
        </p:nvSpPr>
        <p:spPr>
          <a:xfrm>
            <a:off x="-14089" y="19260"/>
            <a:ext cx="4894263" cy="70451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3.2.0  TCP</a:t>
            </a:r>
            <a:r>
              <a:rPr lang="zh-CN" altLang="en-US" dirty="0"/>
              <a:t>报头格式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 </a:t>
            </a:r>
            <a:r>
              <a:rPr lang="zh-CN" altLang="en-US" dirty="0"/>
              <a:t>六位标志位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395420" y="1332115"/>
          <a:ext cx="8497180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00" y="188550"/>
            <a:ext cx="5555000" cy="1143000"/>
          </a:xfrm>
        </p:spPr>
        <p:txBody>
          <a:bodyPr/>
          <a:lstStyle/>
          <a:p>
            <a:r>
              <a:rPr lang="en-US" altLang="zh-CN" dirty="0"/>
              <a:t>3.2.2  TCP </a:t>
            </a:r>
            <a:r>
              <a:rPr lang="zh-CN" altLang="zh-CN" dirty="0"/>
              <a:t>的连接建立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zh-CN" dirty="0"/>
              <a:t>建立连接的过程叫做</a:t>
            </a:r>
            <a:r>
              <a:rPr lang="zh-CN" altLang="zh-CN" dirty="0">
                <a:solidFill>
                  <a:srgbClr val="FF0000"/>
                </a:solidFill>
              </a:rPr>
              <a:t>握手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握手需要在客户和服务器之间交换三个</a:t>
            </a:r>
            <a:r>
              <a:rPr lang="en-US" altLang="zh-CN" dirty="0"/>
              <a:t> TCP </a:t>
            </a:r>
            <a:r>
              <a:rPr lang="zh-CN" altLang="zh-CN" dirty="0"/>
              <a:t>报文段。</a:t>
            </a:r>
            <a:r>
              <a:rPr lang="zh-CN" altLang="en-US" dirty="0"/>
              <a:t>称之为</a:t>
            </a:r>
            <a:r>
              <a:rPr lang="zh-CN" altLang="zh-CN" dirty="0">
                <a:solidFill>
                  <a:srgbClr val="FF0000"/>
                </a:solidFill>
              </a:rPr>
              <a:t>三报文握手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采用</a:t>
            </a:r>
            <a:r>
              <a:rPr lang="zh-CN" altLang="zh-CN" dirty="0">
                <a:solidFill>
                  <a:srgbClr val="FF0000"/>
                </a:solidFill>
              </a:rPr>
              <a:t>三报文握手</a:t>
            </a:r>
            <a:r>
              <a:rPr lang="zh-CN" altLang="zh-CN" dirty="0"/>
              <a:t>主要是为了防止已失效的连接请求报文段突然又传送到了，因而产生错误。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64" y="188550"/>
            <a:ext cx="5826492" cy="1143000"/>
          </a:xfrm>
        </p:spPr>
        <p:txBody>
          <a:bodyPr/>
          <a:lstStyle/>
          <a:p>
            <a:r>
              <a:rPr lang="en-US" altLang="zh-CN" dirty="0"/>
              <a:t>3.2.3  TCP </a:t>
            </a:r>
            <a:r>
              <a:rPr lang="zh-CN" altLang="zh-CN" dirty="0"/>
              <a:t>的连接释放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zh-CN" altLang="zh-CN" dirty="0"/>
              <a:t>连接释放过程比较复杂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数据传输结束后，通信的双方都可释放连接。</a:t>
            </a:r>
            <a:endParaRPr lang="en-US" altLang="zh-CN" dirty="0"/>
          </a:p>
          <a:p>
            <a:r>
              <a:rPr lang="en-US" altLang="zh-CN" dirty="0"/>
              <a:t>TCP </a:t>
            </a:r>
            <a:r>
              <a:rPr lang="zh-CN" altLang="zh-CN" dirty="0"/>
              <a:t>连接释放过程是</a:t>
            </a:r>
            <a:r>
              <a:rPr lang="zh-CN" altLang="zh-CN" dirty="0">
                <a:solidFill>
                  <a:srgbClr val="FF0000"/>
                </a:solidFill>
              </a:rPr>
              <a:t>四报文握手。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 </a:t>
            </a:r>
            <a:r>
              <a:rPr lang="zh-CN" altLang="en-US" dirty="0"/>
              <a:t>可靠数据传输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24680"/>
            <a:ext cx="8229600" cy="50014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90204" pitchFamily="34" charset="0"/>
              <a:buNone/>
            </a:pPr>
            <a:endParaRPr lang="en-US" altLang="zh-CN" sz="2800" b="1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目标：接收应用程序从</a:t>
            </a:r>
            <a:r>
              <a:rPr lang="en-US" altLang="zh-CN" sz="2800" dirty="0"/>
              <a:t>TCP</a:t>
            </a:r>
            <a:r>
              <a:rPr lang="zh-CN" altLang="en-US" sz="2800" dirty="0"/>
              <a:t>收到的数据流是按序的、无差错的、无丢失、无重复的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差错控制分两步：</a:t>
            </a:r>
            <a:r>
              <a:rPr lang="en-US" altLang="zh-CN" sz="2800" dirty="0"/>
              <a:t>Detecting and correcting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Corrupted segments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Lost segments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Out-of-order segments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Duplicated segments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TCP</a:t>
            </a:r>
            <a:r>
              <a:rPr lang="zh-CN" altLang="en-US" sz="2800" dirty="0"/>
              <a:t>中实现差错控制的三种工具</a:t>
            </a:r>
            <a:endParaRPr lang="zh-CN" altLang="en-US" sz="28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Checksum</a:t>
            </a:r>
            <a:r>
              <a:rPr lang="zh-CN" altLang="en-US" sz="2400" dirty="0"/>
              <a:t>：用来检查受损报文</a:t>
            </a:r>
            <a:endParaRPr lang="zh-CN" altLang="en-US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Acknowledgment: positive and cumulative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Time-out: retransmission</a:t>
            </a:r>
            <a:endParaRPr lang="en-US" altLang="zh-CN" sz="24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795963" y="2924175"/>
            <a:ext cx="2751137" cy="1066800"/>
          </a:xfrm>
          <a:prstGeom prst="roundRect">
            <a:avLst>
              <a:gd name="adj" fmla="val 16667"/>
            </a:avLst>
          </a:prstGeom>
          <a:solidFill>
            <a:srgbClr val="009999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6000" rIns="126000">
            <a:spAutoFit/>
          </a:bodyPr>
          <a:lstStyle/>
          <a:p>
            <a:r>
              <a:rPr lang="en-US" altLang="zh-CN" sz="2800" dirty="0">
                <a:latin typeface="Franklin Gothic Medium" panose="020B0603020102090204" pitchFamily="34" charset="0"/>
              </a:rPr>
              <a:t>How to detect ?</a:t>
            </a:r>
            <a:endParaRPr lang="en-US" altLang="zh-CN" sz="2800" dirty="0">
              <a:latin typeface="Franklin Gothic Medium" panose="020B0603020102090204" pitchFamily="34" charset="0"/>
            </a:endParaRPr>
          </a:p>
          <a:p>
            <a:r>
              <a:rPr lang="en-US" altLang="zh-CN" sz="2800" dirty="0">
                <a:latin typeface="Franklin Gothic Medium" panose="020B0603020102090204" pitchFamily="34" charset="0"/>
              </a:rPr>
              <a:t>How to correct?</a:t>
            </a:r>
            <a:endParaRPr lang="en-US" altLang="zh-CN" sz="2800" dirty="0">
              <a:latin typeface="Franklin Gothic Medium" panose="020B06030201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4118"/>
            <a:ext cx="4038600" cy="4830763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Arial" panose="020B0604020202090204" pitchFamily="34" charset="0"/>
              </a:rPr>
              <a:t>SOCK_STREAM</a:t>
            </a:r>
            <a:endParaRPr lang="en-US" altLang="en-US" sz="2000" dirty="0">
              <a:latin typeface="Arial" panose="020B0604020202090204" pitchFamily="34" charset="0"/>
            </a:endParaRPr>
          </a:p>
          <a:p>
            <a:pPr lvl="1" eaLnBrk="1" hangingPunct="1"/>
            <a:r>
              <a:rPr lang="en-US" altLang="en-US" sz="2000" dirty="0"/>
              <a:t>a.k.a. TCP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reliable delivery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in-order guaranteed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connection-oriented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bidirectional</a:t>
            </a:r>
            <a:endParaRPr lang="en-US" altLang="en-US" sz="2000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00600" y="1145663"/>
            <a:ext cx="4343400" cy="46482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Arial" panose="020B0604020202090204" pitchFamily="34" charset="0"/>
              </a:rPr>
              <a:t>SOCK_DGRAM</a:t>
            </a:r>
            <a:endParaRPr lang="en-US" altLang="en-US" sz="2000" dirty="0">
              <a:latin typeface="Arial" panose="020B0604020202090204" pitchFamily="34" charset="0"/>
            </a:endParaRPr>
          </a:p>
          <a:p>
            <a:pPr lvl="1" eaLnBrk="1" hangingPunct="1"/>
            <a:r>
              <a:rPr lang="en-US" altLang="en-US" sz="2000" dirty="0"/>
              <a:t>a.k.a. UDP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unreliable delivery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no order guarantees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no notion of “connection” – app indicates </a:t>
            </a:r>
            <a:r>
              <a:rPr lang="en-US" altLang="en-US" sz="2000" dirty="0" err="1"/>
              <a:t>dest</a:t>
            </a:r>
            <a:r>
              <a:rPr lang="en-US" altLang="en-US" sz="2000" dirty="0"/>
              <a:t>. for each packet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can send or receive</a:t>
            </a:r>
            <a:endParaRPr lang="en-US" altLang="en-US" sz="2000" dirty="0"/>
          </a:p>
        </p:txBody>
      </p:sp>
      <p:grpSp>
        <p:nvGrpSpPr>
          <p:cNvPr id="30725" name="Group 53"/>
          <p:cNvGrpSpPr/>
          <p:nvPr/>
        </p:nvGrpSpPr>
        <p:grpSpPr bwMode="auto">
          <a:xfrm>
            <a:off x="152400" y="3505200"/>
            <a:ext cx="4267200" cy="2060575"/>
            <a:chOff x="96" y="2352"/>
            <a:chExt cx="2688" cy="1298"/>
          </a:xfrm>
        </p:grpSpPr>
        <p:grpSp>
          <p:nvGrpSpPr>
            <p:cNvPr id="27681" name="Group 20"/>
            <p:cNvGrpSpPr/>
            <p:nvPr/>
          </p:nvGrpSpPr>
          <p:grpSpPr bwMode="auto">
            <a:xfrm>
              <a:off x="96" y="2352"/>
              <a:ext cx="912" cy="576"/>
              <a:chOff x="360" y="3671"/>
              <a:chExt cx="912" cy="576"/>
            </a:xfrm>
          </p:grpSpPr>
          <p:sp>
            <p:nvSpPr>
              <p:cNvPr id="27699" name="Oval 19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700" name="Text Box 1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Comic Sans MS" panose="030F0702030302020204" pitchFamily="66" charset="0"/>
                  </a:rPr>
                  <a:t>App</a:t>
                </a: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701" name="Oval 1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7682" name="Text Box 6"/>
            <p:cNvSpPr txBox="1">
              <a:spLocks noChangeArrowheads="1"/>
            </p:cNvSpPr>
            <p:nvPr/>
          </p:nvSpPr>
          <p:spPr bwMode="auto">
            <a:xfrm>
              <a:off x="576" y="3264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en-US" sz="2400">
                <a:latin typeface="Times New Roman" panose="02020803070505020304" pitchFamily="18" charset="0"/>
              </a:endParaRPr>
            </a:p>
          </p:txBody>
        </p:sp>
        <p:grpSp>
          <p:nvGrpSpPr>
            <p:cNvPr id="27683" name="Group 8"/>
            <p:cNvGrpSpPr/>
            <p:nvPr/>
          </p:nvGrpSpPr>
          <p:grpSpPr bwMode="auto">
            <a:xfrm>
              <a:off x="576" y="2832"/>
              <a:ext cx="1056" cy="818"/>
              <a:chOff x="1104" y="2400"/>
              <a:chExt cx="1056" cy="818"/>
            </a:xfrm>
          </p:grpSpPr>
          <p:sp>
            <p:nvSpPr>
              <p:cNvPr id="27697" name="AutoShape 5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9 w 21600"/>
                  <a:gd name="T13" fmla="*/ 4514 h 21600"/>
                  <a:gd name="T14" fmla="*/ 17111 w 21600"/>
                  <a:gd name="T15" fmla="*/ 170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8" name="Text Box 7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Comic Sans MS" panose="030F0702030302020204" pitchFamily="66" charset="0"/>
                  </a:rPr>
                  <a:t>socket</a:t>
                </a:r>
                <a:endParaRPr lang="en-US" altLang="en-US" sz="20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7684" name="AutoShape 21"/>
            <p:cNvSpPr>
              <a:spLocks noChangeArrowheads="1"/>
            </p:cNvSpPr>
            <p:nvPr/>
          </p:nvSpPr>
          <p:spPr bwMode="auto">
            <a:xfrm flipV="1">
              <a:off x="192" y="2736"/>
              <a:ext cx="72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303 h 21600"/>
                <a:gd name="T14" fmla="*/ 15900 w 21600"/>
                <a:gd name="T15" fmla="*/ 98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5" name="Text Box 12"/>
            <p:cNvSpPr txBox="1">
              <a:spLocks noChangeArrowheads="1"/>
            </p:cNvSpPr>
            <p:nvPr/>
          </p:nvSpPr>
          <p:spPr bwMode="auto">
            <a:xfrm>
              <a:off x="96" y="297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3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27686" name="Text Box 15"/>
            <p:cNvSpPr txBox="1">
              <a:spLocks noChangeArrowheads="1"/>
            </p:cNvSpPr>
            <p:nvPr/>
          </p:nvSpPr>
          <p:spPr bwMode="auto">
            <a:xfrm>
              <a:off x="288" y="302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27687" name="Text Box 16"/>
            <p:cNvSpPr txBox="1">
              <a:spLocks noChangeArrowheads="1"/>
            </p:cNvSpPr>
            <p:nvPr/>
          </p:nvSpPr>
          <p:spPr bwMode="auto">
            <a:xfrm>
              <a:off x="480" y="3072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27688" name="Rectangle 26"/>
            <p:cNvSpPr>
              <a:spLocks noChangeArrowheads="1"/>
            </p:cNvSpPr>
            <p:nvPr/>
          </p:nvSpPr>
          <p:spPr bwMode="auto">
            <a:xfrm>
              <a:off x="1536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689" name="Rectangle 27"/>
            <p:cNvSpPr>
              <a:spLocks noChangeArrowheads="1"/>
            </p:cNvSpPr>
            <p:nvPr/>
          </p:nvSpPr>
          <p:spPr bwMode="auto">
            <a:xfrm>
              <a:off x="1728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690" name="Rectangle 28"/>
            <p:cNvSpPr>
              <a:spLocks noChangeArrowheads="1"/>
            </p:cNvSpPr>
            <p:nvPr/>
          </p:nvSpPr>
          <p:spPr bwMode="auto">
            <a:xfrm>
              <a:off x="1920" y="302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grpSp>
          <p:nvGrpSpPr>
            <p:cNvPr id="27691" name="Group 52"/>
            <p:cNvGrpSpPr/>
            <p:nvPr/>
          </p:nvGrpSpPr>
          <p:grpSpPr bwMode="auto">
            <a:xfrm>
              <a:off x="1440" y="3120"/>
              <a:ext cx="1344" cy="336"/>
              <a:chOff x="1440" y="3120"/>
              <a:chExt cx="1443" cy="336"/>
            </a:xfrm>
          </p:grpSpPr>
          <p:sp>
            <p:nvSpPr>
              <p:cNvPr id="27692" name="Line 9"/>
              <p:cNvSpPr>
                <a:spLocks noChangeShapeType="1"/>
              </p:cNvSpPr>
              <p:nvPr/>
            </p:nvSpPr>
            <p:spPr bwMode="auto">
              <a:xfrm>
                <a:off x="1440" y="3168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Text Box 10"/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675" cy="308"/>
              </a:xfrm>
              <a:prstGeom prst="rect">
                <a:avLst/>
              </a:prstGeom>
              <a:solidFill>
                <a:srgbClr val="3366FF"/>
              </a:solidFill>
              <a:ln w="317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Comic Sans MS" panose="030F0702030302020204" pitchFamily="66" charset="0"/>
                  </a:rPr>
                  <a:t>Dest.</a:t>
                </a: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694" name="Line 22"/>
              <p:cNvSpPr>
                <a:spLocks noChangeShapeType="1"/>
              </p:cNvSpPr>
              <p:nvPr/>
            </p:nvSpPr>
            <p:spPr bwMode="auto">
              <a:xfrm flipH="1">
                <a:off x="1440" y="3312"/>
                <a:ext cx="768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Rectangle 29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696" name="Rectangle 30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chemeClr val="tx2"/>
              </a:solidFill>
              <a:ln w="317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27654" name="Group 85"/>
          <p:cNvGrpSpPr/>
          <p:nvPr/>
        </p:nvGrpSpPr>
        <p:grpSpPr bwMode="auto">
          <a:xfrm>
            <a:off x="5029200" y="4114800"/>
            <a:ext cx="3962400" cy="2241550"/>
            <a:chOff x="2928" y="2784"/>
            <a:chExt cx="2496" cy="1412"/>
          </a:xfrm>
        </p:grpSpPr>
        <p:grpSp>
          <p:nvGrpSpPr>
            <p:cNvPr id="27655" name="Group 55"/>
            <p:cNvGrpSpPr/>
            <p:nvPr/>
          </p:nvGrpSpPr>
          <p:grpSpPr bwMode="auto">
            <a:xfrm>
              <a:off x="2928" y="2784"/>
              <a:ext cx="912" cy="576"/>
              <a:chOff x="360" y="3671"/>
              <a:chExt cx="912" cy="576"/>
            </a:xfrm>
          </p:grpSpPr>
          <p:sp>
            <p:nvSpPr>
              <p:cNvPr id="27678" name="Oval 56"/>
              <p:cNvSpPr>
                <a:spLocks noChangeArrowheads="1"/>
              </p:cNvSpPr>
              <p:nvPr/>
            </p:nvSpPr>
            <p:spPr bwMode="auto">
              <a:xfrm>
                <a:off x="384" y="3671"/>
                <a:ext cx="864" cy="576"/>
              </a:xfrm>
              <a:prstGeom prst="ellipse">
                <a:avLst/>
              </a:prstGeom>
              <a:solidFill>
                <a:srgbClr val="FF0000"/>
              </a:solidFill>
              <a:ln w="3175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679" name="Text Box 57"/>
              <p:cNvSpPr txBox="1">
                <a:spLocks noChangeArrowheads="1"/>
              </p:cNvSpPr>
              <p:nvPr/>
            </p:nvSpPr>
            <p:spPr bwMode="auto">
              <a:xfrm>
                <a:off x="360" y="3815"/>
                <a:ext cx="9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Comic Sans MS" panose="030F0702030302020204" pitchFamily="66" charset="0"/>
                  </a:rPr>
                  <a:t>App</a:t>
                </a: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680" name="Oval 58"/>
              <p:cNvSpPr>
                <a:spLocks noChangeArrowheads="1"/>
              </p:cNvSpPr>
              <p:nvPr/>
            </p:nvSpPr>
            <p:spPr bwMode="auto">
              <a:xfrm>
                <a:off x="408" y="3743"/>
                <a:ext cx="816" cy="432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7656" name="Text Box 59"/>
            <p:cNvSpPr txBox="1">
              <a:spLocks noChangeArrowheads="1"/>
            </p:cNvSpPr>
            <p:nvPr/>
          </p:nvSpPr>
          <p:spPr bwMode="auto">
            <a:xfrm>
              <a:off x="3408" y="369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en-US" altLang="en-US" sz="2400">
                <a:latin typeface="Times New Roman" panose="02020803070505020304" pitchFamily="18" charset="0"/>
              </a:endParaRPr>
            </a:p>
          </p:txBody>
        </p:sp>
        <p:grpSp>
          <p:nvGrpSpPr>
            <p:cNvPr id="27657" name="Group 60"/>
            <p:cNvGrpSpPr/>
            <p:nvPr/>
          </p:nvGrpSpPr>
          <p:grpSpPr bwMode="auto">
            <a:xfrm>
              <a:off x="3408" y="3264"/>
              <a:ext cx="1056" cy="818"/>
              <a:chOff x="1104" y="2400"/>
              <a:chExt cx="1056" cy="818"/>
            </a:xfrm>
          </p:grpSpPr>
          <p:sp>
            <p:nvSpPr>
              <p:cNvPr id="27676" name="AutoShape 61"/>
              <p:cNvSpPr>
                <a:spLocks noChangeArrowheads="1"/>
              </p:cNvSpPr>
              <p:nvPr/>
            </p:nvSpPr>
            <p:spPr bwMode="auto">
              <a:xfrm rot="5400000">
                <a:off x="1223" y="2498"/>
                <a:ext cx="818" cy="62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489 w 21600"/>
                  <a:gd name="T13" fmla="*/ 4514 h 21600"/>
                  <a:gd name="T14" fmla="*/ 17111 w 21600"/>
                  <a:gd name="T15" fmla="*/ 1708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3175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7" name="Text Box 62"/>
              <p:cNvSpPr txBox="1">
                <a:spLocks noChangeArrowheads="1"/>
              </p:cNvSpPr>
              <p:nvPr/>
            </p:nvSpPr>
            <p:spPr bwMode="auto">
              <a:xfrm>
                <a:off x="1104" y="2684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7020304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7020304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9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7020304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9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70203040403020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Comic Sans MS" panose="030F0702030302020204" pitchFamily="66" charset="0"/>
                  </a:rPr>
                  <a:t>socket</a:t>
                </a:r>
                <a:endParaRPr lang="en-US" altLang="en-US" sz="20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27658" name="AutoShape 63"/>
            <p:cNvSpPr>
              <a:spLocks noChangeArrowheads="1"/>
            </p:cNvSpPr>
            <p:nvPr/>
          </p:nvSpPr>
          <p:spPr bwMode="auto">
            <a:xfrm flipV="1">
              <a:off x="3024" y="3168"/>
              <a:ext cx="720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303 h 21600"/>
                <a:gd name="T14" fmla="*/ 15900 w 21600"/>
                <a:gd name="T15" fmla="*/ 98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2427" y="0"/>
                  </a:lnTo>
                  <a:lnTo>
                    <a:pt x="12427" y="2302"/>
                  </a:lnTo>
                  <a:cubicBezTo>
                    <a:pt x="5564" y="2302"/>
                    <a:pt x="0" y="6715"/>
                    <a:pt x="0" y="12158"/>
                  </a:cubicBezTo>
                  <a:lnTo>
                    <a:pt x="0" y="21600"/>
                  </a:lnTo>
                  <a:lnTo>
                    <a:pt x="7721" y="21600"/>
                  </a:lnTo>
                  <a:lnTo>
                    <a:pt x="7721" y="12158"/>
                  </a:lnTo>
                  <a:cubicBezTo>
                    <a:pt x="7721" y="10887"/>
                    <a:pt x="9828" y="9856"/>
                    <a:pt x="12427" y="9856"/>
                  </a:cubicBezTo>
                  <a:lnTo>
                    <a:pt x="1242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FF00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Text Box 64"/>
            <p:cNvSpPr txBox="1">
              <a:spLocks noChangeArrowheads="1"/>
            </p:cNvSpPr>
            <p:nvPr/>
          </p:nvSpPr>
          <p:spPr bwMode="auto">
            <a:xfrm>
              <a:off x="2928" y="3408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3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27660" name="Text Box 65"/>
            <p:cNvSpPr txBox="1">
              <a:spLocks noChangeArrowheads="1"/>
            </p:cNvSpPr>
            <p:nvPr/>
          </p:nvSpPr>
          <p:spPr bwMode="auto">
            <a:xfrm>
              <a:off x="3120" y="3456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2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27661" name="Text Box 66"/>
            <p:cNvSpPr txBox="1">
              <a:spLocks noChangeArrowheads="1"/>
            </p:cNvSpPr>
            <p:nvPr/>
          </p:nvSpPr>
          <p:spPr bwMode="auto">
            <a:xfrm>
              <a:off x="3312" y="3504"/>
              <a:ext cx="240" cy="232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Comic Sans MS" panose="030F0702030302020204" pitchFamily="66" charset="0"/>
                </a:rPr>
                <a:t>1</a:t>
              </a:r>
              <a:endParaRPr lang="en-US" altLang="en-US" sz="1600">
                <a:latin typeface="Comic Sans MS" panose="030F0702030302020204" pitchFamily="66" charset="0"/>
              </a:endParaRPr>
            </a:p>
          </p:txBody>
        </p:sp>
        <p:sp>
          <p:nvSpPr>
            <p:cNvPr id="27662" name="Rectangle 67"/>
            <p:cNvSpPr>
              <a:spLocks noChangeArrowheads="1"/>
            </p:cNvSpPr>
            <p:nvPr/>
          </p:nvSpPr>
          <p:spPr bwMode="auto">
            <a:xfrm>
              <a:off x="4272" y="2928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663" name="Rectangle 68"/>
            <p:cNvSpPr>
              <a:spLocks noChangeArrowheads="1"/>
            </p:cNvSpPr>
            <p:nvPr/>
          </p:nvSpPr>
          <p:spPr bwMode="auto">
            <a:xfrm>
              <a:off x="4416" y="3264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664" name="Rectangle 69"/>
            <p:cNvSpPr>
              <a:spLocks noChangeArrowheads="1"/>
            </p:cNvSpPr>
            <p:nvPr/>
          </p:nvSpPr>
          <p:spPr bwMode="auto">
            <a:xfrm>
              <a:off x="4560" y="3552"/>
              <a:ext cx="96" cy="96"/>
            </a:xfrm>
            <a:prstGeom prst="rect">
              <a:avLst/>
            </a:prstGeom>
            <a:solidFill>
              <a:srgbClr val="969696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665" name="Line 71"/>
            <p:cNvSpPr>
              <a:spLocks noChangeShapeType="1"/>
            </p:cNvSpPr>
            <p:nvPr/>
          </p:nvSpPr>
          <p:spPr bwMode="auto">
            <a:xfrm flipV="1">
              <a:off x="4272" y="3072"/>
              <a:ext cx="576" cy="52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Text Box 72"/>
            <p:cNvSpPr txBox="1">
              <a:spLocks noChangeArrowheads="1"/>
            </p:cNvSpPr>
            <p:nvPr/>
          </p:nvSpPr>
          <p:spPr bwMode="auto">
            <a:xfrm>
              <a:off x="4848" y="2880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D1</a:t>
              </a: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667" name="Text Box 76"/>
            <p:cNvSpPr txBox="1">
              <a:spLocks noChangeArrowheads="1"/>
            </p:cNvSpPr>
            <p:nvPr/>
          </p:nvSpPr>
          <p:spPr bwMode="auto">
            <a:xfrm>
              <a:off x="4608" y="3888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D3</a:t>
              </a: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668" name="Text Box 77"/>
            <p:cNvSpPr txBox="1">
              <a:spLocks noChangeArrowheads="1"/>
            </p:cNvSpPr>
            <p:nvPr/>
          </p:nvSpPr>
          <p:spPr bwMode="auto">
            <a:xfrm>
              <a:off x="4992" y="3456"/>
              <a:ext cx="432" cy="308"/>
            </a:xfrm>
            <a:prstGeom prst="rect">
              <a:avLst/>
            </a:prstGeom>
            <a:solidFill>
              <a:srgbClr val="3366FF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Comic Sans MS" panose="030F0702030302020204" pitchFamily="66" charset="0"/>
                </a:rPr>
                <a:t>D2</a:t>
              </a: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27669" name="Freeform 78"/>
            <p:cNvSpPr/>
            <p:nvPr/>
          </p:nvSpPr>
          <p:spPr bwMode="auto">
            <a:xfrm>
              <a:off x="4240" y="2976"/>
              <a:ext cx="512" cy="480"/>
            </a:xfrm>
            <a:custGeom>
              <a:avLst/>
              <a:gdLst>
                <a:gd name="T0" fmla="*/ 32 w 512"/>
                <a:gd name="T1" fmla="*/ 480 h 480"/>
                <a:gd name="T2" fmla="*/ 80 w 512"/>
                <a:gd name="T3" fmla="*/ 96 h 480"/>
                <a:gd name="T4" fmla="*/ 512 w 512"/>
                <a:gd name="T5" fmla="*/ 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12" h="480">
                  <a:moveTo>
                    <a:pt x="32" y="480"/>
                  </a:moveTo>
                  <a:cubicBezTo>
                    <a:pt x="16" y="328"/>
                    <a:pt x="0" y="176"/>
                    <a:pt x="80" y="96"/>
                  </a:cubicBezTo>
                  <a:cubicBezTo>
                    <a:pt x="160" y="16"/>
                    <a:pt x="440" y="16"/>
                    <a:pt x="51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0" name="Line 79"/>
            <p:cNvSpPr>
              <a:spLocks noChangeShapeType="1"/>
            </p:cNvSpPr>
            <p:nvPr/>
          </p:nvSpPr>
          <p:spPr bwMode="auto">
            <a:xfrm>
              <a:off x="4320" y="369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671" name="Group 82"/>
            <p:cNvGrpSpPr/>
            <p:nvPr/>
          </p:nvGrpSpPr>
          <p:grpSpPr bwMode="auto">
            <a:xfrm>
              <a:off x="4704" y="3600"/>
              <a:ext cx="144" cy="240"/>
              <a:chOff x="4704" y="3600"/>
              <a:chExt cx="144" cy="240"/>
            </a:xfrm>
          </p:grpSpPr>
          <p:sp>
            <p:nvSpPr>
              <p:cNvPr id="27674" name="Line 80"/>
              <p:cNvSpPr>
                <a:spLocks noChangeShapeType="1"/>
              </p:cNvSpPr>
              <p:nvPr/>
            </p:nvSpPr>
            <p:spPr bwMode="auto">
              <a:xfrm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75" name="Line 81"/>
              <p:cNvSpPr>
                <a:spLocks noChangeShapeType="1"/>
              </p:cNvSpPr>
              <p:nvPr/>
            </p:nvSpPr>
            <p:spPr bwMode="auto">
              <a:xfrm flipH="1">
                <a:off x="4704" y="3600"/>
                <a:ext cx="144" cy="240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72" name="Line 83"/>
            <p:cNvSpPr>
              <a:spLocks noChangeShapeType="1"/>
            </p:cNvSpPr>
            <p:nvPr/>
          </p:nvSpPr>
          <p:spPr bwMode="auto">
            <a:xfrm flipH="1" flipV="1">
              <a:off x="4272" y="3888"/>
              <a:ext cx="288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3" name="Rectangle 84"/>
            <p:cNvSpPr>
              <a:spLocks noChangeArrowheads="1"/>
            </p:cNvSpPr>
            <p:nvPr/>
          </p:nvSpPr>
          <p:spPr bwMode="auto">
            <a:xfrm>
              <a:off x="4368" y="4032"/>
              <a:ext cx="96" cy="96"/>
            </a:xfrm>
            <a:prstGeom prst="rect">
              <a:avLst/>
            </a:prstGeom>
            <a:solidFill>
              <a:schemeClr val="tx2"/>
            </a:solidFill>
            <a:ln w="317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7020304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7020304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7020304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70203040403020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sp>
        <p:nvSpPr>
          <p:cNvPr id="55" name="标题 2"/>
          <p:cNvSpPr txBox="1"/>
          <p:nvPr/>
        </p:nvSpPr>
        <p:spPr>
          <a:xfrm>
            <a:off x="274321" y="260560"/>
            <a:ext cx="8412479" cy="704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TCP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86078"/>
            <a:ext cx="306832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第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   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29"/>
            <a:ext cx="7147471" cy="748754"/>
            <a:chOff x="998265" y="2131309"/>
            <a:chExt cx="7147471" cy="74875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158951" y="2131309"/>
              <a:ext cx="4826129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 – </a:t>
              </a:r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控制传输协议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TCP</a:t>
            </a:r>
            <a:r>
              <a:rPr lang="zh-CN" altLang="en-US" dirty="0"/>
              <a:t>套接字含义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588932" y="1270000"/>
            <a:ext cx="6705600" cy="5366327"/>
            <a:chOff x="1588932" y="1270000"/>
            <a:chExt cx="6705600" cy="5366327"/>
          </a:xfrm>
        </p:grpSpPr>
        <p:grpSp>
          <p:nvGrpSpPr>
            <p:cNvPr id="6" name="Group 7"/>
            <p:cNvGrpSpPr/>
            <p:nvPr/>
          </p:nvGrpSpPr>
          <p:grpSpPr>
            <a:xfrm>
              <a:off x="1893732" y="1320800"/>
              <a:ext cx="1219200" cy="366713"/>
              <a:chOff x="1200" y="896"/>
              <a:chExt cx="768" cy="231"/>
            </a:xfrm>
          </p:grpSpPr>
          <p:sp>
            <p:nvSpPr>
              <p:cNvPr id="58" name="Rectangle 4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59" name="Text Box 5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socket()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grpSp>
          <p:nvGrpSpPr>
            <p:cNvPr id="7" name="Group 8"/>
            <p:cNvGrpSpPr/>
            <p:nvPr/>
          </p:nvGrpSpPr>
          <p:grpSpPr>
            <a:xfrm>
              <a:off x="1893732" y="1906592"/>
              <a:ext cx="1219200" cy="366713"/>
              <a:chOff x="1200" y="896"/>
              <a:chExt cx="768" cy="231"/>
            </a:xfrm>
          </p:grpSpPr>
          <p:sp>
            <p:nvSpPr>
              <p:cNvPr id="56" name="Rectangle 9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57" name="Text Box 10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bind()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grpSp>
          <p:nvGrpSpPr>
            <p:cNvPr id="8" name="Group 11"/>
            <p:cNvGrpSpPr/>
            <p:nvPr/>
          </p:nvGrpSpPr>
          <p:grpSpPr>
            <a:xfrm>
              <a:off x="1893732" y="2505075"/>
              <a:ext cx="1219200" cy="366713"/>
              <a:chOff x="1200" y="896"/>
              <a:chExt cx="768" cy="231"/>
            </a:xfrm>
          </p:grpSpPr>
          <p:sp>
            <p:nvSpPr>
              <p:cNvPr id="54" name="Rectangle 12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55" name="Text Box 13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listen()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grpSp>
          <p:nvGrpSpPr>
            <p:cNvPr id="9" name="Group 14"/>
            <p:cNvGrpSpPr/>
            <p:nvPr/>
          </p:nvGrpSpPr>
          <p:grpSpPr>
            <a:xfrm>
              <a:off x="1893732" y="3100392"/>
              <a:ext cx="1219200" cy="366713"/>
              <a:chOff x="1200" y="896"/>
              <a:chExt cx="768" cy="231"/>
            </a:xfrm>
          </p:grpSpPr>
          <p:sp>
            <p:nvSpPr>
              <p:cNvPr id="52" name="Rectangle 15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53" name="Text Box 16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accept()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1893732" y="4318000"/>
              <a:ext cx="1219200" cy="366713"/>
              <a:chOff x="1200" y="896"/>
              <a:chExt cx="768" cy="231"/>
            </a:xfrm>
          </p:grpSpPr>
          <p:sp>
            <p:nvSpPr>
              <p:cNvPr id="50" name="Rectangle 18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51" name="Text Box 19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read()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1893732" y="5500692"/>
              <a:ext cx="1219200" cy="366713"/>
              <a:chOff x="1200" y="896"/>
              <a:chExt cx="768" cy="231"/>
            </a:xfrm>
          </p:grpSpPr>
          <p:sp>
            <p:nvSpPr>
              <p:cNvPr id="48" name="Rectangle 21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49" name="Text Box 22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write()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12" name="Line 23"/>
            <p:cNvSpPr/>
            <p:nvPr/>
          </p:nvSpPr>
          <p:spPr>
            <a:xfrm>
              <a:off x="2503332" y="1651000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" name="Line 24"/>
            <p:cNvSpPr/>
            <p:nvPr/>
          </p:nvSpPr>
          <p:spPr>
            <a:xfrm>
              <a:off x="2503332" y="2235200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" name="Line 25"/>
            <p:cNvSpPr/>
            <p:nvPr/>
          </p:nvSpPr>
          <p:spPr>
            <a:xfrm>
              <a:off x="2503332" y="2833688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" name="Line 26"/>
            <p:cNvSpPr/>
            <p:nvPr/>
          </p:nvSpPr>
          <p:spPr>
            <a:xfrm>
              <a:off x="2503332" y="3416300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6" name="Text Box 27" descr="Paper bag"/>
            <p:cNvSpPr txBox="1"/>
            <p:nvPr/>
          </p:nvSpPr>
          <p:spPr>
            <a:xfrm>
              <a:off x="1588932" y="3632200"/>
              <a:ext cx="1905000" cy="36671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en-US" sz="1800" i="1" dirty="0">
                  <a:latin typeface="Arial" panose="020B0604020202090204" pitchFamily="34" charset="0"/>
                </a:rPr>
                <a:t>[blocked]</a:t>
              </a:r>
              <a:endParaRPr lang="en-US" altLang="en-US" sz="1800" i="1" dirty="0">
                <a:latin typeface="Arial" panose="020B0604020202090204" pitchFamily="34" charset="0"/>
              </a:endParaRPr>
            </a:p>
          </p:txBody>
        </p:sp>
        <p:grpSp>
          <p:nvGrpSpPr>
            <p:cNvPr id="17" name="Group 28"/>
            <p:cNvGrpSpPr/>
            <p:nvPr/>
          </p:nvGrpSpPr>
          <p:grpSpPr>
            <a:xfrm>
              <a:off x="6414932" y="2032000"/>
              <a:ext cx="1219200" cy="366713"/>
              <a:chOff x="1200" y="896"/>
              <a:chExt cx="768" cy="231"/>
            </a:xfrm>
          </p:grpSpPr>
          <p:sp>
            <p:nvSpPr>
              <p:cNvPr id="46" name="Rectangle 29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47" name="Text Box 30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socket()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grpSp>
          <p:nvGrpSpPr>
            <p:cNvPr id="18" name="Group 31"/>
            <p:cNvGrpSpPr/>
            <p:nvPr/>
          </p:nvGrpSpPr>
          <p:grpSpPr>
            <a:xfrm>
              <a:off x="6414932" y="2641600"/>
              <a:ext cx="1219200" cy="366713"/>
              <a:chOff x="1200" y="896"/>
              <a:chExt cx="768" cy="231"/>
            </a:xfrm>
          </p:grpSpPr>
          <p:sp>
            <p:nvSpPr>
              <p:cNvPr id="44" name="Rectangle 32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45" name="Text Box 33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connect()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grpSp>
          <p:nvGrpSpPr>
            <p:cNvPr id="19" name="Group 34"/>
            <p:cNvGrpSpPr/>
            <p:nvPr/>
          </p:nvGrpSpPr>
          <p:grpSpPr>
            <a:xfrm>
              <a:off x="6414932" y="3251200"/>
              <a:ext cx="1219200" cy="366713"/>
              <a:chOff x="1200" y="896"/>
              <a:chExt cx="768" cy="231"/>
            </a:xfrm>
          </p:grpSpPr>
          <p:sp>
            <p:nvSpPr>
              <p:cNvPr id="42" name="Rectangle 35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43" name="Text Box 36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write()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grpSp>
          <p:nvGrpSpPr>
            <p:cNvPr id="20" name="Group 37"/>
            <p:cNvGrpSpPr/>
            <p:nvPr/>
          </p:nvGrpSpPr>
          <p:grpSpPr>
            <a:xfrm>
              <a:off x="6414932" y="3846517"/>
              <a:ext cx="1219200" cy="366713"/>
              <a:chOff x="1200" y="896"/>
              <a:chExt cx="768" cy="231"/>
            </a:xfrm>
          </p:grpSpPr>
          <p:sp>
            <p:nvSpPr>
              <p:cNvPr id="40" name="Rectangle 38" descr="Paper bag"/>
              <p:cNvSpPr/>
              <p:nvPr/>
            </p:nvSpPr>
            <p:spPr>
              <a:xfrm>
                <a:off x="1200" y="912"/>
                <a:ext cx="768" cy="19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0"/>
                  </a:spcBef>
                  <a:buNone/>
                </a:pPr>
                <a:endParaRPr lang="en-US" altLang="en-US" sz="2400" dirty="0">
                  <a:latin typeface="Arial" panose="020B0604020202090204" pitchFamily="34" charset="0"/>
                </a:endParaRPr>
              </a:p>
            </p:txBody>
          </p:sp>
          <p:sp>
            <p:nvSpPr>
              <p:cNvPr id="41" name="Text Box 39" descr="Paper bag"/>
              <p:cNvSpPr txBox="1"/>
              <p:nvPr/>
            </p:nvSpPr>
            <p:spPr>
              <a:xfrm>
                <a:off x="1200" y="896"/>
                <a:ext cx="768" cy="2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9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en-US" sz="1800" dirty="0">
                    <a:latin typeface="Arial" panose="020B0604020202090204" pitchFamily="34" charset="0"/>
                  </a:rPr>
                  <a:t>read()</a:t>
                </a:r>
                <a:endParaRPr lang="en-US" altLang="en-US" sz="1800" dirty="0">
                  <a:latin typeface="Arial" panose="020B0604020202090204" pitchFamily="34" charset="0"/>
                </a:endParaRPr>
              </a:p>
            </p:txBody>
          </p:sp>
        </p:grpSp>
        <p:sp>
          <p:nvSpPr>
            <p:cNvPr id="21" name="Line 40"/>
            <p:cNvSpPr/>
            <p:nvPr/>
          </p:nvSpPr>
          <p:spPr>
            <a:xfrm>
              <a:off x="7024532" y="2362200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" name="Line 41"/>
            <p:cNvSpPr/>
            <p:nvPr/>
          </p:nvSpPr>
          <p:spPr>
            <a:xfrm>
              <a:off x="7024532" y="2970213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" name="Line 42"/>
            <p:cNvSpPr/>
            <p:nvPr/>
          </p:nvSpPr>
          <p:spPr>
            <a:xfrm>
              <a:off x="7024532" y="3579813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" name="Line 43"/>
            <p:cNvSpPr/>
            <p:nvPr/>
          </p:nvSpPr>
          <p:spPr>
            <a:xfrm>
              <a:off x="7024532" y="4162425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5" name="AutoShape 44"/>
            <p:cNvCxnSpPr>
              <a:endCxn id="16" idx="2"/>
            </p:cNvCxnSpPr>
            <p:nvPr/>
          </p:nvCxnSpPr>
          <p:spPr>
            <a:xfrm rot="-10800000" flipV="1">
              <a:off x="2541432" y="2844800"/>
              <a:ext cx="3886200" cy="1154113"/>
            </a:xfrm>
            <a:prstGeom prst="bentConnector4">
              <a:avLst>
                <a:gd name="adj1" fmla="val 68421"/>
                <a:gd name="adj2" fmla="val 101787"/>
              </a:avLst>
            </a:prstGeom>
            <a:ln w="38100" cap="flat" cmpd="sng">
              <a:solidFill>
                <a:schemeClr val="tx1"/>
              </a:solidFill>
              <a:prstDash val="sysDot"/>
              <a:miter/>
              <a:headEnd type="triangle" w="med" len="med"/>
              <a:tailEnd type="triangle" w="med" len="med"/>
            </a:ln>
          </p:spPr>
        </p:cxnSp>
        <p:sp>
          <p:nvSpPr>
            <p:cNvPr id="26" name="Line 45"/>
            <p:cNvSpPr/>
            <p:nvPr/>
          </p:nvSpPr>
          <p:spPr>
            <a:xfrm>
              <a:off x="2503332" y="4013200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" name="Line 46"/>
            <p:cNvSpPr/>
            <p:nvPr/>
          </p:nvSpPr>
          <p:spPr>
            <a:xfrm>
              <a:off x="2503332" y="4635500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" name="Text Box 47" descr="Paper bag"/>
            <p:cNvSpPr txBox="1"/>
            <p:nvPr/>
          </p:nvSpPr>
          <p:spPr>
            <a:xfrm>
              <a:off x="1588932" y="4851400"/>
              <a:ext cx="1905000" cy="36671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en-US" sz="1800" i="1" dirty="0">
                  <a:latin typeface="Arial" panose="020B0604020202090204" pitchFamily="34" charset="0"/>
                </a:rPr>
                <a:t>[blocked]</a:t>
              </a:r>
              <a:endParaRPr lang="en-US" altLang="en-US" sz="1800" i="1" dirty="0">
                <a:latin typeface="Arial" panose="020B0604020202090204" pitchFamily="34" charset="0"/>
              </a:endParaRPr>
            </a:p>
          </p:txBody>
        </p:sp>
        <p:sp>
          <p:nvSpPr>
            <p:cNvPr id="29" name="Line 48"/>
            <p:cNvSpPr/>
            <p:nvPr/>
          </p:nvSpPr>
          <p:spPr>
            <a:xfrm>
              <a:off x="2503332" y="5232400"/>
              <a:ext cx="0" cy="3048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" name="Text Box 49" descr="Paper bag"/>
            <p:cNvSpPr txBox="1"/>
            <p:nvPr/>
          </p:nvSpPr>
          <p:spPr>
            <a:xfrm>
              <a:off x="6084732" y="4394200"/>
              <a:ext cx="1905000" cy="36671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en-US" sz="1800" i="1" dirty="0">
                  <a:latin typeface="Arial" panose="020B0604020202090204" pitchFamily="34" charset="0"/>
                </a:rPr>
                <a:t>[blocked]</a:t>
              </a:r>
              <a:endParaRPr lang="en-US" altLang="en-US" sz="1800" i="1" dirty="0">
                <a:latin typeface="Arial" panose="020B0604020202090204" pitchFamily="34" charset="0"/>
              </a:endParaRPr>
            </a:p>
          </p:txBody>
        </p:sp>
        <p:cxnSp>
          <p:nvCxnSpPr>
            <p:cNvPr id="31" name="AutoShape 51"/>
            <p:cNvCxnSpPr/>
            <p:nvPr/>
          </p:nvCxnSpPr>
          <p:spPr>
            <a:xfrm rot="-10800000" flipV="1">
              <a:off x="2555720" y="3429000"/>
              <a:ext cx="3854450" cy="1789113"/>
            </a:xfrm>
            <a:prstGeom prst="bentConnector4">
              <a:avLst>
                <a:gd name="adj1" fmla="val 52509"/>
                <a:gd name="adj2" fmla="val 99644"/>
              </a:avLst>
            </a:prstGeom>
            <a:ln w="762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2" name="AutoShape 52"/>
            <p:cNvCxnSpPr>
              <a:stCxn id="49" idx="3"/>
            </p:cNvCxnSpPr>
            <p:nvPr/>
          </p:nvCxnSpPr>
          <p:spPr>
            <a:xfrm flipV="1">
              <a:off x="3112932" y="4756150"/>
              <a:ext cx="3937000" cy="928688"/>
            </a:xfrm>
            <a:prstGeom prst="bentConnector3">
              <a:avLst>
                <a:gd name="adj1" fmla="val 50000"/>
              </a:avLst>
            </a:prstGeom>
            <a:ln w="762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3" name="AutoShape 53"/>
            <p:cNvCxnSpPr>
              <a:endCxn id="51" idx="1"/>
            </p:cNvCxnSpPr>
            <p:nvPr/>
          </p:nvCxnSpPr>
          <p:spPr>
            <a:xfrm rot="5400000" flipH="1">
              <a:off x="1455582" y="4940300"/>
              <a:ext cx="1333500" cy="457200"/>
            </a:xfrm>
            <a:prstGeom prst="bentConnector4">
              <a:avLst>
                <a:gd name="adj1" fmla="val -19884"/>
                <a:gd name="adj2" fmla="val 197569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4" name="AutoShape 54"/>
            <p:cNvCxnSpPr>
              <a:stCxn id="30" idx="2"/>
              <a:endCxn id="43" idx="3"/>
            </p:cNvCxnSpPr>
            <p:nvPr/>
          </p:nvCxnSpPr>
          <p:spPr>
            <a:xfrm rot="5400000" flipH="1" flipV="1">
              <a:off x="6672107" y="3798888"/>
              <a:ext cx="1325563" cy="596900"/>
            </a:xfrm>
            <a:prstGeom prst="bentConnector4">
              <a:avLst>
                <a:gd name="adj1" fmla="val -17245"/>
                <a:gd name="adj2" fmla="val 197870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35" name="Text Box 55" descr="Paper bag"/>
            <p:cNvSpPr txBox="1"/>
            <p:nvPr/>
          </p:nvSpPr>
          <p:spPr>
            <a:xfrm>
              <a:off x="3189132" y="1270000"/>
              <a:ext cx="2057400" cy="45720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en-US" sz="2400" dirty="0">
                  <a:latin typeface="Arial" panose="020B0604020202090204" pitchFamily="34" charset="0"/>
                </a:rPr>
                <a:t>Server</a:t>
              </a:r>
              <a:endParaRPr lang="en-US" altLang="en-US" sz="2400" dirty="0">
                <a:latin typeface="Arial" panose="020B0604020202090204" pitchFamily="34" charset="0"/>
              </a:endParaRPr>
            </a:p>
          </p:txBody>
        </p:sp>
        <p:sp>
          <p:nvSpPr>
            <p:cNvPr id="36" name="Text Box 56" descr="Paper bag"/>
            <p:cNvSpPr txBox="1"/>
            <p:nvPr/>
          </p:nvSpPr>
          <p:spPr>
            <a:xfrm>
              <a:off x="6008532" y="1270000"/>
              <a:ext cx="2057400" cy="45720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en-US" sz="2400" dirty="0">
                  <a:latin typeface="Arial" panose="020B0604020202090204" pitchFamily="34" charset="0"/>
                </a:rPr>
                <a:t>Client</a:t>
              </a:r>
              <a:endParaRPr lang="en-US" altLang="en-US" sz="2400" dirty="0">
                <a:latin typeface="Arial" panose="020B0604020202090204" pitchFamily="34" charset="0"/>
              </a:endParaRPr>
            </a:p>
          </p:txBody>
        </p:sp>
        <p:cxnSp>
          <p:nvCxnSpPr>
            <p:cNvPr id="37" name="AutoShape 57"/>
            <p:cNvCxnSpPr>
              <a:endCxn id="53" idx="1"/>
            </p:cNvCxnSpPr>
            <p:nvPr/>
          </p:nvCxnSpPr>
          <p:spPr>
            <a:xfrm rot="5400000" flipH="1">
              <a:off x="999970" y="4178300"/>
              <a:ext cx="2549525" cy="762000"/>
            </a:xfrm>
            <a:prstGeom prst="bentConnector4">
              <a:avLst>
                <a:gd name="adj1" fmla="val -20736"/>
                <a:gd name="adj2" fmla="val 263333"/>
              </a:avLst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38" name="Text Box 58" descr="Paper bag"/>
            <p:cNvSpPr txBox="1"/>
            <p:nvPr/>
          </p:nvSpPr>
          <p:spPr>
            <a:xfrm>
              <a:off x="2868457" y="5805488"/>
              <a:ext cx="5426075" cy="45720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en-US" altLang="en-US" sz="2400" dirty="0">
                <a:latin typeface="Arial" panose="020B0604020202090204" pitchFamily="34" charset="0"/>
              </a:endParaRPr>
            </a:p>
          </p:txBody>
        </p:sp>
        <p:sp>
          <p:nvSpPr>
            <p:cNvPr id="39" name="Text Box 59" descr="Paper bag"/>
            <p:cNvSpPr txBox="1"/>
            <p:nvPr/>
          </p:nvSpPr>
          <p:spPr>
            <a:xfrm>
              <a:off x="2748170" y="5805330"/>
              <a:ext cx="3048000" cy="83099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en-US" sz="1600" b="1" dirty="0">
                  <a:latin typeface="Arial" panose="020B0604020202090204" pitchFamily="34" charset="0"/>
                </a:rPr>
                <a:t>When interaction is over, server loops to accept a new connection</a:t>
              </a:r>
              <a:endParaRPr lang="en-US" altLang="en-US" sz="1600" b="1" dirty="0">
                <a:latin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 TCP</a:t>
            </a:r>
            <a:r>
              <a:rPr lang="zh-CN" altLang="en-US" dirty="0"/>
              <a:t>套接字含义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7430" y="980660"/>
            <a:ext cx="8281150" cy="517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connect()</a:t>
            </a:r>
            <a:endParaRPr lang="en-US" altLang="zh-CN" dirty="0"/>
          </a:p>
          <a:p>
            <a:pPr lvl="1">
              <a:lnSpc>
                <a:spcPct val="85000"/>
              </a:lnSpc>
            </a:pPr>
            <a:r>
              <a:rPr lang="en-US" altLang="zh-CN" sz="2400" dirty="0"/>
              <a:t>UDP</a:t>
            </a:r>
            <a:r>
              <a:rPr lang="zh-CN" altLang="en-US" sz="2400" dirty="0"/>
              <a:t>：操作系统内部的地址关联</a:t>
            </a:r>
            <a:endParaRPr lang="en-US" altLang="zh-CN" sz="2400" dirty="0"/>
          </a:p>
          <a:p>
            <a:pPr lvl="1">
              <a:lnSpc>
                <a:spcPct val="85000"/>
              </a:lnSpc>
            </a:pPr>
            <a:r>
              <a:rPr lang="en-US" altLang="zh-CN" sz="2400" dirty="0"/>
              <a:t>TCP</a:t>
            </a:r>
            <a:r>
              <a:rPr lang="zh-CN" altLang="en-US" sz="2400" dirty="0"/>
              <a:t> ：完成三报文握手，可能会失败</a:t>
            </a:r>
            <a:endParaRPr lang="en-US" altLang="zh-CN" sz="2400" dirty="0"/>
          </a:p>
          <a:p>
            <a:r>
              <a:rPr lang="en-US" altLang="zh-CN" dirty="0"/>
              <a:t>socket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被动套接字</a:t>
            </a:r>
            <a:r>
              <a:rPr lang="en-US" altLang="zh-CN" dirty="0"/>
              <a:t>(passive socket</a:t>
            </a:r>
            <a:r>
              <a:rPr lang="zh-CN" altLang="en-US" dirty="0"/>
              <a:t>、</a:t>
            </a:r>
            <a:r>
              <a:rPr lang="en-US" altLang="zh-CN" dirty="0"/>
              <a:t>listening socket)</a:t>
            </a:r>
            <a:endParaRPr lang="en-US" altLang="zh-CN" dirty="0"/>
          </a:p>
          <a:p>
            <a:pPr lvl="2">
              <a:lnSpc>
                <a:spcPct val="85000"/>
              </a:lnSpc>
            </a:pPr>
            <a:r>
              <a:rPr lang="zh-CN" altLang="en-US" dirty="0"/>
              <a:t>只用来接受连接</a:t>
            </a:r>
            <a:endParaRPr lang="en-US" altLang="zh-CN" dirty="0"/>
          </a:p>
          <a:p>
            <a:pPr lvl="2">
              <a:lnSpc>
                <a:spcPct val="85000"/>
              </a:lnSpc>
            </a:pPr>
            <a:r>
              <a:rPr lang="zh-CN" altLang="en-US" dirty="0"/>
              <a:t>不能收发数据</a:t>
            </a:r>
            <a:endParaRPr lang="en-US" altLang="zh-CN" dirty="0"/>
          </a:p>
          <a:p>
            <a:pPr lvl="2">
              <a:lnSpc>
                <a:spcPct val="85000"/>
              </a:lnSpc>
            </a:pPr>
            <a:r>
              <a:rPr lang="en-US" altLang="zh-CN" dirty="0"/>
              <a:t>accept()</a:t>
            </a:r>
            <a:r>
              <a:rPr lang="zh-CN" altLang="en-US" dirty="0"/>
              <a:t>返回接受的</a:t>
            </a:r>
            <a:r>
              <a:rPr lang="en-US" altLang="zh-CN" dirty="0"/>
              <a:t>active socket</a:t>
            </a:r>
            <a:endParaRPr lang="en-US" altLang="zh-CN" dirty="0"/>
          </a:p>
          <a:p>
            <a:pPr lvl="2">
              <a:lnSpc>
                <a:spcPct val="85000"/>
              </a:lnSpc>
            </a:pPr>
            <a:r>
              <a:rPr lang="zh-CN" altLang="en-US" dirty="0"/>
              <a:t>通过二元组来标识</a:t>
            </a:r>
            <a:r>
              <a:rPr lang="en-US" altLang="zh-CN" dirty="0"/>
              <a:t>( </a:t>
            </a:r>
            <a:r>
              <a:rPr lang="en-US" altLang="zh-CN" dirty="0" err="1"/>
              <a:t>local_ip</a:t>
            </a:r>
            <a:r>
              <a:rPr lang="en-US" altLang="zh-CN" dirty="0"/>
              <a:t>, </a:t>
            </a:r>
            <a:r>
              <a:rPr lang="en-US" altLang="zh-CN" dirty="0" err="1"/>
              <a:t>local_port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主动套接字</a:t>
            </a:r>
            <a:r>
              <a:rPr lang="en-US" altLang="zh-CN" dirty="0"/>
              <a:t>(active socket</a:t>
            </a:r>
            <a:r>
              <a:rPr lang="zh-CN" altLang="en-US" dirty="0"/>
              <a:t>、</a:t>
            </a:r>
            <a:r>
              <a:rPr lang="en-US" altLang="zh-CN" dirty="0"/>
              <a:t>connected socket)</a:t>
            </a:r>
            <a:endParaRPr lang="en-US" altLang="zh-CN" dirty="0"/>
          </a:p>
          <a:p>
            <a:pPr lvl="2">
              <a:lnSpc>
                <a:spcPct val="85000"/>
              </a:lnSpc>
            </a:pPr>
            <a:r>
              <a:rPr lang="zh-CN" altLang="en-US" dirty="0"/>
              <a:t>可以收发数据</a:t>
            </a:r>
            <a:r>
              <a:rPr lang="en-US" altLang="zh-CN" dirty="0"/>
              <a:t>( send()</a:t>
            </a:r>
            <a:r>
              <a:rPr lang="zh-CN" altLang="en-US" dirty="0"/>
              <a:t>、</a:t>
            </a:r>
            <a:r>
              <a:rPr lang="en-US" altLang="zh-CN" dirty="0" err="1"/>
              <a:t>recv</a:t>
            </a:r>
            <a:r>
              <a:rPr lang="en-US" altLang="zh-CN" dirty="0"/>
              <a:t>() )</a:t>
            </a:r>
            <a:endParaRPr lang="en-US" altLang="zh-CN" dirty="0"/>
          </a:p>
          <a:p>
            <a:pPr lvl="2">
              <a:lnSpc>
                <a:spcPct val="85000"/>
              </a:lnSpc>
            </a:pPr>
            <a:r>
              <a:rPr lang="zh-CN" altLang="en-US" dirty="0"/>
              <a:t>通过四元组来标识</a:t>
            </a:r>
            <a:r>
              <a:rPr lang="en-US" altLang="zh-CN" dirty="0"/>
              <a:t>( </a:t>
            </a:r>
            <a:r>
              <a:rPr lang="en-US" altLang="zh-CN" dirty="0" err="1"/>
              <a:t>local_ip</a:t>
            </a:r>
            <a:r>
              <a:rPr lang="en-US" altLang="zh-CN" dirty="0"/>
              <a:t>, </a:t>
            </a:r>
            <a:r>
              <a:rPr lang="en-US" altLang="zh-CN" dirty="0" err="1"/>
              <a:t>local_port</a:t>
            </a:r>
            <a:r>
              <a:rPr lang="en-US" altLang="zh-CN" dirty="0"/>
              <a:t>, </a:t>
            </a:r>
            <a:r>
              <a:rPr lang="en-US" altLang="zh-CN" dirty="0" err="1"/>
              <a:t>remote_ip</a:t>
            </a:r>
            <a:r>
              <a:rPr lang="en-US" altLang="zh-CN" dirty="0"/>
              <a:t>, </a:t>
            </a:r>
            <a:r>
              <a:rPr lang="en-US" altLang="zh-CN" dirty="0" err="1"/>
              <a:t>remote_port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 </a:t>
            </a:r>
            <a:r>
              <a:rPr lang="zh-CN" altLang="en-US" dirty="0"/>
              <a:t>简单</a:t>
            </a:r>
            <a:r>
              <a:rPr lang="en-US" altLang="zh-CN" dirty="0"/>
              <a:t>TCP</a:t>
            </a:r>
            <a:r>
              <a:rPr lang="zh-CN" altLang="en-US" dirty="0"/>
              <a:t>客户端服务器</a:t>
            </a:r>
            <a:endParaRPr lang="zh-CN" altLang="en-US" dirty="0"/>
          </a:p>
        </p:txBody>
      </p:sp>
      <p:sp>
        <p:nvSpPr>
          <p:cNvPr id="3" name="文本占位符 238594"/>
          <p:cNvSpPr txBox="1">
            <a:spLocks noChangeArrowheads="1"/>
          </p:cNvSpPr>
          <p:nvPr/>
        </p:nvSpPr>
        <p:spPr>
          <a:xfrm>
            <a:off x="685800" y="1268413"/>
            <a:ext cx="7772400" cy="5056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、每个会话使用一个套接字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、地址已被占用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90204" pitchFamily="34" charset="0"/>
              <a:buNone/>
            </a:pPr>
            <a:r>
              <a:rPr lang="zh-CN" altLang="en-US" sz="2800" b="1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代码清单</a:t>
            </a:r>
            <a:r>
              <a:rPr lang="en-US" altLang="zh-CN" sz="2800" b="1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</a:t>
            </a:r>
            <a:r>
              <a:rPr lang="zh-CN" altLang="en-US" sz="2800" b="1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  <a:endParaRPr lang="zh-CN" altLang="en-US" sz="2800" b="1" u="sng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 </a:t>
            </a:r>
            <a:r>
              <a:rPr lang="zh-CN" altLang="en-US" dirty="0"/>
              <a:t>地址已被占用</a:t>
            </a:r>
            <a:endParaRPr lang="zh-CN" altLang="en-US" dirty="0"/>
          </a:p>
        </p:txBody>
      </p:sp>
      <p:sp>
        <p:nvSpPr>
          <p:cNvPr id="3" name="文本占位符 238594"/>
          <p:cNvSpPr txBox="1">
            <a:spLocks noChangeArrowheads="1"/>
          </p:cNvSpPr>
          <p:nvPr/>
        </p:nvSpPr>
        <p:spPr>
          <a:xfrm>
            <a:off x="685800" y="1268413"/>
            <a:ext cx="7772400" cy="5056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、设置套接字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SO_REUSEADDR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、如果无该项设置，服务器重启有错误信息：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u="sng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en-US" altLang="zh-CN" sz="2800" b="1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98] Address already in use</a:t>
            </a:r>
            <a:endParaRPr lang="zh-CN" altLang="en-US" sz="2800" b="1" u="sng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 </a:t>
            </a:r>
            <a:r>
              <a:rPr lang="zh-CN" altLang="en-US" dirty="0"/>
              <a:t>绑定接口</a:t>
            </a:r>
            <a:endParaRPr lang="zh-CN" altLang="en-US" dirty="0"/>
          </a:p>
        </p:txBody>
      </p:sp>
      <p:sp>
        <p:nvSpPr>
          <p:cNvPr id="3" name="文本占位符 238594"/>
          <p:cNvSpPr txBox="1">
            <a:spLocks noChangeArrowheads="1"/>
          </p:cNvSpPr>
          <p:nvPr/>
        </p:nvSpPr>
        <p:spPr>
          <a:xfrm>
            <a:off x="685800" y="1268413"/>
            <a:ext cx="7772400" cy="5056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、服务器端使用空字符串作为主机名运行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bind()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机制就知道我们希望连接来自机器任意运行的网络接口连接请求，即客户端就能够成功连接另一台主机了。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tcp_sixteen.py server “”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IP: 0.0.0.0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表示接受传至任意接口的连接请求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死锁（</a:t>
            </a:r>
            <a:r>
              <a:rPr lang="en-US" altLang="zh-CN" dirty="0"/>
              <a:t>deadlock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文本占位符 238594"/>
          <p:cNvSpPr txBox="1">
            <a:spLocks noChangeArrowheads="1"/>
          </p:cNvSpPr>
          <p:nvPr/>
        </p:nvSpPr>
        <p:spPr>
          <a:xfrm>
            <a:off x="685800" y="1268413"/>
            <a:ext cx="7772400" cy="5056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、如果通信双方都写数据，套接字缓冲区被越来越多的数据填满，而这些数据从未被读取，就容易造成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死锁。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最终在某个方向上再也无法通过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发送数据，就可能会永远等待缓冲区清空，从而导致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、代码清单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可能造成死锁的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服务器和客户端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死锁（</a:t>
            </a:r>
            <a:r>
              <a:rPr lang="en-US" altLang="zh-CN" dirty="0"/>
              <a:t>deadlock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410" y="2204830"/>
            <a:ext cx="646430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02" y="1496704"/>
            <a:ext cx="827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在建立连接后，分别在客户端和服务端建立两个缓冲区，分别为</a:t>
            </a:r>
            <a:r>
              <a:rPr lang="en-US" dirty="0" err="1"/>
              <a:t>Output、Input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死锁（</a:t>
            </a:r>
            <a:r>
              <a:rPr lang="en-US" altLang="zh-CN" dirty="0"/>
              <a:t>deadlock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902" y="1496704"/>
            <a:ext cx="710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客户端传送数据，服务器端接收数据（执行完后缓冲区会被清理）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360" y="2341991"/>
            <a:ext cx="6502400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死锁（</a:t>
            </a:r>
            <a:r>
              <a:rPr lang="en-US" altLang="zh-CN" dirty="0"/>
              <a:t>deadlock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902" y="1496704"/>
            <a:ext cx="849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服务器端处理数据，并发送数据，客户端接收数据（执行完后缓冲区会被清理）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2204830"/>
            <a:ext cx="64770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死锁（</a:t>
            </a:r>
            <a:r>
              <a:rPr lang="en-US" altLang="zh-CN" dirty="0"/>
              <a:t>deadlock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902" y="149670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发生死锁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150" y="2132820"/>
            <a:ext cx="64897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关于本课程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341438"/>
            <a:ext cx="7978200" cy="453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3.1  TCP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工作原理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3.2 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何时使用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TCP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3.3  TCP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套接字的含义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3.4 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一个简单的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TCP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客户端和服务器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3.5 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绑定端口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3.6 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死锁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3.7 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已关闭连接，半开连接</a:t>
            </a:r>
            <a:endParaRPr lang="en-US" altLang="zh-CN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3.8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 像使用文件一样使用</a:t>
            </a: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TCP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流</a:t>
            </a: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65" y="198408"/>
            <a:ext cx="2455135" cy="63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死锁（</a:t>
            </a:r>
            <a:r>
              <a:rPr lang="en-US" altLang="zh-CN" dirty="0"/>
              <a:t>deadlock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7902" y="14967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数据流向图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17" y="2397663"/>
            <a:ext cx="9050813" cy="2797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 </a:t>
            </a:r>
            <a:r>
              <a:rPr lang="zh-CN" altLang="en-US" dirty="0"/>
              <a:t>死锁（</a:t>
            </a:r>
            <a:r>
              <a:rPr lang="en-US" altLang="zh-CN" dirty="0"/>
              <a:t>deadlock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文本占位符 238594"/>
          <p:cNvSpPr txBox="1">
            <a:spLocks noChangeArrowheads="1"/>
          </p:cNvSpPr>
          <p:nvPr/>
        </p:nvSpPr>
        <p:spPr>
          <a:xfrm>
            <a:off x="685800" y="1268413"/>
            <a:ext cx="7772400" cy="5056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避免死锁的两种方式：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、客户端和服务器可以通过套接字选项将阻塞关闭。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、程序可以使用某种技术同时处理来自多个输入的数据。可以采用多个进程或线程来处理。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 </a:t>
            </a:r>
            <a:r>
              <a:rPr lang="zh-CN" altLang="en-US" dirty="0"/>
              <a:t>已关闭连接，半开连接</a:t>
            </a:r>
            <a:endParaRPr lang="zh-CN" altLang="en-US" dirty="0"/>
          </a:p>
        </p:txBody>
      </p:sp>
      <p:sp>
        <p:nvSpPr>
          <p:cNvPr id="3" name="文本占位符 238594"/>
          <p:cNvSpPr txBox="1">
            <a:spLocks noChangeArrowheads="1"/>
          </p:cNvSpPr>
          <p:nvPr/>
        </p:nvSpPr>
        <p:spPr>
          <a:xfrm>
            <a:off x="685800" y="1268413"/>
            <a:ext cx="7772400" cy="5056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、数据通过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来发送和接收，一些基于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的协议会对数据进行标记，这样客户端和服务器就能够自动得知通信何时完成。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、套接字方法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shutdown()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可以用来为套接字生成一个方向上的文件结束符，同时保持另一方向的连接处于打开状态。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 </a:t>
            </a:r>
            <a:r>
              <a:rPr lang="zh-CN" altLang="en-US" dirty="0"/>
              <a:t>像使用文件一样使用</a:t>
            </a:r>
            <a:r>
              <a:rPr lang="en-US" altLang="zh-CN" dirty="0"/>
              <a:t>TCP</a:t>
            </a:r>
            <a:r>
              <a:rPr lang="zh-CN" altLang="en-US" dirty="0"/>
              <a:t>流</a:t>
            </a:r>
            <a:endParaRPr lang="zh-CN" altLang="en-US" dirty="0"/>
          </a:p>
        </p:txBody>
      </p:sp>
      <p:sp>
        <p:nvSpPr>
          <p:cNvPr id="3" name="文本占位符 238594"/>
          <p:cNvSpPr txBox="1">
            <a:spLocks noChangeArrowheads="1"/>
          </p:cNvSpPr>
          <p:nvPr/>
        </p:nvSpPr>
        <p:spPr>
          <a:xfrm>
            <a:off x="685800" y="1268413"/>
            <a:ext cx="7772400" cy="50561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、如果想要把一个套接字传递给一个支持读取和写入普通文件对象的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makefile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、该方法返回一个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、调用方需要读取及写入数据时，该对象会在底层调用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send()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TCP</a:t>
            </a:r>
            <a:r>
              <a:rPr lang="zh-CN" altLang="en-US" dirty="0"/>
              <a:t>工作原理</a:t>
            </a:r>
            <a:endParaRPr lang="zh-CN" alt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67430" y="1274605"/>
            <a:ext cx="828115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330" indent="-6350">
              <a:buFont typeface="Wingdings" panose="05000000000000000000" pitchFamily="2" charset="2"/>
              <a:buNone/>
            </a:pPr>
            <a:r>
              <a:rPr lang="en-US" altLang="zh-CN" sz="2600" dirty="0"/>
              <a:t>1. TCP</a:t>
            </a:r>
            <a:r>
              <a:rPr lang="zh-CN" altLang="en-US" sz="2600" dirty="0"/>
              <a:t>的经典定义来自</a:t>
            </a:r>
            <a:r>
              <a:rPr lang="en-US" altLang="zh-CN" sz="2600" dirty="0"/>
              <a:t>1981</a:t>
            </a:r>
            <a:r>
              <a:rPr lang="zh-CN" altLang="en-US" sz="2600" dirty="0"/>
              <a:t>年的</a:t>
            </a:r>
            <a:r>
              <a:rPr lang="en-US" altLang="zh-CN" sz="2600" dirty="0"/>
              <a:t>RFC</a:t>
            </a:r>
            <a:r>
              <a:rPr lang="zh-CN" altLang="en-US" sz="2600" dirty="0"/>
              <a:t> </a:t>
            </a:r>
            <a:r>
              <a:rPr lang="en-US" altLang="zh-CN" sz="2600" dirty="0"/>
              <a:t>793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100330" indent="-6350">
              <a:buFont typeface="Wingdings" panose="05000000000000000000" pitchFamily="2" charset="2"/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 以下是基本原理：</a:t>
            </a:r>
            <a:endParaRPr lang="en-US" altLang="zh-CN" sz="2400" dirty="0"/>
          </a:p>
          <a:p>
            <a:pPr marL="436880"/>
            <a:r>
              <a:rPr lang="zh-CN" altLang="en-US" sz="2400" dirty="0"/>
              <a:t>每个</a:t>
            </a:r>
            <a:r>
              <a:rPr lang="en-US" altLang="zh-CN" sz="2400" dirty="0"/>
              <a:t>TCP</a:t>
            </a:r>
            <a:r>
              <a:rPr lang="zh-CN" altLang="en-US" sz="2400" dirty="0"/>
              <a:t>数据包都有一个序列号；</a:t>
            </a:r>
            <a:endParaRPr lang="en-US" altLang="zh-CN" sz="2400" dirty="0"/>
          </a:p>
          <a:p>
            <a:pPr marL="436880"/>
            <a:r>
              <a:rPr lang="en-US" altLang="zh-CN" sz="2400" dirty="0"/>
              <a:t>TCP</a:t>
            </a:r>
            <a:r>
              <a:rPr lang="zh-CN" altLang="en-US" sz="2400" dirty="0"/>
              <a:t>并不使用顺序的整数作为数据包的序列号；</a:t>
            </a:r>
            <a:endParaRPr lang="en-US" altLang="zh-CN" sz="2400" dirty="0"/>
          </a:p>
          <a:p>
            <a:pPr marL="436880"/>
            <a:r>
              <a:rPr lang="en-US" altLang="zh-CN" sz="2400" dirty="0"/>
              <a:t>TCP</a:t>
            </a:r>
            <a:r>
              <a:rPr lang="zh-CN" altLang="en-US" sz="2400" dirty="0"/>
              <a:t>的初始序列号是随机选择的；</a:t>
            </a:r>
            <a:endParaRPr lang="en-US" altLang="zh-CN" sz="2400" dirty="0"/>
          </a:p>
          <a:p>
            <a:pPr marL="436880"/>
            <a:r>
              <a:rPr lang="zh-CN" altLang="en-US" sz="2400" dirty="0"/>
              <a:t>不通过锁步的方式进行通信；</a:t>
            </a:r>
            <a:endParaRPr lang="en-US" altLang="zh-CN" sz="2400" dirty="0"/>
          </a:p>
          <a:p>
            <a:pPr marL="436880"/>
            <a:r>
              <a:rPr lang="zh-CN" altLang="en-US" sz="2400" dirty="0"/>
              <a:t>流量控制</a:t>
            </a:r>
            <a:endParaRPr lang="en-US" altLang="zh-CN" sz="2400" dirty="0"/>
          </a:p>
          <a:p>
            <a:pPr marL="436880"/>
            <a:r>
              <a:rPr lang="zh-CN" altLang="en-US" sz="2400" dirty="0"/>
              <a:t>如果数据包被丢弃，</a:t>
            </a:r>
            <a:r>
              <a:rPr lang="en-US" altLang="zh-CN" sz="2400" dirty="0"/>
              <a:t>TCP</a:t>
            </a:r>
            <a:r>
              <a:rPr lang="zh-CN" altLang="en-US" sz="2400" dirty="0"/>
              <a:t>会假定网络正在变得拥挤。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TCP</a:t>
            </a:r>
            <a:r>
              <a:rPr lang="zh-CN" altLang="en-US" dirty="0"/>
              <a:t>工作原理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196690"/>
            <a:ext cx="8065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互联网由一整套协议构成。</a:t>
            </a:r>
            <a:r>
              <a:rPr lang="en-US" altLang="zh-CN" sz="2800" b="1" dirty="0"/>
              <a:t>TCP </a:t>
            </a:r>
            <a:r>
              <a:rPr lang="zh-CN" altLang="en-US" sz="2800" b="1" dirty="0"/>
              <a:t>只是其中的一层，有着自己的分工。 </a:t>
            </a:r>
            <a:endParaRPr lang="zh-CN" altLang="en-US" sz="28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900" y="2231555"/>
            <a:ext cx="23812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TCP</a:t>
            </a:r>
            <a:r>
              <a:rPr lang="zh-CN" altLang="en-US" dirty="0"/>
              <a:t>工作原理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268700"/>
            <a:ext cx="8065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互联网由一整套协议构成。</a:t>
            </a:r>
            <a:r>
              <a:rPr lang="en-US" altLang="zh-CN" sz="2000" b="1" dirty="0"/>
              <a:t>TCP </a:t>
            </a:r>
            <a:r>
              <a:rPr lang="zh-CN" altLang="en-US" sz="2000" b="1" dirty="0"/>
              <a:t>只是其中的一层，有着自己的分工。 </a:t>
            </a:r>
            <a:endParaRPr lang="zh-CN" altLang="en-US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060810"/>
            <a:ext cx="23812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275820" y="4893041"/>
            <a:ext cx="532874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="1" dirty="0"/>
              <a:t>最底层的以太网协议（</a:t>
            </a:r>
            <a:r>
              <a:rPr lang="en-US" altLang="zh-CN" sz="2400" b="1" dirty="0"/>
              <a:t>Ethernet</a:t>
            </a:r>
            <a:r>
              <a:rPr lang="zh-CN" altLang="en-US" sz="2400" b="1" dirty="0"/>
              <a:t>）规定了电子信号如何组成数据包（</a:t>
            </a:r>
            <a:r>
              <a:rPr lang="en-US" altLang="zh-CN" sz="2400" b="1" dirty="0"/>
              <a:t>packet</a:t>
            </a:r>
            <a:r>
              <a:rPr lang="zh-CN" altLang="en-US" sz="2400" b="1" dirty="0"/>
              <a:t>），解决了子网内部的点对点通信。</a:t>
            </a:r>
            <a:endParaRPr lang="zh-CN" altLang="en-US" sz="2400" b="1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10" y="1969711"/>
            <a:ext cx="3837637" cy="261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TCP</a:t>
            </a:r>
            <a:r>
              <a:rPr lang="zh-CN" altLang="en-US" dirty="0"/>
              <a:t>工作原理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268700"/>
            <a:ext cx="8065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互联网由一整套协议构成。</a:t>
            </a:r>
            <a:r>
              <a:rPr lang="en-US" altLang="zh-CN" sz="2000" b="1" dirty="0"/>
              <a:t>TCP </a:t>
            </a:r>
            <a:r>
              <a:rPr lang="zh-CN" altLang="en-US" sz="2000" b="1" dirty="0"/>
              <a:t>只是其中的一层，有着自己的分工。 </a:t>
            </a:r>
            <a:endParaRPr lang="zh-CN" altLang="en-US" sz="2000" b="1" dirty="0"/>
          </a:p>
        </p:txBody>
      </p:sp>
      <p:sp>
        <p:nvSpPr>
          <p:cNvPr id="5" name="AutoShape 2" descr="https://img-blog.csdn.net/20170611233738907?watermark/2/text/aHR0cDovL2Jsb2cuY3Nkbi5uZXQvTmluZ2RheGluZzE5OTQ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060810"/>
            <a:ext cx="23812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3059790" y="4174114"/>
            <a:ext cx="58328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但是，以太网协议不能解决</a:t>
            </a:r>
            <a:r>
              <a:rPr lang="zh-CN" altLang="en-US" sz="2400" b="1" dirty="0">
                <a:solidFill>
                  <a:srgbClr val="FF0000"/>
                </a:solidFill>
              </a:rPr>
              <a:t>多个局域网如何互通</a:t>
            </a:r>
            <a:r>
              <a:rPr lang="zh-CN" altLang="en-US" sz="2400" b="1" dirty="0"/>
              <a:t>，这由 </a:t>
            </a:r>
            <a:r>
              <a:rPr lang="en-US" altLang="zh-CN" sz="2400" b="1" dirty="0"/>
              <a:t>IP </a:t>
            </a:r>
            <a:r>
              <a:rPr lang="zh-CN" altLang="en-US" sz="2400" b="1" dirty="0"/>
              <a:t>协议解决。</a:t>
            </a:r>
            <a:endParaRPr lang="en-US" altLang="zh-CN" sz="2400" b="1" dirty="0"/>
          </a:p>
          <a:p>
            <a:r>
              <a:rPr lang="en-US" altLang="zh-CN" sz="2400" b="1" dirty="0"/>
              <a:t>IP </a:t>
            </a:r>
            <a:r>
              <a:rPr lang="zh-CN" altLang="en-US" sz="2400" b="1" dirty="0"/>
              <a:t>协议定义了一套自己的地址规则，称为 </a:t>
            </a:r>
            <a:r>
              <a:rPr lang="en-US" altLang="zh-CN" sz="2400" b="1" dirty="0"/>
              <a:t>IP </a:t>
            </a:r>
            <a:r>
              <a:rPr lang="zh-CN" altLang="en-US" sz="2400" b="1" dirty="0"/>
              <a:t>地址。它实现了路由功能，允许某个局域网的 </a:t>
            </a:r>
            <a:r>
              <a:rPr lang="en-US" altLang="zh-CN" sz="2400" b="1" dirty="0"/>
              <a:t>A </a:t>
            </a:r>
            <a:r>
              <a:rPr lang="zh-CN" altLang="en-US" sz="2400" b="1" dirty="0"/>
              <a:t>主机，向另一个局域网的 </a:t>
            </a:r>
            <a:r>
              <a:rPr lang="en-US" altLang="zh-CN" sz="2400" b="1" dirty="0"/>
              <a:t>B </a:t>
            </a:r>
            <a:r>
              <a:rPr lang="zh-CN" altLang="en-US" sz="2400" b="1" dirty="0"/>
              <a:t>主机发送消息。</a:t>
            </a:r>
            <a:endParaRPr lang="zh-CN" altLang="en-US" sz="2400" b="1" dirty="0"/>
          </a:p>
        </p:txBody>
      </p:sp>
      <p:sp>
        <p:nvSpPr>
          <p:cNvPr id="3" name="AutoShape 4" descr="https://img-blog.csdn.net/20170611233841206?watermark/2/text/aHR0cDovL2Jsb2cuY3Nkbi5uZXQvTmluZ2RheGluZzE5OTQ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29" y="1844780"/>
            <a:ext cx="5554375" cy="223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TCP</a:t>
            </a:r>
            <a:r>
              <a:rPr lang="zh-CN" altLang="en-US" dirty="0"/>
              <a:t>工作原理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450" y="1268700"/>
            <a:ext cx="8065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互联网由一整套协议构成。</a:t>
            </a:r>
            <a:r>
              <a:rPr lang="en-US" altLang="zh-CN" sz="2000" b="1" dirty="0"/>
              <a:t>TCP </a:t>
            </a:r>
            <a:r>
              <a:rPr lang="zh-CN" altLang="en-US" sz="2000" b="1" dirty="0"/>
              <a:t>只是其中的一层，有着自己的分工。 </a:t>
            </a:r>
            <a:endParaRPr lang="zh-CN" altLang="en-US" sz="2000" b="1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060810"/>
            <a:ext cx="23812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2946588" y="1988800"/>
            <a:ext cx="60180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IP </a:t>
            </a:r>
            <a:r>
              <a:rPr lang="zh-CN" altLang="en-US" sz="2400" b="1" dirty="0"/>
              <a:t>协议只是一个地址协议，并不保证数据包的完整。如果路由器丢包（比如缓存满了，新进来的数据包就会丢失），就需要发现丢了哪一个包，以及如何重新发送这个包。这就要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依靠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协议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r>
              <a:rPr lang="zh-CN" altLang="en-US" sz="2400" b="1" dirty="0"/>
              <a:t>简单说，</a:t>
            </a:r>
            <a:r>
              <a:rPr lang="en-US" altLang="zh-CN" sz="2400" b="1" dirty="0"/>
              <a:t>TCP </a:t>
            </a:r>
            <a:r>
              <a:rPr lang="zh-CN" altLang="en-US" sz="2400" b="1" dirty="0"/>
              <a:t>协议的作用是，保证数据通信的完整性和可靠性，防止丢包。</a:t>
            </a:r>
            <a:endParaRPr lang="zh-CN" altLang="en-US" sz="2400" b="1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00" y="4653170"/>
            <a:ext cx="5226656" cy="163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TCP</a:t>
            </a:r>
            <a:r>
              <a:rPr lang="zh-CN" altLang="en-US" dirty="0"/>
              <a:t>工作原理</a:t>
            </a:r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0" y="1756400"/>
            <a:ext cx="7195776" cy="224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47838" y="4293120"/>
            <a:ext cx="83447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以太网数据包（</a:t>
            </a:r>
            <a:r>
              <a:rPr lang="en-US" altLang="zh-CN" sz="2400" b="1" dirty="0"/>
              <a:t>packet</a:t>
            </a:r>
            <a:r>
              <a:rPr lang="zh-CN" altLang="en-US" sz="2400" b="1" dirty="0"/>
              <a:t>）的大小是固定的，最初是</a:t>
            </a:r>
            <a:r>
              <a:rPr lang="en-US" altLang="zh-CN" sz="2400" b="1" dirty="0"/>
              <a:t>1518</a:t>
            </a:r>
            <a:r>
              <a:rPr lang="zh-CN" altLang="en-US" sz="2400" b="1" dirty="0"/>
              <a:t>字节，后来增加到</a:t>
            </a:r>
            <a:r>
              <a:rPr lang="en-US" altLang="zh-CN" sz="2400" b="1" dirty="0"/>
              <a:t>1522</a:t>
            </a:r>
            <a:r>
              <a:rPr lang="zh-CN" altLang="en-US" sz="2400" b="1" dirty="0"/>
              <a:t>字节。其中， </a:t>
            </a:r>
            <a:r>
              <a:rPr lang="en-US" altLang="zh-CN" sz="2400" b="1" dirty="0"/>
              <a:t>1500 </a:t>
            </a:r>
            <a:r>
              <a:rPr lang="zh-CN" altLang="en-US" sz="2400" b="1" dirty="0"/>
              <a:t>字节是负载（</a:t>
            </a:r>
            <a:r>
              <a:rPr lang="en-US" altLang="zh-CN" sz="2400" b="1" dirty="0"/>
              <a:t>payload</a:t>
            </a:r>
            <a:r>
              <a:rPr lang="zh-CN" altLang="en-US" sz="2400" b="1" dirty="0"/>
              <a:t>），</a:t>
            </a:r>
            <a:r>
              <a:rPr lang="en-US" altLang="zh-CN" sz="2400" b="1" dirty="0"/>
              <a:t>22</a:t>
            </a:r>
            <a:r>
              <a:rPr lang="zh-CN" altLang="en-US" sz="2400" b="1" dirty="0"/>
              <a:t>字节是头信息（</a:t>
            </a:r>
            <a:r>
              <a:rPr lang="en-US" altLang="zh-CN" sz="2400" b="1" dirty="0"/>
              <a:t>head</a:t>
            </a:r>
            <a:r>
              <a:rPr lang="zh-CN" altLang="en-US" sz="2400" b="1" dirty="0"/>
              <a:t>）。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251400" y="1187408"/>
            <a:ext cx="2582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TCP </a:t>
            </a:r>
            <a:r>
              <a:rPr lang="zh-CN" altLang="en-US" sz="2400" b="1" dirty="0"/>
              <a:t>数据包的大小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4383</Words>
  <Application>WPS 文字</Application>
  <PresentationFormat>On-screen Show (4:3)</PresentationFormat>
  <Paragraphs>357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Arial</vt:lpstr>
      <vt:lpstr>方正书宋_GBK</vt:lpstr>
      <vt:lpstr>Wingdings</vt:lpstr>
      <vt:lpstr>微软雅黑</vt:lpstr>
      <vt:lpstr>汉仪旗黑</vt:lpstr>
      <vt:lpstr>宋体</vt:lpstr>
      <vt:lpstr>Times New Roman</vt:lpstr>
      <vt:lpstr>黑体</vt:lpstr>
      <vt:lpstr>汉仪中黑KW</vt:lpstr>
      <vt:lpstr>Franklin Gothic Medium</vt:lpstr>
      <vt:lpstr>Calibri</vt:lpstr>
      <vt:lpstr>Comic Sans MS</vt:lpstr>
      <vt:lpstr>Arial Unicode MS</vt:lpstr>
      <vt:lpstr>Office 主题</vt:lpstr>
      <vt:lpstr>PowerPoint 演示文稿</vt:lpstr>
      <vt:lpstr>PowerPoint 演示文稿</vt:lpstr>
      <vt:lpstr>关于本课程</vt:lpstr>
      <vt:lpstr>3.1 TCP工作原理</vt:lpstr>
      <vt:lpstr>3.1  TCP工作原理</vt:lpstr>
      <vt:lpstr>3.1  TCP工作原理</vt:lpstr>
      <vt:lpstr>3.1  TCP工作原理</vt:lpstr>
      <vt:lpstr>3.1  TCP工作原理</vt:lpstr>
      <vt:lpstr>3.1  TCP工作原理</vt:lpstr>
      <vt:lpstr>3.1  TCP工作原理</vt:lpstr>
      <vt:lpstr>3.2  何时使用TCP</vt:lpstr>
      <vt:lpstr>3.2  何时使用TCP</vt:lpstr>
      <vt:lpstr>3.2  何时使用TCP</vt:lpstr>
      <vt:lpstr>PowerPoint 演示文稿</vt:lpstr>
      <vt:lpstr>3.2.1  六位标志位</vt:lpstr>
      <vt:lpstr>3.2.2  TCP 的连接建立</vt:lpstr>
      <vt:lpstr>3.2.3  TCP 的连接释放</vt:lpstr>
      <vt:lpstr>3.2.4  可靠数据传输</vt:lpstr>
      <vt:lpstr>PowerPoint 演示文稿</vt:lpstr>
      <vt:lpstr>3.3  TCP套接字含义</vt:lpstr>
      <vt:lpstr>3.3  TCP套接字含义</vt:lpstr>
      <vt:lpstr>3.4  简单TCP客户端服务器</vt:lpstr>
      <vt:lpstr>3.4.2  地址已被占用</vt:lpstr>
      <vt:lpstr>3.5  绑定接口</vt:lpstr>
      <vt:lpstr>3.6  死锁（deadlock）</vt:lpstr>
      <vt:lpstr>3.6  死锁（deadlock）</vt:lpstr>
      <vt:lpstr>3.6  死锁（deadlock）</vt:lpstr>
      <vt:lpstr>3.6  死锁（deadlock）</vt:lpstr>
      <vt:lpstr>3.6  死锁（deadlock）</vt:lpstr>
      <vt:lpstr>3.6  死锁（deadlock）</vt:lpstr>
      <vt:lpstr>3.6  死锁（deadlock）</vt:lpstr>
      <vt:lpstr>3.7  已关闭连接，半开连接</vt:lpstr>
      <vt:lpstr>3.8  像使用文件一样使用TCP流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Wintone</cp:lastModifiedBy>
  <cp:revision>425</cp:revision>
  <cp:lastPrinted>2022-10-17T23:17:45Z</cp:lastPrinted>
  <dcterms:created xsi:type="dcterms:W3CDTF">2022-10-17T23:17:45Z</dcterms:created>
  <dcterms:modified xsi:type="dcterms:W3CDTF">2022-10-17T23:17:45Z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