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
  </p:notesMasterIdLst>
  <p:handoutMasterIdLst>
    <p:handoutMasterId r:id="rId31"/>
  </p:handoutMasterIdLst>
  <p:sldIdLst>
    <p:sldId id="1050" r:id="rId3"/>
    <p:sldId id="888" r:id="rId5"/>
    <p:sldId id="819" r:id="rId6"/>
    <p:sldId id="889" r:id="rId7"/>
    <p:sldId id="932" r:id="rId8"/>
    <p:sldId id="890" r:id="rId9"/>
    <p:sldId id="928" r:id="rId10"/>
    <p:sldId id="929" r:id="rId11"/>
    <p:sldId id="930" r:id="rId12"/>
    <p:sldId id="931" r:id="rId13"/>
    <p:sldId id="973" r:id="rId14"/>
    <p:sldId id="933" r:id="rId15"/>
    <p:sldId id="939" r:id="rId16"/>
    <p:sldId id="994" r:id="rId17"/>
    <p:sldId id="562" r:id="rId18"/>
    <p:sldId id="934" r:id="rId19"/>
    <p:sldId id="667" r:id="rId20"/>
    <p:sldId id="983" r:id="rId21"/>
    <p:sldId id="971" r:id="rId22"/>
    <p:sldId id="980" r:id="rId23"/>
    <p:sldId id="986" r:id="rId24"/>
    <p:sldId id="987" r:id="rId25"/>
    <p:sldId id="988" r:id="rId26"/>
    <p:sldId id="990" r:id="rId27"/>
    <p:sldId id="991" r:id="rId28"/>
    <p:sldId id="992" r:id="rId29"/>
    <p:sldId id="993" r:id="rId30"/>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24" autoAdjust="0"/>
    <p:restoredTop sz="79592" autoAdjust="0"/>
  </p:normalViewPr>
  <p:slideViewPr>
    <p:cSldViewPr showGuides="1">
      <p:cViewPr varScale="1">
        <p:scale>
          <a:sx n="127" d="100"/>
          <a:sy n="127" d="100"/>
        </p:scale>
        <p:origin x="340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9" d="100"/>
          <a:sy n="49" d="100"/>
        </p:scale>
        <p:origin x="-3054" y="-114"/>
      </p:cViewPr>
      <p:guideLst>
        <p:guide orient="horz" pos="3127"/>
        <p:guide pos="2141"/>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B3C1BE59-F48B-4CBC-9FAA-3C3130B798EB}" type="datetimeFigureOut">
              <a:rPr lang="en-US" smtClean="0"/>
            </a:fld>
            <a:endParaRPr 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EAFCAB6E-F72B-438E-883A-7A99F5B9CCAB}"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C99CD6D-5148-46E0-9776-151D61BDCD0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E4CC24F5-A788-47C9-B7EB-644CDC60A3A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演示</a:t>
            </a:r>
            <a:r>
              <a:rPr lang="en-US" altLang="zh-CN" dirty="0"/>
              <a:t>ftp</a:t>
            </a:r>
            <a:r>
              <a:rPr lang="zh-CN" altLang="en-US" dirty="0"/>
              <a:t>登录</a:t>
            </a:r>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演示</a:t>
            </a:r>
            <a:r>
              <a:rPr lang="en-US" altLang="zh-CN" dirty="0"/>
              <a:t>ftp</a:t>
            </a:r>
            <a:r>
              <a:rPr lang="zh-CN" altLang="en-US" dirty="0"/>
              <a:t>登录</a:t>
            </a:r>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5A37E6-46C7-460E-BFEF-7FC5727A09CC}" type="slidenum">
              <a:rPr lang="en-US" altLang="zh-CN"/>
            </a:fld>
            <a:endParaRPr lang="en-US" altLang="zh-CN"/>
          </a:p>
        </p:txBody>
      </p:sp>
      <p:sp>
        <p:nvSpPr>
          <p:cNvPr id="599042" name="Rectangle 2"/>
          <p:cNvSpPr>
            <a:spLocks noGrp="1" noRot="1" noChangeAspect="1" noChangeArrowheads="1" noTextEdit="1"/>
          </p:cNvSpPr>
          <p:nvPr>
            <p:ph type="sldImg"/>
          </p:nvPr>
        </p:nvSpPr>
        <p:spPr/>
      </p:sp>
      <p:sp>
        <p:nvSpPr>
          <p:cNvPr id="5990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对比</a:t>
            </a:r>
            <a:r>
              <a:rPr lang="en-US" altLang="zh-CN" dirty="0" err="1"/>
              <a:t>tcp</a:t>
            </a:r>
            <a:r>
              <a:rPr lang="zh-CN" altLang="en-US" dirty="0"/>
              <a:t>和</a:t>
            </a:r>
            <a:r>
              <a:rPr lang="en-US" altLang="zh-CN" dirty="0" err="1"/>
              <a:t>udp</a:t>
            </a:r>
            <a:r>
              <a:rPr lang="zh-CN" altLang="en-US" dirty="0"/>
              <a:t>里的</a:t>
            </a:r>
            <a:r>
              <a:rPr lang="en-US" altLang="zh-CN" dirty="0"/>
              <a:t>connect</a:t>
            </a:r>
            <a:r>
              <a:rPr lang="zh-CN" altLang="en-US" dirty="0"/>
              <a:t>函数。</a:t>
            </a:r>
            <a:endParaRPr lang="en-US" dirty="0"/>
          </a:p>
        </p:txBody>
      </p:sp>
      <p:sp>
        <p:nvSpPr>
          <p:cNvPr id="4" name="Slide Number Placeholder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互动回顾一下以前的做法</a:t>
            </a:r>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一种封装方式</a:t>
            </a:r>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endParaRPr lang="zh-CN" altLang="en-US"/>
          </a:p>
        </p:txBody>
      </p:sp>
      <p:sp>
        <p:nvSpPr>
          <p:cNvPr id="4" name="日期占位符 3"/>
          <p:cNvSpPr>
            <a:spLocks noGrp="1"/>
          </p:cNvSpPr>
          <p:nvPr>
            <p:ph type="dt" sz="half" idx="10"/>
          </p:nvPr>
        </p:nvSpPr>
        <p:spPr>
          <a:xfrm>
            <a:off x="457200" y="6243638"/>
            <a:ext cx="2133600" cy="457200"/>
          </a:xfrm>
        </p:spPr>
        <p:txBody>
          <a:bodyPr/>
          <a:lstStyle>
            <a:lvl1pPr>
              <a:defRPr/>
            </a:lvl1pPr>
          </a:lstStyle>
          <a:p>
            <a:fld id="{469FE460-492D-431B-99E6-AA4D3A0D33C3}" type="datetime1">
              <a:rPr lang="zh-CN" altLang="en-US"/>
            </a:fld>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3638"/>
            <a:ext cx="2133600" cy="457200"/>
          </a:xfrm>
        </p:spPr>
        <p:txBody>
          <a:bodyPr/>
          <a:lstStyle>
            <a:lvl1pPr>
              <a:defRPr/>
            </a:lvl1pPr>
          </a:lstStyle>
          <a:p>
            <a:fld id="{71311375-D419-4507-BAF6-48AB11C5502E}"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2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cxnSp>
        <p:nvCxnSpPr>
          <p:cNvPr id="5" name="直接连接符 4"/>
          <p:cNvCxnSpPr/>
          <p:nvPr userDrawn="1"/>
        </p:nvCxnSpPr>
        <p:spPr>
          <a:xfrm flipH="1">
            <a:off x="0" y="6741460"/>
            <a:ext cx="9107360" cy="0"/>
          </a:xfrm>
          <a:prstGeom prst="line">
            <a:avLst/>
          </a:prstGeom>
          <a:ln w="3175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7452400" y="6741460"/>
            <a:ext cx="1691600" cy="0"/>
          </a:xfrm>
          <a:prstGeom prst="line">
            <a:avLst/>
          </a:prstGeom>
          <a:ln w="317500">
            <a:solidFill>
              <a:srgbClr val="004BA6"/>
            </a:solidFill>
          </a:ln>
        </p:spPr>
        <p:style>
          <a:lnRef idx="1">
            <a:schemeClr val="accent1"/>
          </a:lnRef>
          <a:fillRef idx="0">
            <a:schemeClr val="accent1"/>
          </a:fillRef>
          <a:effectRef idx="0">
            <a:schemeClr val="accent1"/>
          </a:effectRef>
          <a:fontRef idx="minor">
            <a:schemeClr val="tx1"/>
          </a:fontRef>
        </p:style>
      </p:cxnSp>
      <p:sp>
        <p:nvSpPr>
          <p:cNvPr id="12" name="标题 11"/>
          <p:cNvSpPr>
            <a:spLocks noGrp="1"/>
          </p:cNvSpPr>
          <p:nvPr userDrawn="1">
            <p:ph type="title"/>
          </p:nvPr>
        </p:nvSpPr>
        <p:spPr>
          <a:xfrm>
            <a:off x="274321" y="260560"/>
            <a:ext cx="8412479" cy="704517"/>
          </a:xfrm>
        </p:spPr>
        <p:txBody>
          <a:bodyPr>
            <a:noAutofit/>
          </a:bodyPr>
          <a:lstStyle>
            <a:lvl1pPr algn="l">
              <a:defRPr sz="36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grpSp>
        <p:nvGrpSpPr>
          <p:cNvPr id="19" name="组合 18"/>
          <p:cNvGrpSpPr/>
          <p:nvPr userDrawn="1"/>
        </p:nvGrpSpPr>
        <p:grpSpPr>
          <a:xfrm>
            <a:off x="274321" y="980660"/>
            <a:ext cx="8595360" cy="0"/>
            <a:chOff x="274321" y="933797"/>
            <a:chExt cx="8595360" cy="0"/>
          </a:xfrm>
        </p:grpSpPr>
        <p:cxnSp>
          <p:nvCxnSpPr>
            <p:cNvPr id="20" name="直接连接符 19"/>
            <p:cNvCxnSpPr/>
            <p:nvPr/>
          </p:nvCxnSpPr>
          <p:spPr>
            <a:xfrm flipV="1">
              <a:off x="274321" y="933797"/>
              <a:ext cx="859536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74321" y="933797"/>
              <a:ext cx="1493519" cy="0"/>
            </a:xfrm>
            <a:prstGeom prst="line">
              <a:avLst/>
            </a:prstGeom>
            <a:ln w="28575">
              <a:solidFill>
                <a:srgbClr val="004BA6"/>
              </a:solidFill>
            </a:ln>
          </p:spPr>
          <p:style>
            <a:lnRef idx="1">
              <a:schemeClr val="accent1"/>
            </a:lnRef>
            <a:fillRef idx="0">
              <a:schemeClr val="accent1"/>
            </a:fillRef>
            <a:effectRef idx="0">
              <a:schemeClr val="accent1"/>
            </a:effectRef>
            <a:fontRef idx="minor">
              <a:schemeClr val="tx1"/>
            </a:fontRef>
          </p:style>
        </p:cxnSp>
      </p:grpSp>
      <p:sp>
        <p:nvSpPr>
          <p:cNvPr id="2" name="TextBox 1"/>
          <p:cNvSpPr txBox="1"/>
          <p:nvPr userDrawn="1"/>
        </p:nvSpPr>
        <p:spPr>
          <a:xfrm>
            <a:off x="-36640" y="6597440"/>
            <a:ext cx="2137379" cy="307777"/>
          </a:xfrm>
          <a:prstGeom prst="rect">
            <a:avLst/>
          </a:prstGeom>
          <a:noFill/>
        </p:spPr>
        <p:txBody>
          <a:bodyPr wrap="square" rtlCol="0" anchor="ctr">
            <a:spAutoFit/>
          </a:bodyPr>
          <a:lstStyle/>
          <a:p>
            <a:pPr algn="ctr"/>
            <a:r>
              <a:rPr lang="en-US" altLang="zh-CN" sz="1400" b="1" dirty="0">
                <a:solidFill>
                  <a:schemeClr val="bg1"/>
                </a:solidFill>
                <a:latin typeface="微软雅黑" panose="020B0503020204020204" pitchFamily="34" charset="-122"/>
                <a:ea typeface="微软雅黑" panose="020B0503020204020204" pitchFamily="34" charset="-122"/>
              </a:rPr>
              <a:t>Python</a:t>
            </a:r>
            <a:r>
              <a:rPr lang="zh-CN" altLang="en-US" sz="1400" b="1" dirty="0">
                <a:solidFill>
                  <a:schemeClr val="bg1"/>
                </a:solidFill>
                <a:latin typeface="微软雅黑" panose="020B0503020204020204" pitchFamily="34" charset="-122"/>
                <a:ea typeface="微软雅黑" panose="020B0503020204020204" pitchFamily="34" charset="-122"/>
              </a:rPr>
              <a:t>网络编程</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9" name="Text Box 6"/>
          <p:cNvSpPr txBox="1">
            <a:spLocks noChangeArrowheads="1"/>
          </p:cNvSpPr>
          <p:nvPr userDrawn="1"/>
        </p:nvSpPr>
        <p:spPr bwMode="auto">
          <a:xfrm>
            <a:off x="8604560" y="6588878"/>
            <a:ext cx="5040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800">
                <a:solidFill>
                  <a:schemeClr val="tx1"/>
                </a:solidFill>
                <a:latin typeface="Arial" panose="020B0604020202090204" pitchFamily="34" charset="0"/>
                <a:ea typeface="宋体" pitchFamily="2" charset="-122"/>
              </a:defRPr>
            </a:lvl1pPr>
            <a:lvl2pPr>
              <a:defRPr sz="2800">
                <a:solidFill>
                  <a:schemeClr val="tx1"/>
                </a:solidFill>
                <a:latin typeface="Arial" panose="020B0604020202090204" pitchFamily="34" charset="0"/>
                <a:ea typeface="宋体" pitchFamily="2" charset="-122"/>
              </a:defRPr>
            </a:lvl2pPr>
            <a:lvl3pPr>
              <a:defRPr sz="2800">
                <a:solidFill>
                  <a:schemeClr val="tx1"/>
                </a:solidFill>
                <a:latin typeface="Arial" panose="020B0604020202090204" pitchFamily="34" charset="0"/>
                <a:ea typeface="宋体" pitchFamily="2" charset="-122"/>
              </a:defRPr>
            </a:lvl3pPr>
            <a:lvl4pPr>
              <a:defRPr sz="2800">
                <a:solidFill>
                  <a:schemeClr val="tx1"/>
                </a:solidFill>
                <a:latin typeface="Arial" panose="020B0604020202090204" pitchFamily="34" charset="0"/>
                <a:ea typeface="宋体" pitchFamily="2" charset="-122"/>
              </a:defRPr>
            </a:lvl4pPr>
            <a:lvl5pPr>
              <a:defRPr sz="2800">
                <a:solidFill>
                  <a:schemeClr val="tx1"/>
                </a:solidFill>
                <a:latin typeface="Arial" panose="020B0604020202090204" pitchFamily="34" charset="0"/>
                <a:ea typeface="宋体" pitchFamily="2" charset="-122"/>
              </a:defRPr>
            </a:lvl5pPr>
            <a:lvl6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宋体" pitchFamily="2" charset="-122"/>
              </a:defRPr>
            </a:lvl6pPr>
            <a:lvl7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宋体" pitchFamily="2" charset="-122"/>
              </a:defRPr>
            </a:lvl7pPr>
            <a:lvl8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宋体" pitchFamily="2" charset="-122"/>
              </a:defRPr>
            </a:lvl8pPr>
            <a:lvl9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宋体" pitchFamily="2" charset="-122"/>
              </a:defRPr>
            </a:lvl9pPr>
          </a:lstStyle>
          <a:p>
            <a:pPr algn="ctr">
              <a:defRPr/>
            </a:pPr>
            <a:fld id="{27BBC160-10B6-4CBD-898D-1BD11151F33F}" type="slidenum">
              <a:rPr lang="zh-CN" altLang="en-US" sz="1400" smtClean="0">
                <a:solidFill>
                  <a:schemeClr val="bg1"/>
                </a:solidFill>
                <a:latin typeface="微软雅黑" panose="020B0503020204020204" pitchFamily="34" charset="-122"/>
                <a:ea typeface="微软雅黑" panose="020B0503020204020204" pitchFamily="34" charset="-122"/>
              </a:rPr>
            </a:fld>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userDrawn="1"/>
        </p:nvSpPr>
        <p:spPr>
          <a:xfrm>
            <a:off x="2339690" y="6597440"/>
            <a:ext cx="4104570" cy="307777"/>
          </a:xfrm>
          <a:prstGeom prst="rect">
            <a:avLst/>
          </a:prstGeom>
          <a:noFill/>
        </p:spPr>
        <p:txBody>
          <a:bodyPr wrap="square" rtlCol="0" anchor="ctr">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杭州电子科技大学网络空间安全学院</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7533433" y="6588877"/>
            <a:ext cx="1079142" cy="307777"/>
          </a:xfrm>
          <a:prstGeom prst="rect">
            <a:avLst/>
          </a:prstGeom>
        </p:spPr>
        <p:txBody>
          <a:bodyPr wrap="none" anchor="ctr">
            <a:spAutoFit/>
          </a:bodyPr>
          <a:lstStyle/>
          <a:p>
            <a:fld id="{530820CF-B880-4189-942D-D702A7CBA730}" type="datetimeFigureOut">
              <a:rPr lang="zh-CN" altLang="en-US" sz="1400" smtClean="0">
                <a:solidFill>
                  <a:schemeClr val="bg1"/>
                </a:solidFill>
                <a:latin typeface="微软雅黑" panose="020B0503020204020204" pitchFamily="34" charset="-122"/>
                <a:ea typeface="微软雅黑" panose="020B0503020204020204" pitchFamily="34" charset="-122"/>
              </a:rPr>
            </a:fld>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9.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9.xml"/><Relationship Id="rId2" Type="http://schemas.openxmlformats.org/officeDocument/2006/relationships/image" Target="../media/image5.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9.xml"/><Relationship Id="rId2" Type="http://schemas.openxmlformats.org/officeDocument/2006/relationships/image" Target="../media/image6.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933235" y="308691"/>
            <a:ext cx="1810890" cy="438729"/>
          </a:xfrm>
          <a:prstGeom prst="rect">
            <a:avLst/>
          </a:prstGeom>
        </p:spPr>
      </p:pic>
      <p:sp>
        <p:nvSpPr>
          <p:cNvPr id="4" name="矩形 3"/>
          <p:cNvSpPr/>
          <p:nvPr/>
        </p:nvSpPr>
        <p:spPr>
          <a:xfrm>
            <a:off x="3476915" y="3697890"/>
            <a:ext cx="2190023" cy="523220"/>
          </a:xfrm>
          <a:prstGeom prst="rect">
            <a:avLst/>
          </a:prstGeom>
        </p:spPr>
        <p:txBody>
          <a:bodyPr wrap="none" anchor="ctr">
            <a:spAutoFit/>
          </a:bodyPr>
          <a:lstStyle/>
          <a:p>
            <a:pPr algn="ctr"/>
            <a:r>
              <a:rPr lang="zh-CN" altLang="en-US" sz="2800" b="1" dirty="0">
                <a:latin typeface="微软雅黑" panose="020B0503020204020204" pitchFamily="34" charset="-122"/>
                <a:ea typeface="微软雅黑" panose="020B0503020204020204" pitchFamily="34" charset="-122"/>
              </a:rPr>
              <a:t>讲师</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胡伟通</a:t>
            </a:r>
            <a:endParaRPr lang="zh-CN" altLang="en-US" sz="2800" b="1" dirty="0">
              <a:latin typeface="微软雅黑" panose="020B0503020204020204" pitchFamily="34" charset="-122"/>
              <a:ea typeface="微软雅黑" panose="020B0503020204020204" pitchFamily="34" charset="-122"/>
            </a:endParaRPr>
          </a:p>
        </p:txBody>
      </p:sp>
      <p:sp>
        <p:nvSpPr>
          <p:cNvPr id="7" name="矩形 6"/>
          <p:cNvSpPr/>
          <p:nvPr/>
        </p:nvSpPr>
        <p:spPr>
          <a:xfrm>
            <a:off x="2733415" y="4305290"/>
            <a:ext cx="3677022" cy="707886"/>
          </a:xfrm>
          <a:prstGeom prst="rect">
            <a:avLst/>
          </a:prstGeom>
        </p:spPr>
        <p:txBody>
          <a:bodyPr wrap="square" anchor="ctr">
            <a:spAutoFit/>
          </a:bodyPr>
          <a:lstStyle/>
          <a:p>
            <a:pPr algn="ctr"/>
            <a:r>
              <a:rPr lang="en-US" altLang="zh-CN" sz="2000" dirty="0">
                <a:solidFill>
                  <a:schemeClr val="bg1">
                    <a:lumMod val="50000"/>
                  </a:schemeClr>
                </a:solidFill>
              </a:rPr>
              <a:t>School of Cyberspace</a:t>
            </a:r>
            <a:endParaRPr lang="en-US" altLang="zh-CN" sz="2000" dirty="0">
              <a:solidFill>
                <a:schemeClr val="bg1">
                  <a:lumMod val="50000"/>
                </a:schemeClr>
              </a:solidFill>
            </a:endParaRPr>
          </a:p>
          <a:p>
            <a:pPr algn="ctr"/>
            <a:r>
              <a:rPr lang="en-US" altLang="zh-CN" sz="2000" dirty="0">
                <a:solidFill>
                  <a:schemeClr val="bg1">
                    <a:lumMod val="50000"/>
                  </a:schemeClr>
                </a:solidFill>
              </a:rPr>
              <a:t>Hangzhou </a:t>
            </a:r>
            <a:r>
              <a:rPr lang="en-US" altLang="zh-CN" sz="2000" dirty="0" err="1">
                <a:solidFill>
                  <a:schemeClr val="bg1">
                    <a:lumMod val="50000"/>
                  </a:schemeClr>
                </a:solidFill>
              </a:rPr>
              <a:t>Dianzi</a:t>
            </a:r>
            <a:r>
              <a:rPr lang="en-US" altLang="zh-CN" sz="2000" dirty="0">
                <a:solidFill>
                  <a:schemeClr val="bg1">
                    <a:lumMod val="50000"/>
                  </a:schemeClr>
                </a:solidFill>
              </a:rPr>
              <a:t> University</a:t>
            </a:r>
            <a:endParaRPr lang="en-US" altLang="zh-CN" sz="2000" dirty="0">
              <a:solidFill>
                <a:schemeClr val="bg1">
                  <a:lumMod val="50000"/>
                </a:schemeClr>
              </a:solidFill>
            </a:endParaRPr>
          </a:p>
        </p:txBody>
      </p:sp>
      <p:sp>
        <p:nvSpPr>
          <p:cNvPr id="8" name="矩形 7"/>
          <p:cNvSpPr/>
          <p:nvPr/>
        </p:nvSpPr>
        <p:spPr>
          <a:xfrm>
            <a:off x="2286001" y="5373216"/>
            <a:ext cx="4572000" cy="1014730"/>
          </a:xfrm>
          <a:prstGeom prst="rect">
            <a:avLst/>
          </a:prstGeom>
        </p:spPr>
        <p:txBody>
          <a:bodyPr>
            <a:spAutoFit/>
          </a:bodyPr>
          <a:lstStyle/>
          <a:p>
            <a:pPr algn="ctr"/>
            <a:r>
              <a:rPr lang="en-US" altLang="zh-CN" sz="2000" b="1" dirty="0"/>
              <a:t>2024-2025 Academic Year – 1st Semester</a:t>
            </a:r>
            <a:endParaRPr lang="en-US" altLang="zh-CN" sz="2000" b="1" dirty="0"/>
          </a:p>
          <a:p>
            <a:pPr algn="ctr"/>
            <a:r>
              <a:rPr lang="en-US" altLang="zh-CN" sz="2000" b="1" dirty="0"/>
              <a:t>October 2024</a:t>
            </a:r>
            <a:endParaRPr lang="zh-CN" altLang="en-US" sz="2000" b="1" dirty="0"/>
          </a:p>
        </p:txBody>
      </p:sp>
      <p:grpSp>
        <p:nvGrpSpPr>
          <p:cNvPr id="9" name="组合 8"/>
          <p:cNvGrpSpPr/>
          <p:nvPr/>
        </p:nvGrpSpPr>
        <p:grpSpPr>
          <a:xfrm>
            <a:off x="274321" y="893157"/>
            <a:ext cx="8595360" cy="0"/>
            <a:chOff x="274321" y="933797"/>
            <a:chExt cx="8595360" cy="0"/>
          </a:xfrm>
        </p:grpSpPr>
        <p:cxnSp>
          <p:nvCxnSpPr>
            <p:cNvPr id="10" name="直接连接符 9"/>
            <p:cNvCxnSpPr/>
            <p:nvPr/>
          </p:nvCxnSpPr>
          <p:spPr>
            <a:xfrm flipV="1">
              <a:off x="274321" y="933797"/>
              <a:ext cx="859536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74321" y="933797"/>
              <a:ext cx="1493519" cy="0"/>
            </a:xfrm>
            <a:prstGeom prst="line">
              <a:avLst/>
            </a:prstGeom>
            <a:ln w="19050">
              <a:solidFill>
                <a:srgbClr val="004BA6"/>
              </a:solidFill>
            </a:ln>
          </p:spPr>
          <p:style>
            <a:lnRef idx="1">
              <a:schemeClr val="accent1"/>
            </a:lnRef>
            <a:fillRef idx="0">
              <a:schemeClr val="accent1"/>
            </a:fillRef>
            <a:effectRef idx="0">
              <a:schemeClr val="accent1"/>
            </a:effectRef>
            <a:fontRef idx="minor">
              <a:schemeClr val="tx1"/>
            </a:fontRef>
          </p:style>
        </p:cxnSp>
      </p:grpSp>
      <p:sp>
        <p:nvSpPr>
          <p:cNvPr id="12" name="副标题 2"/>
          <p:cNvSpPr>
            <a:spLocks noGrp="1"/>
          </p:cNvSpPr>
          <p:nvPr>
            <p:ph type="subTitle" idx="1"/>
          </p:nvPr>
        </p:nvSpPr>
        <p:spPr>
          <a:xfrm>
            <a:off x="2070052" y="2870201"/>
            <a:ext cx="5040560" cy="558799"/>
          </a:xfrm>
        </p:spPr>
        <p:txBody>
          <a:bodyPr>
            <a:normAutofit/>
          </a:bodyPr>
          <a:lstStyle/>
          <a:p>
            <a:r>
              <a:rPr lang="zh-CN" altLang="en-US" sz="2800" b="1" dirty="0">
                <a:latin typeface="微软雅黑" panose="020B0503020204020204" pitchFamily="34" charset="-122"/>
                <a:ea typeface="微软雅黑" panose="020B0503020204020204" pitchFamily="34" charset="-122"/>
              </a:rPr>
              <a:t>网络编程</a:t>
            </a:r>
            <a:endParaRPr lang="zh-CN" altLang="en-US" sz="2800" b="1" dirty="0">
              <a:latin typeface="微软雅黑" panose="020B0503020204020204" pitchFamily="34" charset="-122"/>
              <a:ea typeface="微软雅黑" panose="020B0503020204020204" pitchFamily="34" charset="-122"/>
            </a:endParaRPr>
          </a:p>
        </p:txBody>
      </p:sp>
      <p:sp>
        <p:nvSpPr>
          <p:cNvPr id="13" name="标题 1"/>
          <p:cNvSpPr>
            <a:spLocks noGrp="1"/>
          </p:cNvSpPr>
          <p:nvPr>
            <p:ph type="ctrTitle"/>
          </p:nvPr>
        </p:nvSpPr>
        <p:spPr>
          <a:xfrm>
            <a:off x="1403560" y="1917964"/>
            <a:ext cx="6435120" cy="698591"/>
          </a:xfrm>
        </p:spPr>
        <p:txBody>
          <a:bodyPr>
            <a:noAutofit/>
          </a:bodyPr>
          <a:lstStyle/>
          <a:p>
            <a:r>
              <a:rPr lang="en-US" altLang="zh-CN" sz="3200" b="1" dirty="0">
                <a:latin typeface="+mn-lt"/>
              </a:rPr>
              <a:t>Network Programming</a:t>
            </a:r>
            <a:endParaRPr lang="zh-CN" altLang="en-US" sz="3200" b="1" dirty="0">
              <a:latin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en-US" dirty="0"/>
              <a:t>How TCP Works</a:t>
            </a:r>
            <a:endParaRPr lang="zh-CN" altLang="en-US" dirty="0"/>
          </a:p>
        </p:txBody>
      </p:sp>
      <p:pic>
        <p:nvPicPr>
          <p:cNvPr id="6145"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5286" y="1476557"/>
            <a:ext cx="7034714" cy="3176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a:xfrm>
            <a:off x="395420" y="4509150"/>
            <a:ext cx="8209140" cy="923330"/>
          </a:xfrm>
          <a:prstGeom prst="rect">
            <a:avLst/>
          </a:prstGeom>
        </p:spPr>
        <p:txBody>
          <a:bodyPr wrap="square">
            <a:spAutoFit/>
          </a:bodyPr>
          <a:lstStyle/>
          <a:p>
            <a:r>
              <a:rPr lang="en-US" altLang="zh-CN" b="1" dirty="0"/>
              <a:t>The IP packet is in the payload of the Ethernet packet. It also has its own header information, which requires a minimum of 20 bytes, so the IP packet payload is up to 1480 bytes.</a:t>
            </a:r>
            <a:endParaRPr lang="zh-CN" altLang="en-US" b="1" dirty="0"/>
          </a:p>
        </p:txBody>
      </p:sp>
      <p:sp>
        <p:nvSpPr>
          <p:cNvPr id="11" name="矩形 10"/>
          <p:cNvSpPr/>
          <p:nvPr/>
        </p:nvSpPr>
        <p:spPr>
          <a:xfrm>
            <a:off x="395420" y="1115398"/>
            <a:ext cx="7993110" cy="369332"/>
          </a:xfrm>
          <a:prstGeom prst="rect">
            <a:avLst/>
          </a:prstGeom>
        </p:spPr>
        <p:txBody>
          <a:bodyPr wrap="square">
            <a:spAutoFit/>
          </a:bodyPr>
          <a:lstStyle/>
          <a:p>
            <a:r>
              <a:rPr lang="en-US" altLang="zh-CN" b="1" dirty="0"/>
              <a:t>The IP packets are in the Ethernet packet and the TCP packets are in the IP packet.</a:t>
            </a:r>
            <a:endParaRPr lang="zh-CN" altLang="en-US" b="1" dirty="0"/>
          </a:p>
        </p:txBody>
      </p:sp>
      <p:sp>
        <p:nvSpPr>
          <p:cNvPr id="3" name="矩形 2"/>
          <p:cNvSpPr/>
          <p:nvPr/>
        </p:nvSpPr>
        <p:spPr>
          <a:xfrm>
            <a:off x="107315" y="5373370"/>
            <a:ext cx="9145270" cy="1198880"/>
          </a:xfrm>
          <a:prstGeom prst="rect">
            <a:avLst/>
          </a:prstGeom>
        </p:spPr>
        <p:txBody>
          <a:bodyPr wrap="square">
            <a:spAutoFit/>
          </a:bodyPr>
          <a:lstStyle/>
          <a:p>
            <a:r>
              <a:rPr lang="en-US" altLang="zh-CN" b="1" dirty="0"/>
              <a:t>The TCP packet is inside the payload of the IP packet. Its header information also requires a minimum of 20 bytes, so the maximum payload of a TCP packet is 1480 - 20 = 1460 bytes. Since the IP and TCP protocols often have extra header information, the TCP payload is actually around 1400 bytes.</a:t>
            </a:r>
            <a:endParaRPr lang="zh-CN" alt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400" y="1305342"/>
            <a:ext cx="8641200" cy="4524315"/>
          </a:xfrm>
          <a:prstGeom prst="rect">
            <a:avLst/>
          </a:prstGeom>
        </p:spPr>
        <p:txBody>
          <a:bodyPr wrap="square">
            <a:spAutoFit/>
          </a:bodyPr>
          <a:lstStyle/>
          <a:p>
            <a:r>
              <a:rPr lang="en-US" altLang="zh-CN" sz="2400" dirty="0"/>
              <a:t>When do you use TCP? 1. You need to ensure that the transmitted data arrives accurately and remains intact. 2. Need to send a lot of data instead of simple request and return. 3. Can tolerate the time spent in establishing a connection. (low efficiency)</a:t>
            </a:r>
            <a:endParaRPr lang="en-US" altLang="zh-CN" sz="2400" dirty="0"/>
          </a:p>
          <a:p>
            <a:endParaRPr lang="en-US" altLang="zh-CN" sz="2400" dirty="0"/>
          </a:p>
          <a:p>
            <a:r>
              <a:rPr lang="en-US" altLang="zh-CN" sz="2400" dirty="0"/>
              <a:t>When do you use UDP? 1. Don't care if the packets sent arrive accurately, or you can handle them yourself. (unstable) 2. Just want to get a simple request and return. 3. Need to establish a connection quickly. (High efficiency) 4. The amount of data sent is not very large. UDP limits each packet to no more than 64KB. Usually, people use less than 1KB when using UDP. (Internet of Things)</a:t>
            </a:r>
            <a:endParaRPr lang="zh-CN" altLang="en-US" sz="2400" dirty="0"/>
          </a:p>
        </p:txBody>
      </p:sp>
      <p:sp>
        <p:nvSpPr>
          <p:cNvPr id="4" name="标题 3"/>
          <p:cNvSpPr>
            <a:spLocks noGrp="1"/>
          </p:cNvSpPr>
          <p:nvPr>
            <p:ph type="title"/>
          </p:nvPr>
        </p:nvSpPr>
        <p:spPr/>
        <p:txBody>
          <a:bodyPr/>
          <a:lstStyle/>
          <a:p>
            <a:r>
              <a:rPr lang="en-US" altLang="zh-CN" dirty="0"/>
              <a:t>3.2 </a:t>
            </a:r>
            <a:r>
              <a:rPr lang="en-US" dirty="0"/>
              <a:t>When to Use TCP</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en-US" dirty="0"/>
              <a:t>When to Use TCP</a:t>
            </a:r>
            <a:endParaRPr lang="zh-CN" altLang="en-US" dirty="0"/>
          </a:p>
        </p:txBody>
      </p:sp>
      <p:sp>
        <p:nvSpPr>
          <p:cNvPr id="4" name="矩形 3"/>
          <p:cNvSpPr/>
          <p:nvPr/>
        </p:nvSpPr>
        <p:spPr>
          <a:xfrm>
            <a:off x="274321" y="965129"/>
            <a:ext cx="8497180" cy="4399915"/>
          </a:xfrm>
          <a:prstGeom prst="rect">
            <a:avLst/>
          </a:prstGeom>
        </p:spPr>
        <p:txBody>
          <a:bodyPr wrap="square">
            <a:spAutoFit/>
          </a:bodyPr>
          <a:lstStyle/>
          <a:p>
            <a:r>
              <a:rPr lang="en-US" altLang="zh-CN" sz="2000" dirty="0"/>
              <a:t>UDP does not need to establish a connection before transmitting data. The remote host does not need to give any confirmation after receiving the UDP message. Although UDP does not provide reliable delivery, it is because of this, it saves a lot of overhead, making it faster. For example, some services that require high real-time performance often use UDP. The corresponding application layer protocols are mainly </a:t>
            </a:r>
            <a:r>
              <a:rPr lang="en-US" altLang="zh-CN" sz="2000" dirty="0">
                <a:solidFill>
                  <a:srgbClr val="FF0000"/>
                </a:solidFill>
              </a:rPr>
              <a:t>DNS, TFTP, DHCP, SNMP, NFS,</a:t>
            </a:r>
            <a:r>
              <a:rPr lang="en-US" altLang="zh-CN" sz="2000" dirty="0"/>
              <a:t> etc.</a:t>
            </a:r>
            <a:endParaRPr lang="en-US" altLang="zh-CN" sz="2000" dirty="0"/>
          </a:p>
          <a:p>
            <a:endParaRPr lang="en-US" altLang="zh-CN" sz="2000" dirty="0"/>
          </a:p>
          <a:p>
            <a:r>
              <a:rPr lang="en-US" altLang="zh-CN" sz="2000" dirty="0"/>
              <a:t>TCP, which provides a connection-oriented service, must establish a connection before transferring data, and release the connection after the data transfer is completed. Therefore, TCP is a reliable transportation service, but because of this, it inevitably adds a lot of overhead, such as confirmation, flow control, and so on. The corresponding application layer protocols mainly include </a:t>
            </a:r>
            <a:r>
              <a:rPr lang="en-US" altLang="zh-CN" sz="2000" dirty="0">
                <a:solidFill>
                  <a:srgbClr val="FF0000"/>
                </a:solidFill>
              </a:rPr>
              <a:t>SMTP, TELNET, HTTP, FTP</a:t>
            </a:r>
            <a:r>
              <a:rPr lang="en-US" altLang="zh-CN" sz="2000" dirty="0"/>
              <a:t>, and so on.</a:t>
            </a:r>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en-US" dirty="0"/>
              <a:t>When to Use TCP</a:t>
            </a:r>
            <a:endParaRPr lang="zh-CN" altLang="en-US" dirty="0"/>
          </a:p>
        </p:txBody>
      </p:sp>
      <p:pic>
        <p:nvPicPr>
          <p:cNvPr id="1026" name="Picture 2" descr="https://4.bp.blogspot.com/-4JuwnjXgnjY/WqHuZI-BOlI/AAAAAAAAcEE/WztrjSrYgvEPVDR5enawNrM-v-5dsaUbQCLcBGAs/s640/well-known%2Bports.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7320" y="1268700"/>
            <a:ext cx="7904353" cy="42485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en-US" dirty="0"/>
              <a:t>When to Use TCP</a:t>
            </a:r>
            <a:endParaRPr lang="zh-CN" altLang="en-US" dirty="0"/>
          </a:p>
        </p:txBody>
      </p:sp>
      <p:sp>
        <p:nvSpPr>
          <p:cNvPr id="4" name="矩形 3"/>
          <p:cNvSpPr/>
          <p:nvPr/>
        </p:nvSpPr>
        <p:spPr>
          <a:xfrm>
            <a:off x="491128" y="1772770"/>
            <a:ext cx="8209140" cy="3539430"/>
          </a:xfrm>
          <a:prstGeom prst="rect">
            <a:avLst/>
          </a:prstGeom>
        </p:spPr>
        <p:txBody>
          <a:bodyPr wrap="square">
            <a:spAutoFit/>
          </a:bodyPr>
          <a:lstStyle/>
          <a:p>
            <a:r>
              <a:rPr lang="en-US" altLang="zh-CN" sz="2800" dirty="0"/>
              <a:t>In order to achieve reliable transmission through IP datagrams, many things need to be considered, such as data corruption, packet loss, duplication, and fragmentation order, etc. </a:t>
            </a:r>
            <a:r>
              <a:rPr lang="en-US" altLang="zh-CN" sz="2800" b="1" dirty="0"/>
              <a:t>TCP uses </a:t>
            </a:r>
            <a:r>
              <a:rPr lang="en-US" altLang="zh-CN" sz="2800" b="1" dirty="0">
                <a:solidFill>
                  <a:srgbClr val="FF0000"/>
                </a:solidFill>
              </a:rPr>
              <a:t>checksum, serial number, acknowledgment response, retransmission control, connection management,</a:t>
            </a:r>
            <a:r>
              <a:rPr lang="en-US" altLang="zh-CN" sz="2800" b="1" dirty="0"/>
              <a:t> and Mechanisms such as </a:t>
            </a:r>
            <a:r>
              <a:rPr lang="en-US" altLang="zh-CN" sz="2800" b="1" dirty="0">
                <a:solidFill>
                  <a:srgbClr val="FF0000"/>
                </a:solidFill>
              </a:rPr>
              <a:t>window control</a:t>
            </a:r>
            <a:r>
              <a:rPr lang="en-US" altLang="zh-CN" sz="2800" b="1" dirty="0"/>
              <a:t> to</a:t>
            </a:r>
            <a:r>
              <a:rPr lang="zh-CN" altLang="en-US" sz="2800" b="1" dirty="0"/>
              <a:t> </a:t>
            </a:r>
            <a:r>
              <a:rPr lang="en-US" altLang="zh-CN" sz="2800" b="1" dirty="0"/>
              <a:t>achieve reliability transmission.</a:t>
            </a:r>
            <a:endParaRPr lang="zh-CN" altLang="en-US" sz="2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8" name="AutoShape 4"/>
          <p:cNvSpPr>
            <a:spLocks noChangeArrowheads="1"/>
          </p:cNvSpPr>
          <p:nvPr/>
        </p:nvSpPr>
        <p:spPr bwMode="auto">
          <a:xfrm>
            <a:off x="709813" y="6247212"/>
            <a:ext cx="635000" cy="232997"/>
          </a:xfrm>
          <a:prstGeom prst="leftArrow">
            <a:avLst>
              <a:gd name="adj1" fmla="val 50000"/>
              <a:gd name="adj2" fmla="val 62893"/>
            </a:avLst>
          </a:prstGeom>
          <a:solidFill>
            <a:srgbClr val="C00000"/>
          </a:solidFill>
          <a:ln w="12700">
            <a:solidFill>
              <a:schemeClr val="tx1"/>
            </a:solidFill>
            <a:miter lim="800000"/>
          </a:ln>
          <a:effectLst/>
        </p:spPr>
        <p:txBody>
          <a:bodyPr wrap="none" anchor="ctr"/>
          <a:lstStyle/>
          <a:p>
            <a:endParaRPr lang="zh-CN" altLang="en-US" sz="1660" b="1">
              <a:solidFill>
                <a:srgbClr val="000099"/>
              </a:solidFill>
              <a:ea typeface="黑体" pitchFamily="2" charset="-122"/>
            </a:endParaRPr>
          </a:p>
        </p:txBody>
      </p:sp>
      <p:sp>
        <p:nvSpPr>
          <p:cNvPr id="502890" name="Rectangle 106"/>
          <p:cNvSpPr>
            <a:spLocks noChangeArrowheads="1"/>
          </p:cNvSpPr>
          <p:nvPr/>
        </p:nvSpPr>
        <p:spPr bwMode="auto">
          <a:xfrm>
            <a:off x="1311475" y="6131448"/>
            <a:ext cx="1225550" cy="465992"/>
          </a:xfrm>
          <a:prstGeom prst="rect">
            <a:avLst/>
          </a:prstGeom>
          <a:solidFill>
            <a:srgbClr val="66FF66"/>
          </a:solidFill>
          <a:ln w="19050">
            <a:solidFill>
              <a:srgbClr val="333399"/>
            </a:solidFill>
            <a:miter lim="800000"/>
          </a:ln>
          <a:effectLst/>
        </p:spPr>
        <p:txBody>
          <a:bodyPr wrap="none" anchor="ctr"/>
          <a:lstStyle/>
          <a:p>
            <a:endParaRPr lang="zh-CN" altLang="en-US" sz="1660" b="1">
              <a:solidFill>
                <a:srgbClr val="000099"/>
              </a:solidFill>
              <a:ea typeface="黑体" pitchFamily="2" charset="-122"/>
            </a:endParaRPr>
          </a:p>
        </p:txBody>
      </p:sp>
      <p:sp>
        <p:nvSpPr>
          <p:cNvPr id="502817" name="Line 33"/>
          <p:cNvSpPr>
            <a:spLocks noChangeShapeType="1"/>
          </p:cNvSpPr>
          <p:nvPr/>
        </p:nvSpPr>
        <p:spPr bwMode="auto">
          <a:xfrm flipH="1">
            <a:off x="981275" y="2286850"/>
            <a:ext cx="15875" cy="2545373"/>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18" name="Rectangle 34"/>
          <p:cNvSpPr>
            <a:spLocks noChangeArrowheads="1"/>
          </p:cNvSpPr>
          <p:nvPr/>
        </p:nvSpPr>
        <p:spPr bwMode="auto">
          <a:xfrm>
            <a:off x="690762" y="3274520"/>
            <a:ext cx="550200" cy="49207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2945" eaLnBrk="0" hangingPunct="0">
              <a:lnSpc>
                <a:spcPct val="90000"/>
              </a:lnSpc>
            </a:pPr>
            <a:r>
              <a:rPr kumimoji="1" lang="en-US" altLang="zh-CN" sz="1475" b="1">
                <a:solidFill>
                  <a:srgbClr val="000099"/>
                </a:solidFill>
                <a:ea typeface="黑体" pitchFamily="2" charset="-122"/>
              </a:rPr>
              <a:t>TCP</a:t>
            </a:r>
            <a:endParaRPr kumimoji="1" lang="en-US" altLang="zh-CN" sz="1475" b="1">
              <a:solidFill>
                <a:srgbClr val="000099"/>
              </a:solidFill>
              <a:ea typeface="黑体" pitchFamily="2" charset="-122"/>
            </a:endParaRPr>
          </a:p>
          <a:p>
            <a:pPr defTabSz="702945" eaLnBrk="0" hangingPunct="0">
              <a:lnSpc>
                <a:spcPct val="90000"/>
              </a:lnSpc>
            </a:pPr>
            <a:r>
              <a:rPr kumimoji="1" lang="zh-CN" altLang="en-US" sz="1475" b="1">
                <a:solidFill>
                  <a:srgbClr val="000099"/>
                </a:solidFill>
                <a:ea typeface="黑体" pitchFamily="2" charset="-122"/>
              </a:rPr>
              <a:t>首部</a:t>
            </a:r>
            <a:endParaRPr kumimoji="1" lang="zh-CN" altLang="en-US" sz="1475" b="1">
              <a:solidFill>
                <a:srgbClr val="000099"/>
              </a:solidFill>
              <a:ea typeface="黑体" pitchFamily="2" charset="-122"/>
            </a:endParaRPr>
          </a:p>
        </p:txBody>
      </p:sp>
      <p:sp>
        <p:nvSpPr>
          <p:cNvPr id="502819" name="Line 35"/>
          <p:cNvSpPr>
            <a:spLocks noChangeShapeType="1"/>
          </p:cNvSpPr>
          <p:nvPr/>
        </p:nvSpPr>
        <p:spPr bwMode="auto">
          <a:xfrm>
            <a:off x="8506025" y="2280987"/>
            <a:ext cx="0" cy="2137996"/>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20" name="Rectangle 36"/>
          <p:cNvSpPr>
            <a:spLocks noChangeArrowheads="1"/>
          </p:cNvSpPr>
          <p:nvPr/>
        </p:nvSpPr>
        <p:spPr bwMode="auto">
          <a:xfrm>
            <a:off x="8103450" y="3037127"/>
            <a:ext cx="976600" cy="49207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algn="ctr" defTabSz="702945" eaLnBrk="0" hangingPunct="0">
              <a:lnSpc>
                <a:spcPct val="90000"/>
              </a:lnSpc>
            </a:pPr>
            <a:r>
              <a:rPr kumimoji="1" lang="en-US" altLang="zh-CN" sz="1475" b="1">
                <a:solidFill>
                  <a:srgbClr val="000099"/>
                </a:solidFill>
                <a:ea typeface="黑体" pitchFamily="2" charset="-122"/>
              </a:rPr>
              <a:t>20 </a:t>
            </a:r>
            <a:r>
              <a:rPr kumimoji="1" lang="zh-CN" altLang="en-US" sz="1475" b="1">
                <a:solidFill>
                  <a:srgbClr val="000099"/>
                </a:solidFill>
                <a:ea typeface="黑体" pitchFamily="2" charset="-122"/>
              </a:rPr>
              <a:t>字节的</a:t>
            </a:r>
            <a:endParaRPr kumimoji="1" lang="zh-CN" altLang="en-US" sz="1475" b="1">
              <a:solidFill>
                <a:srgbClr val="000099"/>
              </a:solidFill>
              <a:ea typeface="黑体" pitchFamily="2" charset="-122"/>
            </a:endParaRPr>
          </a:p>
          <a:p>
            <a:pPr algn="ctr" defTabSz="702945" eaLnBrk="0" hangingPunct="0">
              <a:lnSpc>
                <a:spcPct val="90000"/>
              </a:lnSpc>
            </a:pPr>
            <a:r>
              <a:rPr kumimoji="1" lang="zh-CN" altLang="en-US" sz="1475" b="1">
                <a:solidFill>
                  <a:srgbClr val="000099"/>
                </a:solidFill>
                <a:ea typeface="黑体" pitchFamily="2" charset="-122"/>
              </a:rPr>
              <a:t>固定首部</a:t>
            </a:r>
            <a:endParaRPr kumimoji="1" lang="zh-CN" altLang="en-US" sz="1475" b="1">
              <a:solidFill>
                <a:srgbClr val="000099"/>
              </a:solidFill>
              <a:ea typeface="黑体" pitchFamily="2" charset="-122"/>
            </a:endParaRPr>
          </a:p>
        </p:txBody>
      </p:sp>
      <p:sp>
        <p:nvSpPr>
          <p:cNvPr id="502859" name="Rectangle 75"/>
          <p:cNvSpPr>
            <a:spLocks noChangeArrowheads="1"/>
          </p:cNvSpPr>
          <p:nvPr/>
        </p:nvSpPr>
        <p:spPr bwMode="auto">
          <a:xfrm>
            <a:off x="1270200" y="2285383"/>
            <a:ext cx="6810375" cy="2551235"/>
          </a:xfrm>
          <a:prstGeom prst="rect">
            <a:avLst/>
          </a:prstGeom>
          <a:solidFill>
            <a:srgbClr val="FFFF66"/>
          </a:solidFill>
          <a:ln w="25400">
            <a:solidFill>
              <a:schemeClr val="tx1"/>
            </a:solidFill>
            <a:miter lim="800000"/>
          </a:ln>
          <a:effectLst/>
        </p:spPr>
        <p:txBody>
          <a:bodyPr wrap="none" anchor="ctr"/>
          <a:lstStyle/>
          <a:p>
            <a:endParaRPr lang="zh-CN" altLang="en-US" sz="1660" b="1">
              <a:solidFill>
                <a:srgbClr val="000099"/>
              </a:solidFill>
              <a:ea typeface="黑体" pitchFamily="2" charset="-122"/>
            </a:endParaRPr>
          </a:p>
        </p:txBody>
      </p:sp>
      <p:sp>
        <p:nvSpPr>
          <p:cNvPr id="502789" name="Freeform 5"/>
          <p:cNvSpPr/>
          <p:nvPr/>
        </p:nvSpPr>
        <p:spPr bwMode="auto">
          <a:xfrm>
            <a:off x="1279725" y="4836621"/>
            <a:ext cx="6826250" cy="511029"/>
          </a:xfrm>
          <a:custGeom>
            <a:avLst/>
            <a:gdLst>
              <a:gd name="T0" fmla="*/ 0 w 4626"/>
              <a:gd name="T1" fmla="*/ 0 h 544"/>
              <a:gd name="T2" fmla="*/ 861 w 4626"/>
              <a:gd name="T3" fmla="*/ 544 h 544"/>
              <a:gd name="T4" fmla="*/ 1814 w 4626"/>
              <a:gd name="T5" fmla="*/ 544 h 544"/>
              <a:gd name="T6" fmla="*/ 4626 w 4626"/>
              <a:gd name="T7" fmla="*/ 0 h 544"/>
              <a:gd name="T8" fmla="*/ 0 w 4626"/>
              <a:gd name="T9" fmla="*/ 0 h 544"/>
            </a:gdLst>
            <a:ahLst/>
            <a:cxnLst>
              <a:cxn ang="0">
                <a:pos x="T0" y="T1"/>
              </a:cxn>
              <a:cxn ang="0">
                <a:pos x="T2" y="T3"/>
              </a:cxn>
              <a:cxn ang="0">
                <a:pos x="T4" y="T5"/>
              </a:cxn>
              <a:cxn ang="0">
                <a:pos x="T6" y="T7"/>
              </a:cxn>
              <a:cxn ang="0">
                <a:pos x="T8" y="T9"/>
              </a:cxn>
            </a:cxnLst>
            <a:rect l="0" t="0" r="r" b="b"/>
            <a:pathLst>
              <a:path w="4626" h="544">
                <a:moveTo>
                  <a:pt x="0" y="0"/>
                </a:moveTo>
                <a:lnTo>
                  <a:pt x="861" y="544"/>
                </a:lnTo>
                <a:lnTo>
                  <a:pt x="1814" y="544"/>
                </a:lnTo>
                <a:lnTo>
                  <a:pt x="4626" y="0"/>
                </a:lnTo>
                <a:lnTo>
                  <a:pt x="0" y="0"/>
                </a:lnTo>
                <a:close/>
              </a:path>
            </a:pathLst>
          </a:custGeom>
          <a:gradFill rotWithShape="1">
            <a:gsLst>
              <a:gs pos="0">
                <a:srgbClr val="FFFFCC">
                  <a:gamma/>
                  <a:shade val="69804"/>
                  <a:invGamma/>
                </a:srgbClr>
              </a:gs>
              <a:gs pos="100000">
                <a:srgbClr val="FFFF66"/>
              </a:gs>
            </a:gsLst>
            <a:lin ang="5400000" scaled="1"/>
          </a:gradFill>
          <a:ln>
            <a:noFill/>
          </a:ln>
          <a:effectLst/>
        </p:spPr>
        <p:txBody>
          <a:bodyPr/>
          <a:lstStyle/>
          <a:p>
            <a:endParaRPr lang="zh-CN" altLang="en-US" sz="1660" b="1">
              <a:solidFill>
                <a:srgbClr val="000099"/>
              </a:solidFill>
              <a:ea typeface="黑体" pitchFamily="2" charset="-122"/>
            </a:endParaRPr>
          </a:p>
        </p:txBody>
      </p:sp>
      <p:sp>
        <p:nvSpPr>
          <p:cNvPr id="502790" name="Line 6"/>
          <p:cNvSpPr>
            <a:spLocks noChangeShapeType="1"/>
          </p:cNvSpPr>
          <p:nvPr/>
        </p:nvSpPr>
        <p:spPr bwMode="auto">
          <a:xfrm>
            <a:off x="1263850" y="2719137"/>
            <a:ext cx="682148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791" name="Line 7"/>
          <p:cNvSpPr>
            <a:spLocks noChangeShapeType="1"/>
          </p:cNvSpPr>
          <p:nvPr/>
        </p:nvSpPr>
        <p:spPr bwMode="auto">
          <a:xfrm>
            <a:off x="1276550" y="3148495"/>
            <a:ext cx="680878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792" name="Line 8"/>
          <p:cNvSpPr>
            <a:spLocks noChangeShapeType="1"/>
          </p:cNvSpPr>
          <p:nvPr/>
        </p:nvSpPr>
        <p:spPr bwMode="auto">
          <a:xfrm>
            <a:off x="1263850" y="3576388"/>
            <a:ext cx="682148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793" name="Line 9"/>
          <p:cNvSpPr>
            <a:spLocks noChangeShapeType="1"/>
          </p:cNvSpPr>
          <p:nvPr/>
        </p:nvSpPr>
        <p:spPr bwMode="auto">
          <a:xfrm>
            <a:off x="1263850" y="4004280"/>
            <a:ext cx="682148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794" name="Line 10"/>
          <p:cNvSpPr>
            <a:spLocks noChangeShapeType="1"/>
          </p:cNvSpPr>
          <p:nvPr/>
        </p:nvSpPr>
        <p:spPr bwMode="auto">
          <a:xfrm>
            <a:off x="1276550" y="4433637"/>
            <a:ext cx="680878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795" name="Line 11"/>
          <p:cNvSpPr>
            <a:spLocks noChangeShapeType="1"/>
          </p:cNvSpPr>
          <p:nvPr/>
        </p:nvSpPr>
        <p:spPr bwMode="auto">
          <a:xfrm>
            <a:off x="4676975" y="2289780"/>
            <a:ext cx="0" cy="438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796" name="Rectangle 12"/>
          <p:cNvSpPr>
            <a:spLocks noChangeArrowheads="1"/>
          </p:cNvSpPr>
          <p:nvPr/>
        </p:nvSpPr>
        <p:spPr bwMode="auto">
          <a:xfrm>
            <a:off x="5740600" y="2368911"/>
            <a:ext cx="1191401" cy="31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2945" eaLnBrk="0" hangingPunct="0"/>
            <a:r>
              <a:rPr kumimoji="1" lang="zh-CN" altLang="en-US" sz="1475" b="1">
                <a:solidFill>
                  <a:srgbClr val="000099"/>
                </a:solidFill>
                <a:ea typeface="黑体" pitchFamily="2" charset="-122"/>
              </a:rPr>
              <a:t>目  的  端  口</a:t>
            </a:r>
            <a:endParaRPr kumimoji="1" lang="zh-CN" altLang="en-US" sz="1475" b="1">
              <a:solidFill>
                <a:srgbClr val="000099"/>
              </a:solidFill>
              <a:ea typeface="黑体" pitchFamily="2" charset="-122"/>
            </a:endParaRPr>
          </a:p>
        </p:txBody>
      </p:sp>
      <p:sp>
        <p:nvSpPr>
          <p:cNvPr id="502797" name="Rectangle 13"/>
          <p:cNvSpPr>
            <a:spLocks noChangeArrowheads="1"/>
          </p:cNvSpPr>
          <p:nvPr/>
        </p:nvSpPr>
        <p:spPr bwMode="auto">
          <a:xfrm>
            <a:off x="1406725" y="3522168"/>
            <a:ext cx="550200" cy="53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2945" eaLnBrk="0" hangingPunct="0"/>
            <a:r>
              <a:rPr kumimoji="1" lang="zh-CN" altLang="en-US" sz="1475" b="1">
                <a:solidFill>
                  <a:srgbClr val="000099"/>
                </a:solidFill>
                <a:ea typeface="黑体" pitchFamily="2" charset="-122"/>
              </a:rPr>
              <a:t>数据</a:t>
            </a:r>
            <a:endParaRPr kumimoji="1" lang="zh-CN" altLang="en-US" sz="1475" b="1">
              <a:solidFill>
                <a:srgbClr val="000099"/>
              </a:solidFill>
              <a:ea typeface="黑体" pitchFamily="2" charset="-122"/>
            </a:endParaRPr>
          </a:p>
          <a:p>
            <a:pPr defTabSz="702945" eaLnBrk="0" hangingPunct="0"/>
            <a:r>
              <a:rPr kumimoji="1" lang="zh-CN" altLang="en-US" sz="1475" b="1">
                <a:solidFill>
                  <a:srgbClr val="000099"/>
                </a:solidFill>
                <a:ea typeface="黑体" pitchFamily="2" charset="-122"/>
              </a:rPr>
              <a:t>偏移</a:t>
            </a:r>
            <a:endParaRPr kumimoji="1" lang="zh-CN" altLang="en-US" sz="1475" b="1">
              <a:solidFill>
                <a:srgbClr val="000099"/>
              </a:solidFill>
              <a:ea typeface="黑体" pitchFamily="2" charset="-122"/>
            </a:endParaRPr>
          </a:p>
        </p:txBody>
      </p:sp>
      <p:sp>
        <p:nvSpPr>
          <p:cNvPr id="502798" name="Rectangle 14"/>
          <p:cNvSpPr>
            <a:spLocks noChangeArrowheads="1"/>
          </p:cNvSpPr>
          <p:nvPr/>
        </p:nvSpPr>
        <p:spPr bwMode="auto">
          <a:xfrm>
            <a:off x="2362400" y="4089273"/>
            <a:ext cx="1000644" cy="31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2945" eaLnBrk="0" hangingPunct="0"/>
            <a:r>
              <a:rPr kumimoji="1" lang="zh-CN" altLang="en-US" sz="1475" b="1">
                <a:solidFill>
                  <a:srgbClr val="000099"/>
                </a:solidFill>
                <a:ea typeface="黑体" pitchFamily="2" charset="-122"/>
              </a:rPr>
              <a:t>检   验   和</a:t>
            </a:r>
            <a:endParaRPr kumimoji="1" lang="zh-CN" altLang="en-US" sz="1475" b="1">
              <a:solidFill>
                <a:srgbClr val="000099"/>
              </a:solidFill>
              <a:ea typeface="黑体" pitchFamily="2" charset="-122"/>
            </a:endParaRPr>
          </a:p>
        </p:txBody>
      </p:sp>
      <p:sp>
        <p:nvSpPr>
          <p:cNvPr id="502799" name="Rectangle 15"/>
          <p:cNvSpPr>
            <a:spLocks noChangeArrowheads="1"/>
          </p:cNvSpPr>
          <p:nvPr/>
        </p:nvSpPr>
        <p:spPr bwMode="auto">
          <a:xfrm>
            <a:off x="2541787" y="4484927"/>
            <a:ext cx="2833688" cy="31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527" tIns="41031" rIns="83527" bIns="41031">
            <a:spAutoFit/>
          </a:bodyPr>
          <a:lstStyle/>
          <a:p>
            <a:pPr defTabSz="702945" eaLnBrk="0" hangingPunct="0"/>
            <a:r>
              <a:rPr kumimoji="1" lang="zh-CN" altLang="en-US" sz="1475" b="1">
                <a:solidFill>
                  <a:srgbClr val="000099"/>
                </a:solidFill>
                <a:ea typeface="黑体" pitchFamily="2" charset="-122"/>
              </a:rPr>
              <a:t>选    项    （长  度  可  变）</a:t>
            </a:r>
            <a:endParaRPr kumimoji="1" lang="zh-CN" altLang="en-US" sz="1475" b="1">
              <a:solidFill>
                <a:srgbClr val="000099"/>
              </a:solidFill>
              <a:ea typeface="黑体" pitchFamily="2" charset="-122"/>
            </a:endParaRPr>
          </a:p>
        </p:txBody>
      </p:sp>
      <p:sp>
        <p:nvSpPr>
          <p:cNvPr id="502800" name="Rectangle 16"/>
          <p:cNvSpPr>
            <a:spLocks noChangeArrowheads="1"/>
          </p:cNvSpPr>
          <p:nvPr/>
        </p:nvSpPr>
        <p:spPr bwMode="auto">
          <a:xfrm>
            <a:off x="2464000" y="2368911"/>
            <a:ext cx="914082" cy="31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2945" eaLnBrk="0" hangingPunct="0"/>
            <a:r>
              <a:rPr kumimoji="1" lang="zh-CN" altLang="en-US" sz="1475" b="1" dirty="0">
                <a:solidFill>
                  <a:srgbClr val="000099"/>
                </a:solidFill>
                <a:ea typeface="黑体" pitchFamily="2" charset="-122"/>
              </a:rPr>
              <a:t>源  端  口</a:t>
            </a:r>
            <a:endParaRPr kumimoji="1" lang="zh-CN" altLang="en-US" sz="1475" b="1" dirty="0">
              <a:solidFill>
                <a:srgbClr val="000099"/>
              </a:solidFill>
              <a:ea typeface="黑体" pitchFamily="2" charset="-122"/>
            </a:endParaRPr>
          </a:p>
        </p:txBody>
      </p:sp>
      <p:sp>
        <p:nvSpPr>
          <p:cNvPr id="502801" name="Rectangle 17"/>
          <p:cNvSpPr>
            <a:spLocks noChangeArrowheads="1"/>
          </p:cNvSpPr>
          <p:nvPr/>
        </p:nvSpPr>
        <p:spPr bwMode="auto">
          <a:xfrm>
            <a:off x="4283275" y="2792407"/>
            <a:ext cx="769937" cy="31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527" tIns="41031" rIns="83527" bIns="41031">
            <a:spAutoFit/>
          </a:bodyPr>
          <a:lstStyle/>
          <a:p>
            <a:pPr defTabSz="702945" eaLnBrk="0" hangingPunct="0"/>
            <a:r>
              <a:rPr kumimoji="1" lang="zh-CN" altLang="en-US" sz="1475" b="1">
                <a:solidFill>
                  <a:srgbClr val="000099"/>
                </a:solidFill>
                <a:ea typeface="黑体" pitchFamily="2" charset="-122"/>
              </a:rPr>
              <a:t>序   号</a:t>
            </a:r>
            <a:endParaRPr kumimoji="1" lang="zh-CN" altLang="en-US" sz="1475" b="1">
              <a:solidFill>
                <a:srgbClr val="000099"/>
              </a:solidFill>
              <a:ea typeface="黑体" pitchFamily="2" charset="-122"/>
            </a:endParaRPr>
          </a:p>
        </p:txBody>
      </p:sp>
      <p:sp>
        <p:nvSpPr>
          <p:cNvPr id="502802" name="Line 18"/>
          <p:cNvSpPr>
            <a:spLocks noChangeShapeType="1"/>
          </p:cNvSpPr>
          <p:nvPr/>
        </p:nvSpPr>
        <p:spPr bwMode="auto">
          <a:xfrm>
            <a:off x="4681737" y="3582250"/>
            <a:ext cx="0" cy="84552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03" name="Rectangle 19"/>
          <p:cNvSpPr>
            <a:spLocks noChangeArrowheads="1"/>
          </p:cNvSpPr>
          <p:nvPr/>
        </p:nvSpPr>
        <p:spPr bwMode="auto">
          <a:xfrm>
            <a:off x="5597726" y="4089273"/>
            <a:ext cx="1321245" cy="31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2945" eaLnBrk="0" hangingPunct="0"/>
            <a:r>
              <a:rPr kumimoji="1" lang="zh-CN" altLang="en-US" sz="1475" b="1">
                <a:solidFill>
                  <a:srgbClr val="000099"/>
                </a:solidFill>
                <a:ea typeface="黑体" pitchFamily="2" charset="-122"/>
              </a:rPr>
              <a:t>紧   急   指   针</a:t>
            </a:r>
            <a:endParaRPr kumimoji="1" lang="zh-CN" altLang="en-US" sz="1475" b="1">
              <a:solidFill>
                <a:srgbClr val="000099"/>
              </a:solidFill>
              <a:ea typeface="黑体" pitchFamily="2" charset="-122"/>
            </a:endParaRPr>
          </a:p>
        </p:txBody>
      </p:sp>
      <p:sp>
        <p:nvSpPr>
          <p:cNvPr id="502804" name="Rectangle 20"/>
          <p:cNvSpPr>
            <a:spLocks noChangeArrowheads="1"/>
          </p:cNvSpPr>
          <p:nvPr/>
        </p:nvSpPr>
        <p:spPr bwMode="auto">
          <a:xfrm>
            <a:off x="5996187" y="3645261"/>
            <a:ext cx="680044" cy="31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2945" eaLnBrk="0" hangingPunct="0"/>
            <a:r>
              <a:rPr kumimoji="1" lang="zh-CN" altLang="en-US" sz="1475" b="1">
                <a:solidFill>
                  <a:srgbClr val="000099"/>
                </a:solidFill>
                <a:ea typeface="黑体" pitchFamily="2" charset="-122"/>
              </a:rPr>
              <a:t>窗   口</a:t>
            </a:r>
            <a:endParaRPr kumimoji="1" lang="zh-CN" altLang="en-US" sz="1475" b="1">
              <a:solidFill>
                <a:srgbClr val="000099"/>
              </a:solidFill>
              <a:ea typeface="黑体" pitchFamily="2" charset="-122"/>
            </a:endParaRPr>
          </a:p>
        </p:txBody>
      </p:sp>
      <p:sp>
        <p:nvSpPr>
          <p:cNvPr id="502805" name="Rectangle 21"/>
          <p:cNvSpPr>
            <a:spLocks noChangeArrowheads="1"/>
          </p:cNvSpPr>
          <p:nvPr/>
        </p:nvSpPr>
        <p:spPr bwMode="auto">
          <a:xfrm>
            <a:off x="4065787" y="3239350"/>
            <a:ext cx="1296988" cy="31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527" tIns="41031" rIns="83527" bIns="41031">
            <a:spAutoFit/>
          </a:bodyPr>
          <a:lstStyle/>
          <a:p>
            <a:pPr defTabSz="702945" eaLnBrk="0" hangingPunct="0"/>
            <a:r>
              <a:rPr kumimoji="1" lang="zh-CN" altLang="en-US" sz="1475" b="1">
                <a:solidFill>
                  <a:srgbClr val="000099"/>
                </a:solidFill>
                <a:ea typeface="黑体" pitchFamily="2" charset="-122"/>
              </a:rPr>
              <a:t>确    认    号</a:t>
            </a:r>
            <a:endParaRPr kumimoji="1" lang="zh-CN" altLang="en-US" sz="1475" b="1">
              <a:solidFill>
                <a:srgbClr val="000099"/>
              </a:solidFill>
              <a:ea typeface="黑体" pitchFamily="2" charset="-122"/>
            </a:endParaRPr>
          </a:p>
        </p:txBody>
      </p:sp>
      <p:sp>
        <p:nvSpPr>
          <p:cNvPr id="502806" name="Line 22"/>
          <p:cNvSpPr>
            <a:spLocks noChangeShapeType="1"/>
          </p:cNvSpPr>
          <p:nvPr/>
        </p:nvSpPr>
        <p:spPr bwMode="auto">
          <a:xfrm>
            <a:off x="2117925" y="3582249"/>
            <a:ext cx="0" cy="42789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07" name="Line 23"/>
          <p:cNvSpPr>
            <a:spLocks noChangeShapeType="1"/>
          </p:cNvSpPr>
          <p:nvPr/>
        </p:nvSpPr>
        <p:spPr bwMode="auto">
          <a:xfrm>
            <a:off x="3826074" y="3577852"/>
            <a:ext cx="0" cy="42203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08" name="Line 24"/>
          <p:cNvSpPr>
            <a:spLocks noChangeShapeType="1"/>
          </p:cNvSpPr>
          <p:nvPr/>
        </p:nvSpPr>
        <p:spPr bwMode="auto">
          <a:xfrm>
            <a:off x="3387925" y="3582249"/>
            <a:ext cx="0" cy="42789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09" name="Line 25"/>
          <p:cNvSpPr>
            <a:spLocks noChangeShapeType="1"/>
          </p:cNvSpPr>
          <p:nvPr/>
        </p:nvSpPr>
        <p:spPr bwMode="auto">
          <a:xfrm>
            <a:off x="3605412" y="3582249"/>
            <a:ext cx="0" cy="4205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10" name="Line 26"/>
          <p:cNvSpPr>
            <a:spLocks noChangeShapeType="1"/>
          </p:cNvSpPr>
          <p:nvPr/>
        </p:nvSpPr>
        <p:spPr bwMode="auto">
          <a:xfrm>
            <a:off x="4251525" y="3582249"/>
            <a:ext cx="0" cy="4205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11" name="Line 27"/>
          <p:cNvSpPr>
            <a:spLocks noChangeShapeType="1"/>
          </p:cNvSpPr>
          <p:nvPr/>
        </p:nvSpPr>
        <p:spPr bwMode="auto">
          <a:xfrm>
            <a:off x="4038799" y="3582249"/>
            <a:ext cx="0" cy="4205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12" name="Line 28"/>
          <p:cNvSpPr>
            <a:spLocks noChangeShapeType="1"/>
          </p:cNvSpPr>
          <p:nvPr/>
        </p:nvSpPr>
        <p:spPr bwMode="auto">
          <a:xfrm>
            <a:off x="4469011" y="3582249"/>
            <a:ext cx="0" cy="4205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13" name="Rectangle 29"/>
          <p:cNvSpPr>
            <a:spLocks noChangeArrowheads="1"/>
          </p:cNvSpPr>
          <p:nvPr/>
        </p:nvSpPr>
        <p:spPr bwMode="auto">
          <a:xfrm>
            <a:off x="2384625" y="3654053"/>
            <a:ext cx="680044" cy="31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2945" eaLnBrk="0" hangingPunct="0"/>
            <a:r>
              <a:rPr kumimoji="1" lang="zh-CN" altLang="en-US" sz="1475" b="1">
                <a:solidFill>
                  <a:srgbClr val="000099"/>
                </a:solidFill>
                <a:ea typeface="黑体" pitchFamily="2" charset="-122"/>
              </a:rPr>
              <a:t>保   留</a:t>
            </a:r>
            <a:endParaRPr kumimoji="1" lang="zh-CN" altLang="en-US" sz="1475" b="1">
              <a:solidFill>
                <a:srgbClr val="000099"/>
              </a:solidFill>
              <a:ea typeface="黑体" pitchFamily="2" charset="-122"/>
            </a:endParaRPr>
          </a:p>
        </p:txBody>
      </p:sp>
      <p:sp>
        <p:nvSpPr>
          <p:cNvPr id="502814" name="Rectangle 30"/>
          <p:cNvSpPr>
            <a:spLocks noChangeArrowheads="1"/>
          </p:cNvSpPr>
          <p:nvPr/>
        </p:nvSpPr>
        <p:spPr bwMode="auto">
          <a:xfrm>
            <a:off x="4458038" y="3593973"/>
            <a:ext cx="261661" cy="472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algn="ctr" defTabSz="702945" eaLnBrk="0" hangingPunct="0">
              <a:lnSpc>
                <a:spcPct val="75000"/>
              </a:lnSpc>
            </a:pPr>
            <a:r>
              <a:rPr kumimoji="1" lang="en-US" altLang="zh-CN" sz="1110" b="1">
                <a:solidFill>
                  <a:srgbClr val="000099"/>
                </a:solidFill>
                <a:ea typeface="黑体" pitchFamily="2" charset="-122"/>
              </a:rPr>
              <a:t>F</a:t>
            </a:r>
            <a:endParaRPr kumimoji="1" lang="en-US" altLang="zh-CN" sz="1110" b="1">
              <a:solidFill>
                <a:srgbClr val="000099"/>
              </a:solidFill>
              <a:ea typeface="黑体" pitchFamily="2" charset="-122"/>
            </a:endParaRPr>
          </a:p>
          <a:p>
            <a:pPr algn="ctr" defTabSz="702945" eaLnBrk="0" hangingPunct="0">
              <a:lnSpc>
                <a:spcPct val="75000"/>
              </a:lnSpc>
            </a:pPr>
            <a:r>
              <a:rPr kumimoji="1" lang="en-US" altLang="zh-CN" sz="1110" b="1">
                <a:solidFill>
                  <a:srgbClr val="000099"/>
                </a:solidFill>
                <a:ea typeface="黑体" pitchFamily="2" charset="-122"/>
              </a:rPr>
              <a:t>I</a:t>
            </a:r>
            <a:endParaRPr kumimoji="1" lang="en-US" altLang="zh-CN" sz="1110" b="1">
              <a:solidFill>
                <a:srgbClr val="000099"/>
              </a:solidFill>
              <a:ea typeface="黑体" pitchFamily="2" charset="-122"/>
            </a:endParaRPr>
          </a:p>
          <a:p>
            <a:pPr algn="ctr" defTabSz="702945" eaLnBrk="0" hangingPunct="0">
              <a:lnSpc>
                <a:spcPct val="75000"/>
              </a:lnSpc>
            </a:pPr>
            <a:r>
              <a:rPr kumimoji="1" lang="en-US" altLang="zh-CN" sz="1110" b="1">
                <a:solidFill>
                  <a:srgbClr val="000099"/>
                </a:solidFill>
                <a:ea typeface="黑体" pitchFamily="2" charset="-122"/>
              </a:rPr>
              <a:t>N</a:t>
            </a:r>
            <a:endParaRPr kumimoji="1" lang="en-US" altLang="zh-CN" sz="1110" b="1">
              <a:solidFill>
                <a:srgbClr val="000099"/>
              </a:solidFill>
              <a:ea typeface="黑体" pitchFamily="2" charset="-122"/>
            </a:endParaRPr>
          </a:p>
        </p:txBody>
      </p:sp>
      <p:sp>
        <p:nvSpPr>
          <p:cNvPr id="502815" name="Line 31"/>
          <p:cNvSpPr>
            <a:spLocks noChangeShapeType="1"/>
          </p:cNvSpPr>
          <p:nvPr/>
        </p:nvSpPr>
        <p:spPr bwMode="auto">
          <a:xfrm>
            <a:off x="1281312" y="1706923"/>
            <a:ext cx="6794500"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16" name="Rectangle 32"/>
          <p:cNvSpPr>
            <a:spLocks noChangeArrowheads="1"/>
          </p:cNvSpPr>
          <p:nvPr/>
        </p:nvSpPr>
        <p:spPr bwMode="auto">
          <a:xfrm>
            <a:off x="4623977" y="1558921"/>
            <a:ext cx="644778" cy="33863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2945" eaLnBrk="0" hangingPunct="0"/>
            <a:r>
              <a:rPr kumimoji="1" lang="en-US" altLang="zh-CN" sz="1660" b="1" dirty="0">
                <a:solidFill>
                  <a:srgbClr val="000099"/>
                </a:solidFill>
                <a:ea typeface="黑体" pitchFamily="2" charset="-122"/>
              </a:rPr>
              <a:t>32 </a:t>
            </a:r>
            <a:r>
              <a:rPr kumimoji="1" lang="zh-CN" altLang="en-US" sz="1660" b="1" dirty="0">
                <a:solidFill>
                  <a:srgbClr val="000099"/>
                </a:solidFill>
                <a:ea typeface="黑体" pitchFamily="2" charset="-122"/>
              </a:rPr>
              <a:t>位</a:t>
            </a:r>
            <a:endParaRPr kumimoji="1" lang="zh-CN" altLang="en-US" sz="1660" b="1" dirty="0">
              <a:solidFill>
                <a:srgbClr val="000099"/>
              </a:solidFill>
              <a:ea typeface="黑体" pitchFamily="2" charset="-122"/>
            </a:endParaRPr>
          </a:p>
        </p:txBody>
      </p:sp>
      <p:sp>
        <p:nvSpPr>
          <p:cNvPr id="502821" name="Line 37"/>
          <p:cNvSpPr>
            <a:spLocks noChangeShapeType="1"/>
          </p:cNvSpPr>
          <p:nvPr/>
        </p:nvSpPr>
        <p:spPr bwMode="auto">
          <a:xfrm>
            <a:off x="1267025" y="2188668"/>
            <a:ext cx="680085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22" name="Line 38"/>
          <p:cNvSpPr>
            <a:spLocks noChangeShapeType="1"/>
          </p:cNvSpPr>
          <p:nvPr/>
        </p:nvSpPr>
        <p:spPr bwMode="auto">
          <a:xfrm>
            <a:off x="1267025" y="2065576"/>
            <a:ext cx="0" cy="12309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23" name="Line 39"/>
          <p:cNvSpPr>
            <a:spLocks noChangeShapeType="1"/>
          </p:cNvSpPr>
          <p:nvPr/>
        </p:nvSpPr>
        <p:spPr bwMode="auto">
          <a:xfrm>
            <a:off x="1479750"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24" name="Line 40"/>
          <p:cNvSpPr>
            <a:spLocks noChangeShapeType="1"/>
          </p:cNvSpPr>
          <p:nvPr/>
        </p:nvSpPr>
        <p:spPr bwMode="auto">
          <a:xfrm>
            <a:off x="1692474"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25" name="Line 41"/>
          <p:cNvSpPr>
            <a:spLocks noChangeShapeType="1"/>
          </p:cNvSpPr>
          <p:nvPr/>
        </p:nvSpPr>
        <p:spPr bwMode="auto">
          <a:xfrm>
            <a:off x="1905199"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26" name="Line 42"/>
          <p:cNvSpPr>
            <a:spLocks noChangeShapeType="1"/>
          </p:cNvSpPr>
          <p:nvPr/>
        </p:nvSpPr>
        <p:spPr bwMode="auto">
          <a:xfrm>
            <a:off x="2117925"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27" name="Line 43"/>
          <p:cNvSpPr>
            <a:spLocks noChangeShapeType="1"/>
          </p:cNvSpPr>
          <p:nvPr/>
        </p:nvSpPr>
        <p:spPr bwMode="auto">
          <a:xfrm>
            <a:off x="2330650"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28" name="Line 44"/>
          <p:cNvSpPr>
            <a:spLocks noChangeShapeType="1"/>
          </p:cNvSpPr>
          <p:nvPr/>
        </p:nvSpPr>
        <p:spPr bwMode="auto">
          <a:xfrm>
            <a:off x="2541786"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29" name="Line 45"/>
          <p:cNvSpPr>
            <a:spLocks noChangeShapeType="1"/>
          </p:cNvSpPr>
          <p:nvPr/>
        </p:nvSpPr>
        <p:spPr bwMode="auto">
          <a:xfrm>
            <a:off x="2754511"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30" name="Line 46"/>
          <p:cNvSpPr>
            <a:spLocks noChangeShapeType="1"/>
          </p:cNvSpPr>
          <p:nvPr/>
        </p:nvSpPr>
        <p:spPr bwMode="auto">
          <a:xfrm>
            <a:off x="2967237" y="2065576"/>
            <a:ext cx="0" cy="12309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31" name="Line 47"/>
          <p:cNvSpPr>
            <a:spLocks noChangeShapeType="1"/>
          </p:cNvSpPr>
          <p:nvPr/>
        </p:nvSpPr>
        <p:spPr bwMode="auto">
          <a:xfrm>
            <a:off x="3179962"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32" name="Line 48"/>
          <p:cNvSpPr>
            <a:spLocks noChangeShapeType="1"/>
          </p:cNvSpPr>
          <p:nvPr/>
        </p:nvSpPr>
        <p:spPr bwMode="auto">
          <a:xfrm>
            <a:off x="3392687"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33" name="Line 49"/>
          <p:cNvSpPr>
            <a:spLocks noChangeShapeType="1"/>
          </p:cNvSpPr>
          <p:nvPr/>
        </p:nvSpPr>
        <p:spPr bwMode="auto">
          <a:xfrm>
            <a:off x="3605412"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34" name="Line 50"/>
          <p:cNvSpPr>
            <a:spLocks noChangeShapeType="1"/>
          </p:cNvSpPr>
          <p:nvPr/>
        </p:nvSpPr>
        <p:spPr bwMode="auto">
          <a:xfrm>
            <a:off x="3818137"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35" name="Line 51"/>
          <p:cNvSpPr>
            <a:spLocks noChangeShapeType="1"/>
          </p:cNvSpPr>
          <p:nvPr/>
        </p:nvSpPr>
        <p:spPr bwMode="auto">
          <a:xfrm>
            <a:off x="4030862"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36" name="Line 52"/>
          <p:cNvSpPr>
            <a:spLocks noChangeShapeType="1"/>
          </p:cNvSpPr>
          <p:nvPr/>
        </p:nvSpPr>
        <p:spPr bwMode="auto">
          <a:xfrm>
            <a:off x="4242000"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37" name="Line 53"/>
          <p:cNvSpPr>
            <a:spLocks noChangeShapeType="1"/>
          </p:cNvSpPr>
          <p:nvPr/>
        </p:nvSpPr>
        <p:spPr bwMode="auto">
          <a:xfrm>
            <a:off x="4454725"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38" name="Line 54"/>
          <p:cNvSpPr>
            <a:spLocks noChangeShapeType="1"/>
          </p:cNvSpPr>
          <p:nvPr/>
        </p:nvSpPr>
        <p:spPr bwMode="auto">
          <a:xfrm>
            <a:off x="4667450" y="2065576"/>
            <a:ext cx="0" cy="12309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39" name="Line 55"/>
          <p:cNvSpPr>
            <a:spLocks noChangeShapeType="1"/>
          </p:cNvSpPr>
          <p:nvPr/>
        </p:nvSpPr>
        <p:spPr bwMode="auto">
          <a:xfrm>
            <a:off x="4880175"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40" name="Line 56"/>
          <p:cNvSpPr>
            <a:spLocks noChangeShapeType="1"/>
          </p:cNvSpPr>
          <p:nvPr/>
        </p:nvSpPr>
        <p:spPr bwMode="auto">
          <a:xfrm>
            <a:off x="5092900"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41" name="Line 57"/>
          <p:cNvSpPr>
            <a:spLocks noChangeShapeType="1"/>
          </p:cNvSpPr>
          <p:nvPr/>
        </p:nvSpPr>
        <p:spPr bwMode="auto">
          <a:xfrm>
            <a:off x="5305625"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42" name="Line 58"/>
          <p:cNvSpPr>
            <a:spLocks noChangeShapeType="1"/>
          </p:cNvSpPr>
          <p:nvPr/>
        </p:nvSpPr>
        <p:spPr bwMode="auto">
          <a:xfrm>
            <a:off x="5518350"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43" name="Line 59"/>
          <p:cNvSpPr>
            <a:spLocks noChangeShapeType="1"/>
          </p:cNvSpPr>
          <p:nvPr/>
        </p:nvSpPr>
        <p:spPr bwMode="auto">
          <a:xfrm>
            <a:off x="5731074"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44" name="Line 60"/>
          <p:cNvSpPr>
            <a:spLocks noChangeShapeType="1"/>
          </p:cNvSpPr>
          <p:nvPr/>
        </p:nvSpPr>
        <p:spPr bwMode="auto">
          <a:xfrm>
            <a:off x="5942212"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45" name="Line 61"/>
          <p:cNvSpPr>
            <a:spLocks noChangeShapeType="1"/>
          </p:cNvSpPr>
          <p:nvPr/>
        </p:nvSpPr>
        <p:spPr bwMode="auto">
          <a:xfrm>
            <a:off x="6154937"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46" name="Line 62"/>
          <p:cNvSpPr>
            <a:spLocks noChangeShapeType="1"/>
          </p:cNvSpPr>
          <p:nvPr/>
        </p:nvSpPr>
        <p:spPr bwMode="auto">
          <a:xfrm>
            <a:off x="6367662" y="2065576"/>
            <a:ext cx="0" cy="12309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47" name="Line 63"/>
          <p:cNvSpPr>
            <a:spLocks noChangeShapeType="1"/>
          </p:cNvSpPr>
          <p:nvPr/>
        </p:nvSpPr>
        <p:spPr bwMode="auto">
          <a:xfrm>
            <a:off x="6580386"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48" name="Line 64"/>
          <p:cNvSpPr>
            <a:spLocks noChangeShapeType="1"/>
          </p:cNvSpPr>
          <p:nvPr/>
        </p:nvSpPr>
        <p:spPr bwMode="auto">
          <a:xfrm>
            <a:off x="6793111"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49" name="Line 65"/>
          <p:cNvSpPr>
            <a:spLocks noChangeShapeType="1"/>
          </p:cNvSpPr>
          <p:nvPr/>
        </p:nvSpPr>
        <p:spPr bwMode="auto">
          <a:xfrm>
            <a:off x="7005837"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50" name="Line 66"/>
          <p:cNvSpPr>
            <a:spLocks noChangeShapeType="1"/>
          </p:cNvSpPr>
          <p:nvPr/>
        </p:nvSpPr>
        <p:spPr bwMode="auto">
          <a:xfrm>
            <a:off x="7218562"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51" name="Line 67"/>
          <p:cNvSpPr>
            <a:spLocks noChangeShapeType="1"/>
          </p:cNvSpPr>
          <p:nvPr/>
        </p:nvSpPr>
        <p:spPr bwMode="auto">
          <a:xfrm>
            <a:off x="7431287"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52" name="Line 68"/>
          <p:cNvSpPr>
            <a:spLocks noChangeShapeType="1"/>
          </p:cNvSpPr>
          <p:nvPr/>
        </p:nvSpPr>
        <p:spPr bwMode="auto">
          <a:xfrm>
            <a:off x="7642425"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53" name="Line 69"/>
          <p:cNvSpPr>
            <a:spLocks noChangeShapeType="1"/>
          </p:cNvSpPr>
          <p:nvPr/>
        </p:nvSpPr>
        <p:spPr bwMode="auto">
          <a:xfrm>
            <a:off x="7855150" y="2004031"/>
            <a:ext cx="0" cy="184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54" name="Line 70"/>
          <p:cNvSpPr>
            <a:spLocks noChangeShapeType="1"/>
          </p:cNvSpPr>
          <p:nvPr/>
        </p:nvSpPr>
        <p:spPr bwMode="auto">
          <a:xfrm>
            <a:off x="8067875" y="2065576"/>
            <a:ext cx="0" cy="12309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55" name="Rectangle 71"/>
          <p:cNvSpPr>
            <a:spLocks noChangeArrowheads="1"/>
          </p:cNvSpPr>
          <p:nvPr/>
        </p:nvSpPr>
        <p:spPr bwMode="auto">
          <a:xfrm>
            <a:off x="1408312" y="1942485"/>
            <a:ext cx="1417638" cy="1846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56" name="Rectangle 72"/>
          <p:cNvSpPr>
            <a:spLocks noChangeArrowheads="1"/>
          </p:cNvSpPr>
          <p:nvPr/>
        </p:nvSpPr>
        <p:spPr bwMode="auto">
          <a:xfrm>
            <a:off x="3108526" y="1942485"/>
            <a:ext cx="1417637" cy="1846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57" name="Rectangle 73"/>
          <p:cNvSpPr>
            <a:spLocks noChangeArrowheads="1"/>
          </p:cNvSpPr>
          <p:nvPr/>
        </p:nvSpPr>
        <p:spPr bwMode="auto">
          <a:xfrm>
            <a:off x="4808738" y="1942485"/>
            <a:ext cx="1417638" cy="1846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58" name="Rectangle 74"/>
          <p:cNvSpPr>
            <a:spLocks noChangeArrowheads="1"/>
          </p:cNvSpPr>
          <p:nvPr/>
        </p:nvSpPr>
        <p:spPr bwMode="auto">
          <a:xfrm>
            <a:off x="6508951" y="1942485"/>
            <a:ext cx="1417637" cy="1846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60" name="Rectangle 76"/>
          <p:cNvSpPr>
            <a:spLocks noChangeArrowheads="1"/>
          </p:cNvSpPr>
          <p:nvPr/>
        </p:nvSpPr>
        <p:spPr bwMode="auto">
          <a:xfrm>
            <a:off x="4242000" y="3593973"/>
            <a:ext cx="261660" cy="472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2945" eaLnBrk="0" hangingPunct="0">
              <a:lnSpc>
                <a:spcPct val="75000"/>
              </a:lnSpc>
            </a:pPr>
            <a:r>
              <a:rPr kumimoji="1" lang="en-US" altLang="zh-CN" sz="1110" b="1">
                <a:solidFill>
                  <a:srgbClr val="000099"/>
                </a:solidFill>
                <a:ea typeface="黑体" pitchFamily="2" charset="-122"/>
              </a:rPr>
              <a:t>S</a:t>
            </a:r>
            <a:endParaRPr kumimoji="1" lang="en-US" altLang="zh-CN" sz="1110" b="1">
              <a:solidFill>
                <a:srgbClr val="000099"/>
              </a:solidFill>
              <a:ea typeface="黑体" pitchFamily="2" charset="-122"/>
            </a:endParaRPr>
          </a:p>
          <a:p>
            <a:pPr defTabSz="702945" eaLnBrk="0" hangingPunct="0">
              <a:lnSpc>
                <a:spcPct val="75000"/>
              </a:lnSpc>
            </a:pPr>
            <a:r>
              <a:rPr kumimoji="1" lang="en-US" altLang="zh-CN" sz="1110" b="1">
                <a:solidFill>
                  <a:srgbClr val="000099"/>
                </a:solidFill>
                <a:ea typeface="黑体" pitchFamily="2" charset="-122"/>
              </a:rPr>
              <a:t>Y</a:t>
            </a:r>
            <a:endParaRPr kumimoji="1" lang="en-US" altLang="zh-CN" sz="1110" b="1">
              <a:solidFill>
                <a:srgbClr val="000099"/>
              </a:solidFill>
              <a:ea typeface="黑体" pitchFamily="2" charset="-122"/>
            </a:endParaRPr>
          </a:p>
          <a:p>
            <a:pPr defTabSz="702945" eaLnBrk="0" hangingPunct="0">
              <a:lnSpc>
                <a:spcPct val="75000"/>
              </a:lnSpc>
            </a:pPr>
            <a:r>
              <a:rPr kumimoji="1" lang="en-US" altLang="zh-CN" sz="1110" b="1">
                <a:solidFill>
                  <a:srgbClr val="000099"/>
                </a:solidFill>
                <a:ea typeface="黑体" pitchFamily="2" charset="-122"/>
              </a:rPr>
              <a:t>N</a:t>
            </a:r>
            <a:endParaRPr kumimoji="1" lang="en-US" altLang="zh-CN" sz="1110" b="1">
              <a:solidFill>
                <a:srgbClr val="000099"/>
              </a:solidFill>
              <a:ea typeface="黑体" pitchFamily="2" charset="-122"/>
            </a:endParaRPr>
          </a:p>
        </p:txBody>
      </p:sp>
      <p:sp>
        <p:nvSpPr>
          <p:cNvPr id="502861" name="Rectangle 77"/>
          <p:cNvSpPr>
            <a:spLocks noChangeArrowheads="1"/>
          </p:cNvSpPr>
          <p:nvPr/>
        </p:nvSpPr>
        <p:spPr bwMode="auto">
          <a:xfrm>
            <a:off x="4030863" y="3593973"/>
            <a:ext cx="248836" cy="472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2945" eaLnBrk="0" hangingPunct="0">
              <a:lnSpc>
                <a:spcPct val="75000"/>
              </a:lnSpc>
            </a:pPr>
            <a:r>
              <a:rPr kumimoji="1" lang="en-US" altLang="zh-CN" sz="1110" b="1">
                <a:solidFill>
                  <a:srgbClr val="000099"/>
                </a:solidFill>
                <a:ea typeface="黑体" pitchFamily="2" charset="-122"/>
              </a:rPr>
              <a:t>R</a:t>
            </a:r>
            <a:endParaRPr kumimoji="1" lang="en-US" altLang="zh-CN" sz="1110" b="1">
              <a:solidFill>
                <a:srgbClr val="000099"/>
              </a:solidFill>
              <a:ea typeface="黑体" pitchFamily="2" charset="-122"/>
            </a:endParaRPr>
          </a:p>
          <a:p>
            <a:pPr defTabSz="702945" eaLnBrk="0" hangingPunct="0">
              <a:lnSpc>
                <a:spcPct val="75000"/>
              </a:lnSpc>
            </a:pPr>
            <a:r>
              <a:rPr kumimoji="1" lang="en-US" altLang="zh-CN" sz="1110" b="1">
                <a:solidFill>
                  <a:srgbClr val="000099"/>
                </a:solidFill>
                <a:ea typeface="黑体" pitchFamily="2" charset="-122"/>
              </a:rPr>
              <a:t>S</a:t>
            </a:r>
            <a:endParaRPr kumimoji="1" lang="en-US" altLang="zh-CN" sz="1110" b="1">
              <a:solidFill>
                <a:srgbClr val="000099"/>
              </a:solidFill>
              <a:ea typeface="黑体" pitchFamily="2" charset="-122"/>
            </a:endParaRPr>
          </a:p>
          <a:p>
            <a:pPr defTabSz="702945" eaLnBrk="0" hangingPunct="0">
              <a:lnSpc>
                <a:spcPct val="75000"/>
              </a:lnSpc>
            </a:pPr>
            <a:r>
              <a:rPr kumimoji="1" lang="en-US" altLang="zh-CN" sz="1110" b="1">
                <a:solidFill>
                  <a:srgbClr val="000099"/>
                </a:solidFill>
                <a:ea typeface="黑体" pitchFamily="2" charset="-122"/>
              </a:rPr>
              <a:t>T</a:t>
            </a:r>
            <a:endParaRPr kumimoji="1" lang="en-US" altLang="zh-CN" sz="1110" b="1">
              <a:solidFill>
                <a:srgbClr val="000099"/>
              </a:solidFill>
              <a:ea typeface="黑体" pitchFamily="2" charset="-122"/>
            </a:endParaRPr>
          </a:p>
        </p:txBody>
      </p:sp>
      <p:sp>
        <p:nvSpPr>
          <p:cNvPr id="502862" name="Rectangle 78"/>
          <p:cNvSpPr>
            <a:spLocks noChangeArrowheads="1"/>
          </p:cNvSpPr>
          <p:nvPr/>
        </p:nvSpPr>
        <p:spPr bwMode="auto">
          <a:xfrm>
            <a:off x="3803849" y="3593973"/>
            <a:ext cx="258454" cy="472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2945" eaLnBrk="0" hangingPunct="0">
              <a:lnSpc>
                <a:spcPct val="75000"/>
              </a:lnSpc>
            </a:pPr>
            <a:r>
              <a:rPr kumimoji="1" lang="en-US" altLang="zh-CN" sz="1110" b="1">
                <a:solidFill>
                  <a:srgbClr val="000099"/>
                </a:solidFill>
                <a:ea typeface="黑体" pitchFamily="2" charset="-122"/>
              </a:rPr>
              <a:t>P</a:t>
            </a:r>
            <a:endParaRPr kumimoji="1" lang="en-US" altLang="zh-CN" sz="1110" b="1">
              <a:solidFill>
                <a:srgbClr val="000099"/>
              </a:solidFill>
              <a:ea typeface="黑体" pitchFamily="2" charset="-122"/>
            </a:endParaRPr>
          </a:p>
          <a:p>
            <a:pPr defTabSz="702945" eaLnBrk="0" hangingPunct="0">
              <a:lnSpc>
                <a:spcPct val="75000"/>
              </a:lnSpc>
            </a:pPr>
            <a:r>
              <a:rPr kumimoji="1" lang="en-US" altLang="zh-CN" sz="1110" b="1">
                <a:solidFill>
                  <a:srgbClr val="000099"/>
                </a:solidFill>
                <a:ea typeface="黑体" pitchFamily="2" charset="-122"/>
              </a:rPr>
              <a:t>S</a:t>
            </a:r>
            <a:endParaRPr kumimoji="1" lang="en-US" altLang="zh-CN" sz="1110" b="1">
              <a:solidFill>
                <a:srgbClr val="000099"/>
              </a:solidFill>
              <a:ea typeface="黑体" pitchFamily="2" charset="-122"/>
            </a:endParaRPr>
          </a:p>
          <a:p>
            <a:pPr defTabSz="702945" eaLnBrk="0" hangingPunct="0">
              <a:lnSpc>
                <a:spcPct val="75000"/>
              </a:lnSpc>
            </a:pPr>
            <a:r>
              <a:rPr kumimoji="1" lang="en-US" altLang="zh-CN" sz="1110" b="1">
                <a:solidFill>
                  <a:srgbClr val="000099"/>
                </a:solidFill>
                <a:ea typeface="黑体" pitchFamily="2" charset="-122"/>
              </a:rPr>
              <a:t>H</a:t>
            </a:r>
            <a:endParaRPr kumimoji="1" lang="en-US" altLang="zh-CN" sz="1110" b="1">
              <a:solidFill>
                <a:srgbClr val="000099"/>
              </a:solidFill>
              <a:ea typeface="黑体" pitchFamily="2" charset="-122"/>
            </a:endParaRPr>
          </a:p>
        </p:txBody>
      </p:sp>
      <p:sp>
        <p:nvSpPr>
          <p:cNvPr id="502863" name="Rectangle 79"/>
          <p:cNvSpPr>
            <a:spLocks noChangeArrowheads="1"/>
          </p:cNvSpPr>
          <p:nvPr/>
        </p:nvSpPr>
        <p:spPr bwMode="auto">
          <a:xfrm>
            <a:off x="3591125" y="3593973"/>
            <a:ext cx="255248" cy="472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2945" eaLnBrk="0" hangingPunct="0">
              <a:lnSpc>
                <a:spcPct val="75000"/>
              </a:lnSpc>
            </a:pPr>
            <a:r>
              <a:rPr kumimoji="1" lang="en-US" altLang="zh-CN" sz="1110" b="1">
                <a:solidFill>
                  <a:srgbClr val="000099"/>
                </a:solidFill>
                <a:ea typeface="黑体" pitchFamily="2" charset="-122"/>
              </a:rPr>
              <a:t>A</a:t>
            </a:r>
            <a:endParaRPr kumimoji="1" lang="en-US" altLang="zh-CN" sz="1110" b="1">
              <a:solidFill>
                <a:srgbClr val="000099"/>
              </a:solidFill>
              <a:ea typeface="黑体" pitchFamily="2" charset="-122"/>
            </a:endParaRPr>
          </a:p>
          <a:p>
            <a:pPr defTabSz="702945" eaLnBrk="0" hangingPunct="0">
              <a:lnSpc>
                <a:spcPct val="75000"/>
              </a:lnSpc>
            </a:pPr>
            <a:r>
              <a:rPr kumimoji="1" lang="en-US" altLang="zh-CN" sz="1110" b="1">
                <a:solidFill>
                  <a:srgbClr val="000099"/>
                </a:solidFill>
                <a:ea typeface="黑体" pitchFamily="2" charset="-122"/>
              </a:rPr>
              <a:t>C</a:t>
            </a:r>
            <a:endParaRPr kumimoji="1" lang="en-US" altLang="zh-CN" sz="1110" b="1">
              <a:solidFill>
                <a:srgbClr val="000099"/>
              </a:solidFill>
              <a:ea typeface="黑体" pitchFamily="2" charset="-122"/>
            </a:endParaRPr>
          </a:p>
          <a:p>
            <a:pPr defTabSz="702945" eaLnBrk="0" hangingPunct="0">
              <a:lnSpc>
                <a:spcPct val="75000"/>
              </a:lnSpc>
            </a:pPr>
            <a:r>
              <a:rPr kumimoji="1" lang="en-US" altLang="zh-CN" sz="1110" b="1">
                <a:solidFill>
                  <a:srgbClr val="000099"/>
                </a:solidFill>
                <a:ea typeface="黑体" pitchFamily="2" charset="-122"/>
              </a:rPr>
              <a:t>K</a:t>
            </a:r>
            <a:endParaRPr kumimoji="1" lang="en-US" altLang="zh-CN" sz="1110" b="1">
              <a:solidFill>
                <a:srgbClr val="000099"/>
              </a:solidFill>
              <a:ea typeface="黑体" pitchFamily="2" charset="-122"/>
            </a:endParaRPr>
          </a:p>
        </p:txBody>
      </p:sp>
      <p:sp>
        <p:nvSpPr>
          <p:cNvPr id="502864" name="Rectangle 80"/>
          <p:cNvSpPr>
            <a:spLocks noChangeArrowheads="1"/>
          </p:cNvSpPr>
          <p:nvPr/>
        </p:nvSpPr>
        <p:spPr bwMode="auto">
          <a:xfrm>
            <a:off x="3359350" y="3593973"/>
            <a:ext cx="261660" cy="472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2945" eaLnBrk="0" hangingPunct="0">
              <a:lnSpc>
                <a:spcPct val="75000"/>
              </a:lnSpc>
            </a:pPr>
            <a:r>
              <a:rPr kumimoji="1" lang="en-US" altLang="zh-CN" sz="1110" b="1">
                <a:solidFill>
                  <a:srgbClr val="000099"/>
                </a:solidFill>
                <a:ea typeface="黑体" pitchFamily="2" charset="-122"/>
              </a:rPr>
              <a:t>U</a:t>
            </a:r>
            <a:endParaRPr kumimoji="1" lang="en-US" altLang="zh-CN" sz="1110" b="1">
              <a:solidFill>
                <a:srgbClr val="000099"/>
              </a:solidFill>
              <a:ea typeface="黑体" pitchFamily="2" charset="-122"/>
            </a:endParaRPr>
          </a:p>
          <a:p>
            <a:pPr defTabSz="702945" eaLnBrk="0" hangingPunct="0">
              <a:lnSpc>
                <a:spcPct val="75000"/>
              </a:lnSpc>
            </a:pPr>
            <a:r>
              <a:rPr kumimoji="1" lang="en-US" altLang="zh-CN" sz="1110" b="1">
                <a:solidFill>
                  <a:srgbClr val="000099"/>
                </a:solidFill>
                <a:ea typeface="黑体" pitchFamily="2" charset="-122"/>
              </a:rPr>
              <a:t>R</a:t>
            </a:r>
            <a:endParaRPr kumimoji="1" lang="en-US" altLang="zh-CN" sz="1110" b="1">
              <a:solidFill>
                <a:srgbClr val="000099"/>
              </a:solidFill>
              <a:ea typeface="黑体" pitchFamily="2" charset="-122"/>
            </a:endParaRPr>
          </a:p>
          <a:p>
            <a:pPr defTabSz="702945" eaLnBrk="0" hangingPunct="0">
              <a:lnSpc>
                <a:spcPct val="75000"/>
              </a:lnSpc>
            </a:pPr>
            <a:r>
              <a:rPr kumimoji="1" lang="en-US" altLang="zh-CN" sz="1110" b="1">
                <a:solidFill>
                  <a:srgbClr val="000099"/>
                </a:solidFill>
                <a:ea typeface="黑体" pitchFamily="2" charset="-122"/>
              </a:rPr>
              <a:t>G</a:t>
            </a:r>
            <a:endParaRPr kumimoji="1" lang="en-US" altLang="zh-CN" sz="1110" b="1">
              <a:solidFill>
                <a:srgbClr val="000099"/>
              </a:solidFill>
              <a:ea typeface="黑体" pitchFamily="2" charset="-122"/>
            </a:endParaRPr>
          </a:p>
        </p:txBody>
      </p:sp>
      <p:sp>
        <p:nvSpPr>
          <p:cNvPr id="502865" name="Rectangle 81"/>
          <p:cNvSpPr>
            <a:spLocks noChangeArrowheads="1"/>
          </p:cNvSpPr>
          <p:nvPr/>
        </p:nvSpPr>
        <p:spPr bwMode="auto">
          <a:xfrm>
            <a:off x="938413" y="1832581"/>
            <a:ext cx="5673397" cy="310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2945" eaLnBrk="0" hangingPunct="0"/>
            <a:r>
              <a:rPr kumimoji="1" lang="zh-CN" altLang="en-US" sz="1475" b="1">
                <a:solidFill>
                  <a:srgbClr val="000099"/>
                </a:solidFill>
                <a:ea typeface="黑体" pitchFamily="2" charset="-122"/>
              </a:rPr>
              <a:t>位  </a:t>
            </a:r>
            <a:r>
              <a:rPr kumimoji="1" lang="en-US" altLang="zh-CN" sz="1475" b="1">
                <a:solidFill>
                  <a:srgbClr val="000099"/>
                </a:solidFill>
                <a:ea typeface="黑体" pitchFamily="2" charset="-122"/>
              </a:rPr>
              <a:t>0                           8                           16                          24                       31</a:t>
            </a:r>
            <a:endParaRPr kumimoji="1" lang="en-US" altLang="zh-CN" sz="1475" b="1">
              <a:solidFill>
                <a:srgbClr val="000099"/>
              </a:solidFill>
              <a:ea typeface="黑体" pitchFamily="2" charset="-122"/>
            </a:endParaRPr>
          </a:p>
        </p:txBody>
      </p:sp>
      <p:sp>
        <p:nvSpPr>
          <p:cNvPr id="502866" name="Line 82"/>
          <p:cNvSpPr>
            <a:spLocks noChangeShapeType="1"/>
          </p:cNvSpPr>
          <p:nvPr/>
        </p:nvSpPr>
        <p:spPr bwMode="auto">
          <a:xfrm flipH="1">
            <a:off x="6366075" y="4443895"/>
            <a:ext cx="3175" cy="39711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0" b="1">
              <a:solidFill>
                <a:srgbClr val="000099"/>
              </a:solidFill>
              <a:ea typeface="黑体" pitchFamily="2" charset="-122"/>
            </a:endParaRPr>
          </a:p>
        </p:txBody>
      </p:sp>
      <p:sp>
        <p:nvSpPr>
          <p:cNvPr id="502889" name="Rectangle 105"/>
          <p:cNvSpPr>
            <a:spLocks noChangeArrowheads="1"/>
          </p:cNvSpPr>
          <p:nvPr/>
        </p:nvSpPr>
        <p:spPr bwMode="auto">
          <a:xfrm>
            <a:off x="3976887" y="5371096"/>
            <a:ext cx="4305300" cy="45573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67" name="Rectangle 83"/>
          <p:cNvSpPr>
            <a:spLocks noChangeArrowheads="1"/>
          </p:cNvSpPr>
          <p:nvPr/>
        </p:nvSpPr>
        <p:spPr bwMode="auto">
          <a:xfrm>
            <a:off x="6820100" y="4484927"/>
            <a:ext cx="822325" cy="31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527" tIns="41031" rIns="83527" bIns="41031">
            <a:spAutoFit/>
          </a:bodyPr>
          <a:lstStyle/>
          <a:p>
            <a:pPr defTabSz="702945" eaLnBrk="0" hangingPunct="0"/>
            <a:r>
              <a:rPr kumimoji="1" lang="zh-CN" altLang="en-US" sz="1475" b="1">
                <a:solidFill>
                  <a:srgbClr val="000099"/>
                </a:solidFill>
                <a:ea typeface="黑体" pitchFamily="2" charset="-122"/>
              </a:rPr>
              <a:t>填    充</a:t>
            </a:r>
            <a:endParaRPr kumimoji="1" lang="zh-CN" altLang="en-US" sz="1475" b="1">
              <a:solidFill>
                <a:srgbClr val="000099"/>
              </a:solidFill>
              <a:ea typeface="黑体" pitchFamily="2" charset="-122"/>
            </a:endParaRPr>
          </a:p>
        </p:txBody>
      </p:sp>
      <p:sp>
        <p:nvSpPr>
          <p:cNvPr id="502868" name="Rectangle 84"/>
          <p:cNvSpPr>
            <a:spLocks noChangeArrowheads="1"/>
          </p:cNvSpPr>
          <p:nvPr/>
        </p:nvSpPr>
        <p:spPr bwMode="auto">
          <a:xfrm>
            <a:off x="5362776" y="5422384"/>
            <a:ext cx="1534059" cy="36691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2945" eaLnBrk="0" hangingPunct="0"/>
            <a:r>
              <a:rPr kumimoji="1" lang="en-US" altLang="zh-CN" sz="1845" b="1">
                <a:solidFill>
                  <a:srgbClr val="000099"/>
                </a:solidFill>
                <a:ea typeface="黑体" pitchFamily="2" charset="-122"/>
              </a:rPr>
              <a:t>TCP </a:t>
            </a:r>
            <a:r>
              <a:rPr kumimoji="1" lang="zh-CN" altLang="en-US" sz="1845" b="1">
                <a:solidFill>
                  <a:srgbClr val="000099"/>
                </a:solidFill>
                <a:ea typeface="黑体" pitchFamily="2" charset="-122"/>
              </a:rPr>
              <a:t>数据部分</a:t>
            </a:r>
            <a:endParaRPr kumimoji="1" lang="zh-CN" altLang="en-US" sz="1845" b="1">
              <a:solidFill>
                <a:srgbClr val="000099"/>
              </a:solidFill>
              <a:ea typeface="黑体" pitchFamily="2" charset="-122"/>
            </a:endParaRPr>
          </a:p>
        </p:txBody>
      </p:sp>
      <p:sp>
        <p:nvSpPr>
          <p:cNvPr id="502869" name="Rectangle 85"/>
          <p:cNvSpPr>
            <a:spLocks noChangeArrowheads="1"/>
          </p:cNvSpPr>
          <p:nvPr/>
        </p:nvSpPr>
        <p:spPr bwMode="auto">
          <a:xfrm>
            <a:off x="2549726" y="5347650"/>
            <a:ext cx="1406525" cy="467458"/>
          </a:xfrm>
          <a:prstGeom prst="rect">
            <a:avLst/>
          </a:prstGeom>
          <a:solidFill>
            <a:srgbClr val="FFFF66"/>
          </a:solidFill>
          <a:ln>
            <a:noFill/>
          </a:ln>
          <a:effectLst/>
        </p:spPr>
        <p:txBody>
          <a:bodyPr wrap="none" anchor="ctr"/>
          <a:lstStyle/>
          <a:p>
            <a:endParaRPr lang="zh-CN" altLang="en-US" sz="1660" b="1">
              <a:solidFill>
                <a:srgbClr val="000099"/>
              </a:solidFill>
              <a:ea typeface="黑体" pitchFamily="2" charset="-122"/>
            </a:endParaRPr>
          </a:p>
        </p:txBody>
      </p:sp>
      <p:sp>
        <p:nvSpPr>
          <p:cNvPr id="502870" name="Rectangle 86"/>
          <p:cNvSpPr>
            <a:spLocks noChangeArrowheads="1"/>
          </p:cNvSpPr>
          <p:nvPr/>
        </p:nvSpPr>
        <p:spPr bwMode="auto">
          <a:xfrm>
            <a:off x="2549725" y="5347650"/>
            <a:ext cx="5757862" cy="467458"/>
          </a:xfrm>
          <a:prstGeom prst="rect">
            <a:avLst/>
          </a:prstGeom>
          <a:noFill/>
          <a:ln w="19050">
            <a:solidFill>
              <a:srgbClr val="33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71" name="Line 87"/>
          <p:cNvSpPr>
            <a:spLocks noChangeShapeType="1"/>
          </p:cNvSpPr>
          <p:nvPr/>
        </p:nvSpPr>
        <p:spPr bwMode="auto">
          <a:xfrm flipH="1">
            <a:off x="3956250" y="5357907"/>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0" b="1">
              <a:solidFill>
                <a:srgbClr val="000099"/>
              </a:solidFill>
              <a:ea typeface="黑体" pitchFamily="2" charset="-122"/>
            </a:endParaRPr>
          </a:p>
        </p:txBody>
      </p:sp>
      <p:sp>
        <p:nvSpPr>
          <p:cNvPr id="502872" name="Rectangle 88"/>
          <p:cNvSpPr>
            <a:spLocks noChangeArrowheads="1"/>
          </p:cNvSpPr>
          <p:nvPr/>
        </p:nvSpPr>
        <p:spPr bwMode="auto">
          <a:xfrm>
            <a:off x="2744987" y="5466347"/>
            <a:ext cx="720725" cy="24911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b="1">
              <a:solidFill>
                <a:srgbClr val="000099"/>
              </a:solidFill>
              <a:ea typeface="黑体" pitchFamily="2" charset="-122"/>
            </a:endParaRPr>
          </a:p>
        </p:txBody>
      </p:sp>
      <p:sp>
        <p:nvSpPr>
          <p:cNvPr id="502873" name="Rectangle 89"/>
          <p:cNvSpPr>
            <a:spLocks noChangeArrowheads="1"/>
          </p:cNvSpPr>
          <p:nvPr/>
        </p:nvSpPr>
        <p:spPr bwMode="auto">
          <a:xfrm>
            <a:off x="2752926" y="5422384"/>
            <a:ext cx="1059570" cy="36691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2945" eaLnBrk="0" hangingPunct="0"/>
            <a:r>
              <a:rPr kumimoji="1" lang="en-US" altLang="zh-CN" sz="1845" b="1" dirty="0">
                <a:solidFill>
                  <a:srgbClr val="000099"/>
                </a:solidFill>
                <a:ea typeface="黑体" pitchFamily="2" charset="-122"/>
              </a:rPr>
              <a:t>TCP </a:t>
            </a:r>
            <a:r>
              <a:rPr kumimoji="1" lang="zh-CN" altLang="en-US" sz="1845" b="1" dirty="0">
                <a:solidFill>
                  <a:srgbClr val="000099"/>
                </a:solidFill>
                <a:ea typeface="黑体" pitchFamily="2" charset="-122"/>
              </a:rPr>
              <a:t>首部</a:t>
            </a:r>
            <a:endParaRPr kumimoji="1" lang="zh-CN" altLang="en-US" sz="1845" b="1" dirty="0">
              <a:solidFill>
                <a:srgbClr val="000099"/>
              </a:solidFill>
              <a:ea typeface="黑体" pitchFamily="2" charset="-122"/>
            </a:endParaRPr>
          </a:p>
        </p:txBody>
      </p:sp>
      <p:sp>
        <p:nvSpPr>
          <p:cNvPr id="502877" name="Rectangle 93"/>
          <p:cNvSpPr>
            <a:spLocks noChangeArrowheads="1"/>
          </p:cNvSpPr>
          <p:nvPr/>
        </p:nvSpPr>
        <p:spPr bwMode="auto">
          <a:xfrm>
            <a:off x="849741" y="5414118"/>
            <a:ext cx="1630363" cy="366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527" tIns="41031" rIns="83527" bIns="41031">
            <a:spAutoFit/>
          </a:bodyPr>
          <a:lstStyle/>
          <a:p>
            <a:pPr algn="r" defTabSz="702945" eaLnBrk="0" hangingPunct="0"/>
            <a:r>
              <a:rPr kumimoji="1" lang="en-US" altLang="zh-CN" sz="1845" b="1" dirty="0">
                <a:solidFill>
                  <a:srgbClr val="000099"/>
                </a:solidFill>
                <a:ea typeface="黑体" pitchFamily="2" charset="-122"/>
              </a:rPr>
              <a:t>TCP </a:t>
            </a:r>
            <a:r>
              <a:rPr kumimoji="1" lang="zh-CN" altLang="en-US" sz="1845" b="1" dirty="0">
                <a:solidFill>
                  <a:srgbClr val="000099"/>
                </a:solidFill>
                <a:ea typeface="黑体" pitchFamily="2" charset="-122"/>
              </a:rPr>
              <a:t>报文段</a:t>
            </a:r>
            <a:endParaRPr kumimoji="1" lang="zh-CN" altLang="en-US" sz="1845" b="1" dirty="0">
              <a:solidFill>
                <a:srgbClr val="000099"/>
              </a:solidFill>
              <a:ea typeface="黑体" pitchFamily="2" charset="-122"/>
            </a:endParaRPr>
          </a:p>
        </p:txBody>
      </p:sp>
      <p:sp>
        <p:nvSpPr>
          <p:cNvPr id="502878" name="Rectangle 94"/>
          <p:cNvSpPr>
            <a:spLocks noChangeArrowheads="1"/>
          </p:cNvSpPr>
          <p:nvPr/>
        </p:nvSpPr>
        <p:spPr bwMode="auto">
          <a:xfrm>
            <a:off x="2537025" y="6131448"/>
            <a:ext cx="5770562" cy="465992"/>
          </a:xfrm>
          <a:prstGeom prst="rect">
            <a:avLst/>
          </a:prstGeom>
          <a:solidFill>
            <a:srgbClr val="FF66FF"/>
          </a:solidFill>
          <a:ln w="19050">
            <a:solidFill>
              <a:srgbClr val="333399"/>
            </a:solidFill>
            <a:miter lim="800000"/>
          </a:ln>
          <a:effectLst/>
        </p:spPr>
        <p:txBody>
          <a:bodyPr wrap="none" anchor="ctr"/>
          <a:lstStyle/>
          <a:p>
            <a:endParaRPr lang="zh-CN" altLang="en-US" sz="1660" b="1">
              <a:solidFill>
                <a:srgbClr val="000099"/>
              </a:solidFill>
              <a:ea typeface="黑体" pitchFamily="2" charset="-122"/>
            </a:endParaRPr>
          </a:p>
        </p:txBody>
      </p:sp>
      <p:sp>
        <p:nvSpPr>
          <p:cNvPr id="502880" name="Rectangle 96"/>
          <p:cNvSpPr>
            <a:spLocks noChangeArrowheads="1"/>
          </p:cNvSpPr>
          <p:nvPr/>
        </p:nvSpPr>
        <p:spPr bwMode="auto">
          <a:xfrm>
            <a:off x="4204356" y="6177125"/>
            <a:ext cx="2308695" cy="36691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2945" eaLnBrk="0" hangingPunct="0"/>
            <a:r>
              <a:rPr kumimoji="1" lang="en-US" altLang="zh-CN" sz="1845" b="1" dirty="0">
                <a:solidFill>
                  <a:srgbClr val="000099"/>
                </a:solidFill>
                <a:ea typeface="黑体" pitchFamily="2" charset="-122"/>
              </a:rPr>
              <a:t>IP</a:t>
            </a:r>
            <a:r>
              <a:rPr kumimoji="1" lang="zh-CN" altLang="en-US" sz="1845" b="1" dirty="0">
                <a:solidFill>
                  <a:srgbClr val="000099"/>
                </a:solidFill>
                <a:ea typeface="黑体" pitchFamily="2" charset="-122"/>
              </a:rPr>
              <a:t>数据报的</a:t>
            </a:r>
            <a:r>
              <a:rPr kumimoji="1" lang="en-US" altLang="zh-CN" sz="1845" b="1" dirty="0">
                <a:solidFill>
                  <a:srgbClr val="000099"/>
                </a:solidFill>
                <a:ea typeface="黑体" pitchFamily="2" charset="-122"/>
              </a:rPr>
              <a:t> </a:t>
            </a:r>
            <a:r>
              <a:rPr kumimoji="1" lang="zh-CN" altLang="en-US" sz="1845" b="1" dirty="0">
                <a:solidFill>
                  <a:srgbClr val="000099"/>
                </a:solidFill>
                <a:ea typeface="黑体" pitchFamily="2" charset="-122"/>
              </a:rPr>
              <a:t>数据部分</a:t>
            </a:r>
            <a:endParaRPr kumimoji="1" lang="zh-CN" altLang="en-US" sz="1845" b="1" dirty="0">
              <a:solidFill>
                <a:srgbClr val="000099"/>
              </a:solidFill>
              <a:ea typeface="黑体" pitchFamily="2" charset="-122"/>
            </a:endParaRPr>
          </a:p>
        </p:txBody>
      </p:sp>
      <p:sp>
        <p:nvSpPr>
          <p:cNvPr id="502881" name="Rectangle 97"/>
          <p:cNvSpPr>
            <a:spLocks noChangeArrowheads="1"/>
          </p:cNvSpPr>
          <p:nvPr/>
        </p:nvSpPr>
        <p:spPr bwMode="auto">
          <a:xfrm>
            <a:off x="1515567" y="6185665"/>
            <a:ext cx="885228" cy="36691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2945" eaLnBrk="0" hangingPunct="0"/>
            <a:r>
              <a:rPr kumimoji="1" lang="en-US" altLang="zh-CN" sz="1845" b="1" dirty="0">
                <a:solidFill>
                  <a:srgbClr val="000099"/>
                </a:solidFill>
                <a:ea typeface="黑体" pitchFamily="2" charset="-122"/>
              </a:rPr>
              <a:t>IP </a:t>
            </a:r>
            <a:r>
              <a:rPr kumimoji="1" lang="zh-CN" altLang="en-US" sz="1845" b="1" dirty="0">
                <a:solidFill>
                  <a:srgbClr val="000099"/>
                </a:solidFill>
                <a:ea typeface="黑体" pitchFamily="2" charset="-122"/>
              </a:rPr>
              <a:t>首部</a:t>
            </a:r>
            <a:endParaRPr kumimoji="1" lang="zh-CN" altLang="en-US" sz="1845" b="1" dirty="0">
              <a:solidFill>
                <a:srgbClr val="000099"/>
              </a:solidFill>
              <a:ea typeface="黑体" pitchFamily="2" charset="-122"/>
            </a:endParaRPr>
          </a:p>
        </p:txBody>
      </p:sp>
      <p:sp>
        <p:nvSpPr>
          <p:cNvPr id="502884" name="Line 100"/>
          <p:cNvSpPr>
            <a:spLocks noChangeShapeType="1"/>
          </p:cNvSpPr>
          <p:nvPr/>
        </p:nvSpPr>
        <p:spPr bwMode="auto">
          <a:xfrm>
            <a:off x="8174237" y="2270729"/>
            <a:ext cx="73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0" b="1">
              <a:solidFill>
                <a:srgbClr val="000099"/>
              </a:solidFill>
              <a:ea typeface="黑体" pitchFamily="2" charset="-122"/>
            </a:endParaRPr>
          </a:p>
        </p:txBody>
      </p:sp>
      <p:sp>
        <p:nvSpPr>
          <p:cNvPr id="502885" name="Line 101"/>
          <p:cNvSpPr>
            <a:spLocks noChangeShapeType="1"/>
          </p:cNvSpPr>
          <p:nvPr/>
        </p:nvSpPr>
        <p:spPr bwMode="auto">
          <a:xfrm>
            <a:off x="8174237" y="4427776"/>
            <a:ext cx="73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0" b="1">
              <a:solidFill>
                <a:srgbClr val="000099"/>
              </a:solidFill>
              <a:ea typeface="黑体" pitchFamily="2" charset="-122"/>
            </a:endParaRPr>
          </a:p>
        </p:txBody>
      </p:sp>
      <p:sp>
        <p:nvSpPr>
          <p:cNvPr id="502886" name="Line 102"/>
          <p:cNvSpPr>
            <a:spLocks noChangeShapeType="1"/>
          </p:cNvSpPr>
          <p:nvPr/>
        </p:nvSpPr>
        <p:spPr bwMode="auto">
          <a:xfrm>
            <a:off x="743150" y="2294176"/>
            <a:ext cx="469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0" b="1">
              <a:solidFill>
                <a:srgbClr val="000099"/>
              </a:solidFill>
              <a:ea typeface="黑体" pitchFamily="2" charset="-122"/>
            </a:endParaRPr>
          </a:p>
        </p:txBody>
      </p:sp>
      <p:sp>
        <p:nvSpPr>
          <p:cNvPr id="502887" name="Line 103"/>
          <p:cNvSpPr>
            <a:spLocks noChangeShapeType="1"/>
          </p:cNvSpPr>
          <p:nvPr/>
        </p:nvSpPr>
        <p:spPr bwMode="auto">
          <a:xfrm>
            <a:off x="755849" y="4824895"/>
            <a:ext cx="469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0" b="1">
              <a:solidFill>
                <a:srgbClr val="000099"/>
              </a:solidFill>
              <a:ea typeface="黑体" pitchFamily="2" charset="-122"/>
            </a:endParaRPr>
          </a:p>
        </p:txBody>
      </p:sp>
      <p:sp>
        <p:nvSpPr>
          <p:cNvPr id="502888" name="Rectangle 104"/>
          <p:cNvSpPr>
            <a:spLocks noChangeArrowheads="1"/>
          </p:cNvSpPr>
          <p:nvPr/>
        </p:nvSpPr>
        <p:spPr bwMode="auto">
          <a:xfrm>
            <a:off x="303413" y="5879401"/>
            <a:ext cx="1021483" cy="33863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2945" eaLnBrk="0" hangingPunct="0"/>
            <a:r>
              <a:rPr kumimoji="1" lang="zh-CN" altLang="en-US" sz="1660" b="1" dirty="0">
                <a:solidFill>
                  <a:srgbClr val="000099"/>
                </a:solidFill>
                <a:ea typeface="黑体" pitchFamily="2" charset="-122"/>
              </a:rPr>
              <a:t>发送在前</a:t>
            </a:r>
            <a:endParaRPr kumimoji="1" lang="zh-CN" altLang="en-US" sz="1660" b="1" dirty="0">
              <a:solidFill>
                <a:srgbClr val="000099"/>
              </a:solidFill>
              <a:ea typeface="黑体" pitchFamily="2" charset="-122"/>
            </a:endParaRPr>
          </a:p>
        </p:txBody>
      </p:sp>
      <p:sp>
        <p:nvSpPr>
          <p:cNvPr id="502891" name="Text Box 107"/>
          <p:cNvSpPr txBox="1">
            <a:spLocks noChangeArrowheads="1"/>
          </p:cNvSpPr>
          <p:nvPr/>
        </p:nvSpPr>
        <p:spPr bwMode="auto">
          <a:xfrm>
            <a:off x="2537275" y="894232"/>
            <a:ext cx="3975447" cy="546945"/>
          </a:xfrm>
          <a:prstGeom prst="rect">
            <a:avLst/>
          </a:prstGeom>
          <a:solidFill>
            <a:srgbClr val="66FF66"/>
          </a:solidFill>
          <a:ln w="9525">
            <a:solidFill>
              <a:srgbClr val="000099"/>
            </a:solidFill>
            <a:miter lim="800000"/>
          </a:ln>
          <a:effectLst/>
        </p:spPr>
        <p:txBody>
          <a:bodyPr wrap="none">
            <a:spAutoFit/>
          </a:bodyPr>
          <a:lstStyle/>
          <a:p>
            <a:r>
              <a:rPr lang="en-US" altLang="zh-CN" sz="2955" b="1" dirty="0">
                <a:solidFill>
                  <a:srgbClr val="000099"/>
                </a:solidFill>
                <a:ea typeface="黑体" pitchFamily="2" charset="-122"/>
              </a:rPr>
              <a:t>TCP </a:t>
            </a:r>
            <a:r>
              <a:rPr lang="zh-CN" altLang="en-US" sz="2955" b="1" dirty="0">
                <a:solidFill>
                  <a:srgbClr val="000099"/>
                </a:solidFill>
                <a:ea typeface="黑体" pitchFamily="2" charset="-122"/>
              </a:rPr>
              <a:t>报文段的首部格式 </a:t>
            </a:r>
            <a:endParaRPr lang="zh-CN" altLang="en-US" sz="2955" b="1" dirty="0">
              <a:solidFill>
                <a:srgbClr val="000099"/>
              </a:solidFill>
              <a:ea typeface="黑体" pitchFamily="2" charset="-122"/>
            </a:endParaRPr>
          </a:p>
        </p:txBody>
      </p:sp>
      <p:sp>
        <p:nvSpPr>
          <p:cNvPr id="2" name="矩形 1"/>
          <p:cNvSpPr/>
          <p:nvPr/>
        </p:nvSpPr>
        <p:spPr bwMode="auto">
          <a:xfrm>
            <a:off x="2549726" y="5846514"/>
            <a:ext cx="5732461" cy="275400"/>
          </a:xfrm>
          <a:prstGeom prst="rect">
            <a:avLst/>
          </a:prstGeom>
          <a:gradFill flip="none" rotWithShape="1">
            <a:gsLst>
              <a:gs pos="0">
                <a:schemeClr val="bg1">
                  <a:lumMod val="85000"/>
                </a:schemeClr>
              </a:gs>
              <a:gs pos="100000">
                <a:schemeClr val="bg1">
                  <a:lumMod val="50000"/>
                </a:schemeClr>
              </a:gs>
            </a:gsLst>
            <a:lin ang="5400000" scaled="1"/>
            <a:tileRect/>
          </a:gradFill>
          <a:ln w="9525" cap="flat" cmpd="sng" algn="ctr">
            <a:noFill/>
            <a:prstDash val="solid"/>
            <a:round/>
            <a:headEnd type="none" w="med" len="med"/>
            <a:tailEnd type="none" w="med" len="med"/>
          </a:ln>
          <a:effectLst/>
        </p:spPr>
        <p:txBody>
          <a:bodyPr vert="horz" wrap="square" lIns="84406" tIns="42203" rIns="84406" bIns="42203" numCol="1" rtlCol="0" anchor="t" anchorCtr="0" compatLnSpc="1"/>
          <a:lstStyle/>
          <a:p>
            <a:pPr defTabSz="843915" eaLnBrk="0" fontAlgn="base" hangingPunct="0">
              <a:spcBef>
                <a:spcPct val="0"/>
              </a:spcBef>
              <a:spcAft>
                <a:spcPct val="0"/>
              </a:spcAft>
            </a:pPr>
            <a:endParaRPr lang="zh-CN" altLang="en-US" sz="1660">
              <a:latin typeface="Arial" panose="020B0604020202090204" pitchFamily="34" charset="0"/>
            </a:endParaRPr>
          </a:p>
        </p:txBody>
      </p:sp>
      <p:sp>
        <p:nvSpPr>
          <p:cNvPr id="502883" name="AutoShape 99"/>
          <p:cNvSpPr>
            <a:spLocks noChangeArrowheads="1"/>
          </p:cNvSpPr>
          <p:nvPr/>
        </p:nvSpPr>
        <p:spPr bwMode="auto">
          <a:xfrm rot="-5400000">
            <a:off x="5151228" y="5829406"/>
            <a:ext cx="434279" cy="401334"/>
          </a:xfrm>
          <a:prstGeom prst="leftArrow">
            <a:avLst>
              <a:gd name="adj1" fmla="val 50000"/>
              <a:gd name="adj2" fmla="val 52851"/>
            </a:avLst>
          </a:prstGeom>
          <a:solidFill>
            <a:schemeClr val="bg1">
              <a:alpha val="80000"/>
            </a:schemeClr>
          </a:solidFill>
          <a:ln w="12700">
            <a:solidFill>
              <a:srgbClr val="333399"/>
            </a:solidFill>
            <a:miter lim="800000"/>
          </a:ln>
          <a:effectLst/>
        </p:spPr>
        <p:txBody>
          <a:bodyPr wrap="none" anchor="ctr"/>
          <a:lstStyle/>
          <a:p>
            <a:endParaRPr lang="zh-CN" altLang="en-US" sz="1660" b="1">
              <a:solidFill>
                <a:srgbClr val="000099"/>
              </a:solidFill>
              <a:ea typeface="黑体" pitchFamily="2" charset="-122"/>
            </a:endParaRPr>
          </a:p>
        </p:txBody>
      </p:sp>
      <p:sp>
        <p:nvSpPr>
          <p:cNvPr id="102" name="标题 1"/>
          <p:cNvSpPr txBox="1"/>
          <p:nvPr/>
        </p:nvSpPr>
        <p:spPr>
          <a:xfrm>
            <a:off x="-14090" y="19260"/>
            <a:ext cx="7232651" cy="70451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a:latin typeface="微软雅黑" panose="020B0503020204020204" pitchFamily="34" charset="-122"/>
                <a:ea typeface="微软雅黑" panose="020B0503020204020204" pitchFamily="34" charset="-122"/>
              </a:rPr>
              <a:t>3.2.1 TCP header format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Six flags</a:t>
            </a:r>
            <a:endParaRPr lang="zh-CN" altLang="en-US" dirty="0"/>
          </a:p>
        </p:txBody>
      </p:sp>
      <p:sp>
        <p:nvSpPr>
          <p:cNvPr id="3" name="Rectangle 2"/>
          <p:cNvSpPr/>
          <p:nvPr/>
        </p:nvSpPr>
        <p:spPr>
          <a:xfrm>
            <a:off x="395420" y="1332115"/>
            <a:ext cx="8497180" cy="4401205"/>
          </a:xfrm>
          <a:prstGeom prst="rect">
            <a:avLst/>
          </a:prstGeom>
        </p:spPr>
        <p:txBody>
          <a:bodyPr/>
          <a:lstStyle/>
          <a:p>
            <a:pPr lvl="0">
              <a:buChar char="•"/>
            </a:pPr>
            <a:r>
              <a:rPr lang="en-US" sz="2400" b="1" dirty="0"/>
              <a:t>URG</a:t>
            </a:r>
            <a:r>
              <a:rPr lang="en-US" sz="2400" dirty="0"/>
              <a:t>:</a:t>
            </a:r>
            <a:r>
              <a:rPr lang="zh-CN" altLang="en-US" sz="2400" dirty="0"/>
              <a:t> </a:t>
            </a:r>
            <a:r>
              <a:rPr lang="en-US" altLang="zh-CN" sz="2400" dirty="0"/>
              <a:t>Identify whether the emergency pointer is valid.</a:t>
            </a:r>
            <a:endParaRPr lang="zh-CN" sz="2400" dirty="0"/>
          </a:p>
          <a:p>
            <a:pPr lvl="0">
              <a:buChar char="•"/>
            </a:pPr>
            <a:r>
              <a:rPr lang="en-US" sz="2400" b="1" dirty="0"/>
              <a:t>ACK: </a:t>
            </a:r>
            <a:r>
              <a:rPr lang="en-US" altLang="zh-CN" sz="2400" dirty="0"/>
              <a:t>Identify whether the serial number is valid.</a:t>
            </a:r>
            <a:endParaRPr lang="zh-CN" sz="2400" dirty="0"/>
          </a:p>
          <a:p>
            <a:pPr lvl="0">
              <a:buChar char="•"/>
            </a:pPr>
            <a:r>
              <a:rPr lang="en-US" sz="2400" b="1" dirty="0"/>
              <a:t>PSH: </a:t>
            </a:r>
            <a:r>
              <a:rPr lang="en-US" altLang="zh-CN" sz="2400" dirty="0"/>
              <a:t>Used to prompt the receiving application to immediately read the data from the </a:t>
            </a:r>
            <a:r>
              <a:rPr lang="en-US" altLang="zh-CN" sz="2400" dirty="0" err="1"/>
              <a:t>tcp</a:t>
            </a:r>
            <a:r>
              <a:rPr lang="en-US" altLang="zh-CN" sz="2400" dirty="0"/>
              <a:t> buffer.</a:t>
            </a:r>
            <a:endParaRPr lang="zh-CN" sz="2400" dirty="0"/>
          </a:p>
          <a:p>
            <a:pPr lvl="0">
              <a:buChar char="•"/>
            </a:pPr>
            <a:r>
              <a:rPr lang="en-US" sz="2400" b="1" dirty="0"/>
              <a:t>RST: </a:t>
            </a:r>
            <a:r>
              <a:rPr lang="en-US" altLang="zh-CN" sz="2400" dirty="0"/>
              <a:t>Requires re-establishment of the connection. We refer to the message containing the RST flag as the reset segment.</a:t>
            </a:r>
            <a:endParaRPr lang="zh-CN" sz="2400" dirty="0"/>
          </a:p>
          <a:p>
            <a:pPr lvl="0">
              <a:buChar char="•"/>
            </a:pPr>
            <a:r>
              <a:rPr lang="en-US" sz="2400" b="1" dirty="0"/>
              <a:t>SYN:</a:t>
            </a:r>
            <a:r>
              <a:rPr lang="en-US" sz="2400" dirty="0"/>
              <a:t> </a:t>
            </a:r>
            <a:r>
              <a:rPr lang="en-US" altLang="zh-CN" sz="2400" dirty="0"/>
              <a:t>Request to establish a connection. We refer to the message containing the SYN identifier as a synchronization segment.</a:t>
            </a:r>
            <a:endParaRPr lang="zh-CN" sz="2400" dirty="0"/>
          </a:p>
          <a:p>
            <a:pPr lvl="0">
              <a:buChar char="•"/>
            </a:pPr>
            <a:r>
              <a:rPr lang="en-US" sz="2400" b="1" dirty="0"/>
              <a:t>FIN:</a:t>
            </a:r>
            <a:r>
              <a:rPr lang="en-US" sz="2400" dirty="0"/>
              <a:t> </a:t>
            </a:r>
            <a:r>
              <a:rPr lang="en-US" altLang="zh-CN" sz="2400" dirty="0"/>
              <a:t>Notify the peer, the local end will be closed. We will refer to the packet containing the FIN identifier as the end segment.</a:t>
            </a:r>
            <a:endParaRPr lang="zh-C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330" y="160337"/>
            <a:ext cx="9324660" cy="1143000"/>
          </a:xfrm>
        </p:spPr>
        <p:txBody>
          <a:bodyPr>
            <a:normAutofit fontScale="90000"/>
          </a:bodyPr>
          <a:lstStyle/>
          <a:p>
            <a:r>
              <a:rPr lang="en-US" altLang="zh-CN" b="1" dirty="0">
                <a:latin typeface="微软雅黑" panose="020B0503020204020204" pitchFamily="34" charset="-122"/>
                <a:ea typeface="微软雅黑" panose="020B0503020204020204" pitchFamily="34" charset="-122"/>
              </a:rPr>
              <a:t>3.2.3 TCP connection establishment</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lnSpcReduction="10000"/>
          </a:bodyPr>
          <a:lstStyle/>
          <a:p>
            <a:r>
              <a:rPr lang="en-US" altLang="zh-CN" dirty="0"/>
              <a:t>The process by which TCP establishes a connection is called a </a:t>
            </a:r>
            <a:r>
              <a:rPr lang="en-US" altLang="zh-CN" dirty="0">
                <a:solidFill>
                  <a:srgbClr val="FF0000"/>
                </a:solidFill>
              </a:rPr>
              <a:t>handshake</a:t>
            </a:r>
            <a:r>
              <a:rPr lang="en-US" altLang="zh-CN" dirty="0"/>
              <a:t>.</a:t>
            </a:r>
            <a:endParaRPr lang="en-US" altLang="zh-CN" dirty="0"/>
          </a:p>
          <a:p>
            <a:r>
              <a:rPr lang="en-US" altLang="zh-CN" dirty="0"/>
              <a:t>Handshake requires the exchange of three TCP segments between the client and the server. We</a:t>
            </a:r>
            <a:r>
              <a:rPr lang="zh-CN" altLang="en-US" dirty="0"/>
              <a:t> </a:t>
            </a:r>
            <a:r>
              <a:rPr lang="en-US" altLang="zh-CN" dirty="0"/>
              <a:t>name</a:t>
            </a:r>
            <a:r>
              <a:rPr lang="zh-CN" altLang="en-US" dirty="0"/>
              <a:t> </a:t>
            </a:r>
            <a:r>
              <a:rPr lang="en-US" altLang="zh-CN" dirty="0"/>
              <a:t>it</a:t>
            </a:r>
            <a:r>
              <a:rPr lang="zh-CN" altLang="en-US" dirty="0"/>
              <a:t> </a:t>
            </a:r>
            <a:r>
              <a:rPr lang="en-US" altLang="zh-CN" dirty="0"/>
              <a:t>as</a:t>
            </a:r>
            <a:r>
              <a:rPr lang="zh-CN" altLang="en-US" dirty="0"/>
              <a:t> </a:t>
            </a:r>
            <a:r>
              <a:rPr lang="en-US" altLang="zh-CN" dirty="0">
                <a:solidFill>
                  <a:srgbClr val="FF0000"/>
                </a:solidFill>
              </a:rPr>
              <a:t>three-message handshake</a:t>
            </a:r>
            <a:r>
              <a:rPr lang="en-US" altLang="zh-CN" dirty="0"/>
              <a:t>.</a:t>
            </a:r>
            <a:endParaRPr lang="en-US" altLang="zh-CN" dirty="0">
              <a:solidFill>
                <a:srgbClr val="FF0000"/>
              </a:solidFill>
            </a:endParaRPr>
          </a:p>
          <a:p>
            <a:r>
              <a:rPr lang="en-US" altLang="zh-CN" dirty="0"/>
              <a:t>The use of the </a:t>
            </a:r>
            <a:r>
              <a:rPr lang="en-US" altLang="zh-CN" dirty="0">
                <a:solidFill>
                  <a:srgbClr val="FF0000"/>
                </a:solidFill>
              </a:rPr>
              <a:t>three-message handshake </a:t>
            </a:r>
            <a:r>
              <a:rPr lang="en-US" altLang="zh-CN" dirty="0"/>
              <a:t>is mainly to prevent the failed connection request packet from being suddenly transmitted again, thus generating an error.</a:t>
            </a:r>
            <a:endParaRPr lang="zh-CN"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457200" y="1204118"/>
            <a:ext cx="4038600" cy="4830763"/>
          </a:xfrm>
        </p:spPr>
        <p:txBody>
          <a:bodyPr/>
          <a:lstStyle/>
          <a:p>
            <a:pPr eaLnBrk="1" hangingPunct="1"/>
            <a:r>
              <a:rPr lang="en-US" altLang="en-US" sz="2000" dirty="0">
                <a:solidFill>
                  <a:srgbClr val="FF0000"/>
                </a:solidFill>
                <a:latin typeface="Arial" panose="020B0604020202090204" pitchFamily="34" charset="0"/>
              </a:rPr>
              <a:t>SOCK_STREAM</a:t>
            </a:r>
            <a:endParaRPr lang="en-US" altLang="en-US" sz="2000" dirty="0">
              <a:solidFill>
                <a:srgbClr val="FF0000"/>
              </a:solidFill>
              <a:latin typeface="Arial" panose="020B0604020202090204" pitchFamily="34" charset="0"/>
            </a:endParaRPr>
          </a:p>
          <a:p>
            <a:pPr lvl="1" eaLnBrk="1" hangingPunct="1"/>
            <a:r>
              <a:rPr lang="en-US" altLang="en-US" sz="2000" dirty="0"/>
              <a:t>a.k.a. TCP</a:t>
            </a:r>
            <a:endParaRPr lang="en-US" altLang="en-US" sz="2000" dirty="0"/>
          </a:p>
          <a:p>
            <a:pPr lvl="1" eaLnBrk="1" hangingPunct="1"/>
            <a:r>
              <a:rPr lang="en-US" altLang="en-US" sz="2000" dirty="0"/>
              <a:t>reliable delivery</a:t>
            </a:r>
            <a:endParaRPr lang="en-US" altLang="en-US" sz="2000" dirty="0"/>
          </a:p>
          <a:p>
            <a:pPr lvl="1" eaLnBrk="1" hangingPunct="1"/>
            <a:r>
              <a:rPr lang="en-US" altLang="en-US" sz="2000" dirty="0"/>
              <a:t>in-order guaranteed</a:t>
            </a:r>
            <a:endParaRPr lang="en-US" altLang="en-US" sz="2000" dirty="0"/>
          </a:p>
          <a:p>
            <a:pPr lvl="1" eaLnBrk="1" hangingPunct="1"/>
            <a:r>
              <a:rPr lang="en-US" altLang="en-US" sz="2000" dirty="0"/>
              <a:t>connection-oriented</a:t>
            </a:r>
            <a:endParaRPr lang="en-US" altLang="en-US" sz="2000" dirty="0"/>
          </a:p>
          <a:p>
            <a:pPr lvl="1" eaLnBrk="1" hangingPunct="1"/>
            <a:r>
              <a:rPr lang="en-US" altLang="en-US" sz="2000" dirty="0"/>
              <a:t>bidirectional</a:t>
            </a:r>
            <a:endParaRPr lang="en-US" altLang="en-US" sz="2000" dirty="0"/>
          </a:p>
        </p:txBody>
      </p:sp>
      <p:sp>
        <p:nvSpPr>
          <p:cNvPr id="27652" name="Rectangle 4"/>
          <p:cNvSpPr>
            <a:spLocks noGrp="1" noChangeArrowheads="1"/>
          </p:cNvSpPr>
          <p:nvPr>
            <p:ph type="body" sz="half" idx="4294967295"/>
          </p:nvPr>
        </p:nvSpPr>
        <p:spPr>
          <a:xfrm>
            <a:off x="4800600" y="1145663"/>
            <a:ext cx="4343400" cy="4648200"/>
          </a:xfrm>
        </p:spPr>
        <p:txBody>
          <a:bodyPr/>
          <a:lstStyle/>
          <a:p>
            <a:pPr eaLnBrk="1" hangingPunct="1"/>
            <a:r>
              <a:rPr lang="en-US" altLang="en-US" sz="2000" dirty="0">
                <a:latin typeface="Arial" panose="020B0604020202090204" pitchFamily="34" charset="0"/>
              </a:rPr>
              <a:t>SOCK_DGRAM</a:t>
            </a:r>
            <a:endParaRPr lang="en-US" altLang="en-US" sz="2000" dirty="0">
              <a:latin typeface="Arial" panose="020B0604020202090204" pitchFamily="34" charset="0"/>
            </a:endParaRPr>
          </a:p>
          <a:p>
            <a:pPr lvl="1" eaLnBrk="1" hangingPunct="1"/>
            <a:r>
              <a:rPr lang="en-US" altLang="en-US" sz="2000" dirty="0"/>
              <a:t>a.k.a. UDP</a:t>
            </a:r>
            <a:endParaRPr lang="en-US" altLang="en-US" sz="2000" dirty="0"/>
          </a:p>
          <a:p>
            <a:pPr lvl="1" eaLnBrk="1" hangingPunct="1"/>
            <a:r>
              <a:rPr lang="en-US" altLang="en-US" sz="2000" dirty="0"/>
              <a:t>unreliable delivery</a:t>
            </a:r>
            <a:endParaRPr lang="en-US" altLang="en-US" sz="2000" dirty="0"/>
          </a:p>
          <a:p>
            <a:pPr lvl="1" eaLnBrk="1" hangingPunct="1"/>
            <a:r>
              <a:rPr lang="en-US" altLang="en-US" sz="2000" dirty="0"/>
              <a:t>no order guarantees</a:t>
            </a:r>
            <a:endParaRPr lang="en-US" altLang="en-US" sz="2000" dirty="0"/>
          </a:p>
          <a:p>
            <a:pPr lvl="1" eaLnBrk="1" hangingPunct="1"/>
            <a:r>
              <a:rPr lang="en-US" altLang="en-US" sz="2000" dirty="0"/>
              <a:t>no notion of “connection” – app indicates </a:t>
            </a:r>
            <a:r>
              <a:rPr lang="en-US" altLang="en-US" sz="2000" dirty="0" err="1"/>
              <a:t>dest</a:t>
            </a:r>
            <a:r>
              <a:rPr lang="en-US" altLang="en-US" sz="2000" dirty="0"/>
              <a:t>. for each packet</a:t>
            </a:r>
            <a:endParaRPr lang="en-US" altLang="en-US" sz="2000" dirty="0"/>
          </a:p>
          <a:p>
            <a:pPr lvl="1" eaLnBrk="1" hangingPunct="1"/>
            <a:r>
              <a:rPr lang="en-US" altLang="en-US" sz="2000" dirty="0"/>
              <a:t>can send or receive</a:t>
            </a:r>
            <a:endParaRPr lang="en-US" altLang="en-US" sz="2000" dirty="0"/>
          </a:p>
        </p:txBody>
      </p:sp>
      <p:grpSp>
        <p:nvGrpSpPr>
          <p:cNvPr id="30725" name="Group 53"/>
          <p:cNvGrpSpPr/>
          <p:nvPr/>
        </p:nvGrpSpPr>
        <p:grpSpPr bwMode="auto">
          <a:xfrm>
            <a:off x="152400" y="3505200"/>
            <a:ext cx="4267200" cy="2060575"/>
            <a:chOff x="96" y="2352"/>
            <a:chExt cx="2688" cy="1298"/>
          </a:xfrm>
        </p:grpSpPr>
        <p:grpSp>
          <p:nvGrpSpPr>
            <p:cNvPr id="27681" name="Group 20"/>
            <p:cNvGrpSpPr/>
            <p:nvPr/>
          </p:nvGrpSpPr>
          <p:grpSpPr bwMode="auto">
            <a:xfrm>
              <a:off x="96" y="2352"/>
              <a:ext cx="912" cy="576"/>
              <a:chOff x="360" y="3671"/>
              <a:chExt cx="912" cy="576"/>
            </a:xfrm>
          </p:grpSpPr>
          <p:sp>
            <p:nvSpPr>
              <p:cNvPr id="27699" name="Oval 19"/>
              <p:cNvSpPr>
                <a:spLocks noChangeArrowheads="1"/>
              </p:cNvSpPr>
              <p:nvPr/>
            </p:nvSpPr>
            <p:spPr bwMode="auto">
              <a:xfrm>
                <a:off x="384" y="3671"/>
                <a:ext cx="864" cy="576"/>
              </a:xfrm>
              <a:prstGeom prst="ellipse">
                <a:avLst/>
              </a:prstGeom>
              <a:solidFill>
                <a:srgbClr val="FF0000"/>
              </a:solidFill>
              <a:ln w="317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0"/>
                  </a:spcBef>
                  <a:buFontTx/>
                  <a:buNone/>
                </a:pPr>
                <a:endParaRPr lang="en-US" altLang="en-US" sz="2400">
                  <a:latin typeface="Comic Sans MS" panose="030F0902030302020204" pitchFamily="66" charset="0"/>
                </a:endParaRPr>
              </a:p>
            </p:txBody>
          </p:sp>
          <p:sp>
            <p:nvSpPr>
              <p:cNvPr id="27700" name="Text Box 17"/>
              <p:cNvSpPr txBox="1">
                <a:spLocks noChangeArrowheads="1"/>
              </p:cNvSpPr>
              <p:nvPr/>
            </p:nvSpPr>
            <p:spPr bwMode="auto">
              <a:xfrm>
                <a:off x="360" y="3815"/>
                <a:ext cx="912" cy="288"/>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50000"/>
                  </a:spcBef>
                  <a:buFontTx/>
                  <a:buNone/>
                </a:pPr>
                <a:r>
                  <a:rPr lang="en-US" altLang="en-US" sz="2400">
                    <a:latin typeface="Comic Sans MS" panose="030F0902030302020204" pitchFamily="66" charset="0"/>
                  </a:rPr>
                  <a:t>App</a:t>
                </a:r>
                <a:endParaRPr lang="en-US" altLang="en-US" sz="2400">
                  <a:latin typeface="Comic Sans MS" panose="030F0902030302020204" pitchFamily="66" charset="0"/>
                </a:endParaRPr>
              </a:p>
            </p:txBody>
          </p:sp>
          <p:sp>
            <p:nvSpPr>
              <p:cNvPr id="27701" name="Oval 18"/>
              <p:cNvSpPr>
                <a:spLocks noChangeArrowheads="1"/>
              </p:cNvSpPr>
              <p:nvPr/>
            </p:nvSpPr>
            <p:spPr bwMode="auto">
              <a:xfrm>
                <a:off x="408" y="3743"/>
                <a:ext cx="816" cy="432"/>
              </a:xfrm>
              <a:prstGeom prst="ellipse">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0"/>
                  </a:spcBef>
                  <a:buFontTx/>
                  <a:buNone/>
                </a:pPr>
                <a:endParaRPr lang="en-US" altLang="en-US" sz="2400">
                  <a:latin typeface="Comic Sans MS" panose="030F0902030302020204" pitchFamily="66" charset="0"/>
                </a:endParaRPr>
              </a:p>
            </p:txBody>
          </p:sp>
        </p:grpSp>
        <p:sp>
          <p:nvSpPr>
            <p:cNvPr id="27682" name="Text Box 6"/>
            <p:cNvSpPr txBox="1">
              <a:spLocks noChangeArrowheads="1"/>
            </p:cNvSpPr>
            <p:nvPr/>
          </p:nvSpPr>
          <p:spPr bwMode="auto">
            <a:xfrm>
              <a:off x="576" y="3264"/>
              <a:ext cx="960" cy="288"/>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50000"/>
                </a:spcBef>
                <a:buFontTx/>
                <a:buNone/>
              </a:pPr>
              <a:endParaRPr lang="en-US" altLang="en-US" sz="2400">
                <a:latin typeface="Times New Roman" panose="02020603050405020304" pitchFamily="18" charset="0"/>
              </a:endParaRPr>
            </a:p>
          </p:txBody>
        </p:sp>
        <p:grpSp>
          <p:nvGrpSpPr>
            <p:cNvPr id="27683" name="Group 8"/>
            <p:cNvGrpSpPr/>
            <p:nvPr/>
          </p:nvGrpSpPr>
          <p:grpSpPr bwMode="auto">
            <a:xfrm>
              <a:off x="576" y="2832"/>
              <a:ext cx="1056" cy="818"/>
              <a:chOff x="1104" y="2400"/>
              <a:chExt cx="1056" cy="818"/>
            </a:xfrm>
          </p:grpSpPr>
          <p:sp>
            <p:nvSpPr>
              <p:cNvPr id="27697" name="AutoShape 5"/>
              <p:cNvSpPr>
                <a:spLocks noChangeArrowheads="1"/>
              </p:cNvSpPr>
              <p:nvPr/>
            </p:nvSpPr>
            <p:spPr bwMode="auto">
              <a:xfrm rot="5400000">
                <a:off x="1223" y="2498"/>
                <a:ext cx="818" cy="62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9 w 21600"/>
                  <a:gd name="T13" fmla="*/ 4514 h 21600"/>
                  <a:gd name="T14" fmla="*/ 17111 w 21600"/>
                  <a:gd name="T15" fmla="*/ 1708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00CCFF"/>
              </a:solidFill>
              <a:ln w="317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98" name="Text Box 7"/>
              <p:cNvSpPr txBox="1">
                <a:spLocks noChangeArrowheads="1"/>
              </p:cNvSpPr>
              <p:nvPr/>
            </p:nvSpPr>
            <p:spPr bwMode="auto">
              <a:xfrm>
                <a:off x="1104" y="2684"/>
                <a:ext cx="1056" cy="25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50000"/>
                  </a:spcBef>
                  <a:buFontTx/>
                  <a:buNone/>
                </a:pPr>
                <a:r>
                  <a:rPr lang="en-US" altLang="en-US" sz="2000">
                    <a:latin typeface="Comic Sans MS" panose="030F0902030302020204" pitchFamily="66" charset="0"/>
                  </a:rPr>
                  <a:t>socket</a:t>
                </a:r>
                <a:endParaRPr lang="en-US" altLang="en-US" sz="2000">
                  <a:latin typeface="Comic Sans MS" panose="030F0902030302020204" pitchFamily="66" charset="0"/>
                </a:endParaRPr>
              </a:p>
            </p:txBody>
          </p:sp>
        </p:grpSp>
        <p:sp>
          <p:nvSpPr>
            <p:cNvPr id="27684" name="AutoShape 21"/>
            <p:cNvSpPr>
              <a:spLocks noChangeArrowheads="1"/>
            </p:cNvSpPr>
            <p:nvPr/>
          </p:nvSpPr>
          <p:spPr bwMode="auto">
            <a:xfrm flipV="1">
              <a:off x="192" y="2736"/>
              <a:ext cx="720" cy="81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0 w 21600"/>
                <a:gd name="T13" fmla="*/ 2303 h 21600"/>
                <a:gd name="T14" fmla="*/ 15900 w 21600"/>
                <a:gd name="T15" fmla="*/ 9847 h 21600"/>
              </a:gdLst>
              <a:ahLst/>
              <a:cxnLst>
                <a:cxn ang="T8">
                  <a:pos x="T0" y="T1"/>
                </a:cxn>
                <a:cxn ang="T9">
                  <a:pos x="T2" y="T3"/>
                </a:cxn>
                <a:cxn ang="T10">
                  <a:pos x="T4" y="T5"/>
                </a:cxn>
                <a:cxn ang="T11">
                  <a:pos x="T6" y="T7"/>
                </a:cxn>
              </a:cxnLst>
              <a:rect l="T12" t="T13" r="T14" b="T15"/>
              <a:pathLst>
                <a:path w="21600" h="21600">
                  <a:moveTo>
                    <a:pt x="21600" y="6079"/>
                  </a:moveTo>
                  <a:lnTo>
                    <a:pt x="12427" y="0"/>
                  </a:lnTo>
                  <a:lnTo>
                    <a:pt x="12427" y="2302"/>
                  </a:lnTo>
                  <a:cubicBezTo>
                    <a:pt x="5564" y="2302"/>
                    <a:pt x="0" y="6715"/>
                    <a:pt x="0" y="12158"/>
                  </a:cubicBezTo>
                  <a:lnTo>
                    <a:pt x="0" y="21600"/>
                  </a:lnTo>
                  <a:lnTo>
                    <a:pt x="7721" y="21600"/>
                  </a:lnTo>
                  <a:lnTo>
                    <a:pt x="7721" y="12158"/>
                  </a:lnTo>
                  <a:cubicBezTo>
                    <a:pt x="7721" y="10887"/>
                    <a:pt x="9828" y="9856"/>
                    <a:pt x="12427" y="9856"/>
                  </a:cubicBezTo>
                  <a:lnTo>
                    <a:pt x="12427" y="12158"/>
                  </a:lnTo>
                  <a:lnTo>
                    <a:pt x="21600" y="6079"/>
                  </a:lnTo>
                  <a:close/>
                </a:path>
              </a:pathLst>
            </a:custGeom>
            <a:solidFill>
              <a:srgbClr val="FFFF00"/>
            </a:solidFill>
            <a:ln w="317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7685" name="Text Box 12"/>
            <p:cNvSpPr txBox="1">
              <a:spLocks noChangeArrowheads="1"/>
            </p:cNvSpPr>
            <p:nvPr/>
          </p:nvSpPr>
          <p:spPr bwMode="auto">
            <a:xfrm>
              <a:off x="96" y="2976"/>
              <a:ext cx="240" cy="232"/>
            </a:xfrm>
            <a:prstGeom prst="rect">
              <a:avLst/>
            </a:prstGeom>
            <a:solidFill>
              <a:srgbClr val="969696"/>
            </a:solidFill>
            <a:ln w="317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50000"/>
                </a:spcBef>
                <a:buFontTx/>
                <a:buNone/>
              </a:pPr>
              <a:r>
                <a:rPr lang="en-US" altLang="en-US" sz="1600">
                  <a:latin typeface="Comic Sans MS" panose="030F0902030302020204" pitchFamily="66" charset="0"/>
                </a:rPr>
                <a:t>3</a:t>
              </a:r>
              <a:endParaRPr lang="en-US" altLang="en-US" sz="1600">
                <a:latin typeface="Comic Sans MS" panose="030F0902030302020204" pitchFamily="66" charset="0"/>
              </a:endParaRPr>
            </a:p>
          </p:txBody>
        </p:sp>
        <p:sp>
          <p:nvSpPr>
            <p:cNvPr id="27686" name="Text Box 15"/>
            <p:cNvSpPr txBox="1">
              <a:spLocks noChangeArrowheads="1"/>
            </p:cNvSpPr>
            <p:nvPr/>
          </p:nvSpPr>
          <p:spPr bwMode="auto">
            <a:xfrm>
              <a:off x="288" y="3024"/>
              <a:ext cx="240" cy="232"/>
            </a:xfrm>
            <a:prstGeom prst="rect">
              <a:avLst/>
            </a:prstGeom>
            <a:solidFill>
              <a:srgbClr val="969696"/>
            </a:solidFill>
            <a:ln w="317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50000"/>
                </a:spcBef>
                <a:buFontTx/>
                <a:buNone/>
              </a:pPr>
              <a:r>
                <a:rPr lang="en-US" altLang="en-US" sz="1600">
                  <a:latin typeface="Comic Sans MS" panose="030F0902030302020204" pitchFamily="66" charset="0"/>
                </a:rPr>
                <a:t>2</a:t>
              </a:r>
              <a:endParaRPr lang="en-US" altLang="en-US" sz="1600">
                <a:latin typeface="Comic Sans MS" panose="030F0902030302020204" pitchFamily="66" charset="0"/>
              </a:endParaRPr>
            </a:p>
          </p:txBody>
        </p:sp>
        <p:sp>
          <p:nvSpPr>
            <p:cNvPr id="27687" name="Text Box 16"/>
            <p:cNvSpPr txBox="1">
              <a:spLocks noChangeArrowheads="1"/>
            </p:cNvSpPr>
            <p:nvPr/>
          </p:nvSpPr>
          <p:spPr bwMode="auto">
            <a:xfrm>
              <a:off x="480" y="3072"/>
              <a:ext cx="240" cy="232"/>
            </a:xfrm>
            <a:prstGeom prst="rect">
              <a:avLst/>
            </a:prstGeom>
            <a:solidFill>
              <a:srgbClr val="969696"/>
            </a:solidFill>
            <a:ln w="317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50000"/>
                </a:spcBef>
                <a:buFontTx/>
                <a:buNone/>
              </a:pPr>
              <a:r>
                <a:rPr lang="en-US" altLang="en-US" sz="1600">
                  <a:latin typeface="Comic Sans MS" panose="030F0902030302020204" pitchFamily="66" charset="0"/>
                </a:rPr>
                <a:t>1</a:t>
              </a:r>
              <a:endParaRPr lang="en-US" altLang="en-US" sz="1600">
                <a:latin typeface="Comic Sans MS" panose="030F0902030302020204" pitchFamily="66" charset="0"/>
              </a:endParaRPr>
            </a:p>
          </p:txBody>
        </p:sp>
        <p:sp>
          <p:nvSpPr>
            <p:cNvPr id="27688" name="Rectangle 26"/>
            <p:cNvSpPr>
              <a:spLocks noChangeArrowheads="1"/>
            </p:cNvSpPr>
            <p:nvPr/>
          </p:nvSpPr>
          <p:spPr bwMode="auto">
            <a:xfrm>
              <a:off x="1536" y="3024"/>
              <a:ext cx="96" cy="96"/>
            </a:xfrm>
            <a:prstGeom prst="rect">
              <a:avLst/>
            </a:prstGeom>
            <a:solidFill>
              <a:srgbClr val="969696"/>
            </a:solidFill>
            <a:ln w="317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0"/>
                </a:spcBef>
                <a:buFontTx/>
                <a:buNone/>
              </a:pPr>
              <a:endParaRPr lang="en-US" altLang="en-US" sz="2400">
                <a:latin typeface="Comic Sans MS" panose="030F0902030302020204" pitchFamily="66" charset="0"/>
              </a:endParaRPr>
            </a:p>
          </p:txBody>
        </p:sp>
        <p:sp>
          <p:nvSpPr>
            <p:cNvPr id="27689" name="Rectangle 27"/>
            <p:cNvSpPr>
              <a:spLocks noChangeArrowheads="1"/>
            </p:cNvSpPr>
            <p:nvPr/>
          </p:nvSpPr>
          <p:spPr bwMode="auto">
            <a:xfrm>
              <a:off x="1728" y="3024"/>
              <a:ext cx="96" cy="96"/>
            </a:xfrm>
            <a:prstGeom prst="rect">
              <a:avLst/>
            </a:prstGeom>
            <a:solidFill>
              <a:srgbClr val="969696"/>
            </a:solidFill>
            <a:ln w="317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0"/>
                </a:spcBef>
                <a:buFontTx/>
                <a:buNone/>
              </a:pPr>
              <a:endParaRPr lang="en-US" altLang="en-US" sz="2400">
                <a:latin typeface="Comic Sans MS" panose="030F0902030302020204" pitchFamily="66" charset="0"/>
              </a:endParaRPr>
            </a:p>
          </p:txBody>
        </p:sp>
        <p:sp>
          <p:nvSpPr>
            <p:cNvPr id="27690" name="Rectangle 28"/>
            <p:cNvSpPr>
              <a:spLocks noChangeArrowheads="1"/>
            </p:cNvSpPr>
            <p:nvPr/>
          </p:nvSpPr>
          <p:spPr bwMode="auto">
            <a:xfrm>
              <a:off x="1920" y="3024"/>
              <a:ext cx="96" cy="96"/>
            </a:xfrm>
            <a:prstGeom prst="rect">
              <a:avLst/>
            </a:prstGeom>
            <a:solidFill>
              <a:srgbClr val="969696"/>
            </a:solidFill>
            <a:ln w="317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0"/>
                </a:spcBef>
                <a:buFontTx/>
                <a:buNone/>
              </a:pPr>
              <a:endParaRPr lang="en-US" altLang="en-US" sz="2400">
                <a:latin typeface="Comic Sans MS" panose="030F0902030302020204" pitchFamily="66" charset="0"/>
              </a:endParaRPr>
            </a:p>
          </p:txBody>
        </p:sp>
        <p:grpSp>
          <p:nvGrpSpPr>
            <p:cNvPr id="27691" name="Group 52"/>
            <p:cNvGrpSpPr/>
            <p:nvPr/>
          </p:nvGrpSpPr>
          <p:grpSpPr bwMode="auto">
            <a:xfrm>
              <a:off x="1440" y="3120"/>
              <a:ext cx="1344" cy="336"/>
              <a:chOff x="1440" y="3120"/>
              <a:chExt cx="1443" cy="336"/>
            </a:xfrm>
          </p:grpSpPr>
          <p:sp>
            <p:nvSpPr>
              <p:cNvPr id="27692" name="Line 9"/>
              <p:cNvSpPr>
                <a:spLocks noChangeShapeType="1"/>
              </p:cNvSpPr>
              <p:nvPr/>
            </p:nvSpPr>
            <p:spPr bwMode="auto">
              <a:xfrm>
                <a:off x="1440" y="3168"/>
                <a:ext cx="768" cy="1"/>
              </a:xfrm>
              <a:prstGeom prst="line">
                <a:avLst/>
              </a:prstGeom>
              <a:noFill/>
              <a:ln w="31750">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93" name="Text Box 10"/>
              <p:cNvSpPr txBox="1">
                <a:spLocks noChangeArrowheads="1"/>
              </p:cNvSpPr>
              <p:nvPr/>
            </p:nvSpPr>
            <p:spPr bwMode="auto">
              <a:xfrm>
                <a:off x="2208" y="3120"/>
                <a:ext cx="675" cy="308"/>
              </a:xfrm>
              <a:prstGeom prst="rect">
                <a:avLst/>
              </a:prstGeom>
              <a:solidFill>
                <a:srgbClr val="3366FF"/>
              </a:solidFill>
              <a:ln w="317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50000"/>
                  </a:spcBef>
                  <a:buFontTx/>
                  <a:buNone/>
                </a:pPr>
                <a:r>
                  <a:rPr lang="en-US" altLang="en-US" sz="2400">
                    <a:latin typeface="Comic Sans MS" panose="030F0902030302020204" pitchFamily="66" charset="0"/>
                  </a:rPr>
                  <a:t>Dest.</a:t>
                </a:r>
                <a:endParaRPr lang="en-US" altLang="en-US" sz="2400">
                  <a:latin typeface="Comic Sans MS" panose="030F0902030302020204" pitchFamily="66" charset="0"/>
                </a:endParaRPr>
              </a:p>
            </p:txBody>
          </p:sp>
          <p:sp>
            <p:nvSpPr>
              <p:cNvPr id="27694" name="Line 22"/>
              <p:cNvSpPr>
                <a:spLocks noChangeShapeType="1"/>
              </p:cNvSpPr>
              <p:nvPr/>
            </p:nvSpPr>
            <p:spPr bwMode="auto">
              <a:xfrm flipH="1">
                <a:off x="1440" y="3312"/>
                <a:ext cx="768" cy="1"/>
              </a:xfrm>
              <a:prstGeom prst="line">
                <a:avLst/>
              </a:prstGeom>
              <a:noFill/>
              <a:ln w="31750">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95" name="Rectangle 29"/>
              <p:cNvSpPr>
                <a:spLocks noChangeArrowheads="1"/>
              </p:cNvSpPr>
              <p:nvPr/>
            </p:nvSpPr>
            <p:spPr bwMode="auto">
              <a:xfrm>
                <a:off x="1632" y="3360"/>
                <a:ext cx="96" cy="96"/>
              </a:xfrm>
              <a:prstGeom prst="rect">
                <a:avLst/>
              </a:prstGeom>
              <a:solidFill>
                <a:schemeClr val="tx2"/>
              </a:solidFill>
              <a:ln w="317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0"/>
                  </a:spcBef>
                  <a:buFontTx/>
                  <a:buNone/>
                </a:pPr>
                <a:endParaRPr lang="en-US" altLang="en-US" sz="2400">
                  <a:latin typeface="Comic Sans MS" panose="030F0902030302020204" pitchFamily="66" charset="0"/>
                </a:endParaRPr>
              </a:p>
            </p:txBody>
          </p:sp>
          <p:sp>
            <p:nvSpPr>
              <p:cNvPr id="27696" name="Rectangle 30"/>
              <p:cNvSpPr>
                <a:spLocks noChangeArrowheads="1"/>
              </p:cNvSpPr>
              <p:nvPr/>
            </p:nvSpPr>
            <p:spPr bwMode="auto">
              <a:xfrm>
                <a:off x="1824" y="3360"/>
                <a:ext cx="96" cy="96"/>
              </a:xfrm>
              <a:prstGeom prst="rect">
                <a:avLst/>
              </a:prstGeom>
              <a:solidFill>
                <a:schemeClr val="tx2"/>
              </a:solidFill>
              <a:ln w="317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0"/>
                  </a:spcBef>
                  <a:buFontTx/>
                  <a:buNone/>
                </a:pPr>
                <a:endParaRPr lang="en-US" altLang="en-US" sz="2400">
                  <a:latin typeface="Comic Sans MS" panose="030F0902030302020204" pitchFamily="66" charset="0"/>
                </a:endParaRPr>
              </a:p>
            </p:txBody>
          </p:sp>
        </p:grpSp>
      </p:grpSp>
      <p:grpSp>
        <p:nvGrpSpPr>
          <p:cNvPr id="27654" name="Group 85"/>
          <p:cNvGrpSpPr/>
          <p:nvPr/>
        </p:nvGrpSpPr>
        <p:grpSpPr bwMode="auto">
          <a:xfrm>
            <a:off x="5029200" y="4114800"/>
            <a:ext cx="3962400" cy="2241550"/>
            <a:chOff x="2928" y="2784"/>
            <a:chExt cx="2496" cy="1412"/>
          </a:xfrm>
        </p:grpSpPr>
        <p:grpSp>
          <p:nvGrpSpPr>
            <p:cNvPr id="27655" name="Group 55"/>
            <p:cNvGrpSpPr/>
            <p:nvPr/>
          </p:nvGrpSpPr>
          <p:grpSpPr bwMode="auto">
            <a:xfrm>
              <a:off x="2928" y="2784"/>
              <a:ext cx="912" cy="576"/>
              <a:chOff x="360" y="3671"/>
              <a:chExt cx="912" cy="576"/>
            </a:xfrm>
          </p:grpSpPr>
          <p:sp>
            <p:nvSpPr>
              <p:cNvPr id="27678" name="Oval 56"/>
              <p:cNvSpPr>
                <a:spLocks noChangeArrowheads="1"/>
              </p:cNvSpPr>
              <p:nvPr/>
            </p:nvSpPr>
            <p:spPr bwMode="auto">
              <a:xfrm>
                <a:off x="384" y="3671"/>
                <a:ext cx="864" cy="576"/>
              </a:xfrm>
              <a:prstGeom prst="ellipse">
                <a:avLst/>
              </a:prstGeom>
              <a:solidFill>
                <a:srgbClr val="FF0000"/>
              </a:solidFill>
              <a:ln w="317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0"/>
                  </a:spcBef>
                  <a:buFontTx/>
                  <a:buNone/>
                </a:pPr>
                <a:endParaRPr lang="en-US" altLang="en-US" sz="2400">
                  <a:latin typeface="Comic Sans MS" panose="030F0902030302020204" pitchFamily="66" charset="0"/>
                </a:endParaRPr>
              </a:p>
            </p:txBody>
          </p:sp>
          <p:sp>
            <p:nvSpPr>
              <p:cNvPr id="27679" name="Text Box 57"/>
              <p:cNvSpPr txBox="1">
                <a:spLocks noChangeArrowheads="1"/>
              </p:cNvSpPr>
              <p:nvPr/>
            </p:nvSpPr>
            <p:spPr bwMode="auto">
              <a:xfrm>
                <a:off x="360" y="3815"/>
                <a:ext cx="912" cy="288"/>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50000"/>
                  </a:spcBef>
                  <a:buFontTx/>
                  <a:buNone/>
                </a:pPr>
                <a:r>
                  <a:rPr lang="en-US" altLang="en-US" sz="2400">
                    <a:latin typeface="Comic Sans MS" panose="030F0902030302020204" pitchFamily="66" charset="0"/>
                  </a:rPr>
                  <a:t>App</a:t>
                </a:r>
                <a:endParaRPr lang="en-US" altLang="en-US" sz="2400">
                  <a:latin typeface="Comic Sans MS" panose="030F0902030302020204" pitchFamily="66" charset="0"/>
                </a:endParaRPr>
              </a:p>
            </p:txBody>
          </p:sp>
          <p:sp>
            <p:nvSpPr>
              <p:cNvPr id="27680" name="Oval 58"/>
              <p:cNvSpPr>
                <a:spLocks noChangeArrowheads="1"/>
              </p:cNvSpPr>
              <p:nvPr/>
            </p:nvSpPr>
            <p:spPr bwMode="auto">
              <a:xfrm>
                <a:off x="408" y="3743"/>
                <a:ext cx="816" cy="432"/>
              </a:xfrm>
              <a:prstGeom prst="ellipse">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0"/>
                  </a:spcBef>
                  <a:buFontTx/>
                  <a:buNone/>
                </a:pPr>
                <a:endParaRPr lang="en-US" altLang="en-US" sz="2400">
                  <a:latin typeface="Comic Sans MS" panose="030F0902030302020204" pitchFamily="66" charset="0"/>
                </a:endParaRPr>
              </a:p>
            </p:txBody>
          </p:sp>
        </p:grpSp>
        <p:sp>
          <p:nvSpPr>
            <p:cNvPr id="27656" name="Text Box 59"/>
            <p:cNvSpPr txBox="1">
              <a:spLocks noChangeArrowheads="1"/>
            </p:cNvSpPr>
            <p:nvPr/>
          </p:nvSpPr>
          <p:spPr bwMode="auto">
            <a:xfrm>
              <a:off x="3408" y="3696"/>
              <a:ext cx="960" cy="288"/>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50000"/>
                </a:spcBef>
                <a:buFontTx/>
                <a:buNone/>
              </a:pPr>
              <a:endParaRPr lang="en-US" altLang="en-US" sz="2400">
                <a:latin typeface="Times New Roman" panose="02020603050405020304" pitchFamily="18" charset="0"/>
              </a:endParaRPr>
            </a:p>
          </p:txBody>
        </p:sp>
        <p:grpSp>
          <p:nvGrpSpPr>
            <p:cNvPr id="27657" name="Group 60"/>
            <p:cNvGrpSpPr/>
            <p:nvPr/>
          </p:nvGrpSpPr>
          <p:grpSpPr bwMode="auto">
            <a:xfrm>
              <a:off x="3408" y="3264"/>
              <a:ext cx="1056" cy="818"/>
              <a:chOff x="1104" y="2400"/>
              <a:chExt cx="1056" cy="818"/>
            </a:xfrm>
          </p:grpSpPr>
          <p:sp>
            <p:nvSpPr>
              <p:cNvPr id="27676" name="AutoShape 61"/>
              <p:cNvSpPr>
                <a:spLocks noChangeArrowheads="1"/>
              </p:cNvSpPr>
              <p:nvPr/>
            </p:nvSpPr>
            <p:spPr bwMode="auto">
              <a:xfrm rot="5400000">
                <a:off x="1223" y="2498"/>
                <a:ext cx="818" cy="62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9 w 21600"/>
                  <a:gd name="T13" fmla="*/ 4514 h 21600"/>
                  <a:gd name="T14" fmla="*/ 17111 w 21600"/>
                  <a:gd name="T15" fmla="*/ 1708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00CCFF"/>
              </a:solidFill>
              <a:ln w="317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7" name="Text Box 62"/>
              <p:cNvSpPr txBox="1">
                <a:spLocks noChangeArrowheads="1"/>
              </p:cNvSpPr>
              <p:nvPr/>
            </p:nvSpPr>
            <p:spPr bwMode="auto">
              <a:xfrm>
                <a:off x="1104" y="2684"/>
                <a:ext cx="1056" cy="25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50000"/>
                  </a:spcBef>
                  <a:buFontTx/>
                  <a:buNone/>
                </a:pPr>
                <a:r>
                  <a:rPr lang="en-US" altLang="en-US" sz="2000">
                    <a:latin typeface="Comic Sans MS" panose="030F0902030302020204" pitchFamily="66" charset="0"/>
                  </a:rPr>
                  <a:t>socket</a:t>
                </a:r>
                <a:endParaRPr lang="en-US" altLang="en-US" sz="2000">
                  <a:latin typeface="Comic Sans MS" panose="030F0902030302020204" pitchFamily="66" charset="0"/>
                </a:endParaRPr>
              </a:p>
            </p:txBody>
          </p:sp>
        </p:grpSp>
        <p:sp>
          <p:nvSpPr>
            <p:cNvPr id="27658" name="AutoShape 63"/>
            <p:cNvSpPr>
              <a:spLocks noChangeArrowheads="1"/>
            </p:cNvSpPr>
            <p:nvPr/>
          </p:nvSpPr>
          <p:spPr bwMode="auto">
            <a:xfrm flipV="1">
              <a:off x="3024" y="3168"/>
              <a:ext cx="720" cy="81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0 w 21600"/>
                <a:gd name="T13" fmla="*/ 2303 h 21600"/>
                <a:gd name="T14" fmla="*/ 15900 w 21600"/>
                <a:gd name="T15" fmla="*/ 9847 h 21600"/>
              </a:gdLst>
              <a:ahLst/>
              <a:cxnLst>
                <a:cxn ang="T8">
                  <a:pos x="T0" y="T1"/>
                </a:cxn>
                <a:cxn ang="T9">
                  <a:pos x="T2" y="T3"/>
                </a:cxn>
                <a:cxn ang="T10">
                  <a:pos x="T4" y="T5"/>
                </a:cxn>
                <a:cxn ang="T11">
                  <a:pos x="T6" y="T7"/>
                </a:cxn>
              </a:cxnLst>
              <a:rect l="T12" t="T13" r="T14" b="T15"/>
              <a:pathLst>
                <a:path w="21600" h="21600">
                  <a:moveTo>
                    <a:pt x="21600" y="6079"/>
                  </a:moveTo>
                  <a:lnTo>
                    <a:pt x="12427" y="0"/>
                  </a:lnTo>
                  <a:lnTo>
                    <a:pt x="12427" y="2302"/>
                  </a:lnTo>
                  <a:cubicBezTo>
                    <a:pt x="5564" y="2302"/>
                    <a:pt x="0" y="6715"/>
                    <a:pt x="0" y="12158"/>
                  </a:cubicBezTo>
                  <a:lnTo>
                    <a:pt x="0" y="21600"/>
                  </a:lnTo>
                  <a:lnTo>
                    <a:pt x="7721" y="21600"/>
                  </a:lnTo>
                  <a:lnTo>
                    <a:pt x="7721" y="12158"/>
                  </a:lnTo>
                  <a:cubicBezTo>
                    <a:pt x="7721" y="10887"/>
                    <a:pt x="9828" y="9856"/>
                    <a:pt x="12427" y="9856"/>
                  </a:cubicBezTo>
                  <a:lnTo>
                    <a:pt x="12427" y="12158"/>
                  </a:lnTo>
                  <a:lnTo>
                    <a:pt x="21600" y="6079"/>
                  </a:lnTo>
                  <a:close/>
                </a:path>
              </a:pathLst>
            </a:custGeom>
            <a:solidFill>
              <a:srgbClr val="FFFF00"/>
            </a:solidFill>
            <a:ln w="317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7659" name="Text Box 64"/>
            <p:cNvSpPr txBox="1">
              <a:spLocks noChangeArrowheads="1"/>
            </p:cNvSpPr>
            <p:nvPr/>
          </p:nvSpPr>
          <p:spPr bwMode="auto">
            <a:xfrm>
              <a:off x="2928" y="3408"/>
              <a:ext cx="240" cy="232"/>
            </a:xfrm>
            <a:prstGeom prst="rect">
              <a:avLst/>
            </a:prstGeom>
            <a:solidFill>
              <a:srgbClr val="969696"/>
            </a:solidFill>
            <a:ln w="317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50000"/>
                </a:spcBef>
                <a:buFontTx/>
                <a:buNone/>
              </a:pPr>
              <a:r>
                <a:rPr lang="en-US" altLang="en-US" sz="1600">
                  <a:latin typeface="Comic Sans MS" panose="030F0902030302020204" pitchFamily="66" charset="0"/>
                </a:rPr>
                <a:t>3</a:t>
              </a:r>
              <a:endParaRPr lang="en-US" altLang="en-US" sz="1600">
                <a:latin typeface="Comic Sans MS" panose="030F0902030302020204" pitchFamily="66" charset="0"/>
              </a:endParaRPr>
            </a:p>
          </p:txBody>
        </p:sp>
        <p:sp>
          <p:nvSpPr>
            <p:cNvPr id="27660" name="Text Box 65"/>
            <p:cNvSpPr txBox="1">
              <a:spLocks noChangeArrowheads="1"/>
            </p:cNvSpPr>
            <p:nvPr/>
          </p:nvSpPr>
          <p:spPr bwMode="auto">
            <a:xfrm>
              <a:off x="3120" y="3456"/>
              <a:ext cx="240" cy="232"/>
            </a:xfrm>
            <a:prstGeom prst="rect">
              <a:avLst/>
            </a:prstGeom>
            <a:solidFill>
              <a:srgbClr val="969696"/>
            </a:solidFill>
            <a:ln w="317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50000"/>
                </a:spcBef>
                <a:buFontTx/>
                <a:buNone/>
              </a:pPr>
              <a:r>
                <a:rPr lang="en-US" altLang="en-US" sz="1600">
                  <a:latin typeface="Comic Sans MS" panose="030F0902030302020204" pitchFamily="66" charset="0"/>
                </a:rPr>
                <a:t>2</a:t>
              </a:r>
              <a:endParaRPr lang="en-US" altLang="en-US" sz="1600">
                <a:latin typeface="Comic Sans MS" panose="030F0902030302020204" pitchFamily="66" charset="0"/>
              </a:endParaRPr>
            </a:p>
          </p:txBody>
        </p:sp>
        <p:sp>
          <p:nvSpPr>
            <p:cNvPr id="27661" name="Text Box 66"/>
            <p:cNvSpPr txBox="1">
              <a:spLocks noChangeArrowheads="1"/>
            </p:cNvSpPr>
            <p:nvPr/>
          </p:nvSpPr>
          <p:spPr bwMode="auto">
            <a:xfrm>
              <a:off x="3312" y="3504"/>
              <a:ext cx="240" cy="232"/>
            </a:xfrm>
            <a:prstGeom prst="rect">
              <a:avLst/>
            </a:prstGeom>
            <a:solidFill>
              <a:srgbClr val="969696"/>
            </a:solidFill>
            <a:ln w="317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50000"/>
                </a:spcBef>
                <a:buFontTx/>
                <a:buNone/>
              </a:pPr>
              <a:r>
                <a:rPr lang="en-US" altLang="en-US" sz="1600">
                  <a:latin typeface="Comic Sans MS" panose="030F0902030302020204" pitchFamily="66" charset="0"/>
                </a:rPr>
                <a:t>1</a:t>
              </a:r>
              <a:endParaRPr lang="en-US" altLang="en-US" sz="1600">
                <a:latin typeface="Comic Sans MS" panose="030F0902030302020204" pitchFamily="66" charset="0"/>
              </a:endParaRPr>
            </a:p>
          </p:txBody>
        </p:sp>
        <p:sp>
          <p:nvSpPr>
            <p:cNvPr id="27662" name="Rectangle 67"/>
            <p:cNvSpPr>
              <a:spLocks noChangeArrowheads="1"/>
            </p:cNvSpPr>
            <p:nvPr/>
          </p:nvSpPr>
          <p:spPr bwMode="auto">
            <a:xfrm>
              <a:off x="4272" y="2928"/>
              <a:ext cx="96" cy="96"/>
            </a:xfrm>
            <a:prstGeom prst="rect">
              <a:avLst/>
            </a:prstGeom>
            <a:solidFill>
              <a:srgbClr val="969696"/>
            </a:solidFill>
            <a:ln w="317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0"/>
                </a:spcBef>
                <a:buFontTx/>
                <a:buNone/>
              </a:pPr>
              <a:endParaRPr lang="en-US" altLang="en-US" sz="2400">
                <a:latin typeface="Comic Sans MS" panose="030F0902030302020204" pitchFamily="66" charset="0"/>
              </a:endParaRPr>
            </a:p>
          </p:txBody>
        </p:sp>
        <p:sp>
          <p:nvSpPr>
            <p:cNvPr id="27663" name="Rectangle 68"/>
            <p:cNvSpPr>
              <a:spLocks noChangeArrowheads="1"/>
            </p:cNvSpPr>
            <p:nvPr/>
          </p:nvSpPr>
          <p:spPr bwMode="auto">
            <a:xfrm>
              <a:off x="4416" y="3264"/>
              <a:ext cx="96" cy="96"/>
            </a:xfrm>
            <a:prstGeom prst="rect">
              <a:avLst/>
            </a:prstGeom>
            <a:solidFill>
              <a:srgbClr val="969696"/>
            </a:solidFill>
            <a:ln w="317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0"/>
                </a:spcBef>
                <a:buFontTx/>
                <a:buNone/>
              </a:pPr>
              <a:endParaRPr lang="en-US" altLang="en-US" sz="2400">
                <a:latin typeface="Comic Sans MS" panose="030F0902030302020204" pitchFamily="66" charset="0"/>
              </a:endParaRPr>
            </a:p>
          </p:txBody>
        </p:sp>
        <p:sp>
          <p:nvSpPr>
            <p:cNvPr id="27664" name="Rectangle 69"/>
            <p:cNvSpPr>
              <a:spLocks noChangeArrowheads="1"/>
            </p:cNvSpPr>
            <p:nvPr/>
          </p:nvSpPr>
          <p:spPr bwMode="auto">
            <a:xfrm>
              <a:off x="4560" y="3552"/>
              <a:ext cx="96" cy="96"/>
            </a:xfrm>
            <a:prstGeom prst="rect">
              <a:avLst/>
            </a:prstGeom>
            <a:solidFill>
              <a:srgbClr val="969696"/>
            </a:solidFill>
            <a:ln w="317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0"/>
                </a:spcBef>
                <a:buFontTx/>
                <a:buNone/>
              </a:pPr>
              <a:endParaRPr lang="en-US" altLang="en-US" sz="2400">
                <a:latin typeface="Comic Sans MS" panose="030F0902030302020204" pitchFamily="66" charset="0"/>
              </a:endParaRPr>
            </a:p>
          </p:txBody>
        </p:sp>
        <p:sp>
          <p:nvSpPr>
            <p:cNvPr id="27665" name="Line 71"/>
            <p:cNvSpPr>
              <a:spLocks noChangeShapeType="1"/>
            </p:cNvSpPr>
            <p:nvPr/>
          </p:nvSpPr>
          <p:spPr bwMode="auto">
            <a:xfrm flipV="1">
              <a:off x="4272" y="3072"/>
              <a:ext cx="576" cy="528"/>
            </a:xfrm>
            <a:prstGeom prst="line">
              <a:avLst/>
            </a:prstGeom>
            <a:noFill/>
            <a:ln w="31750">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6" name="Text Box 72"/>
            <p:cNvSpPr txBox="1">
              <a:spLocks noChangeArrowheads="1"/>
            </p:cNvSpPr>
            <p:nvPr/>
          </p:nvSpPr>
          <p:spPr bwMode="auto">
            <a:xfrm>
              <a:off x="4848" y="2880"/>
              <a:ext cx="432" cy="308"/>
            </a:xfrm>
            <a:prstGeom prst="rect">
              <a:avLst/>
            </a:prstGeom>
            <a:solidFill>
              <a:srgbClr val="3366FF"/>
            </a:solidFill>
            <a:ln w="317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50000"/>
                </a:spcBef>
                <a:buFontTx/>
                <a:buNone/>
              </a:pPr>
              <a:r>
                <a:rPr lang="en-US" altLang="en-US" sz="2400">
                  <a:latin typeface="Comic Sans MS" panose="030F0902030302020204" pitchFamily="66" charset="0"/>
                </a:rPr>
                <a:t>D1</a:t>
              </a:r>
              <a:endParaRPr lang="en-US" altLang="en-US" sz="2400">
                <a:latin typeface="Comic Sans MS" panose="030F0902030302020204" pitchFamily="66" charset="0"/>
              </a:endParaRPr>
            </a:p>
          </p:txBody>
        </p:sp>
        <p:sp>
          <p:nvSpPr>
            <p:cNvPr id="27667" name="Text Box 76"/>
            <p:cNvSpPr txBox="1">
              <a:spLocks noChangeArrowheads="1"/>
            </p:cNvSpPr>
            <p:nvPr/>
          </p:nvSpPr>
          <p:spPr bwMode="auto">
            <a:xfrm>
              <a:off x="4608" y="3888"/>
              <a:ext cx="432" cy="308"/>
            </a:xfrm>
            <a:prstGeom prst="rect">
              <a:avLst/>
            </a:prstGeom>
            <a:solidFill>
              <a:srgbClr val="3366FF"/>
            </a:solidFill>
            <a:ln w="317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50000"/>
                </a:spcBef>
                <a:buFontTx/>
                <a:buNone/>
              </a:pPr>
              <a:r>
                <a:rPr lang="en-US" altLang="en-US" sz="2400">
                  <a:latin typeface="Comic Sans MS" panose="030F0902030302020204" pitchFamily="66" charset="0"/>
                </a:rPr>
                <a:t>D3</a:t>
              </a:r>
              <a:endParaRPr lang="en-US" altLang="en-US" sz="2400">
                <a:latin typeface="Comic Sans MS" panose="030F0902030302020204" pitchFamily="66" charset="0"/>
              </a:endParaRPr>
            </a:p>
          </p:txBody>
        </p:sp>
        <p:sp>
          <p:nvSpPr>
            <p:cNvPr id="27668" name="Text Box 77"/>
            <p:cNvSpPr txBox="1">
              <a:spLocks noChangeArrowheads="1"/>
            </p:cNvSpPr>
            <p:nvPr/>
          </p:nvSpPr>
          <p:spPr bwMode="auto">
            <a:xfrm>
              <a:off x="4992" y="3456"/>
              <a:ext cx="432" cy="308"/>
            </a:xfrm>
            <a:prstGeom prst="rect">
              <a:avLst/>
            </a:prstGeom>
            <a:solidFill>
              <a:srgbClr val="3366FF"/>
            </a:solidFill>
            <a:ln w="317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50000"/>
                </a:spcBef>
                <a:buFontTx/>
                <a:buNone/>
              </a:pPr>
              <a:r>
                <a:rPr lang="en-US" altLang="en-US" sz="2400">
                  <a:latin typeface="Comic Sans MS" panose="030F0902030302020204" pitchFamily="66" charset="0"/>
                </a:rPr>
                <a:t>D2</a:t>
              </a:r>
              <a:endParaRPr lang="en-US" altLang="en-US" sz="2400">
                <a:latin typeface="Comic Sans MS" panose="030F0902030302020204" pitchFamily="66" charset="0"/>
              </a:endParaRPr>
            </a:p>
          </p:txBody>
        </p:sp>
        <p:sp>
          <p:nvSpPr>
            <p:cNvPr id="27669" name="Freeform 78"/>
            <p:cNvSpPr/>
            <p:nvPr/>
          </p:nvSpPr>
          <p:spPr bwMode="auto">
            <a:xfrm>
              <a:off x="4240" y="2976"/>
              <a:ext cx="512" cy="480"/>
            </a:xfrm>
            <a:custGeom>
              <a:avLst/>
              <a:gdLst>
                <a:gd name="T0" fmla="*/ 32 w 512"/>
                <a:gd name="T1" fmla="*/ 480 h 480"/>
                <a:gd name="T2" fmla="*/ 80 w 512"/>
                <a:gd name="T3" fmla="*/ 96 h 480"/>
                <a:gd name="T4" fmla="*/ 512 w 512"/>
                <a:gd name="T5" fmla="*/ 0 h 480"/>
                <a:gd name="T6" fmla="*/ 0 60000 65536"/>
                <a:gd name="T7" fmla="*/ 0 60000 65536"/>
                <a:gd name="T8" fmla="*/ 0 60000 65536"/>
              </a:gdLst>
              <a:ahLst/>
              <a:cxnLst>
                <a:cxn ang="T6">
                  <a:pos x="T0" y="T1"/>
                </a:cxn>
                <a:cxn ang="T7">
                  <a:pos x="T2" y="T3"/>
                </a:cxn>
                <a:cxn ang="T8">
                  <a:pos x="T4" y="T5"/>
                </a:cxn>
              </a:cxnLst>
              <a:rect l="0" t="0" r="r" b="b"/>
              <a:pathLst>
                <a:path w="512" h="480">
                  <a:moveTo>
                    <a:pt x="32" y="480"/>
                  </a:moveTo>
                  <a:cubicBezTo>
                    <a:pt x="16" y="328"/>
                    <a:pt x="0" y="176"/>
                    <a:pt x="80" y="96"/>
                  </a:cubicBezTo>
                  <a:cubicBezTo>
                    <a:pt x="160" y="16"/>
                    <a:pt x="440" y="16"/>
                    <a:pt x="512" y="0"/>
                  </a:cubicBezTo>
                </a:path>
              </a:pathLst>
            </a:custGeom>
            <a:noFill/>
            <a:ln w="31750" cap="flat" cmpd="sng">
              <a:solidFill>
                <a:schemeClr val="tx1"/>
              </a:solidFill>
              <a:prstDash val="solid"/>
              <a:round/>
              <a:tailEnd type="arrow" w="med" len="med"/>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zh-CN" altLang="en-US"/>
            </a:p>
          </p:txBody>
        </p:sp>
        <p:sp>
          <p:nvSpPr>
            <p:cNvPr id="27670" name="Line 79"/>
            <p:cNvSpPr>
              <a:spLocks noChangeShapeType="1"/>
            </p:cNvSpPr>
            <p:nvPr/>
          </p:nvSpPr>
          <p:spPr bwMode="auto">
            <a:xfrm>
              <a:off x="4320" y="3696"/>
              <a:ext cx="432" cy="0"/>
            </a:xfrm>
            <a:prstGeom prst="line">
              <a:avLst/>
            </a:prstGeom>
            <a:noFill/>
            <a:ln w="31750">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zh-CN" altLang="en-US"/>
            </a:p>
          </p:txBody>
        </p:sp>
        <p:grpSp>
          <p:nvGrpSpPr>
            <p:cNvPr id="27671" name="Group 82"/>
            <p:cNvGrpSpPr/>
            <p:nvPr/>
          </p:nvGrpSpPr>
          <p:grpSpPr bwMode="auto">
            <a:xfrm>
              <a:off x="4704" y="3600"/>
              <a:ext cx="144" cy="240"/>
              <a:chOff x="4704" y="3600"/>
              <a:chExt cx="144" cy="240"/>
            </a:xfrm>
          </p:grpSpPr>
          <p:sp>
            <p:nvSpPr>
              <p:cNvPr id="27674" name="Line 80"/>
              <p:cNvSpPr>
                <a:spLocks noChangeShapeType="1"/>
              </p:cNvSpPr>
              <p:nvPr/>
            </p:nvSpPr>
            <p:spPr bwMode="auto">
              <a:xfrm>
                <a:off x="4704" y="3600"/>
                <a:ext cx="144" cy="240"/>
              </a:xfrm>
              <a:prstGeom prst="line">
                <a:avLst/>
              </a:prstGeom>
              <a:noFill/>
              <a:ln w="1270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zh-CN" altLang="en-US"/>
              </a:p>
            </p:txBody>
          </p:sp>
          <p:sp>
            <p:nvSpPr>
              <p:cNvPr id="27675" name="Line 81"/>
              <p:cNvSpPr>
                <a:spLocks noChangeShapeType="1"/>
              </p:cNvSpPr>
              <p:nvPr/>
            </p:nvSpPr>
            <p:spPr bwMode="auto">
              <a:xfrm flipH="1">
                <a:off x="4704" y="3600"/>
                <a:ext cx="144" cy="240"/>
              </a:xfrm>
              <a:prstGeom prst="line">
                <a:avLst/>
              </a:prstGeom>
              <a:noFill/>
              <a:ln w="1270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zh-CN" altLang="en-US"/>
              </a:p>
            </p:txBody>
          </p:sp>
        </p:grpSp>
        <p:sp>
          <p:nvSpPr>
            <p:cNvPr id="27672" name="Line 83"/>
            <p:cNvSpPr>
              <a:spLocks noChangeShapeType="1"/>
            </p:cNvSpPr>
            <p:nvPr/>
          </p:nvSpPr>
          <p:spPr bwMode="auto">
            <a:xfrm flipH="1" flipV="1">
              <a:off x="4272" y="3888"/>
              <a:ext cx="288" cy="192"/>
            </a:xfrm>
            <a:prstGeom prst="line">
              <a:avLst/>
            </a:prstGeom>
            <a:noFill/>
            <a:ln w="31750">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zh-CN" altLang="en-US"/>
            </a:p>
          </p:txBody>
        </p:sp>
        <p:sp>
          <p:nvSpPr>
            <p:cNvPr id="27673" name="Rectangle 84"/>
            <p:cNvSpPr>
              <a:spLocks noChangeArrowheads="1"/>
            </p:cNvSpPr>
            <p:nvPr/>
          </p:nvSpPr>
          <p:spPr bwMode="auto">
            <a:xfrm>
              <a:off x="4368" y="4032"/>
              <a:ext cx="96" cy="96"/>
            </a:xfrm>
            <a:prstGeom prst="rect">
              <a:avLst/>
            </a:prstGeom>
            <a:solidFill>
              <a:schemeClr val="tx2"/>
            </a:solidFill>
            <a:ln w="317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90204" pitchFamily="34" charset="0"/>
                <a:buChar char="•"/>
                <a:defRPr sz="3200">
                  <a:solidFill>
                    <a:schemeClr val="tx1"/>
                  </a:solidFill>
                  <a:latin typeface="Calibri" charset="0"/>
                </a:defRPr>
              </a:lvl1pPr>
              <a:lvl2pPr marL="742950" indent="-285750">
                <a:spcBef>
                  <a:spcPct val="20000"/>
                </a:spcBef>
                <a:buFont typeface="Arial" panose="020B0604020202090204" pitchFamily="34" charset="0"/>
                <a:buChar char="–"/>
                <a:defRPr sz="2800">
                  <a:solidFill>
                    <a:schemeClr val="tx1"/>
                  </a:solidFill>
                  <a:latin typeface="Calibri" charset="0"/>
                </a:defRPr>
              </a:lvl2pPr>
              <a:lvl3pPr marL="1143000" indent="-228600">
                <a:spcBef>
                  <a:spcPct val="20000"/>
                </a:spcBef>
                <a:buFont typeface="Arial" panose="020B0604020202090204" pitchFamily="34" charset="0"/>
                <a:buChar char="•"/>
                <a:defRPr sz="2400">
                  <a:solidFill>
                    <a:schemeClr val="tx1"/>
                  </a:solidFill>
                  <a:latin typeface="Calibri" charset="0"/>
                </a:defRPr>
              </a:lvl3pPr>
              <a:lvl4pPr marL="1600200" indent="-228600">
                <a:spcBef>
                  <a:spcPct val="20000"/>
                </a:spcBef>
                <a:buFont typeface="Arial" panose="020B0604020202090204" pitchFamily="34" charset="0"/>
                <a:buChar char="–"/>
                <a:defRPr sz="2000">
                  <a:solidFill>
                    <a:schemeClr val="tx1"/>
                  </a:solidFill>
                  <a:latin typeface="Calibri" charset="0"/>
                </a:defRPr>
              </a:lvl4pPr>
              <a:lvl5pPr marL="2057400" indent="-228600">
                <a:spcBef>
                  <a:spcPct val="20000"/>
                </a:spcBef>
                <a:buFont typeface="Arial" panose="020B0604020202090204" pitchFamily="34"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defRPr>
              </a:lvl9pPr>
            </a:lstStyle>
            <a:p>
              <a:pPr>
                <a:spcBef>
                  <a:spcPct val="0"/>
                </a:spcBef>
                <a:buFontTx/>
                <a:buNone/>
              </a:pPr>
              <a:endParaRPr lang="en-US" altLang="en-US" sz="2400">
                <a:latin typeface="Comic Sans MS" panose="030F0902030302020204" pitchFamily="66" charset="0"/>
              </a:endParaRPr>
            </a:p>
          </p:txBody>
        </p:sp>
      </p:grpSp>
      <p:sp>
        <p:nvSpPr>
          <p:cNvPr id="55" name="标题 2"/>
          <p:cNvSpPr txBox="1"/>
          <p:nvPr/>
        </p:nvSpPr>
        <p:spPr>
          <a:xfrm>
            <a:off x="274321" y="260560"/>
            <a:ext cx="8412479" cy="70451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b="1" dirty="0">
                <a:latin typeface="微软雅黑" panose="020B0503020204020204" pitchFamily="34" charset="-122"/>
                <a:ea typeface="微软雅黑" panose="020B0503020204020204" pitchFamily="34" charset="-122"/>
              </a:rPr>
              <a:t>3.3 What TCP Sockets Mean</a:t>
            </a:r>
            <a:endParaRPr lang="zh-CN" altLang="en-US" sz="36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0725"/>
                                        </p:tgtEl>
                                        <p:attrNameLst>
                                          <p:attrName>style.visibility</p:attrName>
                                        </p:attrNameLst>
                                      </p:cBhvr>
                                      <p:to>
                                        <p:strVal val="visible"/>
                                      </p:to>
                                    </p:set>
                                    <p:anim calcmode="lin" valueType="num">
                                      <p:cBhvr>
                                        <p:cTn id="7" dur="500" fill="hold"/>
                                        <p:tgtEl>
                                          <p:spTgt spid="30725"/>
                                        </p:tgtEl>
                                        <p:attrNameLst>
                                          <p:attrName>ppt_w</p:attrName>
                                        </p:attrNameLst>
                                      </p:cBhvr>
                                      <p:tavLst>
                                        <p:tav tm="0">
                                          <p:val>
                                            <p:fltVal val="0"/>
                                          </p:val>
                                        </p:tav>
                                        <p:tav tm="100000">
                                          <p:val>
                                            <p:strVal val="#ppt_w"/>
                                          </p:val>
                                        </p:tav>
                                      </p:tavLst>
                                    </p:anim>
                                    <p:anim calcmode="lin" valueType="num">
                                      <p:cBhvr>
                                        <p:cTn id="8" dur="500" fill="hold"/>
                                        <p:tgtEl>
                                          <p:spTgt spid="30725"/>
                                        </p:tgtEl>
                                        <p:attrNameLst>
                                          <p:attrName>ppt_h</p:attrName>
                                        </p:attrNameLst>
                                      </p:cBhvr>
                                      <p:tavLst>
                                        <p:tav tm="0">
                                          <p:val>
                                            <p:fltVal val="0"/>
                                          </p:val>
                                        </p:tav>
                                        <p:tav tm="100000">
                                          <p:val>
                                            <p:strVal val="#ppt_h"/>
                                          </p:val>
                                        </p:tav>
                                      </p:tavLst>
                                    </p:anim>
                                    <p:animEffect transition="in" filter="fade">
                                      <p:cBhvr>
                                        <p:cTn id="9" dur="500"/>
                                        <p:tgtEl>
                                          <p:spTgt spid="3072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0723">
                                            <p:txEl>
                                              <p:pRg st="0" end="0"/>
                                            </p:txEl>
                                          </p:spTgt>
                                        </p:tgtEl>
                                        <p:attrNameLst>
                                          <p:attrName>style.visibility</p:attrName>
                                        </p:attrNameLst>
                                      </p:cBhvr>
                                      <p:to>
                                        <p:strVal val="visible"/>
                                      </p:to>
                                    </p:set>
                                    <p:anim calcmode="lin" valueType="num">
                                      <p:cBhvr>
                                        <p:cTn id="12" dur="500" fill="hold"/>
                                        <p:tgtEl>
                                          <p:spTgt spid="3072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072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0723">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0723">
                                            <p:txEl>
                                              <p:pRg st="1" end="1"/>
                                            </p:txEl>
                                          </p:spTgt>
                                        </p:tgtEl>
                                        <p:attrNameLst>
                                          <p:attrName>style.visibility</p:attrName>
                                        </p:attrNameLst>
                                      </p:cBhvr>
                                      <p:to>
                                        <p:strVal val="visible"/>
                                      </p:to>
                                    </p:set>
                                    <p:anim calcmode="lin" valueType="num">
                                      <p:cBhvr>
                                        <p:cTn id="17" dur="500" fill="hold"/>
                                        <p:tgtEl>
                                          <p:spTgt spid="30723">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30723">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30723">
                                            <p:txEl>
                                              <p:pRg st="1" end="1"/>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0723">
                                            <p:txEl>
                                              <p:pRg st="2" end="2"/>
                                            </p:txEl>
                                          </p:spTgt>
                                        </p:tgtEl>
                                        <p:attrNameLst>
                                          <p:attrName>style.visibility</p:attrName>
                                        </p:attrNameLst>
                                      </p:cBhvr>
                                      <p:to>
                                        <p:strVal val="visible"/>
                                      </p:to>
                                    </p:set>
                                    <p:anim calcmode="lin" valueType="num">
                                      <p:cBhvr>
                                        <p:cTn id="22" dur="500" fill="hold"/>
                                        <p:tgtEl>
                                          <p:spTgt spid="30723">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30723">
                                            <p:txEl>
                                              <p:pRg st="2" end="2"/>
                                            </p:txEl>
                                          </p:spTgt>
                                        </p:tgtEl>
                                        <p:attrNameLst>
                                          <p:attrName>ppt_h</p:attrName>
                                        </p:attrNameLst>
                                      </p:cBhvr>
                                      <p:tavLst>
                                        <p:tav tm="0">
                                          <p:val>
                                            <p:fltVal val="0"/>
                                          </p:val>
                                        </p:tav>
                                        <p:tav tm="100000">
                                          <p:val>
                                            <p:strVal val="#ppt_h"/>
                                          </p:val>
                                        </p:tav>
                                      </p:tavLst>
                                    </p:anim>
                                    <p:animEffect transition="in" filter="fade">
                                      <p:cBhvr>
                                        <p:cTn id="24" dur="500"/>
                                        <p:tgtEl>
                                          <p:spTgt spid="30723">
                                            <p:txEl>
                                              <p:pRg st="2" end="2"/>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0723">
                                            <p:txEl>
                                              <p:pRg st="3" end="3"/>
                                            </p:txEl>
                                          </p:spTgt>
                                        </p:tgtEl>
                                        <p:attrNameLst>
                                          <p:attrName>style.visibility</p:attrName>
                                        </p:attrNameLst>
                                      </p:cBhvr>
                                      <p:to>
                                        <p:strVal val="visible"/>
                                      </p:to>
                                    </p:set>
                                    <p:anim calcmode="lin" valueType="num">
                                      <p:cBhvr>
                                        <p:cTn id="27" dur="500" fill="hold"/>
                                        <p:tgtEl>
                                          <p:spTgt spid="30723">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30723">
                                            <p:txEl>
                                              <p:pRg st="3" end="3"/>
                                            </p:txEl>
                                          </p:spTgt>
                                        </p:tgtEl>
                                        <p:attrNameLst>
                                          <p:attrName>ppt_h</p:attrName>
                                        </p:attrNameLst>
                                      </p:cBhvr>
                                      <p:tavLst>
                                        <p:tav tm="0">
                                          <p:val>
                                            <p:fltVal val="0"/>
                                          </p:val>
                                        </p:tav>
                                        <p:tav tm="100000">
                                          <p:val>
                                            <p:strVal val="#ppt_h"/>
                                          </p:val>
                                        </p:tav>
                                      </p:tavLst>
                                    </p:anim>
                                    <p:animEffect transition="in" filter="fade">
                                      <p:cBhvr>
                                        <p:cTn id="29" dur="500"/>
                                        <p:tgtEl>
                                          <p:spTgt spid="30723">
                                            <p:txEl>
                                              <p:pRg st="3" end="3"/>
                                            </p:txEl>
                                          </p:spTgt>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0723">
                                            <p:txEl>
                                              <p:pRg st="4" end="4"/>
                                            </p:txEl>
                                          </p:spTgt>
                                        </p:tgtEl>
                                        <p:attrNameLst>
                                          <p:attrName>style.visibility</p:attrName>
                                        </p:attrNameLst>
                                      </p:cBhvr>
                                      <p:to>
                                        <p:strVal val="visible"/>
                                      </p:to>
                                    </p:set>
                                    <p:anim calcmode="lin" valueType="num">
                                      <p:cBhvr>
                                        <p:cTn id="32" dur="500" fill="hold"/>
                                        <p:tgtEl>
                                          <p:spTgt spid="30723">
                                            <p:txEl>
                                              <p:pRg st="4" end="4"/>
                                            </p:txEl>
                                          </p:spTgt>
                                        </p:tgtEl>
                                        <p:attrNameLst>
                                          <p:attrName>ppt_w</p:attrName>
                                        </p:attrNameLst>
                                      </p:cBhvr>
                                      <p:tavLst>
                                        <p:tav tm="0">
                                          <p:val>
                                            <p:fltVal val="0"/>
                                          </p:val>
                                        </p:tav>
                                        <p:tav tm="100000">
                                          <p:val>
                                            <p:strVal val="#ppt_w"/>
                                          </p:val>
                                        </p:tav>
                                      </p:tavLst>
                                    </p:anim>
                                    <p:anim calcmode="lin" valueType="num">
                                      <p:cBhvr>
                                        <p:cTn id="33" dur="500" fill="hold"/>
                                        <p:tgtEl>
                                          <p:spTgt spid="30723">
                                            <p:txEl>
                                              <p:pRg st="4" end="4"/>
                                            </p:txEl>
                                          </p:spTgt>
                                        </p:tgtEl>
                                        <p:attrNameLst>
                                          <p:attrName>ppt_h</p:attrName>
                                        </p:attrNameLst>
                                      </p:cBhvr>
                                      <p:tavLst>
                                        <p:tav tm="0">
                                          <p:val>
                                            <p:fltVal val="0"/>
                                          </p:val>
                                        </p:tav>
                                        <p:tav tm="100000">
                                          <p:val>
                                            <p:strVal val="#ppt_h"/>
                                          </p:val>
                                        </p:tav>
                                      </p:tavLst>
                                    </p:anim>
                                    <p:animEffect transition="in" filter="fade">
                                      <p:cBhvr>
                                        <p:cTn id="34" dur="500"/>
                                        <p:tgtEl>
                                          <p:spTgt spid="30723">
                                            <p:txEl>
                                              <p:pRg st="4" end="4"/>
                                            </p:txEl>
                                          </p:spTgt>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0723">
                                            <p:txEl>
                                              <p:pRg st="5" end="5"/>
                                            </p:txEl>
                                          </p:spTgt>
                                        </p:tgtEl>
                                        <p:attrNameLst>
                                          <p:attrName>style.visibility</p:attrName>
                                        </p:attrNameLst>
                                      </p:cBhvr>
                                      <p:to>
                                        <p:strVal val="visible"/>
                                      </p:to>
                                    </p:set>
                                    <p:anim calcmode="lin" valueType="num">
                                      <p:cBhvr>
                                        <p:cTn id="37" dur="500" fill="hold"/>
                                        <p:tgtEl>
                                          <p:spTgt spid="3072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30723">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30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3.3 </a:t>
            </a:r>
            <a:r>
              <a:rPr lang="en-US" dirty="0"/>
              <a:t>What TCP Sockets Mean</a:t>
            </a:r>
            <a:endParaRPr lang="zh-CN" altLang="en-US" dirty="0"/>
          </a:p>
        </p:txBody>
      </p:sp>
      <p:grpSp>
        <p:nvGrpSpPr>
          <p:cNvPr id="5" name="组合 4"/>
          <p:cNvGrpSpPr/>
          <p:nvPr/>
        </p:nvGrpSpPr>
        <p:grpSpPr>
          <a:xfrm>
            <a:off x="1588932" y="1270000"/>
            <a:ext cx="6705600" cy="5366327"/>
            <a:chOff x="1588932" y="1270000"/>
            <a:chExt cx="6705600" cy="5366327"/>
          </a:xfrm>
        </p:grpSpPr>
        <p:grpSp>
          <p:nvGrpSpPr>
            <p:cNvPr id="6" name="Group 7"/>
            <p:cNvGrpSpPr/>
            <p:nvPr/>
          </p:nvGrpSpPr>
          <p:grpSpPr>
            <a:xfrm>
              <a:off x="1893732" y="1320800"/>
              <a:ext cx="1219200" cy="366713"/>
              <a:chOff x="1200" y="896"/>
              <a:chExt cx="768" cy="231"/>
            </a:xfrm>
          </p:grpSpPr>
          <p:sp>
            <p:nvSpPr>
              <p:cNvPr id="58" name="Rectangle 4" descr="Paper bag"/>
              <p:cNvSpPr/>
              <p:nvPr/>
            </p:nvSpPr>
            <p:spPr>
              <a:xfrm>
                <a:off x="1200" y="912"/>
                <a:ext cx="768" cy="192"/>
              </a:xfrm>
              <a:prstGeom prst="rect">
                <a:avLst/>
              </a:prstGeom>
              <a:noFill/>
              <a:ln w="381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2400" dirty="0">
                  <a:latin typeface="Arial" panose="020B0604020202090204" pitchFamily="34" charset="0"/>
                </a:endParaRPr>
              </a:p>
            </p:txBody>
          </p:sp>
          <p:sp>
            <p:nvSpPr>
              <p:cNvPr id="59" name="Text Box 5" descr="Paper bag"/>
              <p:cNvSpPr txBox="1"/>
              <p:nvPr/>
            </p:nvSpPr>
            <p:spPr>
              <a:xfrm>
                <a:off x="1200" y="896"/>
                <a:ext cx="768" cy="231"/>
              </a:xfrm>
              <a:prstGeom prst="rect">
                <a:avLst/>
              </a:prstGeom>
              <a:noFill/>
              <a:ln w="38100">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lgn="ctr">
                  <a:spcBef>
                    <a:spcPct val="50000"/>
                  </a:spcBef>
                  <a:buNone/>
                </a:pPr>
                <a:r>
                  <a:rPr lang="en-US" altLang="en-US" sz="1800" dirty="0">
                    <a:latin typeface="Arial" panose="020B0604020202090204" pitchFamily="34" charset="0"/>
                  </a:rPr>
                  <a:t>socket()</a:t>
                </a:r>
                <a:endParaRPr lang="en-US" altLang="en-US" sz="1800" dirty="0">
                  <a:latin typeface="Arial" panose="020B0604020202090204" pitchFamily="34" charset="0"/>
                </a:endParaRPr>
              </a:p>
            </p:txBody>
          </p:sp>
        </p:grpSp>
        <p:grpSp>
          <p:nvGrpSpPr>
            <p:cNvPr id="7" name="Group 8"/>
            <p:cNvGrpSpPr/>
            <p:nvPr/>
          </p:nvGrpSpPr>
          <p:grpSpPr>
            <a:xfrm>
              <a:off x="1893732" y="1906592"/>
              <a:ext cx="1219200" cy="366713"/>
              <a:chOff x="1200" y="896"/>
              <a:chExt cx="768" cy="231"/>
            </a:xfrm>
          </p:grpSpPr>
          <p:sp>
            <p:nvSpPr>
              <p:cNvPr id="56" name="Rectangle 9" descr="Paper bag"/>
              <p:cNvSpPr/>
              <p:nvPr/>
            </p:nvSpPr>
            <p:spPr>
              <a:xfrm>
                <a:off x="1200" y="912"/>
                <a:ext cx="768" cy="192"/>
              </a:xfrm>
              <a:prstGeom prst="rect">
                <a:avLst/>
              </a:prstGeom>
              <a:noFill/>
              <a:ln w="381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2400" dirty="0">
                  <a:latin typeface="Arial" panose="020B0604020202090204" pitchFamily="34" charset="0"/>
                </a:endParaRPr>
              </a:p>
            </p:txBody>
          </p:sp>
          <p:sp>
            <p:nvSpPr>
              <p:cNvPr id="57" name="Text Box 10" descr="Paper bag"/>
              <p:cNvSpPr txBox="1"/>
              <p:nvPr/>
            </p:nvSpPr>
            <p:spPr>
              <a:xfrm>
                <a:off x="1200" y="896"/>
                <a:ext cx="768" cy="231"/>
              </a:xfrm>
              <a:prstGeom prst="rect">
                <a:avLst/>
              </a:prstGeom>
              <a:noFill/>
              <a:ln w="38100">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lgn="ctr">
                  <a:spcBef>
                    <a:spcPct val="50000"/>
                  </a:spcBef>
                  <a:buNone/>
                </a:pPr>
                <a:r>
                  <a:rPr lang="en-US" altLang="en-US" sz="1800" dirty="0">
                    <a:latin typeface="Arial" panose="020B0604020202090204" pitchFamily="34" charset="0"/>
                  </a:rPr>
                  <a:t>bind()</a:t>
                </a:r>
                <a:endParaRPr lang="en-US" altLang="en-US" sz="1800" dirty="0">
                  <a:latin typeface="Arial" panose="020B0604020202090204" pitchFamily="34" charset="0"/>
                </a:endParaRPr>
              </a:p>
            </p:txBody>
          </p:sp>
        </p:grpSp>
        <p:grpSp>
          <p:nvGrpSpPr>
            <p:cNvPr id="8" name="Group 11"/>
            <p:cNvGrpSpPr/>
            <p:nvPr/>
          </p:nvGrpSpPr>
          <p:grpSpPr>
            <a:xfrm>
              <a:off x="1893732" y="2505075"/>
              <a:ext cx="1219200" cy="366713"/>
              <a:chOff x="1200" y="896"/>
              <a:chExt cx="768" cy="231"/>
            </a:xfrm>
          </p:grpSpPr>
          <p:sp>
            <p:nvSpPr>
              <p:cNvPr id="54" name="Rectangle 12" descr="Paper bag"/>
              <p:cNvSpPr/>
              <p:nvPr/>
            </p:nvSpPr>
            <p:spPr>
              <a:xfrm>
                <a:off x="1200" y="912"/>
                <a:ext cx="768" cy="192"/>
              </a:xfrm>
              <a:prstGeom prst="rect">
                <a:avLst/>
              </a:prstGeom>
              <a:noFill/>
              <a:ln w="381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2400" dirty="0">
                  <a:latin typeface="Arial" panose="020B0604020202090204" pitchFamily="34" charset="0"/>
                </a:endParaRPr>
              </a:p>
            </p:txBody>
          </p:sp>
          <p:sp>
            <p:nvSpPr>
              <p:cNvPr id="55" name="Text Box 13" descr="Paper bag"/>
              <p:cNvSpPr txBox="1"/>
              <p:nvPr/>
            </p:nvSpPr>
            <p:spPr>
              <a:xfrm>
                <a:off x="1200" y="896"/>
                <a:ext cx="768" cy="231"/>
              </a:xfrm>
              <a:prstGeom prst="rect">
                <a:avLst/>
              </a:prstGeom>
              <a:noFill/>
              <a:ln w="38100">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lgn="ctr">
                  <a:spcBef>
                    <a:spcPct val="50000"/>
                  </a:spcBef>
                  <a:buNone/>
                </a:pPr>
                <a:r>
                  <a:rPr lang="en-US" altLang="en-US" sz="1800" dirty="0">
                    <a:latin typeface="Arial" panose="020B0604020202090204" pitchFamily="34" charset="0"/>
                  </a:rPr>
                  <a:t>listen()</a:t>
                </a:r>
                <a:endParaRPr lang="en-US" altLang="en-US" sz="1800" dirty="0">
                  <a:latin typeface="Arial" panose="020B0604020202090204" pitchFamily="34" charset="0"/>
                </a:endParaRPr>
              </a:p>
            </p:txBody>
          </p:sp>
        </p:grpSp>
        <p:grpSp>
          <p:nvGrpSpPr>
            <p:cNvPr id="9" name="Group 14"/>
            <p:cNvGrpSpPr/>
            <p:nvPr/>
          </p:nvGrpSpPr>
          <p:grpSpPr>
            <a:xfrm>
              <a:off x="1893732" y="3100392"/>
              <a:ext cx="1219200" cy="366713"/>
              <a:chOff x="1200" y="896"/>
              <a:chExt cx="768" cy="231"/>
            </a:xfrm>
          </p:grpSpPr>
          <p:sp>
            <p:nvSpPr>
              <p:cNvPr id="52" name="Rectangle 15" descr="Paper bag"/>
              <p:cNvSpPr/>
              <p:nvPr/>
            </p:nvSpPr>
            <p:spPr>
              <a:xfrm>
                <a:off x="1200" y="912"/>
                <a:ext cx="768" cy="192"/>
              </a:xfrm>
              <a:prstGeom prst="rect">
                <a:avLst/>
              </a:prstGeom>
              <a:noFill/>
              <a:ln w="381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2400" dirty="0">
                  <a:latin typeface="Arial" panose="020B0604020202090204" pitchFamily="34" charset="0"/>
                </a:endParaRPr>
              </a:p>
            </p:txBody>
          </p:sp>
          <p:sp>
            <p:nvSpPr>
              <p:cNvPr id="53" name="Text Box 16" descr="Paper bag"/>
              <p:cNvSpPr txBox="1"/>
              <p:nvPr/>
            </p:nvSpPr>
            <p:spPr>
              <a:xfrm>
                <a:off x="1200" y="896"/>
                <a:ext cx="768" cy="231"/>
              </a:xfrm>
              <a:prstGeom prst="rect">
                <a:avLst/>
              </a:prstGeom>
              <a:noFill/>
              <a:ln w="38100">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lgn="ctr">
                  <a:spcBef>
                    <a:spcPct val="50000"/>
                  </a:spcBef>
                  <a:buNone/>
                </a:pPr>
                <a:r>
                  <a:rPr lang="en-US" altLang="en-US" sz="1800" dirty="0">
                    <a:latin typeface="Arial" panose="020B0604020202090204" pitchFamily="34" charset="0"/>
                  </a:rPr>
                  <a:t>accept()</a:t>
                </a:r>
                <a:endParaRPr lang="en-US" altLang="en-US" sz="1800" dirty="0">
                  <a:latin typeface="Arial" panose="020B0604020202090204" pitchFamily="34" charset="0"/>
                </a:endParaRPr>
              </a:p>
            </p:txBody>
          </p:sp>
        </p:grpSp>
        <p:grpSp>
          <p:nvGrpSpPr>
            <p:cNvPr id="10" name="Group 17"/>
            <p:cNvGrpSpPr/>
            <p:nvPr/>
          </p:nvGrpSpPr>
          <p:grpSpPr>
            <a:xfrm>
              <a:off x="1893732" y="4318000"/>
              <a:ext cx="1219200" cy="366713"/>
              <a:chOff x="1200" y="896"/>
              <a:chExt cx="768" cy="231"/>
            </a:xfrm>
          </p:grpSpPr>
          <p:sp>
            <p:nvSpPr>
              <p:cNvPr id="50" name="Rectangle 18" descr="Paper bag"/>
              <p:cNvSpPr/>
              <p:nvPr/>
            </p:nvSpPr>
            <p:spPr>
              <a:xfrm>
                <a:off x="1200" y="912"/>
                <a:ext cx="768" cy="192"/>
              </a:xfrm>
              <a:prstGeom prst="rect">
                <a:avLst/>
              </a:prstGeom>
              <a:noFill/>
              <a:ln w="381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2400" dirty="0">
                  <a:latin typeface="Arial" panose="020B0604020202090204" pitchFamily="34" charset="0"/>
                </a:endParaRPr>
              </a:p>
            </p:txBody>
          </p:sp>
          <p:sp>
            <p:nvSpPr>
              <p:cNvPr id="51" name="Text Box 19" descr="Paper bag"/>
              <p:cNvSpPr txBox="1"/>
              <p:nvPr/>
            </p:nvSpPr>
            <p:spPr>
              <a:xfrm>
                <a:off x="1200" y="896"/>
                <a:ext cx="768" cy="231"/>
              </a:xfrm>
              <a:prstGeom prst="rect">
                <a:avLst/>
              </a:prstGeom>
              <a:noFill/>
              <a:ln w="38100">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lgn="ctr">
                  <a:spcBef>
                    <a:spcPct val="50000"/>
                  </a:spcBef>
                  <a:buNone/>
                </a:pPr>
                <a:r>
                  <a:rPr lang="en-US" altLang="en-US" sz="1800" dirty="0">
                    <a:latin typeface="Arial" panose="020B0604020202090204" pitchFamily="34" charset="0"/>
                  </a:rPr>
                  <a:t>read()</a:t>
                </a:r>
                <a:endParaRPr lang="en-US" altLang="en-US" sz="1800" dirty="0">
                  <a:latin typeface="Arial" panose="020B0604020202090204" pitchFamily="34" charset="0"/>
                </a:endParaRPr>
              </a:p>
            </p:txBody>
          </p:sp>
        </p:grpSp>
        <p:grpSp>
          <p:nvGrpSpPr>
            <p:cNvPr id="11" name="Group 20"/>
            <p:cNvGrpSpPr/>
            <p:nvPr/>
          </p:nvGrpSpPr>
          <p:grpSpPr>
            <a:xfrm>
              <a:off x="1893732" y="5500692"/>
              <a:ext cx="1219200" cy="366713"/>
              <a:chOff x="1200" y="896"/>
              <a:chExt cx="768" cy="231"/>
            </a:xfrm>
          </p:grpSpPr>
          <p:sp>
            <p:nvSpPr>
              <p:cNvPr id="48" name="Rectangle 21" descr="Paper bag"/>
              <p:cNvSpPr/>
              <p:nvPr/>
            </p:nvSpPr>
            <p:spPr>
              <a:xfrm>
                <a:off x="1200" y="912"/>
                <a:ext cx="768" cy="192"/>
              </a:xfrm>
              <a:prstGeom prst="rect">
                <a:avLst/>
              </a:prstGeom>
              <a:noFill/>
              <a:ln w="381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2400" dirty="0">
                  <a:latin typeface="Arial" panose="020B0604020202090204" pitchFamily="34" charset="0"/>
                </a:endParaRPr>
              </a:p>
            </p:txBody>
          </p:sp>
          <p:sp>
            <p:nvSpPr>
              <p:cNvPr id="49" name="Text Box 22" descr="Paper bag"/>
              <p:cNvSpPr txBox="1"/>
              <p:nvPr/>
            </p:nvSpPr>
            <p:spPr>
              <a:xfrm>
                <a:off x="1200" y="896"/>
                <a:ext cx="768" cy="231"/>
              </a:xfrm>
              <a:prstGeom prst="rect">
                <a:avLst/>
              </a:prstGeom>
              <a:noFill/>
              <a:ln w="38100">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lgn="ctr">
                  <a:spcBef>
                    <a:spcPct val="50000"/>
                  </a:spcBef>
                  <a:buNone/>
                </a:pPr>
                <a:r>
                  <a:rPr lang="en-US" altLang="en-US" sz="1800" dirty="0">
                    <a:latin typeface="Arial" panose="020B0604020202090204" pitchFamily="34" charset="0"/>
                  </a:rPr>
                  <a:t>write()</a:t>
                </a:r>
                <a:endParaRPr lang="en-US" altLang="en-US" sz="1800" dirty="0">
                  <a:latin typeface="Arial" panose="020B0604020202090204" pitchFamily="34" charset="0"/>
                </a:endParaRPr>
              </a:p>
            </p:txBody>
          </p:sp>
        </p:grpSp>
        <p:sp>
          <p:nvSpPr>
            <p:cNvPr id="12" name="Line 23"/>
            <p:cNvSpPr/>
            <p:nvPr/>
          </p:nvSpPr>
          <p:spPr>
            <a:xfrm>
              <a:off x="2503332" y="1651000"/>
              <a:ext cx="0" cy="304800"/>
            </a:xfrm>
            <a:prstGeom prst="line">
              <a:avLst/>
            </a:prstGeom>
            <a:ln w="38100" cap="flat" cmpd="sng">
              <a:solidFill>
                <a:schemeClr val="tx1"/>
              </a:solidFill>
              <a:prstDash val="solid"/>
              <a:headEnd type="none" w="med" len="med"/>
              <a:tailEnd type="triangle" w="med" len="med"/>
            </a:ln>
          </p:spPr>
        </p:sp>
        <p:sp>
          <p:nvSpPr>
            <p:cNvPr id="13" name="Line 24"/>
            <p:cNvSpPr/>
            <p:nvPr/>
          </p:nvSpPr>
          <p:spPr>
            <a:xfrm>
              <a:off x="2503332" y="2235200"/>
              <a:ext cx="0" cy="304800"/>
            </a:xfrm>
            <a:prstGeom prst="line">
              <a:avLst/>
            </a:prstGeom>
            <a:ln w="38100" cap="flat" cmpd="sng">
              <a:solidFill>
                <a:schemeClr val="tx1"/>
              </a:solidFill>
              <a:prstDash val="solid"/>
              <a:headEnd type="none" w="med" len="med"/>
              <a:tailEnd type="triangle" w="med" len="med"/>
            </a:ln>
          </p:spPr>
        </p:sp>
        <p:sp>
          <p:nvSpPr>
            <p:cNvPr id="14" name="Line 25"/>
            <p:cNvSpPr/>
            <p:nvPr/>
          </p:nvSpPr>
          <p:spPr>
            <a:xfrm>
              <a:off x="2503332" y="2833688"/>
              <a:ext cx="0" cy="304800"/>
            </a:xfrm>
            <a:prstGeom prst="line">
              <a:avLst/>
            </a:prstGeom>
            <a:ln w="38100" cap="flat" cmpd="sng">
              <a:solidFill>
                <a:schemeClr val="tx1"/>
              </a:solidFill>
              <a:prstDash val="solid"/>
              <a:headEnd type="none" w="med" len="med"/>
              <a:tailEnd type="triangle" w="med" len="med"/>
            </a:ln>
          </p:spPr>
        </p:sp>
        <p:sp>
          <p:nvSpPr>
            <p:cNvPr id="15" name="Line 26"/>
            <p:cNvSpPr/>
            <p:nvPr/>
          </p:nvSpPr>
          <p:spPr>
            <a:xfrm>
              <a:off x="2503332" y="3416300"/>
              <a:ext cx="0" cy="304800"/>
            </a:xfrm>
            <a:prstGeom prst="line">
              <a:avLst/>
            </a:prstGeom>
            <a:ln w="38100" cap="flat" cmpd="sng">
              <a:solidFill>
                <a:schemeClr val="tx1"/>
              </a:solidFill>
              <a:prstDash val="solid"/>
              <a:headEnd type="none" w="med" len="med"/>
              <a:tailEnd type="triangle" w="med" len="med"/>
            </a:ln>
          </p:spPr>
        </p:sp>
        <p:sp>
          <p:nvSpPr>
            <p:cNvPr id="16" name="Text Box 27" descr="Paper bag"/>
            <p:cNvSpPr txBox="1"/>
            <p:nvPr/>
          </p:nvSpPr>
          <p:spPr>
            <a:xfrm>
              <a:off x="1588932" y="3632200"/>
              <a:ext cx="1905000" cy="366713"/>
            </a:xfrm>
            <a:prstGeom prst="rect">
              <a:avLst/>
            </a:prstGeom>
            <a:noFill/>
            <a:ln w="38100">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lgn="ctr">
                <a:spcBef>
                  <a:spcPct val="50000"/>
                </a:spcBef>
                <a:buNone/>
              </a:pPr>
              <a:r>
                <a:rPr lang="en-US" altLang="en-US" sz="1800" i="1" dirty="0">
                  <a:latin typeface="Arial" panose="020B0604020202090204" pitchFamily="34" charset="0"/>
                </a:rPr>
                <a:t>[blocked]</a:t>
              </a:r>
              <a:endParaRPr lang="en-US" altLang="en-US" sz="1800" i="1" dirty="0">
                <a:latin typeface="Arial" panose="020B0604020202090204" pitchFamily="34" charset="0"/>
              </a:endParaRPr>
            </a:p>
          </p:txBody>
        </p:sp>
        <p:grpSp>
          <p:nvGrpSpPr>
            <p:cNvPr id="17" name="Group 28"/>
            <p:cNvGrpSpPr/>
            <p:nvPr/>
          </p:nvGrpSpPr>
          <p:grpSpPr>
            <a:xfrm>
              <a:off x="6414932" y="2032000"/>
              <a:ext cx="1219200" cy="366713"/>
              <a:chOff x="1200" y="896"/>
              <a:chExt cx="768" cy="231"/>
            </a:xfrm>
          </p:grpSpPr>
          <p:sp>
            <p:nvSpPr>
              <p:cNvPr id="46" name="Rectangle 29" descr="Paper bag"/>
              <p:cNvSpPr/>
              <p:nvPr/>
            </p:nvSpPr>
            <p:spPr>
              <a:xfrm>
                <a:off x="1200" y="912"/>
                <a:ext cx="768" cy="192"/>
              </a:xfrm>
              <a:prstGeom prst="rect">
                <a:avLst/>
              </a:prstGeom>
              <a:noFill/>
              <a:ln w="381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2400" dirty="0">
                  <a:latin typeface="Arial" panose="020B0604020202090204" pitchFamily="34" charset="0"/>
                </a:endParaRPr>
              </a:p>
            </p:txBody>
          </p:sp>
          <p:sp>
            <p:nvSpPr>
              <p:cNvPr id="47" name="Text Box 30" descr="Paper bag"/>
              <p:cNvSpPr txBox="1"/>
              <p:nvPr/>
            </p:nvSpPr>
            <p:spPr>
              <a:xfrm>
                <a:off x="1200" y="896"/>
                <a:ext cx="768" cy="231"/>
              </a:xfrm>
              <a:prstGeom prst="rect">
                <a:avLst/>
              </a:prstGeom>
              <a:noFill/>
              <a:ln w="38100">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lgn="ctr">
                  <a:spcBef>
                    <a:spcPct val="50000"/>
                  </a:spcBef>
                  <a:buNone/>
                </a:pPr>
                <a:r>
                  <a:rPr lang="en-US" altLang="en-US" sz="1800" dirty="0">
                    <a:latin typeface="Arial" panose="020B0604020202090204" pitchFamily="34" charset="0"/>
                  </a:rPr>
                  <a:t>socket()</a:t>
                </a:r>
                <a:endParaRPr lang="en-US" altLang="en-US" sz="1800" dirty="0">
                  <a:latin typeface="Arial" panose="020B0604020202090204" pitchFamily="34" charset="0"/>
                </a:endParaRPr>
              </a:p>
            </p:txBody>
          </p:sp>
        </p:grpSp>
        <p:grpSp>
          <p:nvGrpSpPr>
            <p:cNvPr id="18" name="Group 31"/>
            <p:cNvGrpSpPr/>
            <p:nvPr/>
          </p:nvGrpSpPr>
          <p:grpSpPr>
            <a:xfrm>
              <a:off x="6414932" y="2641600"/>
              <a:ext cx="1219200" cy="366713"/>
              <a:chOff x="1200" y="896"/>
              <a:chExt cx="768" cy="231"/>
            </a:xfrm>
          </p:grpSpPr>
          <p:sp>
            <p:nvSpPr>
              <p:cNvPr id="44" name="Rectangle 32" descr="Paper bag"/>
              <p:cNvSpPr/>
              <p:nvPr/>
            </p:nvSpPr>
            <p:spPr>
              <a:xfrm>
                <a:off x="1200" y="912"/>
                <a:ext cx="768" cy="192"/>
              </a:xfrm>
              <a:prstGeom prst="rect">
                <a:avLst/>
              </a:prstGeom>
              <a:noFill/>
              <a:ln w="381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2400" dirty="0">
                  <a:latin typeface="Arial" panose="020B0604020202090204" pitchFamily="34" charset="0"/>
                </a:endParaRPr>
              </a:p>
            </p:txBody>
          </p:sp>
          <p:sp>
            <p:nvSpPr>
              <p:cNvPr id="45" name="Text Box 33" descr="Paper bag"/>
              <p:cNvSpPr txBox="1"/>
              <p:nvPr/>
            </p:nvSpPr>
            <p:spPr>
              <a:xfrm>
                <a:off x="1200" y="896"/>
                <a:ext cx="768" cy="231"/>
              </a:xfrm>
              <a:prstGeom prst="rect">
                <a:avLst/>
              </a:prstGeom>
              <a:noFill/>
              <a:ln w="38100">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lgn="ctr">
                  <a:spcBef>
                    <a:spcPct val="50000"/>
                  </a:spcBef>
                  <a:buNone/>
                </a:pPr>
                <a:r>
                  <a:rPr lang="en-US" altLang="en-US" sz="1800" dirty="0">
                    <a:latin typeface="Arial" panose="020B0604020202090204" pitchFamily="34" charset="0"/>
                  </a:rPr>
                  <a:t>connect()</a:t>
                </a:r>
                <a:endParaRPr lang="en-US" altLang="en-US" sz="1800" dirty="0">
                  <a:latin typeface="Arial" panose="020B0604020202090204" pitchFamily="34" charset="0"/>
                </a:endParaRPr>
              </a:p>
            </p:txBody>
          </p:sp>
        </p:grpSp>
        <p:grpSp>
          <p:nvGrpSpPr>
            <p:cNvPr id="19" name="Group 34"/>
            <p:cNvGrpSpPr/>
            <p:nvPr/>
          </p:nvGrpSpPr>
          <p:grpSpPr>
            <a:xfrm>
              <a:off x="6414932" y="3251200"/>
              <a:ext cx="1219200" cy="366713"/>
              <a:chOff x="1200" y="896"/>
              <a:chExt cx="768" cy="231"/>
            </a:xfrm>
          </p:grpSpPr>
          <p:sp>
            <p:nvSpPr>
              <p:cNvPr id="42" name="Rectangle 35" descr="Paper bag"/>
              <p:cNvSpPr/>
              <p:nvPr/>
            </p:nvSpPr>
            <p:spPr>
              <a:xfrm>
                <a:off x="1200" y="912"/>
                <a:ext cx="768" cy="192"/>
              </a:xfrm>
              <a:prstGeom prst="rect">
                <a:avLst/>
              </a:prstGeom>
              <a:noFill/>
              <a:ln w="381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2400" dirty="0">
                  <a:latin typeface="Arial" panose="020B0604020202090204" pitchFamily="34" charset="0"/>
                </a:endParaRPr>
              </a:p>
            </p:txBody>
          </p:sp>
          <p:sp>
            <p:nvSpPr>
              <p:cNvPr id="43" name="Text Box 36" descr="Paper bag"/>
              <p:cNvSpPr txBox="1"/>
              <p:nvPr/>
            </p:nvSpPr>
            <p:spPr>
              <a:xfrm>
                <a:off x="1200" y="896"/>
                <a:ext cx="768" cy="231"/>
              </a:xfrm>
              <a:prstGeom prst="rect">
                <a:avLst/>
              </a:prstGeom>
              <a:noFill/>
              <a:ln w="38100">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lgn="ctr">
                  <a:spcBef>
                    <a:spcPct val="50000"/>
                  </a:spcBef>
                  <a:buNone/>
                </a:pPr>
                <a:r>
                  <a:rPr lang="en-US" altLang="en-US" sz="1800" dirty="0">
                    <a:latin typeface="Arial" panose="020B0604020202090204" pitchFamily="34" charset="0"/>
                  </a:rPr>
                  <a:t>write()</a:t>
                </a:r>
                <a:endParaRPr lang="en-US" altLang="en-US" sz="1800" dirty="0">
                  <a:latin typeface="Arial" panose="020B0604020202090204" pitchFamily="34" charset="0"/>
                </a:endParaRPr>
              </a:p>
            </p:txBody>
          </p:sp>
        </p:grpSp>
        <p:grpSp>
          <p:nvGrpSpPr>
            <p:cNvPr id="20" name="Group 37"/>
            <p:cNvGrpSpPr/>
            <p:nvPr/>
          </p:nvGrpSpPr>
          <p:grpSpPr>
            <a:xfrm>
              <a:off x="6414932" y="3846517"/>
              <a:ext cx="1219200" cy="366713"/>
              <a:chOff x="1200" y="896"/>
              <a:chExt cx="768" cy="231"/>
            </a:xfrm>
          </p:grpSpPr>
          <p:sp>
            <p:nvSpPr>
              <p:cNvPr id="40" name="Rectangle 38" descr="Paper bag"/>
              <p:cNvSpPr/>
              <p:nvPr/>
            </p:nvSpPr>
            <p:spPr>
              <a:xfrm>
                <a:off x="1200" y="912"/>
                <a:ext cx="768" cy="192"/>
              </a:xfrm>
              <a:prstGeom prst="rect">
                <a:avLst/>
              </a:prstGeom>
              <a:noFill/>
              <a:ln w="381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2400" dirty="0">
                  <a:latin typeface="Arial" panose="020B0604020202090204" pitchFamily="34" charset="0"/>
                </a:endParaRPr>
              </a:p>
            </p:txBody>
          </p:sp>
          <p:sp>
            <p:nvSpPr>
              <p:cNvPr id="41" name="Text Box 39" descr="Paper bag"/>
              <p:cNvSpPr txBox="1"/>
              <p:nvPr/>
            </p:nvSpPr>
            <p:spPr>
              <a:xfrm>
                <a:off x="1200" y="896"/>
                <a:ext cx="768" cy="231"/>
              </a:xfrm>
              <a:prstGeom prst="rect">
                <a:avLst/>
              </a:prstGeom>
              <a:noFill/>
              <a:ln w="38100">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lgn="ctr">
                  <a:spcBef>
                    <a:spcPct val="50000"/>
                  </a:spcBef>
                  <a:buNone/>
                </a:pPr>
                <a:r>
                  <a:rPr lang="en-US" altLang="en-US" sz="1800" dirty="0">
                    <a:latin typeface="Arial" panose="020B0604020202090204" pitchFamily="34" charset="0"/>
                  </a:rPr>
                  <a:t>read()</a:t>
                </a:r>
                <a:endParaRPr lang="en-US" altLang="en-US" sz="1800" dirty="0">
                  <a:latin typeface="Arial" panose="020B0604020202090204" pitchFamily="34" charset="0"/>
                </a:endParaRPr>
              </a:p>
            </p:txBody>
          </p:sp>
        </p:grpSp>
        <p:sp>
          <p:nvSpPr>
            <p:cNvPr id="21" name="Line 40"/>
            <p:cNvSpPr/>
            <p:nvPr/>
          </p:nvSpPr>
          <p:spPr>
            <a:xfrm>
              <a:off x="7024532" y="2362200"/>
              <a:ext cx="0" cy="304800"/>
            </a:xfrm>
            <a:prstGeom prst="line">
              <a:avLst/>
            </a:prstGeom>
            <a:ln w="38100" cap="flat" cmpd="sng">
              <a:solidFill>
                <a:schemeClr val="tx1"/>
              </a:solidFill>
              <a:prstDash val="solid"/>
              <a:headEnd type="none" w="med" len="med"/>
              <a:tailEnd type="triangle" w="med" len="med"/>
            </a:ln>
          </p:spPr>
        </p:sp>
        <p:sp>
          <p:nvSpPr>
            <p:cNvPr id="22" name="Line 41"/>
            <p:cNvSpPr/>
            <p:nvPr/>
          </p:nvSpPr>
          <p:spPr>
            <a:xfrm>
              <a:off x="7024532" y="2970213"/>
              <a:ext cx="0" cy="304800"/>
            </a:xfrm>
            <a:prstGeom prst="line">
              <a:avLst/>
            </a:prstGeom>
            <a:ln w="38100" cap="flat" cmpd="sng">
              <a:solidFill>
                <a:schemeClr val="tx1"/>
              </a:solidFill>
              <a:prstDash val="solid"/>
              <a:headEnd type="none" w="med" len="med"/>
              <a:tailEnd type="triangle" w="med" len="med"/>
            </a:ln>
          </p:spPr>
        </p:sp>
        <p:sp>
          <p:nvSpPr>
            <p:cNvPr id="23" name="Line 42"/>
            <p:cNvSpPr/>
            <p:nvPr/>
          </p:nvSpPr>
          <p:spPr>
            <a:xfrm>
              <a:off x="7024532" y="3579813"/>
              <a:ext cx="0" cy="304800"/>
            </a:xfrm>
            <a:prstGeom prst="line">
              <a:avLst/>
            </a:prstGeom>
            <a:ln w="38100" cap="flat" cmpd="sng">
              <a:solidFill>
                <a:schemeClr val="tx1"/>
              </a:solidFill>
              <a:prstDash val="solid"/>
              <a:headEnd type="none" w="med" len="med"/>
              <a:tailEnd type="triangle" w="med" len="med"/>
            </a:ln>
          </p:spPr>
        </p:sp>
        <p:sp>
          <p:nvSpPr>
            <p:cNvPr id="24" name="Line 43"/>
            <p:cNvSpPr/>
            <p:nvPr/>
          </p:nvSpPr>
          <p:spPr>
            <a:xfrm>
              <a:off x="7024532" y="4162425"/>
              <a:ext cx="0" cy="304800"/>
            </a:xfrm>
            <a:prstGeom prst="line">
              <a:avLst/>
            </a:prstGeom>
            <a:ln w="38100" cap="flat" cmpd="sng">
              <a:solidFill>
                <a:schemeClr val="tx1"/>
              </a:solidFill>
              <a:prstDash val="solid"/>
              <a:headEnd type="none" w="med" len="med"/>
              <a:tailEnd type="triangle" w="med" len="med"/>
            </a:ln>
          </p:spPr>
        </p:sp>
        <p:cxnSp>
          <p:nvCxnSpPr>
            <p:cNvPr id="25" name="AutoShape 44"/>
            <p:cNvCxnSpPr>
              <a:endCxn id="16" idx="2"/>
            </p:cNvCxnSpPr>
            <p:nvPr/>
          </p:nvCxnSpPr>
          <p:spPr>
            <a:xfrm rot="-10800000" flipV="1">
              <a:off x="2541432" y="2844800"/>
              <a:ext cx="3886200" cy="1154113"/>
            </a:xfrm>
            <a:prstGeom prst="bentConnector4">
              <a:avLst>
                <a:gd name="adj1" fmla="val 68421"/>
                <a:gd name="adj2" fmla="val 101787"/>
              </a:avLst>
            </a:prstGeom>
            <a:ln w="38100" cap="flat" cmpd="sng">
              <a:solidFill>
                <a:schemeClr val="tx1"/>
              </a:solidFill>
              <a:prstDash val="sysDot"/>
              <a:miter/>
              <a:headEnd type="triangle" w="med" len="med"/>
              <a:tailEnd type="triangle" w="med" len="med"/>
            </a:ln>
          </p:spPr>
        </p:cxnSp>
        <p:sp>
          <p:nvSpPr>
            <p:cNvPr id="26" name="Line 45"/>
            <p:cNvSpPr/>
            <p:nvPr/>
          </p:nvSpPr>
          <p:spPr>
            <a:xfrm>
              <a:off x="2503332" y="4013200"/>
              <a:ext cx="0" cy="304800"/>
            </a:xfrm>
            <a:prstGeom prst="line">
              <a:avLst/>
            </a:prstGeom>
            <a:ln w="38100" cap="flat" cmpd="sng">
              <a:solidFill>
                <a:schemeClr val="tx1"/>
              </a:solidFill>
              <a:prstDash val="solid"/>
              <a:headEnd type="none" w="med" len="med"/>
              <a:tailEnd type="triangle" w="med" len="med"/>
            </a:ln>
          </p:spPr>
        </p:sp>
        <p:sp>
          <p:nvSpPr>
            <p:cNvPr id="27" name="Line 46"/>
            <p:cNvSpPr/>
            <p:nvPr/>
          </p:nvSpPr>
          <p:spPr>
            <a:xfrm>
              <a:off x="2503332" y="4635500"/>
              <a:ext cx="0" cy="304800"/>
            </a:xfrm>
            <a:prstGeom prst="line">
              <a:avLst/>
            </a:prstGeom>
            <a:ln w="38100" cap="flat" cmpd="sng">
              <a:solidFill>
                <a:schemeClr val="tx1"/>
              </a:solidFill>
              <a:prstDash val="solid"/>
              <a:headEnd type="none" w="med" len="med"/>
              <a:tailEnd type="triangle" w="med" len="med"/>
            </a:ln>
          </p:spPr>
        </p:sp>
        <p:sp>
          <p:nvSpPr>
            <p:cNvPr id="28" name="Text Box 47" descr="Paper bag"/>
            <p:cNvSpPr txBox="1"/>
            <p:nvPr/>
          </p:nvSpPr>
          <p:spPr>
            <a:xfrm>
              <a:off x="1588932" y="4851400"/>
              <a:ext cx="1905000" cy="366713"/>
            </a:xfrm>
            <a:prstGeom prst="rect">
              <a:avLst/>
            </a:prstGeom>
            <a:noFill/>
            <a:ln w="38100">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lgn="ctr">
                <a:spcBef>
                  <a:spcPct val="50000"/>
                </a:spcBef>
                <a:buNone/>
              </a:pPr>
              <a:r>
                <a:rPr lang="en-US" altLang="en-US" sz="1800" i="1" dirty="0">
                  <a:latin typeface="Arial" panose="020B0604020202090204" pitchFamily="34" charset="0"/>
                </a:rPr>
                <a:t>[blocked]</a:t>
              </a:r>
              <a:endParaRPr lang="en-US" altLang="en-US" sz="1800" i="1" dirty="0">
                <a:latin typeface="Arial" panose="020B0604020202090204" pitchFamily="34" charset="0"/>
              </a:endParaRPr>
            </a:p>
          </p:txBody>
        </p:sp>
        <p:sp>
          <p:nvSpPr>
            <p:cNvPr id="29" name="Line 48"/>
            <p:cNvSpPr/>
            <p:nvPr/>
          </p:nvSpPr>
          <p:spPr>
            <a:xfrm>
              <a:off x="2503332" y="5232400"/>
              <a:ext cx="0" cy="304800"/>
            </a:xfrm>
            <a:prstGeom prst="line">
              <a:avLst/>
            </a:prstGeom>
            <a:ln w="38100" cap="flat" cmpd="sng">
              <a:solidFill>
                <a:schemeClr val="tx1"/>
              </a:solidFill>
              <a:prstDash val="solid"/>
              <a:headEnd type="none" w="med" len="med"/>
              <a:tailEnd type="triangle" w="med" len="med"/>
            </a:ln>
          </p:spPr>
        </p:sp>
        <p:sp>
          <p:nvSpPr>
            <p:cNvPr id="30" name="Text Box 49" descr="Paper bag"/>
            <p:cNvSpPr txBox="1"/>
            <p:nvPr/>
          </p:nvSpPr>
          <p:spPr>
            <a:xfrm>
              <a:off x="6084732" y="4394200"/>
              <a:ext cx="1905000" cy="366713"/>
            </a:xfrm>
            <a:prstGeom prst="rect">
              <a:avLst/>
            </a:prstGeom>
            <a:noFill/>
            <a:ln w="38100">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lgn="ctr">
                <a:spcBef>
                  <a:spcPct val="50000"/>
                </a:spcBef>
                <a:buNone/>
              </a:pPr>
              <a:r>
                <a:rPr lang="en-US" altLang="en-US" sz="1800" i="1" dirty="0">
                  <a:latin typeface="Arial" panose="020B0604020202090204" pitchFamily="34" charset="0"/>
                </a:rPr>
                <a:t>[blocked]</a:t>
              </a:r>
              <a:endParaRPr lang="en-US" altLang="en-US" sz="1800" i="1" dirty="0">
                <a:latin typeface="Arial" panose="020B0604020202090204" pitchFamily="34" charset="0"/>
              </a:endParaRPr>
            </a:p>
          </p:txBody>
        </p:sp>
        <p:cxnSp>
          <p:nvCxnSpPr>
            <p:cNvPr id="31" name="AutoShape 51"/>
            <p:cNvCxnSpPr/>
            <p:nvPr/>
          </p:nvCxnSpPr>
          <p:spPr>
            <a:xfrm rot="-10800000" flipV="1">
              <a:off x="2555720" y="3429000"/>
              <a:ext cx="3854450" cy="1789113"/>
            </a:xfrm>
            <a:prstGeom prst="bentConnector4">
              <a:avLst>
                <a:gd name="adj1" fmla="val 52509"/>
                <a:gd name="adj2" fmla="val 99644"/>
              </a:avLst>
            </a:prstGeom>
            <a:ln w="76200" cap="flat" cmpd="sng">
              <a:solidFill>
                <a:schemeClr val="accent2"/>
              </a:solidFill>
              <a:prstDash val="solid"/>
              <a:miter/>
              <a:headEnd type="none" w="med" len="med"/>
              <a:tailEnd type="triangle" w="med" len="med"/>
            </a:ln>
          </p:spPr>
        </p:cxnSp>
        <p:cxnSp>
          <p:nvCxnSpPr>
            <p:cNvPr id="32" name="AutoShape 52"/>
            <p:cNvCxnSpPr>
              <a:stCxn id="49" idx="3"/>
            </p:cNvCxnSpPr>
            <p:nvPr/>
          </p:nvCxnSpPr>
          <p:spPr>
            <a:xfrm flipV="1">
              <a:off x="3112932" y="4756150"/>
              <a:ext cx="3937000" cy="928688"/>
            </a:xfrm>
            <a:prstGeom prst="bentConnector3">
              <a:avLst>
                <a:gd name="adj1" fmla="val 50000"/>
              </a:avLst>
            </a:prstGeom>
            <a:ln w="76200" cap="flat" cmpd="sng">
              <a:solidFill>
                <a:schemeClr val="accent2"/>
              </a:solidFill>
              <a:prstDash val="solid"/>
              <a:miter/>
              <a:headEnd type="none" w="med" len="med"/>
              <a:tailEnd type="triangle" w="med" len="med"/>
            </a:ln>
          </p:spPr>
        </p:cxnSp>
        <p:cxnSp>
          <p:nvCxnSpPr>
            <p:cNvPr id="33" name="AutoShape 53"/>
            <p:cNvCxnSpPr>
              <a:endCxn id="51" idx="1"/>
            </p:cNvCxnSpPr>
            <p:nvPr/>
          </p:nvCxnSpPr>
          <p:spPr>
            <a:xfrm rot="5400000" flipH="1">
              <a:off x="1455582" y="4940300"/>
              <a:ext cx="1333500" cy="457200"/>
            </a:xfrm>
            <a:prstGeom prst="bentConnector4">
              <a:avLst>
                <a:gd name="adj1" fmla="val -19884"/>
                <a:gd name="adj2" fmla="val 197569"/>
              </a:avLst>
            </a:prstGeom>
            <a:ln w="38100" cap="flat" cmpd="sng">
              <a:solidFill>
                <a:schemeClr val="tx1"/>
              </a:solidFill>
              <a:prstDash val="solid"/>
              <a:miter/>
              <a:headEnd type="none" w="med" len="med"/>
              <a:tailEnd type="triangle" w="med" len="med"/>
            </a:ln>
          </p:spPr>
        </p:cxnSp>
        <p:cxnSp>
          <p:nvCxnSpPr>
            <p:cNvPr id="34" name="AutoShape 54"/>
            <p:cNvCxnSpPr>
              <a:stCxn id="30" idx="2"/>
              <a:endCxn id="43" idx="3"/>
            </p:cNvCxnSpPr>
            <p:nvPr/>
          </p:nvCxnSpPr>
          <p:spPr>
            <a:xfrm rot="5400000" flipH="1" flipV="1">
              <a:off x="6672107" y="3798888"/>
              <a:ext cx="1325563" cy="596900"/>
            </a:xfrm>
            <a:prstGeom prst="bentConnector4">
              <a:avLst>
                <a:gd name="adj1" fmla="val -17245"/>
                <a:gd name="adj2" fmla="val 197870"/>
              </a:avLst>
            </a:prstGeom>
            <a:ln w="38100" cap="flat" cmpd="sng">
              <a:solidFill>
                <a:schemeClr val="tx1"/>
              </a:solidFill>
              <a:prstDash val="solid"/>
              <a:miter/>
              <a:headEnd type="none" w="med" len="med"/>
              <a:tailEnd type="triangle" w="med" len="med"/>
            </a:ln>
          </p:spPr>
        </p:cxnSp>
        <p:sp>
          <p:nvSpPr>
            <p:cNvPr id="35" name="Text Box 55" descr="Paper bag"/>
            <p:cNvSpPr txBox="1"/>
            <p:nvPr/>
          </p:nvSpPr>
          <p:spPr>
            <a:xfrm>
              <a:off x="3189132" y="1270000"/>
              <a:ext cx="2057400" cy="457200"/>
            </a:xfrm>
            <a:prstGeom prst="rect">
              <a:avLst/>
            </a:prstGeom>
            <a:noFill/>
            <a:ln w="38100">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spcBef>
                  <a:spcPct val="50000"/>
                </a:spcBef>
                <a:buNone/>
              </a:pPr>
              <a:r>
                <a:rPr lang="en-US" altLang="en-US" sz="2400" dirty="0">
                  <a:latin typeface="Arial" panose="020B0604020202090204" pitchFamily="34" charset="0"/>
                </a:rPr>
                <a:t>Server</a:t>
              </a:r>
              <a:endParaRPr lang="en-US" altLang="en-US" sz="2400" dirty="0">
                <a:latin typeface="Arial" panose="020B0604020202090204" pitchFamily="34" charset="0"/>
              </a:endParaRPr>
            </a:p>
          </p:txBody>
        </p:sp>
        <p:sp>
          <p:nvSpPr>
            <p:cNvPr id="36" name="Text Box 56" descr="Paper bag"/>
            <p:cNvSpPr txBox="1"/>
            <p:nvPr/>
          </p:nvSpPr>
          <p:spPr>
            <a:xfrm>
              <a:off x="6008532" y="1270000"/>
              <a:ext cx="2057400" cy="457200"/>
            </a:xfrm>
            <a:prstGeom prst="rect">
              <a:avLst/>
            </a:prstGeom>
            <a:noFill/>
            <a:ln w="38100">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lgn="ctr">
                <a:spcBef>
                  <a:spcPct val="50000"/>
                </a:spcBef>
                <a:buNone/>
              </a:pPr>
              <a:r>
                <a:rPr lang="en-US" altLang="en-US" sz="2400" dirty="0">
                  <a:latin typeface="Arial" panose="020B0604020202090204" pitchFamily="34" charset="0"/>
                </a:rPr>
                <a:t>Client</a:t>
              </a:r>
              <a:endParaRPr lang="en-US" altLang="en-US" sz="2400" dirty="0">
                <a:latin typeface="Arial" panose="020B0604020202090204" pitchFamily="34" charset="0"/>
              </a:endParaRPr>
            </a:p>
          </p:txBody>
        </p:sp>
        <p:cxnSp>
          <p:nvCxnSpPr>
            <p:cNvPr id="37" name="AutoShape 57"/>
            <p:cNvCxnSpPr>
              <a:endCxn id="53" idx="1"/>
            </p:cNvCxnSpPr>
            <p:nvPr/>
          </p:nvCxnSpPr>
          <p:spPr>
            <a:xfrm rot="5400000" flipH="1">
              <a:off x="999970" y="4178300"/>
              <a:ext cx="2549525" cy="762000"/>
            </a:xfrm>
            <a:prstGeom prst="bentConnector4">
              <a:avLst>
                <a:gd name="adj1" fmla="val -20736"/>
                <a:gd name="adj2" fmla="val 263333"/>
              </a:avLst>
            </a:prstGeom>
            <a:ln w="38100" cap="flat" cmpd="sng">
              <a:solidFill>
                <a:schemeClr val="tx1"/>
              </a:solidFill>
              <a:prstDash val="solid"/>
              <a:miter/>
              <a:headEnd type="none" w="med" len="med"/>
              <a:tailEnd type="triangle" w="med" len="med"/>
            </a:ln>
          </p:spPr>
        </p:cxnSp>
        <p:sp>
          <p:nvSpPr>
            <p:cNvPr id="38" name="Text Box 58" descr="Paper bag"/>
            <p:cNvSpPr txBox="1"/>
            <p:nvPr/>
          </p:nvSpPr>
          <p:spPr>
            <a:xfrm>
              <a:off x="2868457" y="5805488"/>
              <a:ext cx="5426075" cy="457200"/>
            </a:xfrm>
            <a:prstGeom prst="rect">
              <a:avLst/>
            </a:prstGeom>
            <a:noFill/>
            <a:ln w="38100">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2400" dirty="0">
                <a:latin typeface="Arial" panose="020B0604020202090204" pitchFamily="34" charset="0"/>
              </a:endParaRPr>
            </a:p>
          </p:txBody>
        </p:sp>
        <p:sp>
          <p:nvSpPr>
            <p:cNvPr id="39" name="Text Box 59" descr="Paper bag"/>
            <p:cNvSpPr txBox="1"/>
            <p:nvPr/>
          </p:nvSpPr>
          <p:spPr>
            <a:xfrm>
              <a:off x="2748170" y="5805330"/>
              <a:ext cx="3048000" cy="830997"/>
            </a:xfrm>
            <a:prstGeom prst="rect">
              <a:avLst/>
            </a:prstGeom>
            <a:noFill/>
            <a:ln w="38100">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spcBef>
                  <a:spcPct val="50000"/>
                </a:spcBef>
                <a:buNone/>
              </a:pPr>
              <a:r>
                <a:rPr lang="en-US" altLang="en-US" sz="1600" b="1" dirty="0">
                  <a:latin typeface="Arial" panose="020B0604020202090204" pitchFamily="34" charset="0"/>
                </a:rPr>
                <a:t>When interaction is over, server loops to accept a new connection</a:t>
              </a:r>
              <a:endParaRPr lang="en-US" altLang="en-US" sz="1600" b="1" dirty="0">
                <a:latin typeface="Arial" panose="020B0604020202090204" pitchFamily="3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37841" y="1055300"/>
            <a:ext cx="3068320" cy="400110"/>
          </a:xfrm>
          <a:prstGeom prst="rect">
            <a:avLst/>
          </a:prstGeom>
        </p:spPr>
        <p:txBody>
          <a:bodyPr wrap="square" anchor="ctr">
            <a:spAutoFit/>
          </a:bodyPr>
          <a:lstStyle/>
          <a:p>
            <a:pPr algn="ct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Week 08     </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5" name="等腰三角形 4"/>
          <p:cNvSpPr/>
          <p:nvPr/>
        </p:nvSpPr>
        <p:spPr>
          <a:xfrm rot="10800000">
            <a:off x="4480559" y="1702699"/>
            <a:ext cx="182880" cy="15765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998264" y="1856588"/>
            <a:ext cx="7147471" cy="1261884"/>
            <a:chOff x="998265" y="1621945"/>
            <a:chExt cx="7147471" cy="1261884"/>
          </a:xfrm>
        </p:grpSpPr>
        <p:cxnSp>
          <p:nvCxnSpPr>
            <p:cNvPr id="7" name="直接连接符 6"/>
            <p:cNvCxnSpPr/>
            <p:nvPr/>
          </p:nvCxnSpPr>
          <p:spPr>
            <a:xfrm>
              <a:off x="998265" y="2880063"/>
              <a:ext cx="7147471"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243363" y="2880063"/>
              <a:ext cx="2657275" cy="0"/>
            </a:xfrm>
            <a:prstGeom prst="line">
              <a:avLst/>
            </a:prstGeom>
            <a:ln w="19050">
              <a:solidFill>
                <a:srgbClr val="004BA6"/>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789956" y="1621945"/>
              <a:ext cx="5564087" cy="1261884"/>
            </a:xfrm>
            <a:prstGeom prst="rect">
              <a:avLst/>
            </a:prstGeom>
          </p:spPr>
          <p:txBody>
            <a:bodyPr wrap="none" anchor="ctr">
              <a:spAutoFit/>
            </a:bodyPr>
            <a:lstStyle/>
            <a:p>
              <a:pPr algn="ctr"/>
              <a:r>
                <a:rPr lang="en-US" altLang="zh-CN" sz="4800" b="1" dirty="0">
                  <a:latin typeface="微软雅黑" panose="020B0503020204020204" pitchFamily="34" charset="-122"/>
                  <a:ea typeface="微软雅黑" panose="020B0503020204020204" pitchFamily="34" charset="-122"/>
                </a:rPr>
                <a:t>TCP </a:t>
              </a:r>
              <a:endParaRPr lang="en-US" altLang="zh-CN" sz="4800" b="1" dirty="0">
                <a:latin typeface="微软雅黑" panose="020B0503020204020204" pitchFamily="34" charset="-122"/>
                <a:ea typeface="微软雅黑" panose="020B0503020204020204" pitchFamily="34" charset="-122"/>
              </a:endParaRPr>
            </a:p>
            <a:p>
              <a:pPr algn="ctr"/>
              <a:r>
                <a:rPr lang="en-US" altLang="zh-CN" sz="2800" dirty="0">
                  <a:latin typeface="微软雅黑" panose="020B0503020204020204" pitchFamily="34" charset="-122"/>
                  <a:ea typeface="微软雅黑" panose="020B0503020204020204" pitchFamily="34" charset="-122"/>
                </a:rPr>
                <a:t>(Transmission Control Protocol)</a:t>
              </a:r>
              <a:endParaRPr lang="zh-CN" altLang="en-US" sz="2800"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3.3 </a:t>
            </a:r>
            <a:r>
              <a:rPr lang="en-US" dirty="0"/>
              <a:t>What TCP Sockets Mean</a:t>
            </a:r>
            <a:endParaRPr lang="zh-CN" altLang="en-US" dirty="0"/>
          </a:p>
        </p:txBody>
      </p:sp>
      <p:sp>
        <p:nvSpPr>
          <p:cNvPr id="4" name="Rectangle 3"/>
          <p:cNvSpPr txBox="1">
            <a:spLocks noChangeArrowheads="1"/>
          </p:cNvSpPr>
          <p:nvPr/>
        </p:nvSpPr>
        <p:spPr>
          <a:xfrm>
            <a:off x="467430" y="980660"/>
            <a:ext cx="8281150" cy="51788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lang="en-US" altLang="zh-CN" sz="2800" dirty="0">
                <a:solidFill>
                  <a:srgbClr val="FF0000"/>
                </a:solidFill>
              </a:rPr>
              <a:t>connect()</a:t>
            </a:r>
            <a:endParaRPr lang="en-US" altLang="zh-CN" sz="2800" dirty="0">
              <a:solidFill>
                <a:srgbClr val="FF0000"/>
              </a:solidFill>
            </a:endParaRPr>
          </a:p>
          <a:p>
            <a:pPr lvl="1">
              <a:lnSpc>
                <a:spcPct val="85000"/>
              </a:lnSpc>
            </a:pPr>
            <a:r>
              <a:rPr lang="en-US" altLang="zh-CN" sz="2000" dirty="0"/>
              <a:t>UDP</a:t>
            </a:r>
            <a:r>
              <a:rPr lang="zh-CN" altLang="en-US" sz="2000" dirty="0"/>
              <a:t>：</a:t>
            </a:r>
            <a:r>
              <a:rPr lang="en-US" altLang="zh-CN" sz="2000" dirty="0"/>
              <a:t> Address association inside the operating system</a:t>
            </a:r>
            <a:endParaRPr lang="en-US" altLang="zh-CN" sz="2000" dirty="0"/>
          </a:p>
          <a:p>
            <a:pPr lvl="1">
              <a:lnSpc>
                <a:spcPct val="85000"/>
              </a:lnSpc>
            </a:pPr>
            <a:r>
              <a:rPr lang="en-US" altLang="zh-CN" sz="2000" dirty="0"/>
              <a:t>TCP</a:t>
            </a:r>
            <a:r>
              <a:rPr lang="zh-CN" altLang="en-US" sz="2000" dirty="0"/>
              <a:t> ：</a:t>
            </a:r>
            <a:r>
              <a:rPr lang="en-US" altLang="zh-CN" sz="2000" dirty="0"/>
              <a:t>Complete three-message handshake and may fail</a:t>
            </a:r>
            <a:endParaRPr lang="en-US" altLang="zh-CN" sz="2000" dirty="0"/>
          </a:p>
          <a:p>
            <a:r>
              <a:rPr lang="en-US" altLang="zh-CN" sz="2800" dirty="0"/>
              <a:t>socket</a:t>
            </a:r>
            <a:r>
              <a:rPr lang="zh-CN" altLang="en-US" sz="2800" dirty="0"/>
              <a:t> </a:t>
            </a:r>
            <a:r>
              <a:rPr lang="en-US" altLang="zh-CN" sz="2800" dirty="0"/>
              <a:t>type</a:t>
            </a:r>
            <a:endParaRPr lang="en-US" altLang="zh-CN" sz="2800" dirty="0"/>
          </a:p>
          <a:p>
            <a:pPr lvl="1"/>
            <a:r>
              <a:rPr lang="en-US" altLang="zh-CN" sz="2400" dirty="0"/>
              <a:t>passive socket</a:t>
            </a:r>
            <a:r>
              <a:rPr lang="zh-CN" altLang="en-US" sz="2400" dirty="0"/>
              <a:t>、</a:t>
            </a:r>
            <a:r>
              <a:rPr lang="en-US" altLang="zh-CN" sz="2400" dirty="0"/>
              <a:t>listening socket</a:t>
            </a:r>
            <a:endParaRPr lang="en-US" altLang="zh-CN" sz="2400" dirty="0"/>
          </a:p>
          <a:p>
            <a:pPr lvl="2">
              <a:lnSpc>
                <a:spcPct val="85000"/>
              </a:lnSpc>
            </a:pPr>
            <a:r>
              <a:rPr lang="en-US" altLang="zh-CN" sz="2000" dirty="0">
                <a:solidFill>
                  <a:srgbClr val="FF0000"/>
                </a:solidFill>
              </a:rPr>
              <a:t>Only used to accept connections</a:t>
            </a:r>
            <a:endParaRPr lang="en-US" altLang="zh-CN" sz="2000" dirty="0">
              <a:solidFill>
                <a:srgbClr val="FF0000"/>
              </a:solidFill>
            </a:endParaRPr>
          </a:p>
          <a:p>
            <a:pPr lvl="2">
              <a:lnSpc>
                <a:spcPct val="85000"/>
              </a:lnSpc>
            </a:pPr>
            <a:r>
              <a:rPr lang="en-US" altLang="zh-CN" sz="2000" dirty="0"/>
              <a:t>Cannot send and receive data</a:t>
            </a:r>
            <a:endParaRPr lang="en-US" altLang="zh-CN" sz="2000" dirty="0"/>
          </a:p>
          <a:p>
            <a:pPr lvl="2">
              <a:lnSpc>
                <a:spcPct val="85000"/>
              </a:lnSpc>
            </a:pPr>
            <a:r>
              <a:rPr lang="en-US" altLang="zh-CN" sz="2000" dirty="0"/>
              <a:t>accept()</a:t>
            </a:r>
            <a:r>
              <a:rPr lang="zh-CN" altLang="en-US" sz="2000" dirty="0"/>
              <a:t> </a:t>
            </a:r>
            <a:r>
              <a:rPr lang="en-US" altLang="zh-CN" sz="2000" dirty="0"/>
              <a:t>returns</a:t>
            </a:r>
            <a:r>
              <a:rPr lang="zh-CN" altLang="en-US" sz="2000" dirty="0"/>
              <a:t> </a:t>
            </a:r>
            <a:r>
              <a:rPr lang="en-US" altLang="zh-CN" sz="2000" dirty="0"/>
              <a:t>accepted</a:t>
            </a:r>
            <a:r>
              <a:rPr lang="zh-CN" altLang="en-US" sz="2000" dirty="0"/>
              <a:t> </a:t>
            </a:r>
            <a:r>
              <a:rPr lang="en-US" altLang="zh-CN" sz="2000" dirty="0"/>
              <a:t>active socket</a:t>
            </a:r>
            <a:endParaRPr lang="en-US" altLang="zh-CN" sz="2000" dirty="0"/>
          </a:p>
          <a:p>
            <a:pPr lvl="2">
              <a:lnSpc>
                <a:spcPct val="85000"/>
              </a:lnSpc>
            </a:pPr>
            <a:r>
              <a:rPr lang="en-US" altLang="zh-CN" sz="2000" dirty="0"/>
              <a:t>Identified by two-tuple group( </a:t>
            </a:r>
            <a:r>
              <a:rPr lang="en-US" altLang="zh-CN" sz="2000" dirty="0" err="1"/>
              <a:t>local_ip</a:t>
            </a:r>
            <a:r>
              <a:rPr lang="en-US" altLang="zh-CN" sz="2000" dirty="0"/>
              <a:t>, </a:t>
            </a:r>
            <a:r>
              <a:rPr lang="en-US" altLang="zh-CN" sz="2000" dirty="0" err="1"/>
              <a:t>local_port</a:t>
            </a:r>
            <a:r>
              <a:rPr lang="en-US" altLang="zh-CN" sz="2000" dirty="0"/>
              <a:t>)</a:t>
            </a:r>
            <a:endParaRPr lang="en-US" altLang="zh-CN" sz="2000" dirty="0"/>
          </a:p>
          <a:p>
            <a:pPr lvl="1"/>
            <a:r>
              <a:rPr lang="en-US" altLang="zh-CN" sz="2400" dirty="0"/>
              <a:t>active socket</a:t>
            </a:r>
            <a:r>
              <a:rPr lang="zh-CN" altLang="en-US" sz="2400" dirty="0"/>
              <a:t>、</a:t>
            </a:r>
            <a:r>
              <a:rPr lang="en-US" altLang="zh-CN" sz="2400" dirty="0"/>
              <a:t>connected socket</a:t>
            </a:r>
            <a:endParaRPr lang="en-US" altLang="zh-CN" sz="2400" dirty="0"/>
          </a:p>
          <a:p>
            <a:pPr lvl="2">
              <a:lnSpc>
                <a:spcPct val="85000"/>
              </a:lnSpc>
            </a:pPr>
            <a:r>
              <a:rPr lang="en-US" altLang="zh-CN" sz="2000" dirty="0">
                <a:solidFill>
                  <a:srgbClr val="FF0000"/>
                </a:solidFill>
              </a:rPr>
              <a:t>Can send and receive data( send()</a:t>
            </a:r>
            <a:r>
              <a:rPr lang="zh-CN" altLang="en-US" sz="2000" dirty="0">
                <a:solidFill>
                  <a:srgbClr val="FF0000"/>
                </a:solidFill>
              </a:rPr>
              <a:t>、</a:t>
            </a:r>
            <a:r>
              <a:rPr lang="en-US" altLang="zh-CN" sz="2000" dirty="0" err="1">
                <a:solidFill>
                  <a:srgbClr val="FF0000"/>
                </a:solidFill>
              </a:rPr>
              <a:t>recv</a:t>
            </a:r>
            <a:r>
              <a:rPr lang="en-US" altLang="zh-CN" sz="2000" dirty="0">
                <a:solidFill>
                  <a:srgbClr val="FF0000"/>
                </a:solidFill>
              </a:rPr>
              <a:t>() )</a:t>
            </a:r>
            <a:endParaRPr lang="en-US" altLang="zh-CN" sz="2000" dirty="0">
              <a:solidFill>
                <a:srgbClr val="FF0000"/>
              </a:solidFill>
            </a:endParaRPr>
          </a:p>
          <a:p>
            <a:pPr lvl="2">
              <a:lnSpc>
                <a:spcPct val="85000"/>
              </a:lnSpc>
            </a:pPr>
            <a:r>
              <a:rPr lang="en-US" altLang="zh-CN" sz="2000" dirty="0"/>
              <a:t>Identified by quaternion( </a:t>
            </a:r>
            <a:r>
              <a:rPr lang="en-US" altLang="zh-CN" sz="2000" dirty="0" err="1"/>
              <a:t>local_ip</a:t>
            </a:r>
            <a:r>
              <a:rPr lang="en-US" altLang="zh-CN" sz="2000" dirty="0"/>
              <a:t>, </a:t>
            </a:r>
            <a:r>
              <a:rPr lang="en-US" altLang="zh-CN" sz="2000" dirty="0" err="1"/>
              <a:t>local_port</a:t>
            </a:r>
            <a:r>
              <a:rPr lang="en-US" altLang="zh-CN" sz="2000" dirty="0"/>
              <a:t>, </a:t>
            </a:r>
            <a:r>
              <a:rPr lang="en-US" altLang="zh-CN" sz="2000" dirty="0" err="1"/>
              <a:t>remote_ip</a:t>
            </a:r>
            <a:r>
              <a:rPr lang="en-US" altLang="zh-CN" sz="2000" dirty="0"/>
              <a:t>, </a:t>
            </a:r>
            <a:r>
              <a:rPr lang="en-US" altLang="zh-CN" sz="2000" dirty="0" err="1"/>
              <a:t>remote_port</a:t>
            </a:r>
            <a:r>
              <a:rPr lang="en-US" altLang="zh-CN" sz="2000" dirty="0"/>
              <a:t>)</a:t>
            </a:r>
            <a:endParaRPr lang="en-US" altLang="zh-CN" sz="2000" dirty="0"/>
          </a:p>
          <a:p>
            <a:pPr>
              <a:buFont typeface="Wingdings" panose="05000000000000000000" pitchFamily="2" charset="2"/>
              <a:buNone/>
            </a:pPr>
            <a:endParaRPr lang="en-US" altLang="zh-CN"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 Simple TCP Client and Server</a:t>
            </a:r>
            <a:endParaRPr lang="zh-CN" altLang="en-US" dirty="0"/>
          </a:p>
        </p:txBody>
      </p:sp>
      <p:sp>
        <p:nvSpPr>
          <p:cNvPr id="3" name="文本占位符 238594"/>
          <p:cNvSpPr txBox="1">
            <a:spLocks noChangeArrowheads="1"/>
          </p:cNvSpPr>
          <p:nvPr/>
        </p:nvSpPr>
        <p:spPr>
          <a:xfrm>
            <a:off x="685800" y="1268413"/>
            <a:ext cx="7772400" cy="5056187"/>
          </a:xfrm>
          <a:prstGeom prst="rect">
            <a:avLst/>
          </a:prstGeom>
        </p:spPr>
        <p:txBody>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nSpc>
                <a:spcPct val="150000"/>
              </a:lnSpc>
              <a:buNone/>
            </a:pPr>
            <a:r>
              <a:rPr lang="en-US"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Use one socket per session</a:t>
            </a:r>
            <a:endParaRPr lang="en-US" altLang="zh-CN" sz="2800" b="1" dirty="0">
              <a:latin typeface="微软雅黑" panose="020B0503020204020204" pitchFamily="34" charset="-122"/>
              <a:ea typeface="微软雅黑" panose="020B0503020204020204" pitchFamily="34" charset="-122"/>
            </a:endParaRPr>
          </a:p>
          <a:p>
            <a:pPr marL="0" indent="0">
              <a:lnSpc>
                <a:spcPct val="150000"/>
              </a:lnSpc>
              <a:buNone/>
            </a:pP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Address is already occupied</a:t>
            </a:r>
            <a:endParaRPr lang="en-US" altLang="zh-CN" sz="2800" b="1" dirty="0">
              <a:latin typeface="微软雅黑" panose="020B0503020204020204" pitchFamily="34" charset="-122"/>
              <a:ea typeface="微软雅黑" panose="020B0503020204020204" pitchFamily="34" charset="-122"/>
            </a:endParaRPr>
          </a:p>
          <a:p>
            <a:pPr>
              <a:buFont typeface="Arial" panose="020B0604020202090204" pitchFamily="34" charset="0"/>
              <a:buNone/>
            </a:pPr>
            <a:endParaRPr lang="en-US" altLang="zh-CN" sz="2800" b="1" dirty="0">
              <a:latin typeface="微软雅黑" panose="020B0503020204020204" pitchFamily="34" charset="-122"/>
              <a:ea typeface="微软雅黑" panose="020B0503020204020204" pitchFamily="34" charset="-122"/>
            </a:endParaRPr>
          </a:p>
          <a:p>
            <a:pPr>
              <a:buFont typeface="Arial" panose="020B0604020202090204" pitchFamily="34" charset="0"/>
              <a:buNone/>
            </a:pPr>
            <a:endParaRPr lang="en-US" altLang="zh-CN" sz="2800" b="1" dirty="0">
              <a:latin typeface="微软雅黑" panose="020B0503020204020204" pitchFamily="34" charset="-122"/>
              <a:ea typeface="微软雅黑" panose="020B0503020204020204" pitchFamily="34" charset="-122"/>
            </a:endParaRPr>
          </a:p>
          <a:p>
            <a:pPr>
              <a:buFont typeface="Arial" panose="020B0604020202090204" pitchFamily="34" charset="0"/>
              <a:buNone/>
            </a:pPr>
            <a:r>
              <a:rPr lang="en-US" altLang="zh-CN" sz="2800" b="1" u="sng" dirty="0">
                <a:solidFill>
                  <a:schemeClr val="tx2"/>
                </a:solidFill>
                <a:latin typeface="微软雅黑" panose="020B0503020204020204" pitchFamily="34" charset="-122"/>
                <a:ea typeface="微软雅黑" panose="020B0503020204020204" pitchFamily="34" charset="-122"/>
              </a:rPr>
              <a:t>Code</a:t>
            </a:r>
            <a:r>
              <a:rPr lang="zh-CN" altLang="en-US" sz="2800" b="1" u="sng" dirty="0">
                <a:solidFill>
                  <a:schemeClr val="tx2"/>
                </a:solidFill>
                <a:latin typeface="微软雅黑" panose="020B0503020204020204" pitchFamily="34" charset="-122"/>
                <a:ea typeface="微软雅黑" panose="020B0503020204020204" pitchFamily="34" charset="-122"/>
              </a:rPr>
              <a:t> </a:t>
            </a:r>
            <a:r>
              <a:rPr lang="en-US" altLang="zh-CN" sz="2800" b="1" u="sng" dirty="0">
                <a:solidFill>
                  <a:schemeClr val="tx2"/>
                </a:solidFill>
                <a:latin typeface="微软雅黑" panose="020B0503020204020204" pitchFamily="34" charset="-122"/>
                <a:ea typeface="微软雅黑" panose="020B0503020204020204" pitchFamily="34" charset="-122"/>
              </a:rPr>
              <a:t>list</a:t>
            </a:r>
            <a:r>
              <a:rPr lang="zh-CN" altLang="en-US" sz="2800" b="1" u="sng" dirty="0">
                <a:solidFill>
                  <a:schemeClr val="tx2"/>
                </a:solidFill>
                <a:latin typeface="微软雅黑" panose="020B0503020204020204" pitchFamily="34" charset="-122"/>
                <a:ea typeface="微软雅黑" panose="020B0503020204020204" pitchFamily="34" charset="-122"/>
              </a:rPr>
              <a:t> </a:t>
            </a:r>
            <a:r>
              <a:rPr lang="en-US" altLang="zh-CN" sz="2800" b="1" u="sng" dirty="0">
                <a:solidFill>
                  <a:schemeClr val="tx2"/>
                </a:solidFill>
                <a:latin typeface="微软雅黑" panose="020B0503020204020204" pitchFamily="34" charset="-122"/>
                <a:ea typeface="微软雅黑" panose="020B0503020204020204" pitchFamily="34" charset="-122"/>
              </a:rPr>
              <a:t>3-1</a:t>
            </a:r>
            <a:endParaRPr lang="zh-CN" altLang="en-US" sz="2800" b="1" u="sng"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3.4.2 Address Already in Use</a:t>
            </a:r>
            <a:endParaRPr lang="zh-CN" altLang="en-US" dirty="0"/>
          </a:p>
        </p:txBody>
      </p:sp>
      <p:sp>
        <p:nvSpPr>
          <p:cNvPr id="3" name="文本占位符 238594"/>
          <p:cNvSpPr txBox="1">
            <a:spLocks noChangeArrowheads="1"/>
          </p:cNvSpPr>
          <p:nvPr/>
        </p:nvSpPr>
        <p:spPr>
          <a:xfrm>
            <a:off x="685800" y="1268413"/>
            <a:ext cx="7772400" cy="5056187"/>
          </a:xfrm>
          <a:prstGeom prst="rect">
            <a:avLst/>
          </a:prstGeom>
        </p:spPr>
        <p:txBody>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nSpc>
                <a:spcPct val="150000"/>
              </a:lnSpc>
              <a:buNone/>
            </a:pPr>
            <a:r>
              <a:rPr lang="en-US"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 Set the socket SO_REUSEADDR option;</a:t>
            </a:r>
            <a:endParaRPr lang="en-US" altLang="zh-CN" sz="2800" b="1" dirty="0">
              <a:latin typeface="微软雅黑" panose="020B0503020204020204" pitchFamily="34" charset="-122"/>
              <a:ea typeface="微软雅黑" panose="020B0503020204020204" pitchFamily="34" charset="-122"/>
            </a:endParaRPr>
          </a:p>
          <a:p>
            <a:pPr marL="0" indent="0">
              <a:lnSpc>
                <a:spcPct val="150000"/>
              </a:lnSpc>
              <a:buNone/>
            </a:pP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 If there is no such setting, the server restarts with an error message.</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0" indent="0">
              <a:lnSpc>
                <a:spcPct val="150000"/>
              </a:lnSpc>
              <a:buNone/>
            </a:pPr>
            <a:r>
              <a:rPr lang="en-US" altLang="zh-CN" sz="2800" b="1" u="sng" dirty="0">
                <a:solidFill>
                  <a:schemeClr val="tx2"/>
                </a:solidFill>
                <a:latin typeface="微软雅黑" panose="020B0503020204020204" pitchFamily="34" charset="-122"/>
                <a:ea typeface="微软雅黑" panose="020B0503020204020204" pitchFamily="34" charset="-122"/>
              </a:rPr>
              <a:t>[</a:t>
            </a:r>
            <a:r>
              <a:rPr lang="en-US" altLang="zh-CN" sz="2800" b="1" u="sng" dirty="0" err="1">
                <a:solidFill>
                  <a:schemeClr val="tx2"/>
                </a:solidFill>
                <a:latin typeface="微软雅黑" panose="020B0503020204020204" pitchFamily="34" charset="-122"/>
                <a:ea typeface="微软雅黑" panose="020B0503020204020204" pitchFamily="34" charset="-122"/>
              </a:rPr>
              <a:t>Errno</a:t>
            </a:r>
            <a:r>
              <a:rPr lang="en-US" altLang="zh-CN" sz="2800" b="1" u="sng" dirty="0">
                <a:solidFill>
                  <a:schemeClr val="tx2"/>
                </a:solidFill>
                <a:latin typeface="微软雅黑" panose="020B0503020204020204" pitchFamily="34" charset="-122"/>
                <a:ea typeface="微软雅黑" panose="020B0503020204020204" pitchFamily="34" charset="-122"/>
              </a:rPr>
              <a:t> 98] Address already in use</a:t>
            </a:r>
            <a:endParaRPr lang="zh-CN" altLang="en-US" sz="2800" b="1" u="sng"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a:t>
            </a:r>
            <a:r>
              <a:rPr lang="zh-CN" altLang="en-US" dirty="0"/>
              <a:t> </a:t>
            </a:r>
            <a:r>
              <a:rPr lang="en-US" altLang="zh-CN" dirty="0"/>
              <a:t>Binding to Interfaces</a:t>
            </a:r>
            <a:endParaRPr lang="zh-CN" altLang="en-US" dirty="0"/>
          </a:p>
        </p:txBody>
      </p:sp>
      <p:sp>
        <p:nvSpPr>
          <p:cNvPr id="3" name="文本占位符 238594"/>
          <p:cNvSpPr txBox="1">
            <a:spLocks noChangeArrowheads="1"/>
          </p:cNvSpPr>
          <p:nvPr/>
        </p:nvSpPr>
        <p:spPr>
          <a:xfrm>
            <a:off x="685800" y="1340168"/>
            <a:ext cx="7772400" cy="5056187"/>
          </a:xfrm>
          <a:prstGeom prst="rect">
            <a:avLst/>
          </a:prstGeom>
        </p:spPr>
        <p:txBody>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nSpc>
                <a:spcPct val="150000"/>
              </a:lnSpc>
              <a:buNone/>
            </a:pPr>
            <a:r>
              <a:rPr lang="en-US"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 The server side runs with an empty string as the host name;</a:t>
            </a:r>
            <a:endParaRPr lang="en-US" altLang="zh-CN" sz="2400" b="1"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Python </a:t>
            </a:r>
            <a:r>
              <a:rPr lang="en-US" altLang="zh-CN" sz="2400" b="1" dirty="0">
                <a:solidFill>
                  <a:srgbClr val="FF0000"/>
                </a:solidFill>
                <a:latin typeface="微软雅黑" panose="020B0503020204020204" pitchFamily="34" charset="-122"/>
                <a:ea typeface="微软雅黑" panose="020B0503020204020204" pitchFamily="34" charset="-122"/>
              </a:rPr>
              <a:t>bind()</a:t>
            </a:r>
            <a:r>
              <a:rPr lang="en-US" altLang="zh-CN" sz="2400" b="1" dirty="0">
                <a:latin typeface="微软雅黑" panose="020B0503020204020204" pitchFamily="34" charset="-122"/>
                <a:ea typeface="微软雅黑" panose="020B0503020204020204" pitchFamily="34" charset="-122"/>
              </a:rPr>
              <a:t> tells the operating system what are the network interfaces from which you are willing to receive connections;</a:t>
            </a:r>
            <a:endParaRPr lang="en-US" altLang="zh-CN" sz="2400" b="1"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python tcp_sixteen.py server “”</a:t>
            </a:r>
            <a:endParaRPr lang="en-US" altLang="zh-CN" sz="2400" b="1"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b="1" dirty="0">
                <a:solidFill>
                  <a:srgbClr val="FF0000"/>
                </a:solidFill>
                <a:latin typeface="微软雅黑" panose="020B0503020204020204" pitchFamily="34" charset="-122"/>
                <a:ea typeface="微软雅黑" panose="020B0503020204020204" pitchFamily="34" charset="-122"/>
              </a:rPr>
              <a:t>Special</a:t>
            </a:r>
            <a:r>
              <a:rPr lang="zh-CN" altLang="en-US" sz="2400" b="1" dirty="0">
                <a:solidFill>
                  <a:srgbClr val="FF0000"/>
                </a:solidFill>
                <a:latin typeface="微软雅黑" panose="020B0503020204020204" pitchFamily="34" charset="-122"/>
                <a:ea typeface="微软雅黑" panose="020B0503020204020204" pitchFamily="34" charset="-122"/>
              </a:rPr>
              <a:t> </a:t>
            </a:r>
            <a:r>
              <a:rPr lang="en-US" altLang="zh-CN" sz="2400" b="1" dirty="0">
                <a:solidFill>
                  <a:srgbClr val="FF0000"/>
                </a:solidFill>
                <a:latin typeface="微软雅黑" panose="020B0503020204020204" pitchFamily="34" charset="-122"/>
                <a:ea typeface="微软雅黑" panose="020B0503020204020204" pitchFamily="34" charset="-122"/>
              </a:rPr>
              <a:t>IP: 0.0.0.0 indicates accepting connection requests from any interface.</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3.6  Deadlock</a:t>
            </a:r>
            <a:endParaRPr lang="zh-CN" altLang="en-US" dirty="0"/>
          </a:p>
        </p:txBody>
      </p:sp>
      <p:sp>
        <p:nvSpPr>
          <p:cNvPr id="3" name="文本占位符 238594"/>
          <p:cNvSpPr txBox="1">
            <a:spLocks noChangeArrowheads="1"/>
          </p:cNvSpPr>
          <p:nvPr/>
        </p:nvSpPr>
        <p:spPr>
          <a:xfrm>
            <a:off x="594360" y="967685"/>
            <a:ext cx="7772400" cy="5056187"/>
          </a:xfrm>
          <a:prstGeom prst="rect">
            <a:avLst/>
          </a:prstGeom>
        </p:spPr>
        <p:txBody>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nSpc>
                <a:spcPct val="150000"/>
              </a:lnSpc>
              <a:buNone/>
            </a:pPr>
            <a:r>
              <a:rPr lang="en-US"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If both sides of the communication write data, the socket buffer is filled with more and more data, and the data is never read, which is easy to cause </a:t>
            </a:r>
            <a:r>
              <a:rPr lang="en-US" altLang="zh-CN" sz="2400" b="1" dirty="0">
                <a:solidFill>
                  <a:srgbClr val="FF0000"/>
                </a:solidFill>
                <a:latin typeface="微软雅黑" panose="020B0503020204020204" pitchFamily="34" charset="-122"/>
                <a:ea typeface="微软雅黑" panose="020B0503020204020204" pitchFamily="34" charset="-122"/>
              </a:rPr>
              <a:t>deadlock</a:t>
            </a:r>
            <a:r>
              <a:rPr lang="en-US" altLang="zh-CN" sz="2400" b="1" dirty="0">
                <a:latin typeface="微软雅黑" panose="020B0503020204020204" pitchFamily="34" charset="-122"/>
                <a:ea typeface="微软雅黑" panose="020B0503020204020204" pitchFamily="34" charset="-122"/>
              </a:rPr>
              <a:t>. Eventually, in a certain direction, it is no longer possible to send data through send(), and it may wait for the buffer to be emptied forever, causing </a:t>
            </a:r>
            <a:r>
              <a:rPr lang="en-US" altLang="zh-CN" sz="2400" b="1" dirty="0">
                <a:solidFill>
                  <a:srgbClr val="FF0000"/>
                </a:solidFill>
                <a:latin typeface="微软雅黑" panose="020B0503020204020204" pitchFamily="34" charset="-122"/>
                <a:ea typeface="微软雅黑" panose="020B0503020204020204" pitchFamily="34" charset="-122"/>
              </a:rPr>
              <a:t>blocking</a:t>
            </a:r>
            <a:r>
              <a:rPr lang="en-US" altLang="zh-CN"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sz="1100" b="1"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Code</a:t>
            </a: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list</a:t>
            </a: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3-2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 TCP server and client that may cause deadlock</a:t>
            </a:r>
            <a:endParaRPr lang="en-US" altLang="zh-CN" sz="2400" b="1"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3.6  Deadlock</a:t>
            </a:r>
            <a:endParaRPr lang="zh-CN" altLang="en-US" dirty="0"/>
          </a:p>
        </p:txBody>
      </p:sp>
      <p:sp>
        <p:nvSpPr>
          <p:cNvPr id="3" name="文本占位符 238594"/>
          <p:cNvSpPr txBox="1">
            <a:spLocks noChangeArrowheads="1"/>
          </p:cNvSpPr>
          <p:nvPr/>
        </p:nvSpPr>
        <p:spPr>
          <a:xfrm>
            <a:off x="685800" y="1268413"/>
            <a:ext cx="7772400" cy="5056187"/>
          </a:xfrm>
          <a:prstGeom prst="rect">
            <a:avLst/>
          </a:prstGeom>
        </p:spPr>
        <p:txBody>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800" b="1" dirty="0">
                <a:latin typeface="微软雅黑" panose="020B0503020204020204" pitchFamily="34" charset="-122"/>
                <a:ea typeface="微软雅黑" panose="020B0503020204020204" pitchFamily="34" charset="-122"/>
              </a:rPr>
              <a:t>Two ways to avoid deadlocks:</a:t>
            </a:r>
            <a:endParaRPr lang="en-US" altLang="zh-CN" sz="2800" b="1" dirty="0">
              <a:latin typeface="微软雅黑" panose="020B0503020204020204" pitchFamily="34" charset="-122"/>
              <a:ea typeface="微软雅黑" panose="020B0503020204020204" pitchFamily="34" charset="-122"/>
            </a:endParaRPr>
          </a:p>
          <a:p>
            <a:pPr marL="0" indent="0">
              <a:lnSpc>
                <a:spcPct val="150000"/>
              </a:lnSpc>
              <a:buNone/>
            </a:pPr>
            <a:r>
              <a:rPr lang="en-US" altLang="zh-CN" sz="2800" b="1" dirty="0">
                <a:latin typeface="微软雅黑" panose="020B0503020204020204" pitchFamily="34" charset="-122"/>
                <a:ea typeface="微软雅黑" panose="020B0503020204020204" pitchFamily="34" charset="-122"/>
              </a:rPr>
              <a:t>1. The client and server can close blocking through the </a:t>
            </a:r>
            <a:r>
              <a:rPr lang="en-US" altLang="zh-CN" sz="2800" b="1" dirty="0">
                <a:solidFill>
                  <a:srgbClr val="FF0000"/>
                </a:solidFill>
                <a:latin typeface="微软雅黑" panose="020B0503020204020204" pitchFamily="34" charset="-122"/>
                <a:ea typeface="微软雅黑" panose="020B0503020204020204" pitchFamily="34" charset="-122"/>
              </a:rPr>
              <a:t>socket option</a:t>
            </a:r>
            <a:r>
              <a:rPr lang="en-US" altLang="zh-CN"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0" indent="0">
              <a:lnSpc>
                <a:spcPct val="150000"/>
              </a:lnSpc>
              <a:buNone/>
            </a:pPr>
            <a:r>
              <a:rPr lang="en-US" altLang="zh-CN" sz="2800" b="1" dirty="0">
                <a:latin typeface="微软雅黑" panose="020B0503020204020204" pitchFamily="34" charset="-122"/>
                <a:ea typeface="微软雅黑" panose="020B0503020204020204" pitchFamily="34" charset="-122"/>
              </a:rPr>
              <a:t>2. The program can process data from multiple inputs simultaneously using a technique. </a:t>
            </a:r>
            <a:r>
              <a:rPr lang="en-US" altLang="zh-CN" sz="2800" b="1" dirty="0">
                <a:solidFill>
                  <a:srgbClr val="FF0000"/>
                </a:solidFill>
                <a:latin typeface="微软雅黑" panose="020B0503020204020204" pitchFamily="34" charset="-122"/>
                <a:ea typeface="微软雅黑" panose="020B0503020204020204" pitchFamily="34" charset="-122"/>
              </a:rPr>
              <a:t>Multiple processes or threads</a:t>
            </a:r>
            <a:r>
              <a:rPr lang="en-US" altLang="zh-CN"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584" y="181141"/>
            <a:ext cx="10667586" cy="704517"/>
          </a:xfrm>
        </p:spPr>
        <p:txBody>
          <a:bodyPr/>
          <a:lstStyle/>
          <a:p>
            <a:r>
              <a:rPr lang="en-US" altLang="zh-CN" sz="3200" dirty="0"/>
              <a:t>3.7 </a:t>
            </a:r>
            <a:r>
              <a:rPr lang="en-US" sz="3200" dirty="0"/>
              <a:t>Closed Connections, Half-Open</a:t>
            </a:r>
            <a:r>
              <a:rPr lang="zh-CN" altLang="en-US" sz="3200" dirty="0"/>
              <a:t> </a:t>
            </a:r>
            <a:br>
              <a:rPr lang="en-US" altLang="zh-CN" sz="3200" dirty="0"/>
            </a:br>
            <a:r>
              <a:rPr lang="en-US" sz="3200" dirty="0"/>
              <a:t>Connections</a:t>
            </a:r>
            <a:endParaRPr lang="zh-CN" altLang="en-US" sz="3200" dirty="0"/>
          </a:p>
        </p:txBody>
      </p:sp>
      <p:sp>
        <p:nvSpPr>
          <p:cNvPr id="3" name="文本占位符 238594"/>
          <p:cNvSpPr txBox="1">
            <a:spLocks noChangeArrowheads="1"/>
          </p:cNvSpPr>
          <p:nvPr/>
        </p:nvSpPr>
        <p:spPr>
          <a:xfrm>
            <a:off x="685800" y="1268413"/>
            <a:ext cx="7772400" cy="5056187"/>
          </a:xfrm>
          <a:prstGeom prst="rect">
            <a:avLst/>
          </a:prstGeom>
        </p:spPr>
        <p:txBody>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 Data is sent and received via send() and </a:t>
            </a:r>
            <a:r>
              <a:rPr lang="en-US" altLang="zh-CN" sz="2400" b="1" dirty="0" err="1">
                <a:latin typeface="微软雅黑" panose="020B0503020204020204" pitchFamily="34" charset="-122"/>
                <a:ea typeface="微软雅黑" panose="020B0503020204020204" pitchFamily="34" charset="-122"/>
              </a:rPr>
              <a:t>recv</a:t>
            </a:r>
            <a:r>
              <a:rPr lang="en-US" altLang="zh-CN" sz="2400" b="1" dirty="0">
                <a:latin typeface="微软雅黑" panose="020B0503020204020204" pitchFamily="34" charset="-122"/>
                <a:ea typeface="微软雅黑" panose="020B0503020204020204" pitchFamily="34" charset="-122"/>
              </a:rPr>
              <a:t>(). Some TCP-based protocols </a:t>
            </a:r>
            <a:r>
              <a:rPr lang="en-US" altLang="zh-CN" sz="2400" b="1" dirty="0">
                <a:solidFill>
                  <a:srgbClr val="FF0000"/>
                </a:solidFill>
                <a:latin typeface="微软雅黑" panose="020B0503020204020204" pitchFamily="34" charset="-122"/>
                <a:ea typeface="微软雅黑" panose="020B0503020204020204" pitchFamily="34" charset="-122"/>
              </a:rPr>
              <a:t>mark </a:t>
            </a:r>
            <a:r>
              <a:rPr lang="en-US" altLang="zh-CN" sz="2400" b="1" dirty="0">
                <a:latin typeface="微软雅黑" panose="020B0503020204020204" pitchFamily="34" charset="-122"/>
                <a:ea typeface="微软雅黑" panose="020B0503020204020204" pitchFamily="34" charset="-122"/>
              </a:rPr>
              <a:t>the data so that the client and server can automatically know when the communication is complete.</a:t>
            </a:r>
            <a:endParaRPr lang="en-US" altLang="zh-CN" sz="2400" b="1"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 The socket method </a:t>
            </a:r>
            <a:r>
              <a:rPr lang="en-US" altLang="zh-CN" sz="2400" b="1" dirty="0">
                <a:solidFill>
                  <a:srgbClr val="FF0000"/>
                </a:solidFill>
                <a:latin typeface="微软雅黑" panose="020B0503020204020204" pitchFamily="34" charset="-122"/>
                <a:ea typeface="微软雅黑" panose="020B0503020204020204" pitchFamily="34" charset="-122"/>
              </a:rPr>
              <a:t>shutdown()</a:t>
            </a:r>
            <a:r>
              <a:rPr lang="en-US" altLang="zh-CN" sz="2400" b="1" dirty="0">
                <a:latin typeface="微软雅黑" panose="020B0503020204020204" pitchFamily="34" charset="-122"/>
                <a:ea typeface="微软雅黑" panose="020B0503020204020204" pitchFamily="34" charset="-122"/>
              </a:rPr>
              <a:t> can be used to generate a file terminator for a socket in one direction while keeping the connection in the other direction open. </a:t>
            </a:r>
            <a:endParaRPr lang="en-US" altLang="zh-CN" sz="24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3.8 </a:t>
            </a:r>
            <a:r>
              <a:rPr lang="en-US" dirty="0"/>
              <a:t>Using TCP Streams Like Files</a:t>
            </a:r>
            <a:endParaRPr lang="zh-CN" altLang="en-US" dirty="0"/>
          </a:p>
        </p:txBody>
      </p:sp>
      <p:sp>
        <p:nvSpPr>
          <p:cNvPr id="3" name="文本占位符 238594"/>
          <p:cNvSpPr txBox="1">
            <a:spLocks noChangeArrowheads="1"/>
          </p:cNvSpPr>
          <p:nvPr/>
        </p:nvSpPr>
        <p:spPr>
          <a:xfrm>
            <a:off x="594360" y="997830"/>
            <a:ext cx="7772400" cy="5056187"/>
          </a:xfrm>
          <a:prstGeom prst="rect">
            <a:avLst/>
          </a:prstGeom>
        </p:spPr>
        <p:txBody>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nSpc>
                <a:spcPct val="150000"/>
              </a:lnSpc>
              <a:buNone/>
            </a:pPr>
            <a:r>
              <a:rPr lang="en-US"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If you want to pass a socket to a Python module that supports reading and writing ordinary file objects,</a:t>
            </a:r>
            <a:r>
              <a:rPr lang="zh-CN" altLang="en-US" sz="2800" b="1" dirty="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you</a:t>
            </a:r>
            <a:r>
              <a:rPr lang="zh-CN" altLang="en-US" sz="2800" b="1" dirty="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can use the </a:t>
            </a:r>
            <a:r>
              <a:rPr lang="en-US" altLang="zh-CN" sz="2800" b="1" dirty="0" err="1">
                <a:solidFill>
                  <a:srgbClr val="FF0000"/>
                </a:solidFill>
                <a:latin typeface="微软雅黑" panose="020B0503020204020204" pitchFamily="34" charset="-122"/>
                <a:ea typeface="微软雅黑" panose="020B0503020204020204" pitchFamily="34" charset="-122"/>
              </a:rPr>
              <a:t>makefile</a:t>
            </a:r>
            <a:r>
              <a:rPr lang="en-US" altLang="zh-CN" sz="2800" b="1" dirty="0">
                <a:solidFill>
                  <a:srgbClr val="FF0000"/>
                </a:solidFill>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 method.</a:t>
            </a:r>
            <a:endParaRPr lang="en-US" altLang="zh-CN" sz="2800" b="1" dirty="0">
              <a:latin typeface="微软雅黑" panose="020B0503020204020204" pitchFamily="34" charset="-122"/>
              <a:ea typeface="微软雅黑" panose="020B0503020204020204" pitchFamily="34" charset="-122"/>
            </a:endParaRPr>
          </a:p>
          <a:p>
            <a:pPr marL="0" indent="0">
              <a:lnSpc>
                <a:spcPct val="150000"/>
              </a:lnSpc>
              <a:buNone/>
            </a:pP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This method returns a Python object.</a:t>
            </a:r>
            <a:endParaRPr lang="en-US" altLang="zh-CN" sz="2800" b="1" dirty="0">
              <a:latin typeface="微软雅黑" panose="020B0503020204020204" pitchFamily="34" charset="-122"/>
              <a:ea typeface="微软雅黑" panose="020B0503020204020204" pitchFamily="34" charset="-122"/>
            </a:endParaRPr>
          </a:p>
          <a:p>
            <a:pPr marL="0" indent="0">
              <a:lnSpc>
                <a:spcPct val="150000"/>
              </a:lnSpc>
              <a:buNone/>
            </a:pP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 When the caller needs to read and write data, the object will call </a:t>
            </a:r>
            <a:r>
              <a:rPr lang="en-US" altLang="zh-CN" sz="2800" b="1" u="sng" dirty="0" err="1">
                <a:latin typeface="微软雅黑" panose="020B0503020204020204" pitchFamily="34" charset="-122"/>
                <a:ea typeface="微软雅黑" panose="020B0503020204020204" pitchFamily="34" charset="-122"/>
              </a:rPr>
              <a:t>recv</a:t>
            </a:r>
            <a:r>
              <a:rPr lang="en-US" altLang="zh-CN" sz="2800" b="1" u="sng" dirty="0">
                <a:latin typeface="微软雅黑" panose="020B0503020204020204" pitchFamily="34" charset="-122"/>
                <a:ea typeface="微软雅黑" panose="020B0503020204020204" pitchFamily="34" charset="-122"/>
              </a:rPr>
              <a:t>() and send()</a:t>
            </a:r>
            <a:r>
              <a:rPr lang="en-US" altLang="zh-CN" sz="2800" b="1" dirty="0">
                <a:latin typeface="微软雅黑" panose="020B0503020204020204" pitchFamily="34" charset="-122"/>
                <a:ea typeface="微软雅黑" panose="020B0503020204020204" pitchFamily="34" charset="-122"/>
              </a:rPr>
              <a:t> at the bottom.</a:t>
            </a: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lIns="91440" tIns="45720" rIns="91440" bIns="45720" rtlCol="0" anchor="ctr">
            <a:noAutofit/>
          </a:bodyPr>
          <a:lstStyle/>
          <a:p>
            <a:r>
              <a:rPr lang="en-US" altLang="zh-CN" dirty="0"/>
              <a:t>About this course</a:t>
            </a:r>
            <a:endParaRPr lang="zh-CN" altLang="en-US" dirty="0"/>
          </a:p>
        </p:txBody>
      </p:sp>
      <p:sp>
        <p:nvSpPr>
          <p:cNvPr id="4099" name="Rectangle 3"/>
          <p:cNvSpPr>
            <a:spLocks noGrp="1" noChangeArrowheads="1"/>
          </p:cNvSpPr>
          <p:nvPr>
            <p:ph idx="4294967295"/>
          </p:nvPr>
        </p:nvSpPr>
        <p:spPr>
          <a:xfrm>
            <a:off x="914400" y="1341438"/>
            <a:ext cx="7978200" cy="4530725"/>
          </a:xfrm>
        </p:spPr>
        <p:txBody>
          <a:bodyPr>
            <a:normAutofit fontScale="92500" lnSpcReduction="20000"/>
          </a:bodyPr>
          <a:lstStyle/>
          <a:p>
            <a:pPr>
              <a:lnSpc>
                <a:spcPct val="150000"/>
              </a:lnSpc>
              <a:buNone/>
            </a:pPr>
            <a:r>
              <a:rPr lang="en-US" altLang="zh-CN" sz="2600" dirty="0">
                <a:latin typeface="Times New Roman" panose="02020603050405020304" pitchFamily="18" charset="0"/>
                <a:cs typeface="Times New Roman" panose="02020603050405020304" pitchFamily="18" charset="0"/>
              </a:rPr>
              <a:t>3.1 How TCP Works</a:t>
            </a:r>
            <a:endParaRPr lang="en-US" altLang="zh-CN" sz="2600" dirty="0">
              <a:latin typeface="Times New Roman" panose="02020603050405020304" pitchFamily="18" charset="0"/>
              <a:cs typeface="Times New Roman" panose="02020603050405020304" pitchFamily="18" charset="0"/>
            </a:endParaRPr>
          </a:p>
          <a:p>
            <a:pPr>
              <a:lnSpc>
                <a:spcPct val="150000"/>
              </a:lnSpc>
              <a:buNone/>
            </a:pPr>
            <a:r>
              <a:rPr lang="en-US" altLang="zh-CN" sz="2600" dirty="0">
                <a:latin typeface="Times New Roman" panose="02020603050405020304" pitchFamily="18" charset="0"/>
                <a:cs typeface="Times New Roman" panose="02020603050405020304" pitchFamily="18" charset="0"/>
              </a:rPr>
              <a:t>3.2 When to Use TCP</a:t>
            </a:r>
            <a:endParaRPr lang="en-US" altLang="zh-CN" sz="2600" dirty="0">
              <a:latin typeface="Times New Roman" panose="02020603050405020304" pitchFamily="18" charset="0"/>
              <a:cs typeface="Times New Roman" panose="02020603050405020304" pitchFamily="18" charset="0"/>
            </a:endParaRPr>
          </a:p>
          <a:p>
            <a:pPr>
              <a:lnSpc>
                <a:spcPct val="150000"/>
              </a:lnSpc>
              <a:buNone/>
            </a:pPr>
            <a:r>
              <a:rPr lang="en-US" altLang="zh-CN" sz="2600" dirty="0">
                <a:latin typeface="Times New Roman" panose="02020603050405020304" pitchFamily="18" charset="0"/>
                <a:cs typeface="Times New Roman" panose="02020603050405020304" pitchFamily="18" charset="0"/>
              </a:rPr>
              <a:t>3.3 What TCP Sockets Mean</a:t>
            </a:r>
            <a:endParaRPr lang="en-US" altLang="zh-CN" sz="2600" dirty="0">
              <a:latin typeface="Times New Roman" panose="02020603050405020304" pitchFamily="18" charset="0"/>
              <a:cs typeface="Times New Roman" panose="02020603050405020304" pitchFamily="18" charset="0"/>
            </a:endParaRPr>
          </a:p>
          <a:p>
            <a:pPr>
              <a:lnSpc>
                <a:spcPct val="150000"/>
              </a:lnSpc>
              <a:buNone/>
            </a:pPr>
            <a:r>
              <a:rPr lang="en-US" altLang="zh-CN" sz="2600" dirty="0">
                <a:latin typeface="Times New Roman" panose="02020603050405020304" pitchFamily="18" charset="0"/>
                <a:cs typeface="Times New Roman" panose="02020603050405020304" pitchFamily="18" charset="0"/>
              </a:rPr>
              <a:t>3.4 A Simple TCP Client and Server</a:t>
            </a:r>
            <a:endParaRPr lang="zh-CN" altLang="en-US" sz="2600" dirty="0">
              <a:latin typeface="Times New Roman" panose="02020603050405020304" pitchFamily="18" charset="0"/>
              <a:cs typeface="Times New Roman" panose="02020603050405020304" pitchFamily="18" charset="0"/>
            </a:endParaRPr>
          </a:p>
          <a:p>
            <a:pPr>
              <a:lnSpc>
                <a:spcPct val="150000"/>
              </a:lnSpc>
              <a:buNone/>
            </a:pPr>
            <a:r>
              <a:rPr lang="en-US" altLang="zh-CN" sz="2600" dirty="0">
                <a:latin typeface="Times New Roman" panose="02020603050405020304" pitchFamily="18" charset="0"/>
                <a:cs typeface="Times New Roman" panose="02020603050405020304" pitchFamily="18" charset="0"/>
              </a:rPr>
              <a:t>3.5 Binding to Interfaces</a:t>
            </a:r>
            <a:endParaRPr lang="en-US" altLang="zh-CN" sz="2600" dirty="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en-US" altLang="zh-CN" sz="2600" dirty="0">
                <a:latin typeface="Times New Roman" panose="02020603050405020304" pitchFamily="18" charset="0"/>
                <a:cs typeface="Times New Roman" panose="02020603050405020304" pitchFamily="18" charset="0"/>
              </a:rPr>
              <a:t>3.6  Deadlock</a:t>
            </a:r>
            <a:endParaRPr lang="en-US" altLang="zh-CN" sz="2600" dirty="0">
              <a:latin typeface="Times New Roman" panose="02020603050405020304" pitchFamily="18" charset="0"/>
              <a:cs typeface="Times New Roman" panose="02020603050405020304" pitchFamily="18" charset="0"/>
            </a:endParaRPr>
          </a:p>
          <a:p>
            <a:pPr>
              <a:lnSpc>
                <a:spcPct val="150000"/>
              </a:lnSpc>
              <a:buNone/>
            </a:pPr>
            <a:r>
              <a:rPr lang="en-US" altLang="zh-CN" sz="2600" dirty="0">
                <a:latin typeface="Times New Roman" panose="02020603050405020304" pitchFamily="18" charset="0"/>
                <a:cs typeface="Times New Roman" panose="02020603050405020304" pitchFamily="18" charset="0"/>
              </a:rPr>
              <a:t>3.7 Closed Connections, Half-Open Connections</a:t>
            </a:r>
            <a:endParaRPr lang="en-US" altLang="zh-CN" sz="2600" dirty="0">
              <a:latin typeface="Times New Roman" panose="02020603050405020304" pitchFamily="18" charset="0"/>
              <a:cs typeface="Times New Roman" panose="02020603050405020304" pitchFamily="18" charset="0"/>
            </a:endParaRPr>
          </a:p>
          <a:p>
            <a:pPr>
              <a:lnSpc>
                <a:spcPct val="150000"/>
              </a:lnSpc>
              <a:buNone/>
            </a:pPr>
            <a:r>
              <a:rPr lang="en-US" altLang="zh-CN" sz="2600" dirty="0">
                <a:latin typeface="Times New Roman" panose="02020603050405020304" pitchFamily="18" charset="0"/>
                <a:cs typeface="Times New Roman" panose="02020603050405020304" pitchFamily="18" charset="0"/>
              </a:rPr>
              <a:t>3.8</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Using TCP Streams Like Files</a:t>
            </a:r>
            <a:endParaRPr lang="zh-CN" altLang="en-US" sz="2600"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37465" y="198408"/>
            <a:ext cx="2455135" cy="63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3.1 </a:t>
            </a:r>
            <a:r>
              <a:rPr lang="en-US" dirty="0"/>
              <a:t>How TCP Works</a:t>
            </a:r>
            <a:endParaRPr lang="zh-CN" altLang="en-US" dirty="0"/>
          </a:p>
        </p:txBody>
      </p:sp>
      <p:sp>
        <p:nvSpPr>
          <p:cNvPr id="51" name="Rectangle 3"/>
          <p:cNvSpPr txBox="1">
            <a:spLocks noChangeArrowheads="1"/>
          </p:cNvSpPr>
          <p:nvPr/>
        </p:nvSpPr>
        <p:spPr>
          <a:xfrm>
            <a:off x="467430" y="1274605"/>
            <a:ext cx="8281150" cy="45307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100330" indent="-6350">
              <a:buFont typeface="Wingdings" panose="05000000000000000000" pitchFamily="2" charset="2"/>
              <a:buNone/>
            </a:pPr>
            <a:r>
              <a:rPr lang="en-US" altLang="zh-CN" sz="2600" dirty="0"/>
              <a:t>1. The classic definition of TCP comes from RFC 793 in 1981.</a:t>
            </a:r>
            <a:endParaRPr lang="en-US" altLang="zh-CN" sz="2600" dirty="0"/>
          </a:p>
          <a:p>
            <a:pPr marL="100330" indent="-6350">
              <a:buFont typeface="Wingdings" panose="05000000000000000000" pitchFamily="2" charset="2"/>
              <a:buNone/>
            </a:pPr>
            <a:r>
              <a:rPr lang="en-US" altLang="zh-CN" sz="2600" dirty="0"/>
              <a:t>2. The following are the basic principles:</a:t>
            </a:r>
            <a:endParaRPr lang="en-US" altLang="zh-CN" sz="2600" dirty="0"/>
          </a:p>
          <a:p>
            <a:pPr marL="100330" indent="-6350">
              <a:buFont typeface="Wingdings" panose="05000000000000000000" pitchFamily="2" charset="2"/>
              <a:buNone/>
            </a:pPr>
            <a:r>
              <a:rPr lang="en-US" altLang="zh-CN" sz="2600" dirty="0"/>
              <a:t>Each TCP packet has a serial number;</a:t>
            </a:r>
            <a:endParaRPr lang="en-US" altLang="zh-CN" sz="2600" dirty="0"/>
          </a:p>
          <a:p>
            <a:pPr marL="100330" indent="-6350">
              <a:buFont typeface="Wingdings" panose="05000000000000000000" pitchFamily="2" charset="2"/>
              <a:buNone/>
            </a:pPr>
            <a:r>
              <a:rPr lang="en-US" altLang="zh-CN" sz="2600" dirty="0"/>
              <a:t>TCP does not use sequential integers as the sequence number of the packet;</a:t>
            </a:r>
            <a:endParaRPr lang="en-US" altLang="zh-CN" sz="2600" dirty="0"/>
          </a:p>
          <a:p>
            <a:pPr marL="100330" indent="-6350">
              <a:buFont typeface="Wingdings" panose="05000000000000000000" pitchFamily="2" charset="2"/>
              <a:buNone/>
            </a:pPr>
            <a:r>
              <a:rPr lang="en-US" altLang="zh-CN" sz="2600" dirty="0"/>
              <a:t>The initial sequence number of TCP is randomly selected;</a:t>
            </a:r>
            <a:endParaRPr lang="en-US" altLang="zh-CN" sz="2600" dirty="0"/>
          </a:p>
          <a:p>
            <a:pPr marL="100330" indent="-6350">
              <a:buFont typeface="Wingdings" panose="05000000000000000000" pitchFamily="2" charset="2"/>
              <a:buNone/>
            </a:pPr>
            <a:r>
              <a:rPr lang="en-US" altLang="zh-CN" sz="2600" dirty="0"/>
              <a:t>Communicate without locking steps;</a:t>
            </a:r>
            <a:endParaRPr lang="en-US" altLang="zh-CN" sz="2600" dirty="0"/>
          </a:p>
          <a:p>
            <a:pPr marL="100330" indent="-6350">
              <a:buFont typeface="Wingdings" panose="05000000000000000000" pitchFamily="2" charset="2"/>
              <a:buNone/>
            </a:pPr>
            <a:r>
              <a:rPr lang="en-US" altLang="zh-CN" sz="2600" dirty="0"/>
              <a:t>flow control;</a:t>
            </a:r>
            <a:endParaRPr lang="en-US" altLang="zh-CN" sz="2600" dirty="0"/>
          </a:p>
          <a:p>
            <a:pPr marL="100330" indent="-6350">
              <a:buFont typeface="Wingdings" panose="05000000000000000000" pitchFamily="2" charset="2"/>
              <a:buNone/>
            </a:pPr>
            <a:r>
              <a:rPr lang="en-US" altLang="zh-CN" sz="2600" dirty="0"/>
              <a:t>If the packet is dropped, TCP assumes that the network is becoming congested.</a:t>
            </a:r>
            <a:endParaRPr lang="zh-CN" altLang="en-US" sz="2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en-US" dirty="0"/>
              <a:t>How TCP Works</a:t>
            </a:r>
            <a:endParaRPr lang="zh-CN" altLang="en-US" dirty="0"/>
          </a:p>
        </p:txBody>
      </p:sp>
      <p:sp>
        <p:nvSpPr>
          <p:cNvPr id="4" name="矩形 3"/>
          <p:cNvSpPr/>
          <p:nvPr/>
        </p:nvSpPr>
        <p:spPr>
          <a:xfrm>
            <a:off x="611450" y="1196690"/>
            <a:ext cx="8065120" cy="954107"/>
          </a:xfrm>
          <a:prstGeom prst="rect">
            <a:avLst/>
          </a:prstGeom>
        </p:spPr>
        <p:txBody>
          <a:bodyPr wrap="square">
            <a:spAutoFit/>
          </a:bodyPr>
          <a:lstStyle/>
          <a:p>
            <a:r>
              <a:rPr lang="en-US" altLang="zh-CN" sz="2800" b="1" dirty="0"/>
              <a:t>The Internet consists of a set of protocols. TCP is just one of them, with its own division of labor.</a:t>
            </a:r>
            <a:r>
              <a:rPr lang="zh-CN" altLang="en-US" sz="2800" b="1" dirty="0"/>
              <a:t> </a:t>
            </a:r>
            <a:endParaRPr lang="zh-CN" altLang="en-US" sz="2800" b="1" dirty="0"/>
          </a:p>
        </p:txBody>
      </p:sp>
      <p:pic>
        <p:nvPicPr>
          <p:cNvPr id="307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70900" y="2231555"/>
            <a:ext cx="2381250" cy="393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en-US" dirty="0"/>
              <a:t>How TCP Works</a:t>
            </a:r>
            <a:endParaRPr lang="zh-CN" altLang="en-US" dirty="0"/>
          </a:p>
        </p:txBody>
      </p:sp>
      <p:sp>
        <p:nvSpPr>
          <p:cNvPr id="4" name="矩形 3"/>
          <p:cNvSpPr/>
          <p:nvPr/>
        </p:nvSpPr>
        <p:spPr>
          <a:xfrm>
            <a:off x="611450" y="1268700"/>
            <a:ext cx="8065120" cy="707886"/>
          </a:xfrm>
          <a:prstGeom prst="rect">
            <a:avLst/>
          </a:prstGeom>
        </p:spPr>
        <p:txBody>
          <a:bodyPr wrap="square">
            <a:spAutoFit/>
          </a:bodyPr>
          <a:lstStyle/>
          <a:p>
            <a:r>
              <a:rPr lang="en-US" altLang="zh-CN" sz="2000" b="1" dirty="0"/>
              <a:t>The Internet consists of a set of protocols. TCP is just one of them, with its own division of labor.</a:t>
            </a:r>
            <a:endParaRPr lang="zh-CN" altLang="en-US" sz="2000" b="1" dirty="0"/>
          </a:p>
        </p:txBody>
      </p:sp>
      <p:pic>
        <p:nvPicPr>
          <p:cNvPr id="307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0375" y="2060810"/>
            <a:ext cx="2381250" cy="393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3347830" y="4581160"/>
            <a:ext cx="5328740" cy="193899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2400" b="1" dirty="0"/>
              <a:t>The lowest layer Ethernet protocol (Ethernet) specifies how electronic signals form packets, and resolves point-to-point communications within the subnet.</a:t>
            </a:r>
            <a:endParaRPr lang="zh-CN" altLang="en-US" sz="2400" b="1" dirty="0"/>
          </a:p>
        </p:txBody>
      </p:sp>
      <p:pic>
        <p:nvPicPr>
          <p:cNvPr id="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10" y="1969711"/>
            <a:ext cx="3837637" cy="2611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en-US" dirty="0"/>
              <a:t>How TCP Works</a:t>
            </a:r>
            <a:endParaRPr lang="zh-CN" altLang="en-US" dirty="0"/>
          </a:p>
        </p:txBody>
      </p:sp>
      <p:sp>
        <p:nvSpPr>
          <p:cNvPr id="4" name="矩形 3"/>
          <p:cNvSpPr/>
          <p:nvPr/>
        </p:nvSpPr>
        <p:spPr>
          <a:xfrm>
            <a:off x="611450" y="1268700"/>
            <a:ext cx="8065120" cy="707886"/>
          </a:xfrm>
          <a:prstGeom prst="rect">
            <a:avLst/>
          </a:prstGeom>
        </p:spPr>
        <p:txBody>
          <a:bodyPr wrap="square">
            <a:spAutoFit/>
          </a:bodyPr>
          <a:lstStyle/>
          <a:p>
            <a:r>
              <a:rPr lang="en-US" altLang="zh-CN" sz="2000" b="1" dirty="0"/>
              <a:t>The Internet consists of a set of protocols. TCP is just one of them, with its own division of labor.</a:t>
            </a:r>
            <a:r>
              <a:rPr lang="zh-CN" altLang="en-US" sz="2000" b="1" dirty="0"/>
              <a:t> </a:t>
            </a:r>
            <a:endParaRPr lang="zh-CN" altLang="en-US" sz="2000" b="1" dirty="0"/>
          </a:p>
        </p:txBody>
      </p:sp>
      <p:sp>
        <p:nvSpPr>
          <p:cNvPr id="5" name="AutoShape 2" descr="https://img-blog.csdn.net/20170611233738907?watermark/2/text/aHR0cDovL2Jsb2cuY3Nkbi5uZXQvTmluZ2RheGluZzE5OTQ=/font/5a6L5L2T/fontsize/400/fill/I0JBQkFCMA==/dissolve/70/gravity/SouthEa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07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0375" y="2060810"/>
            <a:ext cx="2381250" cy="393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3059790" y="4174114"/>
            <a:ext cx="5832810" cy="2246769"/>
          </a:xfrm>
          <a:prstGeom prst="rect">
            <a:avLst/>
          </a:prstGeom>
        </p:spPr>
        <p:txBody>
          <a:bodyPr wrap="square">
            <a:spAutoFit/>
          </a:bodyPr>
          <a:lstStyle/>
          <a:p>
            <a:r>
              <a:rPr lang="en-US" altLang="zh-CN" sz="2000" b="1" dirty="0"/>
              <a:t>However, the Ethernet protocol does not address </a:t>
            </a:r>
            <a:r>
              <a:rPr lang="en-US" altLang="zh-CN" sz="2000" b="1" dirty="0">
                <a:solidFill>
                  <a:srgbClr val="FF0000"/>
                </a:solidFill>
              </a:rPr>
              <a:t>how multiple LANs interoperate</a:t>
            </a:r>
            <a:r>
              <a:rPr lang="en-US" altLang="zh-CN" sz="2000" b="1" dirty="0"/>
              <a:t>, which is addressed by the IP protocol.</a:t>
            </a:r>
            <a:endParaRPr lang="en-US" altLang="zh-CN" sz="2000" b="1" dirty="0"/>
          </a:p>
          <a:p>
            <a:r>
              <a:rPr lang="en-US" altLang="zh-CN" sz="2000" b="1" dirty="0"/>
              <a:t>The IP protocol defines a set of its own address rules called IP addresses. It implements a routing function that allows A host on one LAN to send messages to B host on another LAN.</a:t>
            </a:r>
            <a:endParaRPr lang="zh-CN" altLang="en-US" sz="2000" b="1" dirty="0"/>
          </a:p>
        </p:txBody>
      </p:sp>
      <p:sp>
        <p:nvSpPr>
          <p:cNvPr id="3" name="AutoShape 4" descr="https://img-blog.csdn.net/20170611233841206?watermark/2/text/aHR0cDovL2Jsb2cuY3Nkbi5uZXQvTmluZ2RheGluZzE5OTQ=/font/5a6L5L2T/fontsize/400/fill/I0JBQkFCMA==/dissolve/70/gravity/SouthEas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41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29" y="1844780"/>
            <a:ext cx="5554375" cy="2234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en-US" dirty="0"/>
              <a:t>How TCP Works</a:t>
            </a:r>
            <a:endParaRPr lang="zh-CN" altLang="en-US" dirty="0"/>
          </a:p>
        </p:txBody>
      </p:sp>
      <p:sp>
        <p:nvSpPr>
          <p:cNvPr id="4" name="矩形 3"/>
          <p:cNvSpPr/>
          <p:nvPr/>
        </p:nvSpPr>
        <p:spPr>
          <a:xfrm>
            <a:off x="611450" y="1268700"/>
            <a:ext cx="8065120" cy="707886"/>
          </a:xfrm>
          <a:prstGeom prst="rect">
            <a:avLst/>
          </a:prstGeom>
        </p:spPr>
        <p:txBody>
          <a:bodyPr wrap="square">
            <a:spAutoFit/>
          </a:bodyPr>
          <a:lstStyle/>
          <a:p>
            <a:r>
              <a:rPr lang="en-US" altLang="zh-CN" sz="2000" b="1" dirty="0"/>
              <a:t>The Internet consists of a set of protocols. TCP is just one of them, with its own division of labor.</a:t>
            </a:r>
            <a:endParaRPr lang="zh-CN" altLang="en-US" sz="2000" b="1" dirty="0"/>
          </a:p>
        </p:txBody>
      </p:sp>
      <p:pic>
        <p:nvPicPr>
          <p:cNvPr id="307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0375" y="2060810"/>
            <a:ext cx="2381250" cy="393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2915770" y="1828102"/>
            <a:ext cx="6018022" cy="2862322"/>
          </a:xfrm>
          <a:prstGeom prst="rect">
            <a:avLst/>
          </a:prstGeom>
        </p:spPr>
        <p:txBody>
          <a:bodyPr wrap="square">
            <a:spAutoFit/>
          </a:bodyPr>
          <a:lstStyle/>
          <a:p>
            <a:r>
              <a:rPr lang="en-US" altLang="zh-CN" sz="2000" b="1" dirty="0"/>
              <a:t>The IP protocol is just an address protocol and does not guarantee the integrity of the packet. If the router drops packets (for example, if the cache is full and the incoming packets are lost), you need to find out which package was lost and how to resend the packet. </a:t>
            </a:r>
            <a:r>
              <a:rPr lang="en-US" altLang="zh-CN" sz="2000" b="1" dirty="0">
                <a:solidFill>
                  <a:srgbClr val="FF0000"/>
                </a:solidFill>
              </a:rPr>
              <a:t>This depends on the TCP protocol.</a:t>
            </a:r>
            <a:endParaRPr lang="en-US" altLang="zh-CN" sz="2000" b="1" dirty="0">
              <a:solidFill>
                <a:srgbClr val="FF0000"/>
              </a:solidFill>
            </a:endParaRPr>
          </a:p>
          <a:p>
            <a:r>
              <a:rPr lang="en-US" altLang="zh-CN" sz="2000" b="1" dirty="0"/>
              <a:t>Simply put, the role of the TCP protocol is to ensure the integrity and reliability of data communications and to prevent packet loss.</a:t>
            </a:r>
            <a:endParaRPr lang="zh-CN" altLang="en-US" sz="2000" b="1" dirty="0"/>
          </a:p>
        </p:txBody>
      </p:sp>
      <p:pic>
        <p:nvPicPr>
          <p:cNvPr id="819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00" y="4653170"/>
            <a:ext cx="5226656" cy="1633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en-US" dirty="0"/>
              <a:t>How TCP Works</a:t>
            </a:r>
            <a:endParaRPr lang="zh-CN" altLang="en-US" dirty="0"/>
          </a:p>
        </p:txBody>
      </p:sp>
      <p:pic>
        <p:nvPicPr>
          <p:cNvPr id="7169"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1500" y="1756400"/>
            <a:ext cx="7195776" cy="2248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547838" y="4293120"/>
            <a:ext cx="8344762" cy="1200329"/>
          </a:xfrm>
          <a:prstGeom prst="rect">
            <a:avLst/>
          </a:prstGeom>
        </p:spPr>
        <p:txBody>
          <a:bodyPr wrap="square">
            <a:spAutoFit/>
          </a:bodyPr>
          <a:lstStyle/>
          <a:p>
            <a:r>
              <a:rPr lang="en-US" altLang="zh-CN" sz="2400" b="1" dirty="0"/>
              <a:t>The size of the Ethernet packet is fixed, initially 1518 bytes, and later increased to 1522 bytes. Among them, 1500 bytes is the payload and 22 bytes is the header.</a:t>
            </a:r>
            <a:endParaRPr lang="zh-CN" altLang="en-US" sz="2400" b="1" dirty="0"/>
          </a:p>
        </p:txBody>
      </p:sp>
      <p:sp>
        <p:nvSpPr>
          <p:cNvPr id="9" name="矩形 8"/>
          <p:cNvSpPr/>
          <p:nvPr/>
        </p:nvSpPr>
        <p:spPr>
          <a:xfrm>
            <a:off x="251400" y="1187408"/>
            <a:ext cx="3481531" cy="461665"/>
          </a:xfrm>
          <a:prstGeom prst="rect">
            <a:avLst/>
          </a:prstGeom>
        </p:spPr>
        <p:txBody>
          <a:bodyPr wrap="none">
            <a:spAutoFit/>
          </a:bodyPr>
          <a:lstStyle/>
          <a:p>
            <a:r>
              <a:rPr lang="en-US" altLang="zh-CN" sz="2400" b="1" dirty="0"/>
              <a:t>The size of the TCP packet</a:t>
            </a:r>
            <a:endParaRPr lang="zh-CN" altLang="en-US" sz="2400" b="1"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9103</Words>
  <Application>WPS 表格</Application>
  <PresentationFormat>On-screen Show (4:3)</PresentationFormat>
  <Paragraphs>322</Paragraphs>
  <Slides>27</Slides>
  <Notes>23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27</vt:i4>
      </vt:variant>
    </vt:vector>
  </HeadingPairs>
  <TitlesOfParts>
    <vt:vector size="42" baseType="lpstr">
      <vt:lpstr>Arial</vt:lpstr>
      <vt:lpstr>宋体</vt:lpstr>
      <vt:lpstr>Wingdings</vt:lpstr>
      <vt:lpstr>微软雅黑</vt:lpstr>
      <vt:lpstr>汉仪旗黑</vt:lpstr>
      <vt:lpstr>Times New Roman</vt:lpstr>
      <vt:lpstr>Calibri</vt:lpstr>
      <vt:lpstr>Helvetica Neue</vt:lpstr>
      <vt:lpstr>宋体</vt:lpstr>
      <vt:lpstr>Arial Unicode MS</vt:lpstr>
      <vt:lpstr>汉仪书宋二KW</vt:lpstr>
      <vt:lpstr>黑体</vt:lpstr>
      <vt:lpstr>汉仪中黑KW</vt:lpstr>
      <vt:lpstr>Comic Sans MS</vt:lpstr>
      <vt:lpstr>Office 主题</vt:lpstr>
      <vt:lpstr>Network Programming</vt:lpstr>
      <vt:lpstr>PowerPoint 演示文稿</vt:lpstr>
      <vt:lpstr>About this course</vt:lpstr>
      <vt:lpstr>3.1 How TCP Works</vt:lpstr>
      <vt:lpstr>3.1 How TCP Works</vt:lpstr>
      <vt:lpstr>3.1 How TCP Works</vt:lpstr>
      <vt:lpstr>3.1 How TCP Works</vt:lpstr>
      <vt:lpstr>3.1 How TCP Works</vt:lpstr>
      <vt:lpstr>3.1 How TCP Works</vt:lpstr>
      <vt:lpstr>3.1 How TCP Works</vt:lpstr>
      <vt:lpstr>3.2 When to Use TCP</vt:lpstr>
      <vt:lpstr>3.2 When to Use TCP</vt:lpstr>
      <vt:lpstr>3.2 When to Use TCP</vt:lpstr>
      <vt:lpstr>3.2 When to Use TCP</vt:lpstr>
      <vt:lpstr>PowerPoint 演示文稿</vt:lpstr>
      <vt:lpstr>3.2.2 Six flags</vt:lpstr>
      <vt:lpstr>3.2.3 TCP connection establishment</vt:lpstr>
      <vt:lpstr>PowerPoint 演示文稿</vt:lpstr>
      <vt:lpstr>3.3 What TCP Sockets Mean</vt:lpstr>
      <vt:lpstr>3.3 What TCP Sockets Mean</vt:lpstr>
      <vt:lpstr>3.4 A Simple TCP Client and Server</vt:lpstr>
      <vt:lpstr>3.4.2 Address Already in Use</vt:lpstr>
      <vt:lpstr>3.5 Binding to Interfaces</vt:lpstr>
      <vt:lpstr>3.6  Deadlock</vt:lpstr>
      <vt:lpstr>3.6  Deadlock</vt:lpstr>
      <vt:lpstr>3.7 Closed Connections, Half-Open  Connections</vt:lpstr>
      <vt:lpstr>3.8 Using TCP Streams Like Files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 W</dc:creator>
  <cp:lastModifiedBy>泛舟仙溪</cp:lastModifiedBy>
  <cp:revision>494</cp:revision>
  <cp:lastPrinted>2024-10-25T02:37:41Z</cp:lastPrinted>
  <dcterms:created xsi:type="dcterms:W3CDTF">2024-10-25T02:37:41Z</dcterms:created>
  <dcterms:modified xsi:type="dcterms:W3CDTF">2024-10-25T02:37:41Z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2052-6.7.1.8828</vt:lpwstr>
  </property>
  <property fmtid="{D5CDD505-2E9C-101B-9397-08002B2CF9AE}" pid="3" name="ICV">
    <vt:lpwstr>8D2CFED475419C2FD62252650203D131_42</vt:lpwstr>
  </property>
</Properties>
</file>