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4"/>
  </p:notesMasterIdLst>
  <p:handoutMasterIdLst>
    <p:handoutMasterId r:id="rId37"/>
  </p:handoutMasterIdLst>
  <p:sldIdLst>
    <p:sldId id="1050" r:id="rId3"/>
    <p:sldId id="1049" r:id="rId5"/>
    <p:sldId id="819" r:id="rId6"/>
    <p:sldId id="932" r:id="rId7"/>
    <p:sldId id="1032" r:id="rId8"/>
    <p:sldId id="940" r:id="rId9"/>
    <p:sldId id="1030" r:id="rId10"/>
    <p:sldId id="1031" r:id="rId11"/>
    <p:sldId id="1038" r:id="rId12"/>
    <p:sldId id="1053" r:id="rId13"/>
    <p:sldId id="1041" r:id="rId14"/>
    <p:sldId id="1047" r:id="rId15"/>
    <p:sldId id="1015" r:id="rId16"/>
    <p:sldId id="1037" r:id="rId17"/>
    <p:sldId id="952" r:id="rId18"/>
    <p:sldId id="1052" r:id="rId19"/>
    <p:sldId id="953" r:id="rId20"/>
    <p:sldId id="955" r:id="rId21"/>
    <p:sldId id="1004" r:id="rId22"/>
    <p:sldId id="890" r:id="rId23"/>
    <p:sldId id="1019" r:id="rId24"/>
    <p:sldId id="973" r:id="rId25"/>
    <p:sldId id="1020" r:id="rId26"/>
    <p:sldId id="1051" r:id="rId27"/>
    <p:sldId id="989" r:id="rId28"/>
    <p:sldId id="1046" r:id="rId29"/>
    <p:sldId id="1054" r:id="rId30"/>
    <p:sldId id="975" r:id="rId31"/>
    <p:sldId id="1055" r:id="rId32"/>
    <p:sldId id="971" r:id="rId33"/>
    <p:sldId id="1022" r:id="rId34"/>
    <p:sldId id="1023" r:id="rId35"/>
    <p:sldId id="1024" r:id="rId36"/>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78" autoAdjust="0"/>
    <p:restoredTop sz="76259" autoAdjust="0"/>
  </p:normalViewPr>
  <p:slideViewPr>
    <p:cSldViewPr showGuides="1">
      <p:cViewPr varScale="1">
        <p:scale>
          <a:sx n="96" d="100"/>
          <a:sy n="96" d="100"/>
        </p:scale>
        <p:origin x="104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9" d="100"/>
          <a:sy n="49" d="100"/>
        </p:scale>
        <p:origin x="-3054" y="-114"/>
      </p:cViewPr>
      <p:guideLst>
        <p:guide orient="horz" pos="3127"/>
        <p:guide pos="2141"/>
      </p:guideLst>
    </p:cSldViewPr>
  </p:notes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B3C1BE59-F48B-4CBC-9FAA-3C3130B798EB}" type="datetimeFigureOut">
              <a:rPr lang="en-US" smtClean="0"/>
            </a:fld>
            <a:endParaRPr 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EAFCAB6E-F72B-438E-883A-7A99F5B9CCAB}"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C99CD6D-5148-46E0-9776-151D61BDCD0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E4CC24F5-A788-47C9-B7EB-644CDC60A3A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dirty="0">
                <a:latin typeface="微软雅黑" panose="020B0503020204020204" pitchFamily="34" charset="-122"/>
                <a:ea typeface="微软雅黑" panose="020B0503020204020204" pitchFamily="34" charset="-122"/>
              </a:rPr>
              <a:t>字节（</a:t>
            </a:r>
            <a:r>
              <a:rPr lang="en-US" altLang="zh-CN" sz="1200" b="1" dirty="0">
                <a:latin typeface="微软雅黑" panose="020B0503020204020204" pitchFamily="34" charset="-122"/>
                <a:ea typeface="微软雅黑" panose="020B0503020204020204" pitchFamily="34" charset="-122"/>
              </a:rPr>
              <a:t>Byte</a:t>
            </a:r>
            <a:r>
              <a:rPr lang="zh-CN" altLang="en-US" sz="1200" b="1"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是计算机信息技术用于计量存储容量的一种计量单位，通常情况下一字节等于八位比特，也表示一些计算机编程语言中的数据类型和语言字符</a:t>
            </a:r>
            <a:endParaRPr lang="en-US" altLang="zh-CN" sz="1200" dirty="0">
              <a:latin typeface="微软雅黑" panose="020B0503020204020204" pitchFamily="34" charset="-122"/>
              <a:ea typeface="微软雅黑" panose="020B0503020204020204" pitchFamily="34" charset="-122"/>
            </a:endParaRPr>
          </a:p>
          <a:p>
            <a:r>
              <a:rPr lang="zh-CN" altLang="en-US" sz="1200" b="1" dirty="0">
                <a:latin typeface="微软雅黑" panose="020B0503020204020204" pitchFamily="34" charset="-122"/>
                <a:ea typeface="微软雅黑" panose="020B0503020204020204" pitchFamily="34" charset="-122"/>
              </a:rPr>
              <a:t>（二）“字符”的定义</a:t>
            </a:r>
            <a:endParaRPr lang="en-US" altLang="zh-CN" sz="1200" b="1" dirty="0">
              <a:latin typeface="微软雅黑" panose="020B0503020204020204" pitchFamily="34" charset="-122"/>
              <a:ea typeface="微软雅黑" panose="020B0503020204020204" pitchFamily="34" charset="-122"/>
            </a:endParaRPr>
          </a:p>
          <a:p>
            <a:r>
              <a:rPr lang="zh-CN" altLang="en-US" sz="1200" b="1" dirty="0">
                <a:latin typeface="微软雅黑" panose="020B0503020204020204" pitchFamily="34" charset="-122"/>
                <a:ea typeface="微软雅黑" panose="020B0503020204020204" pitchFamily="34" charset="-122"/>
              </a:rPr>
              <a:t>字符串</a:t>
            </a:r>
            <a:r>
              <a:rPr lang="zh-CN" altLang="en-US" sz="1200" dirty="0">
                <a:latin typeface="微软雅黑" panose="020B0503020204020204" pitchFamily="34" charset="-122"/>
                <a:ea typeface="微软雅黑" panose="020B0503020204020204" pitchFamily="34" charset="-122"/>
              </a:rPr>
              <a:t>主要用于编程，概念说明、函数解释、用法，字符串</a:t>
            </a:r>
            <a:r>
              <a:rPr lang="zh-CN" altLang="en-US" sz="1200" b="1" dirty="0">
                <a:latin typeface="微软雅黑" panose="020B0503020204020204" pitchFamily="34" charset="-122"/>
                <a:ea typeface="微软雅黑" panose="020B0503020204020204" pitchFamily="34" charset="-122"/>
              </a:rPr>
              <a:t>在存储上类似字符数组，</a:t>
            </a:r>
            <a:r>
              <a:rPr lang="zh-CN" altLang="en-US" sz="1200" dirty="0">
                <a:latin typeface="微软雅黑" panose="020B0503020204020204" pitchFamily="34" charset="-122"/>
                <a:ea typeface="微软雅黑" panose="020B0503020204020204" pitchFamily="34" charset="-122"/>
              </a:rPr>
              <a:t>所以它每一位的单个元素都是可以提取的，如</a:t>
            </a:r>
            <a:r>
              <a:rPr lang="en-US" altLang="zh-CN" sz="1200" dirty="0">
                <a:latin typeface="微软雅黑" panose="020B0503020204020204" pitchFamily="34" charset="-122"/>
                <a:ea typeface="微软雅黑" panose="020B0503020204020204" pitchFamily="34" charset="-122"/>
              </a:rPr>
              <a:t>s=“</a:t>
            </a:r>
            <a:r>
              <a:rPr lang="en-US" altLang="zh-CN" sz="1200" dirty="0" err="1">
                <a:latin typeface="微软雅黑" panose="020B0503020204020204" pitchFamily="34" charset="-122"/>
                <a:ea typeface="微软雅黑" panose="020B0503020204020204" pitchFamily="34" charset="-122"/>
              </a:rPr>
              <a:t>abcdefghij</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，则</a:t>
            </a:r>
            <a:r>
              <a:rPr lang="en-US" altLang="zh-CN" sz="1200" dirty="0">
                <a:latin typeface="微软雅黑" panose="020B0503020204020204" pitchFamily="34" charset="-122"/>
                <a:ea typeface="微软雅黑" panose="020B0503020204020204" pitchFamily="34" charset="-122"/>
              </a:rPr>
              <a:t>s[1]=“a”</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s[10]="j"</a:t>
            </a:r>
            <a:r>
              <a:rPr lang="zh-CN" altLang="en-US" sz="1200" dirty="0">
                <a:latin typeface="微软雅黑" panose="020B0503020204020204" pitchFamily="34" charset="-122"/>
                <a:ea typeface="微软雅黑" panose="020B0503020204020204" pitchFamily="34" charset="-122"/>
              </a:rPr>
              <a:t>，而字符串的零位正是它的长度，如</a:t>
            </a:r>
            <a:r>
              <a:rPr lang="en-US" altLang="zh-CN" sz="1200" dirty="0">
                <a:latin typeface="微软雅黑" panose="020B0503020204020204" pitchFamily="34" charset="-122"/>
                <a:ea typeface="微软雅黑" panose="020B0503020204020204" pitchFamily="34" charset="-122"/>
              </a:rPr>
              <a:t>s[0]=10</a:t>
            </a:r>
            <a:r>
              <a:rPr lang="zh-CN" altLang="en-US" sz="1200" dirty="0">
                <a:latin typeface="微软雅黑" panose="020B0503020204020204" pitchFamily="34" charset="-122"/>
                <a:ea typeface="微软雅黑" panose="020B0503020204020204" pitchFamily="34" charset="-122"/>
              </a:rPr>
              <a:t>，这可以给我们提供很多方便，如高精度运算时每一位都可以转化为数字存入数组。</a:t>
            </a:r>
            <a:endParaRPr lang="en-US" altLang="zh-CN" sz="1200" dirty="0">
              <a:latin typeface="微软雅黑" panose="020B0503020204020204" pitchFamily="34" charset="-122"/>
              <a:ea typeface="微软雅黑" panose="020B0503020204020204" pitchFamily="34" charset="-122"/>
            </a:endParaRPr>
          </a:p>
          <a:p>
            <a:r>
              <a:rPr lang="zh-CN" altLang="en-US" sz="1200" b="1" dirty="0">
                <a:latin typeface="微软雅黑" panose="020B0503020204020204" pitchFamily="34" charset="-122"/>
                <a:ea typeface="微软雅黑" panose="020B0503020204020204" pitchFamily="34" charset="-122"/>
              </a:rPr>
              <a:t>（三）字节串</a:t>
            </a:r>
            <a:r>
              <a:rPr lang="zh-CN" altLang="en-US" sz="1200" dirty="0">
                <a:latin typeface="微软雅黑" panose="020B0503020204020204" pitchFamily="34" charset="-122"/>
                <a:ea typeface="微软雅黑" panose="020B0503020204020204" pitchFamily="34" charset="-122"/>
              </a:rPr>
              <a:t>是存储字符的数字单位</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字节串是不可改变的序列</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字节是</a:t>
            </a:r>
            <a:r>
              <a:rPr lang="en-US" altLang="zh-CN" sz="1200" dirty="0">
                <a:latin typeface="微软雅黑" panose="020B0503020204020204" pitchFamily="34" charset="-122"/>
                <a:ea typeface="微软雅黑" panose="020B0503020204020204" pitchFamily="34" charset="-122"/>
              </a:rPr>
              <a:t>0~255</a:t>
            </a:r>
            <a:r>
              <a:rPr lang="zh-CN" altLang="en-US" sz="1200" dirty="0">
                <a:latin typeface="微软雅黑" panose="020B0503020204020204" pitchFamily="34" charset="-122"/>
                <a:ea typeface="微软雅黑" panose="020B0503020204020204" pitchFamily="34" charset="-122"/>
              </a:rPr>
              <a:t>之间的整数，可以写为：</a:t>
            </a:r>
            <a:r>
              <a:rPr lang="en-US" altLang="zh-CN" sz="1200" dirty="0" err="1">
                <a:latin typeface="微软雅黑" panose="020B0503020204020204" pitchFamily="34" charset="-122"/>
                <a:ea typeface="微软雅黑" panose="020B0503020204020204" pitchFamily="34" charset="-122"/>
              </a:rPr>
              <a:t>b'hello</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，不能写为</a:t>
            </a:r>
            <a:r>
              <a:rPr lang="en-US" altLang="zh-CN" sz="1200" dirty="0">
                <a:latin typeface="微软雅黑" panose="020B0503020204020204" pitchFamily="34" charset="-122"/>
                <a:ea typeface="微软雅黑" panose="020B0503020204020204" pitchFamily="34" charset="-122"/>
              </a:rPr>
              <a:t>b'</a:t>
            </a:r>
            <a:r>
              <a:rPr lang="zh-CN" altLang="en-US" sz="1200" dirty="0">
                <a:latin typeface="微软雅黑" panose="020B0503020204020204" pitchFamily="34" charset="-122"/>
                <a:ea typeface="微软雅黑" panose="020B0503020204020204" pitchFamily="34" charset="-122"/>
              </a:rPr>
              <a:t>你好</a:t>
            </a:r>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r>
              <a:rPr lang="zh-CN" altLang="en-US" sz="1200" b="1" dirty="0">
                <a:latin typeface="微软雅黑" panose="020B0503020204020204" pitchFamily="34" charset="-122"/>
                <a:ea typeface="微软雅黑" panose="020B0503020204020204" pitchFamily="34" charset="-122"/>
              </a:rPr>
              <a:t>字符串</a:t>
            </a:r>
            <a:r>
              <a:rPr lang="zh-CN" altLang="en-US" sz="1200" dirty="0">
                <a:latin typeface="微软雅黑" panose="020B0503020204020204" pitchFamily="34" charset="-122"/>
                <a:ea typeface="微软雅黑" panose="020B0503020204020204" pitchFamily="34" charset="-122"/>
              </a:rPr>
              <a:t>是普通的字符组成的，比如</a:t>
            </a:r>
            <a:r>
              <a:rPr lang="en-US" altLang="zh-CN" sz="1200" dirty="0">
                <a:latin typeface="微软雅黑" panose="020B0503020204020204" pitchFamily="34" charset="-122"/>
                <a:ea typeface="微软雅黑" panose="020B0503020204020204" pitchFamily="34" charset="-122"/>
              </a:rPr>
              <a:t>: “hello”,“</a:t>
            </a:r>
            <a:r>
              <a:rPr lang="zh-CN" altLang="en-US" sz="1200" dirty="0">
                <a:latin typeface="微软雅黑" panose="020B0503020204020204" pitchFamily="34" charset="-122"/>
                <a:ea typeface="微软雅黑" panose="020B0503020204020204" pitchFamily="34" charset="-122"/>
              </a:rPr>
              <a:t>你好</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等字符串</a:t>
            </a:r>
            <a:r>
              <a:rPr lang="en-US" altLang="zh-CN" sz="1200" dirty="0">
                <a:latin typeface="微软雅黑" panose="020B0503020204020204" pitchFamily="34" charset="-122"/>
                <a:ea typeface="微软雅黑" panose="020B0503020204020204" pitchFamily="34" charset="-122"/>
              </a:rPr>
              <a:t>(string)</a:t>
            </a:r>
            <a:r>
              <a:rPr lang="zh-CN" altLang="en-US" sz="1200" dirty="0">
                <a:latin typeface="微软雅黑" panose="020B0503020204020204" pitchFamily="34" charset="-122"/>
                <a:ea typeface="微软雅黑" panose="020B0503020204020204" pitchFamily="34" charset="-122"/>
              </a:rPr>
              <a:t>是由数字、字母、下划线组成的一串字符</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讲一下显示器上的</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比特。</a:t>
            </a:r>
            <a:r>
              <a:rPr lang="en-US" altLang="zh-CN" sz="1200" dirty="0">
                <a:latin typeface="微软雅黑" panose="020B0503020204020204" pitchFamily="34" charset="-122"/>
                <a:ea typeface="微软雅黑" panose="020B0503020204020204" pitchFamily="34" charset="-122"/>
              </a:rPr>
              <a:t>RGB</a:t>
            </a:r>
            <a:r>
              <a:rPr lang="zh-CN" altLang="en-US" sz="1200" dirty="0">
                <a:latin typeface="微软雅黑" panose="020B0503020204020204" pitchFamily="34" charset="-122"/>
                <a:ea typeface="微软雅黑" panose="020B0503020204020204" pitchFamily="34" charset="-122"/>
              </a:rPr>
              <a:t>三原色。</a:t>
            </a:r>
            <a:endParaRPr lang="zh-CN" altLang="en-US"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b="1" dirty="0">
                <a:latin typeface="微软雅黑" panose="020B0503020204020204" pitchFamily="34" charset="-122"/>
                <a:ea typeface="微软雅黑" panose="020B0503020204020204" pitchFamily="34" charset="-122"/>
              </a:rPr>
              <a:t>（四）用套接字传输：</a:t>
            </a:r>
            <a:r>
              <a:rPr lang="zh-CN" altLang="en-US" sz="1200" dirty="0"/>
              <a:t>网络通信中字节的一个特点是，套接字接口将字节暴露了出来，使得其无论是对程序员还是对应用程序都是可见的。我们通常无可避免地要考虑在传输过程中表示数据的方式。这会给我们带来一些问题，而</a:t>
            </a:r>
            <a:r>
              <a:rPr lang="en-US" altLang="zh-CN" sz="1200" dirty="0"/>
              <a:t>Python</a:t>
            </a:r>
            <a:r>
              <a:rPr lang="zh-CN" altLang="en-US" sz="1200" dirty="0"/>
              <a:t>这种高级语言是可以让我们避免这类问题的。</a:t>
            </a:r>
            <a:endParaRPr lang="en-US" altLang="zh-CN" sz="1200" b="1" dirty="0">
              <a:latin typeface="微软雅黑" panose="020B0503020204020204" pitchFamily="34" charset="-122"/>
              <a:ea typeface="微软雅黑" panose="020B0503020204020204" pitchFamily="34" charset="-122"/>
            </a:endParaRPr>
          </a:p>
          <a:p>
            <a:pPr>
              <a:lnSpc>
                <a:spcPct val="150000"/>
              </a:lnSpc>
            </a:pPr>
            <a:r>
              <a:rPr lang="zh-CN" altLang="en-US" sz="1200" b="1" dirty="0">
                <a:latin typeface="微软雅黑" panose="020B0503020204020204" pitchFamily="34" charset="-122"/>
                <a:ea typeface="微软雅黑" panose="020B0503020204020204" pitchFamily="34" charset="-122"/>
              </a:rPr>
              <a:t>（五）用套接字传输</a:t>
            </a:r>
            <a:r>
              <a:rPr lang="zh-CN" altLang="en-US" sz="1200" b="1" u="sng" dirty="0">
                <a:latin typeface="微软雅黑" panose="020B0503020204020204" pitchFamily="34" charset="-122"/>
                <a:ea typeface="微软雅黑" panose="020B0503020204020204" pitchFamily="34" charset="-122"/>
              </a:rPr>
              <a:t>一个符号串</a:t>
            </a:r>
            <a:endParaRPr lang="en-US" altLang="zh-CN" sz="1200" b="1" u="sng" dirty="0">
              <a:latin typeface="微软雅黑" panose="020B0503020204020204" pitchFamily="34" charset="-122"/>
              <a:ea typeface="微软雅黑" panose="020B0503020204020204" pitchFamily="34" charset="-122"/>
            </a:endParaRPr>
          </a:p>
          <a:p>
            <a:pPr>
              <a:lnSpc>
                <a:spcPct val="150000"/>
              </a:lnSpc>
            </a:pPr>
            <a:r>
              <a:rPr lang="zh-CN" altLang="en-US" sz="1200" dirty="0"/>
              <a:t>如果想用套接字传输一个符号串，就需要使用某种编码方法。从而给每个符号分配特定的值。</a:t>
            </a:r>
            <a:endParaRPr lang="zh-CN" altLang="en-US" sz="1200" dirty="0"/>
          </a:p>
          <a:p>
            <a:pPr>
              <a:lnSpc>
                <a:spcPct val="150000"/>
              </a:lnSpc>
            </a:pPr>
            <a:r>
              <a:rPr lang="zh-CN" altLang="en-US" sz="1200" dirty="0"/>
              <a:t>一般流行的就是</a:t>
            </a:r>
            <a:r>
              <a:rPr lang="en-US" altLang="zh-CN" sz="1200" dirty="0"/>
              <a:t>ASCII</a:t>
            </a:r>
            <a:r>
              <a:rPr lang="zh-CN" altLang="en-US" sz="1200" dirty="0"/>
              <a:t>编码方式，现在</a:t>
            </a:r>
            <a:r>
              <a:rPr lang="en-US" altLang="zh-CN" sz="1200" dirty="0"/>
              <a:t>Python3</a:t>
            </a:r>
            <a:r>
              <a:rPr lang="zh-CN" altLang="en-US" sz="1200" dirty="0"/>
              <a:t>之后，</a:t>
            </a:r>
            <a:r>
              <a:rPr lang="en-US" altLang="zh-CN" sz="1200" dirty="0"/>
              <a:t>Python</a:t>
            </a:r>
            <a:r>
              <a:rPr lang="zh-CN" altLang="en-US" sz="1200" dirty="0"/>
              <a:t>把字符串看作是由</a:t>
            </a:r>
            <a:r>
              <a:rPr lang="en-US" altLang="zh-CN" sz="1200" dirty="0"/>
              <a:t>Unicode</a:t>
            </a:r>
            <a:r>
              <a:rPr lang="zh-CN" altLang="en-US" sz="1200" dirty="0"/>
              <a:t>字符组成的序列。就和</a:t>
            </a:r>
            <a:r>
              <a:rPr lang="en-US" altLang="zh-CN" sz="1200" dirty="0"/>
              <a:t>Python</a:t>
            </a:r>
            <a:r>
              <a:rPr lang="zh-CN" altLang="en-US" sz="1200" dirty="0"/>
              <a:t>的数据结构一样，我们不需要考虑字符串的内部实现，传输时省心了，但接收时需要仔细。</a:t>
            </a:r>
            <a:endParaRPr lang="en-US" altLang="zh-CN" sz="1200" dirty="0"/>
          </a:p>
          <a:p>
            <a:pPr>
              <a:lnSpc>
                <a:spcPct val="150000"/>
              </a:lnSpc>
            </a:pPr>
            <a:r>
              <a:rPr lang="zh-CN" altLang="en-US" sz="1200" b="1" dirty="0">
                <a:latin typeface="微软雅黑" panose="020B0503020204020204" pitchFamily="34" charset="-122"/>
                <a:ea typeface="微软雅黑" panose="020B0503020204020204" pitchFamily="34" charset="-122"/>
              </a:rPr>
              <a:t>（六）编码方式也分为两大类</a:t>
            </a:r>
            <a:r>
              <a:rPr lang="en-US" altLang="zh-CN" sz="1200" b="1" dirty="0">
                <a:latin typeface="微软雅黑" panose="020B0503020204020204" pitchFamily="34" charset="-122"/>
                <a:ea typeface="微软雅黑" panose="020B0503020204020204" pitchFamily="34" charset="-122"/>
              </a:rPr>
              <a:t>:</a:t>
            </a:r>
            <a:r>
              <a:rPr lang="zh-CN" altLang="en-US" sz="1200" dirty="0"/>
              <a:t>单字节编码和多字节编码</a:t>
            </a:r>
            <a:r>
              <a:rPr lang="en-US" altLang="zh-CN" sz="1200" dirty="0"/>
              <a:t>…</a:t>
            </a:r>
            <a:endParaRPr lang="en-US" altLang="zh-CN" sz="1200" dirty="0"/>
          </a:p>
          <a:p>
            <a:pPr>
              <a:lnSpc>
                <a:spcPct val="150000"/>
              </a:lnSpc>
            </a:pPr>
            <a:r>
              <a:rPr lang="zh-CN" altLang="en-US" sz="1200" dirty="0"/>
              <a:t>前者即每个字符与字节的值唯一对应，后者中每个字符可能会用多个字节来表示。</a:t>
            </a:r>
            <a:endParaRPr lang="en-US" altLang="zh-CN" sz="1200" dirty="0"/>
          </a:p>
          <a:p>
            <a:pPr marL="0" indent="0">
              <a:lnSpc>
                <a:spcPct val="150000"/>
              </a:lnSpc>
              <a:buFont typeface="Arial" panose="020B0604020202090204" pitchFamily="34" charset="0"/>
              <a:buNone/>
            </a:pPr>
            <a:r>
              <a:rPr lang="zh-CN" altLang="en-US" sz="1200" dirty="0"/>
              <a:t>由于在一些多字节编码方式中，用于表示不同字符的字节数是不同的，因此操作起来要多加小心。</a:t>
            </a:r>
            <a:endParaRPr lang="en-US" altLang="zh-CN" sz="1200" dirty="0"/>
          </a:p>
          <a:p>
            <a:pPr marL="0" indent="0">
              <a:lnSpc>
                <a:spcPct val="150000"/>
              </a:lnSpc>
              <a:buFont typeface="Arial" panose="020B0604020202090204" pitchFamily="34" charset="0"/>
              <a:buNone/>
            </a:pPr>
            <a:r>
              <a:rPr lang="zh-CN" altLang="en-US" sz="1200" dirty="0"/>
              <a:t>如果数据流被分割为多个部分，那么我们就不知道某个字符是否由于位于分割边界而从中间被分开。</a:t>
            </a:r>
            <a:endParaRPr lang="en-US" altLang="zh-CN" sz="1200" dirty="0"/>
          </a:p>
          <a:p>
            <a:pPr marL="0" indent="0">
              <a:lnSpc>
                <a:spcPct val="150000"/>
              </a:lnSpc>
              <a:buFont typeface="Arial" panose="020B0604020202090204" pitchFamily="34" charset="0"/>
              <a:buNone/>
            </a:pPr>
            <a:r>
              <a:rPr lang="zh-CN" altLang="en-US" sz="1200" dirty="0"/>
              <a:t>此时对部分接受的信息进行解码是很危险的</a:t>
            </a:r>
            <a:endParaRPr lang="zh-CN" altLang="en-US" sz="1200" dirty="0"/>
          </a:p>
          <a:p>
            <a:pPr>
              <a:lnSpc>
                <a:spcPct val="150000"/>
              </a:lnSpc>
            </a:pP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如果只想通过网络发送文本，那么只需要考虑，编码与封帧问题。如果使用更紧凑的格式来表示数据，我们编写的</a:t>
            </a:r>
            <a:r>
              <a:rPr lang="en-US" altLang="zh-CN" sz="1200" dirty="0"/>
              <a:t>Python</a:t>
            </a:r>
            <a:r>
              <a:rPr lang="zh-CN" altLang="en-US" sz="1200" dirty="0"/>
              <a:t>代码就要注意另外一个问题，网络字节顺序。</a:t>
            </a:r>
            <a:endParaRPr lang="zh-CN" altLang="en-US" sz="1200" dirty="0"/>
          </a:p>
          <a:p>
            <a:r>
              <a:rPr lang="zh-CN" altLang="en-US" sz="1200" dirty="0"/>
              <a:t>一般解决方法有两种，</a:t>
            </a:r>
            <a:r>
              <a:rPr lang="zh-CN" altLang="en-US" sz="1200" b="1" dirty="0"/>
              <a:t>大端法</a:t>
            </a:r>
            <a:r>
              <a:rPr lang="zh-CN" altLang="en-US" sz="1200" dirty="0"/>
              <a:t>和</a:t>
            </a:r>
            <a:r>
              <a:rPr lang="zh-CN" altLang="en-US" sz="1200" b="1" dirty="0"/>
              <a:t>小端法</a:t>
            </a:r>
            <a:r>
              <a:rPr lang="zh-CN" altLang="en-US" sz="1200" dirty="0"/>
              <a:t>。（有点类似于姓和名的摆放顺序不同。演示</a:t>
            </a:r>
            <a:r>
              <a:rPr lang="en-US" altLang="zh-CN" sz="1200" dirty="0"/>
              <a:t>C++</a:t>
            </a:r>
            <a:r>
              <a:rPr lang="zh-CN" altLang="en-US" sz="1200" dirty="0"/>
              <a:t>代码，鼓励输出内存地址看看）</a:t>
            </a:r>
            <a:endParaRPr lang="zh-CN" altLang="en-US" sz="1200" dirty="0"/>
          </a:p>
          <a:p>
            <a:pPr marL="457200" indent="-457200">
              <a:buFont typeface="Arial" panose="020B0604020202090204" pitchFamily="34" charset="0"/>
              <a:buChar char="•"/>
            </a:pPr>
            <a:r>
              <a:rPr lang="zh-CN" altLang="en-US" sz="1400" dirty="0"/>
              <a:t>这里可以用</a:t>
            </a:r>
            <a:r>
              <a:rPr lang="en-US" altLang="zh-CN" sz="1400" dirty="0"/>
              <a:t>Python</a:t>
            </a:r>
            <a:r>
              <a:rPr lang="zh-CN" altLang="en-US" sz="1400" dirty="0"/>
              <a:t>的</a:t>
            </a:r>
            <a:r>
              <a:rPr lang="en-US" altLang="zh-CN" sz="1400" dirty="0" err="1"/>
              <a:t>struct</a:t>
            </a:r>
            <a:r>
              <a:rPr lang="zh-CN" altLang="en-US" sz="1400" dirty="0"/>
              <a:t>模块来看一下具体区别</a:t>
            </a:r>
            <a:r>
              <a:rPr lang="en-US" altLang="zh-CN" sz="1400" dirty="0"/>
              <a:t>.</a:t>
            </a:r>
            <a:r>
              <a:rPr lang="zh-CN" altLang="en-US" sz="1400" dirty="0"/>
              <a:t>一般来说，会有下面的建议：</a:t>
            </a:r>
            <a:endParaRPr lang="zh-CN" altLang="en-US" sz="1400" dirty="0"/>
          </a:p>
          <a:p>
            <a:pPr marL="457200" indent="-457200">
              <a:buFont typeface="+mj-lt"/>
              <a:buAutoNum type="arabicPeriod"/>
            </a:pPr>
            <a:r>
              <a:rPr lang="zh-CN" altLang="en-US" sz="1200" dirty="0"/>
              <a:t>利用</a:t>
            </a:r>
            <a:r>
              <a:rPr lang="en-US" altLang="zh-CN" sz="1200" dirty="0" err="1"/>
              <a:t>struct</a:t>
            </a:r>
            <a:r>
              <a:rPr lang="zh-CN" altLang="en-US" sz="1200" dirty="0"/>
              <a:t>模块生成用于网络传输的二进制数据时，接收方收到后用</a:t>
            </a:r>
            <a:r>
              <a:rPr lang="en-US" altLang="zh-CN" sz="1200" dirty="0" err="1"/>
              <a:t>struct</a:t>
            </a:r>
            <a:r>
              <a:rPr lang="zh-CN" altLang="en-US" sz="1200" dirty="0"/>
              <a:t>模块解码。</a:t>
            </a:r>
            <a:endParaRPr lang="zh-CN" altLang="en-US" sz="1200" dirty="0"/>
          </a:p>
          <a:p>
            <a:pPr marL="457200" indent="-457200">
              <a:buFont typeface="+mj-lt"/>
              <a:buAutoNum type="arabicPeriod"/>
            </a:pPr>
            <a:r>
              <a:rPr lang="zh-CN" altLang="en-US" sz="1200" dirty="0"/>
              <a:t>如果要自己控制网络传输的数据格式的话，在选择网络字节顺序时使用！前缀。</a:t>
            </a:r>
            <a:endParaRPr lang="zh-CN" altLang="en-US" sz="1200" dirty="0"/>
          </a:p>
          <a:p>
            <a:pPr marL="457200" indent="-457200">
              <a:buFont typeface="+mj-lt"/>
              <a:buAutoNum type="arabicPeriod"/>
            </a:pPr>
            <a:r>
              <a:rPr lang="zh-CN" altLang="en-US" sz="1200" dirty="0"/>
              <a:t>如果其他人设计了协议并使用小端法，那么我们必须使用小字节序</a:t>
            </a:r>
            <a:r>
              <a:rPr lang="en-US" altLang="zh-CN" sz="1200" dirty="0"/>
              <a:t>(</a:t>
            </a:r>
            <a:r>
              <a:rPr lang="zh-CN" altLang="en-US" sz="1200" dirty="0"/>
              <a:t>以</a:t>
            </a:r>
            <a:r>
              <a:rPr lang="en-US" altLang="zh-CN" sz="1200" dirty="0"/>
              <a:t>&lt;</a:t>
            </a:r>
            <a:r>
              <a:rPr lang="zh-CN" altLang="en-US" sz="1200" dirty="0"/>
              <a:t>表示</a:t>
            </a:r>
            <a:r>
              <a:rPr lang="en-US" altLang="zh-CN" sz="1200" dirty="0"/>
              <a:t>)</a:t>
            </a:r>
            <a:r>
              <a:rPr lang="zh-CN" altLang="en-US" sz="1200" dirty="0"/>
              <a:t>。。</a:t>
            </a:r>
            <a:endParaRPr lang="zh-CN" altLang="en-US" sz="1200" dirty="0"/>
          </a:p>
          <a:p>
            <a:pPr marL="457200" indent="-457200">
              <a:buFont typeface="+mj-lt"/>
              <a:buAutoNum type="arabicPeriod"/>
            </a:pPr>
            <a:r>
              <a:rPr lang="zh-CN" altLang="en-US" sz="1200" dirty="0"/>
              <a:t>使用</a:t>
            </a:r>
            <a:r>
              <a:rPr lang="en-US" altLang="zh-CN" sz="1200" dirty="0" err="1"/>
              <a:t>struct</a:t>
            </a:r>
            <a:r>
              <a:rPr lang="zh-CN" altLang="en-US" sz="1200" dirty="0"/>
              <a:t>的时候一定要进行测试。</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当然还有另外一种方案，就是可以创建一个协议，协议唯一的内容就是在两个</a:t>
            </a:r>
            <a:r>
              <a:rPr lang="en-US" altLang="zh-CN" sz="1200" dirty="0">
                <a:latin typeface="微软雅黑" panose="020B0503020204020204" pitchFamily="34" charset="-122"/>
                <a:ea typeface="微软雅黑" panose="020B0503020204020204" pitchFamily="34" charset="-122"/>
              </a:rPr>
              <a:t>Python</a:t>
            </a:r>
            <a:r>
              <a:rPr lang="zh-CN" altLang="en-US" sz="1200" dirty="0">
                <a:latin typeface="微软雅黑" panose="020B0503020204020204" pitchFamily="34" charset="-122"/>
                <a:ea typeface="微软雅黑" panose="020B0503020204020204" pitchFamily="34" charset="-122"/>
              </a:rPr>
              <a:t>程序员中发送</a:t>
            </a:r>
            <a:r>
              <a:rPr lang="en-US" altLang="zh-CN" sz="1200" dirty="0">
                <a:latin typeface="微软雅黑" panose="020B0503020204020204" pitchFamily="34" charset="-122"/>
                <a:ea typeface="微软雅黑" panose="020B0503020204020204" pitchFamily="34" charset="-122"/>
              </a:rPr>
              <a:t>pickle。</a:t>
            </a:r>
            <a:endParaRPr lang="en-US" altLang="zh-CN" sz="1200" dirty="0">
              <a:latin typeface="微软雅黑" panose="020B0503020204020204" pitchFamily="34" charset="-122"/>
              <a:ea typeface="微软雅黑" panose="020B0503020204020204" pitchFamily="34" charset="-122"/>
            </a:endParaRPr>
          </a:p>
        </p:txBody>
      </p:sp>
      <p:sp>
        <p:nvSpPr>
          <p:cNvPr id="4" name="Slide Number Placeholder 3"/>
          <p:cNvSpPr>
            <a:spLocks noGrp="1"/>
          </p:cNvSpPr>
          <p:nvPr>
            <p:ph type="sldNum" sz="quarter" idx="5"/>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现在前后端分离的开发模式里，用</a:t>
            </a:r>
            <a:r>
              <a:rPr lang="en-US" altLang="zh-CN" dirty="0"/>
              <a:t>JSON</a:t>
            </a:r>
            <a:r>
              <a:rPr lang="zh-CN" altLang="en-US" dirty="0"/>
              <a:t>比较多。</a:t>
            </a:r>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现在前后端分离的开发模式里，用</a:t>
            </a:r>
            <a:r>
              <a:rPr lang="en-US" altLang="zh-CN" dirty="0"/>
              <a:t>JSON</a:t>
            </a:r>
            <a:r>
              <a:rPr lang="zh-CN" altLang="en-US" dirty="0"/>
              <a:t>比较多。</a:t>
            </a:r>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Nginx</a:t>
            </a:r>
            <a:r>
              <a:rPr lang="zh-CN" altLang="en-US" dirty="0"/>
              <a:t>方面的配置</a:t>
            </a:r>
            <a:endParaRPr lang="en-US" altLang="zh-CN" dirty="0"/>
          </a:p>
          <a:p>
            <a:r>
              <a:rPr lang="zh-CN" altLang="en-US" dirty="0"/>
              <a:t>用</a:t>
            </a:r>
            <a:r>
              <a:rPr lang="en-US" altLang="zh-CN" dirty="0"/>
              <a:t>CPU</a:t>
            </a:r>
            <a:r>
              <a:rPr lang="zh-CN" altLang="en-US" dirty="0"/>
              <a:t>时间换更小空间</a:t>
            </a:r>
            <a:endParaRPr 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Nginx</a:t>
            </a:r>
            <a:r>
              <a:rPr lang="zh-CN" altLang="en-US" dirty="0"/>
              <a:t>方面的配置</a:t>
            </a:r>
            <a:endParaRPr 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在</a:t>
            </a:r>
            <a:r>
              <a:rPr lang="en-US" altLang="zh-CN" sz="1200" dirty="0">
                <a:latin typeface="微软雅黑" panose="020B0503020204020204" pitchFamily="34" charset="-122"/>
                <a:ea typeface="微软雅黑" panose="020B0503020204020204" pitchFamily="34" charset="-122"/>
              </a:rPr>
              <a:t>TCP/IP</a:t>
            </a:r>
            <a:r>
              <a:rPr lang="zh-CN" altLang="en-US" sz="1200" dirty="0">
                <a:latin typeface="微软雅黑" panose="020B0503020204020204" pitchFamily="34" charset="-122"/>
                <a:ea typeface="微软雅黑" panose="020B0503020204020204" pitchFamily="34" charset="-122"/>
              </a:rPr>
              <a:t>标准中定义了一个可以允许用户获取当天的日期和时间的应用协议，得到的日期和时间是用户能读懂的格式。该服务被正式命名为</a:t>
            </a:r>
            <a:r>
              <a:rPr lang="en-US" altLang="zh-CN" sz="1200" dirty="0">
                <a:latin typeface="微软雅黑" panose="020B0503020204020204" pitchFamily="34" charset="-122"/>
                <a:ea typeface="微软雅黑" panose="020B0503020204020204" pitchFamily="34" charset="-122"/>
              </a:rPr>
              <a:t>DAYTIME</a:t>
            </a:r>
            <a:r>
              <a:rPr lang="zh-CN" altLang="en-US" sz="1200" dirty="0">
                <a:latin typeface="微软雅黑" panose="020B0503020204020204" pitchFamily="34" charset="-122"/>
                <a:ea typeface="微软雅黑" panose="020B0503020204020204" pitchFamily="34" charset="-122"/>
              </a:rPr>
              <a:t>服务。</a:t>
            </a:r>
            <a:endParaRPr lang="zh-CN" altLang="en-US"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对于</a:t>
            </a:r>
            <a:r>
              <a:rPr lang="en-US" altLang="zh-CN" sz="1200" dirty="0">
                <a:latin typeface="微软雅黑" panose="020B0503020204020204" pitchFamily="34" charset="-122"/>
                <a:ea typeface="微软雅黑" panose="020B0503020204020204" pitchFamily="34" charset="-122"/>
              </a:rPr>
              <a:t>daytime</a:t>
            </a:r>
            <a:r>
              <a:rPr lang="zh-CN" altLang="en-US" sz="1200" dirty="0">
                <a:latin typeface="微软雅黑" panose="020B0503020204020204" pitchFamily="34" charset="-122"/>
                <a:ea typeface="微软雅黑" panose="020B0503020204020204" pitchFamily="34" charset="-122"/>
              </a:rPr>
              <a:t>没有特定的格式，建议使用</a:t>
            </a:r>
            <a:r>
              <a:rPr lang="en-US" altLang="zh-CN" sz="1200" dirty="0">
                <a:latin typeface="微软雅黑" panose="020B0503020204020204" pitchFamily="34" charset="-122"/>
                <a:ea typeface="微软雅黑" panose="020B0503020204020204" pitchFamily="34" charset="-122"/>
              </a:rPr>
              <a:t>ASCII</a:t>
            </a:r>
            <a:r>
              <a:rPr lang="zh-CN" altLang="en-US" sz="1200" dirty="0">
                <a:latin typeface="微软雅黑" panose="020B0503020204020204" pitchFamily="34" charset="-122"/>
                <a:ea typeface="微软雅黑" panose="020B0503020204020204" pitchFamily="34" charset="-122"/>
              </a:rPr>
              <a:t>可打印字符，空格和回车换行符。</a:t>
            </a:r>
            <a:r>
              <a:rPr lang="en-US" altLang="zh-CN" sz="1200" dirty="0">
                <a:latin typeface="微软雅黑" panose="020B0503020204020204" pitchFamily="34" charset="-122"/>
                <a:ea typeface="微软雅黑" panose="020B0503020204020204" pitchFamily="34" charset="-122"/>
              </a:rPr>
              <a:t>daytime</a:t>
            </a:r>
            <a:r>
              <a:rPr lang="zh-CN" altLang="en-US" sz="1200" dirty="0">
                <a:latin typeface="微软雅黑" panose="020B0503020204020204" pitchFamily="34" charset="-122"/>
                <a:ea typeface="微软雅黑" panose="020B0503020204020204" pitchFamily="34" charset="-122"/>
              </a:rPr>
              <a:t>应该在一行上。</a:t>
            </a:r>
            <a:endParaRPr lang="zh-CN" altLang="en-US" i="0"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endParaRPr lang="zh-CN" altLang="en-US"/>
          </a:p>
        </p:txBody>
      </p:sp>
      <p:sp>
        <p:nvSpPr>
          <p:cNvPr id="4" name="日期占位符 3"/>
          <p:cNvSpPr>
            <a:spLocks noGrp="1"/>
          </p:cNvSpPr>
          <p:nvPr>
            <p:ph type="dt" sz="half" idx="10"/>
          </p:nvPr>
        </p:nvSpPr>
        <p:spPr>
          <a:xfrm>
            <a:off x="457200" y="6243638"/>
            <a:ext cx="2133600" cy="457200"/>
          </a:xfrm>
        </p:spPr>
        <p:txBody>
          <a:bodyPr/>
          <a:lstStyle>
            <a:lvl1pPr>
              <a:defRPr/>
            </a:lvl1pPr>
          </a:lstStyle>
          <a:p>
            <a:fld id="{469FE460-492D-431B-99E6-AA4D3A0D33C3}" type="datetime1">
              <a:rPr lang="zh-CN" altLang="en-US"/>
            </a:fld>
            <a:endParaRPr lang="en-US" altLang="zh-CN"/>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3638"/>
            <a:ext cx="2133600" cy="457200"/>
          </a:xfrm>
        </p:spPr>
        <p:txBody>
          <a:bodyPr/>
          <a:lstStyle>
            <a:lvl1pPr>
              <a:defRPr/>
            </a:lvl1pPr>
          </a:lstStyle>
          <a:p>
            <a:fld id="{71311375-D419-4507-BAF6-48AB11C5502E}"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2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cxnSp>
        <p:nvCxnSpPr>
          <p:cNvPr id="5" name="直接连接符 4"/>
          <p:cNvCxnSpPr/>
          <p:nvPr userDrawn="1"/>
        </p:nvCxnSpPr>
        <p:spPr>
          <a:xfrm flipH="1">
            <a:off x="0" y="6741460"/>
            <a:ext cx="9107360" cy="0"/>
          </a:xfrm>
          <a:prstGeom prst="line">
            <a:avLst/>
          </a:prstGeom>
          <a:ln w="3175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7452400" y="6741460"/>
            <a:ext cx="1691600" cy="0"/>
          </a:xfrm>
          <a:prstGeom prst="line">
            <a:avLst/>
          </a:prstGeom>
          <a:ln w="317500">
            <a:solidFill>
              <a:srgbClr val="004BA6"/>
            </a:solidFill>
          </a:ln>
        </p:spPr>
        <p:style>
          <a:lnRef idx="1">
            <a:schemeClr val="accent1"/>
          </a:lnRef>
          <a:fillRef idx="0">
            <a:schemeClr val="accent1"/>
          </a:fillRef>
          <a:effectRef idx="0">
            <a:schemeClr val="accent1"/>
          </a:effectRef>
          <a:fontRef idx="minor">
            <a:schemeClr val="tx1"/>
          </a:fontRef>
        </p:style>
      </p:cxnSp>
      <p:sp>
        <p:nvSpPr>
          <p:cNvPr id="12" name="标题 11"/>
          <p:cNvSpPr>
            <a:spLocks noGrp="1"/>
          </p:cNvSpPr>
          <p:nvPr userDrawn="1">
            <p:ph type="title"/>
          </p:nvPr>
        </p:nvSpPr>
        <p:spPr>
          <a:xfrm>
            <a:off x="274321" y="260560"/>
            <a:ext cx="8412479" cy="704517"/>
          </a:xfrm>
        </p:spPr>
        <p:txBody>
          <a:bodyPr>
            <a:noAutofit/>
          </a:bodyPr>
          <a:lstStyle>
            <a:lvl1pPr algn="l">
              <a:defRPr sz="36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grpSp>
        <p:nvGrpSpPr>
          <p:cNvPr id="19" name="组合 18"/>
          <p:cNvGrpSpPr/>
          <p:nvPr userDrawn="1"/>
        </p:nvGrpSpPr>
        <p:grpSpPr>
          <a:xfrm>
            <a:off x="274321" y="980660"/>
            <a:ext cx="8595360" cy="0"/>
            <a:chOff x="274321" y="933797"/>
            <a:chExt cx="8595360" cy="0"/>
          </a:xfrm>
        </p:grpSpPr>
        <p:cxnSp>
          <p:nvCxnSpPr>
            <p:cNvPr id="20" name="直接连接符 19"/>
            <p:cNvCxnSpPr/>
            <p:nvPr/>
          </p:nvCxnSpPr>
          <p:spPr>
            <a:xfrm flipV="1">
              <a:off x="274321" y="933797"/>
              <a:ext cx="859536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74321" y="933797"/>
              <a:ext cx="1493519" cy="0"/>
            </a:xfrm>
            <a:prstGeom prst="line">
              <a:avLst/>
            </a:prstGeom>
            <a:ln w="28575">
              <a:solidFill>
                <a:srgbClr val="004BA6"/>
              </a:solidFill>
            </a:ln>
          </p:spPr>
          <p:style>
            <a:lnRef idx="1">
              <a:schemeClr val="accent1"/>
            </a:lnRef>
            <a:fillRef idx="0">
              <a:schemeClr val="accent1"/>
            </a:fillRef>
            <a:effectRef idx="0">
              <a:schemeClr val="accent1"/>
            </a:effectRef>
            <a:fontRef idx="minor">
              <a:schemeClr val="tx1"/>
            </a:fontRef>
          </p:style>
        </p:cxnSp>
      </p:grpSp>
      <p:sp>
        <p:nvSpPr>
          <p:cNvPr id="2" name="TextBox 1"/>
          <p:cNvSpPr txBox="1"/>
          <p:nvPr userDrawn="1"/>
        </p:nvSpPr>
        <p:spPr>
          <a:xfrm>
            <a:off x="-36640" y="6597440"/>
            <a:ext cx="2137379" cy="307777"/>
          </a:xfrm>
          <a:prstGeom prst="rect">
            <a:avLst/>
          </a:prstGeom>
          <a:noFill/>
        </p:spPr>
        <p:txBody>
          <a:bodyPr wrap="square" rtlCol="0" anchor="ctr">
            <a:spAutoFit/>
          </a:bodyPr>
          <a:lstStyle/>
          <a:p>
            <a:pPr algn="ctr"/>
            <a:r>
              <a:rPr lang="en-US" altLang="zh-CN" sz="1400" b="1" dirty="0">
                <a:solidFill>
                  <a:schemeClr val="bg1"/>
                </a:solidFill>
                <a:latin typeface="微软雅黑" panose="020B0503020204020204" pitchFamily="34" charset="-122"/>
                <a:ea typeface="微软雅黑" panose="020B0503020204020204" pitchFamily="34" charset="-122"/>
              </a:rPr>
              <a:t>Python</a:t>
            </a:r>
            <a:r>
              <a:rPr lang="zh-CN" altLang="en-US" sz="1400" b="1" dirty="0">
                <a:solidFill>
                  <a:schemeClr val="bg1"/>
                </a:solidFill>
                <a:latin typeface="微软雅黑" panose="020B0503020204020204" pitchFamily="34" charset="-122"/>
                <a:ea typeface="微软雅黑" panose="020B0503020204020204" pitchFamily="34" charset="-122"/>
              </a:rPr>
              <a:t>网络编程</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9" name="Text Box 6"/>
          <p:cNvSpPr txBox="1">
            <a:spLocks noChangeArrowheads="1"/>
          </p:cNvSpPr>
          <p:nvPr userDrawn="1"/>
        </p:nvSpPr>
        <p:spPr bwMode="auto">
          <a:xfrm>
            <a:off x="8604560" y="6588878"/>
            <a:ext cx="5040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800">
                <a:solidFill>
                  <a:schemeClr val="tx1"/>
                </a:solidFill>
                <a:latin typeface="Arial" panose="020B0604020202090204" pitchFamily="34" charset="0"/>
                <a:ea typeface="宋体" pitchFamily="2" charset="-122"/>
              </a:defRPr>
            </a:lvl1pPr>
            <a:lvl2pPr>
              <a:defRPr sz="2800">
                <a:solidFill>
                  <a:schemeClr val="tx1"/>
                </a:solidFill>
                <a:latin typeface="Arial" panose="020B0604020202090204" pitchFamily="34" charset="0"/>
                <a:ea typeface="宋体" pitchFamily="2" charset="-122"/>
              </a:defRPr>
            </a:lvl2pPr>
            <a:lvl3pPr>
              <a:defRPr sz="2800">
                <a:solidFill>
                  <a:schemeClr val="tx1"/>
                </a:solidFill>
                <a:latin typeface="Arial" panose="020B0604020202090204" pitchFamily="34" charset="0"/>
                <a:ea typeface="宋体" pitchFamily="2" charset="-122"/>
              </a:defRPr>
            </a:lvl3pPr>
            <a:lvl4pPr>
              <a:defRPr sz="2800">
                <a:solidFill>
                  <a:schemeClr val="tx1"/>
                </a:solidFill>
                <a:latin typeface="Arial" panose="020B0604020202090204" pitchFamily="34" charset="0"/>
                <a:ea typeface="宋体" pitchFamily="2" charset="-122"/>
              </a:defRPr>
            </a:lvl4pPr>
            <a:lvl5pPr>
              <a:defRPr sz="2800">
                <a:solidFill>
                  <a:schemeClr val="tx1"/>
                </a:solidFill>
                <a:latin typeface="Arial" panose="020B0604020202090204" pitchFamily="34" charset="0"/>
                <a:ea typeface="宋体" pitchFamily="2" charset="-122"/>
              </a:defRPr>
            </a:lvl5pPr>
            <a:lvl6pPr fontAlgn="base">
              <a:spcBef>
                <a:spcPct val="0"/>
              </a:spcBef>
              <a:spcAft>
                <a:spcPct val="0"/>
              </a:spcAft>
              <a:buFont typeface="Arial" panose="020B0604020202090204" pitchFamily="34" charset="0"/>
              <a:defRPr sz="2800">
                <a:solidFill>
                  <a:schemeClr val="tx1"/>
                </a:solidFill>
                <a:latin typeface="Arial" panose="020B0604020202090204" pitchFamily="34" charset="0"/>
                <a:ea typeface="宋体" pitchFamily="2" charset="-122"/>
              </a:defRPr>
            </a:lvl6pPr>
            <a:lvl7pPr fontAlgn="base">
              <a:spcBef>
                <a:spcPct val="0"/>
              </a:spcBef>
              <a:spcAft>
                <a:spcPct val="0"/>
              </a:spcAft>
              <a:buFont typeface="Arial" panose="020B0604020202090204" pitchFamily="34" charset="0"/>
              <a:defRPr sz="2800">
                <a:solidFill>
                  <a:schemeClr val="tx1"/>
                </a:solidFill>
                <a:latin typeface="Arial" panose="020B0604020202090204" pitchFamily="34" charset="0"/>
                <a:ea typeface="宋体" pitchFamily="2" charset="-122"/>
              </a:defRPr>
            </a:lvl7pPr>
            <a:lvl8pPr fontAlgn="base">
              <a:spcBef>
                <a:spcPct val="0"/>
              </a:spcBef>
              <a:spcAft>
                <a:spcPct val="0"/>
              </a:spcAft>
              <a:buFont typeface="Arial" panose="020B0604020202090204" pitchFamily="34" charset="0"/>
              <a:defRPr sz="2800">
                <a:solidFill>
                  <a:schemeClr val="tx1"/>
                </a:solidFill>
                <a:latin typeface="Arial" panose="020B0604020202090204" pitchFamily="34" charset="0"/>
                <a:ea typeface="宋体" pitchFamily="2" charset="-122"/>
              </a:defRPr>
            </a:lvl8pPr>
            <a:lvl9pPr fontAlgn="base">
              <a:spcBef>
                <a:spcPct val="0"/>
              </a:spcBef>
              <a:spcAft>
                <a:spcPct val="0"/>
              </a:spcAft>
              <a:buFont typeface="Arial" panose="020B0604020202090204" pitchFamily="34" charset="0"/>
              <a:defRPr sz="2800">
                <a:solidFill>
                  <a:schemeClr val="tx1"/>
                </a:solidFill>
                <a:latin typeface="Arial" panose="020B0604020202090204" pitchFamily="34" charset="0"/>
                <a:ea typeface="宋体" pitchFamily="2" charset="-122"/>
              </a:defRPr>
            </a:lvl9pPr>
          </a:lstStyle>
          <a:p>
            <a:pPr algn="ctr">
              <a:defRPr/>
            </a:pPr>
            <a:fld id="{27BBC160-10B6-4CBD-898D-1BD11151F33F}" type="slidenum">
              <a:rPr lang="zh-CN" altLang="en-US" sz="1400" smtClean="0">
                <a:solidFill>
                  <a:schemeClr val="bg1"/>
                </a:solidFill>
                <a:latin typeface="微软雅黑" panose="020B0503020204020204" pitchFamily="34" charset="-122"/>
                <a:ea typeface="微软雅黑" panose="020B0503020204020204" pitchFamily="34" charset="-122"/>
              </a:rPr>
            </a:fld>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TextBox 9"/>
          <p:cNvSpPr txBox="1"/>
          <p:nvPr userDrawn="1"/>
        </p:nvSpPr>
        <p:spPr>
          <a:xfrm>
            <a:off x="1835620" y="6597440"/>
            <a:ext cx="4104570" cy="307777"/>
          </a:xfrm>
          <a:prstGeom prst="rect">
            <a:avLst/>
          </a:prstGeom>
          <a:noFill/>
        </p:spPr>
        <p:txBody>
          <a:bodyPr wrap="square" rtlCol="0" anchor="ctr">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杭州电子科技大学网络空间安全学院</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7533433" y="6588877"/>
            <a:ext cx="1079142" cy="307777"/>
          </a:xfrm>
          <a:prstGeom prst="rect">
            <a:avLst/>
          </a:prstGeom>
        </p:spPr>
        <p:txBody>
          <a:bodyPr wrap="none" anchor="ctr">
            <a:spAutoFit/>
          </a:bodyPr>
          <a:lstStyle/>
          <a:p>
            <a:fld id="{530820CF-B880-4189-942D-D702A7CBA730}" type="datetimeFigureOut">
              <a:rPr lang="zh-CN" altLang="en-US" sz="1400" smtClean="0">
                <a:solidFill>
                  <a:schemeClr val="bg1"/>
                </a:solidFill>
                <a:latin typeface="微软雅黑" panose="020B0503020204020204" pitchFamily="34" charset="-122"/>
                <a:ea typeface="微软雅黑" panose="020B0503020204020204" pitchFamily="34" charset="-122"/>
              </a:rPr>
            </a:fld>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9.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933235" y="308691"/>
            <a:ext cx="1810890" cy="438729"/>
          </a:xfrm>
          <a:prstGeom prst="rect">
            <a:avLst/>
          </a:prstGeom>
        </p:spPr>
      </p:pic>
      <p:sp>
        <p:nvSpPr>
          <p:cNvPr id="4" name="矩形 3"/>
          <p:cNvSpPr/>
          <p:nvPr/>
        </p:nvSpPr>
        <p:spPr>
          <a:xfrm>
            <a:off x="3476915" y="3697890"/>
            <a:ext cx="2190023" cy="523220"/>
          </a:xfrm>
          <a:prstGeom prst="rect">
            <a:avLst/>
          </a:prstGeom>
        </p:spPr>
        <p:txBody>
          <a:bodyPr wrap="none" anchor="ctr">
            <a:spAutoFit/>
          </a:bodyPr>
          <a:lstStyle/>
          <a:p>
            <a:pPr algn="ctr"/>
            <a:r>
              <a:rPr lang="zh-CN" altLang="en-US" sz="2800" b="1" dirty="0">
                <a:latin typeface="微软雅黑" panose="020B0503020204020204" pitchFamily="34" charset="-122"/>
                <a:ea typeface="微软雅黑" panose="020B0503020204020204" pitchFamily="34" charset="-122"/>
              </a:rPr>
              <a:t>讲师</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胡伟通</a:t>
            </a:r>
            <a:endParaRPr lang="zh-CN" altLang="en-US" sz="2800" b="1" dirty="0">
              <a:latin typeface="微软雅黑" panose="020B0503020204020204" pitchFamily="34" charset="-122"/>
              <a:ea typeface="微软雅黑" panose="020B0503020204020204" pitchFamily="34" charset="-122"/>
            </a:endParaRPr>
          </a:p>
        </p:txBody>
      </p:sp>
      <p:sp>
        <p:nvSpPr>
          <p:cNvPr id="7" name="矩形 6"/>
          <p:cNvSpPr/>
          <p:nvPr/>
        </p:nvSpPr>
        <p:spPr>
          <a:xfrm>
            <a:off x="2733415" y="4305290"/>
            <a:ext cx="3677022" cy="707886"/>
          </a:xfrm>
          <a:prstGeom prst="rect">
            <a:avLst/>
          </a:prstGeom>
        </p:spPr>
        <p:txBody>
          <a:bodyPr wrap="square" anchor="ctr">
            <a:spAutoFit/>
          </a:bodyPr>
          <a:lstStyle/>
          <a:p>
            <a:pPr algn="ctr"/>
            <a:r>
              <a:rPr lang="en-US" altLang="zh-CN" sz="2000" dirty="0">
                <a:solidFill>
                  <a:schemeClr val="bg1">
                    <a:lumMod val="50000"/>
                  </a:schemeClr>
                </a:solidFill>
              </a:rPr>
              <a:t>School of Cyberspace</a:t>
            </a:r>
            <a:endParaRPr lang="en-US" altLang="zh-CN" sz="2000" dirty="0">
              <a:solidFill>
                <a:schemeClr val="bg1">
                  <a:lumMod val="50000"/>
                </a:schemeClr>
              </a:solidFill>
            </a:endParaRPr>
          </a:p>
          <a:p>
            <a:pPr algn="ctr"/>
            <a:r>
              <a:rPr lang="en-US" altLang="zh-CN" sz="2000" dirty="0">
                <a:solidFill>
                  <a:schemeClr val="bg1">
                    <a:lumMod val="50000"/>
                  </a:schemeClr>
                </a:solidFill>
              </a:rPr>
              <a:t>Hangzhou </a:t>
            </a:r>
            <a:r>
              <a:rPr lang="en-US" altLang="zh-CN" sz="2000" dirty="0" err="1">
                <a:solidFill>
                  <a:schemeClr val="bg1">
                    <a:lumMod val="50000"/>
                  </a:schemeClr>
                </a:solidFill>
              </a:rPr>
              <a:t>Dianzi</a:t>
            </a:r>
            <a:r>
              <a:rPr lang="en-US" altLang="zh-CN" sz="2000" dirty="0">
                <a:solidFill>
                  <a:schemeClr val="bg1">
                    <a:lumMod val="50000"/>
                  </a:schemeClr>
                </a:solidFill>
              </a:rPr>
              <a:t> University</a:t>
            </a:r>
            <a:endParaRPr lang="en-US" altLang="zh-CN" sz="2000" dirty="0">
              <a:solidFill>
                <a:schemeClr val="bg1">
                  <a:lumMod val="50000"/>
                </a:schemeClr>
              </a:solidFill>
            </a:endParaRPr>
          </a:p>
        </p:txBody>
      </p:sp>
      <p:sp>
        <p:nvSpPr>
          <p:cNvPr id="8" name="矩形 7"/>
          <p:cNvSpPr/>
          <p:nvPr/>
        </p:nvSpPr>
        <p:spPr>
          <a:xfrm>
            <a:off x="2286001" y="5373216"/>
            <a:ext cx="4572000" cy="1014730"/>
          </a:xfrm>
          <a:prstGeom prst="rect">
            <a:avLst/>
          </a:prstGeom>
        </p:spPr>
        <p:txBody>
          <a:bodyPr>
            <a:spAutoFit/>
          </a:bodyPr>
          <a:lstStyle/>
          <a:p>
            <a:pPr algn="ctr"/>
            <a:r>
              <a:rPr lang="en-US" altLang="zh-CN" sz="2000" b="1" dirty="0"/>
              <a:t>2024-2025 Academic Year – 1st Semester</a:t>
            </a:r>
            <a:endParaRPr lang="en-US" altLang="zh-CN" sz="2000" b="1" dirty="0"/>
          </a:p>
          <a:p>
            <a:pPr algn="ctr"/>
            <a:r>
              <a:rPr lang="en-US" altLang="zh-CN" sz="2000" b="1" dirty="0"/>
              <a:t>November 2024</a:t>
            </a:r>
            <a:endParaRPr lang="zh-CN" altLang="en-US" sz="2000" b="1" dirty="0"/>
          </a:p>
        </p:txBody>
      </p:sp>
      <p:grpSp>
        <p:nvGrpSpPr>
          <p:cNvPr id="9" name="组合 8"/>
          <p:cNvGrpSpPr/>
          <p:nvPr/>
        </p:nvGrpSpPr>
        <p:grpSpPr>
          <a:xfrm>
            <a:off x="274321" y="893157"/>
            <a:ext cx="8595360" cy="0"/>
            <a:chOff x="274321" y="933797"/>
            <a:chExt cx="8595360" cy="0"/>
          </a:xfrm>
        </p:grpSpPr>
        <p:cxnSp>
          <p:nvCxnSpPr>
            <p:cNvPr id="10" name="直接连接符 9"/>
            <p:cNvCxnSpPr/>
            <p:nvPr/>
          </p:nvCxnSpPr>
          <p:spPr>
            <a:xfrm flipV="1">
              <a:off x="274321" y="933797"/>
              <a:ext cx="859536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74321" y="933797"/>
              <a:ext cx="1493519" cy="0"/>
            </a:xfrm>
            <a:prstGeom prst="line">
              <a:avLst/>
            </a:prstGeom>
            <a:ln w="19050">
              <a:solidFill>
                <a:srgbClr val="004BA6"/>
              </a:solidFill>
            </a:ln>
          </p:spPr>
          <p:style>
            <a:lnRef idx="1">
              <a:schemeClr val="accent1"/>
            </a:lnRef>
            <a:fillRef idx="0">
              <a:schemeClr val="accent1"/>
            </a:fillRef>
            <a:effectRef idx="0">
              <a:schemeClr val="accent1"/>
            </a:effectRef>
            <a:fontRef idx="minor">
              <a:schemeClr val="tx1"/>
            </a:fontRef>
          </p:style>
        </p:cxnSp>
      </p:grpSp>
      <p:sp>
        <p:nvSpPr>
          <p:cNvPr id="12" name="副标题 2"/>
          <p:cNvSpPr>
            <a:spLocks noGrp="1"/>
          </p:cNvSpPr>
          <p:nvPr>
            <p:ph type="subTitle" idx="1"/>
          </p:nvPr>
        </p:nvSpPr>
        <p:spPr>
          <a:xfrm>
            <a:off x="2070052" y="2997201"/>
            <a:ext cx="5040560" cy="558799"/>
          </a:xfrm>
        </p:spPr>
        <p:txBody>
          <a:bodyPr>
            <a:normAutofit/>
          </a:bodyPr>
          <a:lstStyle/>
          <a:p>
            <a:r>
              <a:rPr lang="en-US" altLang="zh-CN" sz="2800" b="1" dirty="0">
                <a:latin typeface="微软雅黑" panose="020B0503020204020204" pitchFamily="34" charset="-122"/>
                <a:ea typeface="微软雅黑" panose="020B0503020204020204" pitchFamily="34" charset="-122"/>
              </a:rPr>
              <a:t>Python </a:t>
            </a:r>
            <a:r>
              <a:rPr lang="zh-CN" altLang="en-US" sz="2800" b="1" dirty="0">
                <a:latin typeface="微软雅黑" panose="020B0503020204020204" pitchFamily="34" charset="-122"/>
                <a:ea typeface="微软雅黑" panose="020B0503020204020204" pitchFamily="34" charset="-122"/>
              </a:rPr>
              <a:t>网络编程</a:t>
            </a:r>
            <a:endParaRPr lang="zh-CN" altLang="en-US" sz="2800" b="1" dirty="0">
              <a:latin typeface="微软雅黑" panose="020B0503020204020204" pitchFamily="34" charset="-122"/>
              <a:ea typeface="微软雅黑" panose="020B0503020204020204" pitchFamily="34" charset="-122"/>
            </a:endParaRPr>
          </a:p>
        </p:txBody>
      </p:sp>
      <p:sp>
        <p:nvSpPr>
          <p:cNvPr id="13" name="标题 1"/>
          <p:cNvSpPr>
            <a:spLocks noGrp="1"/>
          </p:cNvSpPr>
          <p:nvPr>
            <p:ph type="ctrTitle"/>
          </p:nvPr>
        </p:nvSpPr>
        <p:spPr>
          <a:xfrm>
            <a:off x="1403560" y="2222129"/>
            <a:ext cx="6435120" cy="698591"/>
          </a:xfrm>
        </p:spPr>
        <p:txBody>
          <a:bodyPr>
            <a:noAutofit/>
          </a:bodyPr>
          <a:lstStyle/>
          <a:p>
            <a:r>
              <a:rPr lang="en-US" altLang="zh-CN" sz="3200" b="1" dirty="0">
                <a:latin typeface="+mn-lt"/>
              </a:rPr>
              <a:t>Network Programming in Python</a:t>
            </a:r>
            <a:endParaRPr lang="zh-CN" altLang="en-US" sz="3200" b="1" dirty="0">
              <a:latin typeface="+mn-lt"/>
            </a:endParaRPr>
          </a:p>
        </p:txBody>
      </p:sp>
      <p:sp>
        <p:nvSpPr>
          <p:cNvPr id="14" name="文本占位符 3"/>
          <p:cNvSpPr txBox="1"/>
          <p:nvPr/>
        </p:nvSpPr>
        <p:spPr>
          <a:xfrm>
            <a:off x="2941532" y="1562633"/>
            <a:ext cx="3297600" cy="473773"/>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t>Lecture 07</a:t>
            </a:r>
            <a:endParaRPr lang="zh-CN" altLang="en-US" sz="2800" b="1" dirty="0"/>
          </a:p>
        </p:txBody>
      </p:sp>
      <p:sp>
        <p:nvSpPr>
          <p:cNvPr id="15" name="等腰三角形 14"/>
          <p:cNvSpPr/>
          <p:nvPr/>
        </p:nvSpPr>
        <p:spPr>
          <a:xfrm rot="10800000">
            <a:off x="4498892" y="1975166"/>
            <a:ext cx="182880" cy="15765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en-US" altLang="zh-CN" dirty="0">
                <a:latin typeface="Times New Roman" panose="02020603050405020304" pitchFamily="18" charset="0"/>
                <a:cs typeface="Times New Roman" panose="02020603050405020304" pitchFamily="18" charset="0"/>
              </a:rPr>
              <a:t>Simple dictionary query service</a:t>
            </a:r>
            <a:endParaRPr lang="zh-CN" altLang="en-US" dirty="0"/>
          </a:p>
        </p:txBody>
      </p:sp>
      <p:pic>
        <p:nvPicPr>
          <p:cNvPr id="2050" name="Picture 2" descr="https://static.seekingalpha.com/uploads/2019/10/7/saupload_jaPAyX-B8W_fqrJHOJeDM8OnGADgqD0FLlqENClTT8kJBtp_FicqUY0XZtNzkPdJrExjuDneWDdIAw_3SaJ2C0EVewegthl_DQ6hl0CIZbs3j7SV4KxtlmaBI4bIEGS4kCdQbW0y_thumb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6818" y="1222808"/>
            <a:ext cx="4064000" cy="2197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788031" y="1700760"/>
            <a:ext cx="3744520" cy="1200329"/>
          </a:xfrm>
          <a:prstGeom prst="rect">
            <a:avLst/>
          </a:prstGeom>
          <a:noFill/>
        </p:spPr>
        <p:txBody>
          <a:bodyPr wrap="square" rtlCol="0">
            <a:spAutoFit/>
          </a:bodyPr>
          <a:lstStyle/>
          <a:p>
            <a:r>
              <a:rPr lang="en-US" dirty="0" err="1"/>
              <a:t>Youdao</a:t>
            </a:r>
            <a:r>
              <a:rPr lang="en-US" dirty="0"/>
              <a:t> (DAO) has filed to raise gross proceeds of $300 million from a U.S. IPO, according to an F-1 registration statement.</a:t>
            </a:r>
            <a:endParaRPr lang="en-US" dirty="0"/>
          </a:p>
        </p:txBody>
      </p:sp>
      <p:pic>
        <p:nvPicPr>
          <p:cNvPr id="2052" name="Picture 4" descr="https://static.seekingalpha.com/uploads/2019/10/7/saupload_ck9NS3yOZH22xBHHCPWH9FXiu5AhLwwpiy7UAMqL1j8ZlmNjIF-ZJ69dPz7gtPb63SK75XpWWW62Sc213DGvUKqO-bsfn2OvW7iJ8aY9SAh00RTC_2241-1zCBixS2SM5juml5KC_thumb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285" y="3501645"/>
            <a:ext cx="3456480" cy="294342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static.seekingalpha.com/uploads/2019/10/7/saupload_sFdBtYit_z58NsmpZvla6MQK-uwh2biUqYRaYn9K7sV1e1Mqn7pnIw2zu-DvcQ6UXv-yCkVyjf_KiY10Of-8urlZE9eFs9_vDcVXSIk7rin9Wguw3W93CavFtZZvhX_hOkUTh8aE_thumb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111" y="3509900"/>
            <a:ext cx="3373344" cy="29357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Existing Problem</a:t>
            </a:r>
            <a:endParaRPr lang="zh-CN" altLang="en-US" dirty="0"/>
          </a:p>
        </p:txBody>
      </p:sp>
      <p:sp>
        <p:nvSpPr>
          <p:cNvPr id="4" name="矩形 3"/>
          <p:cNvSpPr/>
          <p:nvPr/>
        </p:nvSpPr>
        <p:spPr>
          <a:xfrm>
            <a:off x="611450" y="1196690"/>
            <a:ext cx="8065120" cy="5386090"/>
          </a:xfrm>
          <a:prstGeom prst="rect">
            <a:avLst/>
          </a:prstGeom>
        </p:spPr>
        <p:txBody>
          <a:bodyPr wrap="square">
            <a:spAutoFit/>
          </a:bodyPr>
          <a:lstStyle/>
          <a:p>
            <a:r>
              <a:rPr lang="en-US" altLang="zh-CN" sz="3600" b="1" dirty="0"/>
              <a:t>TCP is a stream-based protocol</a:t>
            </a:r>
            <a:endParaRPr lang="en-US" altLang="zh-CN" sz="3600" b="1" dirty="0"/>
          </a:p>
          <a:p>
            <a:r>
              <a:rPr lang="en-US" altLang="zh-CN" sz="2800" b="1" dirty="0"/>
              <a:t>Deep understanding of the </a:t>
            </a:r>
            <a:r>
              <a:rPr lang="en-US" altLang="zh-CN" sz="2800" b="1" dirty="0" err="1"/>
              <a:t>socket.recv</a:t>
            </a:r>
            <a:r>
              <a:rPr lang="en-US" altLang="zh-CN" sz="2800" b="1" dirty="0"/>
              <a:t>() function.</a:t>
            </a:r>
            <a:r>
              <a:rPr lang="en-US" altLang="zh-CN" sz="2800" dirty="0"/>
              <a:t> </a:t>
            </a:r>
            <a:endParaRPr lang="en-US" altLang="zh-CN" sz="2800" dirty="0"/>
          </a:p>
          <a:p>
            <a:endParaRPr lang="en-US" altLang="zh-CN" sz="2800" dirty="0"/>
          </a:p>
          <a:p>
            <a:r>
              <a:rPr lang="en-US" altLang="zh-CN" sz="2800" dirty="0"/>
              <a:t>How to reach an agreement that both sides understand?</a:t>
            </a:r>
            <a:endParaRPr lang="en-US" altLang="zh-CN" sz="2800" dirty="0"/>
          </a:p>
          <a:p>
            <a:pPr marL="457200" indent="-457200">
              <a:buFont typeface="Arial" panose="020B0604020202090204" pitchFamily="34" charset="0"/>
              <a:buChar char="•"/>
            </a:pPr>
            <a:r>
              <a:rPr lang="en-US" altLang="zh-CN" sz="2800" dirty="0"/>
              <a:t>HTTP</a:t>
            </a:r>
            <a:endParaRPr lang="en-US" altLang="zh-CN" sz="2800" dirty="0"/>
          </a:p>
          <a:p>
            <a:pPr marL="457200" indent="-457200">
              <a:buFont typeface="Arial" panose="020B0604020202090204" pitchFamily="34" charset="0"/>
              <a:buChar char="•"/>
            </a:pPr>
            <a:r>
              <a:rPr lang="en-US" altLang="zh-CN" sz="2800" dirty="0"/>
              <a:t>FTP</a:t>
            </a:r>
            <a:endParaRPr lang="en-US" altLang="zh-CN" sz="2800" dirty="0"/>
          </a:p>
          <a:p>
            <a:pPr marL="457200" indent="-457200">
              <a:buFont typeface="Arial" panose="020B0604020202090204" pitchFamily="34" charset="0"/>
              <a:buChar char="•"/>
            </a:pPr>
            <a:r>
              <a:rPr lang="en-US" altLang="zh-CN" sz="2800" dirty="0"/>
              <a:t>POP3</a:t>
            </a:r>
            <a:endParaRPr lang="en-US" altLang="zh-CN" sz="2800" dirty="0"/>
          </a:p>
          <a:p>
            <a:pPr marL="457200" indent="-457200">
              <a:buFont typeface="Arial" panose="020B0604020202090204" pitchFamily="34" charset="0"/>
              <a:buChar char="•"/>
            </a:pPr>
            <a:r>
              <a:rPr lang="en-US" altLang="zh-CN" sz="2800" dirty="0"/>
              <a:t>SMTP</a:t>
            </a:r>
            <a:endParaRPr lang="en-US" altLang="zh-CN" sz="2800" dirty="0"/>
          </a:p>
          <a:p>
            <a:pPr marL="457200" indent="-457200">
              <a:buFont typeface="Arial" panose="020B0604020202090204" pitchFamily="34" charset="0"/>
              <a:buChar char="•"/>
            </a:pPr>
            <a:endParaRPr lang="zh-CN" altLang="en-US" sz="2800" dirty="0"/>
          </a:p>
          <a:p>
            <a:endParaRPr lang="en-US" altLang="zh-CN" sz="2800" b="1" dirty="0"/>
          </a:p>
          <a:p>
            <a:endParaRPr lang="zh-CN" altLang="en-US" sz="28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Design 1: Special Character Boundaries</a:t>
            </a:r>
            <a:endParaRPr lang="zh-CN" altLang="en-US" sz="2400" dirty="0"/>
          </a:p>
        </p:txBody>
      </p:sp>
      <p:sp>
        <p:nvSpPr>
          <p:cNvPr id="4" name="矩形 3"/>
          <p:cNvSpPr/>
          <p:nvPr/>
        </p:nvSpPr>
        <p:spPr>
          <a:xfrm>
            <a:off x="611505" y="1196975"/>
            <a:ext cx="8411845" cy="6862445"/>
          </a:xfrm>
          <a:prstGeom prst="rect">
            <a:avLst/>
          </a:prstGeom>
        </p:spPr>
        <p:txBody>
          <a:bodyPr wrap="square">
            <a:spAutoFit/>
          </a:bodyPr>
          <a:lstStyle/>
          <a:p>
            <a:pPr marL="360045" indent="-360045" fontAlgn="auto">
              <a:buFont typeface="Wingdings" panose="05000000000000000000" charset="0"/>
              <a:buChar char="n"/>
            </a:pPr>
            <a:r>
              <a:rPr lang="en-US" altLang="zh-CN" sz="2800" dirty="0"/>
              <a:t>Network programs need to have a </a:t>
            </a:r>
            <a:r>
              <a:rPr lang="en-US" altLang="zh-CN" sz="2800" dirty="0">
                <a:solidFill>
                  <a:srgbClr val="FF0000"/>
                </a:solidFill>
              </a:rPr>
              <a:t>mutual understanding agreement</a:t>
            </a:r>
            <a:r>
              <a:rPr lang="en-US" altLang="zh-CN" sz="2800" dirty="0"/>
              <a:t> when communicating</a:t>
            </a:r>
            <a:endParaRPr lang="en-US" altLang="zh-CN" sz="2800" dirty="0"/>
          </a:p>
          <a:p>
            <a:pPr marL="360045" indent="-360045" fontAlgn="auto">
              <a:buFont typeface="Wingdings" panose="05000000000000000000" charset="0"/>
              <a:buChar char="n"/>
            </a:pPr>
            <a:r>
              <a:rPr lang="en-US" altLang="zh-CN" sz="2800" dirty="0"/>
              <a:t>The easiest way is to answer one word (one person, one sentence)</a:t>
            </a:r>
            <a:endParaRPr lang="en-US" altLang="zh-CN" sz="2800" dirty="0"/>
          </a:p>
          <a:p>
            <a:pPr marL="360045" indent="-360045" fontAlgn="auto">
              <a:buFont typeface="Wingdings" panose="05000000000000000000" charset="0"/>
              <a:buChar char="n"/>
            </a:pPr>
            <a:r>
              <a:rPr lang="en-US" altLang="zh-CN" sz="2800" dirty="0"/>
              <a:t>A sign ending with a newline character (’\r\n’) as a party</a:t>
            </a:r>
            <a:endParaRPr lang="en-US" altLang="zh-CN" sz="2800" dirty="0"/>
          </a:p>
          <a:p>
            <a:pPr marL="360045" indent="-360045" fontAlgn="auto">
              <a:buFont typeface="Wingdings" panose="05000000000000000000" charset="0"/>
              <a:buChar char="n"/>
            </a:pPr>
            <a:r>
              <a:rPr lang="en-US" altLang="zh-CN" sz="2800" dirty="0"/>
              <a:t>How to read this sentence? </a:t>
            </a:r>
            <a:endParaRPr lang="zh-CN" altLang="en-US" sz="2800" dirty="0"/>
          </a:p>
          <a:p>
            <a:pPr marL="360045" indent="-360045" fontAlgn="auto">
              <a:buFont typeface="Wingdings" panose="05000000000000000000" charset="0"/>
              <a:buChar char="n"/>
            </a:pPr>
            <a:r>
              <a:rPr lang="en-US" altLang="zh-CN" sz="2800" dirty="0"/>
              <a:t>Implement a function like </a:t>
            </a:r>
            <a:r>
              <a:rPr lang="en-US" altLang="zh-CN" sz="2800" dirty="0" err="1"/>
              <a:t>readline</a:t>
            </a:r>
            <a:endParaRPr lang="en-US" altLang="zh-CN" sz="2800" dirty="0"/>
          </a:p>
          <a:p>
            <a:pPr marL="360045" indent="-360045" fontAlgn="auto">
              <a:buFont typeface="Wingdings" panose="05000000000000000000" charset="0"/>
              <a:buChar char="n"/>
            </a:pPr>
            <a:endParaRPr lang="en-US" altLang="zh-CN" sz="2800" b="1" dirty="0"/>
          </a:p>
          <a:p>
            <a:r>
              <a:rPr lang="en-US" altLang="zh-CN" sz="2800" b="1" dirty="0"/>
              <a:t>Option 1: One character, one character read</a:t>
            </a:r>
            <a:endParaRPr lang="en-US" altLang="zh-CN" sz="2800" b="1" dirty="0"/>
          </a:p>
          <a:p>
            <a:r>
              <a:rPr lang="en-US" altLang="zh-CN" sz="2800" b="1" dirty="0"/>
              <a:t>Option 2: Read a batch of data at a time</a:t>
            </a:r>
            <a:endParaRPr lang="en-US" altLang="zh-CN" sz="2800" b="1" dirty="0"/>
          </a:p>
          <a:p>
            <a:r>
              <a:rPr lang="en-US" altLang="zh-CN" sz="2800" b="1" dirty="0"/>
              <a:t>dict_tcp_client2.py      dict_tcp_server2.py</a:t>
            </a:r>
            <a:endParaRPr lang="en-US" altLang="zh-CN" sz="2800" b="1" dirty="0"/>
          </a:p>
          <a:p>
            <a:pPr>
              <a:buFont typeface="Arial" panose="020B0604020202090204" pitchFamily="34" charset="0"/>
              <a:buNone/>
            </a:pPr>
            <a:endParaRPr lang="zh-CN" altLang="en-US" sz="3200" b="1" dirty="0"/>
          </a:p>
          <a:p>
            <a:pPr marL="457200" indent="-457200">
              <a:buFont typeface="Arial" panose="020B0604020202090204" pitchFamily="34" charset="0"/>
              <a:buChar char="•"/>
            </a:pPr>
            <a:endParaRPr lang="zh-CN" altLang="en-US" sz="2400" dirty="0"/>
          </a:p>
          <a:p>
            <a:endParaRPr lang="en-US" altLang="zh-CN" sz="2400" b="1" dirty="0"/>
          </a:p>
          <a:p>
            <a:endParaRPr lang="zh-CN" altLang="en-US" sz="2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4321" y="132123"/>
            <a:ext cx="8412479" cy="704517"/>
          </a:xfrm>
        </p:spPr>
        <p:txBody>
          <a:bodyPr/>
          <a:lstStyle/>
          <a:p>
            <a:r>
              <a:rPr lang="en-US" altLang="zh-CN" sz="2800" dirty="0"/>
              <a:t>Design</a:t>
            </a:r>
            <a:r>
              <a:rPr lang="zh-CN" altLang="en-US" sz="2800" dirty="0"/>
              <a:t> </a:t>
            </a:r>
            <a:r>
              <a:rPr lang="en-US" altLang="zh-CN" sz="2800" dirty="0"/>
              <a:t>2: fixed length message</a:t>
            </a:r>
            <a:endParaRPr lang="zh-CN" altLang="en-US" sz="2800" dirty="0">
              <a:sym typeface="+mn-ea"/>
            </a:endParaRPr>
          </a:p>
        </p:txBody>
      </p:sp>
      <p:sp>
        <p:nvSpPr>
          <p:cNvPr id="4" name="矩形 3"/>
          <p:cNvSpPr/>
          <p:nvPr/>
        </p:nvSpPr>
        <p:spPr>
          <a:xfrm>
            <a:off x="611450" y="1196690"/>
            <a:ext cx="8065120" cy="3847207"/>
          </a:xfrm>
          <a:prstGeom prst="rect">
            <a:avLst/>
          </a:prstGeom>
        </p:spPr>
        <p:txBody>
          <a:bodyPr wrap="square">
            <a:spAutoFit/>
          </a:bodyPr>
          <a:lstStyle/>
          <a:p>
            <a:pPr marL="360045" indent="-360045" fontAlgn="auto">
              <a:buFont typeface="Wingdings" panose="05000000000000000000" charset="0"/>
              <a:buChar char="n"/>
            </a:pPr>
            <a:r>
              <a:rPr lang="en-US" altLang="zh-CN" sz="3200" dirty="0">
                <a:sym typeface="+mn-ea"/>
              </a:rPr>
              <a:t>Use fixed length packet length</a:t>
            </a:r>
            <a:endParaRPr lang="en-US" altLang="zh-CN" sz="3200" dirty="0">
              <a:sym typeface="+mn-ea"/>
            </a:endParaRPr>
          </a:p>
          <a:p>
            <a:pPr marL="360045" indent="-360045" fontAlgn="auto">
              <a:buFont typeface="Wingdings" panose="05000000000000000000" charset="0"/>
              <a:buChar char="n"/>
            </a:pPr>
            <a:r>
              <a:rPr lang="en-US" altLang="zh-CN" sz="3200" dirty="0"/>
              <a:t>In the dictionary server, assume</a:t>
            </a:r>
            <a:r>
              <a:rPr lang="zh-CN" altLang="en-US" sz="3200" dirty="0"/>
              <a:t>：</a:t>
            </a:r>
            <a:endParaRPr lang="zh-CN" altLang="en-US" sz="3200" dirty="0"/>
          </a:p>
          <a:p>
            <a:pPr marL="817245" lvl="1" indent="-360045" fontAlgn="auto">
              <a:buFont typeface="Wingdings" panose="05000000000000000000" charset="0"/>
              <a:buChar char="n"/>
            </a:pPr>
            <a:r>
              <a:rPr lang="en-US" altLang="zh-CN" sz="3200" dirty="0"/>
              <a:t>Request and response packets are of </a:t>
            </a:r>
            <a:r>
              <a:rPr lang="en-US" altLang="zh-CN" sz="3200" dirty="0">
                <a:solidFill>
                  <a:srgbClr val="FF0000"/>
                </a:solidFill>
              </a:rPr>
              <a:t>fixed length</a:t>
            </a:r>
            <a:r>
              <a:rPr lang="en-US" altLang="zh-CN" sz="3200" dirty="0"/>
              <a:t> </a:t>
            </a:r>
            <a:r>
              <a:rPr lang="zh-CN" altLang="en-US" sz="3200" dirty="0"/>
              <a:t>：</a:t>
            </a:r>
            <a:r>
              <a:rPr lang="en-US" altLang="zh-CN" sz="3200" dirty="0"/>
              <a:t>100 bytes</a:t>
            </a:r>
            <a:endParaRPr lang="zh-CN" altLang="en-US" sz="3200" dirty="0"/>
          </a:p>
          <a:p>
            <a:pPr marL="360045" lvl="0" indent="-360045" fontAlgn="auto">
              <a:buFont typeface="Wingdings" panose="05000000000000000000" charset="0"/>
              <a:buChar char="n"/>
            </a:pPr>
            <a:r>
              <a:rPr lang="en-US" altLang="zh-CN" sz="3200" dirty="0"/>
              <a:t>Implement a function like </a:t>
            </a:r>
            <a:r>
              <a:rPr lang="en-US" altLang="zh-CN" sz="3200" dirty="0" err="1"/>
              <a:t>readn</a:t>
            </a:r>
            <a:endParaRPr lang="zh-CN" altLang="en-US" sz="3600" b="1" dirty="0"/>
          </a:p>
          <a:p>
            <a:pPr marL="457200" indent="-457200">
              <a:buFont typeface="Arial" panose="020B0604020202090204" pitchFamily="34" charset="0"/>
              <a:buChar char="•"/>
            </a:pPr>
            <a:endParaRPr lang="zh-CN" altLang="en-US" sz="2800" dirty="0"/>
          </a:p>
          <a:p>
            <a:r>
              <a:rPr lang="en-US" altLang="zh-CN" sz="2800" b="1" dirty="0">
                <a:sym typeface="+mn-ea"/>
              </a:rPr>
              <a:t>dict_tcp_client3.py      dict_tcp_server3.py</a:t>
            </a:r>
            <a:endParaRPr lang="en-US" altLang="zh-CN" sz="2800" b="1" dirty="0"/>
          </a:p>
          <a:p>
            <a:endParaRPr lang="zh-CN" altLang="en-US" sz="28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4321" y="116540"/>
            <a:ext cx="8412479" cy="704517"/>
          </a:xfrm>
        </p:spPr>
        <p:txBody>
          <a:bodyPr/>
          <a:lstStyle/>
          <a:p>
            <a:r>
              <a:rPr lang="en-US" altLang="zh-CN" sz="2800" dirty="0"/>
              <a:t>Design</a:t>
            </a:r>
            <a:r>
              <a:rPr lang="zh-CN" altLang="en-US" sz="2800" dirty="0"/>
              <a:t> </a:t>
            </a:r>
            <a:r>
              <a:rPr lang="en-US" altLang="zh-CN" sz="2800" dirty="0"/>
              <a:t>3: length prefix</a:t>
            </a:r>
            <a:endParaRPr lang="zh-CN" altLang="en-US" sz="2800" dirty="0">
              <a:sym typeface="+mn-ea"/>
            </a:endParaRPr>
          </a:p>
        </p:txBody>
      </p:sp>
      <p:sp>
        <p:nvSpPr>
          <p:cNvPr id="4" name="矩形 3"/>
          <p:cNvSpPr/>
          <p:nvPr/>
        </p:nvSpPr>
        <p:spPr>
          <a:xfrm>
            <a:off x="611450" y="1196690"/>
            <a:ext cx="8065120" cy="4832092"/>
          </a:xfrm>
          <a:prstGeom prst="rect">
            <a:avLst/>
          </a:prstGeom>
        </p:spPr>
        <p:txBody>
          <a:bodyPr wrap="square">
            <a:spAutoFit/>
          </a:bodyPr>
          <a:lstStyle/>
          <a:p>
            <a:pPr marL="360045" indent="-360045" fontAlgn="auto">
              <a:buFont typeface="Wingdings" panose="05000000000000000000" charset="0"/>
              <a:buChar char="n"/>
            </a:pPr>
            <a:r>
              <a:rPr lang="en-US" altLang="zh-CN" sz="3200" dirty="0">
                <a:sym typeface="+mn-ea"/>
              </a:rPr>
              <a:t>Add a length prefix in front of the packet</a:t>
            </a:r>
            <a:endParaRPr lang="en-US" altLang="zh-CN" sz="3200" dirty="0">
              <a:sym typeface="+mn-ea"/>
            </a:endParaRPr>
          </a:p>
          <a:p>
            <a:pPr marL="360045" indent="-360045" fontAlgn="auto">
              <a:buFont typeface="Wingdings" panose="05000000000000000000" charset="0"/>
              <a:buChar char="n"/>
            </a:pPr>
            <a:r>
              <a:rPr lang="en-US" altLang="zh-CN" sz="3200" dirty="0"/>
              <a:t>Fixed length prefix, indicating the packet size that follows.</a:t>
            </a:r>
            <a:endParaRPr lang="zh-CN" altLang="en-US" sz="3200" dirty="0"/>
          </a:p>
          <a:p>
            <a:pPr marL="817245" lvl="1" indent="-360045" fontAlgn="auto">
              <a:buFont typeface="Wingdings" panose="05000000000000000000" charset="0"/>
              <a:buChar char="n"/>
            </a:pPr>
            <a:r>
              <a:rPr lang="en-US" altLang="zh-CN" sz="3200" dirty="0"/>
              <a:t>The prefix is in </a:t>
            </a:r>
            <a:r>
              <a:rPr lang="en-US" altLang="zh-CN" sz="3200" dirty="0">
                <a:solidFill>
                  <a:srgbClr val="FF0000"/>
                </a:solidFill>
              </a:rPr>
              <a:t>text form</a:t>
            </a:r>
            <a:r>
              <a:rPr lang="en-US" altLang="zh-CN" sz="3200" dirty="0"/>
              <a:t>. Length</a:t>
            </a:r>
            <a:r>
              <a:rPr lang="zh-CN" altLang="en-US" sz="3200" dirty="0"/>
              <a:t>？</a:t>
            </a:r>
            <a:endParaRPr lang="zh-CN" altLang="en-US" sz="3200" dirty="0"/>
          </a:p>
          <a:p>
            <a:pPr marL="817245" lvl="1" indent="-360045" fontAlgn="auto">
              <a:buFont typeface="Wingdings" panose="05000000000000000000" charset="0"/>
              <a:buChar char="n"/>
            </a:pPr>
            <a:r>
              <a:rPr lang="en-US" altLang="zh-CN" sz="3200" dirty="0">
                <a:sym typeface="+mn-ea"/>
              </a:rPr>
              <a:t>The prefix is in </a:t>
            </a:r>
            <a:r>
              <a:rPr lang="en-US" altLang="zh-CN" sz="3200" dirty="0">
                <a:solidFill>
                  <a:srgbClr val="FF0000"/>
                </a:solidFill>
                <a:sym typeface="+mn-ea"/>
              </a:rPr>
              <a:t>binary form</a:t>
            </a:r>
            <a:r>
              <a:rPr lang="en-US" altLang="zh-CN" sz="3200" dirty="0">
                <a:sym typeface="+mn-ea"/>
              </a:rPr>
              <a:t>. Endian</a:t>
            </a:r>
            <a:r>
              <a:rPr lang="zh-CN" altLang="en-US" sz="3200" dirty="0">
                <a:sym typeface="+mn-ea"/>
              </a:rPr>
              <a:t>？</a:t>
            </a:r>
            <a:endParaRPr lang="zh-CN" altLang="en-US" sz="3200" dirty="0">
              <a:sym typeface="+mn-ea"/>
            </a:endParaRPr>
          </a:p>
          <a:p>
            <a:pPr marL="1274445" lvl="2" indent="-360045" fontAlgn="auto">
              <a:buFont typeface="Wingdings" panose="05000000000000000000" charset="0"/>
              <a:buChar char="n"/>
            </a:pPr>
            <a:r>
              <a:rPr lang="en-US" altLang="zh-CN" sz="3200" dirty="0">
                <a:sym typeface="+mn-ea"/>
              </a:rPr>
              <a:t>Use struct library</a:t>
            </a:r>
            <a:endParaRPr lang="en-US" altLang="zh-CN" sz="3200" dirty="0">
              <a:sym typeface="+mn-ea"/>
            </a:endParaRPr>
          </a:p>
          <a:p>
            <a:pPr marL="1274445" lvl="2" indent="-360045" fontAlgn="auto">
              <a:buFont typeface="Wingdings" panose="05000000000000000000" charset="0"/>
              <a:buChar char="n"/>
            </a:pPr>
            <a:r>
              <a:rPr lang="en-US" altLang="zh-CN" sz="3200" dirty="0">
                <a:sym typeface="+mn-ea"/>
              </a:rPr>
              <a:t>Network byte order</a:t>
            </a:r>
            <a:endParaRPr lang="en-US" altLang="zh-CN" sz="3200" dirty="0">
              <a:sym typeface="+mn-ea"/>
            </a:endParaRPr>
          </a:p>
          <a:p>
            <a:pPr marL="1274445" lvl="2" indent="-360045" fontAlgn="auto">
              <a:buFont typeface="Wingdings" panose="05000000000000000000" charset="0"/>
              <a:buChar char="n"/>
            </a:pPr>
            <a:endParaRPr lang="zh-CN" altLang="en-US" sz="2800" dirty="0"/>
          </a:p>
          <a:p>
            <a:r>
              <a:rPr lang="en-US" altLang="zh-CN" sz="2800" b="1" dirty="0">
                <a:sym typeface="+mn-ea"/>
              </a:rPr>
              <a:t>dict_tcp_client4.py      dict_tcp_server4.py</a:t>
            </a:r>
            <a:endParaRPr lang="en-US" altLang="zh-CN" sz="2800" b="1" dirty="0">
              <a:sym typeface="+mn-ea"/>
            </a:endParaRPr>
          </a:p>
          <a:p>
            <a:r>
              <a:rPr lang="en-US" altLang="zh-CN" sz="2800" b="1" dirty="0">
                <a:sym typeface="+mn-ea"/>
              </a:rPr>
              <a:t>dict_tcp_client5.py      dict_tcp_server5.py</a:t>
            </a:r>
            <a:endParaRPr lang="zh-CN" altLang="en-US" sz="28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Bytes and Strings</a:t>
            </a:r>
            <a:endParaRPr lang="zh-CN" altLang="en-US" dirty="0"/>
          </a:p>
        </p:txBody>
      </p:sp>
      <p:sp>
        <p:nvSpPr>
          <p:cNvPr id="4" name="矩形 3"/>
          <p:cNvSpPr/>
          <p:nvPr/>
        </p:nvSpPr>
        <p:spPr>
          <a:xfrm>
            <a:off x="611450" y="1196690"/>
            <a:ext cx="8065120" cy="4093428"/>
          </a:xfrm>
          <a:prstGeom prst="rect">
            <a:avLst/>
          </a:prstGeom>
        </p:spPr>
        <p:txBody>
          <a:bodyPr wrap="square">
            <a:spAutoFit/>
          </a:bodyPr>
          <a:lstStyle/>
          <a:p>
            <a:r>
              <a:rPr lang="zh-CN" altLang="en-US" sz="2800" b="1" dirty="0">
                <a:ea typeface="微软雅黑" panose="020B0503020204020204" pitchFamily="34" charset="-122"/>
              </a:rPr>
              <a:t>（</a:t>
            </a:r>
            <a:r>
              <a:rPr lang="en-US" altLang="zh-CN" sz="2800" b="1" dirty="0">
                <a:ea typeface="微软雅黑" panose="020B0503020204020204" pitchFamily="34" charset="-122"/>
              </a:rPr>
              <a:t>1</a:t>
            </a:r>
            <a:r>
              <a:rPr lang="zh-CN" altLang="en-US" sz="2800" b="1" dirty="0">
                <a:ea typeface="微软雅黑" panose="020B0503020204020204" pitchFamily="34" charset="-122"/>
              </a:rPr>
              <a:t>）</a:t>
            </a:r>
            <a:r>
              <a:rPr lang="en-US" altLang="zh-CN" sz="2800" b="1" dirty="0">
                <a:ea typeface="微软雅黑" panose="020B0503020204020204" pitchFamily="34" charset="-122"/>
              </a:rPr>
              <a:t>Byte</a:t>
            </a:r>
            <a:endParaRPr lang="en-US" altLang="zh-CN" sz="2800" b="1" dirty="0">
              <a:ea typeface="微软雅黑" panose="020B0503020204020204" pitchFamily="34" charset="-122"/>
            </a:endParaRPr>
          </a:p>
          <a:p>
            <a:r>
              <a:rPr lang="en-US" altLang="zh-CN" sz="2800" dirty="0"/>
              <a:t>Computer memory chips and network cards both support the </a:t>
            </a:r>
            <a:r>
              <a:rPr lang="en-US" altLang="zh-CN" sz="2800" b="1" i="1" dirty="0"/>
              <a:t>byte</a:t>
            </a:r>
            <a:r>
              <a:rPr lang="en-US" altLang="zh-CN" sz="2800" i="1" dirty="0"/>
              <a:t> </a:t>
            </a:r>
            <a:r>
              <a:rPr lang="en-US" altLang="zh-CN" sz="2800" dirty="0"/>
              <a:t>as their common currency.</a:t>
            </a:r>
            <a:endParaRPr lang="en-US" altLang="zh-CN" sz="2800" dirty="0"/>
          </a:p>
          <a:p>
            <a:endParaRPr lang="en-US" altLang="zh-CN" sz="2800" dirty="0">
              <a:ea typeface="微软雅黑" panose="020B0503020204020204" pitchFamily="34" charset="-122"/>
            </a:endParaRPr>
          </a:p>
          <a:p>
            <a:r>
              <a:rPr lang="en-US" altLang="zh-CN" sz="2800" dirty="0">
                <a:ea typeface="微软雅黑" panose="020B0503020204020204" pitchFamily="34" charset="-122"/>
              </a:rPr>
              <a:t>So, now let us consider the properties of bytes.</a:t>
            </a:r>
            <a:endParaRPr lang="en-US" altLang="zh-CN" sz="2800" dirty="0">
              <a:ea typeface="微软雅黑" panose="020B0503020204020204" pitchFamily="34" charset="-122"/>
            </a:endParaRPr>
          </a:p>
          <a:p>
            <a:pPr marL="342900" indent="-342900">
              <a:buFont typeface="Arial" panose="020B0604020202090204" pitchFamily="34" charset="0"/>
              <a:buChar char="•"/>
            </a:pPr>
            <a:r>
              <a:rPr lang="en-US" altLang="zh-CN" sz="2400" b="1" dirty="0">
                <a:ea typeface="微软雅黑" panose="020B0503020204020204" pitchFamily="34" charset="-122"/>
              </a:rPr>
              <a:t>A bit </a:t>
            </a:r>
            <a:r>
              <a:rPr lang="en-US" altLang="zh-CN" sz="2400" dirty="0">
                <a:ea typeface="微软雅黑" panose="020B0503020204020204" pitchFamily="34" charset="-122"/>
              </a:rPr>
              <a:t>is the smallest unit of information. It is a digit that can be either zero or one. In electronics, a bit is often implemented as a wire whose voltage is either hot or tied to ground.</a:t>
            </a:r>
            <a:endParaRPr lang="en-US" altLang="zh-CN" sz="2400" dirty="0">
              <a:ea typeface="微软雅黑" panose="020B0503020204020204" pitchFamily="34" charset="-122"/>
            </a:endParaRPr>
          </a:p>
          <a:p>
            <a:pPr marL="342900" indent="-342900">
              <a:buFont typeface="Arial" panose="020B0604020202090204" pitchFamily="34" charset="0"/>
              <a:buChar char="•"/>
            </a:pPr>
            <a:r>
              <a:rPr lang="en-US" altLang="zh-CN" sz="2400" dirty="0">
                <a:ea typeface="微软雅黑" panose="020B0503020204020204" pitchFamily="34" charset="-122"/>
              </a:rPr>
              <a:t>Eight bits together make </a:t>
            </a:r>
            <a:r>
              <a:rPr lang="en-US" altLang="zh-CN" sz="2400" b="1" dirty="0">
                <a:ea typeface="微软雅黑" panose="020B0503020204020204" pitchFamily="34" charset="-122"/>
              </a:rPr>
              <a:t>a byte</a:t>
            </a:r>
            <a:r>
              <a:rPr lang="en-US" altLang="zh-CN" sz="2400" dirty="0">
                <a:ea typeface="微软雅黑" panose="020B0503020204020204" pitchFamily="34" charset="-122"/>
              </a:rPr>
              <a:t>.</a:t>
            </a:r>
            <a:endParaRPr lang="en-US" altLang="zh-CN" sz="2400" dirty="0">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Bytes and Strings</a:t>
            </a:r>
            <a:endParaRPr lang="zh-CN" altLang="en-US" dirty="0"/>
          </a:p>
        </p:txBody>
      </p:sp>
      <p:pic>
        <p:nvPicPr>
          <p:cNvPr id="1026" name="Picture 2" descr="https://cdn.vox-cdn.com/thumbor/5sNLw8d5SULrSoGG7PAXg4O8d9o=/0x0:1198x1600/1200x800/filters:focal%28523x653:713x843%29/cdn.vox-cdn.com/uploads/chorus_image/image/65574980/Google_Quantum_Nature_cover_art_small.0.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05975" y="1196690"/>
            <a:ext cx="4932050" cy="32880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88075" y="4716336"/>
            <a:ext cx="6984970" cy="1477328"/>
          </a:xfrm>
          <a:prstGeom prst="rect">
            <a:avLst/>
          </a:prstGeom>
          <a:noFill/>
        </p:spPr>
        <p:txBody>
          <a:bodyPr wrap="square" rtlCol="0">
            <a:spAutoFit/>
          </a:bodyPr>
          <a:lstStyle/>
          <a:p>
            <a:r>
              <a:rPr lang="en-US" dirty="0"/>
              <a:t>The researchers performed the task with a chip consisting of </a:t>
            </a:r>
            <a:r>
              <a:rPr lang="en-US" dirty="0">
                <a:solidFill>
                  <a:srgbClr val="FF0000"/>
                </a:solidFill>
              </a:rPr>
              <a:t>only 53 qubits</a:t>
            </a:r>
            <a:r>
              <a:rPr lang="en-US" dirty="0"/>
              <a:t>, the quantum version of the bits found in everyday computers. “It’s fascinating that we can do something </a:t>
            </a:r>
            <a:r>
              <a:rPr lang="en-US" dirty="0">
                <a:solidFill>
                  <a:srgbClr val="FF0000"/>
                </a:solidFill>
              </a:rPr>
              <a:t>so powerful with such a small chip</a:t>
            </a:r>
            <a:r>
              <a:rPr lang="en-US" dirty="0"/>
              <a:t>,” says quantum physicist </a:t>
            </a:r>
            <a:r>
              <a:rPr lang="en-US" dirty="0" err="1"/>
              <a:t>Mária</a:t>
            </a:r>
            <a:r>
              <a:rPr lang="en-US" dirty="0"/>
              <a:t> </a:t>
            </a:r>
            <a:r>
              <a:rPr lang="en-US" dirty="0" err="1"/>
              <a:t>Kieferová</a:t>
            </a:r>
            <a:r>
              <a:rPr lang="en-US" dirty="0"/>
              <a:t> of the University of Technology Sydney, who was not involved with the study.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Bytes and Strings</a:t>
            </a:r>
            <a:endParaRPr lang="zh-CN" altLang="en-US" dirty="0"/>
          </a:p>
        </p:txBody>
      </p:sp>
      <p:sp>
        <p:nvSpPr>
          <p:cNvPr id="4" name="矩形 3"/>
          <p:cNvSpPr/>
          <p:nvPr/>
        </p:nvSpPr>
        <p:spPr>
          <a:xfrm>
            <a:off x="611450" y="1052670"/>
            <a:ext cx="8065120" cy="5631180"/>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Character Strings</a:t>
            </a:r>
            <a:endParaRPr lang="en-US" altLang="zh-CN" sz="2000" b="1" dirty="0">
              <a:latin typeface="微软雅黑" panose="020B0503020204020204" pitchFamily="34" charset="-122"/>
              <a:ea typeface="微软雅黑" panose="020B0503020204020204" pitchFamily="34" charset="-122"/>
            </a:endParaRPr>
          </a:p>
          <a:p>
            <a:r>
              <a:rPr lang="en-US" altLang="zh-CN" sz="2000" dirty="0"/>
              <a:t>If you really do want to transmit a string of symbols over a socket, you need an encoding that assigns each symbol to a valid byte value. One of the most popular encodings is ASCII.</a:t>
            </a:r>
            <a:endParaRPr lang="en-US" altLang="zh-CN" sz="2000" dirty="0"/>
          </a:p>
          <a:p>
            <a:endParaRPr lang="en-US" altLang="zh-CN" sz="2000" dirty="0"/>
          </a:p>
          <a:p>
            <a:r>
              <a:rPr lang="en-US" altLang="zh-CN" sz="2000" dirty="0"/>
              <a:t>&gt;&gt;&gt; for i in range(32, 128, 32):</a:t>
            </a:r>
            <a:endParaRPr lang="en-US" altLang="zh-CN" sz="2000" dirty="0"/>
          </a:p>
          <a:p>
            <a:r>
              <a:rPr lang="en-US" altLang="zh-CN" sz="2000" dirty="0"/>
              <a:t>... 	print(' '.join(</a:t>
            </a:r>
            <a:r>
              <a:rPr lang="en-US" altLang="zh-CN" sz="2000" dirty="0" err="1"/>
              <a:t>chr</a:t>
            </a:r>
            <a:r>
              <a:rPr lang="en-US" altLang="zh-CN" sz="2000" dirty="0"/>
              <a:t>(j) for j in range(</a:t>
            </a:r>
            <a:r>
              <a:rPr lang="en-US" altLang="zh-CN" sz="2000" dirty="0" err="1"/>
              <a:t>i</a:t>
            </a:r>
            <a:r>
              <a:rPr lang="en-US" altLang="zh-CN" sz="2000" dirty="0"/>
              <a:t>, i+32)))</a:t>
            </a:r>
            <a:endParaRPr lang="en-US" altLang="zh-CN" sz="2000" dirty="0"/>
          </a:p>
          <a:p>
            <a:r>
              <a:rPr lang="en-US" altLang="zh-CN" sz="2000" dirty="0"/>
              <a:t>...</a:t>
            </a:r>
            <a:endParaRPr lang="en-US" altLang="zh-CN" sz="2000" dirty="0"/>
          </a:p>
          <a:p>
            <a:r>
              <a:rPr lang="en-US" altLang="zh-CN" sz="2000" dirty="0"/>
              <a:t>     ! " # $ % &amp; ' ( ) * + , - . / 0 1 2 3 4 5 6 7 8 9 : ; &lt; = &gt; ?</a:t>
            </a:r>
            <a:endParaRPr lang="en-US" altLang="zh-CN" sz="2000" dirty="0"/>
          </a:p>
          <a:p>
            <a:r>
              <a:rPr lang="pt-BR" altLang="zh-CN" sz="2000" dirty="0"/>
              <a:t>@ A B C D E F G H I J K L M N O P Q R S T U V W X Y Z [ \ ] ^ _</a:t>
            </a:r>
            <a:endParaRPr lang="pt-BR" altLang="zh-CN" sz="2000" dirty="0"/>
          </a:p>
          <a:p>
            <a:r>
              <a:rPr lang="pt-BR" altLang="zh-CN" sz="2000" dirty="0"/>
              <a:t>` a b c d e f g h i j k l m n o p q r s t u v w x y z { | } ~</a:t>
            </a:r>
            <a:endParaRPr lang="pt-BR" altLang="zh-CN" sz="2000" dirty="0"/>
          </a:p>
          <a:p>
            <a:endParaRPr lang="en-US" altLang="zh-CN" sz="1000" dirty="0"/>
          </a:p>
          <a:p>
            <a:pPr>
              <a:lnSpc>
                <a:spcPct val="150000"/>
              </a:lnSpc>
            </a:pP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Socket sending/receiving data: </a:t>
            </a:r>
            <a:endParaRPr lang="en-US" altLang="zh-CN" sz="2000" b="1" u="sng" dirty="0">
              <a:latin typeface="微软雅黑" panose="020B0503020204020204" pitchFamily="34" charset="-122"/>
              <a:ea typeface="微软雅黑" panose="020B0503020204020204" pitchFamily="34" charset="-122"/>
            </a:endParaRPr>
          </a:p>
          <a:p>
            <a:pPr>
              <a:lnSpc>
                <a:spcPct val="150000"/>
              </a:lnSpc>
            </a:pPr>
            <a:r>
              <a:rPr lang="en-US" altLang="zh-CN" sz="2000" dirty="0"/>
              <a:t>Communication strings: encoding &amp; decoding</a:t>
            </a:r>
            <a:endParaRPr lang="en-US" altLang="zh-CN" sz="2000" dirty="0"/>
          </a:p>
          <a:p>
            <a:pPr>
              <a:lnSpc>
                <a:spcPct val="150000"/>
              </a:lnSpc>
            </a:pP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4</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Encoding methods:</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en-US" altLang="zh-CN" sz="2000" dirty="0"/>
              <a:t>Single-byte encodings &amp; </a:t>
            </a:r>
            <a:r>
              <a:rPr lang="en-US" altLang="zh-CN" sz="2000" dirty="0" err="1"/>
              <a:t>multibyte</a:t>
            </a:r>
            <a:r>
              <a:rPr lang="en-US" altLang="zh-CN" sz="2000" dirty="0"/>
              <a:t> encodings</a:t>
            </a:r>
            <a:endParaRPr lang="zh-CN" alt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Bytes and Strings</a:t>
            </a:r>
            <a:endParaRPr lang="zh-CN" altLang="en-US" dirty="0"/>
          </a:p>
        </p:txBody>
      </p:sp>
      <p:sp>
        <p:nvSpPr>
          <p:cNvPr id="3" name="文本框 2"/>
          <p:cNvSpPr txBox="1"/>
          <p:nvPr/>
        </p:nvSpPr>
        <p:spPr>
          <a:xfrm>
            <a:off x="478890" y="1196690"/>
            <a:ext cx="8341700" cy="4892675"/>
          </a:xfrm>
          <a:prstGeom prst="rect">
            <a:avLst/>
          </a:prstGeom>
          <a:noFill/>
        </p:spPr>
        <p:txBody>
          <a:bodyPr wrap="square" rtlCol="0">
            <a:spAutoFit/>
          </a:bodyPr>
          <a:lstStyle/>
          <a:p>
            <a:pPr marL="457200" indent="-457200">
              <a:buFont typeface="Wingdings" panose="05000000000000000000" pitchFamily="2" charset="2"/>
              <a:buChar char="n"/>
            </a:pPr>
            <a:r>
              <a:rPr lang="en-US" altLang="zh-CN" sz="2800" dirty="0"/>
              <a:t>Binary Numbers and Network Byte Order</a:t>
            </a:r>
            <a:endParaRPr lang="en-US" altLang="zh-CN" sz="2800" dirty="0"/>
          </a:p>
          <a:p>
            <a:r>
              <a:rPr lang="en-US" altLang="zh-CN" sz="2400" dirty="0"/>
              <a:t>We describe the difference this way: some computers are “</a:t>
            </a:r>
            <a:r>
              <a:rPr lang="en-US" altLang="zh-CN" sz="2400" b="1" dirty="0">
                <a:solidFill>
                  <a:srgbClr val="FF0000"/>
                </a:solidFill>
              </a:rPr>
              <a:t>big-endian</a:t>
            </a:r>
            <a:r>
              <a:rPr lang="en-US" altLang="zh-CN" sz="2400" dirty="0"/>
              <a:t>” and put the </a:t>
            </a:r>
            <a:r>
              <a:rPr lang="en-US" altLang="zh-CN" sz="2400" i="1" dirty="0"/>
              <a:t>most </a:t>
            </a:r>
            <a:r>
              <a:rPr lang="en-US" altLang="zh-CN" sz="2400" dirty="0"/>
              <a:t>significant byte first, just like we do when writing decimal digits; other computers are “</a:t>
            </a:r>
            <a:r>
              <a:rPr lang="en-US" altLang="zh-CN" sz="2400" b="1" dirty="0">
                <a:solidFill>
                  <a:srgbClr val="FF0000"/>
                </a:solidFill>
              </a:rPr>
              <a:t>little-endian</a:t>
            </a:r>
            <a:r>
              <a:rPr lang="en-US" altLang="zh-CN" sz="2400" dirty="0"/>
              <a:t>” and put the </a:t>
            </a:r>
            <a:r>
              <a:rPr lang="en-US" altLang="zh-CN" sz="2400" i="1" dirty="0"/>
              <a:t>least </a:t>
            </a:r>
            <a:r>
              <a:rPr lang="en-US" altLang="zh-CN" sz="2400" dirty="0"/>
              <a:t>significant byte first (where </a:t>
            </a:r>
            <a:r>
              <a:rPr lang="en-US" altLang="zh-CN" sz="2400" dirty="0">
                <a:solidFill>
                  <a:srgbClr val="FF0000"/>
                </a:solidFill>
              </a:rPr>
              <a:t>“first” means “at the byte with the lower memory address</a:t>
            </a:r>
            <a:r>
              <a:rPr lang="en-US" altLang="zh-CN" sz="2400" dirty="0"/>
              <a:t>”).</a:t>
            </a:r>
            <a:endParaRPr lang="en-US" altLang="zh-CN" sz="2400" dirty="0"/>
          </a:p>
          <a:p>
            <a:pPr marL="457200" indent="-457200">
              <a:buFont typeface="Wingdings" panose="05000000000000000000" pitchFamily="2" charset="2"/>
              <a:buChar char="n"/>
            </a:pPr>
            <a:r>
              <a:rPr lang="en-US" altLang="zh-CN" sz="2400" dirty="0"/>
              <a:t>Some suggestions for using Python “</a:t>
            </a:r>
            <a:r>
              <a:rPr lang="en-US" altLang="zh-CN" sz="2400" dirty="0" err="1"/>
              <a:t>struct</a:t>
            </a:r>
            <a:r>
              <a:rPr lang="en-US" altLang="zh-CN" sz="2400" dirty="0"/>
              <a:t>” package</a:t>
            </a:r>
            <a:r>
              <a:rPr lang="zh-CN" altLang="en-US" sz="2400" dirty="0"/>
              <a:t>：</a:t>
            </a:r>
            <a:endParaRPr lang="zh-CN" altLang="en-US" sz="2400" dirty="0"/>
          </a:p>
          <a:p>
            <a:pPr marL="457200" indent="-457200">
              <a:buFont typeface="+mj-lt"/>
              <a:buAutoNum type="arabicPeriod"/>
            </a:pPr>
            <a:r>
              <a:rPr lang="en-US" altLang="zh-CN" sz="2000" dirty="0"/>
              <a:t>When using </a:t>
            </a:r>
            <a:r>
              <a:rPr lang="en-US" altLang="zh-CN" sz="2000" dirty="0" err="1"/>
              <a:t>struct</a:t>
            </a:r>
            <a:r>
              <a:rPr lang="en-US" altLang="zh-CN" sz="2000" dirty="0"/>
              <a:t>-module to generate binary data for network transmission, the receiver should use </a:t>
            </a:r>
            <a:r>
              <a:rPr lang="en-US" altLang="zh-CN" sz="2000" dirty="0" err="1"/>
              <a:t>struct</a:t>
            </a:r>
            <a:r>
              <a:rPr lang="en-US" altLang="zh-CN" sz="2000" dirty="0"/>
              <a:t>-module to decode after receiving it.</a:t>
            </a:r>
            <a:endParaRPr lang="en-US" altLang="zh-CN" sz="2000" dirty="0"/>
          </a:p>
          <a:p>
            <a:pPr marL="457200" indent="-457200">
              <a:buFont typeface="+mj-lt"/>
              <a:buAutoNum type="arabicPeriod"/>
            </a:pPr>
            <a:r>
              <a:rPr lang="en-US" altLang="zh-CN" sz="2000" dirty="0"/>
              <a:t>If you want to control the format of the data transmitted over the network, use the Prefix</a:t>
            </a:r>
            <a:r>
              <a:rPr lang="zh-CN" altLang="en-US" sz="2000" dirty="0"/>
              <a:t> </a:t>
            </a:r>
            <a:r>
              <a:rPr lang="en-US" altLang="zh-CN" sz="2000" dirty="0"/>
              <a:t>!.</a:t>
            </a:r>
            <a:endParaRPr lang="en-US" altLang="zh-CN" sz="2000" dirty="0"/>
          </a:p>
          <a:p>
            <a:pPr marL="457200" indent="-457200">
              <a:buFont typeface="+mj-lt"/>
              <a:buAutoNum type="arabicPeriod"/>
            </a:pPr>
            <a:r>
              <a:rPr lang="en-US" altLang="zh-CN" sz="2000" dirty="0"/>
              <a:t>little-endian:</a:t>
            </a:r>
            <a:r>
              <a:rPr lang="en-US" altLang="zh-CN" sz="2000" b="1" dirty="0"/>
              <a:t> </a:t>
            </a:r>
            <a:r>
              <a:rPr lang="en-US" altLang="zh-CN" sz="2000" dirty="0"/>
              <a:t>(denoted by &lt;</a:t>
            </a:r>
            <a:r>
              <a:rPr lang="zh-CN" altLang="en-US" sz="2000" dirty="0"/>
              <a:t> </a:t>
            </a:r>
            <a:r>
              <a:rPr lang="en-US" altLang="zh-CN" sz="2000" dirty="0"/>
              <a:t>)</a:t>
            </a:r>
            <a:endParaRPr lang="zh-CN" altLang="en-US" sz="2000" dirty="0"/>
          </a:p>
          <a:p>
            <a:pPr marL="457200" indent="-457200">
              <a:buFont typeface="+mj-lt"/>
              <a:buAutoNum type="arabicPeriod"/>
            </a:pPr>
            <a:r>
              <a:rPr lang="en-US" altLang="zh-CN" sz="2000" dirty="0"/>
              <a:t>Be sure to test when using </a:t>
            </a:r>
            <a:r>
              <a:rPr lang="en-US" altLang="zh-CN" sz="2000" dirty="0" err="1"/>
              <a:t>struct</a:t>
            </a:r>
            <a:r>
              <a:rPr lang="en-US" altLang="zh-CN" sz="2000" dirty="0"/>
              <a:t>-module</a:t>
            </a:r>
            <a:endParaRPr lang="en-US" altLang="zh-CN"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Bytes and Strings</a:t>
            </a:r>
            <a:endParaRPr lang="zh-CN" altLang="en-US" dirty="0"/>
          </a:p>
        </p:txBody>
      </p:sp>
      <p:sp>
        <p:nvSpPr>
          <p:cNvPr id="4" name="矩形 3"/>
          <p:cNvSpPr/>
          <p:nvPr/>
        </p:nvSpPr>
        <p:spPr>
          <a:xfrm>
            <a:off x="611450" y="1196690"/>
            <a:ext cx="8065120" cy="1138773"/>
          </a:xfrm>
          <a:prstGeom prst="rect">
            <a:avLst/>
          </a:prstGeom>
        </p:spPr>
        <p:txBody>
          <a:bodyPr wrap="square">
            <a:spAutoFit/>
          </a:bodyPr>
          <a:lstStyle/>
          <a:p>
            <a:r>
              <a:rPr lang="en-US" altLang="zh-CN" sz="2800" b="1" dirty="0">
                <a:latin typeface="微软雅黑" panose="020B0503020204020204" pitchFamily="34" charset="-122"/>
                <a:ea typeface="微软雅黑" panose="020B0503020204020204" pitchFamily="34" charset="-122"/>
              </a:rPr>
              <a:t>Bytes and strings in Python</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endParaRPr lang="en-US" altLang="zh-CN" sz="2000" b="1"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Code demo</a:t>
            </a:r>
            <a:endParaRPr lang="en-US" altLang="zh-CN"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rot="10800000">
            <a:off x="4480559" y="1702699"/>
            <a:ext cx="182880" cy="15765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73664" y="2354829"/>
            <a:ext cx="8996694" cy="748754"/>
            <a:chOff x="73664" y="2131309"/>
            <a:chExt cx="8996694" cy="748754"/>
          </a:xfrm>
        </p:grpSpPr>
        <p:cxnSp>
          <p:nvCxnSpPr>
            <p:cNvPr id="7" name="直接连接符 6"/>
            <p:cNvCxnSpPr/>
            <p:nvPr/>
          </p:nvCxnSpPr>
          <p:spPr>
            <a:xfrm>
              <a:off x="998265" y="2880063"/>
              <a:ext cx="7147471"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243363" y="2880063"/>
              <a:ext cx="2657275" cy="0"/>
            </a:xfrm>
            <a:prstGeom prst="line">
              <a:avLst/>
            </a:prstGeom>
            <a:ln w="19050">
              <a:solidFill>
                <a:srgbClr val="004BA6"/>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73664" y="2131309"/>
              <a:ext cx="8996694" cy="707886"/>
            </a:xfrm>
            <a:prstGeom prst="rect">
              <a:avLst/>
            </a:prstGeom>
          </p:spPr>
          <p:txBody>
            <a:bodyPr wrap="none" anchor="ctr">
              <a:spAutoFit/>
            </a:bodyPr>
            <a:lstStyle/>
            <a:p>
              <a:pPr algn="ctr"/>
              <a:r>
                <a:rPr lang="en-US" altLang="zh-CN" sz="4000" b="1" dirty="0">
                  <a:latin typeface="微软雅黑" panose="020B0503020204020204" pitchFamily="34" charset="-122"/>
                  <a:ea typeface="微软雅黑" panose="020B0503020204020204" pitchFamily="34" charset="-122"/>
                </a:rPr>
                <a:t>Network Data and Network Errors</a:t>
              </a:r>
              <a:endParaRPr lang="zh-CN" altLang="en-US" sz="4000" b="1" dirty="0">
                <a:latin typeface="微软雅黑" panose="020B0503020204020204" pitchFamily="34" charset="-122"/>
                <a:ea typeface="微软雅黑" panose="020B0503020204020204" pitchFamily="34" charset="-122"/>
              </a:endParaRPr>
            </a:p>
          </p:txBody>
        </p:sp>
      </p:grpSp>
      <p:sp>
        <p:nvSpPr>
          <p:cNvPr id="10" name="矩形 9"/>
          <p:cNvSpPr/>
          <p:nvPr/>
        </p:nvSpPr>
        <p:spPr>
          <a:xfrm>
            <a:off x="701180" y="3430759"/>
            <a:ext cx="7741671" cy="584775"/>
          </a:xfrm>
          <a:prstGeom prst="rect">
            <a:avLst/>
          </a:prstGeom>
        </p:spPr>
        <p:txBody>
          <a:bodyPr wrap="none" anchor="ctr">
            <a:spAutoFit/>
          </a:bodyPr>
          <a:lstStyle/>
          <a:p>
            <a:pPr algn="ctr"/>
            <a:r>
              <a:rPr lang="en-US" altLang="zh-CN" sz="3200" b="1" dirty="0">
                <a:latin typeface="微软雅黑" panose="020B0503020204020204" pitchFamily="34" charset="-122"/>
                <a:ea typeface="微软雅黑" panose="020B0503020204020204" pitchFamily="34" charset="-122"/>
              </a:rPr>
              <a:t>Supplement: Protocol design related</a:t>
            </a:r>
            <a:endParaRPr lang="zh-CN" altLang="en-US" sz="3200" b="1" dirty="0">
              <a:latin typeface="微软雅黑" panose="020B0503020204020204" pitchFamily="34" charset="-122"/>
              <a:ea typeface="微软雅黑" panose="020B0503020204020204" pitchFamily="34" charset="-122"/>
            </a:endParaRPr>
          </a:p>
        </p:txBody>
      </p:sp>
      <p:sp>
        <p:nvSpPr>
          <p:cNvPr id="11" name="矩形 3"/>
          <p:cNvSpPr/>
          <p:nvPr/>
        </p:nvSpPr>
        <p:spPr>
          <a:xfrm>
            <a:off x="3037841" y="1055300"/>
            <a:ext cx="3068320" cy="400110"/>
          </a:xfrm>
          <a:prstGeom prst="rect">
            <a:avLst/>
          </a:prstGeom>
        </p:spPr>
        <p:txBody>
          <a:bodyPr wrap="square" anchor="ctr">
            <a:spAutoFit/>
          </a:bodyPr>
          <a:lstStyle/>
          <a:p>
            <a:pPr algn="ct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Week 09-11     </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en-US" altLang="zh-CN" dirty="0">
                <a:latin typeface="Times New Roman" panose="02020603050405020304" pitchFamily="18" charset="0"/>
                <a:cs typeface="Times New Roman" panose="02020603050405020304" pitchFamily="18" charset="0"/>
              </a:rPr>
              <a:t>Framing and Quoting</a:t>
            </a:r>
            <a:endParaRPr lang="zh-CN" altLang="en-US" dirty="0"/>
          </a:p>
        </p:txBody>
      </p:sp>
      <p:sp>
        <p:nvSpPr>
          <p:cNvPr id="4" name="矩形 3"/>
          <p:cNvSpPr/>
          <p:nvPr/>
        </p:nvSpPr>
        <p:spPr>
          <a:xfrm>
            <a:off x="611450" y="1124680"/>
            <a:ext cx="8065120" cy="4791633"/>
          </a:xfrm>
          <a:prstGeom prst="rect">
            <a:avLst/>
          </a:prstGeom>
        </p:spPr>
        <p:txBody>
          <a:bodyPr wrap="square">
            <a:spAutoFit/>
          </a:bodyPr>
          <a:lstStyle/>
          <a:p>
            <a:pPr marL="342900" indent="-342900">
              <a:lnSpc>
                <a:spcPct val="120000"/>
              </a:lnSpc>
              <a:buFont typeface="Arial" panose="020B0604020202090204" pitchFamily="34" charset="0"/>
              <a:buChar char="•"/>
            </a:pPr>
            <a:r>
              <a:rPr lang="en-US" altLang="zh-CN" dirty="0">
                <a:latin typeface="微软雅黑" panose="020B0503020204020204" pitchFamily="34" charset="-122"/>
                <a:ea typeface="微软雅黑" panose="020B0503020204020204" pitchFamily="34" charset="-122"/>
              </a:rPr>
              <a:t>If a UDP datagram is used for communication, the protocol itself uses a separate, identifiable module for data transmission.</a:t>
            </a:r>
            <a:endParaRPr lang="zh-CN" altLang="en-US" dirty="0">
              <a:latin typeface="微软雅黑" panose="020B0503020204020204" pitchFamily="34" charset="-122"/>
              <a:ea typeface="微软雅黑" panose="020B0503020204020204" pitchFamily="34" charset="-122"/>
            </a:endParaRPr>
          </a:p>
          <a:p>
            <a:pPr marL="342900" indent="-342900">
              <a:lnSpc>
                <a:spcPct val="120000"/>
              </a:lnSpc>
              <a:buFont typeface="Arial" panose="020B0604020202090204" pitchFamily="34" charset="0"/>
              <a:buChar char="•"/>
            </a:pPr>
            <a:r>
              <a:rPr lang="en-US" altLang="zh-CN" dirty="0">
                <a:latin typeface="微软雅黑" panose="020B0503020204020204" pitchFamily="34" charset="-122"/>
                <a:ea typeface="微软雅黑" panose="020B0503020204020204" pitchFamily="34" charset="-122"/>
              </a:rPr>
              <a:t>If you use TCP for communication, you have to face the problem of frame closure. That is, </a:t>
            </a:r>
            <a:r>
              <a:rPr lang="en-US" altLang="zh-CN" dirty="0">
                <a:solidFill>
                  <a:srgbClr val="FF0000"/>
                </a:solidFill>
                <a:latin typeface="微软雅黑" panose="020B0503020204020204" pitchFamily="34" charset="-122"/>
                <a:ea typeface="微软雅黑" panose="020B0503020204020204" pitchFamily="34" charset="-122"/>
              </a:rPr>
              <a:t>how to split the message </a:t>
            </a:r>
            <a:r>
              <a:rPr lang="en-US" altLang="zh-CN" dirty="0">
                <a:latin typeface="微软雅黑" panose="020B0503020204020204" pitchFamily="34" charset="-122"/>
                <a:ea typeface="微软雅黑" panose="020B0503020204020204" pitchFamily="34" charset="-122"/>
              </a:rPr>
              <a:t>so that the recipient can recognize the beginning and end of the message. </a:t>
            </a:r>
            <a:r>
              <a:rPr lang="en-US" altLang="zh-CN" dirty="0" err="1">
                <a:latin typeface="微软雅黑" panose="020B0503020204020204" pitchFamily="34" charset="-122"/>
                <a:ea typeface="微软雅黑" panose="020B0503020204020204" pitchFamily="34" charset="-122"/>
              </a:rPr>
              <a:t>Recv</a:t>
            </a:r>
            <a:r>
              <a:rPr lang="en-US" altLang="zh-CN" dirty="0">
                <a:latin typeface="微软雅黑" panose="020B0503020204020204" pitchFamily="34" charset="-122"/>
                <a:ea typeface="微软雅黑" panose="020B0503020204020204" pitchFamily="34" charset="-122"/>
              </a:rPr>
              <a:t>() must be run multiple times to receive the complete packet.</a:t>
            </a:r>
            <a:endParaRPr lang="en-US" altLang="zh-CN" dirty="0">
              <a:latin typeface="微软雅黑" panose="020B0503020204020204" pitchFamily="34" charset="-122"/>
              <a:ea typeface="微软雅黑" panose="020B0503020204020204" pitchFamily="34" charset="-122"/>
            </a:endParaRPr>
          </a:p>
          <a:p>
            <a:pPr marL="342900" indent="-342900">
              <a:lnSpc>
                <a:spcPct val="120000"/>
              </a:lnSpc>
              <a:buFont typeface="Arial" panose="020B0604020202090204" pitchFamily="34" charset="0"/>
              <a:buChar char="•"/>
            </a:pPr>
            <a:endParaRPr lang="zh-CN" altLang="en-US" dirty="0">
              <a:latin typeface="微软雅黑" panose="020B0503020204020204" pitchFamily="34" charset="-122"/>
              <a:ea typeface="微软雅黑" panose="020B0503020204020204" pitchFamily="34" charset="-122"/>
            </a:endParaRPr>
          </a:p>
          <a:p>
            <a:pPr>
              <a:lnSpc>
                <a:spcPct val="120000"/>
              </a:lnSpc>
            </a:pPr>
            <a:r>
              <a:rPr lang="en-US" altLang="zh-CN" sz="2000" b="1" dirty="0">
                <a:latin typeface="微软雅黑" panose="020B0503020204020204" pitchFamily="34" charset="-122"/>
                <a:ea typeface="微软雅黑" panose="020B0503020204020204" pitchFamily="34" charset="-122"/>
              </a:rPr>
              <a:t>Pattern 1</a:t>
            </a:r>
            <a:r>
              <a:rPr lang="zh-CN" altLang="en-US" sz="20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Simply Send All Data and Then Close the Connection.</a:t>
            </a:r>
            <a:endParaRPr lang="en-US" altLang="zh-CN" sz="2000" dirty="0">
              <a:latin typeface="微软雅黑" panose="020B0503020204020204" pitchFamily="34" charset="-122"/>
              <a:ea typeface="微软雅黑" panose="020B0503020204020204" pitchFamily="34" charset="-122"/>
            </a:endParaRPr>
          </a:p>
          <a:p>
            <a:pPr>
              <a:lnSpc>
                <a:spcPct val="120000"/>
              </a:lnSpc>
            </a:pPr>
            <a:r>
              <a:rPr lang="en-US" altLang="zh-CN" sz="2000" b="1" dirty="0">
                <a:latin typeface="微软雅黑" panose="020B0503020204020204" pitchFamily="34" charset="-122"/>
                <a:ea typeface="微软雅黑" panose="020B0503020204020204" pitchFamily="34" charset="-122"/>
              </a:rPr>
              <a:t>Pattern 2</a:t>
            </a:r>
            <a:r>
              <a:rPr lang="zh-CN" altLang="en-US" sz="20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Streaming in both directions.</a:t>
            </a:r>
            <a:endParaRPr lang="en-US" altLang="zh-CN" sz="2000" dirty="0">
              <a:latin typeface="微软雅黑" panose="020B0503020204020204" pitchFamily="34" charset="-122"/>
              <a:ea typeface="微软雅黑" panose="020B0503020204020204" pitchFamily="34" charset="-122"/>
            </a:endParaRPr>
          </a:p>
          <a:p>
            <a:pPr>
              <a:lnSpc>
                <a:spcPct val="120000"/>
              </a:lnSpc>
            </a:pPr>
            <a:r>
              <a:rPr lang="en-US" altLang="zh-CN" dirty="0">
                <a:latin typeface="微软雅黑" panose="020B0503020204020204" pitchFamily="34" charset="-122"/>
                <a:ea typeface="微软雅黑" panose="020B0503020204020204" pitchFamily="34" charset="-122"/>
              </a:rPr>
              <a:t>Pattern 1 variant: Both directions send information by stream, one party sends the request data, then closes the transmission, and the other party starts sending the response. Note: This direction must be turned off after one party has finished sending. Otherwise, it is easy to deadlock.</a:t>
            </a:r>
            <a:endParaRPr lang="en-US" altLang="zh-CN"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en-US" altLang="zh-CN" dirty="0">
                <a:latin typeface="Times New Roman" panose="02020603050405020304" pitchFamily="18" charset="0"/>
                <a:cs typeface="Times New Roman" panose="02020603050405020304" pitchFamily="18" charset="0"/>
              </a:rPr>
              <a:t>Framing and Quoting</a:t>
            </a:r>
            <a:endParaRPr lang="zh-CN" altLang="en-US" dirty="0"/>
          </a:p>
        </p:txBody>
      </p:sp>
      <p:sp>
        <p:nvSpPr>
          <p:cNvPr id="4" name="矩形 3"/>
          <p:cNvSpPr/>
          <p:nvPr/>
        </p:nvSpPr>
        <p:spPr>
          <a:xfrm>
            <a:off x="611450" y="1124680"/>
            <a:ext cx="8065120" cy="5556885"/>
          </a:xfrm>
          <a:prstGeom prst="rect">
            <a:avLst/>
          </a:prstGeom>
        </p:spPr>
        <p:txBody>
          <a:bodyPr wrap="square">
            <a:spAutoFit/>
          </a:bodyPr>
          <a:lstStyle/>
          <a:p>
            <a:pPr>
              <a:lnSpc>
                <a:spcPct val="120000"/>
              </a:lnSpc>
            </a:pPr>
            <a:r>
              <a:rPr lang="en-US" altLang="zh-CN" sz="2400" b="1" dirty="0">
                <a:latin typeface="微软雅黑" panose="020B0503020204020204" pitchFamily="34" charset="-122"/>
                <a:ea typeface="微软雅黑" panose="020B0503020204020204" pitchFamily="34" charset="-122"/>
              </a:rPr>
              <a:t>Pattern 3</a:t>
            </a:r>
            <a:r>
              <a:rPr lang="zh-CN" altLang="en-US" sz="24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Use </a:t>
            </a:r>
            <a:r>
              <a:rPr lang="en-US" altLang="zh-CN" sz="2000" dirty="0">
                <a:solidFill>
                  <a:srgbClr val="FF0000"/>
                </a:solidFill>
                <a:latin typeface="微软雅黑" panose="020B0503020204020204" pitchFamily="34" charset="-122"/>
                <a:ea typeface="微软雅黑" panose="020B0503020204020204" pitchFamily="34" charset="-122"/>
              </a:rPr>
              <a:t>fixed-length</a:t>
            </a:r>
            <a:r>
              <a:rPr lang="en-US" altLang="zh-CN" sz="2000" dirty="0">
                <a:latin typeface="微软雅黑" panose="020B0503020204020204" pitchFamily="34" charset="-122"/>
                <a:ea typeface="微软雅黑" panose="020B0503020204020204" pitchFamily="34" charset="-122"/>
              </a:rPr>
              <a:t> messages</a:t>
            </a:r>
            <a:endParaRPr lang="en-US" altLang="zh-CN" sz="2000" dirty="0">
              <a:latin typeface="微软雅黑" panose="020B0503020204020204" pitchFamily="34" charset="-122"/>
              <a:ea typeface="微软雅黑" panose="020B0503020204020204" pitchFamily="34" charset="-122"/>
            </a:endParaRPr>
          </a:p>
          <a:p>
            <a:pPr>
              <a:lnSpc>
                <a:spcPct val="120000"/>
              </a:lnSpc>
            </a:pPr>
            <a:r>
              <a:rPr lang="en-US" altLang="zh-CN" sz="2400" b="1" dirty="0">
                <a:latin typeface="微软雅黑" panose="020B0503020204020204" pitchFamily="34" charset="-122"/>
                <a:ea typeface="微软雅黑" panose="020B0503020204020204" pitchFamily="34" charset="-122"/>
              </a:rPr>
              <a:t>Pattern 4</a:t>
            </a:r>
            <a:r>
              <a:rPr lang="zh-CN" altLang="en-US" sz="24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Divide message boundaries with </a:t>
            </a:r>
            <a:r>
              <a:rPr lang="en-US" altLang="zh-CN" sz="2000" dirty="0">
                <a:solidFill>
                  <a:srgbClr val="FF0000"/>
                </a:solidFill>
                <a:latin typeface="微软雅黑" panose="020B0503020204020204" pitchFamily="34" charset="-122"/>
                <a:ea typeface="微软雅黑" panose="020B0503020204020204" pitchFamily="34" charset="-122"/>
              </a:rPr>
              <a:t>special characters</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20000"/>
              </a:lnSpc>
            </a:pPr>
            <a:r>
              <a:rPr lang="en-US" altLang="zh-CN" sz="2400" b="1" dirty="0">
                <a:latin typeface="微软雅黑" panose="020B0503020204020204" pitchFamily="34" charset="-122"/>
                <a:ea typeface="微软雅黑" panose="020B0503020204020204" pitchFamily="34" charset="-122"/>
              </a:rPr>
              <a:t>Pattern 5</a:t>
            </a:r>
            <a:r>
              <a:rPr lang="zh-CN" altLang="en-US" sz="2400" b="1" dirty="0">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Prefix</a:t>
            </a:r>
            <a:r>
              <a:rPr lang="en-US" altLang="zh-CN" sz="2000" dirty="0">
                <a:latin typeface="微软雅黑" panose="020B0503020204020204" pitchFamily="34" charset="-122"/>
                <a:ea typeface="微软雅黑" panose="020B0503020204020204" pitchFamily="34" charset="-122"/>
              </a:rPr>
              <a:t> each message </a:t>
            </a:r>
            <a:r>
              <a:rPr lang="en-US" altLang="zh-CN" sz="2000" dirty="0">
                <a:solidFill>
                  <a:srgbClr val="FF0000"/>
                </a:solidFill>
                <a:latin typeface="微软雅黑" panose="020B0503020204020204" pitchFamily="34" charset="-122"/>
                <a:ea typeface="微软雅黑" panose="020B0503020204020204" pitchFamily="34" charset="-122"/>
              </a:rPr>
              <a:t>with</a:t>
            </a: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its length</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20000"/>
              </a:lnSpc>
            </a:pPr>
            <a:r>
              <a:rPr lang="en-US" altLang="zh-CN" sz="2400" b="1" dirty="0">
                <a:latin typeface="微软雅黑" panose="020B0503020204020204" pitchFamily="34" charset="-122"/>
                <a:ea typeface="微软雅黑" panose="020B0503020204020204" pitchFamily="34" charset="-122"/>
              </a:rPr>
              <a:t>Pattern 6</a:t>
            </a:r>
            <a:r>
              <a:rPr lang="zh-CN" altLang="en-US" sz="24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Pattern 4 + Pattern 5</a:t>
            </a:r>
            <a:endParaRPr lang="en-US" altLang="zh-CN" sz="2000" dirty="0">
              <a:latin typeface="微软雅黑" panose="020B0503020204020204" pitchFamily="34" charset="-122"/>
              <a:ea typeface="微软雅黑" panose="020B0503020204020204" pitchFamily="34" charset="-122"/>
            </a:endParaRPr>
          </a:p>
          <a:p>
            <a:pPr>
              <a:lnSpc>
                <a:spcPct val="120000"/>
              </a:lnSpc>
            </a:pPr>
            <a:r>
              <a:rPr lang="en-US" altLang="zh-CN" sz="2000" dirty="0">
                <a:latin typeface="微软雅黑" panose="020B0503020204020204" pitchFamily="34" charset="-122"/>
                <a:ea typeface="微软雅黑" panose="020B0503020204020204" pitchFamily="34" charset="-122"/>
              </a:rPr>
              <a:t>Pattern 4 + Pattern 5: If we want to take advantage of the simplicity and efficiency of Pattern 5, and we can't know the length of the message in advance, we can use Pattern 6. We don't just send a single message, but we will send </a:t>
            </a:r>
            <a:r>
              <a:rPr lang="en-US" altLang="zh-CN" sz="2000" b="1" dirty="0">
                <a:latin typeface="微软雅黑" panose="020B0503020204020204" pitchFamily="34" charset="-122"/>
                <a:ea typeface="微软雅黑" panose="020B0503020204020204" pitchFamily="34" charset="-122"/>
              </a:rPr>
              <a:t>multiple blocks</a:t>
            </a:r>
            <a:r>
              <a:rPr lang="en-US" altLang="zh-CN" sz="2000" dirty="0">
                <a:latin typeface="微软雅黑" panose="020B0503020204020204" pitchFamily="34" charset="-122"/>
                <a:ea typeface="微软雅黑" panose="020B0503020204020204" pitchFamily="34" charset="-122"/>
              </a:rPr>
              <a:t>, and each data block is prefixed with the data block length. When the tail is reached, the sender can send a signal agreed with the receiver in advance to inform the receiver that all data blocks have been sent. (code demo)</a:t>
            </a:r>
            <a:endParaRPr lang="en-US" altLang="zh-CN" sz="2000" dirty="0">
              <a:latin typeface="微软雅黑" panose="020B0503020204020204" pitchFamily="34" charset="-122"/>
              <a:ea typeface="微软雅黑" panose="020B0503020204020204" pitchFamily="34" charset="-122"/>
            </a:endParaRPr>
          </a:p>
          <a:p>
            <a:pPr>
              <a:lnSpc>
                <a:spcPct val="120000"/>
              </a:lnSpc>
            </a:pP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400" y="1305342"/>
            <a:ext cx="8641200" cy="4647426"/>
          </a:xfrm>
          <a:prstGeom prst="rect">
            <a:avLst/>
          </a:prstGeom>
        </p:spPr>
        <p:txBody>
          <a:bodyPr wrap="square">
            <a:spAutoFit/>
          </a:bodyPr>
          <a:lstStyle/>
          <a:p>
            <a:pPr>
              <a:lnSpc>
                <a:spcPct val="120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Pickle is Python's native standard library. It stores the contents of the Python data structure for recombining the data structure on another machine.</a:t>
            </a:r>
            <a:endParaRPr lang="en-US" altLang="zh-CN" sz="2000" dirty="0">
              <a:latin typeface="微软雅黑" panose="020B0503020204020204" pitchFamily="34" charset="-122"/>
              <a:ea typeface="微软雅黑" panose="020B0503020204020204" pitchFamily="34" charset="-122"/>
            </a:endParaRPr>
          </a:p>
          <a:p>
            <a:pPr>
              <a:lnSpc>
                <a:spcPct val="120000"/>
              </a:lnSpc>
            </a:pPr>
            <a:endParaRPr lang="en-US" altLang="zh-CN" sz="2000" dirty="0">
              <a:ea typeface="微软雅黑" panose="020B0503020204020204" pitchFamily="34" charset="-122"/>
            </a:endParaRPr>
          </a:p>
          <a:p>
            <a:r>
              <a:rPr lang="en-US" sz="2000" dirty="0">
                <a:solidFill>
                  <a:srgbClr val="FF0000"/>
                </a:solidFill>
                <a:ea typeface="微软雅黑" panose="020B0503020204020204" pitchFamily="34" charset="-122"/>
              </a:rPr>
              <a:t>&gt;&gt;&gt; import pickle </a:t>
            </a:r>
            <a:endParaRPr lang="en-US" sz="2000" dirty="0">
              <a:solidFill>
                <a:srgbClr val="FF0000"/>
              </a:solidFill>
              <a:ea typeface="微软雅黑" panose="020B0503020204020204" pitchFamily="34" charset="-122"/>
            </a:endParaRPr>
          </a:p>
          <a:p>
            <a:r>
              <a:rPr lang="en-US" sz="2000" dirty="0">
                <a:solidFill>
                  <a:srgbClr val="FF0000"/>
                </a:solidFill>
                <a:ea typeface="微软雅黑" panose="020B0503020204020204" pitchFamily="34" charset="-122"/>
              </a:rPr>
              <a:t>&gt;&gt;&gt; </a:t>
            </a:r>
            <a:r>
              <a:rPr lang="en-US" sz="2000" dirty="0" err="1">
                <a:solidFill>
                  <a:srgbClr val="FF0000"/>
                </a:solidFill>
                <a:ea typeface="微软雅黑" panose="020B0503020204020204" pitchFamily="34" charset="-122"/>
              </a:rPr>
              <a:t>pickle.dumps</a:t>
            </a:r>
            <a:r>
              <a:rPr lang="en-US" sz="2000" dirty="0">
                <a:solidFill>
                  <a:srgbClr val="FF0000"/>
                </a:solidFill>
                <a:ea typeface="微软雅黑" panose="020B0503020204020204" pitchFamily="34" charset="-122"/>
              </a:rPr>
              <a:t>([5, 6, 7]) </a:t>
            </a:r>
            <a:endParaRPr lang="en-US" sz="2000" dirty="0">
              <a:solidFill>
                <a:srgbClr val="FF0000"/>
              </a:solidFill>
              <a:ea typeface="微软雅黑" panose="020B0503020204020204" pitchFamily="34" charset="-122"/>
            </a:endParaRPr>
          </a:p>
          <a:p>
            <a:r>
              <a:rPr lang="en-US" sz="2000" dirty="0">
                <a:solidFill>
                  <a:srgbClr val="FF0000"/>
                </a:solidFill>
                <a:ea typeface="微软雅黑" panose="020B0503020204020204" pitchFamily="34" charset="-122"/>
              </a:rPr>
              <a:t>b'\x80\x03]q\x00(K\x05K\x06K\x07e.' </a:t>
            </a:r>
            <a:endParaRPr lang="en-US" sz="2000" dirty="0">
              <a:solidFill>
                <a:srgbClr val="FF0000"/>
              </a:solidFill>
              <a:ea typeface="微软雅黑" panose="020B0503020204020204" pitchFamily="34" charset="-122"/>
            </a:endParaRPr>
          </a:p>
          <a:p>
            <a:r>
              <a:rPr lang="en-US" sz="2000" dirty="0">
                <a:solidFill>
                  <a:srgbClr val="FF0000"/>
                </a:solidFill>
                <a:ea typeface="微软雅黑" panose="020B0503020204020204" pitchFamily="34" charset="-122"/>
              </a:rPr>
              <a:t>&gt;&gt;&gt; </a:t>
            </a:r>
            <a:r>
              <a:rPr lang="en-US" sz="2000" dirty="0" err="1">
                <a:solidFill>
                  <a:srgbClr val="FF0000"/>
                </a:solidFill>
                <a:ea typeface="微软雅黑" panose="020B0503020204020204" pitchFamily="34" charset="-122"/>
              </a:rPr>
              <a:t>pickle.loads</a:t>
            </a:r>
            <a:r>
              <a:rPr lang="en-US" sz="2000" dirty="0">
                <a:solidFill>
                  <a:srgbClr val="FF0000"/>
                </a:solidFill>
                <a:ea typeface="微软雅黑" panose="020B0503020204020204" pitchFamily="34" charset="-122"/>
              </a:rPr>
              <a:t>(b'\x80\x03]q\x00(K\x05K\x06K\x07e.blahblahblah') </a:t>
            </a:r>
            <a:endParaRPr lang="en-US" sz="2000" dirty="0">
              <a:solidFill>
                <a:srgbClr val="FF0000"/>
              </a:solidFill>
              <a:ea typeface="微软雅黑" panose="020B0503020204020204" pitchFamily="34" charset="-122"/>
            </a:endParaRPr>
          </a:p>
          <a:p>
            <a:r>
              <a:rPr lang="en-US" sz="2000" dirty="0">
                <a:solidFill>
                  <a:srgbClr val="FF0000"/>
                </a:solidFill>
                <a:ea typeface="微软雅黑" panose="020B0503020204020204" pitchFamily="34" charset="-122"/>
              </a:rPr>
              <a:t>[5, 6, 7]</a:t>
            </a:r>
            <a:endParaRPr lang="en-US" sz="2000" dirty="0">
              <a:solidFill>
                <a:srgbClr val="FF0000"/>
              </a:solidFill>
              <a:ea typeface="微软雅黑" panose="020B0503020204020204" pitchFamily="34" charset="-122"/>
            </a:endParaRPr>
          </a:p>
          <a:p>
            <a:endParaRPr lang="en-US" sz="2000" dirty="0">
              <a:solidFill>
                <a:srgbClr val="FF0000"/>
              </a:solidFill>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The above ends with the . character at the end of the string, which is used to mark the end of a pickle. After encountering, the loader will stop reading and return data immediately. Plus other data, it will be ignored directly.</a:t>
            </a:r>
            <a:endParaRPr lang="zh-CN" altLang="en-US" sz="2000" dirty="0">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p:txBody>
          <a:bodyPr/>
          <a:lstStyle/>
          <a:p>
            <a:r>
              <a:rPr lang="en-US" altLang="zh-CN" dirty="0">
                <a:cs typeface="Times New Roman" panose="02020603050405020304" pitchFamily="18" charset="0"/>
              </a:rPr>
              <a:t>5.3 </a:t>
            </a:r>
            <a:r>
              <a:rPr lang="en-US" altLang="zh-CN" dirty="0">
                <a:latin typeface="Times New Roman" panose="02020603050405020304" pitchFamily="18" charset="0"/>
                <a:cs typeface="Times New Roman" panose="02020603050405020304" pitchFamily="18" charset="0"/>
              </a:rPr>
              <a:t>Pickles and Self-delimiting Formats</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400" y="1305342"/>
            <a:ext cx="8641200" cy="4708981"/>
          </a:xfrm>
          <a:prstGeom prst="rect">
            <a:avLst/>
          </a:prstGeom>
        </p:spPr>
        <p:txBody>
          <a:bodyPr wrap="square">
            <a:spAutoFit/>
          </a:bodyPr>
          <a:lstStyle/>
          <a:p>
            <a:r>
              <a:rPr lang="en-US" altLang="zh-CN" sz="2000" dirty="0">
                <a:latin typeface="微软雅黑" panose="020B0503020204020204" pitchFamily="34" charset="-122"/>
                <a:ea typeface="微软雅黑" panose="020B0503020204020204" pitchFamily="34" charset="-122"/>
              </a:rPr>
              <a:t>Of course, using </a:t>
            </a:r>
            <a:r>
              <a:rPr lang="en-US" altLang="zh-CN" sz="2000" b="1" dirty="0">
                <a:latin typeface="微软雅黑" panose="020B0503020204020204" pitchFamily="34" charset="-122"/>
                <a:ea typeface="微软雅黑" panose="020B0503020204020204" pitchFamily="34" charset="-122"/>
              </a:rPr>
              <a:t>load() </a:t>
            </a:r>
            <a:r>
              <a:rPr lang="en-US" altLang="zh-CN" sz="2000" dirty="0">
                <a:latin typeface="微软雅黑" panose="020B0503020204020204" pitchFamily="34" charset="-122"/>
                <a:ea typeface="微软雅黑" panose="020B0503020204020204" pitchFamily="34" charset="-122"/>
              </a:rPr>
              <a:t>this way is not useful for network data since it does not tell you how many bytes it processed in order to reload the pickle.</a:t>
            </a:r>
            <a:endParaRPr lang="zh-CN" altLang="en-US" sz="2000" dirty="0">
              <a:latin typeface="微软雅黑" panose="020B0503020204020204" pitchFamily="34" charset="-122"/>
              <a:ea typeface="微软雅黑" panose="020B0503020204020204" pitchFamily="34" charset="-122"/>
            </a:endParaRPr>
          </a:p>
          <a:p>
            <a:endParaRPr lang="en-US" altLang="zh-CN" sz="2000" dirty="0">
              <a:solidFill>
                <a:srgbClr val="FF0000"/>
              </a:solidFill>
              <a:ea typeface="微软雅黑" panose="020B0503020204020204" pitchFamily="34" charset="-122"/>
            </a:endParaRPr>
          </a:p>
          <a:p>
            <a:r>
              <a:rPr lang="en-US" altLang="zh-CN" sz="2000" dirty="0">
                <a:solidFill>
                  <a:srgbClr val="FF0000"/>
                </a:solidFill>
                <a:ea typeface="微软雅黑" panose="020B0503020204020204" pitchFamily="34" charset="-122"/>
              </a:rPr>
              <a:t>&gt;&gt;&gt; </a:t>
            </a:r>
            <a:r>
              <a:rPr lang="en-US" sz="2000" dirty="0">
                <a:solidFill>
                  <a:srgbClr val="FF0000"/>
                </a:solidFill>
                <a:ea typeface="微软雅黑" panose="020B0503020204020204" pitchFamily="34" charset="-122"/>
              </a:rPr>
              <a:t>from </a:t>
            </a:r>
            <a:r>
              <a:rPr lang="en-US" sz="2000" dirty="0" err="1">
                <a:solidFill>
                  <a:srgbClr val="FF0000"/>
                </a:solidFill>
                <a:ea typeface="微软雅黑" panose="020B0503020204020204" pitchFamily="34" charset="-122"/>
              </a:rPr>
              <a:t>io</a:t>
            </a:r>
            <a:r>
              <a:rPr lang="en-US" sz="2000" dirty="0">
                <a:solidFill>
                  <a:srgbClr val="FF0000"/>
                </a:solidFill>
                <a:ea typeface="微软雅黑" panose="020B0503020204020204" pitchFamily="34" charset="-122"/>
              </a:rPr>
              <a:t> import </a:t>
            </a:r>
            <a:r>
              <a:rPr lang="en-US" sz="2000" dirty="0" err="1">
                <a:solidFill>
                  <a:srgbClr val="FF0000"/>
                </a:solidFill>
                <a:ea typeface="微软雅黑" panose="020B0503020204020204" pitchFamily="34" charset="-122"/>
              </a:rPr>
              <a:t>BytesIO</a:t>
            </a:r>
            <a:r>
              <a:rPr lang="en-US" sz="2000" dirty="0">
                <a:solidFill>
                  <a:srgbClr val="FF0000"/>
                </a:solidFill>
                <a:ea typeface="微软雅黑" panose="020B0503020204020204" pitchFamily="34" charset="-122"/>
              </a:rPr>
              <a:t> </a:t>
            </a:r>
            <a:endParaRPr lang="en-US" sz="2000" dirty="0">
              <a:solidFill>
                <a:srgbClr val="FF0000"/>
              </a:solidFill>
              <a:ea typeface="微软雅黑" panose="020B0503020204020204" pitchFamily="34" charset="-122"/>
            </a:endParaRPr>
          </a:p>
          <a:p>
            <a:r>
              <a:rPr lang="en-US" sz="2000" dirty="0">
                <a:solidFill>
                  <a:srgbClr val="FF0000"/>
                </a:solidFill>
                <a:ea typeface="微软雅黑" panose="020B0503020204020204" pitchFamily="34" charset="-122"/>
              </a:rPr>
              <a:t>&gt;&gt;&gt; f = </a:t>
            </a:r>
            <a:r>
              <a:rPr lang="en-US" sz="2000" dirty="0" err="1">
                <a:solidFill>
                  <a:srgbClr val="FF0000"/>
                </a:solidFill>
                <a:ea typeface="微软雅黑" panose="020B0503020204020204" pitchFamily="34" charset="-122"/>
              </a:rPr>
              <a:t>BytesIO</a:t>
            </a:r>
            <a:r>
              <a:rPr lang="en-US" sz="2000" dirty="0">
                <a:solidFill>
                  <a:srgbClr val="FF0000"/>
                </a:solidFill>
                <a:ea typeface="微软雅黑" panose="020B0503020204020204" pitchFamily="34" charset="-122"/>
              </a:rPr>
              <a:t>(b'\x80\x03]q\x00(K\x05K\x06K\x07e.blahblahblah') &gt;&gt;&gt; </a:t>
            </a:r>
            <a:r>
              <a:rPr lang="en-US" sz="2000" dirty="0" err="1">
                <a:solidFill>
                  <a:srgbClr val="FF0000"/>
                </a:solidFill>
                <a:ea typeface="微软雅黑" panose="020B0503020204020204" pitchFamily="34" charset="-122"/>
              </a:rPr>
              <a:t>pickle.load</a:t>
            </a:r>
            <a:r>
              <a:rPr lang="en-US" sz="2000" dirty="0">
                <a:solidFill>
                  <a:srgbClr val="FF0000"/>
                </a:solidFill>
                <a:ea typeface="微软雅黑" panose="020B0503020204020204" pitchFamily="34" charset="-122"/>
              </a:rPr>
              <a:t>(f) </a:t>
            </a:r>
            <a:endParaRPr lang="en-US" sz="2000" dirty="0">
              <a:solidFill>
                <a:srgbClr val="FF0000"/>
              </a:solidFill>
              <a:ea typeface="微软雅黑" panose="020B0503020204020204" pitchFamily="34" charset="-122"/>
            </a:endParaRPr>
          </a:p>
          <a:p>
            <a:r>
              <a:rPr lang="en-US" sz="2000" dirty="0">
                <a:solidFill>
                  <a:srgbClr val="FF0000"/>
                </a:solidFill>
                <a:ea typeface="微软雅黑" panose="020B0503020204020204" pitchFamily="34" charset="-122"/>
              </a:rPr>
              <a:t>[5, 6, 7] </a:t>
            </a:r>
            <a:endParaRPr lang="en-US" sz="2000" dirty="0">
              <a:solidFill>
                <a:srgbClr val="FF0000"/>
              </a:solidFill>
              <a:ea typeface="微软雅黑" panose="020B0503020204020204" pitchFamily="34" charset="-122"/>
            </a:endParaRPr>
          </a:p>
          <a:p>
            <a:r>
              <a:rPr lang="en-US" sz="2000" dirty="0">
                <a:solidFill>
                  <a:srgbClr val="FF0000"/>
                </a:solidFill>
                <a:ea typeface="微软雅黑" panose="020B0503020204020204" pitchFamily="34" charset="-122"/>
              </a:rPr>
              <a:t>&gt;&gt;&gt; </a:t>
            </a:r>
            <a:r>
              <a:rPr lang="en-US" sz="2000" dirty="0" err="1">
                <a:solidFill>
                  <a:srgbClr val="FF0000"/>
                </a:solidFill>
                <a:ea typeface="微软雅黑" panose="020B0503020204020204" pitchFamily="34" charset="-122"/>
              </a:rPr>
              <a:t>f.tell</a:t>
            </a:r>
            <a:r>
              <a:rPr lang="en-US" sz="2000" dirty="0">
                <a:solidFill>
                  <a:srgbClr val="FF0000"/>
                </a:solidFill>
                <a:ea typeface="微软雅黑" panose="020B0503020204020204" pitchFamily="34" charset="-122"/>
              </a:rPr>
              <a:t>() </a:t>
            </a:r>
            <a:endParaRPr lang="en-US" sz="2000" dirty="0">
              <a:solidFill>
                <a:srgbClr val="FF0000"/>
              </a:solidFill>
              <a:ea typeface="微软雅黑" panose="020B0503020204020204" pitchFamily="34" charset="-122"/>
            </a:endParaRPr>
          </a:p>
          <a:p>
            <a:r>
              <a:rPr lang="en-US" sz="2000" dirty="0">
                <a:solidFill>
                  <a:srgbClr val="FF0000"/>
                </a:solidFill>
                <a:ea typeface="微软雅黑" panose="020B0503020204020204" pitchFamily="34" charset="-122"/>
              </a:rPr>
              <a:t>14 </a:t>
            </a:r>
            <a:endParaRPr lang="en-US" sz="2000" dirty="0">
              <a:solidFill>
                <a:srgbClr val="FF0000"/>
              </a:solidFill>
              <a:ea typeface="微软雅黑" panose="020B0503020204020204" pitchFamily="34" charset="-122"/>
            </a:endParaRPr>
          </a:p>
          <a:p>
            <a:r>
              <a:rPr lang="en-US" sz="2000" dirty="0">
                <a:solidFill>
                  <a:srgbClr val="FF0000"/>
                </a:solidFill>
                <a:ea typeface="微软雅黑" panose="020B0503020204020204" pitchFamily="34" charset="-122"/>
              </a:rPr>
              <a:t>&gt;&gt;&gt; </a:t>
            </a:r>
            <a:r>
              <a:rPr lang="en-US" sz="2000" dirty="0" err="1">
                <a:solidFill>
                  <a:srgbClr val="FF0000"/>
                </a:solidFill>
                <a:ea typeface="微软雅黑" panose="020B0503020204020204" pitchFamily="34" charset="-122"/>
              </a:rPr>
              <a:t>f.read</a:t>
            </a:r>
            <a:r>
              <a:rPr lang="en-US" sz="2000" dirty="0">
                <a:solidFill>
                  <a:srgbClr val="FF0000"/>
                </a:solidFill>
                <a:ea typeface="微软雅黑" panose="020B0503020204020204" pitchFamily="34" charset="-122"/>
              </a:rPr>
              <a:t>() </a:t>
            </a:r>
            <a:endParaRPr lang="en-US" sz="2000" dirty="0">
              <a:solidFill>
                <a:srgbClr val="FF0000"/>
              </a:solidFill>
              <a:ea typeface="微软雅黑" panose="020B0503020204020204" pitchFamily="34" charset="-122"/>
            </a:endParaRPr>
          </a:p>
          <a:p>
            <a:r>
              <a:rPr lang="en-US" sz="2000" dirty="0" err="1">
                <a:solidFill>
                  <a:srgbClr val="FF0000"/>
                </a:solidFill>
                <a:ea typeface="微软雅黑" panose="020B0503020204020204" pitchFamily="34" charset="-122"/>
              </a:rPr>
              <a:t>b'blahblahblah</a:t>
            </a:r>
            <a:r>
              <a:rPr lang="en-US" sz="2000" dirty="0">
                <a:solidFill>
                  <a:srgbClr val="FF0000"/>
                </a:solidFill>
                <a:ea typeface="微软雅黑" panose="020B0503020204020204" pitchFamily="34" charset="-122"/>
              </a:rPr>
              <a:t>’ </a:t>
            </a:r>
            <a:endParaRPr lang="en-US" sz="2000" dirty="0">
              <a:solidFill>
                <a:srgbClr val="FF0000"/>
              </a:solidFill>
              <a:ea typeface="微软雅黑" panose="020B0503020204020204" pitchFamily="34" charset="-122"/>
            </a:endParaRPr>
          </a:p>
          <a:p>
            <a:endParaRPr lang="en-US"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There is another way to create a protocol. The only content of the protocol is to send pickles in two Python programs.</a:t>
            </a:r>
            <a:endParaRPr lang="en-US" sz="2000" dirty="0">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p:txBody>
          <a:bodyPr/>
          <a:lstStyle/>
          <a:p>
            <a:r>
              <a:rPr lang="en-US" altLang="zh-CN" dirty="0">
                <a:cs typeface="Times New Roman" panose="02020603050405020304" pitchFamily="18" charset="0"/>
              </a:rPr>
              <a:t>5.3 </a:t>
            </a:r>
            <a:r>
              <a:rPr lang="en-US" altLang="zh-CN" dirty="0">
                <a:latin typeface="Times New Roman" panose="02020603050405020304" pitchFamily="18" charset="0"/>
                <a:cs typeface="Times New Roman" panose="02020603050405020304" pitchFamily="18" charset="0"/>
              </a:rPr>
              <a:t>Pickles and Self-delimiting Formats</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cs typeface="Times New Roman" panose="02020603050405020304" pitchFamily="18" charset="0"/>
              </a:rPr>
              <a:t>5.3 </a:t>
            </a:r>
            <a:r>
              <a:rPr lang="en-US" altLang="zh-CN" dirty="0">
                <a:latin typeface="Times New Roman" panose="02020603050405020304" pitchFamily="18" charset="0"/>
                <a:cs typeface="Times New Roman" panose="02020603050405020304" pitchFamily="18" charset="0"/>
              </a:rPr>
              <a:t>Pickles and Self-delimiting Formats</a:t>
            </a:r>
            <a:endParaRPr lang="zh-CN" altLang="en-US" dirty="0"/>
          </a:p>
        </p:txBody>
      </p:sp>
      <p:pic>
        <p:nvPicPr>
          <p:cNvPr id="2" name="Picture 1"/>
          <p:cNvPicPr>
            <a:picLocks noChangeAspect="1"/>
          </p:cNvPicPr>
          <p:nvPr/>
        </p:nvPicPr>
        <p:blipFill>
          <a:blip r:embed="rId1"/>
          <a:stretch>
            <a:fillRect/>
          </a:stretch>
        </p:blipFill>
        <p:spPr>
          <a:xfrm>
            <a:off x="611450" y="1124680"/>
            <a:ext cx="3784600" cy="5194300"/>
          </a:xfrm>
          <a:prstGeom prst="rect">
            <a:avLst/>
          </a:prstGeom>
        </p:spPr>
      </p:pic>
      <p:sp>
        <p:nvSpPr>
          <p:cNvPr id="5" name="TextBox 4"/>
          <p:cNvSpPr txBox="1"/>
          <p:nvPr/>
        </p:nvSpPr>
        <p:spPr>
          <a:xfrm>
            <a:off x="4480560" y="3059668"/>
            <a:ext cx="4172361" cy="369332"/>
          </a:xfrm>
          <a:prstGeom prst="rect">
            <a:avLst/>
          </a:prstGeom>
          <a:noFill/>
        </p:spPr>
        <p:txBody>
          <a:bodyPr wrap="none" rtlCol="0">
            <a:spAutoFit/>
          </a:bodyPr>
          <a:lstStyle/>
          <a:p>
            <a:r>
              <a:rPr lang="en-US" dirty="0"/>
              <a:t>Use 'pickle' to store data in deep learning.</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  </a:t>
            </a:r>
            <a:r>
              <a:rPr lang="en-US" altLang="zh-CN" dirty="0">
                <a:latin typeface="Times New Roman" panose="02020603050405020304" pitchFamily="18" charset="0"/>
                <a:cs typeface="Times New Roman" panose="02020603050405020304" pitchFamily="18" charset="0"/>
              </a:rPr>
              <a:t>XML and JSON</a:t>
            </a:r>
            <a:endParaRPr lang="zh-CN" altLang="en-US" dirty="0"/>
          </a:p>
        </p:txBody>
      </p:sp>
      <p:sp>
        <p:nvSpPr>
          <p:cNvPr id="3" name="TextBox 2"/>
          <p:cNvSpPr txBox="1"/>
          <p:nvPr/>
        </p:nvSpPr>
        <p:spPr>
          <a:xfrm>
            <a:off x="156469" y="965077"/>
            <a:ext cx="8713210" cy="5625707"/>
          </a:xfrm>
          <a:prstGeom prst="rect">
            <a:avLst/>
          </a:prstGeom>
          <a:noFill/>
        </p:spPr>
        <p:txBody>
          <a:bodyPr wrap="square" rtlCol="0">
            <a:spAutoFit/>
          </a:bodyPr>
          <a:lstStyle/>
          <a:p>
            <a:pPr marL="342900" indent="-342900">
              <a:lnSpc>
                <a:spcPct val="120000"/>
              </a:lnSpc>
              <a:spcAft>
                <a:spcPts val="600"/>
              </a:spcAft>
              <a:buFont typeface="Arial" panose="020B0604020202090204" pitchFamily="34" charset="0"/>
              <a:buChar char="•"/>
            </a:pPr>
            <a:r>
              <a:rPr lang="en-US" altLang="zh-CN" dirty="0">
                <a:latin typeface="微软雅黑" panose="020B0503020204020204" pitchFamily="34" charset="-122"/>
                <a:ea typeface="微软雅黑" panose="020B0503020204020204" pitchFamily="34" charset="-122"/>
              </a:rPr>
              <a:t>If you want to design a protocol that supports other programming languages, or just want to use a common standard, then you can use JSON and XML data.</a:t>
            </a:r>
            <a:endParaRPr lang="en-US" altLang="zh-CN" dirty="0">
              <a:latin typeface="微软雅黑" panose="020B0503020204020204" pitchFamily="34" charset="-122"/>
              <a:ea typeface="微软雅黑" panose="020B0503020204020204" pitchFamily="34" charset="-122"/>
            </a:endParaRPr>
          </a:p>
          <a:p>
            <a:pPr>
              <a:lnSpc>
                <a:spcPct val="120000"/>
              </a:lnSpc>
              <a:spcAft>
                <a:spcPts val="600"/>
              </a:spcAft>
            </a:pPr>
            <a:r>
              <a:rPr lang="en-US" altLang="zh-CN" dirty="0">
                <a:latin typeface="微软雅黑" panose="020B0503020204020204" pitchFamily="34" charset="-122"/>
                <a:ea typeface="微软雅黑" panose="020B0503020204020204" pitchFamily="34" charset="-122"/>
              </a:rPr>
              <a:t>Both types of data </a:t>
            </a:r>
            <a:r>
              <a:rPr lang="en-US" altLang="zh-CN" dirty="0">
                <a:solidFill>
                  <a:srgbClr val="FF0000"/>
                </a:solidFill>
                <a:latin typeface="微软雅黑" panose="020B0503020204020204" pitchFamily="34" charset="-122"/>
                <a:ea typeface="微软雅黑" panose="020B0503020204020204" pitchFamily="34" charset="-122"/>
              </a:rPr>
              <a:t>do not support frame closure</a:t>
            </a:r>
            <a:r>
              <a:rPr lang="en-US" altLang="zh-CN" dirty="0">
                <a:latin typeface="微软雅黑" panose="020B0503020204020204" pitchFamily="34" charset="-122"/>
                <a:ea typeface="微软雅黑" panose="020B0503020204020204" pitchFamily="34" charset="-122"/>
              </a:rPr>
              <a:t>. Therefore, before processing network data, you must use some method to extract the complete text string. </a:t>
            </a:r>
            <a:endParaRPr lang="zh-CN" altLang="en-US" dirty="0">
              <a:latin typeface="微软雅黑" panose="020B0503020204020204" pitchFamily="34" charset="-122"/>
              <a:ea typeface="微软雅黑" panose="020B0503020204020204" pitchFamily="34" charset="-122"/>
            </a:endParaRPr>
          </a:p>
          <a:p>
            <a:pPr marL="342900" indent="-342900">
              <a:lnSpc>
                <a:spcPct val="120000"/>
              </a:lnSpc>
              <a:spcAft>
                <a:spcPts val="600"/>
              </a:spcAft>
              <a:buFont typeface="Arial" panose="020B0604020202090204" pitchFamily="34" charset="0"/>
              <a:buChar char="•"/>
            </a:pPr>
            <a:r>
              <a:rPr lang="en-US" altLang="zh-CN" sz="2000" b="1" dirty="0">
                <a:solidFill>
                  <a:srgbClr val="FF0000"/>
                </a:solidFill>
                <a:latin typeface="微软雅黑" panose="020B0503020204020204" pitchFamily="34" charset="-122"/>
                <a:ea typeface="微软雅黑" panose="020B0503020204020204" pitchFamily="34" charset="-122"/>
              </a:rPr>
              <a:t>JSON</a:t>
            </a:r>
            <a:r>
              <a:rPr lang="en-US" altLang="zh-CN" sz="2000" b="1" dirty="0">
                <a:latin typeface="微软雅黑" panose="020B0503020204020204" pitchFamily="34" charset="-122"/>
                <a:ea typeface="微软雅黑" panose="020B0503020204020204" pitchFamily="34" charset="-122"/>
              </a:rPr>
              <a:t> is </a:t>
            </a:r>
            <a:r>
              <a:rPr lang="en-US" altLang="zh-CN" sz="2000" b="1" dirty="0">
                <a:solidFill>
                  <a:srgbClr val="FF0000"/>
                </a:solidFill>
                <a:latin typeface="微软雅黑" panose="020B0503020204020204" pitchFamily="34" charset="-122"/>
                <a:ea typeface="微软雅黑" panose="020B0503020204020204" pitchFamily="34" charset="-122"/>
              </a:rPr>
              <a:t>one of the best choices</a:t>
            </a:r>
            <a:r>
              <a:rPr lang="en-US" altLang="zh-CN" sz="2000" b="1" dirty="0">
                <a:latin typeface="微软雅黑" panose="020B0503020204020204" pitchFamily="34" charset="-122"/>
                <a:ea typeface="微软雅黑" panose="020B0503020204020204" pitchFamily="34" charset="-122"/>
              </a:rPr>
              <a:t> for sending data between two different programming languages.</a:t>
            </a:r>
            <a:endParaRPr lang="en-US" altLang="zh-CN" sz="2000" dirty="0">
              <a:latin typeface="微软雅黑" panose="020B0503020204020204" pitchFamily="34" charset="-122"/>
              <a:ea typeface="微软雅黑" panose="020B0503020204020204" pitchFamily="34" charset="-122"/>
            </a:endParaRPr>
          </a:p>
          <a:p>
            <a:pPr>
              <a:lnSpc>
                <a:spcPct val="120000"/>
              </a:lnSpc>
              <a:spcAft>
                <a:spcPts val="600"/>
              </a:spcAft>
            </a:pPr>
            <a:r>
              <a:rPr lang="en-US" altLang="zh-CN" sz="1600" dirty="0">
                <a:latin typeface="微软雅黑" panose="020B0503020204020204" pitchFamily="34" charset="-122"/>
                <a:ea typeface="微软雅黑" panose="020B0503020204020204" pitchFamily="34" charset="-122"/>
              </a:rPr>
              <a:t>The Python 2.6 standard library provides support for JSON and is packaged in the json module. JSON is represented by a string. And JSON doesn't just support Unicode characters in strings. If you tell Python's json module that you don't need to limit the output characters to the ASCII character table, you can even include the literal value of Unicode characters in the data.</a:t>
            </a:r>
            <a:endParaRPr lang="zh-CN" altLang="en-US" sz="1600" dirty="0">
              <a:latin typeface="微软雅黑" panose="020B0503020204020204" pitchFamily="34" charset="-122"/>
              <a:ea typeface="微软雅黑" panose="020B0503020204020204" pitchFamily="34" charset="-122"/>
            </a:endParaRPr>
          </a:p>
          <a:p>
            <a:pPr marL="342900" indent="-342900">
              <a:lnSpc>
                <a:spcPct val="120000"/>
              </a:lnSpc>
              <a:spcAft>
                <a:spcPts val="600"/>
              </a:spcAft>
              <a:buFont typeface="Arial" panose="020B0604020202090204" pitchFamily="34" charset="0"/>
              <a:buChar char="•"/>
            </a:pPr>
            <a:r>
              <a:rPr lang="en-US" altLang="zh-CN" sz="1600" dirty="0">
                <a:latin typeface="微软雅黑" panose="020B0503020204020204" pitchFamily="34" charset="-122"/>
                <a:ea typeface="微软雅黑" panose="020B0503020204020204" pitchFamily="34" charset="-122"/>
              </a:rPr>
              <a:t>import json</a:t>
            </a:r>
            <a:endParaRPr lang="en-US" altLang="zh-CN" sz="1600" dirty="0">
              <a:latin typeface="微软雅黑" panose="020B0503020204020204" pitchFamily="34" charset="-122"/>
              <a:ea typeface="微软雅黑" panose="020B0503020204020204" pitchFamily="34" charset="-122"/>
            </a:endParaRPr>
          </a:p>
          <a:p>
            <a:pPr marL="342900" indent="-342900">
              <a:lnSpc>
                <a:spcPct val="120000"/>
              </a:lnSpc>
              <a:spcAft>
                <a:spcPts val="600"/>
              </a:spcAft>
              <a:buFont typeface="Arial" panose="020B0604020202090204" pitchFamily="34" charset="0"/>
              <a:buChar char="•"/>
            </a:pPr>
            <a:r>
              <a:rPr lang="en-US" altLang="zh-CN" sz="1600" dirty="0">
                <a:latin typeface="微软雅黑" panose="020B0503020204020204" pitchFamily="34" charset="-122"/>
                <a:ea typeface="微软雅黑" panose="020B0503020204020204" pitchFamily="34" charset="-122"/>
              </a:rPr>
              <a:t>json.dump(s)</a:t>
            </a:r>
            <a:endParaRPr lang="en-US" altLang="zh-CN" sz="1600" dirty="0">
              <a:latin typeface="微软雅黑" panose="020B0503020204020204" pitchFamily="34" charset="-122"/>
              <a:ea typeface="微软雅黑" panose="020B0503020204020204" pitchFamily="34" charset="-122"/>
            </a:endParaRPr>
          </a:p>
          <a:p>
            <a:pPr marL="342900" indent="-342900">
              <a:lnSpc>
                <a:spcPct val="120000"/>
              </a:lnSpc>
              <a:spcAft>
                <a:spcPts val="600"/>
              </a:spcAft>
              <a:buFont typeface="Arial" panose="020B0604020202090204" pitchFamily="34" charset="0"/>
              <a:buChar char="•"/>
            </a:pPr>
            <a:r>
              <a:rPr lang="en-US" altLang="zh-CN" sz="1600" dirty="0">
                <a:latin typeface="微软雅黑" panose="020B0503020204020204" pitchFamily="34" charset="-122"/>
                <a:ea typeface="微软雅黑" panose="020B0503020204020204" pitchFamily="34" charset="-122"/>
              </a:rPr>
              <a:t>json.load(s)</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  </a:t>
            </a:r>
            <a:r>
              <a:rPr lang="en-US" altLang="zh-CN" dirty="0">
                <a:latin typeface="Times New Roman" panose="02020603050405020304" pitchFamily="18" charset="0"/>
                <a:cs typeface="Times New Roman" panose="02020603050405020304" pitchFamily="18" charset="0"/>
              </a:rPr>
              <a:t>XML and JSON</a:t>
            </a:r>
            <a:endParaRPr lang="zh-CN" altLang="en-US" dirty="0"/>
          </a:p>
        </p:txBody>
      </p:sp>
      <p:sp>
        <p:nvSpPr>
          <p:cNvPr id="3" name="TextBox 2"/>
          <p:cNvSpPr txBox="1"/>
          <p:nvPr/>
        </p:nvSpPr>
        <p:spPr>
          <a:xfrm>
            <a:off x="251400" y="1196690"/>
            <a:ext cx="8713210" cy="7475316"/>
          </a:xfrm>
          <a:prstGeom prst="rect">
            <a:avLst/>
          </a:prstGeom>
          <a:noFill/>
        </p:spPr>
        <p:txBody>
          <a:bodyPr wrap="square" rtlCol="0">
            <a:spAutoFit/>
          </a:bodyPr>
          <a:lstStyle/>
          <a:p>
            <a:pPr marL="342900" indent="-342900">
              <a:lnSpc>
                <a:spcPct val="120000"/>
              </a:lnSpc>
              <a:spcAft>
                <a:spcPts val="600"/>
              </a:spcAft>
              <a:buFont typeface="Arial" panose="020B0604020202090204" pitchFamily="34" charset="0"/>
              <a:buChar char="•"/>
            </a:pPr>
            <a:r>
              <a:rPr lang="en-US" altLang="zh-CN" sz="2400" b="1" dirty="0">
                <a:latin typeface="微软雅黑" panose="020B0503020204020204" pitchFamily="34" charset="-122"/>
                <a:ea typeface="微软雅黑" panose="020B0503020204020204" pitchFamily="34" charset="-122"/>
              </a:rPr>
              <a:t>For documents, the XML format is more practical.</a:t>
            </a:r>
            <a:endParaRPr lang="en-US" altLang="zh-CN" sz="2400" dirty="0">
              <a:latin typeface="微软雅黑" panose="020B0503020204020204" pitchFamily="34" charset="-122"/>
              <a:ea typeface="微软雅黑" panose="020B0503020204020204" pitchFamily="34" charset="-122"/>
            </a:endParaRPr>
          </a:p>
          <a:p>
            <a:pPr>
              <a:lnSpc>
                <a:spcPct val="120000"/>
              </a:lnSpc>
              <a:spcAft>
                <a:spcPts val="600"/>
              </a:spcAft>
            </a:pPr>
            <a:r>
              <a:rPr lang="en-US" altLang="zh-CN" sz="2000" dirty="0">
                <a:latin typeface="微软雅黑" panose="020B0503020204020204" pitchFamily="34" charset="-122"/>
                <a:ea typeface="微软雅黑" panose="020B0503020204020204" pitchFamily="34" charset="-122"/>
              </a:rPr>
              <a:t>The reason is that its basic structure is to encapsulate the string as an element contained in angle brackets and label them. And don't just limit XML to the HTTP protocol.</a:t>
            </a:r>
            <a:endParaRPr lang="zh-CN" altLang="en-US" sz="2000" dirty="0">
              <a:latin typeface="微软雅黑" panose="020B0503020204020204" pitchFamily="34" charset="-122"/>
              <a:ea typeface="微软雅黑" panose="020B0503020204020204" pitchFamily="34" charset="-122"/>
            </a:endParaRPr>
          </a:p>
          <a:p>
            <a:pPr marL="342900" indent="-342900">
              <a:lnSpc>
                <a:spcPct val="120000"/>
              </a:lnSpc>
              <a:spcAft>
                <a:spcPts val="600"/>
              </a:spcAft>
              <a:buFont typeface="Arial" panose="020B0604020202090204" pitchFamily="34" charset="0"/>
              <a:buChar char="•"/>
            </a:pPr>
            <a:r>
              <a:rPr lang="en-US" altLang="zh-CN" sz="2000" dirty="0">
                <a:latin typeface="微软雅黑" panose="020B0503020204020204" pitchFamily="34" charset="-122"/>
                <a:ea typeface="微软雅黑" panose="020B0503020204020204" pitchFamily="34" charset="-122"/>
              </a:rPr>
              <a:t>Common XML programming interfaces are DOM and SAX. These two interfaces handle XML files differently. Of course, the use cases are different.</a:t>
            </a:r>
            <a:endParaRPr lang="zh-CN" altLang="en-US" sz="2000" dirty="0">
              <a:latin typeface="微软雅黑" panose="020B0503020204020204" pitchFamily="34" charset="-122"/>
              <a:ea typeface="微软雅黑" panose="020B0503020204020204" pitchFamily="34" charset="-122"/>
            </a:endParaRPr>
          </a:p>
          <a:p>
            <a:pPr marL="800100" lvl="1" indent="-342900">
              <a:lnSpc>
                <a:spcPct val="120000"/>
              </a:lnSpc>
              <a:spcAft>
                <a:spcPts val="600"/>
              </a:spcAft>
              <a:buFont typeface="Arial" panose="020B0604020202090204" pitchFamily="34" charset="0"/>
              <a:buChar char="•"/>
            </a:pPr>
            <a:r>
              <a:rPr lang="zh-CN" altLang="en-US" sz="2000" dirty="0">
                <a:latin typeface="微软雅黑" panose="020B0503020204020204" pitchFamily="34" charset="-122"/>
                <a:ea typeface="微软雅黑" panose="020B0503020204020204" pitchFamily="34" charset="-122"/>
              </a:rPr>
              <a:t>SAX (simple API for XML )：</a:t>
            </a:r>
            <a:r>
              <a:rPr lang="en-US" altLang="zh-CN" sz="2000" dirty="0">
                <a:latin typeface="微软雅黑" panose="020B0503020204020204" pitchFamily="34" charset="-122"/>
                <a:ea typeface="微软雅黑" panose="020B0503020204020204" pitchFamily="34" charset="-122"/>
              </a:rPr>
              <a:t> The Python standard library contains the SAX parser, which uses an event-driven model to process XML files by triggering individual events and parsing user-defined callback functions during parsing XML.</a:t>
            </a:r>
            <a:endParaRPr lang="zh-CN" altLang="en-US" sz="2000" dirty="0">
              <a:latin typeface="微软雅黑" panose="020B0503020204020204" pitchFamily="34" charset="-122"/>
              <a:ea typeface="微软雅黑" panose="020B0503020204020204" pitchFamily="34" charset="-122"/>
            </a:endParaRPr>
          </a:p>
          <a:p>
            <a:pPr marL="800100" lvl="1" indent="-342900">
              <a:lnSpc>
                <a:spcPct val="120000"/>
              </a:lnSpc>
              <a:spcAft>
                <a:spcPts val="600"/>
              </a:spcAft>
              <a:buFont typeface="Arial" panose="020B0604020202090204" pitchFamily="34" charset="0"/>
              <a:buChar char="•"/>
            </a:pPr>
            <a:r>
              <a:rPr lang="zh-CN" altLang="en-US" sz="2000" dirty="0">
                <a:latin typeface="微软雅黑" panose="020B0503020204020204" pitchFamily="34" charset="-122"/>
                <a:ea typeface="微软雅黑" panose="020B0503020204020204" pitchFamily="34" charset="-122"/>
              </a:rPr>
              <a:t>DOM(Document Object Model)：</a:t>
            </a:r>
            <a:r>
              <a:rPr lang="en-US" altLang="zh-CN" sz="2000" dirty="0">
                <a:latin typeface="微软雅黑" panose="020B0503020204020204" pitchFamily="34" charset="-122"/>
                <a:ea typeface="微软雅黑" panose="020B0503020204020204" pitchFamily="34" charset="-122"/>
              </a:rPr>
              <a:t> Parse XML data into a tree in memory and manipulate XML through operations on the tree.</a:t>
            </a:r>
            <a:endParaRPr lang="zh-CN" altLang="en-US" sz="2000" dirty="0">
              <a:latin typeface="微软雅黑" panose="020B0503020204020204" pitchFamily="34" charset="-122"/>
              <a:ea typeface="微软雅黑" panose="020B0503020204020204" pitchFamily="34" charset="-122"/>
            </a:endParaRPr>
          </a:p>
          <a:p>
            <a:pPr marL="342900" indent="-342900">
              <a:lnSpc>
                <a:spcPct val="120000"/>
              </a:lnSpc>
              <a:spcAft>
                <a:spcPts val="600"/>
              </a:spcAft>
              <a:buFont typeface="Arial" panose="020B0604020202090204" pitchFamily="34" charset="0"/>
              <a:buChar char="•"/>
            </a:pPr>
            <a:endParaRPr lang="zh-CN" altLang="en-US" sz="2000" dirty="0">
              <a:latin typeface="微软雅黑" panose="020B0503020204020204" pitchFamily="34" charset="-122"/>
              <a:ea typeface="微软雅黑" panose="020B0503020204020204" pitchFamily="34" charset="-122"/>
            </a:endParaRPr>
          </a:p>
          <a:p>
            <a:pPr marL="342900" indent="-342900">
              <a:lnSpc>
                <a:spcPct val="120000"/>
              </a:lnSpc>
              <a:spcAft>
                <a:spcPts val="600"/>
              </a:spcAft>
              <a:buFont typeface="Arial" panose="020B0604020202090204" pitchFamily="34" charset="0"/>
              <a:buChar char="•"/>
            </a:pPr>
            <a:endParaRPr lang="zh-CN" altLang="en-US" sz="2000" dirty="0">
              <a:latin typeface="微软雅黑" panose="020B0503020204020204" pitchFamily="34" charset="-122"/>
              <a:ea typeface="微软雅黑" panose="020B0503020204020204" pitchFamily="34" charset="-122"/>
            </a:endParaRPr>
          </a:p>
          <a:p>
            <a:pPr marL="342900" indent="-342900">
              <a:lnSpc>
                <a:spcPct val="120000"/>
              </a:lnSpc>
              <a:spcAft>
                <a:spcPts val="600"/>
              </a:spcAft>
              <a:buFont typeface="Arial" panose="020B0604020202090204" pitchFamily="34" charset="0"/>
              <a:buChar char="•"/>
            </a:pPr>
            <a:endParaRPr lang="zh-CN" altLang="en-US" sz="2000" dirty="0">
              <a:latin typeface="微软雅黑" panose="020B0503020204020204" pitchFamily="34" charset="-122"/>
              <a:ea typeface="微软雅黑" panose="020B0503020204020204" pitchFamily="34" charset="-122"/>
            </a:endParaRPr>
          </a:p>
          <a:p>
            <a:pPr marL="342900" indent="-342900">
              <a:lnSpc>
                <a:spcPct val="120000"/>
              </a:lnSpc>
              <a:spcAft>
                <a:spcPts val="600"/>
              </a:spcAft>
              <a:buFont typeface="Arial" panose="020B0604020202090204" pitchFamily="34" charset="0"/>
              <a:buChar char="•"/>
            </a:pPr>
            <a:endParaRPr lang="zh-CN" altLang="en-US" sz="2000" dirty="0">
              <a:latin typeface="微软雅黑" panose="020B0503020204020204" pitchFamily="34" charset="-122"/>
              <a:ea typeface="微软雅黑" panose="020B0503020204020204" pitchFamily="34" charset="-122"/>
            </a:endParaRPr>
          </a:p>
          <a:p>
            <a:pPr marL="342900" indent="-342900">
              <a:lnSpc>
                <a:spcPct val="120000"/>
              </a:lnSpc>
              <a:spcAft>
                <a:spcPts val="600"/>
              </a:spcAft>
              <a:buFont typeface="Arial" panose="020B0604020202090204" pitchFamily="34" charset="0"/>
              <a:buChar char="•"/>
            </a:pP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  </a:t>
            </a:r>
            <a:r>
              <a:rPr lang="en-US" altLang="zh-CN" dirty="0">
                <a:latin typeface="Times New Roman" panose="02020603050405020304" pitchFamily="18" charset="0"/>
                <a:cs typeface="Times New Roman" panose="02020603050405020304" pitchFamily="18" charset="0"/>
              </a:rPr>
              <a:t>XML and JSON</a:t>
            </a:r>
            <a:endParaRPr lang="zh-CN" altLang="en-US" dirty="0"/>
          </a:p>
        </p:txBody>
      </p:sp>
      <p:sp>
        <p:nvSpPr>
          <p:cNvPr id="3" name="TextBox 2"/>
          <p:cNvSpPr txBox="1"/>
          <p:nvPr/>
        </p:nvSpPr>
        <p:spPr>
          <a:xfrm>
            <a:off x="251400" y="1196690"/>
            <a:ext cx="8713210" cy="6875152"/>
          </a:xfrm>
          <a:prstGeom prst="rect">
            <a:avLst/>
          </a:prstGeom>
          <a:noFill/>
        </p:spPr>
        <p:txBody>
          <a:bodyPr wrap="square" rtlCol="0">
            <a:spAutoFit/>
          </a:bodyPr>
          <a:lstStyle/>
          <a:p>
            <a:pPr marL="342900" indent="-342900">
              <a:lnSpc>
                <a:spcPct val="120000"/>
              </a:lnSpc>
              <a:spcAft>
                <a:spcPts val="600"/>
              </a:spcAft>
              <a:buFont typeface="Arial" panose="020B0604020202090204" pitchFamily="34" charset="0"/>
              <a:buChar char="•"/>
            </a:pPr>
            <a:r>
              <a:rPr lang="en-US" altLang="zh-CN" sz="2400" b="1" dirty="0">
                <a:latin typeface="微软雅黑" panose="020B0503020204020204" pitchFamily="34" charset="-122"/>
                <a:ea typeface="微软雅黑" panose="020B0503020204020204" pitchFamily="34" charset="-122"/>
              </a:rPr>
              <a:t>Binary Format</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20000"/>
              </a:lnSpc>
              <a:spcAft>
                <a:spcPts val="600"/>
              </a:spcAft>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Thrift: Thrift is an interface definition language and </a:t>
            </a:r>
            <a:r>
              <a:rPr lang="en-US" altLang="zh-CN" sz="2000" dirty="0">
                <a:solidFill>
                  <a:srgbClr val="FF0000"/>
                </a:solidFill>
                <a:latin typeface="微软雅黑" panose="020B0503020204020204" pitchFamily="34" charset="-122"/>
                <a:ea typeface="微软雅黑" panose="020B0503020204020204" pitchFamily="34" charset="-122"/>
              </a:rPr>
              <a:t>binary communication</a:t>
            </a:r>
            <a:r>
              <a:rPr lang="en-US" altLang="zh-CN" sz="2000" dirty="0">
                <a:latin typeface="微软雅黑" panose="020B0503020204020204" pitchFamily="34" charset="-122"/>
                <a:ea typeface="微软雅黑" panose="020B0503020204020204" pitchFamily="34" charset="-122"/>
              </a:rPr>
              <a:t> protocol used for defining and creating services for numerous languages. It forms a remote procedure call (</a:t>
            </a:r>
            <a:r>
              <a:rPr lang="en-US" altLang="zh-CN" sz="2000" dirty="0">
                <a:solidFill>
                  <a:srgbClr val="FF0000"/>
                </a:solidFill>
                <a:latin typeface="微软雅黑" panose="020B0503020204020204" pitchFamily="34" charset="-122"/>
                <a:ea typeface="微软雅黑" panose="020B0503020204020204" pitchFamily="34" charset="-122"/>
              </a:rPr>
              <a:t>RPC</a:t>
            </a:r>
            <a:r>
              <a:rPr lang="en-US" altLang="zh-CN" sz="2000" dirty="0">
                <a:latin typeface="微软雅黑" panose="020B0503020204020204" pitchFamily="34" charset="-122"/>
                <a:ea typeface="微软雅黑" panose="020B0503020204020204" pitchFamily="34" charset="-122"/>
              </a:rPr>
              <a:t>) framework and was developed at Facebook for "scalable cross-language services development".</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20000"/>
              </a:lnSpc>
              <a:spcAft>
                <a:spcPts val="600"/>
              </a:spcAft>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Google Protocol Buffer: Protocol buffers are Google's language-neutral, platform-neutral, extensible mechanism for serializing structured data – think XML, but </a:t>
            </a:r>
            <a:r>
              <a:rPr lang="en-US" altLang="zh-CN" sz="2000" dirty="0">
                <a:solidFill>
                  <a:srgbClr val="FF0000"/>
                </a:solidFill>
                <a:latin typeface="微软雅黑" panose="020B0503020204020204" pitchFamily="34" charset="-122"/>
                <a:ea typeface="微软雅黑" panose="020B0503020204020204" pitchFamily="34" charset="-122"/>
              </a:rPr>
              <a:t>smaller, faster, and simpler</a:t>
            </a:r>
            <a:r>
              <a:rPr lang="en-US" altLang="zh-CN" sz="2000" dirty="0">
                <a:latin typeface="微软雅黑" panose="020B0503020204020204" pitchFamily="34" charset="-122"/>
                <a:ea typeface="微软雅黑" panose="020B0503020204020204" pitchFamily="34" charset="-122"/>
              </a:rPr>
              <a:t>. You define how you want your data to be structured once, then you can use special generated source code to easily write and read your structured data to and from a variety of data streams and using a variety of languages. </a:t>
            </a:r>
            <a:endParaRPr lang="zh-CN" altLang="en-US" sz="2000" dirty="0">
              <a:latin typeface="微软雅黑" panose="020B0503020204020204" pitchFamily="34" charset="-122"/>
              <a:ea typeface="微软雅黑" panose="020B0503020204020204" pitchFamily="34" charset="-122"/>
            </a:endParaRPr>
          </a:p>
          <a:p>
            <a:pPr marL="342900" indent="-342900">
              <a:lnSpc>
                <a:spcPct val="120000"/>
              </a:lnSpc>
              <a:spcAft>
                <a:spcPts val="600"/>
              </a:spcAft>
              <a:buFont typeface="Arial" panose="020B0604020202090204" pitchFamily="34" charset="0"/>
              <a:buChar char="•"/>
            </a:pPr>
            <a:endParaRPr lang="zh-CN" altLang="en-US" sz="2000" dirty="0">
              <a:latin typeface="微软雅黑" panose="020B0503020204020204" pitchFamily="34" charset="-122"/>
              <a:ea typeface="微软雅黑" panose="020B0503020204020204" pitchFamily="34" charset="-122"/>
            </a:endParaRPr>
          </a:p>
          <a:p>
            <a:pPr marL="342900" indent="-342900">
              <a:lnSpc>
                <a:spcPct val="120000"/>
              </a:lnSpc>
              <a:spcAft>
                <a:spcPts val="600"/>
              </a:spcAft>
              <a:buFont typeface="Arial" panose="020B0604020202090204" pitchFamily="34" charset="0"/>
              <a:buChar char="•"/>
            </a:pPr>
            <a:endParaRPr lang="zh-CN" altLang="en-US" sz="2000" dirty="0">
              <a:latin typeface="微软雅黑" panose="020B0503020204020204" pitchFamily="34" charset="-122"/>
              <a:ea typeface="微软雅黑" panose="020B0503020204020204" pitchFamily="34" charset="-122"/>
            </a:endParaRPr>
          </a:p>
          <a:p>
            <a:pPr marL="342900" indent="-342900">
              <a:lnSpc>
                <a:spcPct val="120000"/>
              </a:lnSpc>
              <a:spcAft>
                <a:spcPts val="600"/>
              </a:spcAft>
              <a:buFont typeface="Arial" panose="020B0604020202090204" pitchFamily="34" charset="0"/>
              <a:buChar char="•"/>
            </a:pPr>
            <a:endParaRPr lang="zh-CN" altLang="en-US" sz="2000" dirty="0">
              <a:latin typeface="微软雅黑" panose="020B0503020204020204" pitchFamily="34" charset="-122"/>
              <a:ea typeface="微软雅黑" panose="020B0503020204020204" pitchFamily="34" charset="-122"/>
            </a:endParaRPr>
          </a:p>
          <a:p>
            <a:pPr marL="342900" indent="-342900">
              <a:lnSpc>
                <a:spcPct val="120000"/>
              </a:lnSpc>
              <a:spcAft>
                <a:spcPts val="600"/>
              </a:spcAft>
              <a:buFont typeface="Arial" panose="020B0604020202090204" pitchFamily="34" charset="0"/>
              <a:buChar char="•"/>
            </a:pP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5.5 Compression</a:t>
            </a:r>
            <a:endParaRPr lang="zh-CN" altLang="en-US" dirty="0"/>
          </a:p>
        </p:txBody>
      </p:sp>
      <p:sp>
        <p:nvSpPr>
          <p:cNvPr id="51" name="Rectangle 3"/>
          <p:cNvSpPr txBox="1">
            <a:spLocks noChangeArrowheads="1"/>
          </p:cNvSpPr>
          <p:nvPr/>
        </p:nvSpPr>
        <p:spPr>
          <a:xfrm>
            <a:off x="405835" y="1274605"/>
            <a:ext cx="8281150" cy="4962785"/>
          </a:xfrm>
          <a:prstGeom prst="rect">
            <a:avLst/>
          </a:prstGeom>
        </p:spPr>
        <p:txBody>
          <a:bodyPr vert="horz" lIns="91440" tIns="45720" rIns="91440" bIns="45720" rtlCol="0">
            <a:normAutofit fontScale="82500" lnSpcReduction="10000"/>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a:lnSpc>
                <a:spcPct val="150000"/>
              </a:lnSpc>
            </a:pPr>
            <a:r>
              <a:rPr lang="en-US" altLang="zh-CN" dirty="0"/>
              <a:t>Data often takes longer to network transmission than CPU preparation time. Therefore, it is very worthwhile to compress before sending.</a:t>
            </a:r>
            <a:endParaRPr lang="en-US" altLang="zh-CN" dirty="0"/>
          </a:p>
          <a:p>
            <a:pPr>
              <a:lnSpc>
                <a:spcPct val="150000"/>
              </a:lnSpc>
            </a:pPr>
            <a:r>
              <a:rPr lang="en-US" altLang="zh-CN" dirty="0"/>
              <a:t>GNU's </a:t>
            </a:r>
            <a:r>
              <a:rPr lang="en-US" altLang="zh-CN" dirty="0" err="1"/>
              <a:t>zlib</a:t>
            </a:r>
            <a:r>
              <a:rPr lang="en-US" altLang="zh-CN" dirty="0"/>
              <a:t> is one of the most popular forms of compression on the Internet today. The Python standard library provides support for </a:t>
            </a:r>
            <a:r>
              <a:rPr lang="en-US" altLang="zh-CN" dirty="0" err="1"/>
              <a:t>zlib</a:t>
            </a:r>
            <a:r>
              <a:rPr lang="en-US" altLang="zh-CN" dirty="0"/>
              <a:t>, and the ability to block frames is a feature of </a:t>
            </a:r>
            <a:r>
              <a:rPr lang="en-US" altLang="zh-CN" dirty="0" err="1"/>
              <a:t>zlib</a:t>
            </a:r>
            <a:r>
              <a:rPr lang="en-US" altLang="zh-CN" dirty="0"/>
              <a:t>. Reliable data transmission (based on serial number, confirmation retransmission)</a:t>
            </a:r>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5.5 Compression</a:t>
            </a:r>
            <a:endParaRPr lang="zh-CN" altLang="en-US" dirty="0"/>
          </a:p>
        </p:txBody>
      </p:sp>
      <p:sp>
        <p:nvSpPr>
          <p:cNvPr id="51" name="Rectangle 3"/>
          <p:cNvSpPr txBox="1">
            <a:spLocks noChangeArrowheads="1"/>
          </p:cNvSpPr>
          <p:nvPr/>
        </p:nvSpPr>
        <p:spPr>
          <a:xfrm>
            <a:off x="405835" y="1274605"/>
            <a:ext cx="8281150" cy="4962785"/>
          </a:xfrm>
          <a:prstGeom prst="rect">
            <a:avLst/>
          </a:prstGeom>
        </p:spPr>
        <p:txBody>
          <a:bodyPr vert="horz" lIns="91440" tIns="45720" rIns="91440" bIns="45720" rtlCol="0">
            <a:normAutofit fontScale="90000" lnSpcReduction="20000"/>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a:lnSpc>
                <a:spcPct val="150000"/>
              </a:lnSpc>
            </a:pPr>
            <a:r>
              <a:rPr lang="en-US" altLang="zh-CN" dirty="0"/>
              <a:t>In general, most protocol designers will set compressed data as an option. And set the frame blocking policy for itself. If you use </a:t>
            </a:r>
            <a:r>
              <a:rPr lang="en-US" altLang="zh-CN" dirty="0" err="1"/>
              <a:t>zlib</a:t>
            </a:r>
            <a:r>
              <a:rPr lang="en-US" altLang="zh-CN" dirty="0"/>
              <a:t>, then the various conventions will allow us to take full advantage of the stream termination information provided by </a:t>
            </a:r>
            <a:r>
              <a:rPr lang="en-US" altLang="zh-CN" dirty="0" err="1"/>
              <a:t>zlib</a:t>
            </a:r>
            <a:r>
              <a:rPr lang="en-US" altLang="zh-CN" dirty="0"/>
              <a:t> and automatically detect the end of each compressed stream.</a:t>
            </a:r>
            <a:endParaRPr lang="zh-CN" altLang="en-US" dirty="0"/>
          </a:p>
          <a:p>
            <a:pPr>
              <a:lnSpc>
                <a:spcPct val="150000"/>
              </a:lnSpc>
            </a:pPr>
            <a:r>
              <a:rPr lang="en-US" altLang="zh-CN" dirty="0">
                <a:sym typeface="+mn-ea"/>
              </a:rPr>
              <a:t>import zlib</a:t>
            </a:r>
            <a:endParaRPr lang="en-US" altLang="zh-CN" dirty="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lIns="91440" tIns="45720" rIns="91440" bIns="45720" rtlCol="0" anchor="ctr">
            <a:noAutofit/>
          </a:bodyPr>
          <a:lstStyle/>
          <a:p>
            <a:r>
              <a:rPr lang="en-US" altLang="zh-CN" dirty="0"/>
              <a:t>About this course</a:t>
            </a:r>
            <a:endParaRPr lang="zh-CN" altLang="en-US" dirty="0"/>
          </a:p>
        </p:txBody>
      </p:sp>
      <p:pic>
        <p:nvPicPr>
          <p:cNvPr id="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37465" y="198408"/>
            <a:ext cx="2455135" cy="63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a:xfrm>
            <a:off x="914400" y="1268700"/>
            <a:ext cx="7978140" cy="49206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None/>
            </a:pPr>
            <a:r>
              <a:rPr lang="en-US" altLang="zh-CN" sz="2600" dirty="0">
                <a:latin typeface="Times New Roman" panose="02020603050405020304" pitchFamily="18" charset="0"/>
                <a:cs typeface="Times New Roman" panose="02020603050405020304" pitchFamily="18" charset="0"/>
              </a:rPr>
              <a:t>5.0 Simple TCP/IP service &amp; simple dictionary query service</a:t>
            </a:r>
            <a:endParaRPr lang="en-US" altLang="zh-CN" sz="2600"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None/>
            </a:pPr>
            <a:r>
              <a:rPr lang="en-US" altLang="zh-CN" sz="2600" dirty="0">
                <a:latin typeface="Times New Roman" panose="02020603050405020304" pitchFamily="18" charset="0"/>
                <a:cs typeface="Times New Roman" panose="02020603050405020304" pitchFamily="18" charset="0"/>
              </a:rPr>
              <a:t>5.1 Bytes and Strings</a:t>
            </a:r>
            <a:endParaRPr lang="en-US" altLang="zh-CN" sz="2600"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None/>
            </a:pPr>
            <a:r>
              <a:rPr lang="en-US" altLang="zh-CN" sz="2600" dirty="0">
                <a:latin typeface="Times New Roman" panose="02020603050405020304" pitchFamily="18" charset="0"/>
                <a:cs typeface="Times New Roman" panose="02020603050405020304" pitchFamily="18" charset="0"/>
              </a:rPr>
              <a:t>5.2 </a:t>
            </a:r>
            <a:r>
              <a:rPr lang="en-US" altLang="zh-CN" sz="2600" dirty="0">
                <a:solidFill>
                  <a:srgbClr val="FF0000"/>
                </a:solidFill>
                <a:latin typeface="Times New Roman" panose="02020603050405020304" pitchFamily="18" charset="0"/>
                <a:cs typeface="Times New Roman" panose="02020603050405020304" pitchFamily="18" charset="0"/>
              </a:rPr>
              <a:t>Framing and Quoting</a:t>
            </a:r>
            <a:endParaRPr lang="en-US" altLang="zh-CN" sz="2600"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None/>
            </a:pPr>
            <a:r>
              <a:rPr lang="en-US" altLang="zh-CN" sz="2600" dirty="0">
                <a:latin typeface="Times New Roman" panose="02020603050405020304" pitchFamily="18" charset="0"/>
                <a:cs typeface="Times New Roman" panose="02020603050405020304" pitchFamily="18" charset="0"/>
              </a:rPr>
              <a:t>5.3 Pickles and Self-delimiting Formats</a:t>
            </a:r>
            <a:endParaRPr lang="en-US" altLang="zh-CN" sz="2600"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None/>
            </a:pPr>
            <a:r>
              <a:rPr lang="en-US" altLang="zh-CN" sz="2600" dirty="0">
                <a:latin typeface="Times New Roman" panose="02020603050405020304" pitchFamily="18" charset="0"/>
                <a:cs typeface="Times New Roman" panose="02020603050405020304" pitchFamily="18" charset="0"/>
              </a:rPr>
              <a:t>5.4 XML and JSON</a:t>
            </a:r>
            <a:endParaRPr lang="en-US" altLang="zh-CN" sz="2600"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None/>
            </a:pPr>
            <a:r>
              <a:rPr lang="en-US" altLang="zh-CN" sz="2600" dirty="0">
                <a:latin typeface="Times New Roman" panose="02020603050405020304" pitchFamily="18" charset="0"/>
                <a:cs typeface="Times New Roman" panose="02020603050405020304" pitchFamily="18" charset="0"/>
              </a:rPr>
              <a:t>5.5 Compression</a:t>
            </a:r>
            <a:endParaRPr lang="en-US" altLang="zh-CN" sz="2600"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None/>
            </a:pPr>
            <a:r>
              <a:rPr lang="en-US" altLang="zh-CN" sz="2600" dirty="0">
                <a:latin typeface="Times New Roman" panose="02020603050405020304" pitchFamily="18" charset="0"/>
                <a:cs typeface="Times New Roman" panose="02020603050405020304" pitchFamily="18" charset="0"/>
              </a:rPr>
              <a:t>5.6 Network Exceptions</a:t>
            </a:r>
            <a:endParaRPr lang="en-US" altLang="zh-CN" sz="26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5.6 Network Exceptions</a:t>
            </a:r>
            <a:endParaRPr lang="zh-CN" altLang="en-US" dirty="0"/>
          </a:p>
        </p:txBody>
      </p:sp>
      <p:sp>
        <p:nvSpPr>
          <p:cNvPr id="4" name="Rectangle 3"/>
          <p:cNvSpPr txBox="1">
            <a:spLocks noChangeArrowheads="1"/>
          </p:cNvSpPr>
          <p:nvPr/>
        </p:nvSpPr>
        <p:spPr>
          <a:xfrm>
            <a:off x="405835" y="1124680"/>
            <a:ext cx="8281150" cy="5322835"/>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nSpc>
                <a:spcPct val="120000"/>
              </a:lnSpc>
              <a:buNone/>
            </a:pPr>
            <a:r>
              <a:rPr lang="en-US" altLang="zh-CN" dirty="0">
                <a:latin typeface="微软雅黑" panose="020B0503020204020204" pitchFamily="34" charset="-122"/>
                <a:ea typeface="微软雅黑" panose="020B0503020204020204" pitchFamily="34" charset="-122"/>
              </a:rPr>
              <a:t>Let's talk about network errors and exceptions and how to deal with them. Several common exceptions that occur with sockets are as follows.</a:t>
            </a:r>
            <a:endParaRPr lang="zh-CN" altLang="en-US" dirty="0">
              <a:latin typeface="微软雅黑" panose="020B0503020204020204" pitchFamily="34" charset="-122"/>
              <a:ea typeface="微软雅黑" panose="020B0503020204020204" pitchFamily="34" charset="-122"/>
            </a:endParaRPr>
          </a:p>
          <a:p>
            <a:pPr>
              <a:lnSpc>
                <a:spcPct val="130000"/>
              </a:lnSpc>
            </a:pPr>
            <a:r>
              <a:rPr lang="en-US" altLang="zh-CN" dirty="0" err="1">
                <a:solidFill>
                  <a:srgbClr val="FF0000"/>
                </a:solidFill>
                <a:latin typeface="微软雅黑" panose="020B0503020204020204" pitchFamily="34" charset="-122"/>
                <a:ea typeface="微软雅黑" panose="020B0503020204020204" pitchFamily="34" charset="-122"/>
              </a:rPr>
              <a:t>OSError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This is the main error that the socket module might throw. Almost any problem that may occur at all stages of network transmission will throw the exception.</a:t>
            </a:r>
            <a:endParaRPr lang="zh-CN" altLang="en-US" dirty="0">
              <a:latin typeface="微软雅黑" panose="020B0503020204020204" pitchFamily="34" charset="-122"/>
              <a:ea typeface="微软雅黑" panose="020B0503020204020204" pitchFamily="34" charset="-122"/>
            </a:endParaRPr>
          </a:p>
          <a:p>
            <a:pPr>
              <a:lnSpc>
                <a:spcPct val="130000"/>
              </a:lnSpc>
            </a:pPr>
            <a:r>
              <a:rPr lang="en-US" altLang="zh-CN" dirty="0" err="1">
                <a:solidFill>
                  <a:srgbClr val="FF0000"/>
                </a:solidFill>
                <a:latin typeface="微软雅黑" panose="020B0503020204020204" pitchFamily="34" charset="-122"/>
                <a:ea typeface="微软雅黑" panose="020B0503020204020204" pitchFamily="34" charset="-122"/>
              </a:rPr>
              <a:t>socket.gaierror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This exception is thrown when </a:t>
            </a:r>
            <a:r>
              <a:rPr lang="en-US" altLang="zh-CN" dirty="0" err="1">
                <a:latin typeface="微软雅黑" panose="020B0503020204020204" pitchFamily="34" charset="-122"/>
                <a:ea typeface="微软雅黑" panose="020B0503020204020204" pitchFamily="34" charset="-122"/>
              </a:rPr>
              <a:t>getaddrinfo</a:t>
            </a:r>
            <a:r>
              <a:rPr lang="en-US" altLang="zh-CN" dirty="0">
                <a:latin typeface="微软雅黑" panose="020B0503020204020204" pitchFamily="34" charset="-122"/>
                <a:ea typeface="微软雅黑" panose="020B0503020204020204" pitchFamily="34" charset="-122"/>
              </a:rPr>
              <a:t>() cannot find the provided name or service.</a:t>
            </a:r>
            <a:endParaRPr lang="zh-CN" altLang="en-US" dirty="0">
              <a:latin typeface="微软雅黑" panose="020B0503020204020204" pitchFamily="34" charset="-122"/>
              <a:ea typeface="微软雅黑" panose="020B0503020204020204" pitchFamily="34" charset="-122"/>
            </a:endParaRPr>
          </a:p>
          <a:p>
            <a:pPr>
              <a:lnSpc>
                <a:spcPct val="130000"/>
              </a:lnSpc>
            </a:pPr>
            <a:r>
              <a:rPr lang="en-US" altLang="zh-CN" dirty="0" err="1">
                <a:solidFill>
                  <a:srgbClr val="FF0000"/>
                </a:solidFill>
                <a:latin typeface="微软雅黑" panose="020B0503020204020204" pitchFamily="34" charset="-122"/>
                <a:ea typeface="微软雅黑" panose="020B0503020204020204" pitchFamily="34" charset="-122"/>
              </a:rPr>
              <a:t>socket.timeout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Sometimes we decide to set the timeout parameter for the socket, and we don't want to wait for the completion of the send() or </a:t>
            </a:r>
            <a:r>
              <a:rPr lang="en-US" altLang="zh-CN" dirty="0" err="1">
                <a:latin typeface="微软雅黑" panose="020B0503020204020204" pitchFamily="34" charset="-122"/>
                <a:ea typeface="微软雅黑" panose="020B0503020204020204" pitchFamily="34" charset="-122"/>
              </a:rPr>
              <a:t>recv</a:t>
            </a:r>
            <a:r>
              <a:rPr lang="en-US" altLang="zh-CN" dirty="0">
                <a:latin typeface="微软雅黑" panose="020B0503020204020204" pitchFamily="34" charset="-122"/>
                <a:ea typeface="微软雅黑" panose="020B0503020204020204" pitchFamily="34" charset="-122"/>
              </a:rPr>
              <a:t>() operation forever. This exception is thrown </a:t>
            </a:r>
            <a:r>
              <a:rPr lang="en-US" altLang="zh-CN" u="sng" dirty="0">
                <a:latin typeface="微软雅黑" panose="020B0503020204020204" pitchFamily="34" charset="-122"/>
                <a:ea typeface="微软雅黑" panose="020B0503020204020204" pitchFamily="34" charset="-122"/>
              </a:rPr>
              <a:t>only if the library used has a socket timeout parameter set</a:t>
            </a:r>
            <a:r>
              <a:rPr lang="en-US" altLang="zh-CN" dirty="0">
                <a:latin typeface="微软雅黑" panose="020B0503020204020204" pitchFamily="34" charset="-122"/>
                <a:ea typeface="微软雅黑" panose="020B0503020204020204" pitchFamily="34" charset="-122"/>
              </a:rPr>
              <a:t>. Prove that the waiting operation has completed normally and has exceeded the value of the timeout parameter.</a:t>
            </a:r>
            <a:endParaRPr lang="zh-CN" altLang="en-US" dirty="0">
              <a:latin typeface="微软雅黑" panose="020B0503020204020204" pitchFamily="34" charset="-122"/>
              <a:ea typeface="微软雅黑" panose="020B0503020204020204" pitchFamily="34" charset="-122"/>
              <a:sym typeface="+mn-ea"/>
            </a:endParaRPr>
          </a:p>
          <a:p>
            <a:pPr>
              <a:lnSpc>
                <a:spcPct val="120000"/>
              </a:lnSpc>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5.6 Network Exceptions</a:t>
            </a:r>
            <a:endParaRPr lang="zh-CN" altLang="en-US" dirty="0"/>
          </a:p>
        </p:txBody>
      </p:sp>
      <p:sp>
        <p:nvSpPr>
          <p:cNvPr id="2" name="TextBox 1"/>
          <p:cNvSpPr txBox="1"/>
          <p:nvPr/>
        </p:nvSpPr>
        <p:spPr>
          <a:xfrm>
            <a:off x="274321" y="1052670"/>
            <a:ext cx="8497180" cy="5262979"/>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Of course, when using Socket-based high-level protocols provided by Python, we can handle raw socket errors directly in code and then convert them to protocol-specific error types.</a:t>
            </a:r>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90204" pitchFamily="34" charset="0"/>
              <a:buChar char="•"/>
            </a:pPr>
            <a:r>
              <a:rPr lang="en-US" altLang="zh-CN" sz="2400" dirty="0">
                <a:latin typeface="微软雅黑" panose="020B0503020204020204" pitchFamily="34" charset="-122"/>
                <a:ea typeface="微软雅黑" panose="020B0503020204020204" pitchFamily="34" charset="-122"/>
              </a:rPr>
              <a:t>For example, </a:t>
            </a:r>
            <a:r>
              <a:rPr lang="en-US" altLang="zh-CN" sz="2400" dirty="0" err="1">
                <a:solidFill>
                  <a:srgbClr val="FF0000"/>
                </a:solidFill>
                <a:latin typeface="微软雅黑" panose="020B0503020204020204" pitchFamily="34" charset="-122"/>
                <a:ea typeface="微软雅黑" panose="020B0503020204020204" pitchFamily="34" charset="-122"/>
              </a:rPr>
              <a:t>httplib</a:t>
            </a:r>
            <a:r>
              <a:rPr lang="en-US" altLang="zh-CN" sz="2400" dirty="0">
                <a:latin typeface="微软雅黑" panose="020B0503020204020204" pitchFamily="34" charset="-122"/>
                <a:ea typeface="微软雅黑" panose="020B0503020204020204" pitchFamily="34" charset="-122"/>
              </a:rPr>
              <a:t> thinks it's relatively low-level, so when you connect to an unknown hostname, you can see the underlying socket error.</a:t>
            </a:r>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90204" pitchFamily="34" charset="0"/>
              <a:buChar char="•"/>
            </a:pPr>
            <a:r>
              <a:rPr lang="en-US" altLang="zh-CN" sz="2400" dirty="0">
                <a:latin typeface="微软雅黑" panose="020B0503020204020204" pitchFamily="34" charset="-122"/>
                <a:ea typeface="微软雅黑" panose="020B0503020204020204" pitchFamily="34" charset="-122"/>
              </a:rPr>
              <a:t>But </a:t>
            </a:r>
            <a:r>
              <a:rPr lang="en-US" altLang="zh-CN" sz="2400" dirty="0">
                <a:solidFill>
                  <a:srgbClr val="FF0000"/>
                </a:solidFill>
                <a:latin typeface="微软雅黑" panose="020B0503020204020204" pitchFamily="34" charset="-122"/>
                <a:ea typeface="微软雅黑" panose="020B0503020204020204" pitchFamily="34" charset="-122"/>
              </a:rPr>
              <a:t>urllib2</a:t>
            </a:r>
            <a:r>
              <a:rPr lang="en-US" altLang="zh-CN" sz="2400" dirty="0">
                <a:latin typeface="微软雅黑" panose="020B0503020204020204" pitchFamily="34" charset="-122"/>
                <a:ea typeface="微软雅黑" panose="020B0503020204020204" pitchFamily="34" charset="-122"/>
              </a:rPr>
              <a:t> hides the same error and throws a </a:t>
            </a:r>
            <a:r>
              <a:rPr lang="en-US" altLang="zh-CN" sz="2400" dirty="0" err="1">
                <a:latin typeface="微软雅黑" panose="020B0503020204020204" pitchFamily="34" charset="-122"/>
                <a:ea typeface="微软雅黑" panose="020B0503020204020204" pitchFamily="34" charset="-122"/>
              </a:rPr>
              <a:t>URLError</a:t>
            </a:r>
            <a:r>
              <a:rPr lang="en-US" altLang="zh-CN" sz="2400" dirty="0">
                <a:latin typeface="微软雅黑" panose="020B0503020204020204" pitchFamily="34" charset="-122"/>
                <a:ea typeface="微软雅黑" panose="020B0503020204020204" pitchFamily="34" charset="-122"/>
              </a:rPr>
              <a:t>. This may be that urllib2 considers itself to be a clean and neutral system for parsing URLs into documents, so it is desirable to maintain the corresponding semantics.</a:t>
            </a:r>
            <a:endParaRPr 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5.6 Network Exceptions</a:t>
            </a:r>
            <a:endParaRPr lang="zh-CN" altLang="en-US" dirty="0"/>
          </a:p>
        </p:txBody>
      </p:sp>
      <p:sp>
        <p:nvSpPr>
          <p:cNvPr id="2" name="TextBox 1"/>
          <p:cNvSpPr txBox="1"/>
          <p:nvPr/>
        </p:nvSpPr>
        <p:spPr>
          <a:xfrm>
            <a:off x="339985" y="1124680"/>
            <a:ext cx="8281150" cy="5878532"/>
          </a:xfrm>
          <a:prstGeom prst="rect">
            <a:avLst/>
          </a:prstGeom>
          <a:noFill/>
        </p:spPr>
        <p:txBody>
          <a:bodyPr wrap="square" rtlCol="0">
            <a:spAutoFit/>
          </a:bodyPr>
          <a:lstStyle/>
          <a:p>
            <a:pPr>
              <a:spcAft>
                <a:spcPts val="1200"/>
              </a:spcAft>
            </a:pPr>
            <a:r>
              <a:rPr lang="en-US" altLang="zh-CN" sz="2400" dirty="0">
                <a:latin typeface="微软雅黑" panose="020B0503020204020204" pitchFamily="34" charset="-122"/>
                <a:ea typeface="微软雅黑" panose="020B0503020204020204" pitchFamily="34" charset="-122"/>
              </a:rPr>
              <a:t>When we are dealing with network errors, we will encapsulate the exceptions and provide them to other programmers who call the API. Sometimes we will intercept certain exceptions and provide the appropriate information to the end user. The methods used in these two cases are different.</a:t>
            </a:r>
            <a:endParaRPr lang="zh-CN" altLang="en-US" sz="2400" dirty="0">
              <a:latin typeface="微软雅黑" panose="020B0503020204020204" pitchFamily="34" charset="-122"/>
              <a:ea typeface="微软雅黑" panose="020B0503020204020204" pitchFamily="34" charset="-122"/>
            </a:endParaRPr>
          </a:p>
          <a:p>
            <a:pPr>
              <a:spcAft>
                <a:spcPts val="1200"/>
              </a:spcAft>
            </a:pPr>
            <a:r>
              <a:rPr lang="en-US" altLang="zh-CN" sz="2400" u="sng" dirty="0">
                <a:latin typeface="微软雅黑" panose="020B0503020204020204" pitchFamily="34" charset="-122"/>
                <a:ea typeface="微软雅黑" panose="020B0503020204020204" pitchFamily="34" charset="-122"/>
              </a:rPr>
              <a:t>There are two ways to pass a user who uses our API</a:t>
            </a:r>
            <a:r>
              <a:rPr lang="zh-CN" altLang="en-US" sz="2400" u="sng"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marL="342900" indent="-342900">
              <a:spcAft>
                <a:spcPts val="1200"/>
              </a:spcAft>
              <a:buFont typeface="Arial" panose="020B0604020202090204" pitchFamily="34" charset="0"/>
              <a:buChar char="•"/>
            </a:pPr>
            <a:r>
              <a:rPr lang="en-US" altLang="zh-CN" sz="2400" dirty="0">
                <a:latin typeface="微软雅黑" panose="020B0503020204020204" pitchFamily="34" charset="-122"/>
                <a:ea typeface="微软雅黑" panose="020B0503020204020204" pitchFamily="34" charset="-122"/>
              </a:rPr>
              <a:t>The first is to not process, the caller is responsible for handling exceptions, they catch exceptions, and directly output exceptions to reports.</a:t>
            </a:r>
            <a:endParaRPr lang="zh-CN" altLang="en-US" sz="2400" dirty="0">
              <a:latin typeface="微软雅黑" panose="020B0503020204020204" pitchFamily="34" charset="-122"/>
              <a:ea typeface="微软雅黑" panose="020B0503020204020204" pitchFamily="34" charset="-122"/>
            </a:endParaRPr>
          </a:p>
          <a:p>
            <a:pPr marL="342900" indent="-342900">
              <a:spcAft>
                <a:spcPts val="1200"/>
              </a:spcAft>
              <a:buFont typeface="Arial" panose="020B0604020202090204" pitchFamily="34" charset="0"/>
              <a:buChar char="•"/>
            </a:pPr>
            <a:r>
              <a:rPr lang="en-US" altLang="zh-CN" sz="2400" dirty="0">
                <a:latin typeface="微软雅黑" panose="020B0503020204020204" pitchFamily="34" charset="-122"/>
                <a:ea typeface="微软雅黑" panose="020B0503020204020204" pitchFamily="34" charset="-122"/>
              </a:rPr>
              <a:t>Another way is to encapsulate the network error as our own exception. This will be </a:t>
            </a:r>
            <a:r>
              <a:rPr lang="en-US" altLang="zh-CN" sz="2400" dirty="0">
                <a:solidFill>
                  <a:srgbClr val="FF0000"/>
                </a:solidFill>
                <a:latin typeface="微软雅黑" panose="020B0503020204020204" pitchFamily="34" charset="-122"/>
                <a:ea typeface="微软雅黑" panose="020B0503020204020204" pitchFamily="34" charset="-122"/>
              </a:rPr>
              <a:t>more developer friendly</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a:spcAft>
                <a:spcPts val="1200"/>
              </a:spcAft>
            </a:pPr>
            <a:endParaRPr 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5.6 Network Exceptions</a:t>
            </a:r>
            <a:endParaRPr lang="zh-CN" altLang="en-US" dirty="0"/>
          </a:p>
        </p:txBody>
      </p:sp>
      <p:sp>
        <p:nvSpPr>
          <p:cNvPr id="4" name="TextBox 3"/>
          <p:cNvSpPr txBox="1"/>
          <p:nvPr/>
        </p:nvSpPr>
        <p:spPr>
          <a:xfrm>
            <a:off x="323410" y="1124680"/>
            <a:ext cx="8425170" cy="5539978"/>
          </a:xfrm>
          <a:prstGeom prst="rect">
            <a:avLst/>
          </a:prstGeom>
          <a:noFill/>
        </p:spPr>
        <p:txBody>
          <a:bodyPr wrap="square" rtlCol="0">
            <a:spAutoFit/>
          </a:bodyPr>
          <a:lstStyle/>
          <a:p>
            <a:pPr>
              <a:spcAft>
                <a:spcPts val="600"/>
              </a:spcAft>
            </a:pPr>
            <a:r>
              <a:rPr lang="en-US" altLang="zh-CN" u="sng" dirty="0">
                <a:latin typeface="微软雅黑" panose="020B0503020204020204" pitchFamily="34" charset="-122"/>
                <a:ea typeface="微软雅黑" panose="020B0503020204020204" pitchFamily="34" charset="-122"/>
              </a:rPr>
              <a:t>Catching and reporting network exceptions: granular exception handlers and blanket exception handlers</a:t>
            </a:r>
            <a:endParaRPr lang="zh-CN" altLang="en-US" u="sng" dirty="0">
              <a:latin typeface="微软雅黑" panose="020B0503020204020204" pitchFamily="34" charset="-122"/>
              <a:ea typeface="微软雅黑" panose="020B0503020204020204" pitchFamily="34" charset="-122"/>
            </a:endParaRPr>
          </a:p>
          <a:p>
            <a:pPr marL="342900" indent="-342900">
              <a:spcAft>
                <a:spcPts val="600"/>
              </a:spcAft>
              <a:buFont typeface="Arial" panose="020B0604020202090204" pitchFamily="34" charset="0"/>
              <a:buChar char="•"/>
            </a:pPr>
            <a:r>
              <a:rPr lang="en-US" altLang="zh-CN" dirty="0">
                <a:latin typeface="微软雅黑" panose="020B0503020204020204" pitchFamily="34" charset="-122"/>
                <a:ea typeface="微软雅黑" panose="020B0503020204020204" pitchFamily="34" charset="-122"/>
              </a:rPr>
              <a:t>The granular method is to use the </a:t>
            </a:r>
            <a:r>
              <a:rPr lang="en-US" altLang="zh-CN" dirty="0">
                <a:solidFill>
                  <a:srgbClr val="FF0000"/>
                </a:solidFill>
                <a:latin typeface="微软雅黑" panose="020B0503020204020204" pitchFamily="34" charset="-122"/>
                <a:ea typeface="微软雅黑" panose="020B0503020204020204" pitchFamily="34" charset="-122"/>
              </a:rPr>
              <a:t>try...except statement for each network call</a:t>
            </a:r>
            <a:r>
              <a:rPr lang="en-US" altLang="zh-CN" dirty="0">
                <a:latin typeface="微软雅黑" panose="020B0503020204020204" pitchFamily="34" charset="-122"/>
                <a:ea typeface="微软雅黑" panose="020B0503020204020204" pitchFamily="34" charset="-122"/>
              </a:rPr>
              <a:t>, and then print a concise error message in the except clause.</a:t>
            </a:r>
            <a:endParaRPr lang="zh-CN" altLang="en-US" dirty="0">
              <a:latin typeface="微软雅黑" panose="020B0503020204020204" pitchFamily="34" charset="-122"/>
              <a:ea typeface="微软雅黑" panose="020B0503020204020204" pitchFamily="34" charset="-122"/>
            </a:endParaRPr>
          </a:p>
          <a:p>
            <a:pPr marL="342900" indent="-342900">
              <a:spcAft>
                <a:spcPts val="600"/>
              </a:spcAft>
              <a:buFont typeface="Arial" panose="020B0604020202090204" pitchFamily="34" charset="0"/>
              <a:buChar char="•"/>
            </a:pPr>
            <a:r>
              <a:rPr lang="en-US" altLang="zh-CN" dirty="0">
                <a:latin typeface="微软雅黑" panose="020B0503020204020204" pitchFamily="34" charset="-122"/>
                <a:ea typeface="微软雅黑" panose="020B0503020204020204" pitchFamily="34" charset="-122"/>
              </a:rPr>
              <a:t>Another method is the </a:t>
            </a:r>
            <a:r>
              <a:rPr lang="en-US" altLang="zh-CN" dirty="0">
                <a:solidFill>
                  <a:srgbClr val="FF0000"/>
                </a:solidFill>
                <a:latin typeface="微软雅黑" panose="020B0503020204020204" pitchFamily="34" charset="-122"/>
                <a:ea typeface="微软雅黑" panose="020B0503020204020204" pitchFamily="34" charset="-122"/>
              </a:rPr>
              <a:t>blanket exception handler</a:t>
            </a:r>
            <a:r>
              <a:rPr lang="en-US" altLang="zh-CN" dirty="0">
                <a:latin typeface="微软雅黑" panose="020B0503020204020204" pitchFamily="34" charset="-122"/>
                <a:ea typeface="微软雅黑" panose="020B0503020204020204" pitchFamily="34" charset="-122"/>
              </a:rPr>
              <a:t>. To use this method, we need to revisit our code to identify the code segment for a specific operation.</a:t>
            </a:r>
            <a:endParaRPr lang="zh-CN" altLang="en-US" dirty="0">
              <a:latin typeface="微软雅黑" panose="020B0503020204020204" pitchFamily="34" charset="-122"/>
              <a:ea typeface="微软雅黑" panose="020B0503020204020204" pitchFamily="34" charset="-122"/>
            </a:endParaRPr>
          </a:p>
          <a:p>
            <a:pPr marL="914400" lvl="1" indent="-457200">
              <a:spcAft>
                <a:spcPts val="600"/>
              </a:spcAft>
              <a:buFont typeface="+mj-lt"/>
              <a:buAutoNum type="arabicPeriod"/>
            </a:pPr>
            <a:r>
              <a:rPr lang="en-US" altLang="zh-CN" dirty="0">
                <a:latin typeface="微软雅黑" panose="020B0503020204020204" pitchFamily="34" charset="-122"/>
                <a:ea typeface="微软雅黑" panose="020B0503020204020204" pitchFamily="34" charset="-122"/>
              </a:rPr>
              <a:t>The entire program is used to connect to the license server.</a:t>
            </a:r>
            <a:endParaRPr lang="zh-CN" altLang="en-US" dirty="0">
              <a:latin typeface="微软雅黑" panose="020B0503020204020204" pitchFamily="34" charset="-122"/>
              <a:ea typeface="微软雅黑" panose="020B0503020204020204" pitchFamily="34" charset="-122"/>
            </a:endParaRPr>
          </a:p>
          <a:p>
            <a:pPr marL="914400" lvl="1" indent="-457200">
              <a:spcAft>
                <a:spcPts val="600"/>
              </a:spcAft>
              <a:buFont typeface="+mj-lt"/>
              <a:buAutoNum type="arabicPeriod"/>
            </a:pPr>
            <a:r>
              <a:rPr lang="en-US" altLang="zh-CN" dirty="0">
                <a:latin typeface="微软雅黑" panose="020B0503020204020204" pitchFamily="34" charset="-122"/>
                <a:ea typeface="微软雅黑" panose="020B0503020204020204" pitchFamily="34" charset="-122"/>
              </a:rPr>
              <a:t>All socket operations in this function are used to get the response from the database.</a:t>
            </a:r>
            <a:endParaRPr lang="zh-CN" altLang="en-US" dirty="0">
              <a:latin typeface="微软雅黑" panose="020B0503020204020204" pitchFamily="34" charset="-122"/>
              <a:ea typeface="微软雅黑" panose="020B0503020204020204" pitchFamily="34" charset="-122"/>
            </a:endParaRPr>
          </a:p>
          <a:p>
            <a:pPr marL="914400" lvl="1" indent="-457200">
              <a:spcAft>
                <a:spcPts val="600"/>
              </a:spcAft>
              <a:buFont typeface="+mj-lt"/>
              <a:buAutoNum type="arabicPeriod"/>
            </a:pPr>
            <a:r>
              <a:rPr lang="en-US" altLang="zh-CN" dirty="0">
                <a:latin typeface="微软雅黑" panose="020B0503020204020204" pitchFamily="34" charset="-122"/>
                <a:ea typeface="微软雅黑" panose="020B0503020204020204" pitchFamily="34" charset="-122"/>
              </a:rPr>
              <a:t>The last part of the code is used for cleaning and closing operations.</a:t>
            </a:r>
            <a:endParaRPr lang="zh-CN" altLang="en-US" dirty="0">
              <a:latin typeface="微软雅黑" panose="020B0503020204020204" pitchFamily="34" charset="-122"/>
              <a:ea typeface="微软雅黑" panose="020B0503020204020204" pitchFamily="34" charset="-122"/>
            </a:endParaRPr>
          </a:p>
          <a:p>
            <a:pPr lvl="1">
              <a:spcAft>
                <a:spcPts val="600"/>
              </a:spcAft>
            </a:pPr>
            <a:r>
              <a:rPr lang="en-US" altLang="zh-CN" dirty="0">
                <a:latin typeface="微软雅黑" panose="020B0503020204020204" pitchFamily="34" charset="-122"/>
                <a:ea typeface="微软雅黑" panose="020B0503020204020204" pitchFamily="34" charset="-122"/>
              </a:rPr>
              <a:t>The external program then calls these code segments using the try...except statement. Then capture all the </a:t>
            </a:r>
            <a:r>
              <a:rPr lang="en-US" altLang="zh-CN" dirty="0" err="1">
                <a:latin typeface="微软雅黑" panose="020B0503020204020204" pitchFamily="34" charset="-122"/>
                <a:ea typeface="微软雅黑" panose="020B0503020204020204" pitchFamily="34" charset="-122"/>
              </a:rPr>
              <a:t>FatalError</a:t>
            </a:r>
            <a:r>
              <a:rPr lang="en-US" altLang="zh-CN" dirty="0">
                <a:latin typeface="微软雅黑" panose="020B0503020204020204" pitchFamily="34" charset="-122"/>
                <a:ea typeface="微软雅黑" panose="020B0503020204020204" pitchFamily="34" charset="-122"/>
              </a:rPr>
              <a:t> exceptions thrown at the top level of the program and print out an error message. And you can add a command line option to send serious errors to the system's error log.</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5.0  </a:t>
            </a:r>
            <a:r>
              <a:rPr lang="en-US" altLang="zh-CN" dirty="0">
                <a:latin typeface="Times New Roman" panose="02020603050405020304" pitchFamily="18" charset="0"/>
                <a:cs typeface="Times New Roman" panose="02020603050405020304" pitchFamily="18" charset="0"/>
              </a:rPr>
              <a:t>Simple TCP/IP Services</a:t>
            </a:r>
            <a:endParaRPr lang="zh-CN" altLang="en-US" dirty="0"/>
          </a:p>
        </p:txBody>
      </p:sp>
      <p:sp>
        <p:nvSpPr>
          <p:cNvPr id="4" name="矩形 3"/>
          <p:cNvSpPr/>
          <p:nvPr/>
        </p:nvSpPr>
        <p:spPr>
          <a:xfrm>
            <a:off x="611450" y="1196690"/>
            <a:ext cx="8065120" cy="3970318"/>
          </a:xfrm>
          <a:prstGeom prst="rect">
            <a:avLst/>
          </a:prstGeom>
        </p:spPr>
        <p:txBody>
          <a:bodyPr wrap="square">
            <a:spAutoFit/>
          </a:bodyPr>
          <a:lstStyle/>
          <a:p>
            <a:r>
              <a:rPr lang="en-US" altLang="zh-CN" sz="2800" b="1" dirty="0"/>
              <a:t>1.</a:t>
            </a:r>
            <a:r>
              <a:rPr lang="zh-CN" altLang="en-US" sz="2800" b="1" dirty="0"/>
              <a:t> </a:t>
            </a:r>
            <a:r>
              <a:rPr lang="en-US" altLang="zh-CN" sz="2800" b="1" dirty="0"/>
              <a:t>Simple TCP/IP Services</a:t>
            </a:r>
            <a:endParaRPr lang="en-US" altLang="zh-CN" sz="2800" b="1" dirty="0"/>
          </a:p>
          <a:p>
            <a:pPr marL="457200" indent="-457200">
              <a:buFont typeface="Arial" panose="020B0604020202090204" pitchFamily="34" charset="0"/>
              <a:buChar char="•"/>
            </a:pPr>
            <a:r>
              <a:rPr lang="en-US" altLang="zh-CN" sz="2800" b="1" dirty="0"/>
              <a:t>Echo</a:t>
            </a:r>
            <a:endParaRPr lang="en-US" altLang="zh-CN" sz="2800" b="1" dirty="0"/>
          </a:p>
          <a:p>
            <a:pPr marL="457200" indent="-457200">
              <a:buFont typeface="Arial" panose="020B0604020202090204" pitchFamily="34" charset="0"/>
              <a:buChar char="•"/>
            </a:pPr>
            <a:r>
              <a:rPr lang="en-US" altLang="zh-CN" sz="2800" b="1" dirty="0"/>
              <a:t>Daytime</a:t>
            </a:r>
            <a:endParaRPr lang="en-US" altLang="zh-CN" sz="2800" b="1" dirty="0"/>
          </a:p>
          <a:p>
            <a:pPr marL="457200" indent="-457200">
              <a:buFont typeface="Arial" panose="020B0604020202090204" pitchFamily="34" charset="0"/>
              <a:buChar char="•"/>
            </a:pPr>
            <a:r>
              <a:rPr lang="en-US" altLang="zh-CN" sz="2800" dirty="0"/>
              <a:t>Discard</a:t>
            </a:r>
            <a:endParaRPr lang="en-US" altLang="zh-CN" sz="2800" dirty="0"/>
          </a:p>
          <a:p>
            <a:pPr marL="457200" indent="-457200">
              <a:buFont typeface="Arial" panose="020B0604020202090204" pitchFamily="34" charset="0"/>
              <a:buChar char="•"/>
            </a:pPr>
            <a:r>
              <a:rPr lang="en-US" altLang="zh-CN" sz="2800" dirty="0"/>
              <a:t>Char Generator</a:t>
            </a:r>
            <a:endParaRPr lang="en-US" altLang="zh-CN" sz="2800" dirty="0"/>
          </a:p>
          <a:p>
            <a:pPr marL="457200" indent="-457200">
              <a:buFont typeface="Arial" panose="020B0604020202090204" pitchFamily="34" charset="0"/>
              <a:buChar char="•"/>
            </a:pPr>
            <a:r>
              <a:rPr lang="en-US" altLang="zh-CN" sz="2800" dirty="0"/>
              <a:t>Quote of the Day</a:t>
            </a:r>
            <a:endParaRPr lang="en-US" altLang="zh-CN" sz="2800" dirty="0"/>
          </a:p>
          <a:p>
            <a:pPr marL="457200" indent="-457200">
              <a:buFont typeface="Arial" panose="020B0604020202090204" pitchFamily="34" charset="0"/>
              <a:buChar char="•"/>
            </a:pPr>
            <a:endParaRPr lang="en-US" altLang="zh-CN" sz="2800" b="1" dirty="0"/>
          </a:p>
          <a:p>
            <a:r>
              <a:rPr lang="en-US" altLang="zh-CN" sz="2800" b="1" dirty="0"/>
              <a:t>2. Simple Dictionary Lookup Service</a:t>
            </a:r>
            <a:endParaRPr lang="en-US" altLang="zh-CN" sz="2800" b="1" dirty="0"/>
          </a:p>
          <a:p>
            <a:pPr marL="457200" indent="-457200">
              <a:buFont typeface="Arial" panose="020B0604020202090204" pitchFamily="34" charset="0"/>
              <a:buChar char="•"/>
            </a:pPr>
            <a:endParaRPr lang="zh-CN" altLang="en-US"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Echo Service</a:t>
            </a:r>
            <a:endParaRPr lang="zh-CN" altLang="en-US" dirty="0"/>
          </a:p>
        </p:txBody>
      </p:sp>
      <p:sp>
        <p:nvSpPr>
          <p:cNvPr id="3" name="文本占位符 238594"/>
          <p:cNvSpPr txBox="1">
            <a:spLocks noChangeArrowheads="1"/>
          </p:cNvSpPr>
          <p:nvPr/>
        </p:nvSpPr>
        <p:spPr>
          <a:xfrm>
            <a:off x="395420" y="1124680"/>
            <a:ext cx="8291380" cy="5256729"/>
          </a:xfrm>
          <a:prstGeom prst="rect">
            <a:avLst/>
          </a:prstGeom>
        </p:spPr>
        <p:txBody>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a:lnSpc>
                <a:spcPct val="150000"/>
              </a:lnSpc>
            </a:pPr>
            <a:r>
              <a:rPr lang="en-US" altLang="zh-CN" sz="2800" b="1" dirty="0">
                <a:solidFill>
                  <a:srgbClr val="FF0000"/>
                </a:solidFill>
                <a:latin typeface="微软雅黑" panose="020B0503020204020204" pitchFamily="34" charset="-122"/>
                <a:ea typeface="微软雅黑" panose="020B0503020204020204" pitchFamily="34" charset="-122"/>
              </a:rPr>
              <a:t>Echo Service</a:t>
            </a:r>
            <a:r>
              <a:rPr lang="en-US" altLang="zh-CN" sz="2800" b="1" dirty="0">
                <a:latin typeface="微软雅黑" panose="020B0503020204020204" pitchFamily="34" charset="-122"/>
                <a:ea typeface="微软雅黑" panose="020B0503020204020204" pitchFamily="34" charset="-122"/>
              </a:rPr>
              <a:t> - The data sent by the client to the server, the server will send it back to the client.</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en-US" altLang="zh-CN" sz="2800" b="1" dirty="0">
                <a:solidFill>
                  <a:srgbClr val="FF0000"/>
                </a:solidFill>
                <a:latin typeface="微软雅黑" panose="020B0503020204020204" pitchFamily="34" charset="-122"/>
                <a:ea typeface="微软雅黑" panose="020B0503020204020204" pitchFamily="34" charset="-122"/>
              </a:rPr>
              <a:t>TCP Echo Service</a:t>
            </a:r>
            <a:r>
              <a:rPr lang="en-US" altLang="zh-CN" sz="2800" b="1" dirty="0">
                <a:latin typeface="微软雅黑" panose="020B0503020204020204" pitchFamily="34" charset="-122"/>
                <a:ea typeface="微软雅黑" panose="020B0503020204020204" pitchFamily="34" charset="-122"/>
              </a:rPr>
              <a:t> - The client actively closes the connection to indicate that the service is no longer needed.</a:t>
            </a:r>
            <a:endParaRPr lang="en-US" altLang="zh-CN" sz="2800" b="1" dirty="0">
              <a:latin typeface="微软雅黑" panose="020B0503020204020204" pitchFamily="34" charset="-122"/>
              <a:ea typeface="微软雅黑" panose="020B0503020204020204" pitchFamily="34" charset="-122"/>
            </a:endParaRPr>
          </a:p>
          <a:p>
            <a:r>
              <a:rPr lang="en-US" altLang="zh-CN" sz="2800" b="1" dirty="0">
                <a:solidFill>
                  <a:srgbClr val="FF0000"/>
                </a:solidFill>
                <a:latin typeface="微软雅黑" panose="020B0503020204020204" pitchFamily="34" charset="-122"/>
                <a:ea typeface="微软雅黑" panose="020B0503020204020204" pitchFamily="34" charset="-122"/>
              </a:rPr>
              <a:t>ECHO UDP Service</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Daytime</a:t>
            </a:r>
            <a:r>
              <a:rPr lang="zh-CN" altLang="en-US" dirty="0"/>
              <a:t> </a:t>
            </a:r>
            <a:r>
              <a:rPr lang="en-US" altLang="zh-CN" dirty="0"/>
              <a:t>Service</a:t>
            </a:r>
            <a:endParaRPr lang="zh-CN" altLang="en-US" dirty="0"/>
          </a:p>
        </p:txBody>
      </p:sp>
      <p:sp>
        <p:nvSpPr>
          <p:cNvPr id="3" name="文本占位符 238594"/>
          <p:cNvSpPr txBox="1">
            <a:spLocks noChangeArrowheads="1"/>
          </p:cNvSpPr>
          <p:nvPr/>
        </p:nvSpPr>
        <p:spPr>
          <a:xfrm>
            <a:off x="395420" y="1124680"/>
            <a:ext cx="8291380" cy="5256729"/>
          </a:xfrm>
          <a:prstGeom prst="rect">
            <a:avLst/>
          </a:prstGeom>
        </p:spPr>
        <p:txBody>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r>
              <a:rPr lang="en-US" altLang="zh-CN" sz="2800" dirty="0"/>
              <a:t>The TCP/IP standard defines an application protocol that allows the user to obtain the date and time of the day. The service is officially named </a:t>
            </a:r>
            <a:r>
              <a:rPr lang="en-US" altLang="zh-CN" sz="2800" b="1" dirty="0"/>
              <a:t>DAYTIME service</a:t>
            </a:r>
            <a:r>
              <a:rPr lang="en-US" altLang="zh-CN" sz="2800" dirty="0"/>
              <a:t>.</a:t>
            </a:r>
            <a:endParaRPr lang="en-US" altLang="zh-CN" sz="2800" dirty="0"/>
          </a:p>
          <a:p>
            <a:endParaRPr lang="en-US" altLang="zh-CN" sz="1200" dirty="0"/>
          </a:p>
          <a:p>
            <a:r>
              <a:rPr lang="en-US" altLang="zh-CN" sz="2800" u="sng" dirty="0">
                <a:ea typeface="微软雅黑" panose="020B0503020204020204" pitchFamily="34" charset="-122"/>
              </a:rPr>
              <a:t>Daytime</a:t>
            </a:r>
            <a:r>
              <a:rPr lang="zh-CN" altLang="en-US" sz="2800" u="sng" dirty="0">
                <a:ea typeface="微软雅黑" panose="020B0503020204020204" pitchFamily="34" charset="-122"/>
              </a:rPr>
              <a:t> </a:t>
            </a:r>
            <a:r>
              <a:rPr lang="en-US" altLang="zh-CN" sz="2800" u="sng" dirty="0">
                <a:ea typeface="微软雅黑" panose="020B0503020204020204" pitchFamily="34" charset="-122"/>
              </a:rPr>
              <a:t>Format</a:t>
            </a:r>
            <a:r>
              <a:rPr lang="en-US" altLang="zh-CN" sz="2800" dirty="0">
                <a:ea typeface="微软雅黑" panose="020B0503020204020204" pitchFamily="34" charset="-122"/>
              </a:rPr>
              <a:t>:</a:t>
            </a:r>
            <a:r>
              <a:rPr lang="zh-CN" altLang="en-US" sz="2800" dirty="0">
                <a:ea typeface="微软雅黑" panose="020B0503020204020204" pitchFamily="34" charset="-122"/>
              </a:rPr>
              <a:t> </a:t>
            </a:r>
            <a:endParaRPr lang="en-US" altLang="zh-CN" sz="2800" dirty="0">
              <a:ea typeface="微软雅黑" panose="020B0503020204020204" pitchFamily="34" charset="-122"/>
            </a:endParaRPr>
          </a:p>
          <a:p>
            <a:pPr marL="0" indent="0">
              <a:buNone/>
            </a:pPr>
            <a:br>
              <a:rPr lang="zh-CN" altLang="en-US" sz="1400" dirty="0"/>
            </a:br>
            <a:r>
              <a:rPr lang="zh-CN" altLang="en-US" sz="2800" dirty="0"/>
              <a:t>	</a:t>
            </a:r>
            <a:r>
              <a:rPr lang="en-US" altLang="zh-CN" sz="2800" dirty="0"/>
              <a:t>Weekday, Month Day, Year Time-Zone</a:t>
            </a:r>
            <a:br>
              <a:rPr lang="en-US" altLang="zh-CN" sz="2800" dirty="0"/>
            </a:br>
            <a:r>
              <a:rPr lang="en-US" altLang="zh-CN" sz="2800" dirty="0"/>
              <a:t>    Example</a:t>
            </a:r>
            <a:r>
              <a:rPr lang="zh-CN" altLang="en-US" sz="2800" dirty="0"/>
              <a:t>：</a:t>
            </a:r>
            <a:r>
              <a:rPr lang="en-US" altLang="zh-CN" sz="2800" dirty="0"/>
              <a:t>Tuesday, February 22, 1982 17:37:43-PST </a:t>
            </a:r>
            <a:endParaRPr lang="en-US" altLang="zh-CN" sz="2800" dirty="0"/>
          </a:p>
          <a:p>
            <a:pPr>
              <a:lnSpc>
                <a:spcPct val="90000"/>
              </a:lnSpc>
              <a:buNone/>
            </a:pPr>
            <a:r>
              <a:rPr lang="en-US" altLang="zh-CN" sz="1100" dirty="0"/>
              <a:t>		 </a:t>
            </a:r>
            <a:endParaRPr lang="en-US" altLang="zh-CN" sz="1100" dirty="0"/>
          </a:p>
          <a:p>
            <a:pPr>
              <a:lnSpc>
                <a:spcPct val="90000"/>
              </a:lnSpc>
              <a:buNone/>
            </a:pPr>
            <a:r>
              <a:rPr lang="en-US" altLang="zh-CN" sz="2800" dirty="0"/>
              <a:t>              </a:t>
            </a:r>
            <a:r>
              <a:rPr lang="en-US" altLang="zh-CN" sz="2800" dirty="0" err="1"/>
              <a:t>dd</a:t>
            </a:r>
            <a:r>
              <a:rPr lang="en-US" altLang="zh-CN" sz="2800" dirty="0"/>
              <a:t> mmm </a:t>
            </a:r>
            <a:r>
              <a:rPr lang="en-US" altLang="zh-CN" sz="2800" dirty="0" err="1"/>
              <a:t>yy</a:t>
            </a:r>
            <a:r>
              <a:rPr lang="en-US" altLang="zh-CN" sz="2800" dirty="0"/>
              <a:t> </a:t>
            </a:r>
            <a:r>
              <a:rPr lang="en-US" altLang="zh-CN" sz="2800" dirty="0" err="1"/>
              <a:t>hh:mm:ss</a:t>
            </a:r>
            <a:r>
              <a:rPr lang="en-US" altLang="zh-CN" sz="2800" dirty="0"/>
              <a:t> </a:t>
            </a:r>
            <a:r>
              <a:rPr lang="en-US" altLang="zh-CN" sz="2800" dirty="0" err="1"/>
              <a:t>zzz</a:t>
            </a:r>
            <a:br>
              <a:rPr lang="en-US" altLang="zh-CN" sz="2800" dirty="0"/>
            </a:br>
            <a:r>
              <a:rPr lang="en-US" altLang="zh-CN" sz="2800" dirty="0"/>
              <a:t>Example</a:t>
            </a:r>
            <a:r>
              <a:rPr lang="zh-CN" altLang="en-US" sz="2800" dirty="0"/>
              <a:t>：</a:t>
            </a:r>
            <a:r>
              <a:rPr lang="en-US" altLang="zh-CN" sz="2800" dirty="0"/>
              <a:t>02 FEB 82 07:59:01 PST</a:t>
            </a:r>
            <a:endParaRPr lang="zh-CN" altLang="en-US" sz="2800" dirty="0"/>
          </a:p>
          <a:p>
            <a:pPr marL="0" indent="0">
              <a:lnSpc>
                <a:spcPct val="150000"/>
              </a:lnSpc>
              <a:buNone/>
            </a:pPr>
            <a:endParaRPr lang="en-US" altLang="zh-CN" sz="28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文本占位符 230401"/>
          <p:cNvSpPr>
            <a:spLocks noGrp="1" noChangeArrowheads="1"/>
          </p:cNvSpPr>
          <p:nvPr>
            <p:ph type="body" idx="1"/>
          </p:nvPr>
        </p:nvSpPr>
        <p:spPr>
          <a:xfrm>
            <a:off x="539750" y="404813"/>
            <a:ext cx="8135938" cy="6096000"/>
          </a:xfrm>
        </p:spPr>
        <p:txBody>
          <a:bodyPr>
            <a:normAutofit fontScale="70000" lnSpcReduction="20000"/>
          </a:bodyPr>
          <a:lstStyle/>
          <a:p>
            <a:pPr>
              <a:lnSpc>
                <a:spcPct val="120000"/>
              </a:lnSpc>
            </a:pPr>
            <a:r>
              <a:rPr lang="en-US" altLang="zh-CN" sz="2800" dirty="0">
                <a:latin typeface="微软雅黑" panose="020B0503020204020204" pitchFamily="34" charset="-122"/>
                <a:ea typeface="微软雅黑" panose="020B0503020204020204" pitchFamily="34" charset="-122"/>
              </a:rPr>
              <a:t>The standard states that DAYTIME can be obtained via TCP or via UDP.</a:t>
            </a:r>
            <a:endParaRPr lang="en-US" altLang="zh-CN" sz="2800" dirty="0">
              <a:latin typeface="微软雅黑" panose="020B0503020204020204" pitchFamily="34" charset="-122"/>
              <a:ea typeface="微软雅黑" panose="020B0503020204020204" pitchFamily="34" charset="-122"/>
            </a:endParaRPr>
          </a:p>
          <a:p>
            <a:pPr>
              <a:lnSpc>
                <a:spcPct val="120000"/>
              </a:lnSpc>
            </a:pPr>
            <a:endParaRPr lang="zh-CN" altLang="en-US" sz="2800" dirty="0">
              <a:latin typeface="微软雅黑" panose="020B0503020204020204" pitchFamily="34" charset="-122"/>
              <a:ea typeface="微软雅黑" panose="020B0503020204020204" pitchFamily="34" charset="-122"/>
            </a:endParaRPr>
          </a:p>
          <a:p>
            <a:pPr>
              <a:lnSpc>
                <a:spcPct val="90000"/>
              </a:lnSpc>
            </a:pPr>
            <a:r>
              <a:rPr lang="en-US" altLang="zh-CN" sz="2800" dirty="0">
                <a:solidFill>
                  <a:srgbClr val="FF0000"/>
                </a:solidFill>
                <a:latin typeface="微软雅黑" panose="020B0503020204020204" pitchFamily="34" charset="-122"/>
                <a:ea typeface="微软雅黑" panose="020B0503020204020204" pitchFamily="34" charset="-122"/>
              </a:rPr>
              <a:t>TCP-based DAYTIME service</a:t>
            </a:r>
            <a:endParaRPr lang="en-US" altLang="zh-CN" sz="2800" dirty="0">
              <a:latin typeface="微软雅黑" panose="020B0503020204020204" pitchFamily="34" charset="-122"/>
              <a:ea typeface="微软雅黑" panose="020B0503020204020204" pitchFamily="34" charset="-122"/>
            </a:endParaRPr>
          </a:p>
          <a:p>
            <a:pPr marL="347345" indent="-347345">
              <a:lnSpc>
                <a:spcPct val="120000"/>
              </a:lnSpc>
              <a:buNone/>
            </a:pPr>
            <a:r>
              <a:rPr lang="en-US" altLang="zh-CN" sz="2800" dirty="0">
                <a:latin typeface="微软雅黑" panose="020B0503020204020204" pitchFamily="34" charset="-122"/>
                <a:ea typeface="微软雅黑" panose="020B0503020204020204" pitchFamily="34" charset="-122"/>
              </a:rPr>
              <a:t>    The TCP version of the DAYTIME service uses the presence of a TCP connection to trigger the output: the server listens on TCP port 13, returns the ASCII date and time as soon as the connection is established, and closes the connection after the transfer. Received data is ignored.</a:t>
            </a:r>
            <a:endParaRPr lang="zh-CN" altLang="en-US" sz="2800" dirty="0">
              <a:latin typeface="微软雅黑" panose="020B0503020204020204" pitchFamily="34" charset="-122"/>
              <a:ea typeface="微软雅黑" panose="020B0503020204020204" pitchFamily="34" charset="-122"/>
            </a:endParaRPr>
          </a:p>
          <a:p>
            <a:pPr>
              <a:lnSpc>
                <a:spcPct val="120000"/>
              </a:lnSpc>
            </a:pPr>
            <a:r>
              <a:rPr lang="en-US" altLang="zh-CN" sz="2800" dirty="0">
                <a:solidFill>
                  <a:srgbClr val="FF0000"/>
                </a:solidFill>
                <a:latin typeface="微软雅黑" panose="020B0503020204020204" pitchFamily="34" charset="-122"/>
                <a:ea typeface="微软雅黑" panose="020B0503020204020204" pitchFamily="34" charset="-122"/>
              </a:rPr>
              <a:t>UDP-based DAYTIME service</a:t>
            </a:r>
            <a:br>
              <a:rPr lang="zh-CN" altLang="en-US" sz="2800" dirty="0">
                <a:latin typeface="微软雅黑" panose="020B0503020204020204" pitchFamily="34" charset="-122"/>
                <a:ea typeface="微软雅黑" panose="020B0503020204020204" pitchFamily="34" charset="-122"/>
              </a:rPr>
            </a:br>
            <a:r>
              <a:rPr lang="en-US" sz="2800" dirty="0">
                <a:latin typeface="微软雅黑" panose="020B0503020204020204" pitchFamily="34" charset="-122"/>
                <a:ea typeface="微软雅黑" panose="020B0503020204020204" pitchFamily="34" charset="-122"/>
              </a:rPr>
              <a:t>The UDP version of the DAYTIME service requires the client to send a request. The request is an arbitrary UDP datagram. As soon as the server receives a datagram on port 13, it formats the current date and time and sends a datagram back to the client. The data received by the server is ignored.</a:t>
            </a:r>
            <a:br>
              <a:rPr lang="zh-CN" altLang="en-US" sz="2800" dirty="0"/>
            </a:br>
            <a:endParaRPr lang="zh-CN" alt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en-US" altLang="zh-CN" dirty="0"/>
              <a:t>DAYTIME UDP Service</a:t>
            </a:r>
            <a:endParaRPr lang="en-US" altLang="zh-CN" dirty="0"/>
          </a:p>
          <a:p>
            <a:r>
              <a:rPr lang="en-US" altLang="zh-CN" dirty="0"/>
              <a:t>DAYTIME TCP Service</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en-US" altLang="zh-CN" dirty="0">
                <a:latin typeface="Times New Roman" panose="02020603050405020304" pitchFamily="18" charset="0"/>
                <a:cs typeface="Times New Roman" panose="02020603050405020304" pitchFamily="18" charset="0"/>
              </a:rPr>
              <a:t>Simple dictionary query service</a:t>
            </a:r>
            <a:endParaRPr lang="zh-CN" altLang="en-US" dirty="0"/>
          </a:p>
        </p:txBody>
      </p:sp>
      <p:sp>
        <p:nvSpPr>
          <p:cNvPr id="4" name="矩形 3"/>
          <p:cNvSpPr/>
          <p:nvPr/>
        </p:nvSpPr>
        <p:spPr>
          <a:xfrm>
            <a:off x="323215" y="1052830"/>
            <a:ext cx="8806815" cy="5481955"/>
          </a:xfrm>
          <a:prstGeom prst="rect">
            <a:avLst/>
          </a:prstGeom>
        </p:spPr>
        <p:txBody>
          <a:bodyPr wrap="square">
            <a:noAutofit/>
          </a:bodyPr>
          <a:lstStyle/>
          <a:p>
            <a:r>
              <a:rPr lang="en-US" altLang="zh-CN" sz="2600" b="1" dirty="0"/>
              <a:t>Design a dictionary query service protocol, the client sends a query to the English word to the server, the server sends the corresponding Chinese meaning to the client, and the client displays the meaning of the Chinese.</a:t>
            </a:r>
            <a:endParaRPr lang="en-US" altLang="zh-CN" sz="2600" b="1" dirty="0"/>
          </a:p>
          <a:p>
            <a:endParaRPr lang="en-US" altLang="zh-CN" sz="2600" b="1" dirty="0"/>
          </a:p>
          <a:p>
            <a:r>
              <a:rPr lang="en-US" altLang="zh-CN" sz="2600" b="1" dirty="0" err="1"/>
              <a:t>dictServer</a:t>
            </a:r>
            <a:r>
              <a:rPr lang="en-US" altLang="zh-CN" sz="2600" b="1" dirty="0"/>
              <a:t> -p 5150 127.0.0.1</a:t>
            </a:r>
            <a:endParaRPr lang="en-US" altLang="zh-CN" sz="2600" b="1" dirty="0"/>
          </a:p>
          <a:p>
            <a:r>
              <a:rPr lang="en-US" altLang="zh-CN" sz="2600" b="1" dirty="0" err="1"/>
              <a:t>dictClient</a:t>
            </a:r>
            <a:r>
              <a:rPr lang="en-US" altLang="zh-CN" sz="2600" b="1" dirty="0"/>
              <a:t> -p 5150 127.0.0.1</a:t>
            </a:r>
            <a:endParaRPr lang="en-US" altLang="zh-CN" sz="2600" b="1" dirty="0"/>
          </a:p>
          <a:p>
            <a:r>
              <a:rPr lang="en-US" altLang="zh-CN" sz="2600" b="1" dirty="0"/>
              <a:t>abacus</a:t>
            </a:r>
            <a:endParaRPr lang="en-US" altLang="zh-CN" sz="2600" b="1" dirty="0"/>
          </a:p>
          <a:p>
            <a:r>
              <a:rPr lang="en-US" altLang="zh-CN" sz="2600" b="1" dirty="0"/>
              <a:t>n</a:t>
            </a:r>
            <a:r>
              <a:rPr lang="zh-CN" altLang="en-US" sz="2600" b="1" dirty="0"/>
              <a:t>．算盘</a:t>
            </a:r>
            <a:endParaRPr lang="en-US" altLang="zh-CN" sz="2600" b="1" dirty="0"/>
          </a:p>
          <a:p>
            <a:r>
              <a:rPr lang="en-US" altLang="zh-CN" sz="2600" b="1" dirty="0"/>
              <a:t>abandon</a:t>
            </a:r>
            <a:endParaRPr lang="en-US" altLang="zh-CN" sz="2600" b="1" dirty="0"/>
          </a:p>
          <a:p>
            <a:r>
              <a:rPr lang="en-US" altLang="zh-CN" sz="2600" b="1" dirty="0"/>
              <a:t>v</a:t>
            </a:r>
            <a:r>
              <a:rPr lang="zh-CN" altLang="en-US" sz="2600" b="1" dirty="0"/>
              <a:t>．</a:t>
            </a:r>
            <a:r>
              <a:rPr lang="en-US" altLang="zh-CN" sz="2600" b="1" dirty="0"/>
              <a:t>n</a:t>
            </a:r>
            <a:r>
              <a:rPr lang="zh-CN" altLang="en-US" sz="2600" b="1" dirty="0"/>
              <a:t>．放弃，放纵</a:t>
            </a:r>
            <a:endParaRPr lang="en-US" altLang="zh-CN" sz="2600" b="1" dirty="0"/>
          </a:p>
          <a:p>
            <a:r>
              <a:rPr lang="en-US" altLang="zh-CN" sz="2600" b="1" dirty="0"/>
              <a:t>quit</a:t>
            </a:r>
            <a:endParaRPr lang="en-US" altLang="zh-CN" sz="2600" b="1"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14202</Words>
  <Application>WPS 表格</Application>
  <PresentationFormat>On-screen Show (4:3)</PresentationFormat>
  <Paragraphs>306</Paragraphs>
  <Slides>33</Slides>
  <Notes>24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33</vt:i4>
      </vt:variant>
    </vt:vector>
  </HeadingPairs>
  <TitlesOfParts>
    <vt:vector size="47" baseType="lpstr">
      <vt:lpstr>Arial</vt:lpstr>
      <vt:lpstr>宋体</vt:lpstr>
      <vt:lpstr>Wingdings</vt:lpstr>
      <vt:lpstr>微软雅黑</vt:lpstr>
      <vt:lpstr>汉仪旗黑</vt:lpstr>
      <vt:lpstr>宋体</vt:lpstr>
      <vt:lpstr>Times New Roman</vt:lpstr>
      <vt:lpstr>Calibri</vt:lpstr>
      <vt:lpstr>Helvetica Neue</vt:lpstr>
      <vt:lpstr>宋体</vt:lpstr>
      <vt:lpstr>Arial Unicode MS</vt:lpstr>
      <vt:lpstr>汉仪书宋二KW</vt:lpstr>
      <vt:lpstr>Wingdings</vt:lpstr>
      <vt:lpstr>Office 主题</vt:lpstr>
      <vt:lpstr>Network Programming in Python</vt:lpstr>
      <vt:lpstr>PowerPoint 演示文稿</vt:lpstr>
      <vt:lpstr>About this course</vt:lpstr>
      <vt:lpstr>5.0  Simple TCP/IP Services</vt:lpstr>
      <vt:lpstr>Echo Service</vt:lpstr>
      <vt:lpstr>Daytime Service</vt:lpstr>
      <vt:lpstr>PowerPoint 演示文稿</vt:lpstr>
      <vt:lpstr>PowerPoint 演示文稿</vt:lpstr>
      <vt:lpstr> Simple dictionary query service</vt:lpstr>
      <vt:lpstr> Simple dictionary query service</vt:lpstr>
      <vt:lpstr>Existing Problem</vt:lpstr>
      <vt:lpstr>Design 1: Special Character Boundaries</vt:lpstr>
      <vt:lpstr>Design 2: fixed length message</vt:lpstr>
      <vt:lpstr>Design 3: length prefix</vt:lpstr>
      <vt:lpstr>5.1  Bytes and Strings</vt:lpstr>
      <vt:lpstr>5.1  Bytes and Strings</vt:lpstr>
      <vt:lpstr>5.1  Bytes and Strings</vt:lpstr>
      <vt:lpstr>5.1  Bytes and Strings</vt:lpstr>
      <vt:lpstr>5.1 Bytes and Strings</vt:lpstr>
      <vt:lpstr>5.2 Framing and Quoting</vt:lpstr>
      <vt:lpstr>5.2 Framing and Quoting</vt:lpstr>
      <vt:lpstr>5.3 Pickles and Self-delimiting Formats</vt:lpstr>
      <vt:lpstr>5.3 Pickles and Self-delimiting Formats</vt:lpstr>
      <vt:lpstr>5.3 Pickles and Self-delimiting Formats</vt:lpstr>
      <vt:lpstr>5.4  XML and JSON</vt:lpstr>
      <vt:lpstr>5.4  XML and JSON</vt:lpstr>
      <vt:lpstr>5.4  XML and JSON</vt:lpstr>
      <vt:lpstr>5.5 Compression</vt:lpstr>
      <vt:lpstr>5.5 Compression</vt:lpstr>
      <vt:lpstr>5.6 Network Exceptions</vt:lpstr>
      <vt:lpstr>5.6 Network Exceptions</vt:lpstr>
      <vt:lpstr>5.6 Network Exceptions</vt:lpstr>
      <vt:lpstr>5.6 Network Exceptions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 W</dc:creator>
  <cp:lastModifiedBy>泛舟仙溪</cp:lastModifiedBy>
  <cp:revision>565</cp:revision>
  <cp:lastPrinted>2024-11-01T01:38:07Z</cp:lastPrinted>
  <dcterms:created xsi:type="dcterms:W3CDTF">2024-11-01T01:38:07Z</dcterms:created>
  <dcterms:modified xsi:type="dcterms:W3CDTF">2024-11-01T01:38:07Z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2052-6.7.1.8828</vt:lpwstr>
  </property>
  <property fmtid="{D5CDD505-2E9C-101B-9397-08002B2CF9AE}" pid="3" name="ICV">
    <vt:lpwstr>280AF45A23526E23472C65653F5E722B_42</vt:lpwstr>
  </property>
</Properties>
</file>